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1.xml" ContentType="application/vnd.openxmlformats-officedocument.presentationml.notesSlide+xml"/>
  <Override PartName="/ppt/tags/tag8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8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 id="2147483651" r:id="rId3"/>
  </p:sldMasterIdLst>
  <p:notesMasterIdLst>
    <p:notesMasterId r:id="rId101"/>
  </p:notesMasterIdLst>
  <p:handoutMasterIdLst>
    <p:handoutMasterId r:id="rId102"/>
  </p:handoutMasterIdLst>
  <p:sldIdLst>
    <p:sldId id="1259" r:id="rId4"/>
    <p:sldId id="1286" r:id="rId5"/>
    <p:sldId id="1287" r:id="rId6"/>
    <p:sldId id="1288" r:id="rId7"/>
    <p:sldId id="1289" r:id="rId8"/>
    <p:sldId id="1290" r:id="rId9"/>
    <p:sldId id="1444" r:id="rId10"/>
    <p:sldId id="1755" r:id="rId11"/>
    <p:sldId id="1443" r:id="rId12"/>
    <p:sldId id="1445" r:id="rId13"/>
    <p:sldId id="1446" r:id="rId14"/>
    <p:sldId id="1447" r:id="rId15"/>
    <p:sldId id="1837" r:id="rId16"/>
    <p:sldId id="1539" r:id="rId17"/>
    <p:sldId id="1336" r:id="rId18"/>
    <p:sldId id="1338" r:id="rId19"/>
    <p:sldId id="1340" r:id="rId20"/>
    <p:sldId id="1341" r:id="rId21"/>
    <p:sldId id="1342" r:id="rId22"/>
    <p:sldId id="1343" r:id="rId23"/>
    <p:sldId id="1344" r:id="rId24"/>
    <p:sldId id="1345" r:id="rId25"/>
    <p:sldId id="1346" r:id="rId26"/>
    <p:sldId id="1347" r:id="rId27"/>
    <p:sldId id="1348" r:id="rId28"/>
    <p:sldId id="1349" r:id="rId29"/>
    <p:sldId id="1350" r:id="rId30"/>
    <p:sldId id="1337" r:id="rId31"/>
    <p:sldId id="1353" r:id="rId32"/>
    <p:sldId id="1355" r:id="rId33"/>
    <p:sldId id="1357" r:id="rId34"/>
    <p:sldId id="1358" r:id="rId35"/>
    <p:sldId id="1636" r:id="rId36"/>
    <p:sldId id="1696" r:id="rId37"/>
    <p:sldId id="1372" r:id="rId38"/>
    <p:sldId id="1701" r:id="rId39"/>
    <p:sldId id="1374" r:id="rId40"/>
    <p:sldId id="1373" r:id="rId41"/>
    <p:sldId id="1375" r:id="rId42"/>
    <p:sldId id="1699" r:id="rId43"/>
    <p:sldId id="1700" r:id="rId44"/>
    <p:sldId id="1376" r:id="rId45"/>
    <p:sldId id="1377" r:id="rId46"/>
    <p:sldId id="1378" r:id="rId47"/>
    <p:sldId id="1842" r:id="rId48"/>
    <p:sldId id="1637" r:id="rId49"/>
    <p:sldId id="1266" r:id="rId50"/>
    <p:sldId id="1267" r:id="rId51"/>
    <p:sldId id="1269" r:id="rId52"/>
    <p:sldId id="1273" r:id="rId53"/>
    <p:sldId id="1274" r:id="rId54"/>
    <p:sldId id="1918" r:id="rId55"/>
    <p:sldId id="1276" r:id="rId56"/>
    <p:sldId id="1277" r:id="rId57"/>
    <p:sldId id="1270" r:id="rId58"/>
    <p:sldId id="1271" r:id="rId59"/>
    <p:sldId id="1272" r:id="rId60"/>
    <p:sldId id="1839" r:id="rId61"/>
    <p:sldId id="1379" r:id="rId62"/>
    <p:sldId id="1380" r:id="rId63"/>
    <p:sldId id="1933" r:id="rId64"/>
    <p:sldId id="1923" r:id="rId65"/>
    <p:sldId id="1925" r:id="rId66"/>
    <p:sldId id="1931" r:id="rId67"/>
    <p:sldId id="1932" r:id="rId68"/>
    <p:sldId id="1638" r:id="rId69"/>
    <p:sldId id="1626" r:id="rId70"/>
    <p:sldId id="1631" r:id="rId71"/>
    <p:sldId id="1632" r:id="rId72"/>
    <p:sldId id="1633" r:id="rId73"/>
    <p:sldId id="1634" r:id="rId74"/>
    <p:sldId id="1627" r:id="rId75"/>
    <p:sldId id="1628" r:id="rId76"/>
    <p:sldId id="1629" r:id="rId77"/>
    <p:sldId id="1630" r:id="rId78"/>
    <p:sldId id="1917" r:id="rId79"/>
    <p:sldId id="1702" r:id="rId80"/>
    <p:sldId id="1320" r:id="rId81"/>
    <p:sldId id="1321" r:id="rId82"/>
    <p:sldId id="1305" r:id="rId83"/>
    <p:sldId id="1306" r:id="rId84"/>
    <p:sldId id="1307" r:id="rId85"/>
    <p:sldId id="1322" r:id="rId86"/>
    <p:sldId id="1385" r:id="rId87"/>
    <p:sldId id="1703" r:id="rId88"/>
    <p:sldId id="1311" r:id="rId89"/>
    <p:sldId id="1312" r:id="rId90"/>
    <p:sldId id="1323" r:id="rId91"/>
    <p:sldId id="1314" r:id="rId92"/>
    <p:sldId id="1315" r:id="rId93"/>
    <p:sldId id="1386" r:id="rId94"/>
    <p:sldId id="1387" r:id="rId95"/>
    <p:sldId id="1388" r:id="rId96"/>
    <p:sldId id="1389" r:id="rId97"/>
    <p:sldId id="1390" r:id="rId98"/>
    <p:sldId id="1915" r:id="rId99"/>
    <p:sldId id="1970" r:id="rId10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5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78789F"/>
    <a:srgbClr val="008080"/>
    <a:srgbClr val="FFFF99"/>
    <a:srgbClr val="006600"/>
    <a:srgbClr val="CC0099"/>
    <a:srgbClr val="FF99FF"/>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7"/>
    <p:restoredTop sz="72407" autoAdjust="0"/>
  </p:normalViewPr>
  <p:slideViewPr>
    <p:cSldViewPr showGuides="1">
      <p:cViewPr varScale="1">
        <p:scale>
          <a:sx n="66" d="100"/>
          <a:sy n="66" d="100"/>
        </p:scale>
        <p:origin x="1291" y="53"/>
      </p:cViewPr>
      <p:guideLst>
        <p:guide orient="horz" pos="2358"/>
        <p:guide pos="38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8666"/>
    </p:cViewPr>
  </p:sorter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16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16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16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F37E53-7DCF-43ED-93B1-336663F19089}" type="slidenum">
              <a:rPr kumimoji="0" altLang="zh-CN" sz="12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04246C07-4303-4165-8CC5-45080B48511F}" type="datetimeFigureOut">
              <a:rPr kumimoji="0" lang="en-US" sz="12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rPr>
              <a:t>12/6/2020</a:t>
            </a:fld>
            <a:endParaRPr kumimoji="0" lang="en-US" sz="12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0F60068E-331B-4296-94F9-A7A95CA6BF64}" type="slidenum">
              <a:rPr kumimoji="0" lang="en-US" altLang="zh-CN" sz="1200" b="0" i="0" u="none" strike="noStrike" kern="1200" cap="none" spc="0" normalizeH="0" baseline="0" noProof="0" smtClean="0">
                <a:ln>
                  <a:noFill/>
                </a:ln>
                <a:solidFill>
                  <a:schemeClr val="bg2"/>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xilinx.com/support/documentation/user_guides/ug474_7Series_CLB.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elfit.ssru.ac.th/aphirak_th/pluginfile.php/475/block_html/content/11_7-Series%20Architecture%20Overview.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9%80%BB%E8%BE%91%E8%AE%BE%E8%AE%A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solidFill>
                  <a:srgbClr val="000000"/>
                </a:solidFill>
              </a:rPr>
              <a:t>1</a:t>
            </a:fld>
            <a:endParaRPr lang="en-US" altLang="zh-CN" sz="1200"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https://www.xilinx.com/support/documentation/user_guides/ug474_7Series_CLB.pdf</a:t>
            </a:r>
            <a:endParaRPr lang="en-US" altLang="zh-CN" dirty="0"/>
          </a:p>
          <a:p>
            <a:endParaRPr lang="en-US" altLang="zh-CN" dirty="0"/>
          </a:p>
          <a:p>
            <a:r>
              <a:rPr lang="en-US" altLang="zh-CN" dirty="0"/>
              <a:t>XILINX FPGA CLB</a:t>
            </a:r>
            <a:r>
              <a:rPr lang="zh-CN" altLang="en-US" dirty="0"/>
              <a:t>（可配置逻辑块(Configurable Logic Block, CLB)）</a:t>
            </a:r>
          </a:p>
          <a:p>
            <a:endParaRPr lang="zh-CN" altLang="en-US" dirty="0"/>
          </a:p>
          <a:p>
            <a:r>
              <a:rPr lang="en-US" altLang="zh-CN" dirty="0"/>
              <a:t>CLB可配置逻辑块是指实现各种逻辑功能的电路，是xilinx基本逻辑单元。下图给出了一个 SLICEM 的内部结构。</a:t>
            </a:r>
          </a:p>
          <a:p>
            <a:r>
              <a:rPr lang="en-US" altLang="zh-CN" dirty="0"/>
              <a:t>其中包含4个6输入LUT、进位链、多路复用器和8个寄存器</a:t>
            </a:r>
          </a:p>
          <a:p>
            <a:endParaRPr lang="en-US" altLang="zh-CN" dirty="0"/>
          </a:p>
          <a:p>
            <a:r>
              <a:rPr lang="en-US" altLang="zh-CN" dirty="0"/>
              <a:t>Slice</a:t>
            </a:r>
            <a:r>
              <a:rPr lang="zh-CN" altLang="en-US" dirty="0"/>
              <a:t>均使用这些单元来提供逻辑，算术和</a:t>
            </a:r>
            <a:r>
              <a:rPr lang="en-US" altLang="zh-CN" dirty="0"/>
              <a:t>ROM</a:t>
            </a:r>
            <a:r>
              <a:rPr lang="zh-CN" altLang="en-US" dirty="0"/>
              <a:t>功能。</a:t>
            </a:r>
            <a:endParaRPr lang="en-US" altLang="zh-CN" dirty="0"/>
          </a:p>
          <a:p>
            <a:endParaRPr lang="zh-CN" altLang="en-US" dirty="0"/>
          </a:p>
          <a:p>
            <a:r>
              <a:rPr lang="zh-CN" altLang="en-US" dirty="0"/>
              <a:t>进位链实现了进位逻辑与算术运算，进位是指的是算术运算情况下的进位，进位链实现了 快速超前进位逻辑，以slice片中执行快速算术加法和减法</a:t>
            </a:r>
          </a:p>
          <a:p>
            <a:endParaRPr lang="en-US" altLang="zh-CN" dirty="0"/>
          </a:p>
          <a:p>
            <a:r>
              <a:rPr lang="en-US" altLang="zh-CN" dirty="0"/>
              <a:t>8</a:t>
            </a:r>
            <a:r>
              <a:rPr lang="zh-CN" altLang="en-US" dirty="0"/>
              <a:t>个触发器有四个是可以配置成锁存器。</a:t>
            </a:r>
          </a:p>
          <a:p>
            <a:endParaRPr lang="en-US" altLang="zh-CN" dirty="0"/>
          </a:p>
          <a:p>
            <a:r>
              <a:rPr lang="en-US" altLang="zh-CN" dirty="0"/>
              <a:t>FGPA</a:t>
            </a:r>
            <a:r>
              <a:rPr lang="zh-CN" altLang="en-US" dirty="0"/>
              <a:t>主要资源是</a:t>
            </a:r>
            <a:r>
              <a:rPr lang="en-US" altLang="zh-CN" dirty="0"/>
              <a:t>CLB</a:t>
            </a:r>
            <a:r>
              <a:rPr lang="zh-CN" altLang="en-US" dirty="0"/>
              <a:t>，</a:t>
            </a:r>
            <a:r>
              <a:rPr lang="en-US" altLang="zh-CN" dirty="0"/>
              <a:t>CLB</a:t>
            </a:r>
            <a:r>
              <a:rPr lang="zh-CN" altLang="en-US" dirty="0"/>
              <a:t>主要是</a:t>
            </a:r>
            <a:r>
              <a:rPr lang="en-US" altLang="zh-CN" dirty="0"/>
              <a:t>LUT</a:t>
            </a:r>
            <a:r>
              <a:rPr lang="zh-CN" altLang="en-US" dirty="0"/>
              <a:t>，所以</a:t>
            </a:r>
            <a:r>
              <a:rPr lang="en-US" altLang="zh-CN" dirty="0"/>
              <a:t>FPGA</a:t>
            </a:r>
            <a:r>
              <a:rPr lang="zh-CN" altLang="en-US" dirty="0"/>
              <a:t>里面资源最多的是</a:t>
            </a:r>
            <a:r>
              <a:rPr lang="en-US" altLang="zh-CN" dirty="0"/>
              <a:t>LUT</a:t>
            </a:r>
            <a:r>
              <a:rPr lang="zh-CN" altLang="en-US" dirty="0"/>
              <a:t>。</a:t>
            </a:r>
            <a:endParaRPr lang="en-US" altLang="zh-CN" dirty="0"/>
          </a:p>
          <a:p>
            <a:r>
              <a:rPr lang="zh-CN" altLang="en-US"/>
              <a:t>查找表实现组合逻辑，触发器实现时序逻辑</a:t>
            </a:r>
          </a:p>
          <a:p>
            <a:endParaRPr lang="en-US" altLang="zh-CN" dirty="0"/>
          </a:p>
        </p:txBody>
      </p:sp>
      <p:sp>
        <p:nvSpPr>
          <p:cNvPr id="4" name="灯片编号占位符 3"/>
          <p:cNvSpPr>
            <a:spLocks noGrp="1"/>
          </p:cNvSpPr>
          <p:nvPr>
            <p:ph type="sldNum" sz="quarter" idx="10"/>
          </p:nvPr>
        </p:nvSpPr>
        <p:spPr/>
        <p:txBody>
          <a:bodyPr/>
          <a:lstStyle/>
          <a:p>
            <a:fld id="{58DFBD34-5F0B-46F6-BDF5-AFC3F48E34B2}"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PI-Programmable Interconnect.</a:t>
            </a:r>
            <a:r>
              <a:rPr lang="en-US" altLang="zh-CN" sz="1300" b="0" i="0" kern="1200">
                <a:solidFill>
                  <a:schemeClr val="tx1"/>
                </a:solidFill>
                <a:effectLst/>
                <a:latin typeface="+mn-lt"/>
                <a:ea typeface="+mn-ea"/>
                <a:cs typeface="+mn-cs"/>
              </a:rPr>
              <a:t> Input/Output Block</a:t>
            </a:r>
            <a:r>
              <a:rPr lang="zh-CN" altLang="en-US" sz="1300" b="0" i="0" kern="1200">
                <a:solidFill>
                  <a:schemeClr val="tx1"/>
                </a:solidFill>
                <a:effectLst/>
                <a:latin typeface="+mn-lt"/>
                <a:ea typeface="+mn-ea"/>
                <a:cs typeface="+mn-cs"/>
              </a:rPr>
              <a:t>分布在</a:t>
            </a:r>
            <a:r>
              <a:rPr lang="en-US" altLang="zh-CN" sz="1300" b="0" i="0" kern="1200">
                <a:solidFill>
                  <a:schemeClr val="tx1"/>
                </a:solidFill>
                <a:effectLst/>
                <a:latin typeface="+mn-lt"/>
                <a:ea typeface="+mn-ea"/>
                <a:cs typeface="+mn-cs"/>
              </a:rPr>
              <a:t>FPGA</a:t>
            </a:r>
            <a:r>
              <a:rPr lang="zh-CN" altLang="en-US" sz="1300" b="0" i="0" kern="1200">
                <a:solidFill>
                  <a:schemeClr val="tx1"/>
                </a:solidFill>
                <a:effectLst/>
                <a:latin typeface="+mn-lt"/>
                <a:ea typeface="+mn-ea"/>
                <a:cs typeface="+mn-cs"/>
              </a:rPr>
              <a:t>的周边，也具有可编程特性，可以配置支持各种不同的接口标准，如</a:t>
            </a:r>
            <a:r>
              <a:rPr lang="en-US" altLang="zh-CN" sz="1300" b="0" i="0" kern="1200">
                <a:solidFill>
                  <a:schemeClr val="tx1"/>
                </a:solidFill>
                <a:effectLst/>
                <a:latin typeface="+mn-lt"/>
                <a:ea typeface="+mn-ea"/>
                <a:cs typeface="+mn-cs"/>
              </a:rPr>
              <a:t>LVTTL</a:t>
            </a:r>
            <a:r>
              <a:rPr lang="zh-CN" altLang="en-US" sz="1300" b="0" i="0" kern="1200">
                <a:solidFill>
                  <a:schemeClr val="tx1"/>
                </a:solidFill>
                <a:effectLst/>
                <a:latin typeface="+mn-lt"/>
                <a:ea typeface="+mn-ea"/>
                <a:cs typeface="+mn-cs"/>
              </a:rPr>
              <a:t>、</a:t>
            </a:r>
            <a:r>
              <a:rPr lang="en-US" altLang="zh-CN" sz="1300" b="0" i="0" kern="1200">
                <a:solidFill>
                  <a:schemeClr val="tx1"/>
                </a:solidFill>
                <a:effectLst/>
                <a:latin typeface="+mn-lt"/>
                <a:ea typeface="+mn-ea"/>
                <a:cs typeface="+mn-cs"/>
              </a:rPr>
              <a:t>LVCMOS</a:t>
            </a:r>
            <a:r>
              <a:rPr lang="zh-CN" altLang="en-US" sz="1300" b="0" i="0" kern="1200">
                <a:solidFill>
                  <a:schemeClr val="tx1"/>
                </a:solidFill>
                <a:effectLst/>
                <a:latin typeface="+mn-lt"/>
                <a:ea typeface="+mn-ea"/>
                <a:cs typeface="+mn-cs"/>
              </a:rPr>
              <a:t>、</a:t>
            </a:r>
            <a:r>
              <a:rPr lang="en-US" altLang="zh-CN" sz="1300" b="0" i="0" kern="1200">
                <a:solidFill>
                  <a:schemeClr val="tx1"/>
                </a:solidFill>
                <a:effectLst/>
                <a:latin typeface="+mn-lt"/>
                <a:ea typeface="+mn-ea"/>
                <a:cs typeface="+mn-cs"/>
              </a:rPr>
              <a:t>PCI</a:t>
            </a:r>
            <a:r>
              <a:rPr lang="zh-CN" altLang="en-US" sz="1300" b="0" i="0" kern="1200">
                <a:solidFill>
                  <a:schemeClr val="tx1"/>
                </a:solidFill>
                <a:effectLst/>
                <a:latin typeface="+mn-lt"/>
                <a:ea typeface="+mn-ea"/>
                <a:cs typeface="+mn-cs"/>
              </a:rPr>
              <a:t>和</a:t>
            </a:r>
            <a:r>
              <a:rPr lang="en-US" altLang="zh-CN" sz="1300" b="0" i="0" kern="1200">
                <a:solidFill>
                  <a:schemeClr val="tx1"/>
                </a:solidFill>
                <a:effectLst/>
                <a:latin typeface="+mn-lt"/>
                <a:ea typeface="+mn-ea"/>
                <a:cs typeface="+mn-cs"/>
              </a:rPr>
              <a:t>LVDS</a:t>
            </a:r>
            <a:r>
              <a:rPr lang="zh-CN" altLang="en-US" sz="1300" b="0" i="0" kern="1200">
                <a:solidFill>
                  <a:schemeClr val="tx1"/>
                </a:solidFill>
                <a:effectLst/>
                <a:latin typeface="+mn-lt"/>
                <a:ea typeface="+mn-ea"/>
                <a:cs typeface="+mn-cs"/>
              </a:rPr>
              <a:t>等。</a:t>
            </a:r>
            <a:endParaRPr lang="en-US" altLang="zh-CN" sz="1200" b="0" i="0" kern="1200">
              <a:solidFill>
                <a:schemeClr val="tx1"/>
              </a:solidFill>
              <a:effectLst/>
              <a:latin typeface="+mn-lt"/>
              <a:ea typeface="+mn-ea"/>
              <a:cs typeface="+mn-cs"/>
            </a:endParaRPr>
          </a:p>
          <a:p>
            <a:r>
              <a:rPr lang="en-US" altLang="zh-CN"/>
              <a:t>ASMBL</a:t>
            </a:r>
            <a:r>
              <a:rPr lang="zh-CN" altLang="en-US"/>
              <a:t>架构</a:t>
            </a:r>
            <a:r>
              <a:rPr lang="en-US" altLang="zh-CN"/>
              <a:t>Advanced Silicon Modular Block </a:t>
            </a:r>
            <a:r>
              <a:rPr lang="zh-CN" altLang="en-US"/>
              <a:t>是第四代。</a:t>
            </a:r>
            <a:endParaRPr lang="en-US" altLang="zh-CN"/>
          </a:p>
          <a:p>
            <a:r>
              <a:rPr lang="zh-CN" altLang="en-US"/>
              <a:t>参考：</a:t>
            </a:r>
            <a:r>
              <a:rPr lang="en-US" altLang="zh-CN">
                <a:hlinkClick r:id="rId3"/>
              </a:rPr>
              <a:t>http://www.elfit.ssru.ac.th/aphirak_th/pluginfile.php/475/block_html/content/11_7-Series%20Architecture%20Overview.pdf</a:t>
            </a:r>
            <a:endParaRPr lang="zh-CN" altLang="en-US" dirty="0"/>
          </a:p>
        </p:txBody>
      </p:sp>
      <p:sp>
        <p:nvSpPr>
          <p:cNvPr id="4" name="灯片编号占位符 3"/>
          <p:cNvSpPr>
            <a:spLocks noGrp="1"/>
          </p:cNvSpPr>
          <p:nvPr>
            <p:ph type="sldNum" sz="quarter" idx="10"/>
          </p:nvPr>
        </p:nvSpPr>
        <p:spPr/>
        <p:txBody>
          <a:bodyPr/>
          <a:lstStyle/>
          <a:p>
            <a:fld id="{58DFBD34-5F0B-46F6-BDF5-AFC3F48E34B2}"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solidFill>
                  <a:srgbClr val="000000"/>
                </a:solidFill>
              </a:rPr>
              <a:t>14</a:t>
            </a:fld>
            <a:endParaRPr lang="en-US" altLang="zh-CN" sz="1200"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zh-CN" altLang="en-US" dirty="0">
                <a:cs typeface="Arial" panose="020B0604020202020204" pitchFamily="34" charset="0"/>
                <a:sym typeface="+mn-ea"/>
              </a:rPr>
              <a:t>前面的方法模拟了译码器的真值表。对更大型的译码器建模就需要更多的</a:t>
            </a:r>
            <a:r>
              <a:rPr lang="en-US" altLang="zh-CN" dirty="0">
                <a:latin typeface="Arial" panose="020B0604020202020204" pitchFamily="34" charset="0"/>
                <a:cs typeface="Arial" panose="020B0604020202020204" pitchFamily="34" charset="0"/>
                <a:sym typeface="+mn-ea"/>
              </a:rPr>
              <a:t>case</a:t>
            </a:r>
            <a:r>
              <a:rPr lang="zh-CN" altLang="en-US" dirty="0">
                <a:cs typeface="Arial" panose="020B0604020202020204" pitchFamily="34" charset="0"/>
                <a:sym typeface="+mn-ea"/>
              </a:rPr>
              <a:t>语句和更长的赋值语句。</a:t>
            </a: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pPr eaLnBrk="1" hangingPunct="1"/>
            <a:r>
              <a:rPr lang="en-US" altLang="zh-CN" b="1" dirty="0">
                <a:solidFill>
                  <a:srgbClr val="000099"/>
                </a:solidFill>
                <a:latin typeface="Times New Roman" panose="02020603050405020304" pitchFamily="18" charset="0"/>
                <a:sym typeface="+mn-ea"/>
              </a:rPr>
              <a:t>① 1000H</a:t>
            </a:r>
            <a:r>
              <a:rPr lang="zh-CN" altLang="en-US" b="1" dirty="0">
                <a:solidFill>
                  <a:srgbClr val="000099"/>
                </a:solidFill>
                <a:latin typeface="Times New Roman" panose="02020603050405020304" pitchFamily="18" charset="0"/>
                <a:sym typeface="+mn-ea"/>
              </a:rPr>
              <a:t>～</a:t>
            </a:r>
            <a:r>
              <a:rPr lang="en-US" altLang="zh-CN" b="1" dirty="0">
                <a:solidFill>
                  <a:srgbClr val="000099"/>
                </a:solidFill>
                <a:latin typeface="Times New Roman" panose="02020603050405020304" pitchFamily="18" charset="0"/>
                <a:sym typeface="+mn-ea"/>
              </a:rPr>
              <a:t>1FFFH</a:t>
            </a:r>
            <a:endParaRPr lang="en-US" altLang="zh-CN" b="1" dirty="0">
              <a:solidFill>
                <a:srgbClr val="000099"/>
              </a:solidFill>
              <a:latin typeface="Times New Roman" panose="02020603050405020304" pitchFamily="18" charset="0"/>
            </a:endParaRPr>
          </a:p>
          <a:p>
            <a:pPr eaLnBrk="1" hangingPunct="1"/>
            <a:r>
              <a:rPr lang="en-US" altLang="zh-CN" b="1" dirty="0">
                <a:solidFill>
                  <a:srgbClr val="000099"/>
                </a:solidFill>
                <a:latin typeface="Times New Roman" panose="02020603050405020304" pitchFamily="18" charset="0"/>
                <a:sym typeface="+mn-ea"/>
              </a:rPr>
              <a:t>② Y</a:t>
            </a:r>
            <a:r>
              <a:rPr lang="en-US" altLang="zh-CN" b="1" baseline="-25000" dirty="0">
                <a:solidFill>
                  <a:srgbClr val="000099"/>
                </a:solidFill>
                <a:latin typeface="Times New Roman" panose="02020603050405020304" pitchFamily="18" charset="0"/>
                <a:sym typeface="+mn-ea"/>
              </a:rPr>
              <a:t>0</a:t>
            </a:r>
            <a:r>
              <a:rPr lang="en-US" altLang="zh-CN" b="1" dirty="0">
                <a:solidFill>
                  <a:srgbClr val="000099"/>
                </a:solidFill>
                <a:latin typeface="Times New Roman" panose="02020603050405020304" pitchFamily="18" charset="0"/>
                <a:sym typeface="+mn-ea"/>
              </a:rPr>
              <a:t>: 1000H</a:t>
            </a:r>
            <a:r>
              <a:rPr lang="zh-CN" altLang="en-US" b="1" dirty="0">
                <a:solidFill>
                  <a:srgbClr val="000099"/>
                </a:solidFill>
                <a:latin typeface="Times New Roman" panose="02020603050405020304" pitchFamily="18" charset="0"/>
                <a:sym typeface="+mn-ea"/>
              </a:rPr>
              <a:t>～</a:t>
            </a:r>
            <a:r>
              <a:rPr lang="en-US" altLang="zh-CN" b="1" dirty="0">
                <a:solidFill>
                  <a:srgbClr val="000099"/>
                </a:solidFill>
                <a:latin typeface="Times New Roman" panose="02020603050405020304" pitchFamily="18" charset="0"/>
                <a:sym typeface="+mn-ea"/>
              </a:rPr>
              <a:t>11FFH</a:t>
            </a:r>
            <a:endParaRPr lang="en-US" altLang="zh-CN" b="1" dirty="0">
              <a:solidFill>
                <a:srgbClr val="000099"/>
              </a:solidFill>
              <a:latin typeface="Times New Roman" panose="02020603050405020304" pitchFamily="18" charset="0"/>
            </a:endParaRPr>
          </a:p>
          <a:p>
            <a:pPr eaLnBrk="1" hangingPunct="1"/>
            <a:r>
              <a:rPr lang="en-US" altLang="zh-CN" b="1" dirty="0">
                <a:solidFill>
                  <a:srgbClr val="000099"/>
                </a:solidFill>
                <a:latin typeface="Times New Roman" panose="02020603050405020304" pitchFamily="18" charset="0"/>
                <a:sym typeface="+mn-ea"/>
              </a:rPr>
              <a:t>     Y</a:t>
            </a:r>
            <a:r>
              <a:rPr lang="en-US" altLang="zh-CN" b="1" baseline="-25000" dirty="0">
                <a:solidFill>
                  <a:srgbClr val="000099"/>
                </a:solidFill>
                <a:latin typeface="Times New Roman" panose="02020603050405020304" pitchFamily="18" charset="0"/>
                <a:sym typeface="+mn-ea"/>
              </a:rPr>
              <a:t>1</a:t>
            </a:r>
            <a:r>
              <a:rPr lang="en-US" altLang="zh-CN" b="1" dirty="0">
                <a:solidFill>
                  <a:srgbClr val="000099"/>
                </a:solidFill>
                <a:latin typeface="Times New Roman" panose="02020603050405020304" pitchFamily="18" charset="0"/>
                <a:sym typeface="+mn-ea"/>
              </a:rPr>
              <a:t>: 1200H</a:t>
            </a:r>
            <a:r>
              <a:rPr lang="zh-CN" altLang="en-US" b="1" dirty="0">
                <a:solidFill>
                  <a:srgbClr val="000099"/>
                </a:solidFill>
                <a:latin typeface="Times New Roman" panose="02020603050405020304" pitchFamily="18" charset="0"/>
                <a:sym typeface="+mn-ea"/>
              </a:rPr>
              <a:t>～</a:t>
            </a:r>
            <a:r>
              <a:rPr lang="en-US" altLang="zh-CN" b="1" dirty="0">
                <a:solidFill>
                  <a:srgbClr val="000099"/>
                </a:solidFill>
                <a:latin typeface="Times New Roman" panose="02020603050405020304" pitchFamily="18" charset="0"/>
                <a:sym typeface="+mn-ea"/>
              </a:rPr>
              <a:t>13FFH</a:t>
            </a:r>
            <a:endParaRPr lang="en-US" altLang="zh-CN" b="1" dirty="0">
              <a:solidFill>
                <a:srgbClr val="000099"/>
              </a:solidFill>
              <a:latin typeface="Times New Roman" panose="02020603050405020304" pitchFamily="18" charset="0"/>
            </a:endParaRPr>
          </a:p>
          <a:p>
            <a:pPr eaLnBrk="1" hangingPunct="1"/>
            <a:r>
              <a:rPr lang="en-US" altLang="zh-CN" b="1" dirty="0">
                <a:solidFill>
                  <a:srgbClr val="000099"/>
                </a:solidFill>
                <a:latin typeface="Times New Roman" panose="02020603050405020304" pitchFamily="18" charset="0"/>
                <a:sym typeface="+mn-ea"/>
              </a:rPr>
              <a:t>     Y</a:t>
            </a:r>
            <a:r>
              <a:rPr lang="en-US" altLang="zh-CN" b="1" baseline="-25000" dirty="0">
                <a:solidFill>
                  <a:srgbClr val="000099"/>
                </a:solidFill>
                <a:latin typeface="Times New Roman" panose="02020603050405020304" pitchFamily="18" charset="0"/>
                <a:sym typeface="+mn-ea"/>
              </a:rPr>
              <a:t>2</a:t>
            </a:r>
            <a:r>
              <a:rPr lang="en-US" altLang="zh-CN" b="1" dirty="0">
                <a:solidFill>
                  <a:srgbClr val="000099"/>
                </a:solidFill>
                <a:latin typeface="Times New Roman" panose="02020603050405020304" pitchFamily="18" charset="0"/>
                <a:sym typeface="+mn-ea"/>
              </a:rPr>
              <a:t>: 1400H</a:t>
            </a:r>
            <a:r>
              <a:rPr lang="zh-CN" altLang="en-US" b="1" dirty="0">
                <a:solidFill>
                  <a:srgbClr val="000099"/>
                </a:solidFill>
                <a:latin typeface="Times New Roman" panose="02020603050405020304" pitchFamily="18" charset="0"/>
                <a:sym typeface="+mn-ea"/>
              </a:rPr>
              <a:t>～</a:t>
            </a:r>
            <a:r>
              <a:rPr lang="en-US" altLang="zh-CN" b="1" dirty="0">
                <a:solidFill>
                  <a:srgbClr val="000099"/>
                </a:solidFill>
                <a:latin typeface="Times New Roman" panose="02020603050405020304" pitchFamily="18" charset="0"/>
                <a:sym typeface="+mn-ea"/>
              </a:rPr>
              <a:t>15FFH</a:t>
            </a:r>
            <a:endParaRPr lang="en-US" altLang="zh-CN" b="1" dirty="0">
              <a:solidFill>
                <a:srgbClr val="000099"/>
              </a:solidFill>
              <a:latin typeface="Times New Roman" panose="02020603050405020304" pitchFamily="18" charset="0"/>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a:solidFill>
              <a:srgbClr val="000000">
                <a:alpha val="100000"/>
              </a:srgbClr>
            </a:solidFill>
            <a:miter lim="800000"/>
          </a:ln>
        </p:spPr>
      </p:sp>
      <p:sp>
        <p:nvSpPr>
          <p:cNvPr id="49155" name="文本占位符 2"/>
          <p:cNvSpPr>
            <a:spLocks noGrp="1"/>
          </p:cNvSpPr>
          <p:nvPr>
            <p:ph type="body"/>
          </p:nvPr>
        </p:nvSpPr>
        <p:spPr/>
        <p:txBody>
          <a:bodyPr wrap="square" lIns="91440" tIns="45720" rIns="91440" bIns="45720" anchor="t"/>
          <a:lstStyle/>
          <a:p>
            <a:pPr eaLnBrk="1" hangingPunct="1">
              <a:spcBef>
                <a:spcPct val="50000"/>
              </a:spcBef>
              <a:buClr>
                <a:srgbClr val="C00000"/>
              </a:buClr>
              <a:buSzPct val="70000"/>
            </a:pPr>
            <a:r>
              <a:rPr lang="zh-CN" altLang="en-US" b="1" dirty="0">
                <a:latin typeface="黑体" panose="02010609060101010101" pitchFamily="49" charset="-122"/>
                <a:ea typeface="黑体" panose="02010609060101010101" pitchFamily="49" charset="-122"/>
                <a:sym typeface="+mn-ea"/>
              </a:rPr>
              <a:t>不添加任何逻辑门，能否实现</a:t>
            </a:r>
            <a:r>
              <a:rPr lang="zh-CN" altLang="en-US" b="1" dirty="0">
                <a:latin typeface="Times New Roman" panose="02020603050405020304" pitchFamily="18" charset="0"/>
                <a:ea typeface="黑体" panose="02010609060101010101" pitchFamily="49" charset="-122"/>
                <a:sym typeface="+mn-ea"/>
              </a:rPr>
              <a:t>？</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a:solidFill>
              <a:srgbClr val="000000">
                <a:alpha val="100000"/>
              </a:srgbClr>
            </a:solidFill>
            <a:miter lim="800000"/>
          </a:ln>
        </p:spPr>
      </p:sp>
      <p:sp>
        <p:nvSpPr>
          <p:cNvPr id="35843" name="文本占位符 2"/>
          <p:cNvSpPr>
            <a:spLocks noGrp="1"/>
          </p:cNvSpPr>
          <p:nvPr>
            <p:ph type="body"/>
          </p:nvPr>
        </p:nvSpPr>
        <p:spPr/>
        <p:txBody>
          <a:bodyPr wrap="square" lIns="91440" tIns="45720" rIns="91440" bIns="45720" anchor="t"/>
          <a:lstStyle/>
          <a:p>
            <a:pPr lvl="0" eaLnBrk="1" hangingPunct="1"/>
            <a:r>
              <a:rPr lang="zh-CN" altLang="en-US" dirty="0"/>
              <a:t>简单举例，引出七段显示译码器</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and1  A1 (T3,A,B); //</a:t>
            </a:r>
            <a:r>
              <a:rPr lang="zh-CN" altLang="en-US" dirty="0"/>
              <a:t>实例化时采用位置关联。</a:t>
            </a:r>
          </a:p>
          <a:p>
            <a:r>
              <a:rPr lang="en-US" altLang="zh-CN" dirty="0"/>
              <a:t>and1  A2 (.C(T3), .A(A),.B(B) )</a:t>
            </a:r>
            <a:r>
              <a:rPr lang="zh-CN" altLang="en-US" dirty="0"/>
              <a:t>；</a:t>
            </a:r>
            <a:r>
              <a:rPr lang="en-US" altLang="zh-CN" dirty="0"/>
              <a:t>//</a:t>
            </a:r>
            <a:r>
              <a:rPr lang="zh-CN" altLang="en-US" dirty="0"/>
              <a:t>实例化时采用名字关联</a:t>
            </a:r>
            <a:endParaRPr lang="en-US" altLang="zh-CN" dirty="0"/>
          </a:p>
          <a:p>
            <a:pPr marL="0" indent="0">
              <a:buNone/>
            </a:pPr>
            <a:endParaRPr lang="zh-CN" altLang="en-US" sz="1300" dirty="0"/>
          </a:p>
          <a:p>
            <a:r>
              <a:rPr lang="en-US" altLang="zh-CN" dirty="0" err="1"/>
              <a:t>port_expr</a:t>
            </a:r>
            <a:r>
              <a:rPr lang="zh-CN" altLang="en-US" dirty="0"/>
              <a:t>可以是以下的任何类型：</a:t>
            </a:r>
          </a:p>
          <a:p>
            <a:pPr lvl="1"/>
            <a:r>
              <a:rPr lang="zh-CN" altLang="en-US" dirty="0"/>
              <a:t>标识符（</a:t>
            </a:r>
            <a:r>
              <a:rPr lang="en-US" altLang="zh-CN" dirty="0"/>
              <a:t>reg </a:t>
            </a:r>
            <a:r>
              <a:rPr lang="zh-CN" altLang="en-US" dirty="0"/>
              <a:t>或</a:t>
            </a:r>
            <a:r>
              <a:rPr lang="en-US" altLang="zh-CN" dirty="0"/>
              <a:t>net </a:t>
            </a:r>
            <a:r>
              <a:rPr lang="zh-CN" altLang="en-US" dirty="0"/>
              <a:t>）如 </a:t>
            </a:r>
            <a:r>
              <a:rPr lang="en-US" altLang="zh-CN" dirty="0"/>
              <a:t>.C</a:t>
            </a:r>
            <a:r>
              <a:rPr lang="zh-CN" altLang="en-US" dirty="0"/>
              <a:t>（</a:t>
            </a:r>
            <a:r>
              <a:rPr lang="en-US" altLang="zh-CN" dirty="0"/>
              <a:t>T3</a:t>
            </a:r>
            <a:r>
              <a:rPr lang="zh-CN" altLang="en-US" dirty="0"/>
              <a:t>），</a:t>
            </a:r>
            <a:r>
              <a:rPr lang="en-US" altLang="zh-CN" dirty="0"/>
              <a:t>T3 </a:t>
            </a:r>
            <a:r>
              <a:rPr lang="zh-CN" altLang="en-US" dirty="0"/>
              <a:t>为</a:t>
            </a:r>
            <a:r>
              <a:rPr lang="en-US" altLang="zh-CN" dirty="0"/>
              <a:t>wire </a:t>
            </a:r>
            <a:r>
              <a:rPr lang="zh-CN" altLang="en-US" dirty="0"/>
              <a:t>型标识符。</a:t>
            </a:r>
          </a:p>
          <a:p>
            <a:pPr lvl="1"/>
            <a:r>
              <a:rPr lang="zh-CN" altLang="en-US" dirty="0"/>
              <a:t>位选择，如 </a:t>
            </a:r>
            <a:r>
              <a:rPr lang="en-US" altLang="zh-CN" dirty="0"/>
              <a:t>.C</a:t>
            </a:r>
            <a:r>
              <a:rPr lang="zh-CN" altLang="en-US" dirty="0"/>
              <a:t>（</a:t>
            </a:r>
            <a:r>
              <a:rPr lang="en-US" altLang="zh-CN" dirty="0"/>
              <a:t>D[0]</a:t>
            </a:r>
            <a:r>
              <a:rPr lang="zh-CN" altLang="en-US" dirty="0"/>
              <a:t>），</a:t>
            </a:r>
            <a:r>
              <a:rPr lang="en-US" altLang="zh-CN" dirty="0"/>
              <a:t>C </a:t>
            </a:r>
            <a:r>
              <a:rPr lang="zh-CN" altLang="en-US" dirty="0"/>
              <a:t>端口接到</a:t>
            </a:r>
            <a:r>
              <a:rPr lang="en-US" altLang="zh-CN" dirty="0"/>
              <a:t>D </a:t>
            </a:r>
            <a:r>
              <a:rPr lang="zh-CN" altLang="en-US" dirty="0"/>
              <a:t>信号的第</a:t>
            </a:r>
            <a:r>
              <a:rPr lang="en-US" altLang="zh-CN" dirty="0"/>
              <a:t>0bit </a:t>
            </a:r>
            <a:r>
              <a:rPr lang="zh-CN" altLang="en-US" dirty="0"/>
              <a:t>位。</a:t>
            </a:r>
          </a:p>
          <a:p>
            <a:pPr lvl="1"/>
            <a:r>
              <a:rPr lang="zh-CN" altLang="en-US" dirty="0"/>
              <a:t>部分选择，如 </a:t>
            </a:r>
            <a:r>
              <a:rPr lang="en-US" altLang="zh-CN" dirty="0"/>
              <a:t>.Bus</a:t>
            </a:r>
            <a:r>
              <a:rPr lang="zh-CN" altLang="en-US" dirty="0"/>
              <a:t>（</a:t>
            </a:r>
            <a:r>
              <a:rPr lang="en-US" altLang="zh-CN" dirty="0"/>
              <a:t>Din[5</a:t>
            </a:r>
            <a:r>
              <a:rPr lang="zh-CN" altLang="en-US" dirty="0"/>
              <a:t>：</a:t>
            </a:r>
            <a:r>
              <a:rPr lang="en-US" altLang="zh-CN" dirty="0"/>
              <a:t>4]</a:t>
            </a:r>
            <a:r>
              <a:rPr lang="zh-CN" altLang="en-US" dirty="0"/>
              <a:t>）。</a:t>
            </a:r>
          </a:p>
          <a:p>
            <a:pPr lvl="1"/>
            <a:r>
              <a:rPr lang="zh-CN" altLang="en-US" dirty="0"/>
              <a:t>上述类型的合并，如 </a:t>
            </a:r>
            <a:r>
              <a:rPr lang="en-US" altLang="zh-CN" dirty="0"/>
              <a:t>.</a:t>
            </a:r>
            <a:r>
              <a:rPr lang="en-US" altLang="zh-CN" dirty="0" err="1"/>
              <a:t>Addr</a:t>
            </a:r>
            <a:r>
              <a:rPr lang="zh-CN" altLang="en-US" dirty="0"/>
              <a:t>（</a:t>
            </a:r>
            <a:r>
              <a:rPr lang="en-US" altLang="zh-CN" dirty="0"/>
              <a:t>{ A1</a:t>
            </a:r>
            <a:r>
              <a:rPr lang="zh-CN" altLang="en-US" dirty="0"/>
              <a:t>，</a:t>
            </a:r>
            <a:r>
              <a:rPr lang="en-US" altLang="zh-CN" dirty="0"/>
              <a:t>A2[1</a:t>
            </a:r>
            <a:r>
              <a:rPr lang="zh-CN" altLang="en-US" dirty="0"/>
              <a:t>：</a:t>
            </a:r>
            <a:r>
              <a:rPr lang="en-US" altLang="zh-CN" dirty="0"/>
              <a:t>0]}</a:t>
            </a:r>
            <a:r>
              <a:rPr lang="zh-CN" altLang="en-US" dirty="0"/>
              <a:t>。</a:t>
            </a:r>
          </a:p>
          <a:p>
            <a:pPr lvl="1"/>
            <a:r>
              <a:rPr lang="zh-CN" altLang="en-US" dirty="0"/>
              <a:t>表达式（只适用于输入端口），如 </a:t>
            </a:r>
            <a:r>
              <a:rPr lang="en-US" altLang="zh-CN" dirty="0"/>
              <a:t>.A</a:t>
            </a:r>
            <a:r>
              <a:rPr lang="zh-CN" altLang="en-US" dirty="0"/>
              <a:t>（</a:t>
            </a:r>
            <a:r>
              <a:rPr lang="en-US" altLang="zh-CN" dirty="0"/>
              <a:t>wire </a:t>
            </a:r>
            <a:r>
              <a:rPr lang="en-US" altLang="zh-CN" dirty="0" err="1"/>
              <a:t>Zire</a:t>
            </a:r>
            <a:r>
              <a:rPr lang="en-US" altLang="zh-CN" dirty="0"/>
              <a:t> = 0 </a:t>
            </a:r>
            <a:r>
              <a:rPr lang="zh-CN" altLang="en-US" dirty="0"/>
              <a:t>）。</a:t>
            </a:r>
            <a:endParaRPr lang="en-US" dirty="0"/>
          </a:p>
        </p:txBody>
      </p:sp>
    </p:spTree>
    <p:extLst>
      <p:ext uri="{BB962C8B-B14F-4D97-AF65-F5344CB8AC3E}">
        <p14:creationId xmlns:p14="http://schemas.microsoft.com/office/powerpoint/2010/main" val="2231491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solidFill>
                  <a:srgbClr val="000000"/>
                </a:solidFill>
              </a:rPr>
              <a:t>33</a:t>
            </a:fld>
            <a:endParaRPr lang="en-US" altLang="zh-CN" sz="1200" dirty="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a:solidFill>
              <a:srgbClr val="000000">
                <a:alpha val="100000"/>
              </a:srgbClr>
            </a:solidFill>
            <a:miter lim="800000"/>
          </a:ln>
        </p:spPr>
      </p:sp>
      <p:sp>
        <p:nvSpPr>
          <p:cNvPr id="84995" name="文本占位符 2"/>
          <p:cNvSpPr>
            <a:spLocks noGrp="1"/>
          </p:cNvSpPr>
          <p:nvPr>
            <p:ph type="body"/>
          </p:nvPr>
        </p:nvSpPr>
        <p:spPr/>
        <p:txBody>
          <a:bodyPr wrap="square" lIns="91440" tIns="45720" rIns="91440" bIns="45720" anchor="t"/>
          <a:lstStyle/>
          <a:p>
            <a:pPr lvl="0" eaLnBrk="1" hangingPunct="1"/>
            <a:r>
              <a:rPr lang="zh-CN" altLang="en-US" dirty="0"/>
              <a:t>春慨讲到这里。</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zh-CN" altLang="en-US"/>
              <a:t>逻辑电路有很多种描述方式和实现方式，用</a:t>
            </a:r>
            <a:r>
              <a:rPr lang="en-US" altLang="zh-CN"/>
              <a:t>ROM</a:t>
            </a:r>
            <a:r>
              <a:rPr lang="zh-CN" altLang="en-US"/>
              <a:t>实现真值表，是最基础、最详尽的方式。</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a:solidFill>
              <a:srgbClr val="000000">
                <a:alpha val="100000"/>
              </a:srgbClr>
            </a:solidFill>
            <a:miter lim="800000"/>
          </a:ln>
        </p:spPr>
      </p:sp>
      <p:sp>
        <p:nvSpPr>
          <p:cNvPr id="78851" name="文本占位符 2"/>
          <p:cNvSpPr>
            <a:spLocks noGrp="1"/>
          </p:cNvSpPr>
          <p:nvPr>
            <p:ph type="body"/>
          </p:nvPr>
        </p:nvSpPr>
        <p:spPr/>
        <p:txBody>
          <a:bodyPr wrap="square" lIns="91440" tIns="45720" rIns="91440" bIns="45720" anchor="t"/>
          <a:lstStyle/>
          <a:p>
            <a:pPr lvl="0" eaLnBrk="1" hangingPunct="1"/>
            <a:r>
              <a:rPr lang="zh-CN" altLang="en-US" dirty="0">
                <a:latin typeface="Arial" panose="020B0604020202020204" pitchFamily="34" charset="0"/>
                <a:sym typeface="+mn-ea"/>
              </a:rPr>
              <a:t>多路复用器可以扩展的另一个考虑是数据源的数目，假设需要</a:t>
            </a:r>
            <a:r>
              <a:rPr lang="en-US" altLang="zh-CN" dirty="0">
                <a:latin typeface="Arial" panose="020B0604020202020204" pitchFamily="34" charset="0"/>
                <a:sym typeface="+mn-ea"/>
              </a:rPr>
              <a:t>32</a:t>
            </a:r>
            <a:r>
              <a:rPr lang="zh-CN" altLang="en-US" dirty="0">
                <a:latin typeface="Arial" panose="020B0604020202020204" pitchFamily="34" charset="0"/>
                <a:sym typeface="+mn-ea"/>
              </a:rPr>
              <a:t>输入、</a:t>
            </a:r>
            <a:r>
              <a:rPr lang="en-US" altLang="zh-CN" dirty="0">
                <a:latin typeface="Arial" panose="020B0604020202020204" pitchFamily="34" charset="0"/>
                <a:sym typeface="+mn-ea"/>
              </a:rPr>
              <a:t>1</a:t>
            </a:r>
            <a:r>
              <a:rPr lang="zh-CN" altLang="en-US" dirty="0">
                <a:latin typeface="Arial" panose="020B0604020202020204" pitchFamily="34" charset="0"/>
                <a:sym typeface="+mn-ea"/>
              </a:rPr>
              <a:t>位多路复用器，下图展示一种构建方法，这里共需</a:t>
            </a:r>
            <a:r>
              <a:rPr lang="en-US" altLang="zh-CN" dirty="0">
                <a:latin typeface="Arial" panose="020B0604020202020204" pitchFamily="34" charset="0"/>
                <a:sym typeface="+mn-ea"/>
              </a:rPr>
              <a:t>5</a:t>
            </a:r>
            <a:r>
              <a:rPr lang="zh-CN" altLang="en-US" dirty="0">
                <a:latin typeface="Arial" panose="020B0604020202020204" pitchFamily="34" charset="0"/>
                <a:sym typeface="+mn-ea"/>
              </a:rPr>
              <a:t>个选择位，用一个</a:t>
            </a:r>
            <a:r>
              <a:rPr lang="en-US" altLang="zh-CN" dirty="0">
                <a:latin typeface="Arial" panose="020B0604020202020204" pitchFamily="34" charset="0"/>
                <a:sym typeface="+mn-ea"/>
              </a:rPr>
              <a:t>2-4</a:t>
            </a:r>
            <a:r>
              <a:rPr lang="zh-CN" altLang="en-US" dirty="0">
                <a:latin typeface="Arial" panose="020B0604020202020204" pitchFamily="34" charset="0"/>
                <a:sym typeface="+mn-ea"/>
              </a:rPr>
              <a:t>译码器对</a:t>
            </a:r>
            <a:r>
              <a:rPr lang="en-US" altLang="zh-CN" dirty="0">
                <a:latin typeface="Arial" panose="020B0604020202020204" pitchFamily="34" charset="0"/>
                <a:sym typeface="+mn-ea"/>
              </a:rPr>
              <a:t>2</a:t>
            </a:r>
            <a:r>
              <a:rPr lang="zh-CN" altLang="en-US" dirty="0">
                <a:latin typeface="Arial" panose="020B0604020202020204" pitchFamily="34" charset="0"/>
                <a:sym typeface="+mn-ea"/>
              </a:rPr>
              <a:t>个最高选择位进行译码，以从</a:t>
            </a:r>
            <a:r>
              <a:rPr lang="en-US" altLang="zh-CN" dirty="0">
                <a:latin typeface="Arial" panose="020B0604020202020204" pitchFamily="34" charset="0"/>
                <a:sym typeface="+mn-ea"/>
              </a:rPr>
              <a:t>4</a:t>
            </a:r>
            <a:r>
              <a:rPr lang="zh-CN" altLang="en-US" dirty="0">
                <a:latin typeface="Arial" panose="020B0604020202020204" pitchFamily="34" charset="0"/>
                <a:sym typeface="+mn-ea"/>
              </a:rPr>
              <a:t>个</a:t>
            </a:r>
            <a:r>
              <a:rPr lang="en-US" altLang="zh-CN" dirty="0">
                <a:latin typeface="Arial" panose="020B0604020202020204" pitchFamily="34" charset="0"/>
                <a:sym typeface="+mn-ea"/>
              </a:rPr>
              <a:t>74*151 8</a:t>
            </a:r>
            <a:r>
              <a:rPr lang="zh-CN" altLang="en-US" dirty="0">
                <a:latin typeface="Arial" panose="020B0604020202020204" pitchFamily="34" charset="0"/>
                <a:sym typeface="+mn-ea"/>
              </a:rPr>
              <a:t>输入多路复用器中选择一个。</a:t>
            </a:r>
            <a:endParaRPr lang="zh-CN" altLang="en-US" dirty="0">
              <a:solidFill>
                <a:schemeClr val="tx1"/>
              </a:solidFill>
              <a:latin typeface="Arial" panose="020B0604020202020204" pitchFamily="34" charset="0"/>
            </a:endParaRPr>
          </a:p>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a:solidFill>
              <a:srgbClr val="000000">
                <a:alpha val="100000"/>
              </a:srgbClr>
            </a:solidFill>
            <a:miter lim="800000"/>
          </a:ln>
        </p:spPr>
      </p:sp>
      <p:sp>
        <p:nvSpPr>
          <p:cNvPr id="80899" name="文本占位符 2"/>
          <p:cNvSpPr>
            <a:spLocks noGrp="1"/>
          </p:cNvSpPr>
          <p:nvPr>
            <p:ph type="body"/>
          </p:nvPr>
        </p:nvSpPr>
        <p:spPr/>
        <p:txBody>
          <a:bodyPr wrap="square" lIns="91440" tIns="45720" rIns="91440" bIns="45720" anchor="t"/>
          <a:lstStyle/>
          <a:p>
            <a:pPr lvl="0" eaLnBrk="1" hangingPunct="1"/>
            <a:r>
              <a:rPr lang="zh-CN" altLang="en-US" dirty="0"/>
              <a:t>春慨讲到这里。</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es-ES" altLang="zh-CN" dirty="0">
                <a:latin typeface="Arial" panose="020B0604020202020204" pitchFamily="34" charset="0"/>
                <a:sym typeface="+mn-ea"/>
              </a:rPr>
              <a:t>S == 1'</a:t>
            </a:r>
            <a:r>
              <a:rPr lang="en-US" altLang="es-ES" dirty="0">
                <a:latin typeface="Arial" panose="020B0604020202020204" pitchFamily="34" charset="0"/>
                <a:sym typeface="+mn-ea"/>
              </a:rPr>
              <a:t>d</a:t>
            </a:r>
            <a:r>
              <a:rPr lang="es-ES" altLang="zh-CN" dirty="0">
                <a:latin typeface="Arial" panose="020B0604020202020204" pitchFamily="34" charset="0"/>
                <a:sym typeface="+mn-ea"/>
              </a:rPr>
              <a:t>0</a:t>
            </a:r>
            <a:r>
              <a:rPr lang="zh-CN" altLang="es-ES" dirty="0">
                <a:latin typeface="Arial" panose="020B0604020202020204" pitchFamily="34" charset="0"/>
                <a:sym typeface="+mn-ea"/>
              </a:rPr>
              <a:t>，为什么不用</a:t>
            </a:r>
            <a:r>
              <a:rPr lang="en-US" altLang="zh-CN" dirty="0">
                <a:latin typeface="Arial" panose="020B0604020202020204" pitchFamily="34" charset="0"/>
                <a:sym typeface="+mn-ea"/>
              </a:rPr>
              <a:t>1'b0</a:t>
            </a:r>
            <a:r>
              <a:rPr lang="zh-CN" altLang="en-US" dirty="0">
                <a:latin typeface="Arial" panose="020B0604020202020204" pitchFamily="34" charset="0"/>
                <a:sym typeface="+mn-ea"/>
              </a:rPr>
              <a:t>？</a:t>
            </a:r>
          </a:p>
          <a:p>
            <a:r>
              <a:rPr lang="zh-CN" altLang="en-US" dirty="0">
                <a:latin typeface="Arial" panose="020B0604020202020204" pitchFamily="34" charset="0"/>
                <a:sym typeface="+mn-ea"/>
              </a:rPr>
              <a:t>其实也可以用</a:t>
            </a:r>
            <a:r>
              <a:rPr lang="en-US" altLang="zh-CN" dirty="0">
                <a:latin typeface="Arial" panose="020B0604020202020204" pitchFamily="34" charset="0"/>
                <a:sym typeface="+mn-ea"/>
              </a:rPr>
              <a:t>1'b0,</a:t>
            </a:r>
            <a:r>
              <a:rPr lang="zh-CN" altLang="en-US" dirty="0">
                <a:latin typeface="Arial" panose="020B0604020202020204" pitchFamily="34" charset="0"/>
                <a:sym typeface="+mn-ea"/>
              </a:rPr>
              <a:t>用</a:t>
            </a:r>
            <a:r>
              <a:rPr lang="en-US" altLang="zh-CN" dirty="0">
                <a:latin typeface="Arial" panose="020B0604020202020204" pitchFamily="34" charset="0"/>
                <a:sym typeface="+mn-ea"/>
              </a:rPr>
              <a:t>1'd0</a:t>
            </a:r>
            <a:r>
              <a:rPr lang="zh-CN" altLang="en-US" dirty="0">
                <a:latin typeface="Arial" panose="020B0604020202020204" pitchFamily="34" charset="0"/>
                <a:sym typeface="+mn-ea"/>
              </a:rPr>
              <a:t>的好处是，如果是</a:t>
            </a:r>
            <a:r>
              <a:rPr lang="en-US" altLang="zh-CN" dirty="0">
                <a:latin typeface="Arial" panose="020B0604020202020204" pitchFamily="34" charset="0"/>
                <a:sym typeface="+mn-ea"/>
              </a:rPr>
              <a:t>n</a:t>
            </a:r>
            <a:r>
              <a:rPr lang="zh-CN" altLang="en-US" dirty="0">
                <a:latin typeface="Arial" panose="020B0604020202020204" pitchFamily="34" charset="0"/>
                <a:sym typeface="+mn-ea"/>
              </a:rPr>
              <a:t>选一的话，可以直接写</a:t>
            </a:r>
            <a:r>
              <a:rPr lang="en-US" altLang="zh-CN" dirty="0">
                <a:latin typeface="Arial" panose="020B0604020202020204" pitchFamily="34" charset="0"/>
                <a:sym typeface="+mn-ea"/>
              </a:rPr>
              <a:t>1'd2^n(</a:t>
            </a:r>
            <a:r>
              <a:rPr lang="zh-CN" altLang="en-US" dirty="0">
                <a:latin typeface="Arial" panose="020B0604020202020204" pitchFamily="34" charset="0"/>
                <a:sym typeface="+mn-ea"/>
              </a:rPr>
              <a:t>如果</a:t>
            </a:r>
            <a:r>
              <a:rPr lang="en-US" altLang="zh-CN" dirty="0">
                <a:latin typeface="Arial" panose="020B0604020202020204" pitchFamily="34" charset="0"/>
                <a:sym typeface="+mn-ea"/>
              </a:rPr>
              <a:t>2^n&lt;10) ,</a:t>
            </a:r>
            <a:r>
              <a:rPr lang="zh-CN" altLang="en-US" dirty="0">
                <a:latin typeface="Arial" panose="020B0604020202020204" pitchFamily="34" charset="0"/>
                <a:sym typeface="+mn-ea"/>
              </a:rPr>
              <a:t>便于编程扩展。</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dirty="0">
                <a:solidFill>
                  <a:srgbClr val="333333"/>
                </a:solidFill>
                <a:effectLst/>
                <a:latin typeface="Microsoft Yahei" panose="020B0503020204020204" pitchFamily="34" charset="-122"/>
                <a:ea typeface="Microsoft Yahei" panose="020B0503020204020204" pitchFamily="34" charset="-122"/>
              </a:rPr>
              <a:t>bx</a:t>
            </a:r>
            <a:r>
              <a:rPr lang="zh-CN" altLang="en-US" b="0" i="0" dirty="0">
                <a:solidFill>
                  <a:srgbClr val="333333"/>
                </a:solidFill>
                <a:effectLst/>
                <a:latin typeface="Microsoft Yahei" panose="020B0503020204020204" pitchFamily="34" charset="-122"/>
                <a:ea typeface="Microsoft Yahei" panose="020B0503020204020204" pitchFamily="34" charset="-122"/>
              </a:rPr>
              <a:t>为</a:t>
            </a:r>
            <a:r>
              <a:rPr lang="en-US" b="0" i="0" dirty="0">
                <a:solidFill>
                  <a:srgbClr val="333333"/>
                </a:solidFill>
                <a:effectLst/>
                <a:latin typeface="Microsoft Yahei" panose="020B0503020204020204" pitchFamily="34" charset="-122"/>
                <a:ea typeface="Microsoft Yahei" panose="020B0503020204020204" pitchFamily="34" charset="-122"/>
              </a:rPr>
              <a:t>Not care</a:t>
            </a:r>
          </a:p>
          <a:p>
            <a:endParaRPr lang="en-US" dirty="0"/>
          </a:p>
        </p:txBody>
      </p:sp>
    </p:spTree>
    <p:extLst>
      <p:ext uri="{BB962C8B-B14F-4D97-AF65-F5344CB8AC3E}">
        <p14:creationId xmlns:p14="http://schemas.microsoft.com/office/powerpoint/2010/main" val="882510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solidFill>
                  <a:srgbClr val="000000"/>
                </a:solidFill>
              </a:rPr>
              <a:t>46</a:t>
            </a:fld>
            <a:endParaRPr lang="en-US" altLang="zh-CN" sz="1200" dirty="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a:solidFill>
              <a:srgbClr val="000000">
                <a:alpha val="100000"/>
              </a:srgbClr>
            </a:solidFill>
            <a:miter lim="800000"/>
          </a:ln>
        </p:spPr>
      </p:sp>
      <p:sp>
        <p:nvSpPr>
          <p:cNvPr id="102403"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10240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t>48</a:t>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a:solidFill>
              <a:srgbClr val="000000">
                <a:alpha val="100000"/>
              </a:srgbClr>
            </a:solidFill>
            <a:miter lim="800000"/>
          </a:ln>
        </p:spPr>
      </p:sp>
      <p:sp>
        <p:nvSpPr>
          <p:cNvPr id="108547"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1085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t>57</a:t>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s-ES" altLang="zh-CN" dirty="0">
                <a:solidFill>
                  <a:schemeClr val="tx1"/>
                </a:solidFill>
                <a:latin typeface="Arial" panose="020B0604020202020204" pitchFamily="34" charset="0"/>
              </a:rPr>
              <a:t>74x541  </a:t>
            </a:r>
            <a:r>
              <a:rPr lang="zh-CN" altLang="en-US" b="0" dirty="0">
                <a:solidFill>
                  <a:srgbClr val="333333"/>
                </a:solidFill>
                <a:effectLst/>
                <a:latin typeface="PingFang SC"/>
              </a:rPr>
              <a:t>八位三态缓冲器</a:t>
            </a:r>
            <a:r>
              <a:rPr lang="en-US" altLang="zh-CN" b="0" dirty="0">
                <a:solidFill>
                  <a:srgbClr val="333333"/>
                </a:solidFill>
                <a:effectLst/>
                <a:latin typeface="PingFang SC"/>
              </a:rPr>
              <a:t>,</a:t>
            </a:r>
            <a:r>
              <a:rPr lang="zh-CN" altLang="en-US" b="0" dirty="0">
                <a:solidFill>
                  <a:srgbClr val="333333"/>
                </a:solidFill>
                <a:effectLst/>
                <a:latin typeface="PingFang SC"/>
              </a:rPr>
              <a:t>用</a:t>
            </a:r>
            <a:r>
              <a:rPr lang="en-US" altLang="zh-CN" b="0" dirty="0">
                <a:solidFill>
                  <a:srgbClr val="333333"/>
                </a:solidFill>
                <a:effectLst/>
                <a:latin typeface="PingFang SC"/>
              </a:rPr>
              <a:t>74LS541</a:t>
            </a:r>
            <a:endParaRPr lang="en-US" dirty="0"/>
          </a:p>
        </p:txBody>
      </p:sp>
    </p:spTree>
    <p:extLst>
      <p:ext uri="{BB962C8B-B14F-4D97-AF65-F5344CB8AC3E}">
        <p14:creationId xmlns:p14="http://schemas.microsoft.com/office/powerpoint/2010/main" val="3609906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en-US" altLang="zh-CN"/>
              <a:t>MOE_L</a:t>
            </a:r>
            <a:r>
              <a:rPr lang="zh-CN" altLang="en-US"/>
              <a:t>的作用？</a:t>
            </a:r>
            <a:r>
              <a:rPr lang="en-US" altLang="zh-CN"/>
              <a:t>MultiOutput?</a:t>
            </a:r>
          </a:p>
          <a:p>
            <a:r>
              <a:rPr lang="zh-CN" altLang="en-US"/>
              <a:t>后四句</a:t>
            </a:r>
            <a:r>
              <a:rPr lang="en-US" altLang="zh-CN"/>
              <a:t>assign</a:t>
            </a:r>
            <a:r>
              <a:rPr lang="zh-CN" altLang="en-US"/>
              <a:t>是为了驱动总线，如果选择某一路输出，则前面的判断条件无效，相应的输入变为高阻态。</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使用</a:t>
            </a:r>
            <a:r>
              <a:rPr lang="en-US" altLang="zh-CN"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ROM</a:t>
            </a:r>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的译码器的物理实现并不是唯一的，可以按照不同的次序来编写真值表的行或列，使用一个物理上不同的</a:t>
            </a:r>
            <a:r>
              <a:rPr lang="en-US" altLang="zh-CN"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ROM</a:t>
            </a:r>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来完成相同的逻辑功能，只需要将译码器信号分配到不同的</a:t>
            </a:r>
            <a:r>
              <a:rPr lang="en-US" altLang="zh-CN"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ROM</a:t>
            </a:r>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输入端和输出端。另一种考虑方法是对</a:t>
            </a:r>
            <a:r>
              <a:rPr lang="en-US" altLang="zh-CN"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ROM</a:t>
            </a:r>
            <a:r>
              <a:rPr lang="zh-CN" altLang="en-US"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的各个地址输入端和输出端重新命名。</a:t>
            </a:r>
            <a:endPar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solidFill>
                  <a:srgbClr val="000000"/>
                </a:solidFill>
              </a:rPr>
              <a:t>66</a:t>
            </a:fld>
            <a:endParaRPr lang="en-US" altLang="zh-CN" sz="1200" dirty="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solidFill>
                  <a:srgbClr val="000000"/>
                </a:solidFill>
              </a:rPr>
              <a:t>77</a:t>
            </a:fld>
            <a:endParaRPr lang="en-US" altLang="zh-CN" sz="1200" dirty="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a:solidFill>
              <a:srgbClr val="000000">
                <a:alpha val="100000"/>
              </a:srgbClr>
            </a:solidFill>
            <a:miter lim="800000"/>
          </a:ln>
        </p:spPr>
      </p:sp>
      <p:sp>
        <p:nvSpPr>
          <p:cNvPr id="125955"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a:solidFill>
              <a:srgbClr val="000000">
                <a:alpha val="100000"/>
              </a:srgbClr>
            </a:solidFill>
            <a:miter lim="800000"/>
          </a:ln>
        </p:spPr>
      </p:sp>
      <p:sp>
        <p:nvSpPr>
          <p:cNvPr id="128003"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solidFill>
                  <a:srgbClr val="000000"/>
                </a:solidFill>
              </a:rPr>
              <a:t>85</a:t>
            </a:fld>
            <a:endParaRPr lang="en-US" altLang="zh-CN" sz="1200" dirty="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02907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en-US" altLang="zh-CN" sz="1200" dirty="0">
                <a:solidFill>
                  <a:srgbClr val="000000"/>
                </a:solidFill>
              </a:rPr>
              <a:t>96</a:t>
            </a:fld>
            <a:endParaRPr lang="en-US" altLang="zh-CN"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en-US" altLang="zh-CN" dirty="0">
                <a:sym typeface="+mn-ea"/>
              </a:rPr>
              <a:t>(2^4)*(2^4)=2^8=256</a:t>
            </a:r>
            <a:r>
              <a:rPr lang="zh-CN" altLang="en-US" dirty="0">
                <a:sym typeface="+mn-ea"/>
              </a:rPr>
              <a:t>种结果，乘积为</a:t>
            </a:r>
            <a:r>
              <a:rPr lang="en-US" altLang="zh-CN" dirty="0">
                <a:sym typeface="+mn-ea"/>
              </a:rPr>
              <a:t>4+4</a:t>
            </a:r>
            <a:r>
              <a:rPr lang="zh-CN" altLang="en-US" dirty="0">
                <a:sym typeface="+mn-ea"/>
              </a:rPr>
              <a:t>位</a:t>
            </a:r>
            <a:r>
              <a:rPr lang="en-US" altLang="zh-CN" dirty="0">
                <a:sym typeface="+mn-ea"/>
              </a:rPr>
              <a:t>=8</a:t>
            </a:r>
            <a:r>
              <a:rPr lang="zh-CN" altLang="en-US" dirty="0">
                <a:sym typeface="+mn-ea"/>
              </a:rPr>
              <a:t>位，所以至少要通过一个</a:t>
            </a:r>
            <a:r>
              <a:rPr lang="en-US" altLang="zh-CN" dirty="0">
                <a:sym typeface="+mn-ea"/>
              </a:rPr>
              <a:t>2</a:t>
            </a:r>
            <a:r>
              <a:rPr lang="en-US" altLang="zh-CN" baseline="30000" dirty="0">
                <a:sym typeface="+mn-ea"/>
              </a:rPr>
              <a:t>8</a:t>
            </a:r>
            <a:r>
              <a:rPr lang="en-US" altLang="zh-CN" dirty="0">
                <a:sym typeface="+mn-ea"/>
              </a:rPr>
              <a:t> * 8(256 * 8) ROM</a:t>
            </a:r>
            <a:r>
              <a:rPr lang="zh-CN" altLang="en-US" dirty="0">
                <a:sym typeface="+mn-ea"/>
              </a:rPr>
              <a:t>来实现。</a:t>
            </a:r>
          </a:p>
          <a:p>
            <a:r>
              <a:rPr lang="zh-CN" altLang="en-US" dirty="0">
                <a:sym typeface="+mn-ea"/>
              </a:rPr>
              <a:t>这部分可以用乘法口诀例子来讲。</a:t>
            </a:r>
            <a:endParaRPr lang="en-US" altLang="zh-CN" dirty="0">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a:t>固定</a:t>
            </a:r>
            <a:r>
              <a:rPr lang="zh-CN" altLang="en-US">
                <a:hlinkClick r:id="rId3"/>
              </a:rPr>
              <a:t>逻辑设计</a:t>
            </a:r>
            <a:r>
              <a:rPr lang="zh-CN" altLang="en-US"/>
              <a:t>即内部电路结构是不可变的，更适合大批量应用或高性能场景，也即</a:t>
            </a:r>
            <a:r>
              <a:rPr lang="en-US" altLang="zh-CN"/>
              <a:t>ASIC</a:t>
            </a:r>
            <a:r>
              <a:rPr lang="zh-CN" altLang="en-US"/>
              <a:t>。</a:t>
            </a:r>
            <a:endParaRPr lang="en-US"/>
          </a:p>
          <a:p>
            <a:r>
              <a:rPr lang="en-US"/>
              <a:t>PLD:</a:t>
            </a:r>
            <a:r>
              <a:rPr lang="zh-CN" altLang="en-US"/>
              <a:t>可编程逻辑器件，</a:t>
            </a:r>
            <a:r>
              <a:rPr lang="en-US" altLang="zh-CN"/>
              <a:t>programmable logic device</a:t>
            </a:r>
            <a:r>
              <a:rPr lang="zh-CN" altLang="en-US"/>
              <a:t>。</a:t>
            </a:r>
            <a:r>
              <a:rPr lang="en-US" altLang="zh-CN"/>
              <a:t>EPLD</a:t>
            </a:r>
            <a:r>
              <a:rPr lang="zh-CN" altLang="en-US"/>
              <a:t>和</a:t>
            </a:r>
            <a:r>
              <a:rPr lang="en-US" altLang="zh-CN"/>
              <a:t>CPLD</a:t>
            </a:r>
            <a:r>
              <a:rPr lang="zh-CN" altLang="en-US"/>
              <a:t>没有区别，</a:t>
            </a:r>
            <a:r>
              <a:rPr lang="en-US" altLang="zh-CN"/>
              <a:t>EPLD</a:t>
            </a:r>
            <a:r>
              <a:rPr lang="zh-CN" altLang="en-US"/>
              <a:t>只是</a:t>
            </a:r>
            <a:r>
              <a:rPr lang="en-US" altLang="zh-CN"/>
              <a:t>altera</a:t>
            </a:r>
            <a:r>
              <a:rPr lang="zh-CN" altLang="en-US"/>
              <a:t>早期对于</a:t>
            </a:r>
            <a:r>
              <a:rPr lang="en-US" altLang="zh-CN"/>
              <a:t>CPLD</a:t>
            </a:r>
            <a:r>
              <a:rPr lang="zh-CN" altLang="en-US"/>
              <a:t>的叫法 </a:t>
            </a:r>
            <a:endParaRPr lang="en-US" altLang="zh-CN"/>
          </a:p>
          <a:p>
            <a:r>
              <a:rPr lang="zh-CN" altLang="en-US"/>
              <a:t>乘积项结构：内部都包含一个或多个可编程的与或阵列，包含在宏单元里面，乘积项分配器就是单独的“或”阵列。</a:t>
            </a:r>
            <a:r>
              <a:rPr lang="en-US" altLang="zh-CN"/>
              <a:t>CPLD</a:t>
            </a:r>
            <a:r>
              <a:rPr lang="zh-CN" altLang="en-US"/>
              <a:t>整体资源较少，更多组合资源，</a:t>
            </a:r>
            <a:r>
              <a:rPr lang="en-US" altLang="zh-CN"/>
              <a:t>FPGA</a:t>
            </a:r>
            <a:r>
              <a:rPr lang="zh-CN" altLang="en-US"/>
              <a:t>更多寄存器和存储器资源。</a:t>
            </a:r>
            <a:endParaRPr lang="en-US" altLang="zh-CN"/>
          </a:p>
          <a:p>
            <a:r>
              <a:rPr lang="zh-CN" altLang="en-US"/>
              <a:t>参考：</a:t>
            </a:r>
            <a:r>
              <a:rPr lang="en-US" altLang="zh-CN"/>
              <a:t>http://www.chip37.com/electronic/306.html, https://blog.csdn.net/zmq5411/article/details/6361897</a:t>
            </a:r>
          </a:p>
          <a:p>
            <a:r>
              <a:rPr lang="en-US" altLang="zh-CN"/>
              <a:t>ASIC:Application Specific Integrated Circuit</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4294967295"/>
          </p:nvPr>
        </p:nvSpPr>
        <p:spPr/>
        <p:txBody>
          <a:bodyPr/>
          <a:lstStyle/>
          <a:p>
            <a:r>
              <a:rPr lang="zh-CN" altLang="en-US"/>
              <a:t>这页主要是为了说明乘积项对应的是实际逻辑门硬件，与查找表不同的，千万不要引导学生关注电路细节。</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a:t>出厂后能由</a:t>
            </a:r>
            <a:r>
              <a:rPr lang="en-US" altLang="zh-CN"/>
              <a:t>designer</a:t>
            </a:r>
            <a:r>
              <a:rPr lang="zh-CN" altLang="en-US"/>
              <a:t>现场编程，所以叫现场可编程。</a:t>
            </a:r>
            <a:endParaRPr lang="en-US" altLang="zh-CN"/>
          </a:p>
          <a:p>
            <a:r>
              <a:rPr lang="zh-CN" altLang="en-US"/>
              <a:t>如果门电路的规模足够大，</a:t>
            </a:r>
            <a:r>
              <a:rPr lang="en-US" altLang="zh-CN"/>
              <a:t>FPGA</a:t>
            </a:r>
            <a:r>
              <a:rPr lang="zh-CN" altLang="en-US"/>
              <a:t>通过编程可以实现任意芯片的逻辑功能。</a:t>
            </a:r>
            <a:endParaRPr lang="en-US" altLang="zh-CN"/>
          </a:p>
          <a:p>
            <a:r>
              <a:rPr lang="zh-CN" altLang="en-US" sz="1300" b="0" i="0" kern="1200">
                <a:solidFill>
                  <a:schemeClr val="tx1"/>
                </a:solidFill>
                <a:effectLst/>
                <a:latin typeface="+mn-lt"/>
                <a:ea typeface="+mn-ea"/>
                <a:cs typeface="+mn-cs"/>
              </a:rPr>
              <a:t>两大主要厂商为</a:t>
            </a:r>
            <a:r>
              <a:rPr lang="en-US" altLang="zh-CN" sz="1300" b="0" i="0" kern="1200">
                <a:solidFill>
                  <a:schemeClr val="tx1"/>
                </a:solidFill>
                <a:effectLst/>
                <a:latin typeface="+mn-lt"/>
                <a:ea typeface="+mn-ea"/>
                <a:cs typeface="+mn-cs"/>
              </a:rPr>
              <a:t>xilinx</a:t>
            </a:r>
            <a:r>
              <a:rPr lang="zh-CN" altLang="en-US" sz="1300" b="0" i="0" kern="1200">
                <a:solidFill>
                  <a:schemeClr val="tx1"/>
                </a:solidFill>
                <a:effectLst/>
                <a:latin typeface="+mn-lt"/>
                <a:ea typeface="+mn-ea"/>
                <a:cs typeface="+mn-cs"/>
              </a:rPr>
              <a:t>和</a:t>
            </a:r>
            <a:r>
              <a:rPr lang="en-US" altLang="zh-CN" sz="1300" b="0" i="0" kern="1200">
                <a:solidFill>
                  <a:schemeClr val="tx1"/>
                </a:solidFill>
                <a:effectLst/>
                <a:latin typeface="+mn-lt"/>
                <a:ea typeface="+mn-ea"/>
                <a:cs typeface="+mn-cs"/>
              </a:rPr>
              <a:t>altera</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a:t>一个</a:t>
            </a:r>
            <a:r>
              <a:rPr lang="en-US" altLang="zh-CN"/>
              <a:t>n</a:t>
            </a:r>
            <a:r>
              <a:rPr lang="zh-CN" altLang="en-US"/>
              <a:t>输入的逻辑运算，最多产生</a:t>
            </a:r>
            <a:r>
              <a:rPr lang="en-US" altLang="zh-CN"/>
              <a:t>2^n</a:t>
            </a:r>
            <a:r>
              <a:rPr lang="zh-CN" altLang="en-US"/>
              <a:t>个不同的组合，预先将相应的结果保存在一个存储单元中，相当于实现了与非门电路的功能。</a:t>
            </a:r>
            <a:endParaRPr lang="en-US" altLang="zh-CN"/>
          </a:p>
          <a:p>
            <a:pPr marL="0" marR="0" indent="0" algn="l" defTabSz="914400" rtl="0" eaLnBrk="0" fontAlgn="base" latinLnBrk="0" hangingPunct="0">
              <a:lnSpc>
                <a:spcPct val="100000"/>
              </a:lnSpc>
              <a:spcBef>
                <a:spcPct val="30000"/>
              </a:spcBef>
              <a:spcAft>
                <a:spcPct val="0"/>
              </a:spcAft>
              <a:buClrTx/>
              <a:buSzTx/>
              <a:buFontTx/>
              <a:buNone/>
              <a:defRPr/>
            </a:pPr>
            <a:r>
              <a:rPr lang="en-US" altLang="zh-CN"/>
              <a:t>LUT</a:t>
            </a:r>
            <a:r>
              <a:rPr lang="zh-CN" altLang="en-US"/>
              <a:t>也可以用作</a:t>
            </a:r>
            <a:r>
              <a:rPr lang="en-US" altLang="zh-CN"/>
              <a:t>ROM</a:t>
            </a:r>
            <a:r>
              <a:rPr lang="zh-CN" altLang="en-US"/>
              <a:t>和</a:t>
            </a:r>
            <a:r>
              <a:rPr lang="en-US" altLang="zh-CN"/>
              <a:t>RAM</a:t>
            </a:r>
            <a:r>
              <a:rPr lang="zh-CN" altLang="en-US"/>
              <a:t>，配置成</a:t>
            </a:r>
            <a:r>
              <a:rPr lang="en-US" altLang="zh-CN"/>
              <a:t>distributed</a:t>
            </a:r>
            <a:r>
              <a:rPr lang="en-US" altLang="zh-CN" baseline="0"/>
              <a:t> </a:t>
            </a:r>
            <a:r>
              <a:rPr lang="zh-CN" altLang="en-US" baseline="0"/>
              <a:t>存储，还可以配置成移位寄存器。</a:t>
            </a:r>
            <a:endParaRPr lang="zh-CN" altLang="en-US"/>
          </a:p>
          <a:p>
            <a:pPr marL="0" marR="0" indent="0" algn="l" defTabSz="914400" rtl="0" eaLnBrk="0" fontAlgn="base" latinLnBrk="0" hangingPunct="0">
              <a:lnSpc>
                <a:spcPct val="100000"/>
              </a:lnSpc>
              <a:spcBef>
                <a:spcPct val="30000"/>
              </a:spcBef>
              <a:spcAft>
                <a:spcPct val="0"/>
              </a:spcAft>
              <a:buClrTx/>
              <a:buSzTx/>
              <a:buFontTx/>
              <a:buNone/>
              <a:defRPr/>
            </a:pPr>
            <a:r>
              <a:rPr lang="en-US" altLang="zh-CN" b="0"/>
              <a:t>FPGA</a:t>
            </a:r>
            <a:r>
              <a:rPr lang="zh-CN" altLang="en-US" b="0"/>
              <a:t>中用的是</a:t>
            </a:r>
            <a:r>
              <a:rPr lang="en-US" altLang="zh-CN" b="0"/>
              <a:t>SRAM</a:t>
            </a:r>
            <a:r>
              <a:rPr lang="zh-CN" altLang="en-US" b="0"/>
              <a:t>，被载入数据后保持不放电，不需要像</a:t>
            </a:r>
            <a:r>
              <a:rPr lang="en-US" altLang="zh-CN" b="0"/>
              <a:t>DRAM</a:t>
            </a:r>
            <a:r>
              <a:rPr lang="zh-CN" altLang="en-US" b="0"/>
              <a:t>那样定时刷新，功耗小，缺点就是消耗更多的晶体管。</a:t>
            </a:r>
            <a:endParaRPr lang="en-US" altLang="zh-CN" b="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4525"/>
          </a:xfrm>
          <a:prstGeom prst="rect">
            <a:avLst/>
          </a:prstGeom>
        </p:spPr>
        <p:txBody>
          <a:bodyPr/>
          <a:lstStyle>
            <a:lvl1pPr algn="ctr">
              <a:defRPr>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838200" y="1310640"/>
            <a:ext cx="10515600" cy="4866640"/>
          </a:xfrm>
          <a:prstGeom prst="rect">
            <a:avLst/>
          </a:prstGeom>
        </p:spPr>
        <p:txBody>
          <a:bodyPr/>
          <a:lstStyle>
            <a:lvl1pPr>
              <a:defRPr sz="3200">
                <a:latin typeface="宋体" panose="02010600030101010101" pitchFamily="2" charset="-122"/>
                <a:ea typeface="宋体" panose="02010600030101010101" pitchFamily="2" charset="-122"/>
              </a:defRPr>
            </a:lvl1pPr>
            <a:lvl2pPr>
              <a:defRPr sz="2800">
                <a:latin typeface="宋体" panose="02010600030101010101" pitchFamily="2" charset="-122"/>
                <a:ea typeface="宋体" panose="02010600030101010101" pitchFamily="2" charset="-122"/>
              </a:defRPr>
            </a:lvl2pPr>
            <a:lvl3pPr>
              <a:defRPr sz="2400">
                <a:latin typeface="宋体" panose="02010600030101010101" pitchFamily="2" charset="-122"/>
                <a:ea typeface="宋体" panose="02010600030101010101" pitchFamily="2" charset="-122"/>
              </a:defRPr>
            </a:lvl3pPr>
            <a:lvl4pPr>
              <a:defRPr sz="2000">
                <a:latin typeface="宋体" panose="02010600030101010101" pitchFamily="2" charset="-122"/>
                <a:ea typeface="宋体" panose="02010600030101010101" pitchFamily="2" charset="-122"/>
              </a:defRPr>
            </a:lvl4pPr>
            <a:lvl5pPr>
              <a:defRPr sz="1800">
                <a:latin typeface="宋体" panose="02010600030101010101" pitchFamily="2" charset="-122"/>
                <a:ea typeface="宋体" panose="0201060003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3"/>
          <p:cNvSpPr>
            <a:spLocks noGrp="1"/>
          </p:cNvSpPr>
          <p:nvPr>
            <p:ph type="dt" sz="half" idx="2"/>
          </p:nvPr>
        </p:nvSpPr>
        <p:spPr>
          <a:xfrm>
            <a:off x="838200" y="6356350"/>
            <a:ext cx="27432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a:xfrm>
            <a:off x="4038600" y="6356350"/>
            <a:ext cx="41148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lvl1pPr>
              <a:defRPr>
                <a:solidFill>
                  <a:schemeClr val="tx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cxnSp>
        <p:nvCxnSpPr>
          <p:cNvPr id="15365" name="直接连接符 6"/>
          <p:cNvCxnSpPr/>
          <p:nvPr userDrawn="1"/>
        </p:nvCxnSpPr>
        <p:spPr>
          <a:xfrm>
            <a:off x="663575" y="1174750"/>
            <a:ext cx="10887075" cy="0"/>
          </a:xfrm>
          <a:prstGeom prst="line">
            <a:avLst/>
          </a:prstGeom>
          <a:ln w="38100" cap="flat" cmpd="dbl">
            <a:solidFill>
              <a:schemeClr val="tx1"/>
            </a:solidFill>
            <a:prstDash val="solid"/>
            <a:headEnd type="none" w="med" len="med"/>
            <a:tailEnd type="none" w="med" len="med"/>
          </a:ln>
        </p:spPr>
      </p:cxnSp>
      <p:sp>
        <p:nvSpPr>
          <p:cNvPr id="10" name="标题 1"/>
          <p:cNvSpPr>
            <a:spLocks noGrp="1"/>
          </p:cNvSpPr>
          <p:nvPr>
            <p:ph type="title"/>
          </p:nvPr>
        </p:nvSpPr>
        <p:spPr>
          <a:xfrm>
            <a:off x="685800" y="322580"/>
            <a:ext cx="10882808" cy="777875"/>
          </a:xfrm>
          <a:prstGeom prst="rect">
            <a:avLst/>
          </a:prstGeom>
        </p:spPr>
        <p:txBody>
          <a:bodyPr/>
          <a:lstStyle>
            <a:lvl1pPr algn="ctr">
              <a:defRPr>
                <a:latin typeface="黑体" panose="02010609060101010101" pitchFamily="49" charset="-122"/>
                <a:ea typeface="黑体" panose="02010609060101010101" pitchFamily="49" charset="-122"/>
              </a:defRPr>
            </a:lvl1pPr>
          </a:lstStyle>
          <a:p>
            <a:r>
              <a:rPr lang="zh-CN" altLang="en-US" noProof="1"/>
              <a:t>单击此处编辑母版标题样式</a:t>
            </a:r>
          </a:p>
        </p:txBody>
      </p:sp>
      <p:sp>
        <p:nvSpPr>
          <p:cNvPr id="8" name="日期占位符 3"/>
          <p:cNvSpPr>
            <a:spLocks noGrp="1"/>
          </p:cNvSpPr>
          <p:nvPr>
            <p:ph type="dt" sz="half" idx="2"/>
          </p:nvPr>
        </p:nvSpPr>
        <p:spPr>
          <a:xfrm>
            <a:off x="838200" y="6356350"/>
            <a:ext cx="27432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 name="页脚占位符 4"/>
          <p:cNvSpPr>
            <a:spLocks noGrp="1"/>
          </p:cNvSpPr>
          <p:nvPr>
            <p:ph type="ftr" sz="quarter" idx="3"/>
          </p:nvPr>
        </p:nvSpPr>
        <p:spPr>
          <a:xfrm>
            <a:off x="4038600" y="6356350"/>
            <a:ext cx="4114800" cy="3651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lvl1pPr>
              <a:defRPr>
                <a:solidFill>
                  <a:schemeClr val="tx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54712" y="260648"/>
            <a:ext cx="10363200" cy="504056"/>
          </a:xfrm>
        </p:spPr>
        <p:txBody>
          <a:bodyPr/>
          <a:lstStyle>
            <a:lvl1pPr>
              <a:defRPr sz="3200">
                <a:solidFill>
                  <a:schemeClr val="bg2"/>
                </a:solidFill>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a:xfrm>
            <a:off x="815413" y="1340768"/>
            <a:ext cx="10363200" cy="4680520"/>
          </a:xfrm>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8"/>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2075" tIns="46038" rIns="92075" bIns="46038" numCol="1" anchor="ctr"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313EE39-4844-4942-AD26-13EA804F7069}" type="slidenum">
              <a:rPr kumimoji="0" lang="en-US" altLang="zh-CN" sz="1400" b="0" i="0" u="none" strike="noStrike" kern="1200" cap="none" spc="0" normalizeH="0" baseline="0" noProof="1" smtClean="0">
                <a:ln>
                  <a:noFill/>
                </a:ln>
                <a:solidFill>
                  <a:schemeClr val="bg2"/>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1">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EEDEF2-6ECD-4D24-A71B-5897280E52ED}"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1026" name="直接连接符 6"/>
          <p:cNvCxnSpPr/>
          <p:nvPr userDrawn="1"/>
        </p:nvCxnSpPr>
        <p:spPr>
          <a:xfrm>
            <a:off x="663575" y="1174750"/>
            <a:ext cx="10887075" cy="0"/>
          </a:xfrm>
          <a:prstGeom prst="line">
            <a:avLst/>
          </a:prstGeom>
          <a:ln w="38100" cap="flat" cmpd="dbl">
            <a:solidFill>
              <a:schemeClr val="tx1"/>
            </a:solidFill>
            <a:prstDash val="solid"/>
            <a:headEnd type="none" w="med" len="med"/>
            <a:tailEnd type="none" w="med" len="med"/>
          </a:ln>
        </p:spPr>
      </p:cxnSp>
      <p:sp>
        <p:nvSpPr>
          <p:cNvPr id="12" name="标题 1"/>
          <p:cNvSpPr txBox="1"/>
          <p:nvPr/>
        </p:nvSpPr>
        <p:spPr>
          <a:xfrm>
            <a:off x="685800" y="322263"/>
            <a:ext cx="10882313" cy="777875"/>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zh-CN" altLang="en-US" sz="4400" b="0" i="0" u="none" strike="noStrike" kern="1200" cap="none" spc="0" normalizeH="0" baseline="0" noProof="1">
              <a:ln>
                <a:noFill/>
              </a:ln>
              <a:solidFill>
                <a:schemeClr val="tx1"/>
              </a:solidFill>
              <a:effectLst/>
              <a:uLnTx/>
              <a:uFillTx/>
              <a:latin typeface="+mj-lt"/>
              <a:ea typeface="+mj-ea"/>
              <a:cs typeface="+mj-cs"/>
            </a:endParaRPr>
          </a:p>
        </p:txBody>
      </p:sp>
      <p:sp>
        <p:nvSpPr>
          <p:cNvPr id="13" name="内容占位符 2"/>
          <p:cNvSpPr txBox="1"/>
          <p:nvPr/>
        </p:nvSpPr>
        <p:spPr>
          <a:xfrm>
            <a:off x="685800" y="1355725"/>
            <a:ext cx="10882313" cy="47402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14" name="日期占位符 3"/>
          <p:cNvSpPr>
            <a:spLocks noGrp="1"/>
          </p:cNvSpPr>
          <p:nvPr>
            <p:ph type="dt" sz="half" idx="2"/>
          </p:nvPr>
        </p:nvSpPr>
        <p:spPr>
          <a:xfrm>
            <a:off x="685800" y="6248400"/>
            <a:ext cx="3343275" cy="457200"/>
          </a:xfrm>
          <a:prstGeom prst="rect">
            <a:avLst/>
          </a:prstGeom>
        </p:spPr>
        <p:txBody>
          <a:bodyPr/>
          <a:lstStyle>
            <a:lvl1pPr fontAlgn="base">
              <a:spcBef>
                <a:spcPct val="0"/>
              </a:spcBef>
              <a:spcAft>
                <a:spcPct val="0"/>
              </a:spcAft>
              <a:defRPr kumimoji="1" sz="1400">
                <a:solidFill>
                  <a:prstClr val="black"/>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5" name="页脚占位符 4"/>
          <p:cNvSpPr>
            <a:spLocks noGrp="1"/>
          </p:cNvSpPr>
          <p:nvPr>
            <p:ph type="ftr" sz="quarter" idx="3"/>
          </p:nvPr>
        </p:nvSpPr>
        <p:spPr>
          <a:xfrm>
            <a:off x="4224338" y="6248400"/>
            <a:ext cx="3673475" cy="457200"/>
          </a:xfrm>
          <a:prstGeom prst="rect">
            <a:avLst/>
          </a:prstGeom>
        </p:spPr>
        <p:txBody>
          <a:bodyPr/>
          <a:lstStyle>
            <a:lvl1pPr fontAlgn="base">
              <a:spcBef>
                <a:spcPct val="0"/>
              </a:spcBef>
              <a:spcAft>
                <a:spcPct val="0"/>
              </a:spcAft>
              <a:defRPr kumimoji="1" sz="1400">
                <a:solidFill>
                  <a:prstClr val="black"/>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5"/>
          <p:cNvSpPr>
            <a:spLocks noGrp="1"/>
          </p:cNvSpPr>
          <p:nvPr>
            <p:ph type="sldNum" sz="quarter" idx="4"/>
          </p:nvPr>
        </p:nvSpPr>
        <p:spPr>
          <a:xfrm>
            <a:off x="8112125" y="6248400"/>
            <a:ext cx="3455988" cy="457200"/>
          </a:xfrm>
          <a:prstGeom prst="rect">
            <a:avLst/>
          </a:prstGeom>
        </p:spPr>
        <p:txBody>
          <a:bodyPr vert="horz" wrap="square" lIns="91440" tIns="45720" rIns="91440" bIns="45720" numCol="1" anchor="t" anchorCtr="0" compatLnSpc="1"/>
          <a:lstStyle>
            <a:lvl1pPr algn="r">
              <a:defRPr kumimoji="1" sz="1400">
                <a:solidFill>
                  <a:schemeClr val="tx1"/>
                </a:solidFill>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D3290F4-B726-4D2A-BEF4-189B623AEF38}" type="slidenum">
              <a:rPr kumimoji="1" lang="en-US" altLang="zh-CN"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4629" name="Rectangle 5"/>
          <p:cNvSpPr>
            <a:spLocks noGrp="1" noChangeArrowheads="1"/>
          </p:cNvSpPr>
          <p:nvPr>
            <p:ph type="title"/>
          </p:nvPr>
        </p:nvSpPr>
        <p:spPr bwMode="auto">
          <a:xfrm>
            <a:off x="914400" y="609600"/>
            <a:ext cx="10363200" cy="1143000"/>
          </a:xfrm>
          <a:prstGeom prst="rect">
            <a:avLst/>
          </a:prstGeom>
          <a:noFill/>
          <a:ln w="9525">
            <a:noFill/>
            <a:miter lim="800000"/>
          </a:ln>
          <a:effectLst/>
        </p:spPr>
        <p:txBody>
          <a:bodyPr vert="horz" wrap="square" lIns="92075" tIns="46038" rIns="92075" bIns="46038" numCol="1" anchor="ctr" anchorCtr="0" compatLnSpc="1"/>
          <a:lstStyle/>
          <a:p>
            <a:pPr lvl="0" fontAlgn="base"/>
            <a:r>
              <a:rPr lang="en-US" altLang="en-US" strike="noStrike" noProof="1"/>
              <a:t>单击此处编辑母版标题样式</a:t>
            </a:r>
          </a:p>
        </p:txBody>
      </p:sp>
      <p:sp>
        <p:nvSpPr>
          <p:cNvPr id="154630" name="Rectangle 6"/>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buFontTx/>
              <a:buNone/>
              <a:defRPr kumimoji="0" sz="140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4631" name="Rectangle 7"/>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buFontTx/>
              <a:buNone/>
              <a:defRPr kumimoji="0" sz="140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4632" name="Rectangle 8"/>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2075" tIns="46038" rIns="92075" bIns="46038" numCol="1" anchor="ctr" anchorCtr="0" compatLnSpc="1"/>
          <a:lstStyle>
            <a:lvl1pPr algn="r" eaLnBrk="1" hangingPunct="1">
              <a:buFont typeface="Arial" panose="020B0604020202020204" pitchFamily="34" charset="0"/>
              <a:buNone/>
              <a:defRPr sz="1400" noProof="1">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EEDEF2-6ECD-4D24-A71B-5897280E52ED}"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9"/>
          <p:cNvSpPr>
            <a:spLocks noGrp="1"/>
          </p:cNvSpPr>
          <p:nvPr>
            <p:ph type="body"/>
          </p:nvPr>
        </p:nvSpPr>
        <p:spPr>
          <a:xfrm>
            <a:off x="914400" y="1981200"/>
            <a:ext cx="103632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rtl="0" eaLnBrk="0" fontAlgn="base" hangingPunct="0">
        <a:spcBef>
          <a:spcPct val="0"/>
        </a:spcBef>
        <a:spcAft>
          <a:spcPct val="0"/>
        </a:spcAft>
        <a:defRPr sz="4400">
          <a:solidFill>
            <a:schemeClr val="bg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hyperlink" Target="https://www.xilinx.com/support/documentation/user_guides/ug474_7Series_CLB.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www.elfit.ssru.ac.th/aphirak_th/pluginfile.php/475/block_html/content/11_7-Series%20Architecture%20Overview.pdf" TargetMode="External"/></Relationships>
</file>

<file path=ppt/slides/_rels/slide1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slideLayout" Target="../slideLayouts/slideLayout1.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19" Type="http://schemas.openxmlformats.org/officeDocument/2006/relationships/image" Target="../media/image13.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3.png"/><Relationship Id="rId5" Type="http://schemas.openxmlformats.org/officeDocument/2006/relationships/tags" Target="../tags/tag26.xml"/><Relationship Id="rId10" Type="http://schemas.openxmlformats.org/officeDocument/2006/relationships/image" Target="../media/image19.png"/><Relationship Id="rId4" Type="http://schemas.openxmlformats.org/officeDocument/2006/relationships/tags" Target="../tags/tag25.xml"/><Relationship Id="rId9"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9.xml"/><Relationship Id="rId7"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8.png"/><Relationship Id="rId10" Type="http://schemas.openxmlformats.org/officeDocument/2006/relationships/image" Target="../media/image29.png"/><Relationship Id="rId4" Type="http://schemas.openxmlformats.org/officeDocument/2006/relationships/image" Target="../media/image27.png"/><Relationship Id="rId9" Type="http://schemas.openxmlformats.org/officeDocument/2006/relationships/image" Target="../media/image26.wmf"/></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1.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3.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54.xml"/><Relationship Id="rId7" Type="http://schemas.openxmlformats.org/officeDocument/2006/relationships/image" Target="../media/image52.png"/><Relationship Id="rId2" Type="http://schemas.openxmlformats.org/officeDocument/2006/relationships/tags" Target="../tags/tag53.xml"/><Relationship Id="rId1" Type="http://schemas.openxmlformats.org/officeDocument/2006/relationships/vmlDrawing" Target="../drawings/vmlDrawing4.vml"/><Relationship Id="rId6" Type="http://schemas.openxmlformats.org/officeDocument/2006/relationships/image" Target="../media/image50.wmf"/><Relationship Id="rId5" Type="http://schemas.openxmlformats.org/officeDocument/2006/relationships/oleObject" Target="../embeddings/oleObject5.bin"/><Relationship Id="rId4" Type="http://schemas.openxmlformats.org/officeDocument/2006/relationships/slideLayout" Target="../slideLayouts/slideLayout1.xml"/><Relationship Id="rId9" Type="http://schemas.openxmlformats.org/officeDocument/2006/relationships/image" Target="../media/image51.wmf"/></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5.xml"/><Relationship Id="rId1" Type="http://schemas.openxmlformats.org/officeDocument/2006/relationships/vmlDrawing" Target="../drawings/vmlDrawing5.vml"/><Relationship Id="rId6" Type="http://schemas.openxmlformats.org/officeDocument/2006/relationships/image" Target="../media/image52.png"/><Relationship Id="rId5" Type="http://schemas.openxmlformats.org/officeDocument/2006/relationships/image" Target="../media/image50.wmf"/><Relationship Id="rId4" Type="http://schemas.openxmlformats.org/officeDocument/2006/relationships/oleObject" Target="../embeddings/oleObject7.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53.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1.xml"/><Relationship Id="rId1" Type="http://schemas.openxmlformats.org/officeDocument/2006/relationships/tags" Target="../tags/tag57.xml"/><Relationship Id="rId5" Type="http://schemas.openxmlformats.org/officeDocument/2006/relationships/image" Target="../media/image56.png"/><Relationship Id="rId4" Type="http://schemas.openxmlformats.org/officeDocument/2006/relationships/image" Target="../media/image55.png"/></Relationships>
</file>

<file path=ppt/slides/_rels/slide69.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60.png"/><Relationship Id="rId2" Type="http://schemas.openxmlformats.org/officeDocument/2006/relationships/slideLayout" Target="../slideLayouts/slideLayout1.xml"/><Relationship Id="rId1" Type="http://schemas.openxmlformats.org/officeDocument/2006/relationships/tags" Target="../tags/tag58.xml"/><Relationship Id="rId6" Type="http://schemas.openxmlformats.org/officeDocument/2006/relationships/image" Target="../media/image59.png"/><Relationship Id="rId5" Type="http://schemas.openxmlformats.org/officeDocument/2006/relationships/image" Target="../media/image58.jpeg"/><Relationship Id="rId4" Type="http://schemas.openxmlformats.org/officeDocument/2006/relationships/image" Target="NUL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tags" Target="../tags/tag76.xml"/><Relationship Id="rId3" Type="http://schemas.openxmlformats.org/officeDocument/2006/relationships/tags" Target="../tags/tag61.xml"/><Relationship Id="rId21" Type="http://schemas.openxmlformats.org/officeDocument/2006/relationships/tags" Target="../tags/tag79.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tags" Target="../tags/tag78.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tags" Target="../tags/tag73.xml"/><Relationship Id="rId23" Type="http://schemas.openxmlformats.org/officeDocument/2006/relationships/image" Target="../media/image13.png"/><Relationship Id="rId10" Type="http://schemas.openxmlformats.org/officeDocument/2006/relationships/tags" Target="../tags/tag68.xml"/><Relationship Id="rId19" Type="http://schemas.openxmlformats.org/officeDocument/2006/relationships/tags" Target="../tags/tag77.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8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8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3" Type="http://schemas.openxmlformats.org/officeDocument/2006/relationships/tags" Target="../tags/tag84.xml"/><Relationship Id="rId21" Type="http://schemas.openxmlformats.org/officeDocument/2006/relationships/image" Target="../media/image13.png"/><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slideLayout" Target="../slideLayouts/slideLayout1.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tags" Target="../tags/tag100.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组合逻辑元件</a:t>
            </a:r>
            <a:endParaRPr lang="zh-CN" altLang="en-US"/>
          </a:p>
        </p:txBody>
      </p:sp>
      <p:sp>
        <p:nvSpPr>
          <p:cNvPr id="22530" name="内容占位符 2"/>
          <p:cNvSpPr>
            <a:spLocks noGrp="1"/>
          </p:cNvSpPr>
          <p:nvPr>
            <p:ph idx="1"/>
          </p:nvPr>
        </p:nvSpPr>
        <p:spPr>
          <a:noFill/>
          <a:ln>
            <a:noFill/>
          </a:ln>
        </p:spPr>
        <p:txBody>
          <a:bodyPr/>
          <a:lstStyle/>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solidFill>
                  <a:srgbClr val="000099"/>
                </a:solidFill>
                <a:latin typeface="黑体" panose="02010609060101010101" pitchFamily="49" charset="-122"/>
                <a:ea typeface="黑体" panose="02010609060101010101" pitchFamily="49" charset="-122"/>
              </a:rPr>
              <a:t>只读存储器</a:t>
            </a:r>
            <a:r>
              <a:rPr lang="en-US" altLang="zh-CN" dirty="0">
                <a:solidFill>
                  <a:srgbClr val="000099"/>
                </a:solidFill>
                <a:ea typeface="黑体" panose="02010609060101010101" pitchFamily="49" charset="-122"/>
              </a:rPr>
              <a:t>(ROM)</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译码器</a:t>
            </a:r>
            <a:r>
              <a:rPr lang="en-US" altLang="zh-CN" b="1" dirty="0">
                <a:latin typeface="黑体" panose="02010609060101010101" pitchFamily="49" charset="-122"/>
                <a:ea typeface="黑体" panose="02010609060101010101" pitchFamily="49" charset="-122"/>
              </a:rPr>
              <a:t>(</a:t>
            </a:r>
            <a:r>
              <a:rPr lang="en-US" altLang="zh-CN" dirty="0"/>
              <a:t>Decoders) </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ea typeface="黑体" panose="02010609060101010101" pitchFamily="49" charset="-122"/>
              </a:rPr>
              <a:t>多路复用器</a:t>
            </a:r>
            <a:r>
              <a:rPr lang="en-US" altLang="zh-CN" dirty="0">
                <a:ea typeface="黑体" panose="02010609060101010101" pitchFamily="49" charset="-122"/>
              </a:rPr>
              <a:t>(multiplexers)</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三态器件</a:t>
            </a:r>
            <a:r>
              <a:rPr lang="en-US" altLang="zh-CN" dirty="0">
                <a:ea typeface="黑体" panose="02010609060101010101" pitchFamily="49" charset="-122"/>
              </a:rPr>
              <a:t>(Three-state Buffer)</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sym typeface="+mn-ea"/>
              </a:rPr>
              <a:t>编码器</a:t>
            </a:r>
            <a:r>
              <a:rPr lang="en-US" altLang="zh-CN" b="1" dirty="0">
                <a:latin typeface="黑体" panose="02010609060101010101" pitchFamily="49" charset="-122"/>
                <a:ea typeface="黑体" panose="02010609060101010101" pitchFamily="49" charset="-122"/>
                <a:sym typeface="+mn-ea"/>
              </a:rPr>
              <a:t>(</a:t>
            </a:r>
            <a:r>
              <a:rPr lang="en-US" altLang="zh-CN" dirty="0">
                <a:sym typeface="+mn-ea"/>
              </a:rPr>
              <a:t>Encoders)</a:t>
            </a:r>
            <a:endParaRPr lang="en-US" altLang="zh-CN" dirty="0">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异或门和奇偶校验功能</a:t>
            </a:r>
            <a:endParaRPr lang="en-US" altLang="zh-CN" b="1" dirty="0">
              <a:latin typeface="黑体" panose="02010609060101010101" pitchFamily="49" charset="-122"/>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比较器</a:t>
            </a:r>
            <a:endParaRPr lang="zh-CN" altLang="en-US" dirty="0"/>
          </a:p>
        </p:txBody>
      </p:sp>
      <p:sp>
        <p:nvSpPr>
          <p:cNvPr id="2253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1</a:t>
            </a:fld>
            <a:endParaRPr lang="zh-CN" altLang="zh-CN" sz="1400" dirty="0">
              <a:solidFill>
                <a:srgbClr val="000000"/>
              </a:solidFill>
              <a:latin typeface="Times New Roman" panose="02020603050405020304" pitchFamily="18" charset="0"/>
            </a:endParaRPr>
          </a:p>
        </p:txBody>
      </p:sp>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b="1">
                <a:sym typeface="+mn-ea"/>
              </a:rPr>
              <a:t>FPGA</a:t>
            </a:r>
            <a:r>
              <a:rPr lang="zh-CN" altLang="en-US" b="1">
                <a:sym typeface="+mn-ea"/>
              </a:rPr>
              <a:t>中的查找表（</a:t>
            </a:r>
            <a:r>
              <a:rPr lang="en-US" altLang="zh-CN" b="1">
                <a:sym typeface="+mn-ea"/>
              </a:rPr>
              <a:t>LUT</a:t>
            </a:r>
            <a:r>
              <a:rPr lang="zh-CN" altLang="en-US" b="1">
                <a:sym typeface="+mn-ea"/>
              </a:rPr>
              <a:t>）</a:t>
            </a:r>
            <a:endParaRPr lang="zh-CN" altLang="en-US"/>
          </a:p>
        </p:txBody>
      </p:sp>
      <p:sp>
        <p:nvSpPr>
          <p:cNvPr id="4" name="内容占位符 3"/>
          <p:cNvSpPr>
            <a:spLocks noGrp="1"/>
          </p:cNvSpPr>
          <p:nvPr>
            <p:ph idx="1"/>
          </p:nvPr>
        </p:nvSpPr>
        <p:spPr/>
        <p:txBody>
          <a:bodyPr/>
          <a:lstStyle/>
          <a:p>
            <a:r>
              <a:rPr lang="zh-CN" altLang="en-US" sz="2800" dirty="0">
                <a:sym typeface="+mn-ea"/>
              </a:rPr>
              <a:t>例：使用</a:t>
            </a:r>
            <a:r>
              <a:rPr lang="en-US" altLang="zh-CN" sz="2800" dirty="0">
                <a:sym typeface="+mn-ea"/>
              </a:rPr>
              <a:t>LUT</a:t>
            </a:r>
            <a:r>
              <a:rPr lang="zh-CN" altLang="en-US" sz="2800" dirty="0">
                <a:sym typeface="+mn-ea"/>
              </a:rPr>
              <a:t>（</a:t>
            </a:r>
            <a:r>
              <a:rPr lang="en-US" altLang="zh-CN" sz="2800" dirty="0">
                <a:sym typeface="+mn-ea"/>
              </a:rPr>
              <a:t>Look-Up-Table</a:t>
            </a:r>
            <a:r>
              <a:rPr lang="zh-CN" altLang="en-US" sz="2800" dirty="0">
                <a:sym typeface="+mn-ea"/>
              </a:rPr>
              <a:t>）实现一个</a:t>
            </a:r>
            <a:r>
              <a:rPr lang="en-US" altLang="zh-CN" sz="2800" dirty="0">
                <a:sym typeface="+mn-ea"/>
              </a:rPr>
              <a:t>4</a:t>
            </a:r>
            <a:r>
              <a:rPr lang="zh-CN" altLang="en-US" sz="2800" dirty="0">
                <a:sym typeface="+mn-ea"/>
              </a:rPr>
              <a:t>与门电路逻辑功能</a:t>
            </a:r>
          </a:p>
        </p:txBody>
      </p:sp>
      <p:graphicFrame>
        <p:nvGraphicFramePr>
          <p:cNvPr id="8" name="表格 7"/>
          <p:cNvGraphicFramePr>
            <a:graphicFrameLocks noGrp="1"/>
          </p:cNvGraphicFramePr>
          <p:nvPr>
            <p:custDataLst>
              <p:tags r:id="rId1"/>
            </p:custDataLst>
          </p:nvPr>
        </p:nvGraphicFramePr>
        <p:xfrm>
          <a:off x="1278890" y="1869440"/>
          <a:ext cx="9563100" cy="3329346"/>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val="20000"/>
                    </a:ext>
                  </a:extLst>
                </a:gridCol>
                <a:gridCol w="2390775">
                  <a:extLst>
                    <a:ext uri="{9D8B030D-6E8A-4147-A177-3AD203B41FA5}">
                      <a16:colId xmlns:a16="http://schemas.microsoft.com/office/drawing/2014/main" val="20001"/>
                    </a:ext>
                  </a:extLst>
                </a:gridCol>
                <a:gridCol w="2390775">
                  <a:extLst>
                    <a:ext uri="{9D8B030D-6E8A-4147-A177-3AD203B41FA5}">
                      <a16:colId xmlns:a16="http://schemas.microsoft.com/office/drawing/2014/main" val="20002"/>
                    </a:ext>
                  </a:extLst>
                </a:gridCol>
                <a:gridCol w="2390775">
                  <a:extLst>
                    <a:ext uri="{9D8B030D-6E8A-4147-A177-3AD203B41FA5}">
                      <a16:colId xmlns:a16="http://schemas.microsoft.com/office/drawing/2014/main" val="20003"/>
                    </a:ext>
                  </a:extLst>
                </a:gridCol>
              </a:tblGrid>
              <a:tr h="410845">
                <a:tc gridSpan="2">
                  <a:txBody>
                    <a:bodyPr/>
                    <a:lstStyle/>
                    <a:p>
                      <a:pPr algn="ctr"/>
                      <a:r>
                        <a:rPr lang="zh-CN" altLang="en-US" sz="2000" dirty="0"/>
                        <a:t>实际逻辑电路</a:t>
                      </a:r>
                    </a:p>
                  </a:txBody>
                  <a:tcPr marL="86699" marR="86699" marT="43349" marB="43349"/>
                </a:tc>
                <a:tc hMerge="1">
                  <a:txBody>
                    <a:bodyPr/>
                    <a:lstStyle/>
                    <a:p>
                      <a:endParaRPr lang="en-US"/>
                    </a:p>
                  </a:txBody>
                  <a:tcPr/>
                </a:tc>
                <a:tc gridSpan="2">
                  <a:txBody>
                    <a:bodyPr/>
                    <a:lstStyle/>
                    <a:p>
                      <a:pPr algn="ctr"/>
                      <a:r>
                        <a:rPr lang="en-US" altLang="zh-CN" sz="2000" dirty="0"/>
                        <a:t>LUT</a:t>
                      </a:r>
                      <a:r>
                        <a:rPr lang="zh-CN" altLang="en-US" sz="2000" dirty="0"/>
                        <a:t>的实现方式</a:t>
                      </a:r>
                    </a:p>
                  </a:txBody>
                  <a:tcPr marL="86699" marR="86699" marT="43349" marB="43349"/>
                </a:tc>
                <a:tc hMerge="1">
                  <a:txBody>
                    <a:bodyPr/>
                    <a:lstStyle/>
                    <a:p>
                      <a:endParaRPr lang="en-US"/>
                    </a:p>
                  </a:txBody>
                  <a:tcPr/>
                </a:tc>
                <a:extLst>
                  <a:ext uri="{0D108BD9-81ED-4DB2-BD59-A6C34878D82A}">
                    <a16:rowId xmlns:a16="http://schemas.microsoft.com/office/drawing/2014/main" val="10000"/>
                  </a:ext>
                </a:extLst>
              </a:tr>
              <a:tr h="957580">
                <a:tc gridSpan="2">
                  <a:txBody>
                    <a:bodyPr/>
                    <a:lstStyle/>
                    <a:p>
                      <a:endParaRPr lang="zh-CN" altLang="en-US" sz="2000" dirty="0"/>
                    </a:p>
                  </a:txBody>
                  <a:tcPr marL="86699" marR="86699" marT="43349" marB="43349"/>
                </a:tc>
                <a:tc hMerge="1">
                  <a:txBody>
                    <a:bodyPr/>
                    <a:lstStyle/>
                    <a:p>
                      <a:endParaRPr lang="en-US"/>
                    </a:p>
                  </a:txBody>
                  <a:tcPr/>
                </a:tc>
                <a:tc gridSpan="2">
                  <a:txBody>
                    <a:bodyPr/>
                    <a:lstStyle/>
                    <a:p>
                      <a:endParaRPr lang="zh-CN" altLang="en-US" sz="2000" dirty="0"/>
                    </a:p>
                  </a:txBody>
                  <a:tcPr marL="86699" marR="86699" marT="43349" marB="43349"/>
                </a:tc>
                <a:tc hMerge="1">
                  <a:txBody>
                    <a:bodyPr/>
                    <a:lstStyle/>
                    <a:p>
                      <a:endParaRPr lang="en-US"/>
                    </a:p>
                  </a:txBody>
                  <a:tcPr/>
                </a:tc>
                <a:extLst>
                  <a:ext uri="{0D108BD9-81ED-4DB2-BD59-A6C34878D82A}">
                    <a16:rowId xmlns:a16="http://schemas.microsoft.com/office/drawing/2014/main" val="10001"/>
                  </a:ext>
                </a:extLst>
              </a:tr>
              <a:tr h="316865">
                <a:tc>
                  <a:txBody>
                    <a:bodyPr/>
                    <a:lstStyle/>
                    <a:p>
                      <a:pPr algn="ct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a:t>
                      </a:r>
                      <a:r>
                        <a:rPr lang="en-US" altLang="zh-CN" sz="2000" dirty="0"/>
                        <a:t>d</a:t>
                      </a:r>
                    </a:p>
                  </a:txBody>
                  <a:tcPr marL="86699" marR="86699" marT="43349" marB="43349"/>
                </a:tc>
                <a:tc>
                  <a:txBody>
                    <a:bodyPr/>
                    <a:lstStyle/>
                    <a:p>
                      <a:pPr algn="ctr"/>
                      <a:r>
                        <a:rPr lang="zh-CN" altLang="en-US" sz="2000" dirty="0"/>
                        <a:t>逻辑输出</a:t>
                      </a:r>
                    </a:p>
                  </a:txBody>
                  <a:tcPr marL="86699" marR="86699" marT="43349" marB="43349"/>
                </a:tc>
                <a:tc>
                  <a:txBody>
                    <a:bodyPr/>
                    <a:lstStyle/>
                    <a:p>
                      <a:pPr algn="ctr"/>
                      <a:r>
                        <a:rPr lang="zh-CN" altLang="en-US" sz="2000" dirty="0"/>
                        <a:t>地址</a:t>
                      </a:r>
                    </a:p>
                  </a:txBody>
                  <a:tcPr marL="86699" marR="86699" marT="43349" marB="43349"/>
                </a:tc>
                <a:tc>
                  <a:txBody>
                    <a:bodyPr/>
                    <a:lstStyle/>
                    <a:p>
                      <a:pPr algn="ctr"/>
                      <a:r>
                        <a:rPr lang="en-US" altLang="zh-CN" sz="2000" dirty="0"/>
                        <a:t>RAM</a:t>
                      </a:r>
                      <a:r>
                        <a:rPr lang="zh-CN" altLang="en-US" sz="2000" dirty="0"/>
                        <a:t>中存储的内容</a:t>
                      </a:r>
                    </a:p>
                  </a:txBody>
                  <a:tcPr marL="86699" marR="86699" marT="43349" marB="43349"/>
                </a:tc>
                <a:extLst>
                  <a:ext uri="{0D108BD9-81ED-4DB2-BD59-A6C34878D82A}">
                    <a16:rowId xmlns:a16="http://schemas.microsoft.com/office/drawing/2014/main" val="10002"/>
                  </a:ext>
                </a:extLst>
              </a:tr>
              <a:tr h="392430">
                <a:tc>
                  <a:txBody>
                    <a:bodyPr/>
                    <a:lstStyle/>
                    <a:p>
                      <a:pPr algn="ctr"/>
                      <a:r>
                        <a:rPr lang="en-US" altLang="zh-CN" sz="2000" dirty="0"/>
                        <a:t>0000</a:t>
                      </a:r>
                    </a:p>
                  </a:txBody>
                  <a:tcPr marL="86699" marR="86699" marT="43349" marB="43349"/>
                </a:tc>
                <a:tc>
                  <a:txBody>
                    <a:bodyPr/>
                    <a:lstStyle/>
                    <a:p>
                      <a:pPr algn="ctr"/>
                      <a:r>
                        <a:rPr lang="en-US" altLang="zh-CN" sz="2000" dirty="0"/>
                        <a:t>0</a:t>
                      </a:r>
                    </a:p>
                  </a:txBody>
                  <a:tcPr marL="86699" marR="86699" marT="43349" marB="43349"/>
                </a:tc>
                <a:tc>
                  <a:txBody>
                    <a:bodyPr/>
                    <a:lstStyle/>
                    <a:p>
                      <a:pPr algn="ctr"/>
                      <a:r>
                        <a:rPr lang="en-US" altLang="zh-CN" sz="2000" dirty="0"/>
                        <a:t>0000</a:t>
                      </a:r>
                    </a:p>
                  </a:txBody>
                  <a:tcPr marL="86699" marR="86699" marT="43349" marB="43349"/>
                </a:tc>
                <a:tc>
                  <a:txBody>
                    <a:bodyPr/>
                    <a:lstStyle/>
                    <a:p>
                      <a:pPr algn="ctr"/>
                      <a:r>
                        <a:rPr lang="en-US" altLang="zh-CN" sz="2000" dirty="0"/>
                        <a:t>0</a:t>
                      </a:r>
                    </a:p>
                  </a:txBody>
                  <a:tcPr marL="86699" marR="86699" marT="43349" marB="43349"/>
                </a:tc>
                <a:extLst>
                  <a:ext uri="{0D108BD9-81ED-4DB2-BD59-A6C34878D82A}">
                    <a16:rowId xmlns:a16="http://schemas.microsoft.com/office/drawing/2014/main" val="10003"/>
                  </a:ext>
                </a:extLst>
              </a:tr>
              <a:tr h="303530">
                <a:tc>
                  <a:txBody>
                    <a:bodyPr/>
                    <a:lstStyle/>
                    <a:p>
                      <a:pPr algn="ctr"/>
                      <a:r>
                        <a:rPr lang="en-US" altLang="zh-CN" sz="2000" dirty="0"/>
                        <a:t>0001</a:t>
                      </a:r>
                    </a:p>
                  </a:txBody>
                  <a:tcPr marL="86699" marR="86699" marT="43349" marB="43349"/>
                </a:tc>
                <a:tc>
                  <a:txBody>
                    <a:bodyPr/>
                    <a:lstStyle/>
                    <a:p>
                      <a:pPr algn="ctr"/>
                      <a:r>
                        <a:rPr lang="en-US" altLang="zh-CN" sz="2000" dirty="0"/>
                        <a:t>0</a:t>
                      </a:r>
                    </a:p>
                  </a:txBody>
                  <a:tcPr marL="86699" marR="86699" marT="43349" marB="43349"/>
                </a:tc>
                <a:tc>
                  <a:txBody>
                    <a:bodyPr/>
                    <a:lstStyle/>
                    <a:p>
                      <a:pPr algn="ctr"/>
                      <a:r>
                        <a:rPr lang="en-US" altLang="zh-CN" sz="2000" dirty="0"/>
                        <a:t>0001</a:t>
                      </a:r>
                    </a:p>
                  </a:txBody>
                  <a:tcPr marL="86699" marR="86699" marT="43349" marB="43349"/>
                </a:tc>
                <a:tc>
                  <a:txBody>
                    <a:bodyPr/>
                    <a:lstStyle/>
                    <a:p>
                      <a:pPr algn="ctr"/>
                      <a:r>
                        <a:rPr lang="en-US" altLang="zh-CN" sz="2000" dirty="0"/>
                        <a:t>0</a:t>
                      </a:r>
                    </a:p>
                  </a:txBody>
                  <a:tcPr marL="86699" marR="86699" marT="43349" marB="43349"/>
                </a:tc>
                <a:extLst>
                  <a:ext uri="{0D108BD9-81ED-4DB2-BD59-A6C34878D82A}">
                    <a16:rowId xmlns:a16="http://schemas.microsoft.com/office/drawing/2014/main" val="10004"/>
                  </a:ext>
                </a:extLst>
              </a:tr>
              <a:tr h="393065">
                <a:tc>
                  <a:txBody>
                    <a:bodyPr/>
                    <a:lstStyle/>
                    <a:p>
                      <a:pPr algn="ctr"/>
                      <a:r>
                        <a:rPr lang="en-US" altLang="zh-CN" sz="2000" dirty="0"/>
                        <a:t>……</a:t>
                      </a:r>
                    </a:p>
                  </a:txBody>
                  <a:tcPr marL="86699" marR="86699" marT="43349" marB="43349"/>
                </a:tc>
                <a:tc>
                  <a:txBody>
                    <a:bodyPr/>
                    <a:lstStyle/>
                    <a:p>
                      <a:pPr algn="ctr"/>
                      <a:r>
                        <a:rPr lang="en-US" altLang="zh-CN" sz="2000" dirty="0"/>
                        <a:t>0</a:t>
                      </a:r>
                    </a:p>
                  </a:txBody>
                  <a:tcPr marL="86699" marR="86699" marT="43349" marB="43349"/>
                </a:tc>
                <a:tc>
                  <a:txBody>
                    <a:bodyPr/>
                    <a:lstStyle/>
                    <a:p>
                      <a:pPr algn="ctr"/>
                      <a:r>
                        <a:rPr lang="en-US" altLang="zh-CN" sz="2000" dirty="0"/>
                        <a:t>……</a:t>
                      </a:r>
                    </a:p>
                  </a:txBody>
                  <a:tcPr marL="86699" marR="86699" marT="43349" marB="43349"/>
                </a:tc>
                <a:tc>
                  <a:txBody>
                    <a:bodyPr/>
                    <a:lstStyle/>
                    <a:p>
                      <a:pPr algn="ctr"/>
                      <a:r>
                        <a:rPr lang="en-US" altLang="zh-CN" sz="2000" dirty="0"/>
                        <a:t>0</a:t>
                      </a:r>
                    </a:p>
                  </a:txBody>
                  <a:tcPr marL="86699" marR="86699" marT="43349" marB="43349"/>
                </a:tc>
                <a:extLst>
                  <a:ext uri="{0D108BD9-81ED-4DB2-BD59-A6C34878D82A}">
                    <a16:rowId xmlns:a16="http://schemas.microsoft.com/office/drawing/2014/main" val="10005"/>
                  </a:ext>
                </a:extLst>
              </a:tr>
              <a:tr h="392430">
                <a:tc>
                  <a:txBody>
                    <a:bodyPr/>
                    <a:lstStyle/>
                    <a:p>
                      <a:pPr algn="ctr"/>
                      <a:r>
                        <a:rPr lang="en-US" altLang="zh-CN" sz="2000" dirty="0"/>
                        <a:t>1111</a:t>
                      </a:r>
                    </a:p>
                  </a:txBody>
                  <a:tcPr marL="86699" marR="86699" marT="43349" marB="43349"/>
                </a:tc>
                <a:tc>
                  <a:txBody>
                    <a:bodyPr/>
                    <a:lstStyle/>
                    <a:p>
                      <a:pPr algn="ctr"/>
                      <a:r>
                        <a:rPr lang="en-US" altLang="zh-CN" sz="2000" dirty="0"/>
                        <a:t>1</a:t>
                      </a:r>
                    </a:p>
                  </a:txBody>
                  <a:tcPr marL="86699" marR="86699" marT="43349" marB="43349"/>
                </a:tc>
                <a:tc>
                  <a:txBody>
                    <a:bodyPr/>
                    <a:lstStyle/>
                    <a:p>
                      <a:pPr algn="ctr"/>
                      <a:r>
                        <a:rPr lang="en-US" altLang="zh-CN" sz="2000" dirty="0"/>
                        <a:t>1111</a:t>
                      </a:r>
                    </a:p>
                  </a:txBody>
                  <a:tcPr marL="86699" marR="86699" marT="43349" marB="43349"/>
                </a:tc>
                <a:tc>
                  <a:txBody>
                    <a:bodyPr/>
                    <a:lstStyle/>
                    <a:p>
                      <a:pPr algn="ctr"/>
                      <a:r>
                        <a:rPr lang="en-US" altLang="zh-CN" sz="2000" dirty="0"/>
                        <a:t>1</a:t>
                      </a:r>
                    </a:p>
                  </a:txBody>
                  <a:tcPr marL="86699" marR="86699" marT="43349" marB="43349"/>
                </a:tc>
                <a:extLst>
                  <a:ext uri="{0D108BD9-81ED-4DB2-BD59-A6C34878D82A}">
                    <a16:rowId xmlns:a16="http://schemas.microsoft.com/office/drawing/2014/main" val="10006"/>
                  </a:ext>
                </a:extLst>
              </a:tr>
            </a:tbl>
          </a:graphicData>
        </a:graphic>
      </p:graphicFrame>
      <p:sp>
        <p:nvSpPr>
          <p:cNvPr id="2" name="矩形 1"/>
          <p:cNvSpPr/>
          <p:nvPr/>
        </p:nvSpPr>
        <p:spPr>
          <a:xfrm>
            <a:off x="7666308" y="2437690"/>
            <a:ext cx="1092388" cy="711354"/>
          </a:xfrm>
          <a:prstGeom prst="rect">
            <a:avLst/>
          </a:prstGeom>
          <a:solidFill>
            <a:srgbClr val="D9D9D9">
              <a:alpha val="50196"/>
            </a:srgb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15" dirty="0">
                <a:solidFill>
                  <a:schemeClr val="tx1"/>
                </a:solidFill>
              </a:rPr>
              <a:t>16*1 RAM</a:t>
            </a:r>
          </a:p>
          <a:p>
            <a:pPr algn="ctr"/>
            <a:r>
              <a:rPr lang="zh-CN" altLang="en-US" sz="1515" dirty="0">
                <a:solidFill>
                  <a:schemeClr val="tx1"/>
                </a:solidFill>
              </a:rPr>
              <a:t>（</a:t>
            </a:r>
            <a:r>
              <a:rPr lang="en-US" altLang="zh-CN" sz="1515" dirty="0">
                <a:solidFill>
                  <a:schemeClr val="tx1"/>
                </a:solidFill>
              </a:rPr>
              <a:t>LUT</a:t>
            </a:r>
            <a:r>
              <a:rPr lang="zh-CN" altLang="en-US" sz="1515" dirty="0">
                <a:solidFill>
                  <a:schemeClr val="tx1"/>
                </a:solidFill>
              </a:rPr>
              <a:t>）</a:t>
            </a:r>
          </a:p>
        </p:txBody>
      </p:sp>
      <p:cxnSp>
        <p:nvCxnSpPr>
          <p:cNvPr id="10" name="直接连接符 9"/>
          <p:cNvCxnSpPr/>
          <p:nvPr/>
        </p:nvCxnSpPr>
        <p:spPr>
          <a:xfrm>
            <a:off x="7188388" y="2574238"/>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188388" y="2710787"/>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188388" y="2847335"/>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188388" y="2983884"/>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758696" y="2779061"/>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978851" y="2301141"/>
            <a:ext cx="303530" cy="354330"/>
          </a:xfrm>
          <a:prstGeom prst="rect">
            <a:avLst/>
          </a:prstGeom>
          <a:noFill/>
        </p:spPr>
        <p:txBody>
          <a:bodyPr wrap="none" rtlCol="0">
            <a:spAutoFit/>
          </a:bodyPr>
          <a:lstStyle/>
          <a:p>
            <a:r>
              <a:rPr lang="en-US" altLang="zh-CN" sz="1705" dirty="0">
                <a:solidFill>
                  <a:schemeClr val="tx1"/>
                </a:solidFill>
              </a:rPr>
              <a:t>a</a:t>
            </a:r>
          </a:p>
        </p:txBody>
      </p:sp>
      <p:sp>
        <p:nvSpPr>
          <p:cNvPr id="16" name="文本框 15"/>
          <p:cNvSpPr txBox="1"/>
          <p:nvPr/>
        </p:nvSpPr>
        <p:spPr>
          <a:xfrm>
            <a:off x="6978851" y="2497154"/>
            <a:ext cx="303530" cy="354330"/>
          </a:xfrm>
          <a:prstGeom prst="rect">
            <a:avLst/>
          </a:prstGeom>
          <a:noFill/>
        </p:spPr>
        <p:txBody>
          <a:bodyPr wrap="none" rtlCol="0">
            <a:spAutoFit/>
          </a:bodyPr>
          <a:lstStyle/>
          <a:p>
            <a:r>
              <a:rPr lang="en-US" altLang="zh-CN" sz="1705" dirty="0">
                <a:solidFill>
                  <a:schemeClr val="tx1"/>
                </a:solidFill>
              </a:rPr>
              <a:t>b</a:t>
            </a:r>
          </a:p>
        </p:txBody>
      </p:sp>
      <p:sp>
        <p:nvSpPr>
          <p:cNvPr id="17" name="文本框 16"/>
          <p:cNvSpPr txBox="1"/>
          <p:nvPr/>
        </p:nvSpPr>
        <p:spPr>
          <a:xfrm>
            <a:off x="6978851" y="2654055"/>
            <a:ext cx="291465" cy="354330"/>
          </a:xfrm>
          <a:prstGeom prst="rect">
            <a:avLst/>
          </a:prstGeom>
          <a:noFill/>
        </p:spPr>
        <p:txBody>
          <a:bodyPr wrap="none" rtlCol="0">
            <a:spAutoFit/>
          </a:bodyPr>
          <a:lstStyle/>
          <a:p>
            <a:r>
              <a:rPr lang="en-US" altLang="zh-CN" sz="1705" dirty="0">
                <a:solidFill>
                  <a:schemeClr val="tx1"/>
                </a:solidFill>
              </a:rPr>
              <a:t>c</a:t>
            </a:r>
          </a:p>
        </p:txBody>
      </p:sp>
      <p:sp>
        <p:nvSpPr>
          <p:cNvPr id="18" name="文本框 17"/>
          <p:cNvSpPr txBox="1"/>
          <p:nvPr/>
        </p:nvSpPr>
        <p:spPr>
          <a:xfrm>
            <a:off x="6983565" y="2829856"/>
            <a:ext cx="303530" cy="354330"/>
          </a:xfrm>
          <a:prstGeom prst="rect">
            <a:avLst/>
          </a:prstGeom>
          <a:noFill/>
        </p:spPr>
        <p:txBody>
          <a:bodyPr wrap="none" rtlCol="0">
            <a:spAutoFit/>
          </a:bodyPr>
          <a:lstStyle/>
          <a:p>
            <a:r>
              <a:rPr lang="en-US" altLang="zh-CN" sz="1705" dirty="0">
                <a:solidFill>
                  <a:schemeClr val="tx1"/>
                </a:solidFill>
              </a:rPr>
              <a:t>d</a:t>
            </a:r>
          </a:p>
        </p:txBody>
      </p:sp>
      <p:sp>
        <p:nvSpPr>
          <p:cNvPr id="19" name="文本框 18"/>
          <p:cNvSpPr txBox="1"/>
          <p:nvPr/>
        </p:nvSpPr>
        <p:spPr>
          <a:xfrm>
            <a:off x="9166189" y="2601580"/>
            <a:ext cx="484505" cy="354330"/>
          </a:xfrm>
          <a:prstGeom prst="rect">
            <a:avLst/>
          </a:prstGeom>
          <a:noFill/>
        </p:spPr>
        <p:txBody>
          <a:bodyPr wrap="none" rtlCol="0">
            <a:spAutoFit/>
          </a:bodyPr>
          <a:lstStyle/>
          <a:p>
            <a:r>
              <a:rPr lang="en-US" altLang="zh-CN" sz="1705" dirty="0">
                <a:solidFill>
                  <a:schemeClr val="tx1"/>
                </a:solidFill>
              </a:rPr>
              <a:t>out</a:t>
            </a:r>
          </a:p>
        </p:txBody>
      </p:sp>
      <p:sp>
        <p:nvSpPr>
          <p:cNvPr id="20" name="文本框 19"/>
          <p:cNvSpPr txBox="1"/>
          <p:nvPr/>
        </p:nvSpPr>
        <p:spPr>
          <a:xfrm>
            <a:off x="6251036" y="2710970"/>
            <a:ext cx="834390" cy="354330"/>
          </a:xfrm>
          <a:prstGeom prst="rect">
            <a:avLst/>
          </a:prstGeom>
          <a:noFill/>
        </p:spPr>
        <p:txBody>
          <a:bodyPr wrap="none" rtlCol="0">
            <a:spAutoFit/>
          </a:bodyPr>
          <a:lstStyle/>
          <a:p>
            <a:r>
              <a:rPr lang="zh-CN" altLang="en-US" sz="1705" dirty="0">
                <a:solidFill>
                  <a:schemeClr val="tx1"/>
                </a:solidFill>
              </a:rPr>
              <a:t>地址线</a:t>
            </a:r>
          </a:p>
        </p:txBody>
      </p:sp>
      <p:cxnSp>
        <p:nvCxnSpPr>
          <p:cNvPr id="21" name="直接连接符 20"/>
          <p:cNvCxnSpPr/>
          <p:nvPr/>
        </p:nvCxnSpPr>
        <p:spPr>
          <a:xfrm>
            <a:off x="4372455" y="2710787"/>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501578" y="2497154"/>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501578" y="2651512"/>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501578" y="2793367"/>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501578" y="2954152"/>
            <a:ext cx="4779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弦形 8"/>
          <p:cNvSpPr/>
          <p:nvPr/>
        </p:nvSpPr>
        <p:spPr>
          <a:xfrm rot="10404657">
            <a:off x="3473462" y="2349584"/>
            <a:ext cx="887565" cy="751017"/>
          </a:xfrm>
          <a:prstGeom prst="chord">
            <a:avLst>
              <a:gd name="adj1" fmla="val 6126804"/>
              <a:gd name="adj2" fmla="val 16277494"/>
            </a:avLst>
          </a:prstGeom>
          <a:solidFill>
            <a:srgbClr val="D9D9D9"/>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endParaRPr>
          </a:p>
        </p:txBody>
      </p:sp>
      <p:sp>
        <p:nvSpPr>
          <p:cNvPr id="26" name="文本框 25"/>
          <p:cNvSpPr txBox="1"/>
          <p:nvPr/>
        </p:nvSpPr>
        <p:spPr>
          <a:xfrm>
            <a:off x="3281163" y="2267064"/>
            <a:ext cx="303530" cy="354330"/>
          </a:xfrm>
          <a:prstGeom prst="rect">
            <a:avLst/>
          </a:prstGeom>
          <a:noFill/>
        </p:spPr>
        <p:txBody>
          <a:bodyPr wrap="none" rtlCol="0">
            <a:spAutoFit/>
          </a:bodyPr>
          <a:lstStyle/>
          <a:p>
            <a:r>
              <a:rPr lang="en-US" altLang="zh-CN" sz="1705" dirty="0">
                <a:solidFill>
                  <a:schemeClr val="tx1"/>
                </a:solidFill>
              </a:rPr>
              <a:t>a</a:t>
            </a:r>
          </a:p>
        </p:txBody>
      </p:sp>
      <p:sp>
        <p:nvSpPr>
          <p:cNvPr id="27" name="文本框 26"/>
          <p:cNvSpPr txBox="1"/>
          <p:nvPr/>
        </p:nvSpPr>
        <p:spPr>
          <a:xfrm>
            <a:off x="3281319" y="2459288"/>
            <a:ext cx="303530" cy="354330"/>
          </a:xfrm>
          <a:prstGeom prst="rect">
            <a:avLst/>
          </a:prstGeom>
          <a:noFill/>
        </p:spPr>
        <p:txBody>
          <a:bodyPr wrap="none" rtlCol="0">
            <a:spAutoFit/>
          </a:bodyPr>
          <a:lstStyle/>
          <a:p>
            <a:r>
              <a:rPr lang="en-US" altLang="zh-CN" sz="1705" dirty="0">
                <a:solidFill>
                  <a:schemeClr val="tx1"/>
                </a:solidFill>
              </a:rPr>
              <a:t>b</a:t>
            </a:r>
          </a:p>
        </p:txBody>
      </p:sp>
      <p:sp>
        <p:nvSpPr>
          <p:cNvPr id="28" name="文本框 27"/>
          <p:cNvSpPr txBox="1"/>
          <p:nvPr/>
        </p:nvSpPr>
        <p:spPr>
          <a:xfrm>
            <a:off x="3288145" y="2610667"/>
            <a:ext cx="291465" cy="354330"/>
          </a:xfrm>
          <a:prstGeom prst="rect">
            <a:avLst/>
          </a:prstGeom>
          <a:noFill/>
        </p:spPr>
        <p:txBody>
          <a:bodyPr wrap="none" rtlCol="0">
            <a:spAutoFit/>
          </a:bodyPr>
          <a:lstStyle/>
          <a:p>
            <a:r>
              <a:rPr lang="en-US" altLang="zh-CN" sz="1705" dirty="0">
                <a:solidFill>
                  <a:schemeClr val="tx1"/>
                </a:solidFill>
              </a:rPr>
              <a:t>c</a:t>
            </a:r>
          </a:p>
        </p:txBody>
      </p:sp>
      <p:sp>
        <p:nvSpPr>
          <p:cNvPr id="29" name="文本框 28"/>
          <p:cNvSpPr txBox="1"/>
          <p:nvPr/>
        </p:nvSpPr>
        <p:spPr>
          <a:xfrm>
            <a:off x="3285646" y="2778029"/>
            <a:ext cx="303530" cy="354330"/>
          </a:xfrm>
          <a:prstGeom prst="rect">
            <a:avLst/>
          </a:prstGeom>
          <a:noFill/>
        </p:spPr>
        <p:txBody>
          <a:bodyPr wrap="none" rtlCol="0">
            <a:spAutoFit/>
          </a:bodyPr>
          <a:lstStyle/>
          <a:p>
            <a:r>
              <a:rPr lang="en-US" altLang="zh-CN" sz="1705" dirty="0">
                <a:solidFill>
                  <a:schemeClr val="tx1"/>
                </a:solidFill>
              </a:rPr>
              <a:t>d</a:t>
            </a:r>
          </a:p>
        </p:txBody>
      </p:sp>
      <p:sp>
        <p:nvSpPr>
          <p:cNvPr id="30" name="文本框 29"/>
          <p:cNvSpPr txBox="1"/>
          <p:nvPr/>
        </p:nvSpPr>
        <p:spPr>
          <a:xfrm>
            <a:off x="4789016" y="2535696"/>
            <a:ext cx="484505" cy="354330"/>
          </a:xfrm>
          <a:prstGeom prst="rect">
            <a:avLst/>
          </a:prstGeom>
          <a:noFill/>
        </p:spPr>
        <p:txBody>
          <a:bodyPr wrap="none" rtlCol="0">
            <a:spAutoFit/>
          </a:bodyPr>
          <a:lstStyle/>
          <a:p>
            <a:r>
              <a:rPr lang="en-US" altLang="zh-CN" sz="1705" dirty="0">
                <a:solidFill>
                  <a:schemeClr val="tx1"/>
                </a:solidFill>
              </a:rPr>
              <a:t>out</a:t>
            </a:r>
          </a:p>
        </p:txBody>
      </p:sp>
      <p:sp>
        <p:nvSpPr>
          <p:cNvPr id="30762" name="文本框 6"/>
          <p:cNvSpPr txBox="1"/>
          <p:nvPr/>
        </p:nvSpPr>
        <p:spPr>
          <a:xfrm>
            <a:off x="838200" y="5220653"/>
            <a:ext cx="10147300" cy="1568450"/>
          </a:xfrm>
          <a:prstGeom prst="rect">
            <a:avLst/>
          </a:prstGeom>
          <a:noFill/>
          <a:ln w="9525">
            <a:noFill/>
          </a:ln>
        </p:spPr>
        <p:txBody>
          <a:bodyPr>
            <a:spAutoFit/>
          </a:bodyPr>
          <a:lstStyle/>
          <a:p>
            <a:r>
              <a:rPr lang="en-US" altLang="zh-CN">
                <a:solidFill>
                  <a:schemeClr val="tx1"/>
                </a:solidFill>
                <a:sym typeface="+mn-ea"/>
              </a:rPr>
              <a:t>LUT</a:t>
            </a:r>
            <a:r>
              <a:rPr lang="zh-CN" altLang="en-US">
                <a:solidFill>
                  <a:schemeClr val="tx1"/>
                </a:solidFill>
                <a:sym typeface="+mn-ea"/>
              </a:rPr>
              <a:t>本质就是</a:t>
            </a:r>
            <a:r>
              <a:rPr lang="en-US" altLang="zh-CN">
                <a:solidFill>
                  <a:schemeClr val="tx1"/>
                </a:solidFill>
                <a:sym typeface="+mn-ea"/>
              </a:rPr>
              <a:t>RAM</a:t>
            </a:r>
            <a:r>
              <a:rPr lang="zh-CN" altLang="en-US">
                <a:solidFill>
                  <a:schemeClr val="tx1"/>
                </a:solidFill>
                <a:sym typeface="+mn-ea"/>
              </a:rPr>
              <a:t>，主流的</a:t>
            </a:r>
            <a:r>
              <a:rPr lang="en-US" altLang="zh-CN">
                <a:solidFill>
                  <a:schemeClr val="tx1"/>
                </a:solidFill>
                <a:sym typeface="+mn-ea"/>
              </a:rPr>
              <a:t>FPGA</a:t>
            </a:r>
            <a:r>
              <a:rPr lang="zh-CN" altLang="en-US">
                <a:solidFill>
                  <a:schemeClr val="tx1"/>
                </a:solidFill>
                <a:sym typeface="+mn-ea"/>
              </a:rPr>
              <a:t>是</a:t>
            </a:r>
            <a:r>
              <a:rPr lang="en-US" altLang="zh-CN">
                <a:solidFill>
                  <a:schemeClr val="tx1"/>
                </a:solidFill>
                <a:sym typeface="+mn-ea"/>
              </a:rPr>
              <a:t>5</a:t>
            </a:r>
            <a:r>
              <a:rPr lang="zh-CN" altLang="en-US">
                <a:solidFill>
                  <a:schemeClr val="tx1"/>
                </a:solidFill>
                <a:sym typeface="+mn-ea"/>
              </a:rPr>
              <a:t>输入或</a:t>
            </a:r>
            <a:r>
              <a:rPr lang="en-US" altLang="zh-CN">
                <a:solidFill>
                  <a:schemeClr val="tx1"/>
                </a:solidFill>
                <a:sym typeface="+mn-ea"/>
              </a:rPr>
              <a:t>6</a:t>
            </a:r>
            <a:r>
              <a:rPr lang="zh-CN" altLang="en-US">
                <a:solidFill>
                  <a:schemeClr val="tx1"/>
                </a:solidFill>
                <a:sym typeface="+mn-ea"/>
              </a:rPr>
              <a:t>输入</a:t>
            </a:r>
            <a:r>
              <a:rPr lang="en-US" altLang="zh-CN">
                <a:solidFill>
                  <a:schemeClr val="tx1"/>
                </a:solidFill>
                <a:sym typeface="+mn-ea"/>
              </a:rPr>
              <a:t>LUT</a:t>
            </a:r>
            <a:endParaRPr lang="en-US" altLang="zh-CN">
              <a:solidFill>
                <a:schemeClr val="tx1"/>
              </a:solidFill>
            </a:endParaRPr>
          </a:p>
          <a:p>
            <a:r>
              <a:rPr lang="en-US" altLang="zh-CN" dirty="0">
                <a:solidFill>
                  <a:schemeClr val="tx1"/>
                </a:solidFill>
                <a:latin typeface="Arial" panose="020B0604020202020204" pitchFamily="34" charset="0"/>
              </a:rPr>
              <a:t>A,B,C,D</a:t>
            </a:r>
            <a:r>
              <a:rPr lang="zh-CN" altLang="en-US" dirty="0">
                <a:solidFill>
                  <a:schemeClr val="tx1"/>
                </a:solidFill>
                <a:latin typeface="Arial" panose="020B0604020202020204" pitchFamily="34" charset="0"/>
              </a:rPr>
              <a:t>由</a:t>
            </a:r>
            <a:r>
              <a:rPr lang="en-US" altLang="zh-CN" dirty="0">
                <a:solidFill>
                  <a:schemeClr val="tx1"/>
                </a:solidFill>
                <a:latin typeface="Arial" panose="020B0604020202020204" pitchFamily="34" charset="0"/>
              </a:rPr>
              <a:t>FPGA</a:t>
            </a:r>
            <a:r>
              <a:rPr lang="zh-CN" altLang="en-US" dirty="0">
                <a:solidFill>
                  <a:schemeClr val="tx1"/>
                </a:solidFill>
                <a:latin typeface="Arial" panose="020B0604020202020204" pitchFamily="34" charset="0"/>
              </a:rPr>
              <a:t>芯片的管脚输入后进入可编程连线，然后作为地址线连到到</a:t>
            </a:r>
            <a:r>
              <a:rPr lang="en-US" altLang="zh-CN" dirty="0">
                <a:solidFill>
                  <a:schemeClr val="tx1"/>
                </a:solidFill>
                <a:latin typeface="Arial" panose="020B0604020202020204" pitchFamily="34" charset="0"/>
              </a:rPr>
              <a:t>LUT</a:t>
            </a:r>
            <a:r>
              <a:rPr lang="zh-CN" altLang="en-US" dirty="0">
                <a:solidFill>
                  <a:schemeClr val="tx1"/>
                </a:solidFill>
                <a:latin typeface="Arial" panose="020B0604020202020204" pitchFamily="34" charset="0"/>
              </a:rPr>
              <a:t>，</a:t>
            </a:r>
            <a:r>
              <a:rPr lang="en-US" altLang="zh-CN" dirty="0">
                <a:solidFill>
                  <a:schemeClr val="tx1"/>
                </a:solidFill>
                <a:latin typeface="Arial" panose="020B0604020202020204" pitchFamily="34" charset="0"/>
              </a:rPr>
              <a:t>LUT</a:t>
            </a:r>
            <a:r>
              <a:rPr lang="zh-CN" altLang="en-US" dirty="0">
                <a:solidFill>
                  <a:schemeClr val="tx1"/>
                </a:solidFill>
                <a:latin typeface="Arial" panose="020B0604020202020204" pitchFamily="34" charset="0"/>
              </a:rPr>
              <a:t>中已经事先写入了所有可能的逻辑结果，通过地址查找到相应的数据然后输出，这样组合逻辑就实现了。 </a:t>
            </a: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latin typeface="Times New Roman" panose="02020603050405020304" pitchFamily="18" charset="0"/>
                <a:cs typeface="Times New Roman" panose="02020603050405020304" pitchFamily="18" charset="0"/>
              </a:rPr>
              <a:t>CLB(</a:t>
            </a:r>
            <a:r>
              <a:rPr lang="en-US" altLang="zh-CN" dirty="0">
                <a:latin typeface="Times New Roman" panose="02020603050405020304" pitchFamily="18" charset="0"/>
                <a:cs typeface="Times New Roman" panose="02020603050405020304" pitchFamily="18" charset="0"/>
                <a:sym typeface="+mn-ea"/>
              </a:rPr>
              <a:t>Configurable Logic Block</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组成</a:t>
            </a:r>
            <a:endParaRPr lang="zh-CN" altLang="en-US" b="1"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p:txBody>
          <a:bodyPr/>
          <a:lstStyle/>
          <a:p>
            <a:r>
              <a:rPr lang="en-US" altLang="zh-CN" dirty="0">
                <a:sym typeface="+mn-ea"/>
              </a:rPr>
              <a:t>4</a:t>
            </a:r>
            <a:r>
              <a:rPr lang="zh-CN" altLang="en-US" dirty="0">
                <a:sym typeface="+mn-ea"/>
              </a:rPr>
              <a:t>个</a:t>
            </a:r>
            <a:r>
              <a:rPr lang="en-US" altLang="zh-CN" dirty="0">
                <a:sym typeface="+mn-ea"/>
              </a:rPr>
              <a:t>6</a:t>
            </a:r>
            <a:r>
              <a:rPr lang="zh-CN" altLang="en-US" dirty="0">
                <a:sym typeface="+mn-ea"/>
              </a:rPr>
              <a:t>输入</a:t>
            </a:r>
            <a:r>
              <a:rPr lang="en-US" altLang="zh-CN" dirty="0">
                <a:solidFill>
                  <a:srgbClr val="FF0000"/>
                </a:solidFill>
                <a:sym typeface="+mn-ea"/>
              </a:rPr>
              <a:t>LUT</a:t>
            </a:r>
            <a:r>
              <a:rPr lang="zh-CN" altLang="en-US" dirty="0">
                <a:sym typeface="+mn-ea"/>
              </a:rPr>
              <a:t>、</a:t>
            </a:r>
            <a:r>
              <a:rPr lang="zh-CN" altLang="en-US" dirty="0">
                <a:solidFill>
                  <a:srgbClr val="FF0000"/>
                </a:solidFill>
                <a:sym typeface="+mn-ea"/>
              </a:rPr>
              <a:t>选择器</a:t>
            </a:r>
            <a:r>
              <a:rPr lang="zh-CN" altLang="en-US" dirty="0">
                <a:sym typeface="+mn-ea"/>
              </a:rPr>
              <a:t>、</a:t>
            </a:r>
            <a:r>
              <a:rPr lang="zh-CN" altLang="en-US" dirty="0">
                <a:solidFill>
                  <a:srgbClr val="FF0000"/>
                </a:solidFill>
                <a:sym typeface="+mn-ea"/>
              </a:rPr>
              <a:t>进位链</a:t>
            </a:r>
            <a:r>
              <a:rPr lang="zh-CN" altLang="en-US" dirty="0">
                <a:sym typeface="+mn-ea"/>
              </a:rPr>
              <a:t>和</a:t>
            </a:r>
            <a:r>
              <a:rPr lang="en-US" altLang="zh-CN" dirty="0">
                <a:sym typeface="+mn-ea"/>
              </a:rPr>
              <a:t>8</a:t>
            </a:r>
            <a:r>
              <a:rPr lang="zh-CN" altLang="en-US" dirty="0">
                <a:sym typeface="+mn-ea"/>
              </a:rPr>
              <a:t>个</a:t>
            </a:r>
            <a:r>
              <a:rPr lang="en-US" altLang="zh-CN" dirty="0">
                <a:solidFill>
                  <a:srgbClr val="FF0000"/>
                </a:solidFill>
                <a:sym typeface="+mn-ea"/>
              </a:rPr>
              <a:t>D</a:t>
            </a:r>
            <a:r>
              <a:rPr lang="zh-CN" altLang="en-US" dirty="0">
                <a:solidFill>
                  <a:srgbClr val="FF0000"/>
                </a:solidFill>
                <a:sym typeface="+mn-ea"/>
              </a:rPr>
              <a:t>触发器</a:t>
            </a:r>
            <a:r>
              <a:rPr lang="zh-CN" altLang="en-US" dirty="0">
                <a:sym typeface="+mn-ea"/>
              </a:rPr>
              <a:t>组成</a:t>
            </a:r>
            <a:r>
              <a:rPr lang="en-US" altLang="zh-CN" dirty="0">
                <a:sym typeface="+mn-ea"/>
              </a:rPr>
              <a:t>slice</a:t>
            </a:r>
            <a:endParaRPr lang="en-US" altLang="zh-CN" dirty="0"/>
          </a:p>
          <a:p>
            <a:r>
              <a:rPr lang="zh-CN" altLang="en-US" dirty="0">
                <a:sym typeface="+mn-ea"/>
              </a:rPr>
              <a:t>两个</a:t>
            </a:r>
            <a:r>
              <a:rPr lang="en-US" altLang="zh-CN" dirty="0">
                <a:sym typeface="+mn-ea"/>
              </a:rPr>
              <a:t>slice</a:t>
            </a:r>
            <a:r>
              <a:rPr lang="zh-CN" altLang="en-US" dirty="0">
                <a:sym typeface="+mn-ea"/>
              </a:rPr>
              <a:t>组成</a:t>
            </a:r>
            <a:r>
              <a:rPr lang="zh-CN" altLang="en-US" dirty="0">
                <a:solidFill>
                  <a:srgbClr val="FF0000"/>
                </a:solidFill>
                <a:sym typeface="+mn-ea"/>
              </a:rPr>
              <a:t>可配置逻辑块</a:t>
            </a:r>
            <a:r>
              <a:rPr lang="en-US" altLang="zh-CN" dirty="0">
                <a:solidFill>
                  <a:srgbClr val="FF0000"/>
                </a:solidFill>
                <a:sym typeface="+mn-ea"/>
              </a:rPr>
              <a:t>CLB</a:t>
            </a:r>
            <a:endParaRPr lang="en-US" altLang="zh-CN" dirty="0"/>
          </a:p>
          <a:p>
            <a:r>
              <a:rPr lang="en-US" altLang="zh-CN" dirty="0">
                <a:sym typeface="+mn-ea"/>
              </a:rPr>
              <a:t>FGPA</a:t>
            </a:r>
            <a:r>
              <a:rPr lang="zh-CN" altLang="en-US" dirty="0">
                <a:sym typeface="+mn-ea"/>
              </a:rPr>
              <a:t>主要资源是</a:t>
            </a:r>
            <a:r>
              <a:rPr lang="en-US" altLang="zh-CN" dirty="0">
                <a:sym typeface="+mn-ea"/>
              </a:rPr>
              <a:t>CLB</a:t>
            </a:r>
            <a:r>
              <a:rPr lang="zh-CN" altLang="en-US" dirty="0">
                <a:sym typeface="+mn-ea"/>
              </a:rPr>
              <a:t>，</a:t>
            </a:r>
            <a:r>
              <a:rPr lang="en-US" altLang="zh-CN" dirty="0">
                <a:sym typeface="+mn-ea"/>
              </a:rPr>
              <a:t>CLB</a:t>
            </a:r>
            <a:r>
              <a:rPr lang="zh-CN" altLang="en-US" dirty="0">
                <a:sym typeface="+mn-ea"/>
              </a:rPr>
              <a:t>主要是</a:t>
            </a:r>
            <a:r>
              <a:rPr lang="en-US" altLang="zh-CN" dirty="0">
                <a:sym typeface="+mn-ea"/>
              </a:rPr>
              <a:t>LUT</a:t>
            </a:r>
            <a:r>
              <a:rPr lang="zh-CN" altLang="en-US" dirty="0">
                <a:sym typeface="+mn-ea"/>
              </a:rPr>
              <a:t>。</a:t>
            </a:r>
            <a:endParaRPr lang="zh-CN" altLang="en-US"/>
          </a:p>
        </p:txBody>
      </p:sp>
      <p:sp>
        <p:nvSpPr>
          <p:cNvPr id="3" name="TextBox 2"/>
          <p:cNvSpPr txBox="1"/>
          <p:nvPr/>
        </p:nvSpPr>
        <p:spPr>
          <a:xfrm>
            <a:off x="4712449" y="6367374"/>
            <a:ext cx="1087755" cy="354330"/>
          </a:xfrm>
          <a:prstGeom prst="rect">
            <a:avLst/>
          </a:prstGeom>
          <a:noFill/>
        </p:spPr>
        <p:txBody>
          <a:bodyPr wrap="none" rtlCol="0">
            <a:spAutoFit/>
          </a:bodyPr>
          <a:lstStyle/>
          <a:p>
            <a:r>
              <a:rPr lang="en-US" altLang="zh-CN" sz="1705">
                <a:hlinkClick r:id="rId3"/>
              </a:rPr>
              <a:t>Slice</a:t>
            </a:r>
            <a:r>
              <a:rPr lang="zh-CN" altLang="en-US" sz="1705">
                <a:hlinkClick r:id="rId3"/>
              </a:rPr>
              <a:t>组成</a:t>
            </a:r>
            <a:endParaRPr lang="zh-CN" altLang="en-US" sz="1705"/>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t="12275"/>
          <a:stretch>
            <a:fillRect/>
          </a:stretch>
        </p:blipFill>
        <p:spPr bwMode="auto">
          <a:xfrm>
            <a:off x="838200" y="70485"/>
            <a:ext cx="9874885" cy="6342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8"/>
          <p:cNvPicPr>
            <a:picLocks noChangeAspect="1"/>
          </p:cNvPicPr>
          <p:nvPr/>
        </p:nvPicPr>
        <p:blipFill rotWithShape="1">
          <a:blip r:embed="rId3">
            <a:extLst>
              <a:ext uri="{28A0092B-C50C-407E-A947-70E740481C1C}">
                <a14:useLocalDpi xmlns:a14="http://schemas.microsoft.com/office/drawing/2010/main" val="0"/>
              </a:ext>
            </a:extLst>
          </a:blip>
          <a:srcRect l="1348" t="2487" r="2723" b="1796"/>
          <a:stretch>
            <a:fillRect/>
          </a:stretch>
        </p:blipFill>
        <p:spPr>
          <a:xfrm>
            <a:off x="6960586" y="2790801"/>
            <a:ext cx="5138702" cy="3386667"/>
          </a:xfrm>
          <a:prstGeom prst="rect">
            <a:avLst/>
          </a:prstGeom>
        </p:spPr>
      </p:pic>
      <p:sp>
        <p:nvSpPr>
          <p:cNvPr id="3" name="内容占位符 2"/>
          <p:cNvSpPr>
            <a:spLocks noGrp="1"/>
          </p:cNvSpPr>
          <p:nvPr>
            <p:ph idx="1"/>
          </p:nvPr>
        </p:nvSpPr>
        <p:spPr>
          <a:xfrm>
            <a:off x="679450" y="1369060"/>
            <a:ext cx="6281420" cy="4808220"/>
          </a:xfrm>
        </p:spPr>
        <p:txBody>
          <a:bodyPr/>
          <a:lstStyle/>
          <a:p>
            <a:r>
              <a:rPr lang="zh-CN" altLang="en-US" sz="2400" b="1">
                <a:sym typeface="+mn-ea"/>
              </a:rPr>
              <a:t>内部资源分类</a:t>
            </a:r>
            <a:r>
              <a:rPr lang="zh-CN" altLang="en-US" sz="2400">
                <a:sym typeface="+mn-ea"/>
              </a:rPr>
              <a:t>：</a:t>
            </a:r>
            <a:endParaRPr lang="zh-CN" altLang="en-US" sz="2400"/>
          </a:p>
          <a:p>
            <a:pPr marL="271145" indent="-271145">
              <a:buFont typeface="Arial" panose="020B0604020202020204" pitchFamily="34" charset="0"/>
              <a:buChar char="•"/>
            </a:pPr>
            <a:r>
              <a:rPr lang="zh-CN" altLang="en-US" sz="2400">
                <a:sym typeface="+mn-ea"/>
              </a:rPr>
              <a:t>逻辑资源：</a:t>
            </a:r>
            <a:r>
              <a:rPr lang="en-US" altLang="zh-CN" sz="2400">
                <a:sym typeface="+mn-ea"/>
              </a:rPr>
              <a:t>CLB </a:t>
            </a:r>
            <a:r>
              <a:rPr lang="zh-CN" altLang="en-US" sz="2400">
                <a:sym typeface="+mn-ea"/>
              </a:rPr>
              <a:t>、块存储（</a:t>
            </a:r>
            <a:r>
              <a:rPr lang="en-US" altLang="zh-CN" sz="2400">
                <a:sym typeface="+mn-ea"/>
              </a:rPr>
              <a:t> block ram</a:t>
            </a:r>
            <a:r>
              <a:rPr lang="zh-CN" altLang="en-US" sz="2400">
                <a:sym typeface="+mn-ea"/>
              </a:rPr>
              <a:t>）、</a:t>
            </a:r>
            <a:r>
              <a:rPr lang="en-US" altLang="zh-CN" sz="2400">
                <a:sym typeface="+mn-ea"/>
              </a:rPr>
              <a:t>DSP</a:t>
            </a:r>
            <a:r>
              <a:rPr lang="zh-CN" altLang="en-US" sz="2400">
                <a:sym typeface="+mn-ea"/>
              </a:rPr>
              <a:t>等；</a:t>
            </a:r>
            <a:endParaRPr lang="zh-CN" altLang="en-US" sz="2400"/>
          </a:p>
          <a:p>
            <a:pPr marL="271145" indent="-271145">
              <a:buFont typeface="Arial" panose="020B0604020202020204" pitchFamily="34" charset="0"/>
              <a:buChar char="•"/>
            </a:pPr>
            <a:r>
              <a:rPr lang="zh-CN" altLang="en-US" sz="2400">
                <a:sym typeface="+mn-ea"/>
              </a:rPr>
              <a:t>连接资源：可编程互联线（</a:t>
            </a:r>
            <a:r>
              <a:rPr lang="en-US" altLang="zh-CN" sz="2400">
                <a:sym typeface="+mn-ea"/>
              </a:rPr>
              <a:t>PI</a:t>
            </a:r>
            <a:r>
              <a:rPr lang="zh-CN" altLang="en-US" sz="2400">
                <a:sym typeface="+mn-ea"/>
              </a:rPr>
              <a:t>）、输入输出块（</a:t>
            </a:r>
            <a:r>
              <a:rPr lang="en-US" altLang="zh-CN" sz="2400">
                <a:sym typeface="+mn-ea"/>
              </a:rPr>
              <a:t>IOB</a:t>
            </a:r>
            <a:r>
              <a:rPr lang="zh-CN" altLang="en-US" sz="2400">
                <a:sym typeface="+mn-ea"/>
              </a:rPr>
              <a:t>）等；</a:t>
            </a:r>
            <a:endParaRPr lang="en-US" altLang="zh-CN" sz="2400"/>
          </a:p>
          <a:p>
            <a:pPr marL="271145" indent="-271145">
              <a:buFont typeface="Arial" panose="020B0604020202020204" pitchFamily="34" charset="0"/>
              <a:buChar char="•"/>
            </a:pPr>
            <a:r>
              <a:rPr lang="zh-CN" altLang="en-US" sz="2400">
                <a:sym typeface="+mn-ea"/>
              </a:rPr>
              <a:t>其他资源：全局时钟网络、时钟管理模块等</a:t>
            </a:r>
            <a:endParaRPr lang="en-US" altLang="zh-CN" sz="2400"/>
          </a:p>
          <a:p>
            <a:endParaRPr lang="zh-CN" altLang="en-US" sz="2400"/>
          </a:p>
          <a:p>
            <a:r>
              <a:rPr lang="zh-CN" altLang="en-US" sz="2400">
                <a:sym typeface="+mn-ea"/>
              </a:rPr>
              <a:t>高端</a:t>
            </a:r>
            <a:r>
              <a:rPr lang="en-US" altLang="zh-CN" sz="2400">
                <a:sym typeface="+mn-ea"/>
              </a:rPr>
              <a:t>FPGA</a:t>
            </a:r>
            <a:r>
              <a:rPr lang="zh-CN" altLang="en-US" sz="2400">
                <a:sym typeface="+mn-ea"/>
              </a:rPr>
              <a:t>还会集成</a:t>
            </a:r>
            <a:r>
              <a:rPr lang="en-US" altLang="zh-CN" sz="2400">
                <a:sym typeface="+mn-ea"/>
              </a:rPr>
              <a:t>ARM</a:t>
            </a:r>
            <a:r>
              <a:rPr lang="zh-CN" altLang="en-US" sz="2400">
                <a:sym typeface="+mn-ea"/>
              </a:rPr>
              <a:t>核、</a:t>
            </a:r>
            <a:r>
              <a:rPr lang="en-US" altLang="zh-CN" sz="2400">
                <a:sym typeface="+mn-ea"/>
              </a:rPr>
              <a:t>PCIE</a:t>
            </a:r>
            <a:r>
              <a:rPr lang="zh-CN" altLang="en-US" sz="2400">
                <a:sym typeface="+mn-ea"/>
              </a:rPr>
              <a:t>核等。</a:t>
            </a:r>
            <a:endParaRPr lang="en-US" altLang="zh-CN" sz="2400"/>
          </a:p>
          <a:p>
            <a:r>
              <a:rPr lang="zh-CN" altLang="en-US" sz="2400">
                <a:sym typeface="+mn-ea"/>
              </a:rPr>
              <a:t>资源分布采用</a:t>
            </a:r>
            <a:r>
              <a:rPr lang="en-US" altLang="zh-CN" sz="2400">
                <a:sym typeface="+mn-ea"/>
              </a:rPr>
              <a:t>ASMBL</a:t>
            </a:r>
            <a:r>
              <a:rPr lang="zh-CN" altLang="en-US" sz="2400">
                <a:sym typeface="+mn-ea"/>
              </a:rPr>
              <a:t>架构，相同资源以列方式排布。</a:t>
            </a:r>
          </a:p>
        </p:txBody>
      </p:sp>
      <p:sp>
        <p:nvSpPr>
          <p:cNvPr id="2" name="标题 1"/>
          <p:cNvSpPr>
            <a:spLocks noGrp="1"/>
          </p:cNvSpPr>
          <p:nvPr>
            <p:ph type="title"/>
          </p:nvPr>
        </p:nvSpPr>
        <p:spPr/>
        <p:txBody>
          <a:bodyPr>
            <a:normAutofit fontScale="90000"/>
          </a:bodyPr>
          <a:lstStyle/>
          <a:p>
            <a:r>
              <a:rPr lang="en-US" altLang="zh-CN" sz="4890" b="1" dirty="0"/>
              <a:t>FPGA</a:t>
            </a:r>
            <a:r>
              <a:rPr lang="zh-CN" altLang="en-US" sz="4890" b="1" dirty="0"/>
              <a:t>内部结构</a:t>
            </a:r>
            <a:endParaRPr lang="en-US" altLang="zh-CN" sz="4890" b="1" dirty="0"/>
          </a:p>
        </p:txBody>
      </p:sp>
      <p:sp>
        <p:nvSpPr>
          <p:cNvPr id="21" name="TextBox 20"/>
          <p:cNvSpPr txBox="1"/>
          <p:nvPr/>
        </p:nvSpPr>
        <p:spPr>
          <a:xfrm>
            <a:off x="8648394" y="6310818"/>
            <a:ext cx="3126740" cy="354330"/>
          </a:xfrm>
          <a:prstGeom prst="rect">
            <a:avLst/>
          </a:prstGeom>
          <a:noFill/>
        </p:spPr>
        <p:txBody>
          <a:bodyPr wrap="none" rtlCol="0">
            <a:spAutoFit/>
          </a:bodyPr>
          <a:lstStyle/>
          <a:p>
            <a:r>
              <a:rPr lang="en-US" altLang="zh-CN" sz="1705">
                <a:hlinkClick r:id="rId4"/>
              </a:rPr>
              <a:t>7-series Architecture Overview</a:t>
            </a:r>
            <a:endParaRPr lang="zh-CN" altLang="en-US" sz="1705"/>
          </a:p>
        </p:txBody>
      </p:sp>
      <p:sp>
        <p:nvSpPr>
          <p:cNvPr id="22" name="矩形 21"/>
          <p:cNvSpPr/>
          <p:nvPr/>
        </p:nvSpPr>
        <p:spPr>
          <a:xfrm>
            <a:off x="10236483" y="2898701"/>
            <a:ext cx="348286" cy="327881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4" name="灯片编号占位符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endParaRPr lang="zh-CN" altLang="en-US"/>
          </a:p>
        </p:txBody>
      </p:sp>
      <p:sp>
        <p:nvSpPr>
          <p:cNvPr id="20" name="内容占位符 19"/>
          <p:cNvSpPr>
            <a:spLocks noGrp="1"/>
          </p:cNvSpPr>
          <p:nvPr>
            <p:ph idx="1"/>
          </p:nvPr>
        </p:nvSpPr>
        <p:spPr/>
        <p:txBody>
          <a:bodyPr/>
          <a:lstStyle/>
          <a:p>
            <a:endParaRPr lang="zh-CN" altLang="en-US"/>
          </a:p>
        </p:txBody>
      </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12C937AA-D504-4AFF-87AB-8B4750AC8DC1}"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框 3"/>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哪部分有疑问？</a:t>
            </a:r>
          </a:p>
        </p:txBody>
      </p:sp>
      <p:sp>
        <p:nvSpPr>
          <p:cNvPr id="5" name="文本框 4"/>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ROM</a:t>
            </a:r>
            <a:r>
              <a:rPr lang="zh-CN" altLang="en-US" sz="2600">
                <a:solidFill>
                  <a:srgbClr val="000000"/>
                </a:solidFill>
                <a:latin typeface="微软雅黑" panose="020B0503020204020204" charset="-122"/>
                <a:ea typeface="微软雅黑" panose="020B0503020204020204" charset="-122"/>
              </a:rPr>
              <a:t>实现组合逻辑函数</a:t>
            </a:r>
          </a:p>
        </p:txBody>
      </p:sp>
      <p:sp>
        <p:nvSpPr>
          <p:cNvPr id="6" name="文本框 5"/>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可编程逻辑器件</a:t>
            </a:r>
          </a:p>
        </p:txBody>
      </p:sp>
      <p:sp>
        <p:nvSpPr>
          <p:cNvPr id="7" name="文本框 6"/>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FPGA</a:t>
            </a:r>
            <a:r>
              <a:rPr lang="zh-CN" altLang="en-US" sz="2600">
                <a:solidFill>
                  <a:srgbClr val="000000"/>
                </a:solidFill>
                <a:latin typeface="微软雅黑" panose="020B0503020204020204" charset="-122"/>
                <a:ea typeface="微软雅黑" panose="020B0503020204020204" charset="-122"/>
              </a:rPr>
              <a:t>查找表</a:t>
            </a:r>
          </a:p>
        </p:txBody>
      </p:sp>
      <p:sp>
        <p:nvSpPr>
          <p:cNvPr id="8" name="文本框 7"/>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无</a:t>
            </a:r>
          </a:p>
        </p:txBody>
      </p:sp>
      <p:sp>
        <p:nvSpPr>
          <p:cNvPr id="9" name="矩形 8"/>
          <p:cNvSpPr>
            <a:spLocks noChangeAspect="1"/>
          </p:cNvSpPr>
          <p:nvPr>
            <p:custDataLst>
              <p:tags r:id="rId7"/>
            </p:custDataLst>
          </p:nvPr>
        </p:nvSpPr>
        <p:spPr>
          <a:xfrm>
            <a:off x="1571625" y="284988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p>
        </p:txBody>
      </p:sp>
      <p:sp>
        <p:nvSpPr>
          <p:cNvPr id="10" name="矩形 9"/>
          <p:cNvSpPr>
            <a:spLocks noChangeAspect="1"/>
          </p:cNvSpPr>
          <p:nvPr>
            <p:custDataLst>
              <p:tags r:id="rId8"/>
            </p:custDataLst>
          </p:nvPr>
        </p:nvSpPr>
        <p:spPr>
          <a:xfrm>
            <a:off x="1571625" y="370713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p>
        </p:txBody>
      </p:sp>
      <p:sp>
        <p:nvSpPr>
          <p:cNvPr id="11" name="矩形 10"/>
          <p:cNvSpPr>
            <a:spLocks noChangeAspect="1"/>
          </p:cNvSpPr>
          <p:nvPr>
            <p:custDataLst>
              <p:tags r:id="rId9"/>
            </p:custDataLst>
          </p:nvPr>
        </p:nvSpPr>
        <p:spPr>
          <a:xfrm>
            <a:off x="1571625" y="456438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p>
        </p:txBody>
      </p:sp>
      <p:sp>
        <p:nvSpPr>
          <p:cNvPr id="12" name="矩形 11"/>
          <p:cNvSpPr>
            <a:spLocks noChangeAspect="1"/>
          </p:cNvSpPr>
          <p:nvPr>
            <p:custDataLst>
              <p:tags r:id="rId10"/>
            </p:custDataLst>
          </p:nvPr>
        </p:nvSpPr>
        <p:spPr>
          <a:xfrm>
            <a:off x="1571625" y="542163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p>
        </p:txBody>
      </p:sp>
      <p:sp>
        <p:nvSpPr>
          <p:cNvPr id="13" name="圆角矩形 12"/>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p>
        </p:txBody>
      </p:sp>
      <p:grpSp>
        <p:nvGrpSpPr>
          <p:cNvPr id="18" name="组合 17"/>
          <p:cNvGrpSpPr/>
          <p:nvPr>
            <p:custDataLst>
              <p:tags r:id="rId12"/>
            </p:custDataLst>
          </p:nvPr>
        </p:nvGrpSpPr>
        <p:grpSpPr>
          <a:xfrm>
            <a:off x="0" y="0"/>
            <a:ext cx="12192000" cy="635000"/>
            <a:chOff x="0" y="0"/>
            <a:chExt cx="19200" cy="1000"/>
          </a:xfrm>
        </p:grpSpPr>
        <p:sp>
          <p:nvSpPr>
            <p:cNvPr id="14"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投票</a:t>
              </a:r>
            </a:p>
          </p:txBody>
        </p:sp>
        <p:sp>
          <p:nvSpPr>
            <p:cNvPr id="17" name="TipText"/>
            <p:cNvSpPr txBox="1"/>
            <p:nvPr>
              <p:custDataLst>
                <p:tags r:id="rId17"/>
              </p:custDataLst>
            </p:nvPr>
          </p:nvSpPr>
          <p:spPr>
            <a:xfrm>
              <a:off x="1800"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最多可选3项</a:t>
              </a:r>
            </a:p>
          </p:txBody>
        </p:sp>
      </p:grpSp>
      <p:pic>
        <p:nvPicPr>
          <p:cNvPr id="3" name="图片 2" descr="tmp93B9"/>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组合逻辑元件</a:t>
            </a:r>
            <a:endParaRPr lang="zh-CN" altLang="en-US"/>
          </a:p>
        </p:txBody>
      </p:sp>
      <p:sp>
        <p:nvSpPr>
          <p:cNvPr id="22530" name="内容占位符 2"/>
          <p:cNvSpPr>
            <a:spLocks noGrp="1"/>
          </p:cNvSpPr>
          <p:nvPr>
            <p:ph idx="1"/>
          </p:nvPr>
        </p:nvSpPr>
        <p:spPr>
          <a:noFill/>
          <a:ln>
            <a:noFill/>
          </a:ln>
        </p:spPr>
        <p:txBody>
          <a:bodyPr/>
          <a:lstStyle/>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只读存储器(ROM)</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solidFill>
                  <a:srgbClr val="000099"/>
                </a:solidFill>
                <a:latin typeface="黑体" panose="02010609060101010101" pitchFamily="49" charset="-122"/>
                <a:ea typeface="黑体" panose="02010609060101010101" pitchFamily="49" charset="-122"/>
              </a:rPr>
              <a:t>译码器(Decoders) </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ea typeface="黑体" panose="02010609060101010101" pitchFamily="49" charset="-122"/>
              </a:rPr>
              <a:t>多路复用器</a:t>
            </a:r>
            <a:r>
              <a:rPr lang="en-US" altLang="zh-CN" dirty="0">
                <a:ea typeface="黑体" panose="02010609060101010101" pitchFamily="49" charset="-122"/>
              </a:rPr>
              <a:t>(multiplexers)</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三态器件</a:t>
            </a:r>
            <a:r>
              <a:rPr lang="en-US" altLang="zh-CN" dirty="0">
                <a:ea typeface="黑体" panose="02010609060101010101" pitchFamily="49" charset="-122"/>
              </a:rPr>
              <a:t>(Three-state Buffer)</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sym typeface="+mn-ea"/>
              </a:rPr>
              <a:t>编码器</a:t>
            </a:r>
            <a:r>
              <a:rPr lang="en-US" altLang="zh-CN" b="1" dirty="0">
                <a:latin typeface="黑体" panose="02010609060101010101" pitchFamily="49" charset="-122"/>
                <a:ea typeface="黑体" panose="02010609060101010101" pitchFamily="49" charset="-122"/>
                <a:sym typeface="+mn-ea"/>
              </a:rPr>
              <a:t>(</a:t>
            </a:r>
            <a:r>
              <a:rPr lang="en-US" altLang="zh-CN" dirty="0">
                <a:sym typeface="+mn-ea"/>
              </a:rPr>
              <a:t>Encoders)</a:t>
            </a:r>
            <a:endParaRPr lang="en-US" altLang="zh-CN" dirty="0">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异或门和奇偶校验功能</a:t>
            </a:r>
            <a:endParaRPr lang="en-US" altLang="zh-CN" b="1" dirty="0">
              <a:latin typeface="黑体" panose="02010609060101010101" pitchFamily="49" charset="-122"/>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比较器</a:t>
            </a:r>
            <a:endParaRPr lang="zh-CN" altLang="en-US" dirty="0"/>
          </a:p>
        </p:txBody>
      </p:sp>
      <p:sp>
        <p:nvSpPr>
          <p:cNvPr id="2253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14</a:t>
            </a:fld>
            <a:endParaRPr lang="zh-CN" altLang="zh-CN" sz="1400" dirty="0">
              <a:solidFill>
                <a:srgbClr val="000000"/>
              </a:solidFill>
              <a:latin typeface="Times New Roman" panose="02020603050405020304" pitchFamily="18" charset="0"/>
            </a:endParaRPr>
          </a:p>
        </p:txBody>
      </p:sp>
    </p:spTree>
  </p:cSld>
  <p:clrMapOvr>
    <a:masterClrMapping/>
  </p:clrMapOvr>
  <p:transition spd="slow">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译码器及分类</a:t>
            </a:r>
            <a:endParaRPr lang="zh-CN" altLang="en-US"/>
          </a:p>
        </p:txBody>
      </p:sp>
      <p:sp>
        <p:nvSpPr>
          <p:cNvPr id="33794" name="内容占位符 5"/>
          <p:cNvSpPr>
            <a:spLocks noGrp="1"/>
          </p:cNvSpPr>
          <p:nvPr>
            <p:ph idx="1"/>
          </p:nvPr>
        </p:nvSpPr>
        <p:spPr>
          <a:noFill/>
          <a:ln>
            <a:noFill/>
          </a:ln>
        </p:spPr>
        <p:txBody>
          <a:bodyPr/>
          <a:lstStyle/>
          <a:p>
            <a:pPr eaLnBrk="1" hangingPunct="1"/>
            <a:r>
              <a:rPr lang="zh-CN" altLang="en-US" b="1" dirty="0">
                <a:latin typeface="黑体" panose="02010609060101010101" pitchFamily="49" charset="-122"/>
                <a:ea typeface="黑体" panose="02010609060101010101" pitchFamily="49" charset="-122"/>
                <a:sym typeface="宋体" panose="02010600030101010101" pitchFamily="2" charset="-122"/>
              </a:rPr>
              <a:t>特点：多输入、多输出的组合逻辑电路</a:t>
            </a:r>
            <a:endParaRPr lang="en-US" altLang="zh-CN" b="1" dirty="0">
              <a:latin typeface="黑体" panose="02010609060101010101" pitchFamily="49" charset="-122"/>
              <a:ea typeface="黑体" panose="02010609060101010101" pitchFamily="49" charset="-122"/>
            </a:endParaRPr>
          </a:p>
          <a:p>
            <a:pPr eaLnBrk="1" hangingPunct="1"/>
            <a:r>
              <a:rPr lang="zh-CN" altLang="en-US" b="1" dirty="0">
                <a:latin typeface="黑体" panose="02010609060101010101" pitchFamily="49" charset="-122"/>
                <a:ea typeface="黑体" panose="02010609060101010101" pitchFamily="49" charset="-122"/>
                <a:sym typeface="宋体" panose="02010600030101010101" pitchFamily="2" charset="-122"/>
              </a:rPr>
              <a:t>功能：将一种编码转换为另一种编码</a:t>
            </a:r>
            <a:endParaRPr lang="zh-CN" altLang="en-US" b="1" dirty="0">
              <a:latin typeface="黑体" panose="02010609060101010101" pitchFamily="49" charset="-122"/>
              <a:ea typeface="黑体" panose="02010609060101010101" pitchFamily="49" charset="-122"/>
            </a:endParaRPr>
          </a:p>
        </p:txBody>
      </p:sp>
      <p:sp>
        <p:nvSpPr>
          <p:cNvPr id="33795"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15</a:t>
            </a:fld>
            <a:endParaRPr lang="zh-CN" altLang="zh-CN" sz="1400" dirty="0">
              <a:latin typeface="Times New Roman" panose="02020603050405020304" pitchFamily="18" charset="0"/>
            </a:endParaRPr>
          </a:p>
        </p:txBody>
      </p:sp>
      <p:graphicFrame>
        <p:nvGraphicFramePr>
          <p:cNvPr id="14344" name="表格 14343"/>
          <p:cNvGraphicFramePr/>
          <p:nvPr>
            <p:custDataLst>
              <p:tags r:id="rId1"/>
            </p:custDataLst>
          </p:nvPr>
        </p:nvGraphicFramePr>
        <p:xfrm>
          <a:off x="949960" y="2564130"/>
          <a:ext cx="9942830" cy="4055745"/>
        </p:xfrm>
        <a:graphic>
          <a:graphicData uri="http://schemas.openxmlformats.org/drawingml/2006/table">
            <a:tbl>
              <a:tblPr/>
              <a:tblGrid>
                <a:gridCol w="1833880">
                  <a:extLst>
                    <a:ext uri="{9D8B030D-6E8A-4147-A177-3AD203B41FA5}">
                      <a16:colId xmlns:a16="http://schemas.microsoft.com/office/drawing/2014/main" val="20000"/>
                    </a:ext>
                  </a:extLst>
                </a:gridCol>
                <a:gridCol w="5372735">
                  <a:extLst>
                    <a:ext uri="{9D8B030D-6E8A-4147-A177-3AD203B41FA5}">
                      <a16:colId xmlns:a16="http://schemas.microsoft.com/office/drawing/2014/main" val="20001"/>
                    </a:ext>
                  </a:extLst>
                </a:gridCol>
                <a:gridCol w="2736215">
                  <a:extLst>
                    <a:ext uri="{9D8B030D-6E8A-4147-A177-3AD203B41FA5}">
                      <a16:colId xmlns:a16="http://schemas.microsoft.com/office/drawing/2014/main" val="20002"/>
                    </a:ext>
                  </a:extLst>
                </a:gridCol>
              </a:tblGrid>
              <a:tr h="42291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000" b="1" dirty="0">
                          <a:solidFill>
                            <a:srgbClr val="000000"/>
                          </a:solidFill>
                          <a:latin typeface="黑体" panose="02010609060101010101" pitchFamily="49" charset="-122"/>
                          <a:ea typeface="黑体" panose="02010609060101010101" pitchFamily="49" charset="-122"/>
                        </a:rPr>
                        <a:t>分类</a:t>
                      </a:r>
                    </a:p>
                  </a:txBody>
                  <a:tcPr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000" b="1" dirty="0">
                          <a:solidFill>
                            <a:srgbClr val="000000"/>
                          </a:solidFill>
                          <a:latin typeface="黑体" panose="02010609060101010101" pitchFamily="49" charset="-122"/>
                          <a:ea typeface="黑体" panose="02010609060101010101" pitchFamily="49" charset="-122"/>
                        </a:rPr>
                        <a:t>特点</a:t>
                      </a:r>
                    </a:p>
                  </a:txBody>
                  <a:tcPr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000" b="1" dirty="0">
                          <a:solidFill>
                            <a:srgbClr val="000000"/>
                          </a:solidFill>
                          <a:latin typeface="黑体" panose="02010609060101010101" pitchFamily="49" charset="-122"/>
                          <a:ea typeface="黑体" panose="02010609060101010101" pitchFamily="49" charset="-122"/>
                        </a:rPr>
                        <a:t>译码演示</a:t>
                      </a:r>
                    </a:p>
                  </a:txBody>
                  <a:tcPr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74053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dirty="0">
                          <a:solidFill>
                            <a:srgbClr val="000000"/>
                          </a:solidFill>
                          <a:latin typeface="黑体" panose="02010609060101010101" pitchFamily="49" charset="-122"/>
                          <a:ea typeface="黑体" panose="02010609060101010101" pitchFamily="49" charset="-122"/>
                        </a:rPr>
                        <a:t>二进制译码器</a:t>
                      </a:r>
                    </a:p>
                  </a:txBody>
                  <a:tcPr marT="45711" marB="45711"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5DEFA"/>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marL="285750" lvl="0" indent="-285750" eaLnBrk="1" hangingPunct="1">
                        <a:buFont typeface="Arial" panose="020B0604020202020204" pitchFamily="34" charset="0"/>
                        <a:buChar char="•"/>
                      </a:pPr>
                      <a:r>
                        <a:rPr lang="zh-CN" altLang="en-US" sz="1800" dirty="0">
                          <a:solidFill>
                            <a:srgbClr val="000000"/>
                          </a:solidFill>
                          <a:latin typeface="黑体" panose="02010609060101010101" pitchFamily="49" charset="-122"/>
                          <a:ea typeface="黑体" panose="02010609060101010101" pitchFamily="49" charset="-122"/>
                          <a:sym typeface="+mn-ea"/>
                        </a:rPr>
                        <a:t>输入：</a:t>
                      </a:r>
                      <a:r>
                        <a:rPr lang="en-US" altLang="zh-CN" sz="1800" b="1" i="1" dirty="0">
                          <a:solidFill>
                            <a:srgbClr val="C00000"/>
                          </a:solidFill>
                          <a:latin typeface="Times New Roman" panose="02020603050405020304" pitchFamily="18" charset="0"/>
                          <a:ea typeface="黑体" panose="02010609060101010101" pitchFamily="49" charset="-122"/>
                        </a:rPr>
                        <a:t>n </a:t>
                      </a:r>
                      <a:r>
                        <a:rPr lang="zh-CN" altLang="en-US" sz="1800" b="1" dirty="0">
                          <a:solidFill>
                            <a:srgbClr val="000000"/>
                          </a:solidFill>
                          <a:latin typeface="黑体" panose="02010609060101010101" pitchFamily="49" charset="-122"/>
                          <a:ea typeface="黑体" panose="02010609060101010101" pitchFamily="49" charset="-122"/>
                        </a:rPr>
                        <a:t>位</a:t>
                      </a:r>
                      <a:r>
                        <a:rPr lang="zh-CN" altLang="en-US" sz="1800" dirty="0">
                          <a:solidFill>
                            <a:srgbClr val="000000"/>
                          </a:solidFill>
                          <a:latin typeface="黑体" panose="02010609060101010101" pitchFamily="49" charset="-122"/>
                          <a:ea typeface="黑体" panose="02010609060101010101" pitchFamily="49" charset="-122"/>
                        </a:rPr>
                        <a:t>二进制码</a:t>
                      </a:r>
                      <a:endParaRPr lang="en-US" altLang="zh-CN" sz="1800" dirty="0">
                        <a:solidFill>
                          <a:srgbClr val="000000"/>
                        </a:solidFill>
                        <a:latin typeface="黑体" panose="02010609060101010101" pitchFamily="49" charset="-122"/>
                        <a:ea typeface="黑体" panose="02010609060101010101" pitchFamily="49" charset="-122"/>
                      </a:endParaRPr>
                    </a:p>
                    <a:p>
                      <a:pPr marL="285750" lvl="0" indent="-285750" eaLnBrk="1" hangingPunct="1">
                        <a:buFont typeface="Arial" panose="020B0604020202020204" pitchFamily="34" charset="0"/>
                        <a:buChar char="•"/>
                      </a:pPr>
                      <a:r>
                        <a:rPr lang="zh-CN" altLang="en-US" sz="1800" dirty="0">
                          <a:solidFill>
                            <a:srgbClr val="000000"/>
                          </a:solidFill>
                          <a:latin typeface="黑体" panose="02010609060101010101" pitchFamily="49" charset="-122"/>
                          <a:ea typeface="黑体" panose="02010609060101010101" pitchFamily="49" charset="-122"/>
                          <a:sym typeface="+mn-ea"/>
                        </a:rPr>
                        <a:t>输出：</a:t>
                      </a:r>
                      <a:r>
                        <a:rPr lang="en-US" altLang="zh-CN" sz="1800" b="1" i="1" dirty="0">
                          <a:solidFill>
                            <a:srgbClr val="C00000"/>
                          </a:solidFill>
                          <a:latin typeface="Times New Roman" panose="02020603050405020304" pitchFamily="18" charset="0"/>
                          <a:ea typeface="黑体" panose="02010609060101010101" pitchFamily="49" charset="-122"/>
                        </a:rPr>
                        <a:t>N</a:t>
                      </a:r>
                      <a:r>
                        <a:rPr lang="zh-CN" altLang="en-US" sz="1800" b="1" dirty="0">
                          <a:solidFill>
                            <a:srgbClr val="000000"/>
                          </a:solidFill>
                          <a:latin typeface="黑体" panose="02010609060101010101" pitchFamily="49" charset="-122"/>
                          <a:ea typeface="黑体" panose="02010609060101010101" pitchFamily="49" charset="-122"/>
                        </a:rPr>
                        <a:t>位（</a:t>
                      </a:r>
                      <a:r>
                        <a:rPr lang="en-US" altLang="zh-CN" sz="1800" b="1" i="1" dirty="0">
                          <a:solidFill>
                            <a:srgbClr val="C00000"/>
                          </a:solidFill>
                          <a:latin typeface="Times New Roman" panose="02020603050405020304" pitchFamily="18" charset="0"/>
                          <a:ea typeface="黑体" panose="02010609060101010101" pitchFamily="49" charset="-122"/>
                        </a:rPr>
                        <a:t>N</a:t>
                      </a:r>
                      <a:r>
                        <a:rPr lang="en-US" altLang="zh-CN" sz="1800" b="1" dirty="0">
                          <a:solidFill>
                            <a:srgbClr val="C00000"/>
                          </a:solidFill>
                          <a:latin typeface="Times New Roman" panose="02020603050405020304" pitchFamily="18" charset="0"/>
                          <a:ea typeface="黑体" panose="02010609060101010101" pitchFamily="49" charset="-122"/>
                        </a:rPr>
                        <a:t>=2</a:t>
                      </a:r>
                      <a:r>
                        <a:rPr lang="en-US" altLang="zh-CN" sz="1800" b="1" i="1" baseline="30000" dirty="0">
                          <a:solidFill>
                            <a:srgbClr val="C00000"/>
                          </a:solidFill>
                          <a:latin typeface="Times New Roman" panose="02020603050405020304" pitchFamily="18" charset="0"/>
                          <a:ea typeface="黑体" panose="02010609060101010101" pitchFamily="49" charset="-122"/>
                        </a:rPr>
                        <a:t>n</a:t>
                      </a:r>
                      <a:r>
                        <a:rPr lang="zh-CN" altLang="en-US" sz="1800" b="1" dirty="0">
                          <a:solidFill>
                            <a:srgbClr val="000000"/>
                          </a:solidFill>
                          <a:latin typeface="黑体" panose="02010609060101010101" pitchFamily="49" charset="-122"/>
                          <a:ea typeface="黑体" panose="02010609060101010101" pitchFamily="49" charset="-122"/>
                        </a:rPr>
                        <a:t>）</a:t>
                      </a:r>
                      <a:r>
                        <a:rPr lang="zh-CN" altLang="en-US" sz="1800" dirty="0">
                          <a:solidFill>
                            <a:srgbClr val="000000"/>
                          </a:solidFill>
                          <a:latin typeface="黑体" panose="02010609060101010101" pitchFamily="49" charset="-122"/>
                          <a:ea typeface="黑体" panose="02010609060101010101" pitchFamily="49" charset="-122"/>
                        </a:rPr>
                        <a:t>，每根输出线都与一个输入最小项唯一对应（</a:t>
                      </a:r>
                      <a:r>
                        <a:rPr lang="zh-CN" altLang="en-US" sz="1800" b="1" dirty="0">
                          <a:solidFill>
                            <a:srgbClr val="C00000"/>
                          </a:solidFill>
                          <a:latin typeface="黑体" panose="02010609060101010101" pitchFamily="49" charset="-122"/>
                          <a:ea typeface="黑体" panose="02010609060101010101" pitchFamily="49" charset="-122"/>
                        </a:rPr>
                        <a:t>输出线编号值</a:t>
                      </a:r>
                      <a:r>
                        <a:rPr lang="en-US" altLang="zh-CN" sz="1800" b="1" dirty="0">
                          <a:solidFill>
                            <a:srgbClr val="C00000"/>
                          </a:solidFill>
                          <a:latin typeface="黑体" panose="02010609060101010101" pitchFamily="49" charset="-122"/>
                          <a:ea typeface="黑体" panose="02010609060101010101" pitchFamily="49" charset="-122"/>
                        </a:rPr>
                        <a:t>=</a:t>
                      </a:r>
                      <a:r>
                        <a:rPr lang="zh-CN" altLang="en-US" sz="1800" b="1" dirty="0">
                          <a:solidFill>
                            <a:srgbClr val="C00000"/>
                          </a:solidFill>
                          <a:latin typeface="黑体" panose="02010609060101010101" pitchFamily="49" charset="-122"/>
                          <a:ea typeface="黑体" panose="02010609060101010101" pitchFamily="49" charset="-122"/>
                        </a:rPr>
                        <a:t>最小项编号值</a:t>
                      </a:r>
                      <a:r>
                        <a:rPr lang="zh-CN" altLang="en-US" sz="1800" dirty="0">
                          <a:solidFill>
                            <a:srgbClr val="000000"/>
                          </a:solidFill>
                          <a:latin typeface="黑体" panose="02010609060101010101" pitchFamily="49" charset="-122"/>
                          <a:ea typeface="黑体" panose="02010609060101010101" pitchFamily="49" charset="-122"/>
                        </a:rPr>
                        <a:t>）</a:t>
                      </a:r>
                    </a:p>
                    <a:p>
                      <a:pPr marL="285750" lvl="0" indent="-285750" eaLnBrk="1" hangingPunct="1">
                        <a:buFont typeface="Arial" panose="020B0604020202020204" pitchFamily="34" charset="0"/>
                        <a:buChar char="•"/>
                      </a:pPr>
                      <a:r>
                        <a:rPr lang="zh-CN" altLang="en-US" sz="1800" b="0" dirty="0">
                          <a:solidFill>
                            <a:srgbClr val="000000"/>
                          </a:solidFill>
                          <a:latin typeface="宋体" panose="02010600030101010101" pitchFamily="2" charset="-122"/>
                        </a:rPr>
                        <a:t>每个最小项输入</a:t>
                      </a:r>
                      <a:r>
                        <a:rPr lang="zh-CN" altLang="en-US" sz="1800" b="1" dirty="0">
                          <a:solidFill>
                            <a:srgbClr val="000000"/>
                          </a:solidFill>
                          <a:latin typeface="黑体" panose="02010609060101010101" pitchFamily="49" charset="-122"/>
                          <a:ea typeface="黑体" panose="02010609060101010101" pitchFamily="49" charset="-122"/>
                        </a:rPr>
                        <a:t>，只能使 </a:t>
                      </a:r>
                      <a:r>
                        <a:rPr lang="en-US" altLang="zh-CN" sz="1800" b="1" i="1" dirty="0">
                          <a:solidFill>
                            <a:srgbClr val="C00000"/>
                          </a:solidFill>
                          <a:latin typeface="Times New Roman" panose="02020603050405020304" pitchFamily="18" charset="0"/>
                          <a:ea typeface="黑体" panose="02010609060101010101" pitchFamily="49" charset="-122"/>
                        </a:rPr>
                        <a:t>N </a:t>
                      </a:r>
                      <a:r>
                        <a:rPr lang="zh-CN" altLang="en-US" sz="1800" b="1" dirty="0">
                          <a:solidFill>
                            <a:srgbClr val="000000"/>
                          </a:solidFill>
                          <a:latin typeface="黑体" panose="02010609060101010101" pitchFamily="49" charset="-122"/>
                          <a:ea typeface="黑体" panose="02010609060101010101" pitchFamily="49" charset="-122"/>
                        </a:rPr>
                        <a:t>根输出线中的一个输出有效</a:t>
                      </a:r>
                    </a:p>
                    <a:p>
                      <a:pPr marL="285750" lvl="0" indent="-285750" eaLnBrk="1" hangingPunct="1">
                        <a:buFont typeface="Arial" panose="020B0604020202020204" pitchFamily="34" charset="0"/>
                        <a:buChar char="•"/>
                      </a:pPr>
                      <a:r>
                        <a:rPr lang="en-US" altLang="zh-CN" sz="1800" b="1" i="1" dirty="0">
                          <a:solidFill>
                            <a:srgbClr val="C00000"/>
                          </a:solidFill>
                          <a:latin typeface="Times New Roman" panose="02020603050405020304" pitchFamily="18" charset="0"/>
                          <a:ea typeface="黑体" panose="02010609060101010101" pitchFamily="49" charset="-122"/>
                        </a:rPr>
                        <a:t>N</a:t>
                      </a:r>
                      <a:r>
                        <a:rPr lang="zh-CN" altLang="en-US" sz="1800" b="1" dirty="0">
                          <a:solidFill>
                            <a:srgbClr val="000000"/>
                          </a:solidFill>
                          <a:latin typeface="黑体" panose="02010609060101010101" pitchFamily="49" charset="-122"/>
                          <a:ea typeface="黑体" panose="02010609060101010101" pitchFamily="49" charset="-122"/>
                        </a:rPr>
                        <a:t>（</a:t>
                      </a:r>
                      <a:r>
                        <a:rPr lang="en-US" altLang="zh-CN" sz="1800" b="1" i="1" dirty="0">
                          <a:solidFill>
                            <a:srgbClr val="C00000"/>
                          </a:solidFill>
                          <a:latin typeface="Times New Roman" panose="02020603050405020304" pitchFamily="18" charset="0"/>
                          <a:ea typeface="黑体" panose="02010609060101010101" pitchFamily="49" charset="-122"/>
                        </a:rPr>
                        <a:t>N</a:t>
                      </a:r>
                      <a:r>
                        <a:rPr lang="en-US" altLang="zh-CN" sz="1800" b="1" dirty="0">
                          <a:solidFill>
                            <a:srgbClr val="C00000"/>
                          </a:solidFill>
                          <a:latin typeface="Times New Roman" panose="02020603050405020304" pitchFamily="18" charset="0"/>
                          <a:ea typeface="黑体" panose="02010609060101010101" pitchFamily="49" charset="-122"/>
                        </a:rPr>
                        <a:t>=2</a:t>
                      </a:r>
                      <a:r>
                        <a:rPr lang="en-US" altLang="zh-CN" sz="1800" b="1" i="1" baseline="30000" dirty="0">
                          <a:solidFill>
                            <a:srgbClr val="C00000"/>
                          </a:solidFill>
                          <a:latin typeface="Times New Roman" panose="02020603050405020304" pitchFamily="18" charset="0"/>
                          <a:ea typeface="黑体" panose="02010609060101010101" pitchFamily="49" charset="-122"/>
                        </a:rPr>
                        <a:t>n</a:t>
                      </a:r>
                      <a:r>
                        <a:rPr lang="zh-CN" altLang="en-US" sz="1800" b="1" dirty="0">
                          <a:solidFill>
                            <a:srgbClr val="000000"/>
                          </a:solidFill>
                          <a:latin typeface="黑体" panose="02010609060101010101" pitchFamily="49" charset="-122"/>
                          <a:ea typeface="黑体" panose="02010609060101010101" pitchFamily="49" charset="-122"/>
                        </a:rPr>
                        <a:t>）</a:t>
                      </a:r>
                      <a:r>
                        <a:rPr lang="zh-CN" altLang="en-US" sz="1800" b="1" dirty="0">
                          <a:solidFill>
                            <a:srgbClr val="C00000"/>
                          </a:solidFill>
                          <a:latin typeface="黑体" panose="02010609060101010101" pitchFamily="49" charset="-122"/>
                          <a:ea typeface="黑体" panose="02010609060101010101" pitchFamily="49" charset="-122"/>
                        </a:rPr>
                        <a:t>中取一</a:t>
                      </a:r>
                      <a:r>
                        <a:rPr lang="zh-CN" altLang="en-US" sz="1800" b="1" dirty="0">
                          <a:solidFill>
                            <a:srgbClr val="000000"/>
                          </a:solidFill>
                          <a:latin typeface="黑体" panose="02010609060101010101" pitchFamily="49" charset="-122"/>
                          <a:ea typeface="黑体" panose="02010609060101010101" pitchFamily="49" charset="-122"/>
                        </a:rPr>
                        <a:t>译码器，</a:t>
                      </a:r>
                      <a:r>
                        <a:rPr lang="zh-CN" altLang="en-US" sz="1800" dirty="0">
                          <a:solidFill>
                            <a:srgbClr val="000000"/>
                          </a:solidFill>
                          <a:latin typeface="黑体" panose="02010609060101010101" pitchFamily="49" charset="-122"/>
                          <a:ea typeface="黑体" panose="02010609060101010101" pitchFamily="49" charset="-122"/>
                        </a:rPr>
                        <a:t>也称</a:t>
                      </a:r>
                      <a:r>
                        <a:rPr lang="zh-CN" altLang="en-US" sz="1800" b="1" dirty="0">
                          <a:solidFill>
                            <a:srgbClr val="000000"/>
                          </a:solidFill>
                          <a:latin typeface="黑体" panose="02010609060101010101" pitchFamily="49" charset="-122"/>
                          <a:ea typeface="黑体" panose="02010609060101010101" pitchFamily="49" charset="-122"/>
                        </a:rPr>
                        <a:t>最小项译码器。</a:t>
                      </a:r>
                    </a:p>
                  </a:txBody>
                  <a:tcPr marT="45711" marB="45711"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1" dirty="0">
                        <a:solidFill>
                          <a:srgbClr val="000000"/>
                        </a:solidFill>
                        <a:latin typeface="黑体" panose="02010609060101010101" pitchFamily="49" charset="-122"/>
                        <a:ea typeface="黑体" panose="02010609060101010101" pitchFamily="49" charset="-122"/>
                      </a:endParaRPr>
                    </a:p>
                  </a:txBody>
                  <a:tcPr marT="45711" marB="45711"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108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600" b="1" dirty="0">
                          <a:solidFill>
                            <a:srgbClr val="000000"/>
                          </a:solidFill>
                          <a:latin typeface="黑体" panose="02010609060101010101" pitchFamily="49" charset="-122"/>
                          <a:ea typeface="黑体" panose="02010609060101010101" pitchFamily="49" charset="-122"/>
                        </a:rPr>
                        <a:t>代码转换译码器</a:t>
                      </a:r>
                    </a:p>
                  </a:txBody>
                  <a:tcPr marT="45711" marB="45711"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5DEFA"/>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eaLnBrk="1" hangingPunct="1">
                        <a:buNone/>
                      </a:pPr>
                      <a:r>
                        <a:rPr lang="zh-CN" altLang="en-US" sz="1800" b="1" dirty="0">
                          <a:solidFill>
                            <a:srgbClr val="000000"/>
                          </a:solidFill>
                          <a:latin typeface="黑体" panose="02010609060101010101" pitchFamily="49" charset="-122"/>
                          <a:ea typeface="黑体" panose="02010609060101010101" pitchFamily="49" charset="-122"/>
                        </a:rPr>
                        <a:t>从一种编码转换为另一种编码</a:t>
                      </a:r>
                      <a:endParaRPr lang="en-US" altLang="zh-CN" sz="1800" b="1" dirty="0">
                        <a:solidFill>
                          <a:srgbClr val="000000"/>
                        </a:solidFill>
                        <a:latin typeface="黑体" panose="02010609060101010101" pitchFamily="49" charset="-122"/>
                        <a:ea typeface="黑体" panose="02010609060101010101" pitchFamily="49" charset="-122"/>
                      </a:endParaRPr>
                    </a:p>
                    <a:p>
                      <a:pPr lvl="0" eaLnBrk="1" hangingPunct="1">
                        <a:buNone/>
                      </a:pPr>
                      <a:r>
                        <a:rPr lang="zh-CN" altLang="en-US" sz="1800" b="1" dirty="0">
                          <a:solidFill>
                            <a:srgbClr val="000000"/>
                          </a:solidFill>
                          <a:latin typeface="黑体" panose="02010609060101010101" pitchFamily="49" charset="-122"/>
                          <a:ea typeface="黑体" panose="02010609060101010101" pitchFamily="49" charset="-122"/>
                        </a:rPr>
                        <a:t>（例如：</a:t>
                      </a:r>
                      <a:r>
                        <a:rPr lang="en-US" altLang="zh-CN" sz="1800" b="1" dirty="0">
                          <a:solidFill>
                            <a:srgbClr val="000000"/>
                          </a:solidFill>
                          <a:latin typeface="Times New Roman" panose="02020603050405020304" pitchFamily="18" charset="0"/>
                          <a:ea typeface="黑体" panose="02010609060101010101" pitchFamily="49" charset="-122"/>
                        </a:rPr>
                        <a:t>8421BCD</a:t>
                      </a:r>
                      <a:r>
                        <a:rPr lang="zh-CN" altLang="en-US" sz="1800" b="1" dirty="0">
                          <a:solidFill>
                            <a:srgbClr val="000000"/>
                          </a:solidFill>
                          <a:latin typeface="黑体" panose="02010609060101010101" pitchFamily="49" charset="-122"/>
                          <a:ea typeface="黑体" panose="02010609060101010101" pitchFamily="49" charset="-122"/>
                        </a:rPr>
                        <a:t>码→余</a:t>
                      </a:r>
                      <a:r>
                        <a:rPr lang="en-US" altLang="zh-CN" sz="1800" b="1" dirty="0">
                          <a:solidFill>
                            <a:srgbClr val="000000"/>
                          </a:solidFill>
                          <a:latin typeface="Times New Roman" panose="02020603050405020304" pitchFamily="18" charset="0"/>
                          <a:ea typeface="黑体" panose="02010609060101010101" pitchFamily="49" charset="-122"/>
                        </a:rPr>
                        <a:t>3</a:t>
                      </a:r>
                      <a:r>
                        <a:rPr lang="zh-CN" altLang="en-US" sz="1800" b="1" dirty="0">
                          <a:solidFill>
                            <a:srgbClr val="000000"/>
                          </a:solidFill>
                          <a:latin typeface="黑体" panose="02010609060101010101" pitchFamily="49" charset="-122"/>
                          <a:ea typeface="黑体" panose="02010609060101010101" pitchFamily="49" charset="-122"/>
                        </a:rPr>
                        <a:t>码）</a:t>
                      </a:r>
                    </a:p>
                  </a:txBody>
                  <a:tcPr marT="45711" marB="45711"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1" dirty="0">
                        <a:solidFill>
                          <a:srgbClr val="000000"/>
                        </a:solidFill>
                        <a:latin typeface="黑体" panose="02010609060101010101" pitchFamily="49" charset="-122"/>
                        <a:ea typeface="黑体" panose="02010609060101010101" pitchFamily="49" charset="-122"/>
                      </a:endParaRPr>
                    </a:p>
                  </a:txBody>
                  <a:tcPr marT="45711" marB="45711"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08140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dirty="0">
                          <a:solidFill>
                            <a:srgbClr val="000000"/>
                          </a:solidFill>
                          <a:latin typeface="黑体" panose="02010609060101010101" pitchFamily="49" charset="-122"/>
                          <a:ea typeface="黑体" panose="02010609060101010101" pitchFamily="49" charset="-122"/>
                        </a:rPr>
                        <a:t>显示译码器</a:t>
                      </a:r>
                    </a:p>
                  </a:txBody>
                  <a:tcPr marT="45711" marB="45711"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5DEFA"/>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eaLnBrk="1" hangingPunct="1">
                        <a:buNone/>
                      </a:pPr>
                      <a:r>
                        <a:rPr lang="zh-CN" altLang="en-US" sz="1800" b="1" dirty="0">
                          <a:solidFill>
                            <a:srgbClr val="000000"/>
                          </a:solidFill>
                          <a:latin typeface="黑体" panose="02010609060101010101" pitchFamily="49" charset="-122"/>
                          <a:ea typeface="黑体" panose="02010609060101010101" pitchFamily="49" charset="-122"/>
                        </a:rPr>
                        <a:t>将输入的编码信号转换为十进制码或其它特定编码，用来驱动显示器件显示相应的文字符号。</a:t>
                      </a:r>
                    </a:p>
                  </a:txBody>
                  <a:tcPr marT="45711" marB="45711"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800" b="1" dirty="0">
                        <a:solidFill>
                          <a:srgbClr val="000000"/>
                        </a:solidFill>
                        <a:latin typeface="黑体" panose="02010609060101010101" pitchFamily="49" charset="-122"/>
                        <a:ea typeface="黑体" panose="02010609060101010101" pitchFamily="49" charset="-122"/>
                      </a:endParaRPr>
                    </a:p>
                  </a:txBody>
                  <a:tcPr marT="45711" marB="45711"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3818" name="Text Box 7"/>
          <p:cNvSpPr txBox="1"/>
          <p:nvPr/>
        </p:nvSpPr>
        <p:spPr>
          <a:xfrm>
            <a:off x="9094470" y="3402013"/>
            <a:ext cx="360363" cy="901700"/>
          </a:xfrm>
          <a:prstGeom prst="rect">
            <a:avLst/>
          </a:prstGeom>
          <a:solidFill>
            <a:srgbClr val="FFFF66"/>
          </a:solidFill>
          <a:ln w="19050" cap="flat" cmpd="sng">
            <a:solidFill>
              <a:schemeClr val="bg2"/>
            </a:solidFill>
            <a:prstDash val="solid"/>
            <a:miter/>
            <a:headEnd type="none" w="med" len="med"/>
            <a:tailEnd type="none" w="med" len="med"/>
          </a:ln>
        </p:spPr>
        <p:txBody>
          <a:bodyPr>
            <a:spAutoFit/>
          </a:bodyPr>
          <a:lstStyle/>
          <a:p>
            <a:pPr eaLnBrk="1" hangingPunct="1">
              <a:spcBef>
                <a:spcPts val="1000"/>
              </a:spcBef>
            </a:pPr>
            <a:r>
              <a:rPr lang="zh-CN" altLang="en-US" sz="1200" b="1" dirty="0">
                <a:solidFill>
                  <a:schemeClr val="tx1"/>
                </a:solidFill>
                <a:latin typeface="黑体" panose="02010609060101010101" pitchFamily="49" charset="-122"/>
                <a:ea typeface="黑体" panose="02010609060101010101" pitchFamily="49" charset="-122"/>
              </a:rPr>
              <a:t> </a:t>
            </a:r>
          </a:p>
          <a:p>
            <a:pPr eaLnBrk="1" hangingPunct="1">
              <a:spcBef>
                <a:spcPts val="1000"/>
              </a:spcBef>
            </a:pPr>
            <a:r>
              <a:rPr lang="zh-CN" altLang="en-US" sz="1200" b="1" dirty="0">
                <a:solidFill>
                  <a:schemeClr val="tx1"/>
                </a:solidFill>
                <a:latin typeface="黑体" panose="02010609060101010101" pitchFamily="49" charset="-122"/>
                <a:ea typeface="黑体" panose="02010609060101010101" pitchFamily="49" charset="-122"/>
              </a:rPr>
              <a:t> </a:t>
            </a:r>
          </a:p>
          <a:p>
            <a:pPr eaLnBrk="1" hangingPunct="1">
              <a:spcBef>
                <a:spcPts val="1000"/>
              </a:spcBef>
            </a:pPr>
            <a:r>
              <a:rPr lang="zh-CN" altLang="en-US" sz="1200" b="1" dirty="0">
                <a:solidFill>
                  <a:schemeClr val="tx1"/>
                </a:solidFill>
                <a:latin typeface="黑体" panose="02010609060101010101" pitchFamily="49" charset="-122"/>
                <a:ea typeface="黑体" panose="02010609060101010101" pitchFamily="49" charset="-122"/>
              </a:rPr>
              <a:t> </a:t>
            </a:r>
          </a:p>
        </p:txBody>
      </p:sp>
      <p:sp>
        <p:nvSpPr>
          <p:cNvPr id="33819" name="Line 12"/>
          <p:cNvSpPr/>
          <p:nvPr/>
        </p:nvSpPr>
        <p:spPr>
          <a:xfrm>
            <a:off x="9469120" y="3478213"/>
            <a:ext cx="360363" cy="0"/>
          </a:xfrm>
          <a:prstGeom prst="line">
            <a:avLst/>
          </a:prstGeom>
          <a:ln w="19050" cap="flat" cmpd="sng">
            <a:solidFill>
              <a:schemeClr val="bg2"/>
            </a:solidFill>
            <a:prstDash val="solid"/>
            <a:miter/>
            <a:headEnd type="none" w="med" len="med"/>
            <a:tailEnd type="triangle" w="med" len="med"/>
          </a:ln>
        </p:spPr>
      </p:sp>
      <p:sp>
        <p:nvSpPr>
          <p:cNvPr id="33820" name="Line 13"/>
          <p:cNvSpPr/>
          <p:nvPr/>
        </p:nvSpPr>
        <p:spPr>
          <a:xfrm>
            <a:off x="9469120" y="3575050"/>
            <a:ext cx="360363" cy="0"/>
          </a:xfrm>
          <a:prstGeom prst="line">
            <a:avLst/>
          </a:prstGeom>
          <a:ln w="19050" cap="flat" cmpd="sng">
            <a:solidFill>
              <a:schemeClr val="bg2"/>
            </a:solidFill>
            <a:prstDash val="solid"/>
            <a:miter/>
            <a:headEnd type="none" w="med" len="med"/>
            <a:tailEnd type="triangle" w="med" len="med"/>
          </a:ln>
        </p:spPr>
      </p:sp>
      <p:sp>
        <p:nvSpPr>
          <p:cNvPr id="33821" name="Line 14"/>
          <p:cNvSpPr/>
          <p:nvPr/>
        </p:nvSpPr>
        <p:spPr>
          <a:xfrm>
            <a:off x="9469120" y="3681413"/>
            <a:ext cx="360363" cy="0"/>
          </a:xfrm>
          <a:prstGeom prst="line">
            <a:avLst/>
          </a:prstGeom>
          <a:ln w="19050" cap="flat" cmpd="sng">
            <a:solidFill>
              <a:schemeClr val="bg2"/>
            </a:solidFill>
            <a:prstDash val="solid"/>
            <a:miter/>
            <a:headEnd type="none" w="med" len="med"/>
            <a:tailEnd type="triangle" w="med" len="med"/>
          </a:ln>
        </p:spPr>
      </p:sp>
      <p:sp>
        <p:nvSpPr>
          <p:cNvPr id="33822" name="Line 15"/>
          <p:cNvSpPr/>
          <p:nvPr/>
        </p:nvSpPr>
        <p:spPr>
          <a:xfrm>
            <a:off x="9469120" y="3781425"/>
            <a:ext cx="360363" cy="0"/>
          </a:xfrm>
          <a:prstGeom prst="line">
            <a:avLst/>
          </a:prstGeom>
          <a:ln w="19050" cap="flat" cmpd="sng">
            <a:solidFill>
              <a:schemeClr val="bg2"/>
            </a:solidFill>
            <a:prstDash val="solid"/>
            <a:miter/>
            <a:headEnd type="none" w="med" len="med"/>
            <a:tailEnd type="triangle" w="med" len="med"/>
          </a:ln>
        </p:spPr>
      </p:sp>
      <p:sp>
        <p:nvSpPr>
          <p:cNvPr id="33823" name="Line 17"/>
          <p:cNvSpPr/>
          <p:nvPr/>
        </p:nvSpPr>
        <p:spPr>
          <a:xfrm>
            <a:off x="8734108" y="3575050"/>
            <a:ext cx="360362" cy="0"/>
          </a:xfrm>
          <a:prstGeom prst="line">
            <a:avLst/>
          </a:prstGeom>
          <a:ln w="19050" cap="flat" cmpd="sng">
            <a:solidFill>
              <a:schemeClr val="bg2"/>
            </a:solidFill>
            <a:prstDash val="solid"/>
            <a:miter/>
            <a:headEnd type="none" w="med" len="med"/>
            <a:tailEnd type="triangle" w="med" len="med"/>
          </a:ln>
        </p:spPr>
      </p:sp>
      <p:sp>
        <p:nvSpPr>
          <p:cNvPr id="33824" name="Line 18"/>
          <p:cNvSpPr/>
          <p:nvPr/>
        </p:nvSpPr>
        <p:spPr>
          <a:xfrm>
            <a:off x="8734108" y="3790950"/>
            <a:ext cx="360362" cy="0"/>
          </a:xfrm>
          <a:prstGeom prst="line">
            <a:avLst/>
          </a:prstGeom>
          <a:ln w="19050" cap="flat" cmpd="sng">
            <a:solidFill>
              <a:schemeClr val="bg2"/>
            </a:solidFill>
            <a:prstDash val="solid"/>
            <a:miter/>
            <a:headEnd type="none" w="med" len="med"/>
            <a:tailEnd type="triangle" w="med" len="med"/>
          </a:ln>
        </p:spPr>
      </p:sp>
      <p:sp>
        <p:nvSpPr>
          <p:cNvPr id="33825" name="Line 19"/>
          <p:cNvSpPr/>
          <p:nvPr/>
        </p:nvSpPr>
        <p:spPr>
          <a:xfrm>
            <a:off x="8734108" y="4006850"/>
            <a:ext cx="360362" cy="0"/>
          </a:xfrm>
          <a:prstGeom prst="line">
            <a:avLst/>
          </a:prstGeom>
          <a:ln w="19050" cap="flat" cmpd="sng">
            <a:solidFill>
              <a:schemeClr val="bg2"/>
            </a:solidFill>
            <a:prstDash val="solid"/>
            <a:miter/>
            <a:headEnd type="none" w="med" len="med"/>
            <a:tailEnd type="triangle" w="med" len="med"/>
          </a:ln>
        </p:spPr>
      </p:sp>
      <p:sp>
        <p:nvSpPr>
          <p:cNvPr id="33826" name="Line 12"/>
          <p:cNvSpPr/>
          <p:nvPr/>
        </p:nvSpPr>
        <p:spPr>
          <a:xfrm>
            <a:off x="9464358" y="3890963"/>
            <a:ext cx="360362" cy="0"/>
          </a:xfrm>
          <a:prstGeom prst="line">
            <a:avLst/>
          </a:prstGeom>
          <a:ln w="19050" cap="flat" cmpd="sng">
            <a:solidFill>
              <a:schemeClr val="bg2"/>
            </a:solidFill>
            <a:prstDash val="solid"/>
            <a:miter/>
            <a:headEnd type="none" w="med" len="med"/>
            <a:tailEnd type="triangle" w="med" len="med"/>
          </a:ln>
        </p:spPr>
      </p:sp>
      <p:sp>
        <p:nvSpPr>
          <p:cNvPr id="33827" name="Line 13"/>
          <p:cNvSpPr/>
          <p:nvPr/>
        </p:nvSpPr>
        <p:spPr>
          <a:xfrm>
            <a:off x="9464358" y="3987800"/>
            <a:ext cx="360362" cy="0"/>
          </a:xfrm>
          <a:prstGeom prst="line">
            <a:avLst/>
          </a:prstGeom>
          <a:ln w="19050" cap="flat" cmpd="sng">
            <a:solidFill>
              <a:schemeClr val="bg2"/>
            </a:solidFill>
            <a:prstDash val="solid"/>
            <a:miter/>
            <a:headEnd type="none" w="med" len="med"/>
            <a:tailEnd type="triangle" w="med" len="med"/>
          </a:ln>
        </p:spPr>
      </p:sp>
      <p:sp>
        <p:nvSpPr>
          <p:cNvPr id="33828" name="Line 14"/>
          <p:cNvSpPr/>
          <p:nvPr/>
        </p:nvSpPr>
        <p:spPr>
          <a:xfrm>
            <a:off x="9464358" y="4094163"/>
            <a:ext cx="360362" cy="0"/>
          </a:xfrm>
          <a:prstGeom prst="line">
            <a:avLst/>
          </a:prstGeom>
          <a:ln w="19050" cap="flat" cmpd="sng">
            <a:solidFill>
              <a:schemeClr val="bg2"/>
            </a:solidFill>
            <a:prstDash val="solid"/>
            <a:miter/>
            <a:headEnd type="none" w="med" len="med"/>
            <a:tailEnd type="triangle" w="med" len="med"/>
          </a:ln>
        </p:spPr>
      </p:sp>
      <p:sp>
        <p:nvSpPr>
          <p:cNvPr id="33829" name="Line 15"/>
          <p:cNvSpPr/>
          <p:nvPr/>
        </p:nvSpPr>
        <p:spPr>
          <a:xfrm>
            <a:off x="9464358" y="4194175"/>
            <a:ext cx="360362" cy="0"/>
          </a:xfrm>
          <a:prstGeom prst="line">
            <a:avLst/>
          </a:prstGeom>
          <a:ln w="19050" cap="flat" cmpd="sng">
            <a:solidFill>
              <a:schemeClr val="bg2"/>
            </a:solidFill>
            <a:prstDash val="solid"/>
            <a:miter/>
            <a:headEnd type="none" w="med" len="med"/>
            <a:tailEnd type="triangle" w="med" len="med"/>
          </a:ln>
        </p:spPr>
      </p:sp>
      <p:sp>
        <p:nvSpPr>
          <p:cNvPr id="29" name="Line 12"/>
          <p:cNvSpPr/>
          <p:nvPr/>
        </p:nvSpPr>
        <p:spPr>
          <a:xfrm>
            <a:off x="9469120" y="3484563"/>
            <a:ext cx="360363" cy="0"/>
          </a:xfrm>
          <a:prstGeom prst="line">
            <a:avLst/>
          </a:prstGeom>
          <a:ln w="19050" cap="flat" cmpd="sng">
            <a:solidFill>
              <a:srgbClr val="C00000"/>
            </a:solidFill>
            <a:prstDash val="solid"/>
            <a:miter/>
            <a:headEnd type="none" w="med" len="med"/>
            <a:tailEnd type="triangle" w="med" len="med"/>
          </a:ln>
        </p:spPr>
      </p:sp>
      <p:grpSp>
        <p:nvGrpSpPr>
          <p:cNvPr id="2" name="组合 29"/>
          <p:cNvGrpSpPr/>
          <p:nvPr/>
        </p:nvGrpSpPr>
        <p:grpSpPr>
          <a:xfrm>
            <a:off x="8730933" y="3349625"/>
            <a:ext cx="361950" cy="722313"/>
            <a:chOff x="8602537" y="2534289"/>
            <a:chExt cx="361951" cy="722494"/>
          </a:xfrm>
        </p:grpSpPr>
        <p:sp>
          <p:nvSpPr>
            <p:cNvPr id="33871" name="Text Box 29"/>
            <p:cNvSpPr txBox="1"/>
            <p:nvPr/>
          </p:nvSpPr>
          <p:spPr>
            <a:xfrm>
              <a:off x="8604125" y="2534289"/>
              <a:ext cx="360363" cy="276999"/>
            </a:xfrm>
            <a:prstGeom prst="rect">
              <a:avLst/>
            </a:prstGeom>
            <a:noFill/>
            <a:ln w="9525">
              <a:noFill/>
            </a:ln>
          </p:spPr>
          <p:txBody>
            <a:bodyPr>
              <a:spAutoFit/>
            </a:bodyPr>
            <a:lstStyle/>
            <a:p>
              <a:pPr eaLnBrk="1" hangingPunct="1"/>
              <a:r>
                <a:rPr lang="en-US" altLang="zh-CN" sz="1200" b="1" dirty="0">
                  <a:solidFill>
                    <a:schemeClr val="tx1"/>
                  </a:solidFill>
                  <a:latin typeface="Arial" panose="020B0604020202020204" pitchFamily="34" charset="0"/>
                </a:rPr>
                <a:t>0</a:t>
              </a:r>
            </a:p>
          </p:txBody>
        </p:sp>
        <p:sp>
          <p:nvSpPr>
            <p:cNvPr id="33872" name="Text Box 30"/>
            <p:cNvSpPr txBox="1"/>
            <p:nvPr/>
          </p:nvSpPr>
          <p:spPr>
            <a:xfrm>
              <a:off x="8604125" y="2748533"/>
              <a:ext cx="360363" cy="276999"/>
            </a:xfrm>
            <a:prstGeom prst="rect">
              <a:avLst/>
            </a:prstGeom>
            <a:noFill/>
            <a:ln w="9525">
              <a:noFill/>
            </a:ln>
          </p:spPr>
          <p:txBody>
            <a:bodyPr>
              <a:spAutoFit/>
            </a:bodyPr>
            <a:lstStyle/>
            <a:p>
              <a:pPr eaLnBrk="1" hangingPunct="1"/>
              <a:r>
                <a:rPr lang="en-US" altLang="zh-CN" sz="1200" b="1" dirty="0">
                  <a:solidFill>
                    <a:schemeClr val="tx1"/>
                  </a:solidFill>
                  <a:latin typeface="Arial" panose="020B0604020202020204" pitchFamily="34" charset="0"/>
                </a:rPr>
                <a:t>1</a:t>
              </a:r>
            </a:p>
          </p:txBody>
        </p:sp>
        <p:sp>
          <p:nvSpPr>
            <p:cNvPr id="33873" name="Text Box 31"/>
            <p:cNvSpPr txBox="1"/>
            <p:nvPr/>
          </p:nvSpPr>
          <p:spPr>
            <a:xfrm>
              <a:off x="8602537" y="2979784"/>
              <a:ext cx="361950" cy="276999"/>
            </a:xfrm>
            <a:prstGeom prst="rect">
              <a:avLst/>
            </a:prstGeom>
            <a:noFill/>
            <a:ln w="9525">
              <a:noFill/>
            </a:ln>
          </p:spPr>
          <p:txBody>
            <a:bodyPr>
              <a:spAutoFit/>
            </a:bodyPr>
            <a:lstStyle/>
            <a:p>
              <a:pPr eaLnBrk="1" hangingPunct="1"/>
              <a:r>
                <a:rPr lang="en-US" altLang="zh-CN" sz="1200" b="1" dirty="0">
                  <a:solidFill>
                    <a:schemeClr val="tx1"/>
                  </a:solidFill>
                  <a:latin typeface="Arial" panose="020B0604020202020204" pitchFamily="34" charset="0"/>
                </a:rPr>
                <a:t>1</a:t>
              </a:r>
            </a:p>
          </p:txBody>
        </p:sp>
      </p:grpSp>
      <p:sp>
        <p:nvSpPr>
          <p:cNvPr id="34" name="Line 12"/>
          <p:cNvSpPr/>
          <p:nvPr/>
        </p:nvSpPr>
        <p:spPr>
          <a:xfrm>
            <a:off x="9469120" y="3781425"/>
            <a:ext cx="360363" cy="0"/>
          </a:xfrm>
          <a:prstGeom prst="line">
            <a:avLst/>
          </a:prstGeom>
          <a:ln w="19050" cap="flat" cmpd="sng">
            <a:solidFill>
              <a:srgbClr val="C00000"/>
            </a:solidFill>
            <a:prstDash val="solid"/>
            <a:miter/>
            <a:headEnd type="none" w="med" len="med"/>
            <a:tailEnd type="triangle" w="med" len="med"/>
          </a:ln>
        </p:spPr>
      </p:sp>
      <p:grpSp>
        <p:nvGrpSpPr>
          <p:cNvPr id="3" name="组合 34"/>
          <p:cNvGrpSpPr/>
          <p:nvPr/>
        </p:nvGrpSpPr>
        <p:grpSpPr>
          <a:xfrm>
            <a:off x="8734108" y="3349625"/>
            <a:ext cx="361950" cy="722313"/>
            <a:chOff x="7306393" y="987574"/>
            <a:chExt cx="361951" cy="722493"/>
          </a:xfrm>
        </p:grpSpPr>
        <p:sp>
          <p:nvSpPr>
            <p:cNvPr id="33868" name="Text Box 29"/>
            <p:cNvSpPr txBox="1"/>
            <p:nvPr/>
          </p:nvSpPr>
          <p:spPr>
            <a:xfrm>
              <a:off x="7307981" y="987574"/>
              <a:ext cx="360363" cy="276999"/>
            </a:xfrm>
            <a:prstGeom prst="rect">
              <a:avLst/>
            </a:prstGeom>
            <a:noFill/>
            <a:ln w="9525">
              <a:noFill/>
            </a:ln>
          </p:spPr>
          <p:txBody>
            <a:bodyPr>
              <a:spAutoFit/>
            </a:bodyPr>
            <a:lstStyle/>
            <a:p>
              <a:pPr eaLnBrk="1" hangingPunct="1"/>
              <a:r>
                <a:rPr lang="en-US" altLang="zh-CN" sz="1200" b="1" dirty="0">
                  <a:solidFill>
                    <a:schemeClr val="tx1"/>
                  </a:solidFill>
                  <a:latin typeface="Arial" panose="020B0604020202020204" pitchFamily="34" charset="0"/>
                </a:rPr>
                <a:t>0</a:t>
              </a:r>
            </a:p>
          </p:txBody>
        </p:sp>
        <p:sp>
          <p:nvSpPr>
            <p:cNvPr id="33869" name="Text Box 30"/>
            <p:cNvSpPr txBox="1"/>
            <p:nvPr/>
          </p:nvSpPr>
          <p:spPr>
            <a:xfrm>
              <a:off x="7307981" y="1201818"/>
              <a:ext cx="360363" cy="276999"/>
            </a:xfrm>
            <a:prstGeom prst="rect">
              <a:avLst/>
            </a:prstGeom>
            <a:noFill/>
            <a:ln w="9525">
              <a:noFill/>
            </a:ln>
          </p:spPr>
          <p:txBody>
            <a:bodyPr>
              <a:spAutoFit/>
            </a:bodyPr>
            <a:lstStyle/>
            <a:p>
              <a:pPr eaLnBrk="1" hangingPunct="1"/>
              <a:r>
                <a:rPr lang="en-US" altLang="zh-CN" sz="1200" b="1" dirty="0">
                  <a:solidFill>
                    <a:schemeClr val="tx1"/>
                  </a:solidFill>
                  <a:latin typeface="Arial" panose="020B0604020202020204" pitchFamily="34" charset="0"/>
                </a:rPr>
                <a:t>0</a:t>
              </a:r>
            </a:p>
          </p:txBody>
        </p:sp>
        <p:sp>
          <p:nvSpPr>
            <p:cNvPr id="33870" name="Text Box 31"/>
            <p:cNvSpPr txBox="1"/>
            <p:nvPr/>
          </p:nvSpPr>
          <p:spPr>
            <a:xfrm>
              <a:off x="7306393" y="1433068"/>
              <a:ext cx="361950" cy="276999"/>
            </a:xfrm>
            <a:prstGeom prst="rect">
              <a:avLst/>
            </a:prstGeom>
            <a:noFill/>
            <a:ln w="9525">
              <a:noFill/>
            </a:ln>
          </p:spPr>
          <p:txBody>
            <a:bodyPr>
              <a:spAutoFit/>
            </a:bodyPr>
            <a:lstStyle/>
            <a:p>
              <a:pPr eaLnBrk="1" hangingPunct="1"/>
              <a:r>
                <a:rPr lang="en-US" altLang="zh-CN" sz="1200" b="1" dirty="0">
                  <a:solidFill>
                    <a:schemeClr val="tx1"/>
                  </a:solidFill>
                  <a:latin typeface="Arial" panose="020B0604020202020204" pitchFamily="34" charset="0"/>
                </a:rPr>
                <a:t>0</a:t>
              </a:r>
            </a:p>
          </p:txBody>
        </p:sp>
      </p:grpSp>
      <p:grpSp>
        <p:nvGrpSpPr>
          <p:cNvPr id="4" name="组合 38"/>
          <p:cNvGrpSpPr/>
          <p:nvPr/>
        </p:nvGrpSpPr>
        <p:grpSpPr>
          <a:xfrm>
            <a:off x="9473883" y="3330575"/>
            <a:ext cx="381000" cy="914400"/>
            <a:chOff x="6928891" y="2355726"/>
            <a:chExt cx="381323" cy="914271"/>
          </a:xfrm>
        </p:grpSpPr>
        <p:sp>
          <p:nvSpPr>
            <p:cNvPr id="33860" name="Text Box 29"/>
            <p:cNvSpPr txBox="1"/>
            <p:nvPr/>
          </p:nvSpPr>
          <p:spPr>
            <a:xfrm>
              <a:off x="6928891" y="2355726"/>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0</a:t>
              </a:r>
            </a:p>
          </p:txBody>
        </p:sp>
        <p:sp>
          <p:nvSpPr>
            <p:cNvPr id="33861" name="Text Box 30"/>
            <p:cNvSpPr txBox="1"/>
            <p:nvPr/>
          </p:nvSpPr>
          <p:spPr>
            <a:xfrm>
              <a:off x="6938739" y="2465195"/>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62" name="Text Box 31"/>
            <p:cNvSpPr txBox="1"/>
            <p:nvPr/>
          </p:nvSpPr>
          <p:spPr>
            <a:xfrm>
              <a:off x="6938739" y="2584986"/>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63" name="Text Box 29"/>
            <p:cNvSpPr txBox="1"/>
            <p:nvPr/>
          </p:nvSpPr>
          <p:spPr>
            <a:xfrm>
              <a:off x="6938739" y="269138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64" name="Text Box 30"/>
            <p:cNvSpPr txBox="1"/>
            <p:nvPr/>
          </p:nvSpPr>
          <p:spPr>
            <a:xfrm>
              <a:off x="6938739" y="2796660"/>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65" name="Text Box 31"/>
            <p:cNvSpPr txBox="1"/>
            <p:nvPr/>
          </p:nvSpPr>
          <p:spPr>
            <a:xfrm>
              <a:off x="6938739" y="2878832"/>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66" name="Text Box 30"/>
            <p:cNvSpPr txBox="1"/>
            <p:nvPr/>
          </p:nvSpPr>
          <p:spPr>
            <a:xfrm>
              <a:off x="6948264" y="299427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67" name="Text Box 31"/>
            <p:cNvSpPr txBox="1"/>
            <p:nvPr/>
          </p:nvSpPr>
          <p:spPr>
            <a:xfrm>
              <a:off x="6948264" y="3085331"/>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grpSp>
      <p:grpSp>
        <p:nvGrpSpPr>
          <p:cNvPr id="5" name="组合 47"/>
          <p:cNvGrpSpPr/>
          <p:nvPr/>
        </p:nvGrpSpPr>
        <p:grpSpPr>
          <a:xfrm>
            <a:off x="9481820" y="3330575"/>
            <a:ext cx="373063" cy="914400"/>
            <a:chOff x="6931809" y="2355726"/>
            <a:chExt cx="373642" cy="914271"/>
          </a:xfrm>
        </p:grpSpPr>
        <p:sp>
          <p:nvSpPr>
            <p:cNvPr id="33852" name="Text Box 29"/>
            <p:cNvSpPr txBox="1"/>
            <p:nvPr/>
          </p:nvSpPr>
          <p:spPr>
            <a:xfrm>
              <a:off x="6931809" y="2355726"/>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53" name="Text Box 30"/>
            <p:cNvSpPr txBox="1"/>
            <p:nvPr/>
          </p:nvSpPr>
          <p:spPr>
            <a:xfrm>
              <a:off x="6938739" y="2465195"/>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54" name="Text Box 31"/>
            <p:cNvSpPr txBox="1"/>
            <p:nvPr/>
          </p:nvSpPr>
          <p:spPr>
            <a:xfrm>
              <a:off x="6938739" y="2584986"/>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55" name="Text Box 29"/>
            <p:cNvSpPr txBox="1"/>
            <p:nvPr/>
          </p:nvSpPr>
          <p:spPr>
            <a:xfrm>
              <a:off x="6934989" y="269138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0</a:t>
              </a:r>
            </a:p>
          </p:txBody>
        </p:sp>
        <p:sp>
          <p:nvSpPr>
            <p:cNvPr id="33856" name="Text Box 30"/>
            <p:cNvSpPr txBox="1"/>
            <p:nvPr/>
          </p:nvSpPr>
          <p:spPr>
            <a:xfrm>
              <a:off x="6938739" y="2796660"/>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57" name="Text Box 31"/>
            <p:cNvSpPr txBox="1"/>
            <p:nvPr/>
          </p:nvSpPr>
          <p:spPr>
            <a:xfrm>
              <a:off x="6938739" y="2878832"/>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58" name="Text Box 30"/>
            <p:cNvSpPr txBox="1"/>
            <p:nvPr/>
          </p:nvSpPr>
          <p:spPr>
            <a:xfrm>
              <a:off x="6938738" y="299427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33859" name="Text Box 31"/>
            <p:cNvSpPr txBox="1"/>
            <p:nvPr/>
          </p:nvSpPr>
          <p:spPr>
            <a:xfrm>
              <a:off x="6943501" y="3085331"/>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grpSp>
      <p:pic>
        <p:nvPicPr>
          <p:cNvPr id="33836" name="Picture 2"/>
          <p:cNvPicPr>
            <a:picLocks noChangeAspect="1"/>
          </p:cNvPicPr>
          <p:nvPr/>
        </p:nvPicPr>
        <p:blipFill>
          <a:blip r:embed="rId3"/>
          <a:stretch>
            <a:fillRect/>
          </a:stretch>
        </p:blipFill>
        <p:spPr>
          <a:xfrm>
            <a:off x="8312785" y="5636895"/>
            <a:ext cx="2064385" cy="901065"/>
          </a:xfrm>
          <a:prstGeom prst="rect">
            <a:avLst/>
          </a:prstGeom>
          <a:noFill/>
          <a:ln w="9525">
            <a:noFill/>
          </a:ln>
        </p:spPr>
      </p:pic>
      <p:pic>
        <p:nvPicPr>
          <p:cNvPr id="33837" name="Picture 3"/>
          <p:cNvPicPr>
            <a:picLocks noChangeAspect="1"/>
          </p:cNvPicPr>
          <p:nvPr/>
        </p:nvPicPr>
        <p:blipFill>
          <a:blip r:embed="rId4"/>
          <a:stretch>
            <a:fillRect/>
          </a:stretch>
        </p:blipFill>
        <p:spPr>
          <a:xfrm>
            <a:off x="8768080" y="4745355"/>
            <a:ext cx="930275" cy="774700"/>
          </a:xfrm>
          <a:prstGeom prst="rect">
            <a:avLst/>
          </a:prstGeom>
          <a:noFill/>
          <a:ln w="9525">
            <a:noFill/>
          </a:ln>
        </p:spPr>
      </p:pic>
      <p:sp>
        <p:nvSpPr>
          <p:cNvPr id="33838" name="Text Box 333"/>
          <p:cNvSpPr txBox="1"/>
          <p:nvPr/>
        </p:nvSpPr>
        <p:spPr>
          <a:xfrm>
            <a:off x="9237345" y="3354388"/>
            <a:ext cx="657225" cy="214312"/>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0</a:t>
            </a:r>
          </a:p>
        </p:txBody>
      </p:sp>
      <p:sp>
        <p:nvSpPr>
          <p:cNvPr id="33839" name="Text Box 333"/>
          <p:cNvSpPr txBox="1"/>
          <p:nvPr/>
        </p:nvSpPr>
        <p:spPr>
          <a:xfrm>
            <a:off x="9237345" y="3468688"/>
            <a:ext cx="347663" cy="214312"/>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1</a:t>
            </a:r>
          </a:p>
        </p:txBody>
      </p:sp>
      <p:sp>
        <p:nvSpPr>
          <p:cNvPr id="33840" name="Text Box 333"/>
          <p:cNvSpPr txBox="1"/>
          <p:nvPr/>
        </p:nvSpPr>
        <p:spPr>
          <a:xfrm>
            <a:off x="9237345" y="4092575"/>
            <a:ext cx="347663" cy="214313"/>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7</a:t>
            </a:r>
          </a:p>
        </p:txBody>
      </p:sp>
      <p:sp>
        <p:nvSpPr>
          <p:cNvPr id="33841" name="Text Box 333"/>
          <p:cNvSpPr txBox="1"/>
          <p:nvPr/>
        </p:nvSpPr>
        <p:spPr>
          <a:xfrm>
            <a:off x="9237345" y="3570288"/>
            <a:ext cx="347663" cy="214312"/>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2</a:t>
            </a:r>
          </a:p>
        </p:txBody>
      </p:sp>
      <p:sp>
        <p:nvSpPr>
          <p:cNvPr id="33842" name="Text Box 333"/>
          <p:cNvSpPr txBox="1"/>
          <p:nvPr/>
        </p:nvSpPr>
        <p:spPr>
          <a:xfrm>
            <a:off x="9237345" y="3678238"/>
            <a:ext cx="347663" cy="214312"/>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3</a:t>
            </a:r>
          </a:p>
        </p:txBody>
      </p:sp>
      <p:sp>
        <p:nvSpPr>
          <p:cNvPr id="33843" name="Text Box 333"/>
          <p:cNvSpPr txBox="1"/>
          <p:nvPr/>
        </p:nvSpPr>
        <p:spPr>
          <a:xfrm>
            <a:off x="9237345" y="3783013"/>
            <a:ext cx="347663" cy="214312"/>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4</a:t>
            </a:r>
          </a:p>
        </p:txBody>
      </p:sp>
      <p:sp>
        <p:nvSpPr>
          <p:cNvPr id="33844" name="Text Box 333"/>
          <p:cNvSpPr txBox="1"/>
          <p:nvPr/>
        </p:nvSpPr>
        <p:spPr>
          <a:xfrm>
            <a:off x="9237345" y="3884613"/>
            <a:ext cx="347663" cy="214312"/>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5</a:t>
            </a:r>
          </a:p>
        </p:txBody>
      </p:sp>
      <p:sp>
        <p:nvSpPr>
          <p:cNvPr id="33845" name="Text Box 333"/>
          <p:cNvSpPr txBox="1"/>
          <p:nvPr/>
        </p:nvSpPr>
        <p:spPr>
          <a:xfrm>
            <a:off x="9237345" y="3992563"/>
            <a:ext cx="347663" cy="214312"/>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6</a:t>
            </a:r>
          </a:p>
        </p:txBody>
      </p:sp>
      <p:sp>
        <p:nvSpPr>
          <p:cNvPr id="33846" name="TextBox 67"/>
          <p:cNvSpPr txBox="1"/>
          <p:nvPr/>
        </p:nvSpPr>
        <p:spPr>
          <a:xfrm>
            <a:off x="8537258" y="4327525"/>
            <a:ext cx="1643062" cy="276225"/>
          </a:xfrm>
          <a:prstGeom prst="rect">
            <a:avLst/>
          </a:prstGeom>
          <a:noFill/>
          <a:ln w="9525">
            <a:noFill/>
          </a:ln>
        </p:spPr>
        <p:txBody>
          <a:bodyPr>
            <a:spAutoFit/>
          </a:bodyPr>
          <a:lstStyle/>
          <a:p>
            <a:pPr eaLnBrk="1" hangingPunct="1"/>
            <a:r>
              <a:rPr lang="zh-CN" altLang="en-US" sz="1200" b="1" dirty="0">
                <a:solidFill>
                  <a:schemeClr val="tx1"/>
                </a:solidFill>
                <a:latin typeface="黑体" panose="02010609060101010101" pitchFamily="49" charset="-122"/>
                <a:ea typeface="黑体" panose="02010609060101010101" pitchFamily="49" charset="-122"/>
              </a:rPr>
              <a:t>（</a:t>
            </a:r>
            <a:r>
              <a:rPr lang="en-US" altLang="zh-CN" sz="1200" b="1" dirty="0">
                <a:solidFill>
                  <a:schemeClr val="tx1"/>
                </a:solidFill>
                <a:latin typeface="黑体" panose="02010609060101010101" pitchFamily="49" charset="-122"/>
                <a:ea typeface="黑体" panose="02010609060101010101" pitchFamily="49" charset="-122"/>
              </a:rPr>
              <a:t>3</a:t>
            </a:r>
            <a:r>
              <a:rPr lang="en-US" altLang="zh-CN" sz="1200" b="1" i="1" dirty="0">
                <a:solidFill>
                  <a:schemeClr val="tx1"/>
                </a:solidFill>
                <a:latin typeface="Arial" panose="020B0604020202020204" pitchFamily="34" charset="0"/>
                <a:ea typeface="黑体" panose="02010609060101010101" pitchFamily="49" charset="-122"/>
              </a:rPr>
              <a:t> </a:t>
            </a:r>
            <a:r>
              <a:rPr lang="zh-CN" altLang="en-US" sz="1200" b="1" dirty="0">
                <a:solidFill>
                  <a:schemeClr val="tx1"/>
                </a:solidFill>
                <a:latin typeface="黑体" panose="02010609060101010101" pitchFamily="49" charset="-122"/>
                <a:ea typeface="黑体" panose="02010609060101010101" pitchFamily="49" charset="-122"/>
              </a:rPr>
              <a:t>线</a:t>
            </a:r>
            <a:r>
              <a:rPr lang="en-US" altLang="zh-CN" sz="1200" b="1" dirty="0">
                <a:solidFill>
                  <a:schemeClr val="tx1"/>
                </a:solidFill>
                <a:latin typeface="黑体" panose="02010609060101010101" pitchFamily="49" charset="-122"/>
                <a:ea typeface="黑体" panose="02010609060101010101" pitchFamily="49" charset="-122"/>
              </a:rPr>
              <a:t>-8</a:t>
            </a:r>
            <a:r>
              <a:rPr lang="en-US" altLang="zh-CN" sz="1200" b="1" dirty="0">
                <a:solidFill>
                  <a:schemeClr val="tx1"/>
                </a:solidFill>
                <a:latin typeface="Arial" panose="020B0604020202020204" pitchFamily="34" charset="0"/>
                <a:ea typeface="黑体" panose="02010609060101010101" pitchFamily="49" charset="-122"/>
              </a:rPr>
              <a:t> </a:t>
            </a:r>
            <a:r>
              <a:rPr lang="zh-CN" altLang="en-US" sz="1200" b="1" dirty="0">
                <a:solidFill>
                  <a:schemeClr val="tx1"/>
                </a:solidFill>
                <a:latin typeface="黑体" panose="02010609060101010101" pitchFamily="49" charset="-122"/>
                <a:ea typeface="黑体" panose="02010609060101010101" pitchFamily="49" charset="-122"/>
              </a:rPr>
              <a:t>线译码器）</a:t>
            </a:r>
          </a:p>
        </p:txBody>
      </p:sp>
      <p:sp>
        <p:nvSpPr>
          <p:cNvPr id="33847" name="TextBox 68"/>
          <p:cNvSpPr txBox="1"/>
          <p:nvPr/>
        </p:nvSpPr>
        <p:spPr>
          <a:xfrm>
            <a:off x="9177655" y="4928870"/>
            <a:ext cx="178435" cy="414020"/>
          </a:xfrm>
          <a:prstGeom prst="rect">
            <a:avLst/>
          </a:prstGeom>
          <a:noFill/>
          <a:ln w="9525">
            <a:noFill/>
          </a:ln>
        </p:spPr>
        <p:txBody>
          <a:bodyPr wrap="square">
            <a:spAutoFit/>
          </a:bodyPr>
          <a:lstStyle/>
          <a:p>
            <a:pPr eaLnBrk="1" hangingPunct="1"/>
            <a:r>
              <a:rPr lang="zh-CN" altLang="en-US" sz="700" b="1" dirty="0">
                <a:solidFill>
                  <a:schemeClr val="tx1"/>
                </a:solidFill>
                <a:latin typeface="黑体" panose="02010609060101010101" pitchFamily="49" charset="-122"/>
                <a:ea typeface="黑体" panose="02010609060101010101" pitchFamily="49" charset="-122"/>
              </a:rPr>
              <a:t>译码器</a:t>
            </a:r>
          </a:p>
        </p:txBody>
      </p:sp>
      <p:sp>
        <p:nvSpPr>
          <p:cNvPr id="33848" name="Text Box 333"/>
          <p:cNvSpPr txBox="1"/>
          <p:nvPr/>
        </p:nvSpPr>
        <p:spPr>
          <a:xfrm>
            <a:off x="9018270" y="3465513"/>
            <a:ext cx="347663" cy="214312"/>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C</a:t>
            </a:r>
            <a:endParaRPr lang="en-US" altLang="zh-CN" sz="800" b="1" baseline="-25000" dirty="0">
              <a:solidFill>
                <a:schemeClr val="tx1"/>
              </a:solidFill>
              <a:latin typeface="Arial" panose="020B0604020202020204" pitchFamily="34" charset="0"/>
            </a:endParaRPr>
          </a:p>
        </p:txBody>
      </p:sp>
      <p:sp>
        <p:nvSpPr>
          <p:cNvPr id="33849" name="Text Box 333"/>
          <p:cNvSpPr txBox="1"/>
          <p:nvPr/>
        </p:nvSpPr>
        <p:spPr>
          <a:xfrm>
            <a:off x="9027795" y="3684588"/>
            <a:ext cx="347663" cy="214312"/>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B </a:t>
            </a:r>
            <a:endParaRPr lang="en-US" altLang="zh-CN" sz="800" b="1" baseline="-25000" dirty="0">
              <a:solidFill>
                <a:schemeClr val="tx1"/>
              </a:solidFill>
              <a:latin typeface="Arial" panose="020B0604020202020204" pitchFamily="34" charset="0"/>
            </a:endParaRPr>
          </a:p>
        </p:txBody>
      </p:sp>
      <p:sp>
        <p:nvSpPr>
          <p:cNvPr id="33850" name="Text Box 333"/>
          <p:cNvSpPr txBox="1"/>
          <p:nvPr/>
        </p:nvSpPr>
        <p:spPr>
          <a:xfrm>
            <a:off x="9027795" y="3911600"/>
            <a:ext cx="347663" cy="214313"/>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A</a:t>
            </a:r>
            <a:endParaRPr lang="en-US" altLang="zh-CN" sz="800" b="1" baseline="-25000" dirty="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dissolve">
                                      <p:cBhvr>
                                        <p:cTn id="7" dur="500"/>
                                        <p:tgtEl>
                                          <p:spTgt spid="143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13" presetID="9"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dissolve">
                                      <p:cBhvr>
                                        <p:cTn id="15"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9" presetClass="entr" presetSubtype="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dissolve">
                                      <p:cBhvr>
                                        <p:cTn id="26" dur="500"/>
                                        <p:tgtEl>
                                          <p:spTgt spid="34"/>
                                        </p:tgtEl>
                                      </p:cBhvr>
                                    </p:animEffect>
                                  </p:childTnLst>
                                </p:cTn>
                              </p:par>
                              <p:par>
                                <p:cTn id="27" presetID="9"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二进制译码器举例</a:t>
            </a:r>
            <a:r>
              <a:rPr lang="en-US" altLang="zh-CN" b="1" dirty="0">
                <a:latin typeface="黑体" panose="02010609060101010101" pitchFamily="49" charset="-122"/>
                <a:ea typeface="黑体" panose="02010609060101010101" pitchFamily="49" charset="-122"/>
                <a:sym typeface="+mn-ea"/>
              </a:rPr>
              <a:t>——3</a:t>
            </a:r>
            <a:r>
              <a:rPr lang="zh-CN" altLang="en-US" b="1" dirty="0">
                <a:latin typeface="黑体" panose="02010609060101010101" pitchFamily="49" charset="-122"/>
                <a:ea typeface="黑体" panose="02010609060101010101" pitchFamily="49" charset="-122"/>
                <a:sym typeface="+mn-ea"/>
              </a:rPr>
              <a:t>线</a:t>
            </a:r>
            <a:r>
              <a:rPr lang="en-US" altLang="zh-CN" b="1" dirty="0">
                <a:latin typeface="黑体" panose="02010609060101010101" pitchFamily="49" charset="-122"/>
                <a:ea typeface="黑体" panose="02010609060101010101" pitchFamily="49" charset="-122"/>
                <a:sym typeface="+mn-ea"/>
              </a:rPr>
              <a:t>-8</a:t>
            </a:r>
            <a:r>
              <a:rPr lang="zh-CN" altLang="en-US" b="1" dirty="0">
                <a:latin typeface="黑体" panose="02010609060101010101" pitchFamily="49" charset="-122"/>
                <a:ea typeface="黑体" panose="02010609060101010101" pitchFamily="49" charset="-122"/>
                <a:sym typeface="+mn-ea"/>
              </a:rPr>
              <a:t>线译码器</a:t>
            </a:r>
            <a:endParaRPr lang="zh-CN" altLang="en-US"/>
          </a:p>
        </p:txBody>
      </p:sp>
      <p:sp>
        <p:nvSpPr>
          <p:cNvPr id="3" name="内容占位符 2"/>
          <p:cNvSpPr>
            <a:spLocks noGrp="1"/>
          </p:cNvSpPr>
          <p:nvPr>
            <p:ph idx="1"/>
          </p:nvPr>
        </p:nvSpPr>
        <p:spPr/>
        <p:txBody>
          <a:bodyPr/>
          <a:lstStyle/>
          <a:p>
            <a:endParaRPr lang="zh-CN" altLang="en-US"/>
          </a:p>
        </p:txBody>
      </p:sp>
      <p:sp>
        <p:nvSpPr>
          <p:cNvPr id="36866"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16</a:t>
            </a:fld>
            <a:endParaRPr lang="zh-CN" altLang="zh-CN" sz="1400" dirty="0">
              <a:solidFill>
                <a:schemeClr val="tx1"/>
              </a:solidFill>
              <a:latin typeface="Times New Roman" panose="02020603050405020304" pitchFamily="18" charset="0"/>
            </a:endParaRPr>
          </a:p>
        </p:txBody>
      </p:sp>
      <p:sp>
        <p:nvSpPr>
          <p:cNvPr id="36" name="矩形 35"/>
          <p:cNvSpPr/>
          <p:nvPr/>
        </p:nvSpPr>
        <p:spPr>
          <a:xfrm>
            <a:off x="7492365" y="2487930"/>
            <a:ext cx="4251960" cy="2116800"/>
          </a:xfrm>
          <a:prstGeom prst="rect">
            <a:avLst/>
          </a:prstGeom>
          <a:solidFill>
            <a:srgbClr val="CCECFF"/>
          </a:solidFill>
          <a:ln w="9525" cap="flat" cmpd="sng">
            <a:solidFill>
              <a:schemeClr val="bg2"/>
            </a:solidFill>
            <a:prstDash val="solid"/>
            <a:round/>
            <a:headEnd type="none" w="med" len="med"/>
            <a:tailEnd type="none" w="med" len="med"/>
          </a:ln>
        </p:spPr>
        <p:txBody>
          <a:bodyPr wrap="square">
            <a:spAutoFit/>
          </a:bodyPr>
          <a:lstStyle/>
          <a:p>
            <a:pPr eaLnBrk="1" hangingPunct="1"/>
            <a:endParaRPr lang="zh-CN" altLang="en-US" dirty="0">
              <a:latin typeface="Arial" panose="020B0604020202020204" pitchFamily="34" charset="0"/>
            </a:endParaRPr>
          </a:p>
        </p:txBody>
      </p:sp>
      <p:sp>
        <p:nvSpPr>
          <p:cNvPr id="37" name="矩形 36"/>
          <p:cNvSpPr/>
          <p:nvPr/>
        </p:nvSpPr>
        <p:spPr>
          <a:xfrm>
            <a:off x="7564755" y="1811020"/>
            <a:ext cx="4176000" cy="684000"/>
          </a:xfrm>
          <a:prstGeom prst="rect">
            <a:avLst/>
          </a:prstGeom>
          <a:solidFill>
            <a:srgbClr val="FFFF00"/>
          </a:solidFill>
          <a:ln w="9525" cap="flat" cmpd="sng">
            <a:solidFill>
              <a:schemeClr val="bg2"/>
            </a:solidFill>
            <a:prstDash val="solid"/>
            <a:round/>
            <a:headEnd type="none" w="med" len="med"/>
            <a:tailEnd type="none" w="med" len="med"/>
          </a:ln>
        </p:spPr>
        <p:txBody>
          <a:bodyPr wrap="square">
            <a:spAutoFit/>
          </a:bodyPr>
          <a:lstStyle/>
          <a:p>
            <a:pPr eaLnBrk="1" hangingPunct="1"/>
            <a:endParaRPr lang="zh-CN" altLang="en-US" dirty="0">
              <a:latin typeface="Arial" panose="020B0604020202020204" pitchFamily="34" charset="0"/>
            </a:endParaRPr>
          </a:p>
        </p:txBody>
      </p:sp>
      <p:sp>
        <p:nvSpPr>
          <p:cNvPr id="36869" name="Line 299"/>
          <p:cNvSpPr/>
          <p:nvPr/>
        </p:nvSpPr>
        <p:spPr>
          <a:xfrm flipH="1">
            <a:off x="3024188" y="2190750"/>
            <a:ext cx="0" cy="180975"/>
          </a:xfrm>
          <a:prstGeom prst="line">
            <a:avLst/>
          </a:prstGeom>
          <a:ln w="28575" cap="sq" cmpd="sng">
            <a:solidFill>
              <a:schemeClr val="tx1"/>
            </a:solidFill>
            <a:prstDash val="solid"/>
            <a:headEnd type="none" w="sm" len="sm"/>
            <a:tailEnd type="oval" w="sm" len="sm"/>
          </a:ln>
        </p:spPr>
      </p:sp>
      <p:sp>
        <p:nvSpPr>
          <p:cNvPr id="36870" name="Text Box 3"/>
          <p:cNvSpPr txBox="1"/>
          <p:nvPr/>
        </p:nvSpPr>
        <p:spPr>
          <a:xfrm>
            <a:off x="3773488" y="4000500"/>
            <a:ext cx="2498725" cy="400050"/>
          </a:xfrm>
          <a:prstGeom prst="rect">
            <a:avLst/>
          </a:prstGeom>
          <a:noFill/>
          <a:ln w="12700" cap="flat" cmpd="sng">
            <a:solidFill>
              <a:schemeClr val="tx1"/>
            </a:solidFill>
            <a:prstDash val="solid"/>
            <a:miter/>
            <a:headEnd type="none" w="med" len="med"/>
            <a:tailEnd type="none" w="med" len="med"/>
          </a:ln>
        </p:spPr>
        <p:txBody>
          <a:bodyPr>
            <a:spAutoFit/>
          </a:bodyPr>
          <a:lstStyle/>
          <a:p>
            <a:pPr eaLnBrk="1" hangingPunct="1">
              <a:spcBef>
                <a:spcPct val="50000"/>
              </a:spcBef>
            </a:pPr>
            <a:r>
              <a:rPr lang="zh-CN" altLang="en-US" sz="2000" b="1" dirty="0">
                <a:solidFill>
                  <a:schemeClr val="tx1"/>
                </a:solidFill>
                <a:latin typeface="黑体" panose="02010609060101010101" pitchFamily="49" charset="-122"/>
                <a:ea typeface="黑体" panose="02010609060101010101" pitchFamily="49" charset="-122"/>
              </a:rPr>
              <a:t>例</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3</a:t>
            </a:r>
            <a:r>
              <a:rPr lang="zh-CN" altLang="en-US" sz="2000" b="1" dirty="0">
                <a:solidFill>
                  <a:schemeClr val="tx1"/>
                </a:solidFill>
                <a:latin typeface="黑体" panose="02010609060101010101" pitchFamily="49" charset="-122"/>
                <a:ea typeface="黑体" panose="02010609060101010101" pitchFamily="49" charset="-122"/>
              </a:rPr>
              <a:t>线</a:t>
            </a:r>
            <a:r>
              <a:rPr lang="en-US" altLang="zh-CN" sz="2000" b="1" dirty="0">
                <a:solidFill>
                  <a:schemeClr val="tx1"/>
                </a:solidFill>
                <a:latin typeface="Arial" panose="020B0604020202020204" pitchFamily="34" charset="0"/>
              </a:rPr>
              <a:t>-8</a:t>
            </a:r>
            <a:r>
              <a:rPr lang="zh-CN" altLang="en-US" sz="2000" b="1" dirty="0">
                <a:solidFill>
                  <a:schemeClr val="tx1"/>
                </a:solidFill>
                <a:latin typeface="黑体" panose="02010609060101010101" pitchFamily="49" charset="-122"/>
                <a:ea typeface="黑体" panose="02010609060101010101" pitchFamily="49" charset="-122"/>
              </a:rPr>
              <a:t>线译码器</a:t>
            </a:r>
          </a:p>
        </p:txBody>
      </p:sp>
      <p:sp>
        <p:nvSpPr>
          <p:cNvPr id="36871" name="Rectangle 193"/>
          <p:cNvSpPr/>
          <p:nvPr/>
        </p:nvSpPr>
        <p:spPr>
          <a:xfrm>
            <a:off x="1600200" y="1830388"/>
            <a:ext cx="5524500" cy="2679700"/>
          </a:xfrm>
          <a:prstGeom prst="rect">
            <a:avLst/>
          </a:prstGeom>
          <a:noFill/>
          <a:ln w="19050" cap="flat" cmpd="sng">
            <a:solidFill>
              <a:schemeClr val="tx1"/>
            </a:solidFill>
            <a:prstDash val="sysDash"/>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872" name="Line 196"/>
          <p:cNvSpPr/>
          <p:nvPr/>
        </p:nvSpPr>
        <p:spPr>
          <a:xfrm>
            <a:off x="2430463" y="2379663"/>
            <a:ext cx="4606925" cy="0"/>
          </a:xfrm>
          <a:prstGeom prst="line">
            <a:avLst/>
          </a:prstGeom>
          <a:ln w="28575" cap="sq" cmpd="sng">
            <a:solidFill>
              <a:schemeClr val="tx1"/>
            </a:solidFill>
            <a:prstDash val="solid"/>
            <a:headEnd type="oval" w="sm" len="sm"/>
            <a:tailEnd type="none" w="sm" len="sm"/>
          </a:ln>
        </p:spPr>
      </p:sp>
      <p:sp>
        <p:nvSpPr>
          <p:cNvPr id="36873" name="Oval 199"/>
          <p:cNvSpPr/>
          <p:nvPr/>
        </p:nvSpPr>
        <p:spPr>
          <a:xfrm>
            <a:off x="3146425" y="1927225"/>
            <a:ext cx="73025" cy="73025"/>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874" name="Line 200"/>
          <p:cNvSpPr/>
          <p:nvPr/>
        </p:nvSpPr>
        <p:spPr>
          <a:xfrm flipV="1">
            <a:off x="3192463" y="1722438"/>
            <a:ext cx="0" cy="180975"/>
          </a:xfrm>
          <a:prstGeom prst="line">
            <a:avLst/>
          </a:prstGeom>
          <a:ln w="28575" cap="sq" cmpd="sng">
            <a:solidFill>
              <a:schemeClr val="tx1"/>
            </a:solidFill>
            <a:prstDash val="solid"/>
            <a:headEnd type="none" w="sm" len="sm"/>
            <a:tailEnd type="none" w="sm" len="sm"/>
          </a:ln>
        </p:spPr>
      </p:sp>
      <p:sp>
        <p:nvSpPr>
          <p:cNvPr id="36875" name="Line 202"/>
          <p:cNvSpPr/>
          <p:nvPr/>
        </p:nvSpPr>
        <p:spPr>
          <a:xfrm>
            <a:off x="3208338" y="2238375"/>
            <a:ext cx="0" cy="1036638"/>
          </a:xfrm>
          <a:prstGeom prst="line">
            <a:avLst/>
          </a:prstGeom>
          <a:ln w="28575" cap="sq" cmpd="sng">
            <a:solidFill>
              <a:schemeClr val="tx1"/>
            </a:solidFill>
            <a:prstDash val="solid"/>
            <a:headEnd type="none" w="sm" len="sm"/>
            <a:tailEnd type="oval" w="sm" len="sm"/>
          </a:ln>
        </p:spPr>
      </p:sp>
      <p:sp>
        <p:nvSpPr>
          <p:cNvPr id="36876" name="Line 203"/>
          <p:cNvSpPr/>
          <p:nvPr/>
        </p:nvSpPr>
        <p:spPr>
          <a:xfrm>
            <a:off x="3308350" y="2238375"/>
            <a:ext cx="0" cy="1238250"/>
          </a:xfrm>
          <a:prstGeom prst="line">
            <a:avLst/>
          </a:prstGeom>
          <a:ln w="28575" cap="sq" cmpd="sng">
            <a:solidFill>
              <a:schemeClr val="tx1"/>
            </a:solidFill>
            <a:prstDash val="solid"/>
            <a:headEnd type="none" w="sm" len="sm"/>
            <a:tailEnd type="oval" w="sm" len="sm"/>
          </a:ln>
        </p:spPr>
      </p:sp>
      <p:sp>
        <p:nvSpPr>
          <p:cNvPr id="36877" name="Oval 206"/>
          <p:cNvSpPr/>
          <p:nvPr/>
        </p:nvSpPr>
        <p:spPr>
          <a:xfrm>
            <a:off x="3754438" y="1927225"/>
            <a:ext cx="71437" cy="73025"/>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878" name="Line 207"/>
          <p:cNvSpPr/>
          <p:nvPr/>
        </p:nvSpPr>
        <p:spPr>
          <a:xfrm flipV="1">
            <a:off x="3802063" y="1722438"/>
            <a:ext cx="0" cy="180975"/>
          </a:xfrm>
          <a:prstGeom prst="line">
            <a:avLst/>
          </a:prstGeom>
          <a:ln w="28575" cap="sq" cmpd="sng">
            <a:solidFill>
              <a:schemeClr val="tx1"/>
            </a:solidFill>
            <a:prstDash val="solid"/>
            <a:headEnd type="none" w="sm" len="sm"/>
            <a:tailEnd type="none" w="sm" len="sm"/>
          </a:ln>
        </p:spPr>
      </p:sp>
      <p:sp>
        <p:nvSpPr>
          <p:cNvPr id="36879" name="Line 208"/>
          <p:cNvSpPr/>
          <p:nvPr/>
        </p:nvSpPr>
        <p:spPr>
          <a:xfrm>
            <a:off x="3846513" y="2238375"/>
            <a:ext cx="0" cy="828675"/>
          </a:xfrm>
          <a:prstGeom prst="line">
            <a:avLst/>
          </a:prstGeom>
          <a:ln w="28575" cap="sq" cmpd="sng">
            <a:solidFill>
              <a:schemeClr val="tx1"/>
            </a:solidFill>
            <a:prstDash val="solid"/>
            <a:headEnd type="none" w="sm" len="sm"/>
            <a:tailEnd type="oval" w="sm" len="sm"/>
          </a:ln>
        </p:spPr>
      </p:sp>
      <p:sp>
        <p:nvSpPr>
          <p:cNvPr id="36880" name="Line 209"/>
          <p:cNvSpPr/>
          <p:nvPr/>
        </p:nvSpPr>
        <p:spPr>
          <a:xfrm>
            <a:off x="3946525" y="2238375"/>
            <a:ext cx="0" cy="1492250"/>
          </a:xfrm>
          <a:prstGeom prst="line">
            <a:avLst/>
          </a:prstGeom>
          <a:ln w="28575" cap="sq" cmpd="sng">
            <a:solidFill>
              <a:schemeClr val="tx1"/>
            </a:solidFill>
            <a:prstDash val="solid"/>
            <a:headEnd type="none" w="sm" len="sm"/>
            <a:tailEnd type="oval" w="sm" len="sm"/>
          </a:ln>
        </p:spPr>
      </p:sp>
      <p:sp>
        <p:nvSpPr>
          <p:cNvPr id="36881" name="Oval 212"/>
          <p:cNvSpPr/>
          <p:nvPr/>
        </p:nvSpPr>
        <p:spPr>
          <a:xfrm>
            <a:off x="4360863" y="1927225"/>
            <a:ext cx="73025" cy="73025"/>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882" name="Line 213"/>
          <p:cNvSpPr/>
          <p:nvPr/>
        </p:nvSpPr>
        <p:spPr>
          <a:xfrm flipV="1">
            <a:off x="4410075" y="1722438"/>
            <a:ext cx="0" cy="180975"/>
          </a:xfrm>
          <a:prstGeom prst="line">
            <a:avLst/>
          </a:prstGeom>
          <a:ln w="28575" cap="sq" cmpd="sng">
            <a:solidFill>
              <a:schemeClr val="tx1"/>
            </a:solidFill>
            <a:prstDash val="solid"/>
            <a:headEnd type="none" w="sm" len="sm"/>
            <a:tailEnd type="none" w="sm" len="sm"/>
          </a:ln>
        </p:spPr>
      </p:sp>
      <p:sp>
        <p:nvSpPr>
          <p:cNvPr id="36883" name="Line 215"/>
          <p:cNvSpPr/>
          <p:nvPr/>
        </p:nvSpPr>
        <p:spPr>
          <a:xfrm>
            <a:off x="4432300" y="2238375"/>
            <a:ext cx="0" cy="828675"/>
          </a:xfrm>
          <a:prstGeom prst="line">
            <a:avLst/>
          </a:prstGeom>
          <a:ln w="28575" cap="sq" cmpd="sng">
            <a:solidFill>
              <a:schemeClr val="tx1"/>
            </a:solidFill>
            <a:prstDash val="solid"/>
            <a:headEnd type="none" w="sm" len="sm"/>
            <a:tailEnd type="oval" w="sm" len="sm"/>
          </a:ln>
        </p:spPr>
      </p:sp>
      <p:sp>
        <p:nvSpPr>
          <p:cNvPr id="36884" name="Line 216"/>
          <p:cNvSpPr/>
          <p:nvPr/>
        </p:nvSpPr>
        <p:spPr>
          <a:xfrm>
            <a:off x="4532313" y="2238375"/>
            <a:ext cx="0" cy="1238250"/>
          </a:xfrm>
          <a:prstGeom prst="line">
            <a:avLst/>
          </a:prstGeom>
          <a:ln w="28575" cap="sq" cmpd="sng">
            <a:solidFill>
              <a:schemeClr val="tx1"/>
            </a:solidFill>
            <a:prstDash val="solid"/>
            <a:headEnd type="none" w="sm" len="sm"/>
            <a:tailEnd type="oval" w="sm" len="sm"/>
          </a:ln>
        </p:spPr>
      </p:sp>
      <p:sp>
        <p:nvSpPr>
          <p:cNvPr id="36885" name="Oval 219"/>
          <p:cNvSpPr/>
          <p:nvPr/>
        </p:nvSpPr>
        <p:spPr>
          <a:xfrm>
            <a:off x="4975225" y="1927225"/>
            <a:ext cx="73025" cy="73025"/>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886" name="Line 220"/>
          <p:cNvSpPr/>
          <p:nvPr/>
        </p:nvSpPr>
        <p:spPr>
          <a:xfrm flipV="1">
            <a:off x="5022850" y="1722438"/>
            <a:ext cx="0" cy="180975"/>
          </a:xfrm>
          <a:prstGeom prst="line">
            <a:avLst/>
          </a:prstGeom>
          <a:ln w="28575" cap="sq" cmpd="sng">
            <a:solidFill>
              <a:schemeClr val="tx1"/>
            </a:solidFill>
            <a:prstDash val="solid"/>
            <a:headEnd type="none" w="sm" len="sm"/>
            <a:tailEnd type="none" w="sm" len="sm"/>
          </a:ln>
        </p:spPr>
      </p:sp>
      <p:sp>
        <p:nvSpPr>
          <p:cNvPr id="36887" name="Line 221"/>
          <p:cNvSpPr/>
          <p:nvPr/>
        </p:nvSpPr>
        <p:spPr>
          <a:xfrm>
            <a:off x="4932363" y="2238375"/>
            <a:ext cx="0" cy="404813"/>
          </a:xfrm>
          <a:prstGeom prst="line">
            <a:avLst/>
          </a:prstGeom>
          <a:ln w="28575" cap="sq" cmpd="sng">
            <a:solidFill>
              <a:schemeClr val="tx1"/>
            </a:solidFill>
            <a:prstDash val="solid"/>
            <a:headEnd type="none" w="sm" len="sm"/>
            <a:tailEnd type="oval" w="sm" len="sm"/>
          </a:ln>
        </p:spPr>
      </p:sp>
      <p:sp>
        <p:nvSpPr>
          <p:cNvPr id="36888" name="Line 222"/>
          <p:cNvSpPr/>
          <p:nvPr/>
        </p:nvSpPr>
        <p:spPr>
          <a:xfrm>
            <a:off x="5035550" y="2238375"/>
            <a:ext cx="0" cy="1036638"/>
          </a:xfrm>
          <a:prstGeom prst="line">
            <a:avLst/>
          </a:prstGeom>
          <a:ln w="28575" cap="sq" cmpd="sng">
            <a:solidFill>
              <a:schemeClr val="tx1"/>
            </a:solidFill>
            <a:prstDash val="solid"/>
            <a:headEnd type="none" w="sm" len="sm"/>
            <a:tailEnd type="oval" w="sm" len="sm"/>
          </a:ln>
        </p:spPr>
      </p:sp>
      <p:sp>
        <p:nvSpPr>
          <p:cNvPr id="36889" name="Line 223"/>
          <p:cNvSpPr/>
          <p:nvPr/>
        </p:nvSpPr>
        <p:spPr>
          <a:xfrm>
            <a:off x="5156200" y="2228850"/>
            <a:ext cx="0" cy="1492250"/>
          </a:xfrm>
          <a:prstGeom prst="line">
            <a:avLst/>
          </a:prstGeom>
          <a:ln w="28575" cap="sq" cmpd="sng">
            <a:solidFill>
              <a:schemeClr val="tx1"/>
            </a:solidFill>
            <a:prstDash val="solid"/>
            <a:headEnd type="none" w="sm" len="sm"/>
            <a:tailEnd type="oval" w="sm" len="sm"/>
          </a:ln>
        </p:spPr>
      </p:sp>
      <p:sp>
        <p:nvSpPr>
          <p:cNvPr id="36890" name="Oval 226"/>
          <p:cNvSpPr/>
          <p:nvPr/>
        </p:nvSpPr>
        <p:spPr>
          <a:xfrm>
            <a:off x="5557838" y="1927225"/>
            <a:ext cx="71437" cy="73025"/>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891" name="Line 227"/>
          <p:cNvSpPr/>
          <p:nvPr/>
        </p:nvSpPr>
        <p:spPr>
          <a:xfrm flipV="1">
            <a:off x="5605463" y="1722438"/>
            <a:ext cx="0" cy="180975"/>
          </a:xfrm>
          <a:prstGeom prst="line">
            <a:avLst/>
          </a:prstGeom>
          <a:ln w="28575" cap="sq" cmpd="sng">
            <a:solidFill>
              <a:schemeClr val="tx1"/>
            </a:solidFill>
            <a:prstDash val="solid"/>
            <a:headEnd type="none" w="sm" len="sm"/>
            <a:tailEnd type="none" w="sm" len="sm"/>
          </a:ln>
        </p:spPr>
      </p:sp>
      <p:sp>
        <p:nvSpPr>
          <p:cNvPr id="36892" name="Line 228"/>
          <p:cNvSpPr/>
          <p:nvPr/>
        </p:nvSpPr>
        <p:spPr>
          <a:xfrm>
            <a:off x="5530850" y="2238375"/>
            <a:ext cx="0" cy="404813"/>
          </a:xfrm>
          <a:prstGeom prst="line">
            <a:avLst/>
          </a:prstGeom>
          <a:ln w="28575" cap="sq" cmpd="sng">
            <a:solidFill>
              <a:schemeClr val="tx1"/>
            </a:solidFill>
            <a:prstDash val="solid"/>
            <a:headEnd type="none" w="sm" len="sm"/>
            <a:tailEnd type="oval" w="sm" len="sm"/>
          </a:ln>
        </p:spPr>
      </p:sp>
      <p:sp>
        <p:nvSpPr>
          <p:cNvPr id="36893" name="Line 229"/>
          <p:cNvSpPr/>
          <p:nvPr/>
        </p:nvSpPr>
        <p:spPr>
          <a:xfrm>
            <a:off x="5627688" y="2238375"/>
            <a:ext cx="0" cy="1036638"/>
          </a:xfrm>
          <a:prstGeom prst="line">
            <a:avLst/>
          </a:prstGeom>
          <a:ln w="28575" cap="sq" cmpd="sng">
            <a:solidFill>
              <a:schemeClr val="tx1"/>
            </a:solidFill>
            <a:prstDash val="solid"/>
            <a:headEnd type="none" w="sm" len="sm"/>
            <a:tailEnd type="oval" w="sm" len="sm"/>
          </a:ln>
        </p:spPr>
      </p:sp>
      <p:sp>
        <p:nvSpPr>
          <p:cNvPr id="36894" name="Line 230"/>
          <p:cNvSpPr/>
          <p:nvPr/>
        </p:nvSpPr>
        <p:spPr>
          <a:xfrm>
            <a:off x="5734050" y="2238375"/>
            <a:ext cx="0" cy="1238250"/>
          </a:xfrm>
          <a:prstGeom prst="line">
            <a:avLst/>
          </a:prstGeom>
          <a:ln w="28575" cap="sq" cmpd="sng">
            <a:solidFill>
              <a:schemeClr val="tx1"/>
            </a:solidFill>
            <a:prstDash val="solid"/>
            <a:headEnd type="none" w="sm" len="sm"/>
            <a:tailEnd type="oval" w="sm" len="sm"/>
          </a:ln>
        </p:spPr>
      </p:sp>
      <p:sp>
        <p:nvSpPr>
          <p:cNvPr id="36895" name="Oval 233"/>
          <p:cNvSpPr/>
          <p:nvPr/>
        </p:nvSpPr>
        <p:spPr>
          <a:xfrm>
            <a:off x="6161088" y="1927225"/>
            <a:ext cx="73025" cy="73025"/>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896" name="Line 234"/>
          <p:cNvSpPr/>
          <p:nvPr/>
        </p:nvSpPr>
        <p:spPr>
          <a:xfrm flipV="1">
            <a:off x="6211888" y="1722438"/>
            <a:ext cx="0" cy="180975"/>
          </a:xfrm>
          <a:prstGeom prst="line">
            <a:avLst/>
          </a:prstGeom>
          <a:ln w="28575" cap="sq" cmpd="sng">
            <a:solidFill>
              <a:schemeClr val="tx1"/>
            </a:solidFill>
            <a:prstDash val="solid"/>
            <a:headEnd type="none" w="sm" len="sm"/>
            <a:tailEnd type="none" w="sm" len="sm"/>
          </a:ln>
        </p:spPr>
      </p:sp>
      <p:sp>
        <p:nvSpPr>
          <p:cNvPr id="36897" name="Line 235"/>
          <p:cNvSpPr/>
          <p:nvPr/>
        </p:nvSpPr>
        <p:spPr>
          <a:xfrm>
            <a:off x="6135688" y="2238375"/>
            <a:ext cx="0" cy="404813"/>
          </a:xfrm>
          <a:prstGeom prst="line">
            <a:avLst/>
          </a:prstGeom>
          <a:ln w="28575" cap="sq" cmpd="sng">
            <a:solidFill>
              <a:schemeClr val="tx1"/>
            </a:solidFill>
            <a:prstDash val="solid"/>
            <a:headEnd type="none" w="sm" len="sm"/>
            <a:tailEnd type="oval" w="sm" len="sm"/>
          </a:ln>
        </p:spPr>
      </p:sp>
      <p:sp>
        <p:nvSpPr>
          <p:cNvPr id="36898" name="Line 236"/>
          <p:cNvSpPr/>
          <p:nvPr/>
        </p:nvSpPr>
        <p:spPr>
          <a:xfrm>
            <a:off x="6242050" y="2238375"/>
            <a:ext cx="0" cy="828675"/>
          </a:xfrm>
          <a:prstGeom prst="line">
            <a:avLst/>
          </a:prstGeom>
          <a:ln w="28575" cap="sq" cmpd="sng">
            <a:solidFill>
              <a:schemeClr val="tx1"/>
            </a:solidFill>
            <a:prstDash val="solid"/>
            <a:headEnd type="none" w="sm" len="sm"/>
            <a:tailEnd type="oval" w="sm" len="sm"/>
          </a:ln>
        </p:spPr>
      </p:sp>
      <p:sp>
        <p:nvSpPr>
          <p:cNvPr id="36899" name="Line 237"/>
          <p:cNvSpPr/>
          <p:nvPr/>
        </p:nvSpPr>
        <p:spPr>
          <a:xfrm>
            <a:off x="6351588" y="2238375"/>
            <a:ext cx="0" cy="1492250"/>
          </a:xfrm>
          <a:prstGeom prst="line">
            <a:avLst/>
          </a:prstGeom>
          <a:ln w="28575" cap="sq" cmpd="sng">
            <a:solidFill>
              <a:schemeClr val="tx1"/>
            </a:solidFill>
            <a:prstDash val="solid"/>
            <a:headEnd type="none" w="sm" len="sm"/>
            <a:tailEnd type="oval" w="sm" len="sm"/>
          </a:ln>
        </p:spPr>
      </p:sp>
      <p:sp>
        <p:nvSpPr>
          <p:cNvPr id="36900" name="Oval 240"/>
          <p:cNvSpPr/>
          <p:nvPr/>
        </p:nvSpPr>
        <p:spPr>
          <a:xfrm>
            <a:off x="6746875" y="1927225"/>
            <a:ext cx="73025" cy="73025"/>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01" name="Line 241"/>
          <p:cNvSpPr/>
          <p:nvPr/>
        </p:nvSpPr>
        <p:spPr>
          <a:xfrm flipV="1">
            <a:off x="6794500" y="1722438"/>
            <a:ext cx="0" cy="180975"/>
          </a:xfrm>
          <a:prstGeom prst="line">
            <a:avLst/>
          </a:prstGeom>
          <a:ln w="28575" cap="sq" cmpd="sng">
            <a:solidFill>
              <a:schemeClr val="tx1"/>
            </a:solidFill>
            <a:prstDash val="solid"/>
            <a:headEnd type="none" w="sm" len="sm"/>
            <a:tailEnd type="none" w="sm" len="sm"/>
          </a:ln>
        </p:spPr>
      </p:sp>
      <p:sp>
        <p:nvSpPr>
          <p:cNvPr id="36902" name="Line 243"/>
          <p:cNvSpPr/>
          <p:nvPr/>
        </p:nvSpPr>
        <p:spPr>
          <a:xfrm>
            <a:off x="6735763" y="2238375"/>
            <a:ext cx="0" cy="404813"/>
          </a:xfrm>
          <a:prstGeom prst="line">
            <a:avLst/>
          </a:prstGeom>
          <a:ln w="28575" cap="sq" cmpd="sng">
            <a:solidFill>
              <a:schemeClr val="tx1"/>
            </a:solidFill>
            <a:prstDash val="solid"/>
            <a:headEnd type="none" w="sm" len="sm"/>
            <a:tailEnd type="oval" w="sm" len="sm"/>
          </a:ln>
        </p:spPr>
      </p:sp>
      <p:sp>
        <p:nvSpPr>
          <p:cNvPr id="36903" name="Line 244"/>
          <p:cNvSpPr/>
          <p:nvPr/>
        </p:nvSpPr>
        <p:spPr>
          <a:xfrm>
            <a:off x="6837363" y="2238375"/>
            <a:ext cx="0" cy="828675"/>
          </a:xfrm>
          <a:prstGeom prst="line">
            <a:avLst/>
          </a:prstGeom>
          <a:ln w="28575" cap="sq" cmpd="sng">
            <a:solidFill>
              <a:schemeClr val="tx1"/>
            </a:solidFill>
            <a:prstDash val="solid"/>
            <a:headEnd type="none" w="sm" len="sm"/>
            <a:tailEnd type="oval" w="sm" len="sm"/>
          </a:ln>
        </p:spPr>
      </p:sp>
      <p:sp>
        <p:nvSpPr>
          <p:cNvPr id="36904" name="Line 245"/>
          <p:cNvSpPr/>
          <p:nvPr/>
        </p:nvSpPr>
        <p:spPr>
          <a:xfrm>
            <a:off x="6958013" y="2384425"/>
            <a:ext cx="0" cy="1258888"/>
          </a:xfrm>
          <a:prstGeom prst="line">
            <a:avLst/>
          </a:prstGeom>
          <a:ln w="28575" cap="sq" cmpd="sng">
            <a:solidFill>
              <a:schemeClr val="tx1"/>
            </a:solidFill>
            <a:prstDash val="solid"/>
            <a:headEnd type="none" w="sm" len="sm"/>
            <a:tailEnd type="oval" w="sm" len="sm"/>
          </a:ln>
        </p:spPr>
      </p:sp>
      <p:sp>
        <p:nvSpPr>
          <p:cNvPr id="36905" name="Rectangle 247"/>
          <p:cNvSpPr/>
          <p:nvPr/>
        </p:nvSpPr>
        <p:spPr>
          <a:xfrm>
            <a:off x="2338388" y="2009775"/>
            <a:ext cx="468312" cy="215900"/>
          </a:xfrm>
          <a:prstGeom prst="rect">
            <a:avLst/>
          </a:prstGeom>
          <a:no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06" name="Oval 248"/>
          <p:cNvSpPr/>
          <p:nvPr/>
        </p:nvSpPr>
        <p:spPr>
          <a:xfrm>
            <a:off x="2544763" y="1936750"/>
            <a:ext cx="73025" cy="73025"/>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07" name="Line 249"/>
          <p:cNvSpPr/>
          <p:nvPr/>
        </p:nvSpPr>
        <p:spPr>
          <a:xfrm flipV="1">
            <a:off x="2587625" y="1741488"/>
            <a:ext cx="0" cy="180975"/>
          </a:xfrm>
          <a:prstGeom prst="line">
            <a:avLst/>
          </a:prstGeom>
          <a:ln w="28575" cap="sq" cmpd="sng">
            <a:solidFill>
              <a:schemeClr val="tx1"/>
            </a:solidFill>
            <a:prstDash val="solid"/>
            <a:headEnd type="none" w="sm" len="sm"/>
            <a:tailEnd type="none" w="sm" len="sm"/>
          </a:ln>
        </p:spPr>
      </p:sp>
      <p:sp>
        <p:nvSpPr>
          <p:cNvPr id="36908" name="Line 251"/>
          <p:cNvSpPr/>
          <p:nvPr/>
        </p:nvSpPr>
        <p:spPr>
          <a:xfrm>
            <a:off x="2516188" y="2238375"/>
            <a:ext cx="0" cy="606425"/>
          </a:xfrm>
          <a:prstGeom prst="line">
            <a:avLst/>
          </a:prstGeom>
          <a:ln w="28575" cap="sq" cmpd="sng">
            <a:solidFill>
              <a:schemeClr val="tx1"/>
            </a:solidFill>
            <a:prstDash val="solid"/>
            <a:headEnd type="none" w="sm" len="sm"/>
            <a:tailEnd type="oval" w="sm" len="sm"/>
          </a:ln>
        </p:spPr>
      </p:sp>
      <p:sp>
        <p:nvSpPr>
          <p:cNvPr id="36909" name="Line 252"/>
          <p:cNvSpPr/>
          <p:nvPr/>
        </p:nvSpPr>
        <p:spPr>
          <a:xfrm>
            <a:off x="2703513" y="2238375"/>
            <a:ext cx="0" cy="1492250"/>
          </a:xfrm>
          <a:prstGeom prst="line">
            <a:avLst/>
          </a:prstGeom>
          <a:ln w="28575" cap="sq" cmpd="sng">
            <a:solidFill>
              <a:schemeClr val="tx1"/>
            </a:solidFill>
            <a:prstDash val="solid"/>
            <a:headEnd type="none" w="sm" len="sm"/>
            <a:tailEnd type="oval" w="sm" len="sm"/>
          </a:ln>
        </p:spPr>
      </p:sp>
      <p:sp>
        <p:nvSpPr>
          <p:cNvPr id="36910" name="Line 253"/>
          <p:cNvSpPr/>
          <p:nvPr/>
        </p:nvSpPr>
        <p:spPr>
          <a:xfrm>
            <a:off x="2608263" y="2238375"/>
            <a:ext cx="0" cy="1036638"/>
          </a:xfrm>
          <a:prstGeom prst="line">
            <a:avLst/>
          </a:prstGeom>
          <a:ln w="28575" cap="sq" cmpd="sng">
            <a:solidFill>
              <a:schemeClr val="tx1"/>
            </a:solidFill>
            <a:prstDash val="solid"/>
            <a:headEnd type="none" w="sm" len="sm"/>
            <a:tailEnd type="oval" w="sm" len="sm"/>
          </a:ln>
        </p:spPr>
      </p:sp>
      <p:sp>
        <p:nvSpPr>
          <p:cNvPr id="36911" name="Line 270"/>
          <p:cNvSpPr/>
          <p:nvPr/>
        </p:nvSpPr>
        <p:spPr>
          <a:xfrm flipV="1">
            <a:off x="2425700" y="3717925"/>
            <a:ext cx="0" cy="249238"/>
          </a:xfrm>
          <a:prstGeom prst="line">
            <a:avLst/>
          </a:prstGeom>
          <a:ln w="28575" cap="sq" cmpd="sng">
            <a:solidFill>
              <a:schemeClr val="tx1"/>
            </a:solidFill>
            <a:prstDash val="solid"/>
            <a:headEnd type="none" w="sm" len="sm"/>
            <a:tailEnd type="none" w="sm" len="sm"/>
          </a:ln>
        </p:spPr>
      </p:sp>
      <p:sp>
        <p:nvSpPr>
          <p:cNvPr id="36912" name="Line 271"/>
          <p:cNvSpPr/>
          <p:nvPr/>
        </p:nvSpPr>
        <p:spPr>
          <a:xfrm>
            <a:off x="2703513" y="4019550"/>
            <a:ext cx="0" cy="193675"/>
          </a:xfrm>
          <a:prstGeom prst="line">
            <a:avLst/>
          </a:prstGeom>
          <a:ln w="28575" cap="sq" cmpd="sng">
            <a:solidFill>
              <a:schemeClr val="tx1"/>
            </a:solidFill>
            <a:prstDash val="solid"/>
            <a:headEnd type="none" w="sm" len="sm"/>
            <a:tailEnd type="none" w="sm" len="sm"/>
          </a:ln>
        </p:spPr>
      </p:sp>
      <p:sp>
        <p:nvSpPr>
          <p:cNvPr id="36913" name="Line 272"/>
          <p:cNvSpPr/>
          <p:nvPr/>
        </p:nvSpPr>
        <p:spPr>
          <a:xfrm>
            <a:off x="2435225" y="4010025"/>
            <a:ext cx="0" cy="193675"/>
          </a:xfrm>
          <a:prstGeom prst="line">
            <a:avLst/>
          </a:prstGeom>
          <a:ln w="28575" cap="sq" cmpd="sng">
            <a:solidFill>
              <a:schemeClr val="tx1"/>
            </a:solidFill>
            <a:prstDash val="solid"/>
            <a:headEnd type="none" w="sm" len="sm"/>
            <a:tailEnd type="none" w="sm" len="sm"/>
          </a:ln>
        </p:spPr>
      </p:sp>
      <p:sp>
        <p:nvSpPr>
          <p:cNvPr id="36914" name="Line 273"/>
          <p:cNvSpPr/>
          <p:nvPr/>
        </p:nvSpPr>
        <p:spPr>
          <a:xfrm>
            <a:off x="2238375" y="4106863"/>
            <a:ext cx="0" cy="468312"/>
          </a:xfrm>
          <a:prstGeom prst="line">
            <a:avLst/>
          </a:prstGeom>
          <a:ln w="28575" cap="sq" cmpd="sng">
            <a:solidFill>
              <a:schemeClr val="tx1"/>
            </a:solidFill>
            <a:prstDash val="solid"/>
            <a:headEnd type="none" w="sm" len="sm"/>
            <a:tailEnd type="none" w="sm" len="sm"/>
          </a:ln>
        </p:spPr>
      </p:sp>
      <p:sp>
        <p:nvSpPr>
          <p:cNvPr id="36915" name="Text Box 274"/>
          <p:cNvSpPr txBox="1"/>
          <p:nvPr/>
        </p:nvSpPr>
        <p:spPr>
          <a:xfrm>
            <a:off x="2041525" y="4581525"/>
            <a:ext cx="1123950" cy="307975"/>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G</a:t>
            </a:r>
            <a:r>
              <a:rPr lang="en-US" altLang="zh-CN" sz="1400" b="1" baseline="-25000" dirty="0">
                <a:solidFill>
                  <a:schemeClr val="tx1"/>
                </a:solidFill>
                <a:latin typeface="Arial" panose="020B0604020202020204" pitchFamily="34" charset="0"/>
              </a:rPr>
              <a:t>1 </a:t>
            </a:r>
            <a:r>
              <a:rPr lang="en-US" altLang="zh-CN" sz="1400" b="1" dirty="0">
                <a:solidFill>
                  <a:schemeClr val="tx1"/>
                </a:solidFill>
                <a:latin typeface="Arial" panose="020B0604020202020204" pitchFamily="34" charset="0"/>
              </a:rPr>
              <a:t>G</a:t>
            </a:r>
            <a:r>
              <a:rPr lang="en-US" altLang="zh-CN" sz="1400" b="1" baseline="-25000" dirty="0">
                <a:solidFill>
                  <a:schemeClr val="tx1"/>
                </a:solidFill>
                <a:latin typeface="Arial" panose="020B0604020202020204" pitchFamily="34" charset="0"/>
              </a:rPr>
              <a:t>2A</a:t>
            </a:r>
            <a:r>
              <a:rPr lang="en-US" altLang="zh-CN" sz="1400" b="1" dirty="0">
                <a:solidFill>
                  <a:schemeClr val="tx1"/>
                </a:solidFill>
                <a:latin typeface="Arial" panose="020B0604020202020204" pitchFamily="34" charset="0"/>
              </a:rPr>
              <a:t>G</a:t>
            </a:r>
            <a:r>
              <a:rPr lang="en-US" altLang="zh-CN" sz="1400" b="1" baseline="-25000" dirty="0">
                <a:solidFill>
                  <a:schemeClr val="tx1"/>
                </a:solidFill>
                <a:latin typeface="Arial" panose="020B0604020202020204" pitchFamily="34" charset="0"/>
              </a:rPr>
              <a:t>2B</a:t>
            </a:r>
          </a:p>
        </p:txBody>
      </p:sp>
      <p:sp>
        <p:nvSpPr>
          <p:cNvPr id="36916" name="Text Box 277"/>
          <p:cNvSpPr txBox="1"/>
          <p:nvPr/>
        </p:nvSpPr>
        <p:spPr>
          <a:xfrm>
            <a:off x="1127125" y="2906713"/>
            <a:ext cx="431800" cy="276225"/>
          </a:xfrm>
          <a:prstGeom prst="rect">
            <a:avLst/>
          </a:prstGeom>
          <a:noFill/>
          <a:ln w="28575" cap="flat" cmpd="sng">
            <a:solidFill>
              <a:schemeClr val="tx1"/>
            </a:solidFill>
            <a:prstDash val="solid"/>
            <a:miter/>
            <a:headEnd type="none" w="med" len="med"/>
            <a:tailEnd type="none" w="med" len="med"/>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B</a:t>
            </a:r>
            <a:endParaRPr lang="en-US" altLang="zh-CN" sz="1200" b="1" baseline="-25000" dirty="0">
              <a:solidFill>
                <a:schemeClr val="tx1"/>
              </a:solidFill>
              <a:latin typeface="Arial" panose="020B0604020202020204" pitchFamily="34" charset="0"/>
            </a:endParaRPr>
          </a:p>
        </p:txBody>
      </p:sp>
      <p:sp>
        <p:nvSpPr>
          <p:cNvPr id="36917" name="Text Box 278"/>
          <p:cNvSpPr txBox="1"/>
          <p:nvPr/>
        </p:nvSpPr>
        <p:spPr>
          <a:xfrm>
            <a:off x="1127125" y="2468563"/>
            <a:ext cx="431800" cy="276225"/>
          </a:xfrm>
          <a:prstGeom prst="rect">
            <a:avLst/>
          </a:prstGeom>
          <a:noFill/>
          <a:ln w="28575" cap="flat" cmpd="sng">
            <a:solidFill>
              <a:schemeClr val="tx1"/>
            </a:solidFill>
            <a:prstDash val="solid"/>
            <a:miter/>
            <a:headEnd type="none" w="med" len="med"/>
            <a:tailEnd type="none" w="med" len="med"/>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C</a:t>
            </a:r>
            <a:endParaRPr lang="en-US" altLang="zh-CN" sz="1200" b="1" baseline="-25000" dirty="0">
              <a:solidFill>
                <a:schemeClr val="tx1"/>
              </a:solidFill>
              <a:latin typeface="Arial" panose="020B0604020202020204" pitchFamily="34" charset="0"/>
            </a:endParaRPr>
          </a:p>
        </p:txBody>
      </p:sp>
      <p:sp>
        <p:nvSpPr>
          <p:cNvPr id="36918" name="Text Box 279"/>
          <p:cNvSpPr txBox="1"/>
          <p:nvPr/>
        </p:nvSpPr>
        <p:spPr>
          <a:xfrm>
            <a:off x="1127125" y="3335338"/>
            <a:ext cx="431800" cy="276225"/>
          </a:xfrm>
          <a:prstGeom prst="rect">
            <a:avLst/>
          </a:prstGeom>
          <a:noFill/>
          <a:ln w="28575" cap="flat" cmpd="sng">
            <a:solidFill>
              <a:schemeClr val="tx1"/>
            </a:solidFill>
            <a:prstDash val="solid"/>
            <a:miter/>
            <a:headEnd type="none" w="med" len="med"/>
            <a:tailEnd type="none" w="med" len="med"/>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A</a:t>
            </a:r>
            <a:endParaRPr lang="en-US" altLang="zh-CN" sz="1200" b="1" baseline="-25000" dirty="0">
              <a:solidFill>
                <a:schemeClr val="tx1"/>
              </a:solidFill>
              <a:latin typeface="Arial" panose="020B0604020202020204" pitchFamily="34" charset="0"/>
            </a:endParaRPr>
          </a:p>
        </p:txBody>
      </p:sp>
      <p:sp>
        <p:nvSpPr>
          <p:cNvPr id="36919" name="Line 280"/>
          <p:cNvSpPr/>
          <p:nvPr/>
        </p:nvSpPr>
        <p:spPr>
          <a:xfrm>
            <a:off x="1531938" y="2646363"/>
            <a:ext cx="5543550" cy="0"/>
          </a:xfrm>
          <a:prstGeom prst="line">
            <a:avLst/>
          </a:prstGeom>
          <a:ln w="28575" cap="sq" cmpd="sng">
            <a:solidFill>
              <a:schemeClr val="tx1"/>
            </a:solidFill>
            <a:prstDash val="solid"/>
            <a:headEnd type="none" w="sm" len="sm"/>
            <a:tailEnd type="none" w="sm" len="sm"/>
          </a:ln>
        </p:spPr>
      </p:sp>
      <p:sp>
        <p:nvSpPr>
          <p:cNvPr id="36920" name="Line 281"/>
          <p:cNvSpPr/>
          <p:nvPr/>
        </p:nvSpPr>
        <p:spPr>
          <a:xfrm>
            <a:off x="2143125" y="2860675"/>
            <a:ext cx="4932363" cy="0"/>
          </a:xfrm>
          <a:prstGeom prst="line">
            <a:avLst/>
          </a:prstGeom>
          <a:ln w="28575" cap="sq" cmpd="sng">
            <a:solidFill>
              <a:schemeClr val="tx1"/>
            </a:solidFill>
            <a:prstDash val="solid"/>
            <a:headEnd type="none" w="sm" len="sm"/>
            <a:tailEnd type="none" w="sm" len="sm"/>
          </a:ln>
        </p:spPr>
      </p:sp>
      <p:sp>
        <p:nvSpPr>
          <p:cNvPr id="36921" name="Line 282"/>
          <p:cNvSpPr/>
          <p:nvPr/>
        </p:nvSpPr>
        <p:spPr>
          <a:xfrm>
            <a:off x="1531938" y="3074988"/>
            <a:ext cx="5543550" cy="0"/>
          </a:xfrm>
          <a:prstGeom prst="line">
            <a:avLst/>
          </a:prstGeom>
          <a:ln w="28575" cap="sq" cmpd="sng">
            <a:solidFill>
              <a:schemeClr val="tx1"/>
            </a:solidFill>
            <a:prstDash val="solid"/>
            <a:headEnd type="none" w="sm" len="sm"/>
            <a:tailEnd type="none" w="sm" len="sm"/>
          </a:ln>
        </p:spPr>
      </p:sp>
      <p:sp>
        <p:nvSpPr>
          <p:cNvPr id="36922" name="Line 283"/>
          <p:cNvSpPr/>
          <p:nvPr/>
        </p:nvSpPr>
        <p:spPr>
          <a:xfrm>
            <a:off x="2143125" y="3289300"/>
            <a:ext cx="4932363" cy="0"/>
          </a:xfrm>
          <a:prstGeom prst="line">
            <a:avLst/>
          </a:prstGeom>
          <a:ln w="28575" cap="sq" cmpd="sng">
            <a:solidFill>
              <a:schemeClr val="tx1"/>
            </a:solidFill>
            <a:prstDash val="solid"/>
            <a:headEnd type="none" w="sm" len="sm"/>
            <a:tailEnd type="none" w="sm" len="sm"/>
          </a:ln>
        </p:spPr>
      </p:sp>
      <p:sp>
        <p:nvSpPr>
          <p:cNvPr id="36923" name="Line 284"/>
          <p:cNvSpPr/>
          <p:nvPr/>
        </p:nvSpPr>
        <p:spPr>
          <a:xfrm>
            <a:off x="1531938" y="3503613"/>
            <a:ext cx="5543550" cy="0"/>
          </a:xfrm>
          <a:prstGeom prst="line">
            <a:avLst/>
          </a:prstGeom>
          <a:ln w="28575" cap="sq" cmpd="sng">
            <a:solidFill>
              <a:schemeClr val="tx1"/>
            </a:solidFill>
            <a:prstDash val="solid"/>
            <a:headEnd type="none" w="sm" len="sm"/>
            <a:tailEnd type="none" w="sm" len="sm"/>
          </a:ln>
        </p:spPr>
      </p:sp>
      <p:sp>
        <p:nvSpPr>
          <p:cNvPr id="36924" name="Line 285"/>
          <p:cNvSpPr/>
          <p:nvPr/>
        </p:nvSpPr>
        <p:spPr>
          <a:xfrm>
            <a:off x="2143125" y="3717925"/>
            <a:ext cx="4932363" cy="0"/>
          </a:xfrm>
          <a:prstGeom prst="line">
            <a:avLst/>
          </a:prstGeom>
          <a:ln w="28575" cap="sq" cmpd="sng">
            <a:solidFill>
              <a:schemeClr val="tx1"/>
            </a:solidFill>
            <a:prstDash val="solid"/>
            <a:headEnd type="none" w="sm" len="sm"/>
            <a:tailEnd type="none" w="sm" len="sm"/>
          </a:ln>
        </p:spPr>
      </p:sp>
      <p:sp>
        <p:nvSpPr>
          <p:cNvPr id="36925" name="Line 286"/>
          <p:cNvSpPr/>
          <p:nvPr/>
        </p:nvSpPr>
        <p:spPr>
          <a:xfrm>
            <a:off x="1687513" y="2646363"/>
            <a:ext cx="0" cy="214312"/>
          </a:xfrm>
          <a:prstGeom prst="line">
            <a:avLst/>
          </a:prstGeom>
          <a:ln w="28575" cap="sq" cmpd="sng">
            <a:solidFill>
              <a:schemeClr val="tx1"/>
            </a:solidFill>
            <a:prstDash val="solid"/>
            <a:headEnd type="oval" w="sm" len="sm"/>
            <a:tailEnd type="none" w="sm" len="sm"/>
          </a:ln>
        </p:spPr>
      </p:sp>
      <p:sp>
        <p:nvSpPr>
          <p:cNvPr id="36926" name="Line 288"/>
          <p:cNvSpPr/>
          <p:nvPr/>
        </p:nvSpPr>
        <p:spPr>
          <a:xfrm>
            <a:off x="1687513" y="3074988"/>
            <a:ext cx="0" cy="214312"/>
          </a:xfrm>
          <a:prstGeom prst="line">
            <a:avLst/>
          </a:prstGeom>
          <a:ln w="28575" cap="sq" cmpd="sng">
            <a:solidFill>
              <a:schemeClr val="tx1"/>
            </a:solidFill>
            <a:prstDash val="solid"/>
            <a:headEnd type="oval" w="sm" len="sm"/>
            <a:tailEnd type="none" w="sm" len="sm"/>
          </a:ln>
        </p:spPr>
      </p:sp>
      <p:sp>
        <p:nvSpPr>
          <p:cNvPr id="36927" name="Line 290"/>
          <p:cNvSpPr/>
          <p:nvPr/>
        </p:nvSpPr>
        <p:spPr>
          <a:xfrm>
            <a:off x="1687513" y="3503613"/>
            <a:ext cx="0" cy="214312"/>
          </a:xfrm>
          <a:prstGeom prst="line">
            <a:avLst/>
          </a:prstGeom>
          <a:ln w="28575" cap="sq" cmpd="sng">
            <a:solidFill>
              <a:schemeClr val="tx1"/>
            </a:solidFill>
            <a:prstDash val="solid"/>
            <a:headEnd type="oval" w="sm" len="sm"/>
            <a:tailEnd type="none" w="sm" len="sm"/>
          </a:ln>
        </p:spPr>
      </p:sp>
      <p:sp>
        <p:nvSpPr>
          <p:cNvPr id="36928" name="Line 292"/>
          <p:cNvSpPr/>
          <p:nvPr/>
        </p:nvSpPr>
        <p:spPr>
          <a:xfrm>
            <a:off x="2430463" y="2225675"/>
            <a:ext cx="0" cy="1584325"/>
          </a:xfrm>
          <a:prstGeom prst="line">
            <a:avLst/>
          </a:prstGeom>
          <a:ln w="28575" cap="sq" cmpd="sng">
            <a:solidFill>
              <a:schemeClr val="tx1"/>
            </a:solidFill>
            <a:prstDash val="solid"/>
            <a:headEnd type="none" w="sm" len="sm"/>
            <a:tailEnd type="none" w="sm" len="sm"/>
          </a:ln>
        </p:spPr>
      </p:sp>
      <p:sp>
        <p:nvSpPr>
          <p:cNvPr id="36929" name="Line 307"/>
          <p:cNvSpPr/>
          <p:nvPr/>
        </p:nvSpPr>
        <p:spPr>
          <a:xfrm>
            <a:off x="3111500" y="2246313"/>
            <a:ext cx="0" cy="604837"/>
          </a:xfrm>
          <a:prstGeom prst="line">
            <a:avLst/>
          </a:prstGeom>
          <a:ln w="28575" cap="sq" cmpd="sng">
            <a:solidFill>
              <a:schemeClr val="tx1"/>
            </a:solidFill>
            <a:prstDash val="solid"/>
            <a:headEnd type="none" w="sm" len="sm"/>
            <a:tailEnd type="oval" w="sm" len="sm"/>
          </a:ln>
        </p:spPr>
      </p:sp>
      <p:sp>
        <p:nvSpPr>
          <p:cNvPr id="36930" name="Line 309"/>
          <p:cNvSpPr/>
          <p:nvPr/>
        </p:nvSpPr>
        <p:spPr>
          <a:xfrm>
            <a:off x="3744913" y="2246313"/>
            <a:ext cx="0" cy="604837"/>
          </a:xfrm>
          <a:prstGeom prst="line">
            <a:avLst/>
          </a:prstGeom>
          <a:ln w="28575" cap="sq" cmpd="sng">
            <a:solidFill>
              <a:schemeClr val="tx1"/>
            </a:solidFill>
            <a:prstDash val="solid"/>
            <a:headEnd type="none" w="sm" len="sm"/>
            <a:tailEnd type="oval" w="sm" len="sm"/>
          </a:ln>
        </p:spPr>
      </p:sp>
      <p:sp>
        <p:nvSpPr>
          <p:cNvPr id="36931" name="Line 311"/>
          <p:cNvSpPr/>
          <p:nvPr/>
        </p:nvSpPr>
        <p:spPr>
          <a:xfrm>
            <a:off x="4335463" y="2238375"/>
            <a:ext cx="0" cy="606425"/>
          </a:xfrm>
          <a:prstGeom prst="line">
            <a:avLst/>
          </a:prstGeom>
          <a:ln w="28575" cap="sq" cmpd="sng">
            <a:solidFill>
              <a:schemeClr val="tx1"/>
            </a:solidFill>
            <a:prstDash val="solid"/>
            <a:headEnd type="none" w="sm" len="sm"/>
            <a:tailEnd type="oval" w="sm" len="sm"/>
          </a:ln>
        </p:spPr>
      </p:sp>
      <p:sp>
        <p:nvSpPr>
          <p:cNvPr id="36932" name="Text Box 333"/>
          <p:cNvSpPr txBox="1"/>
          <p:nvPr/>
        </p:nvSpPr>
        <p:spPr>
          <a:xfrm>
            <a:off x="2438400" y="1412875"/>
            <a:ext cx="657225" cy="339725"/>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Y</a:t>
            </a:r>
            <a:r>
              <a:rPr lang="en-US" altLang="zh-CN" sz="1600" b="1" baseline="-25000" dirty="0">
                <a:solidFill>
                  <a:schemeClr val="tx1"/>
                </a:solidFill>
                <a:latin typeface="Arial" panose="020B0604020202020204" pitchFamily="34" charset="0"/>
              </a:rPr>
              <a:t>0</a:t>
            </a:r>
          </a:p>
        </p:txBody>
      </p:sp>
      <p:sp>
        <p:nvSpPr>
          <p:cNvPr id="36933" name="Text Box 334"/>
          <p:cNvSpPr txBox="1"/>
          <p:nvPr/>
        </p:nvSpPr>
        <p:spPr>
          <a:xfrm>
            <a:off x="3048000" y="1412875"/>
            <a:ext cx="657225" cy="339725"/>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Y</a:t>
            </a:r>
            <a:r>
              <a:rPr lang="en-US" altLang="zh-CN" sz="1600" b="1" baseline="-25000" dirty="0">
                <a:solidFill>
                  <a:schemeClr val="tx1"/>
                </a:solidFill>
                <a:latin typeface="Arial" panose="020B0604020202020204" pitchFamily="34" charset="0"/>
              </a:rPr>
              <a:t>1</a:t>
            </a:r>
          </a:p>
        </p:txBody>
      </p:sp>
      <p:sp>
        <p:nvSpPr>
          <p:cNvPr id="36934" name="Text Box 335"/>
          <p:cNvSpPr txBox="1"/>
          <p:nvPr/>
        </p:nvSpPr>
        <p:spPr>
          <a:xfrm>
            <a:off x="3646488" y="1412875"/>
            <a:ext cx="525462" cy="338138"/>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Y</a:t>
            </a:r>
            <a:r>
              <a:rPr lang="en-US" altLang="zh-CN" sz="1600" b="1" baseline="-25000" dirty="0">
                <a:solidFill>
                  <a:schemeClr val="tx1"/>
                </a:solidFill>
                <a:latin typeface="Arial" panose="020B0604020202020204" pitchFamily="34" charset="0"/>
              </a:rPr>
              <a:t>2</a:t>
            </a:r>
          </a:p>
        </p:txBody>
      </p:sp>
      <p:sp>
        <p:nvSpPr>
          <p:cNvPr id="36935" name="Text Box 336"/>
          <p:cNvSpPr txBox="1"/>
          <p:nvPr/>
        </p:nvSpPr>
        <p:spPr>
          <a:xfrm>
            <a:off x="4252913" y="1412875"/>
            <a:ext cx="657225" cy="339725"/>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Y</a:t>
            </a:r>
            <a:r>
              <a:rPr lang="en-US" altLang="zh-CN" sz="1600" b="1" baseline="-25000" dirty="0">
                <a:solidFill>
                  <a:schemeClr val="tx1"/>
                </a:solidFill>
                <a:latin typeface="Arial" panose="020B0604020202020204" pitchFamily="34" charset="0"/>
              </a:rPr>
              <a:t>3</a:t>
            </a:r>
          </a:p>
        </p:txBody>
      </p:sp>
      <p:sp>
        <p:nvSpPr>
          <p:cNvPr id="36936" name="Text Box 337"/>
          <p:cNvSpPr txBox="1"/>
          <p:nvPr/>
        </p:nvSpPr>
        <p:spPr>
          <a:xfrm>
            <a:off x="4814888" y="1412875"/>
            <a:ext cx="657225" cy="339725"/>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Y</a:t>
            </a:r>
            <a:r>
              <a:rPr lang="en-US" altLang="zh-CN" sz="1600" b="1" baseline="-25000" dirty="0">
                <a:solidFill>
                  <a:schemeClr val="tx1"/>
                </a:solidFill>
                <a:latin typeface="Arial" panose="020B0604020202020204" pitchFamily="34" charset="0"/>
              </a:rPr>
              <a:t>4</a:t>
            </a:r>
          </a:p>
        </p:txBody>
      </p:sp>
      <p:sp>
        <p:nvSpPr>
          <p:cNvPr id="36937" name="Text Box 338"/>
          <p:cNvSpPr txBox="1"/>
          <p:nvPr/>
        </p:nvSpPr>
        <p:spPr>
          <a:xfrm>
            <a:off x="5437188" y="1412875"/>
            <a:ext cx="658812" cy="339725"/>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Y</a:t>
            </a:r>
            <a:r>
              <a:rPr lang="en-US" altLang="zh-CN" sz="1600" b="1" baseline="-25000" dirty="0">
                <a:solidFill>
                  <a:schemeClr val="tx1"/>
                </a:solidFill>
                <a:latin typeface="Arial" panose="020B0604020202020204" pitchFamily="34" charset="0"/>
              </a:rPr>
              <a:t>5</a:t>
            </a:r>
          </a:p>
        </p:txBody>
      </p:sp>
      <p:sp>
        <p:nvSpPr>
          <p:cNvPr id="36938" name="Text Box 339"/>
          <p:cNvSpPr txBox="1"/>
          <p:nvPr/>
        </p:nvSpPr>
        <p:spPr>
          <a:xfrm>
            <a:off x="5988050" y="1412875"/>
            <a:ext cx="657225" cy="339725"/>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Y</a:t>
            </a:r>
            <a:r>
              <a:rPr lang="en-US" altLang="zh-CN" sz="1600" b="1" baseline="-25000" dirty="0">
                <a:solidFill>
                  <a:schemeClr val="tx1"/>
                </a:solidFill>
                <a:latin typeface="Arial" panose="020B0604020202020204" pitchFamily="34" charset="0"/>
              </a:rPr>
              <a:t>6</a:t>
            </a:r>
          </a:p>
        </p:txBody>
      </p:sp>
      <p:sp>
        <p:nvSpPr>
          <p:cNvPr id="36939" name="Text Box 340"/>
          <p:cNvSpPr txBox="1"/>
          <p:nvPr/>
        </p:nvSpPr>
        <p:spPr>
          <a:xfrm>
            <a:off x="6554788" y="1412875"/>
            <a:ext cx="657225" cy="339725"/>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Y</a:t>
            </a:r>
            <a:r>
              <a:rPr lang="en-US" altLang="zh-CN" sz="1600" b="1" baseline="-25000" dirty="0">
                <a:solidFill>
                  <a:schemeClr val="tx1"/>
                </a:solidFill>
                <a:latin typeface="Arial" panose="020B0604020202020204" pitchFamily="34" charset="0"/>
              </a:rPr>
              <a:t>7</a:t>
            </a:r>
          </a:p>
        </p:txBody>
      </p:sp>
      <p:sp>
        <p:nvSpPr>
          <p:cNvPr id="36940" name="Oval 341"/>
          <p:cNvSpPr/>
          <p:nvPr/>
        </p:nvSpPr>
        <p:spPr>
          <a:xfrm>
            <a:off x="2401888" y="4225925"/>
            <a:ext cx="58737" cy="57150"/>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41" name="Oval 342"/>
          <p:cNvSpPr/>
          <p:nvPr/>
        </p:nvSpPr>
        <p:spPr>
          <a:xfrm>
            <a:off x="2670175" y="4235450"/>
            <a:ext cx="58738" cy="57150"/>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42" name="Rectangle 269"/>
          <p:cNvSpPr/>
          <p:nvPr/>
        </p:nvSpPr>
        <p:spPr>
          <a:xfrm>
            <a:off x="2112963" y="3846513"/>
            <a:ext cx="730250" cy="252412"/>
          </a:xfrm>
          <a:prstGeom prst="rect">
            <a:avLst/>
          </a:prstGeom>
          <a:solidFill>
            <a:srgbClr val="FFFF66"/>
          </a:solid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43" name="Rectangle 198"/>
          <p:cNvSpPr/>
          <p:nvPr/>
        </p:nvSpPr>
        <p:spPr>
          <a:xfrm>
            <a:off x="2947988" y="2000250"/>
            <a:ext cx="468312" cy="215900"/>
          </a:xfrm>
          <a:prstGeom prst="rect">
            <a:avLst/>
          </a:prstGeom>
          <a:solidFill>
            <a:schemeClr val="bg1"/>
          </a:solid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44" name="Line 299"/>
          <p:cNvSpPr/>
          <p:nvPr/>
        </p:nvSpPr>
        <p:spPr>
          <a:xfrm flipH="1">
            <a:off x="4846638" y="2209800"/>
            <a:ext cx="0" cy="180975"/>
          </a:xfrm>
          <a:prstGeom prst="line">
            <a:avLst/>
          </a:prstGeom>
          <a:ln w="28575" cap="sq" cmpd="sng">
            <a:solidFill>
              <a:schemeClr val="tx1"/>
            </a:solidFill>
            <a:prstDash val="solid"/>
            <a:headEnd type="none" w="sm" len="sm"/>
            <a:tailEnd type="oval" w="sm" len="sm"/>
          </a:ln>
        </p:spPr>
      </p:sp>
      <p:sp>
        <p:nvSpPr>
          <p:cNvPr id="36945" name="Line 299"/>
          <p:cNvSpPr/>
          <p:nvPr/>
        </p:nvSpPr>
        <p:spPr>
          <a:xfrm flipH="1">
            <a:off x="5446713" y="2200275"/>
            <a:ext cx="0" cy="180975"/>
          </a:xfrm>
          <a:prstGeom prst="line">
            <a:avLst/>
          </a:prstGeom>
          <a:ln w="28575" cap="sq" cmpd="sng">
            <a:solidFill>
              <a:schemeClr val="tx1"/>
            </a:solidFill>
            <a:prstDash val="solid"/>
            <a:headEnd type="none" w="sm" len="sm"/>
            <a:tailEnd type="oval" w="sm" len="sm"/>
          </a:ln>
        </p:spPr>
      </p:sp>
      <p:sp>
        <p:nvSpPr>
          <p:cNvPr id="36946" name="Rectangle 225"/>
          <p:cNvSpPr/>
          <p:nvPr/>
        </p:nvSpPr>
        <p:spPr>
          <a:xfrm>
            <a:off x="5359400" y="2000250"/>
            <a:ext cx="466725" cy="215900"/>
          </a:xfrm>
          <a:prstGeom prst="rect">
            <a:avLst/>
          </a:prstGeom>
          <a:solidFill>
            <a:schemeClr val="bg1"/>
          </a:solid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47" name="Line 299"/>
          <p:cNvSpPr/>
          <p:nvPr/>
        </p:nvSpPr>
        <p:spPr>
          <a:xfrm flipH="1">
            <a:off x="3659188" y="2205038"/>
            <a:ext cx="0" cy="180975"/>
          </a:xfrm>
          <a:prstGeom prst="line">
            <a:avLst/>
          </a:prstGeom>
          <a:ln w="28575" cap="sq" cmpd="sng">
            <a:solidFill>
              <a:schemeClr val="tx1"/>
            </a:solidFill>
            <a:prstDash val="solid"/>
            <a:headEnd type="none" w="sm" len="sm"/>
            <a:tailEnd type="oval" w="sm" len="sm"/>
          </a:ln>
        </p:spPr>
      </p:sp>
      <p:sp>
        <p:nvSpPr>
          <p:cNvPr id="36948" name="Line 299"/>
          <p:cNvSpPr/>
          <p:nvPr/>
        </p:nvSpPr>
        <p:spPr>
          <a:xfrm flipH="1">
            <a:off x="4235450" y="2205038"/>
            <a:ext cx="0" cy="180975"/>
          </a:xfrm>
          <a:prstGeom prst="line">
            <a:avLst/>
          </a:prstGeom>
          <a:ln w="28575" cap="sq" cmpd="sng">
            <a:solidFill>
              <a:schemeClr val="tx1"/>
            </a:solidFill>
            <a:prstDash val="solid"/>
            <a:headEnd type="none" w="sm" len="sm"/>
            <a:tailEnd type="oval" w="sm" len="sm"/>
          </a:ln>
        </p:spPr>
      </p:sp>
      <p:sp>
        <p:nvSpPr>
          <p:cNvPr id="36949" name="Rectangle 205"/>
          <p:cNvSpPr/>
          <p:nvPr/>
        </p:nvSpPr>
        <p:spPr>
          <a:xfrm>
            <a:off x="3559175" y="2000250"/>
            <a:ext cx="466725" cy="215900"/>
          </a:xfrm>
          <a:prstGeom prst="rect">
            <a:avLst/>
          </a:prstGeom>
          <a:solidFill>
            <a:schemeClr val="bg1"/>
          </a:solid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50" name="Rectangle 211"/>
          <p:cNvSpPr/>
          <p:nvPr/>
        </p:nvSpPr>
        <p:spPr>
          <a:xfrm>
            <a:off x="4164013" y="2000250"/>
            <a:ext cx="466725" cy="215900"/>
          </a:xfrm>
          <a:prstGeom prst="rect">
            <a:avLst/>
          </a:prstGeom>
          <a:solidFill>
            <a:schemeClr val="bg1"/>
          </a:solid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51" name="AutoShape 30"/>
          <p:cNvSpPr/>
          <p:nvPr/>
        </p:nvSpPr>
        <p:spPr>
          <a:xfrm rot="5400000">
            <a:off x="1839913" y="2749550"/>
            <a:ext cx="250825" cy="192088"/>
          </a:xfrm>
          <a:prstGeom prst="flowChartExtract">
            <a:avLst/>
          </a:prstGeom>
          <a:noFill/>
          <a:ln w="28575" cap="flat" cmpd="sng">
            <a:solidFill>
              <a:schemeClr val="tx1"/>
            </a:solidFill>
            <a:prstDash val="solid"/>
            <a:miter/>
            <a:headEnd type="none" w="med" len="med"/>
            <a:tailEnd type="none" w="med" len="med"/>
          </a:ln>
        </p:spPr>
        <p:txBody>
          <a:bodyPr rot="10800000" vert="eaVert" wrap="none" anchor="ctr"/>
          <a:lstStyle/>
          <a:p>
            <a:pPr eaLnBrk="1" hangingPunct="1"/>
            <a:endParaRPr lang="zh-CN" altLang="en-US" dirty="0">
              <a:solidFill>
                <a:schemeClr val="tx1"/>
              </a:solidFill>
              <a:latin typeface="Arial" panose="020B0604020202020204" pitchFamily="34" charset="0"/>
            </a:endParaRPr>
          </a:p>
        </p:txBody>
      </p:sp>
      <p:sp>
        <p:nvSpPr>
          <p:cNvPr id="36952" name="Oval 33"/>
          <p:cNvSpPr/>
          <p:nvPr/>
        </p:nvSpPr>
        <p:spPr>
          <a:xfrm>
            <a:off x="2081213" y="2838450"/>
            <a:ext cx="49212" cy="5080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53" name="Oval 33"/>
          <p:cNvSpPr/>
          <p:nvPr/>
        </p:nvSpPr>
        <p:spPr>
          <a:xfrm>
            <a:off x="2095500" y="3259138"/>
            <a:ext cx="50800" cy="5080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54" name="Oval 33"/>
          <p:cNvSpPr/>
          <p:nvPr/>
        </p:nvSpPr>
        <p:spPr>
          <a:xfrm>
            <a:off x="2071688" y="3686175"/>
            <a:ext cx="50800" cy="5080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55" name="Line 285"/>
          <p:cNvSpPr/>
          <p:nvPr/>
        </p:nvSpPr>
        <p:spPr>
          <a:xfrm>
            <a:off x="1687513" y="3732213"/>
            <a:ext cx="180975" cy="0"/>
          </a:xfrm>
          <a:prstGeom prst="line">
            <a:avLst/>
          </a:prstGeom>
          <a:ln w="28575" cap="sq" cmpd="sng">
            <a:solidFill>
              <a:schemeClr val="tx1"/>
            </a:solidFill>
            <a:prstDash val="solid"/>
            <a:headEnd type="none" w="sm" len="sm"/>
            <a:tailEnd type="none" w="sm" len="sm"/>
          </a:ln>
        </p:spPr>
      </p:sp>
      <p:sp>
        <p:nvSpPr>
          <p:cNvPr id="36956" name="Line 285"/>
          <p:cNvSpPr/>
          <p:nvPr/>
        </p:nvSpPr>
        <p:spPr>
          <a:xfrm>
            <a:off x="1697038" y="3295650"/>
            <a:ext cx="180975" cy="0"/>
          </a:xfrm>
          <a:prstGeom prst="line">
            <a:avLst/>
          </a:prstGeom>
          <a:ln w="28575" cap="sq" cmpd="sng">
            <a:solidFill>
              <a:schemeClr val="tx1"/>
            </a:solidFill>
            <a:prstDash val="solid"/>
            <a:headEnd type="none" w="sm" len="sm"/>
            <a:tailEnd type="none" w="sm" len="sm"/>
          </a:ln>
        </p:spPr>
      </p:sp>
      <p:sp>
        <p:nvSpPr>
          <p:cNvPr id="36957" name="Line 285"/>
          <p:cNvSpPr/>
          <p:nvPr/>
        </p:nvSpPr>
        <p:spPr>
          <a:xfrm>
            <a:off x="1684338" y="2867025"/>
            <a:ext cx="179387" cy="0"/>
          </a:xfrm>
          <a:prstGeom prst="line">
            <a:avLst/>
          </a:prstGeom>
          <a:ln w="28575" cap="sq" cmpd="sng">
            <a:solidFill>
              <a:schemeClr val="tx1"/>
            </a:solidFill>
            <a:prstDash val="solid"/>
            <a:headEnd type="none" w="sm" len="sm"/>
            <a:tailEnd type="none" w="sm" len="sm"/>
          </a:ln>
        </p:spPr>
      </p:sp>
      <p:sp>
        <p:nvSpPr>
          <p:cNvPr id="36958" name="Line 271"/>
          <p:cNvSpPr/>
          <p:nvPr/>
        </p:nvSpPr>
        <p:spPr>
          <a:xfrm>
            <a:off x="2703513" y="4384675"/>
            <a:ext cx="0" cy="195263"/>
          </a:xfrm>
          <a:prstGeom prst="line">
            <a:avLst/>
          </a:prstGeom>
          <a:ln w="28575" cap="sq" cmpd="sng">
            <a:solidFill>
              <a:schemeClr val="tx1"/>
            </a:solidFill>
            <a:prstDash val="solid"/>
            <a:headEnd type="none" w="sm" len="sm"/>
            <a:tailEnd type="none" w="sm" len="sm"/>
          </a:ln>
        </p:spPr>
      </p:sp>
      <p:sp>
        <p:nvSpPr>
          <p:cNvPr id="36959" name="Line 272"/>
          <p:cNvSpPr/>
          <p:nvPr/>
        </p:nvSpPr>
        <p:spPr>
          <a:xfrm>
            <a:off x="2435225" y="4384675"/>
            <a:ext cx="0" cy="195263"/>
          </a:xfrm>
          <a:prstGeom prst="line">
            <a:avLst/>
          </a:prstGeom>
          <a:ln w="28575" cap="sq" cmpd="sng">
            <a:solidFill>
              <a:schemeClr val="tx1"/>
            </a:solidFill>
            <a:prstDash val="solid"/>
            <a:headEnd type="none" w="sm" len="sm"/>
            <a:tailEnd type="none" w="sm" len="sm"/>
          </a:ln>
        </p:spPr>
      </p:sp>
      <p:sp>
        <p:nvSpPr>
          <p:cNvPr id="36960" name="等腰三角形 128"/>
          <p:cNvSpPr/>
          <p:nvPr/>
        </p:nvSpPr>
        <p:spPr>
          <a:xfrm>
            <a:off x="2325688" y="4279900"/>
            <a:ext cx="230187" cy="80963"/>
          </a:xfrm>
          <a:prstGeom prst="triangle">
            <a:avLst>
              <a:gd name="adj" fmla="val 50000"/>
            </a:avLst>
          </a:prstGeom>
          <a:noFill/>
          <a:ln w="28575" cap="flat" cmpd="sng">
            <a:solidFill>
              <a:schemeClr val="tx1"/>
            </a:solidFill>
            <a:prstDash val="solid"/>
            <a:round/>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sp>
        <p:nvSpPr>
          <p:cNvPr id="36961" name="等腰三角形 129"/>
          <p:cNvSpPr/>
          <p:nvPr/>
        </p:nvSpPr>
        <p:spPr>
          <a:xfrm>
            <a:off x="2566988" y="4279900"/>
            <a:ext cx="276225" cy="90488"/>
          </a:xfrm>
          <a:prstGeom prst="triangle">
            <a:avLst>
              <a:gd name="adj" fmla="val 50000"/>
            </a:avLst>
          </a:prstGeom>
          <a:noFill/>
          <a:ln w="28575" cap="flat" cmpd="sng">
            <a:solidFill>
              <a:schemeClr val="tx1"/>
            </a:solidFill>
            <a:prstDash val="solid"/>
            <a:round/>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sp>
        <p:nvSpPr>
          <p:cNvPr id="36962" name="AutoShape 30"/>
          <p:cNvSpPr/>
          <p:nvPr/>
        </p:nvSpPr>
        <p:spPr>
          <a:xfrm rot="5400000">
            <a:off x="1858963" y="3187700"/>
            <a:ext cx="252412" cy="192088"/>
          </a:xfrm>
          <a:prstGeom prst="flowChartExtract">
            <a:avLst/>
          </a:prstGeom>
          <a:solidFill>
            <a:schemeClr val="tx1"/>
          </a:solidFill>
          <a:ln w="28575" cap="flat" cmpd="sng">
            <a:solidFill>
              <a:schemeClr val="tx1"/>
            </a:solidFill>
            <a:prstDash val="solid"/>
            <a:miter/>
            <a:headEnd type="none" w="med" len="med"/>
            <a:tailEnd type="none" w="med" len="med"/>
          </a:ln>
        </p:spPr>
        <p:txBody>
          <a:bodyPr rot="10800000" vert="eaVert" wrap="none" anchor="ctr"/>
          <a:lstStyle/>
          <a:p>
            <a:pPr eaLnBrk="1" hangingPunct="1"/>
            <a:endParaRPr lang="zh-CN" altLang="en-US" dirty="0">
              <a:solidFill>
                <a:schemeClr val="tx1"/>
              </a:solidFill>
              <a:latin typeface="Arial" panose="020B0604020202020204" pitchFamily="34" charset="0"/>
            </a:endParaRPr>
          </a:p>
        </p:txBody>
      </p:sp>
      <p:sp>
        <p:nvSpPr>
          <p:cNvPr id="36963" name="AutoShape 30"/>
          <p:cNvSpPr/>
          <p:nvPr/>
        </p:nvSpPr>
        <p:spPr>
          <a:xfrm rot="5400000">
            <a:off x="1847850" y="3611563"/>
            <a:ext cx="250825" cy="193675"/>
          </a:xfrm>
          <a:prstGeom prst="flowChartExtract">
            <a:avLst/>
          </a:prstGeom>
          <a:solidFill>
            <a:schemeClr val="tx1"/>
          </a:solidFill>
          <a:ln w="28575" cap="flat" cmpd="sng">
            <a:solidFill>
              <a:schemeClr val="tx1"/>
            </a:solidFill>
            <a:prstDash val="solid"/>
            <a:miter/>
            <a:headEnd type="none" w="med" len="med"/>
            <a:tailEnd type="none" w="med" len="med"/>
          </a:ln>
        </p:spPr>
        <p:txBody>
          <a:bodyPr rot="10800000" vert="eaVert" wrap="none" anchor="ctr"/>
          <a:lstStyle/>
          <a:p>
            <a:pPr eaLnBrk="1" hangingPunct="1"/>
            <a:endParaRPr lang="zh-CN" altLang="en-US" dirty="0">
              <a:solidFill>
                <a:schemeClr val="tx1"/>
              </a:solidFill>
              <a:latin typeface="Arial" panose="020B0604020202020204" pitchFamily="34" charset="0"/>
            </a:endParaRPr>
          </a:p>
        </p:txBody>
      </p:sp>
      <p:pic>
        <p:nvPicPr>
          <p:cNvPr id="133" name="Picture 6"/>
          <p:cNvPicPr>
            <a:picLocks noChangeAspect="1"/>
          </p:cNvPicPr>
          <p:nvPr/>
        </p:nvPicPr>
        <p:blipFill>
          <a:blip r:embed="rId3"/>
          <a:stretch>
            <a:fillRect/>
          </a:stretch>
        </p:blipFill>
        <p:spPr>
          <a:xfrm>
            <a:off x="3458845" y="4541838"/>
            <a:ext cx="2071688" cy="2071687"/>
          </a:xfrm>
          <a:prstGeom prst="rect">
            <a:avLst/>
          </a:prstGeom>
          <a:noFill/>
          <a:ln w="9525">
            <a:noFill/>
          </a:ln>
        </p:spPr>
      </p:pic>
      <p:sp>
        <p:nvSpPr>
          <p:cNvPr id="36965" name="Rectangle 218"/>
          <p:cNvSpPr/>
          <p:nvPr/>
        </p:nvSpPr>
        <p:spPr>
          <a:xfrm>
            <a:off x="4767263" y="2000250"/>
            <a:ext cx="468312" cy="215900"/>
          </a:xfrm>
          <a:prstGeom prst="rect">
            <a:avLst/>
          </a:prstGeom>
          <a:solidFill>
            <a:schemeClr val="bg1"/>
          </a:solid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66" name="Line 299"/>
          <p:cNvSpPr/>
          <p:nvPr/>
        </p:nvSpPr>
        <p:spPr>
          <a:xfrm flipH="1">
            <a:off x="6045200" y="2206625"/>
            <a:ext cx="0" cy="179388"/>
          </a:xfrm>
          <a:prstGeom prst="line">
            <a:avLst/>
          </a:prstGeom>
          <a:ln w="28575" cap="sq" cmpd="sng">
            <a:solidFill>
              <a:schemeClr val="tx1"/>
            </a:solidFill>
            <a:prstDash val="solid"/>
            <a:headEnd type="none" w="sm" len="sm"/>
            <a:tailEnd type="oval" w="sm" len="sm"/>
          </a:ln>
        </p:spPr>
      </p:sp>
      <p:sp>
        <p:nvSpPr>
          <p:cNvPr id="36967" name="Text Box 20"/>
          <p:cNvSpPr txBox="1"/>
          <p:nvPr/>
        </p:nvSpPr>
        <p:spPr>
          <a:xfrm>
            <a:off x="7392035" y="4959985"/>
            <a:ext cx="3024188" cy="442913"/>
          </a:xfrm>
          <a:prstGeom prst="rect">
            <a:avLst/>
          </a:prstGeom>
          <a:noFill/>
          <a:ln w="9525">
            <a:noFill/>
          </a:ln>
        </p:spPr>
        <p:txBody>
          <a:bodyPr>
            <a:spAutoFit/>
          </a:bodyPr>
          <a:lstStyle/>
          <a:p>
            <a:pPr eaLnBrk="1" hangingPunct="1">
              <a:lnSpc>
                <a:spcPct val="150000"/>
              </a:lnSpc>
            </a:pPr>
            <a:r>
              <a:rPr lang="zh-CN" altLang="en-US" sz="1800" b="1" dirty="0">
                <a:solidFill>
                  <a:schemeClr val="tx1"/>
                </a:solidFill>
                <a:latin typeface="黑体" panose="02010609060101010101" pitchFamily="49" charset="-122"/>
                <a:ea typeface="黑体" panose="02010609060101010101" pitchFamily="49" charset="-122"/>
              </a:rPr>
              <a:t>译码器输出：</a:t>
            </a:r>
            <a:r>
              <a:rPr lang="zh-CN" altLang="en-US" sz="1800" b="1" dirty="0">
                <a:solidFill>
                  <a:srgbClr val="C00000"/>
                </a:solidFill>
                <a:latin typeface="黑体" panose="02010609060101010101" pitchFamily="49" charset="-122"/>
                <a:ea typeface="黑体" panose="02010609060101010101" pitchFamily="49" charset="-122"/>
              </a:rPr>
              <a:t>低电平</a:t>
            </a:r>
            <a:r>
              <a:rPr lang="zh-CN" altLang="en-US" sz="1800" b="1" dirty="0">
                <a:solidFill>
                  <a:schemeClr val="tx1"/>
                </a:solidFill>
                <a:latin typeface="黑体" panose="02010609060101010101" pitchFamily="49" charset="-122"/>
                <a:ea typeface="黑体" panose="02010609060101010101" pitchFamily="49" charset="-122"/>
              </a:rPr>
              <a:t>有效</a:t>
            </a:r>
            <a:endParaRPr lang="en-US" altLang="zh-CN" sz="1800" dirty="0">
              <a:solidFill>
                <a:schemeClr val="tx1"/>
              </a:solidFill>
              <a:latin typeface="黑体" panose="02010609060101010101" pitchFamily="49" charset="-122"/>
              <a:ea typeface="黑体" panose="02010609060101010101" pitchFamily="49" charset="-122"/>
            </a:endParaRPr>
          </a:p>
        </p:txBody>
      </p:sp>
      <p:sp>
        <p:nvSpPr>
          <p:cNvPr id="36968" name="Rectangle 232"/>
          <p:cNvSpPr/>
          <p:nvPr/>
        </p:nvSpPr>
        <p:spPr>
          <a:xfrm>
            <a:off x="5964238" y="2000250"/>
            <a:ext cx="466725" cy="215900"/>
          </a:xfrm>
          <a:prstGeom prst="rect">
            <a:avLst/>
          </a:prstGeom>
          <a:solidFill>
            <a:schemeClr val="bg1"/>
          </a:solid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36969" name="Line 299"/>
          <p:cNvSpPr/>
          <p:nvPr/>
        </p:nvSpPr>
        <p:spPr>
          <a:xfrm flipH="1">
            <a:off x="6630988" y="2205038"/>
            <a:ext cx="0" cy="179387"/>
          </a:xfrm>
          <a:prstGeom prst="line">
            <a:avLst/>
          </a:prstGeom>
          <a:ln w="28575" cap="sq" cmpd="sng">
            <a:solidFill>
              <a:schemeClr val="tx1"/>
            </a:solidFill>
            <a:prstDash val="solid"/>
            <a:headEnd type="none" w="sm" len="sm"/>
            <a:tailEnd type="oval" w="sm" len="sm"/>
          </a:ln>
        </p:spPr>
      </p:sp>
      <p:sp>
        <p:nvSpPr>
          <p:cNvPr id="36970" name="Rectangle 239"/>
          <p:cNvSpPr/>
          <p:nvPr/>
        </p:nvSpPr>
        <p:spPr>
          <a:xfrm>
            <a:off x="6548438" y="2000250"/>
            <a:ext cx="468312" cy="215900"/>
          </a:xfrm>
          <a:prstGeom prst="rect">
            <a:avLst/>
          </a:prstGeom>
          <a:solidFill>
            <a:schemeClr val="bg1"/>
          </a:solid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graphicFrame>
        <p:nvGraphicFramePr>
          <p:cNvPr id="15468" name="表格 15467"/>
          <p:cNvGraphicFramePr/>
          <p:nvPr>
            <p:custDataLst>
              <p:tags r:id="rId1"/>
            </p:custDataLst>
          </p:nvPr>
        </p:nvGraphicFramePr>
        <p:xfrm>
          <a:off x="7544753" y="1306094"/>
          <a:ext cx="4168775" cy="3263900"/>
        </p:xfrm>
        <a:graphic>
          <a:graphicData uri="http://schemas.openxmlformats.org/drawingml/2006/table">
            <a:tbl>
              <a:tblPr/>
              <a:tblGrid>
                <a:gridCol w="285115">
                  <a:extLst>
                    <a:ext uri="{9D8B030D-6E8A-4147-A177-3AD203B41FA5}">
                      <a16:colId xmlns:a16="http://schemas.microsoft.com/office/drawing/2014/main" val="20000"/>
                    </a:ext>
                  </a:extLst>
                </a:gridCol>
                <a:gridCol w="314960">
                  <a:extLst>
                    <a:ext uri="{9D8B030D-6E8A-4147-A177-3AD203B41FA5}">
                      <a16:colId xmlns:a16="http://schemas.microsoft.com/office/drawing/2014/main" val="20001"/>
                    </a:ext>
                  </a:extLst>
                </a:gridCol>
                <a:gridCol w="299720">
                  <a:extLst>
                    <a:ext uri="{9D8B030D-6E8A-4147-A177-3AD203B41FA5}">
                      <a16:colId xmlns:a16="http://schemas.microsoft.com/office/drawing/2014/main" val="20002"/>
                    </a:ext>
                  </a:extLst>
                </a:gridCol>
                <a:gridCol w="299085">
                  <a:extLst>
                    <a:ext uri="{9D8B030D-6E8A-4147-A177-3AD203B41FA5}">
                      <a16:colId xmlns:a16="http://schemas.microsoft.com/office/drawing/2014/main" val="20003"/>
                    </a:ext>
                  </a:extLst>
                </a:gridCol>
                <a:gridCol w="299085">
                  <a:extLst>
                    <a:ext uri="{9D8B030D-6E8A-4147-A177-3AD203B41FA5}">
                      <a16:colId xmlns:a16="http://schemas.microsoft.com/office/drawing/2014/main" val="20004"/>
                    </a:ext>
                  </a:extLst>
                </a:gridCol>
                <a:gridCol w="300355">
                  <a:extLst>
                    <a:ext uri="{9D8B030D-6E8A-4147-A177-3AD203B41FA5}">
                      <a16:colId xmlns:a16="http://schemas.microsoft.com/office/drawing/2014/main" val="20005"/>
                    </a:ext>
                  </a:extLst>
                </a:gridCol>
                <a:gridCol w="298450">
                  <a:extLst>
                    <a:ext uri="{9D8B030D-6E8A-4147-A177-3AD203B41FA5}">
                      <a16:colId xmlns:a16="http://schemas.microsoft.com/office/drawing/2014/main" val="20006"/>
                    </a:ext>
                  </a:extLst>
                </a:gridCol>
                <a:gridCol w="299085">
                  <a:extLst>
                    <a:ext uri="{9D8B030D-6E8A-4147-A177-3AD203B41FA5}">
                      <a16:colId xmlns:a16="http://schemas.microsoft.com/office/drawing/2014/main" val="20007"/>
                    </a:ext>
                  </a:extLst>
                </a:gridCol>
                <a:gridCol w="302260">
                  <a:extLst>
                    <a:ext uri="{9D8B030D-6E8A-4147-A177-3AD203B41FA5}">
                      <a16:colId xmlns:a16="http://schemas.microsoft.com/office/drawing/2014/main" val="20008"/>
                    </a:ext>
                  </a:extLst>
                </a:gridCol>
                <a:gridCol w="298450">
                  <a:extLst>
                    <a:ext uri="{9D8B030D-6E8A-4147-A177-3AD203B41FA5}">
                      <a16:colId xmlns:a16="http://schemas.microsoft.com/office/drawing/2014/main" val="20009"/>
                    </a:ext>
                  </a:extLst>
                </a:gridCol>
                <a:gridCol w="274955">
                  <a:extLst>
                    <a:ext uri="{9D8B030D-6E8A-4147-A177-3AD203B41FA5}">
                      <a16:colId xmlns:a16="http://schemas.microsoft.com/office/drawing/2014/main" val="20010"/>
                    </a:ext>
                  </a:extLst>
                </a:gridCol>
                <a:gridCol w="276860">
                  <a:extLst>
                    <a:ext uri="{9D8B030D-6E8A-4147-A177-3AD203B41FA5}">
                      <a16:colId xmlns:a16="http://schemas.microsoft.com/office/drawing/2014/main" val="20011"/>
                    </a:ext>
                  </a:extLst>
                </a:gridCol>
                <a:gridCol w="336550">
                  <a:extLst>
                    <a:ext uri="{9D8B030D-6E8A-4147-A177-3AD203B41FA5}">
                      <a16:colId xmlns:a16="http://schemas.microsoft.com/office/drawing/2014/main" val="20012"/>
                    </a:ext>
                  </a:extLst>
                </a:gridCol>
                <a:gridCol w="283845">
                  <a:extLst>
                    <a:ext uri="{9D8B030D-6E8A-4147-A177-3AD203B41FA5}">
                      <a16:colId xmlns:a16="http://schemas.microsoft.com/office/drawing/2014/main" val="20013"/>
                    </a:ext>
                  </a:extLst>
                </a:gridCol>
              </a:tblGrid>
              <a:tr h="273050">
                <a:tc gridSpan="3">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baseline="-25000" dirty="0">
                          <a:solidFill>
                            <a:schemeClr val="tx1"/>
                          </a:solidFill>
                          <a:latin typeface="Times New Roman" panose="02020603050405020304" pitchFamily="18" charset="0"/>
                        </a:rPr>
                        <a:t>使能端</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gridSpan="3">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baseline="-25000" dirty="0">
                          <a:solidFill>
                            <a:schemeClr val="tx1"/>
                          </a:solidFill>
                          <a:latin typeface="Times New Roman" panose="02020603050405020304" pitchFamily="18" charset="0"/>
                        </a:rPr>
                        <a:t>输入</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gridSpan="8">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baseline="-25000" dirty="0">
                          <a:solidFill>
                            <a:schemeClr val="tx1"/>
                          </a:solidFill>
                          <a:latin typeface="Times New Roman" panose="02020603050405020304" pitchFamily="18" charset="0"/>
                        </a:rPr>
                        <a:t>译码输出</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extLst>
                  <a:ext uri="{0D108BD9-81ED-4DB2-BD59-A6C34878D82A}">
                    <a16:rowId xmlns:a16="http://schemas.microsoft.com/office/drawing/2014/main" val="10000"/>
                  </a:ext>
                </a:extLst>
              </a:tr>
              <a:tr h="21653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G</a:t>
                      </a:r>
                      <a:r>
                        <a:rPr lang="en-US" altLang="zh-CN" sz="1200" b="1" baseline="-25000" dirty="0">
                          <a:solidFill>
                            <a:schemeClr val="tx1"/>
                          </a:solidFill>
                          <a:latin typeface="Arial" panose="020B0604020202020204" pitchFamily="34" charset="0"/>
                        </a:rPr>
                        <a:t>1</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G</a:t>
                      </a:r>
                      <a:r>
                        <a:rPr lang="en-US" altLang="zh-CN" sz="1200" b="1" baseline="-25000" dirty="0">
                          <a:solidFill>
                            <a:schemeClr val="tx1"/>
                          </a:solidFill>
                          <a:latin typeface="Arial" panose="020B0604020202020204" pitchFamily="34" charset="0"/>
                        </a:rPr>
                        <a:t>2A</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G</a:t>
                      </a:r>
                      <a:r>
                        <a:rPr lang="en-US" altLang="zh-CN" sz="1200" b="1" baseline="-25000" dirty="0">
                          <a:solidFill>
                            <a:schemeClr val="tx1"/>
                          </a:solidFill>
                          <a:latin typeface="Arial" panose="020B0604020202020204" pitchFamily="34" charset="0"/>
                        </a:rPr>
                        <a:t>2B</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C</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B</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A</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Y</a:t>
                      </a:r>
                      <a:r>
                        <a:rPr lang="en-US" altLang="zh-CN" sz="1200" b="1" baseline="-25000" dirty="0">
                          <a:solidFill>
                            <a:schemeClr val="tx1"/>
                          </a:solidFill>
                          <a:latin typeface="Arial" panose="020B0604020202020204" pitchFamily="34" charset="0"/>
                        </a:rPr>
                        <a:t>0</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Y</a:t>
                      </a:r>
                      <a:r>
                        <a:rPr lang="en-US" altLang="zh-CN" sz="1200" b="1" baseline="-25000" dirty="0">
                          <a:solidFill>
                            <a:schemeClr val="tx1"/>
                          </a:solidFill>
                          <a:latin typeface="Arial" panose="020B0604020202020204" pitchFamily="34" charset="0"/>
                        </a:rPr>
                        <a:t>1</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Y</a:t>
                      </a:r>
                      <a:r>
                        <a:rPr lang="en-US" altLang="zh-CN" sz="1200" b="1" baseline="-25000" dirty="0">
                          <a:solidFill>
                            <a:schemeClr val="tx1"/>
                          </a:solidFill>
                          <a:latin typeface="Arial" panose="020B0604020202020204" pitchFamily="34" charset="0"/>
                        </a:rPr>
                        <a:t>2</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Y</a:t>
                      </a:r>
                      <a:r>
                        <a:rPr lang="en-US" altLang="zh-CN" sz="1200" b="1" baseline="-25000" dirty="0">
                          <a:solidFill>
                            <a:schemeClr val="tx1"/>
                          </a:solidFill>
                          <a:latin typeface="Arial" panose="020B0604020202020204" pitchFamily="34" charset="0"/>
                        </a:rPr>
                        <a:t>3</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Y</a:t>
                      </a:r>
                      <a:r>
                        <a:rPr lang="en-US" altLang="zh-CN" sz="1200" b="1" baseline="-25000" dirty="0">
                          <a:solidFill>
                            <a:schemeClr val="tx1"/>
                          </a:solidFill>
                          <a:latin typeface="Arial" panose="020B0604020202020204" pitchFamily="34" charset="0"/>
                        </a:rPr>
                        <a:t>4</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Y</a:t>
                      </a:r>
                      <a:r>
                        <a:rPr lang="en-US" altLang="zh-CN" sz="1200" b="1" baseline="-25000" dirty="0">
                          <a:solidFill>
                            <a:schemeClr val="tx1"/>
                          </a:solidFill>
                          <a:latin typeface="Arial" panose="020B0604020202020204" pitchFamily="34" charset="0"/>
                        </a:rPr>
                        <a:t>5</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Y</a:t>
                      </a:r>
                      <a:r>
                        <a:rPr lang="en-US" altLang="zh-CN" sz="1200" b="1" baseline="-25000" dirty="0">
                          <a:solidFill>
                            <a:schemeClr val="tx1"/>
                          </a:solidFill>
                          <a:latin typeface="Arial" panose="020B0604020202020204" pitchFamily="34" charset="0"/>
                        </a:rPr>
                        <a:t>6</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chemeClr val="tx1"/>
                          </a:solidFill>
                          <a:latin typeface="Arial" panose="020B0604020202020204" pitchFamily="34" charset="0"/>
                        </a:rPr>
                        <a:t>Y</a:t>
                      </a:r>
                      <a:r>
                        <a:rPr lang="en-US" altLang="zh-CN" sz="1200" b="1" baseline="-25000" dirty="0">
                          <a:solidFill>
                            <a:schemeClr val="tx1"/>
                          </a:solidFill>
                          <a:latin typeface="Arial" panose="020B0604020202020204" pitchFamily="34" charset="0"/>
                        </a:rPr>
                        <a:t>7</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2520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5273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5146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273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C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2520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520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520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25273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520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2520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25209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C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37152" name="右箭头 143"/>
          <p:cNvSpPr/>
          <p:nvPr/>
        </p:nvSpPr>
        <p:spPr>
          <a:xfrm>
            <a:off x="7392035" y="5634990"/>
            <a:ext cx="1374140" cy="360000"/>
          </a:xfrm>
          <a:prstGeom prst="rightArrow">
            <a:avLst>
              <a:gd name="adj1" fmla="val 50000"/>
              <a:gd name="adj2" fmla="val 49555"/>
            </a:avLst>
          </a:prstGeom>
          <a:solidFill>
            <a:srgbClr val="FFFF66"/>
          </a:solidFill>
          <a:ln w="19050" cap="flat" cmpd="sng">
            <a:solidFill>
              <a:srgbClr val="006600"/>
            </a:solidFill>
            <a:prstDash val="solid"/>
            <a:round/>
            <a:headEnd type="none" w="med" len="med"/>
            <a:tailEnd type="none" w="med" len="med"/>
          </a:ln>
        </p:spPr>
        <p:txBody>
          <a:bodyPr wrap="square">
            <a:spAutoFit/>
          </a:bodyPr>
          <a:lstStyle/>
          <a:p>
            <a:pPr eaLnBrk="1" hangingPunct="1"/>
            <a:endParaRPr lang="zh-CN" altLang="en-US" dirty="0">
              <a:latin typeface="Arial" panose="020B0604020202020204" pitchFamily="34" charset="0"/>
            </a:endParaRPr>
          </a:p>
        </p:txBody>
      </p:sp>
      <p:grpSp>
        <p:nvGrpSpPr>
          <p:cNvPr id="37153" name="组合 144"/>
          <p:cNvGrpSpPr/>
          <p:nvPr/>
        </p:nvGrpSpPr>
        <p:grpSpPr>
          <a:xfrm>
            <a:off x="9205278" y="5635625"/>
            <a:ext cx="1643062" cy="369888"/>
            <a:chOff x="7000892" y="4572014"/>
            <a:chExt cx="1643074" cy="369332"/>
          </a:xfrm>
        </p:grpSpPr>
        <p:sp>
          <p:nvSpPr>
            <p:cNvPr id="37173" name="Text Box 333"/>
            <p:cNvSpPr txBox="1"/>
            <p:nvPr/>
          </p:nvSpPr>
          <p:spPr>
            <a:xfrm>
              <a:off x="7000892" y="4572014"/>
              <a:ext cx="1643074" cy="369332"/>
            </a:xfrm>
            <a:prstGeom prst="rect">
              <a:avLst/>
            </a:prstGeom>
            <a:noFill/>
            <a:ln w="28575">
              <a:noFill/>
            </a:ln>
          </p:spPr>
          <p:txBody>
            <a:bodyPr>
              <a:spAutoFit/>
            </a:bodyPr>
            <a:lstStyle/>
            <a:p>
              <a:pPr eaLnBrk="1" hangingPunct="1">
                <a:spcBef>
                  <a:spcPct val="50000"/>
                </a:spcBef>
              </a:pPr>
              <a:r>
                <a:rPr lang="en-US" altLang="zh-CN" sz="1800" b="1" dirty="0">
                  <a:solidFill>
                    <a:srgbClr val="C00000"/>
                  </a:solidFill>
                  <a:latin typeface="Arial" panose="020B0604020202020204" pitchFamily="34" charset="0"/>
                </a:rPr>
                <a:t>y</a:t>
              </a:r>
              <a:r>
                <a:rPr lang="en-US" altLang="zh-CN" sz="1800" b="1" baseline="-25000" dirty="0">
                  <a:solidFill>
                    <a:srgbClr val="C00000"/>
                  </a:solidFill>
                  <a:latin typeface="Arial" panose="020B0604020202020204" pitchFamily="34" charset="0"/>
                </a:rPr>
                <a:t>i</a:t>
              </a:r>
              <a:r>
                <a:rPr lang="en-US" altLang="zh-CN" sz="1800" b="1" dirty="0">
                  <a:solidFill>
                    <a:srgbClr val="C00000"/>
                  </a:solidFill>
                  <a:latin typeface="Arial" panose="020B0604020202020204" pitchFamily="34" charset="0"/>
                </a:rPr>
                <a:t>=</a:t>
              </a:r>
              <a:r>
                <a:rPr lang="en-US" altLang="zh-CN" sz="1800" b="1" i="1" dirty="0">
                  <a:solidFill>
                    <a:srgbClr val="C00000"/>
                  </a:solidFill>
                  <a:latin typeface="Arial" panose="020B0604020202020204" pitchFamily="34" charset="0"/>
                </a:rPr>
                <a:t>m</a:t>
              </a:r>
              <a:r>
                <a:rPr lang="en-US" altLang="zh-CN" sz="1800" b="1" baseline="-25000" dirty="0">
                  <a:solidFill>
                    <a:srgbClr val="C00000"/>
                  </a:solidFill>
                  <a:latin typeface="Arial" panose="020B0604020202020204" pitchFamily="34" charset="0"/>
                </a:rPr>
                <a:t>i</a:t>
              </a:r>
              <a:r>
                <a:rPr lang="en-US" altLang="zh-CN" sz="1800" b="1" dirty="0">
                  <a:solidFill>
                    <a:srgbClr val="C00000"/>
                  </a:solidFill>
                  <a:latin typeface="Arial" panose="020B0604020202020204" pitchFamily="34" charset="0"/>
                </a:rPr>
                <a:t>=</a:t>
              </a:r>
              <a:r>
                <a:rPr lang="en-US" altLang="zh-CN" sz="1800" b="1" i="1" dirty="0">
                  <a:solidFill>
                    <a:srgbClr val="C00000"/>
                  </a:solidFill>
                  <a:latin typeface="Arial" panose="020B0604020202020204" pitchFamily="34" charset="0"/>
                </a:rPr>
                <a:t>M</a:t>
              </a:r>
              <a:r>
                <a:rPr lang="en-US" altLang="zh-CN" sz="1800" b="1" baseline="-25000" dirty="0">
                  <a:solidFill>
                    <a:srgbClr val="C00000"/>
                  </a:solidFill>
                  <a:latin typeface="Arial" panose="020B0604020202020204" pitchFamily="34" charset="0"/>
                </a:rPr>
                <a:t>i</a:t>
              </a:r>
            </a:p>
          </p:txBody>
        </p:sp>
        <p:cxnSp>
          <p:nvCxnSpPr>
            <p:cNvPr id="37174" name="直接连接符 146"/>
            <p:cNvCxnSpPr/>
            <p:nvPr/>
          </p:nvCxnSpPr>
          <p:spPr>
            <a:xfrm>
              <a:off x="7424758" y="4667265"/>
              <a:ext cx="180000" cy="1588"/>
            </a:xfrm>
            <a:prstGeom prst="line">
              <a:avLst/>
            </a:prstGeom>
            <a:ln w="28575" cap="flat" cmpd="sng">
              <a:solidFill>
                <a:srgbClr val="C00000"/>
              </a:solidFill>
              <a:prstDash val="solid"/>
              <a:headEnd type="none" w="med" len="med"/>
              <a:tailEnd type="none" w="med" len="med"/>
            </a:ln>
          </p:spPr>
        </p:cxnSp>
      </p:grpSp>
      <p:sp>
        <p:nvSpPr>
          <p:cNvPr id="37154" name="TextBox 147"/>
          <p:cNvSpPr txBox="1"/>
          <p:nvPr/>
        </p:nvSpPr>
        <p:spPr>
          <a:xfrm>
            <a:off x="2292350" y="3800475"/>
            <a:ext cx="360363" cy="338138"/>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&amp;</a:t>
            </a:r>
            <a:endParaRPr lang="zh-CN" altLang="en-US" sz="1600" b="1" dirty="0">
              <a:solidFill>
                <a:schemeClr val="tx1"/>
              </a:solidFill>
              <a:latin typeface="Arial" panose="020B0604020202020204" pitchFamily="34" charset="0"/>
            </a:endParaRPr>
          </a:p>
        </p:txBody>
      </p:sp>
      <p:sp>
        <p:nvSpPr>
          <p:cNvPr id="37155" name="TextBox 148"/>
          <p:cNvSpPr txBox="1"/>
          <p:nvPr/>
        </p:nvSpPr>
        <p:spPr>
          <a:xfrm>
            <a:off x="2420938" y="1949450"/>
            <a:ext cx="360362" cy="339725"/>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&amp;</a:t>
            </a:r>
            <a:endParaRPr lang="zh-CN" altLang="en-US" sz="1600" b="1" dirty="0">
              <a:solidFill>
                <a:schemeClr val="tx1"/>
              </a:solidFill>
              <a:latin typeface="Arial" panose="020B0604020202020204" pitchFamily="34" charset="0"/>
            </a:endParaRPr>
          </a:p>
        </p:txBody>
      </p:sp>
      <p:sp>
        <p:nvSpPr>
          <p:cNvPr id="37156" name="TextBox 149"/>
          <p:cNvSpPr txBox="1"/>
          <p:nvPr/>
        </p:nvSpPr>
        <p:spPr>
          <a:xfrm>
            <a:off x="3032125" y="1951038"/>
            <a:ext cx="360363" cy="339725"/>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&amp;</a:t>
            </a:r>
            <a:endParaRPr lang="zh-CN" altLang="en-US" sz="1600" b="1" dirty="0">
              <a:solidFill>
                <a:schemeClr val="tx1"/>
              </a:solidFill>
              <a:latin typeface="Arial" panose="020B0604020202020204" pitchFamily="34" charset="0"/>
            </a:endParaRPr>
          </a:p>
        </p:txBody>
      </p:sp>
      <p:sp>
        <p:nvSpPr>
          <p:cNvPr id="37157" name="TextBox 150"/>
          <p:cNvSpPr txBox="1"/>
          <p:nvPr/>
        </p:nvSpPr>
        <p:spPr>
          <a:xfrm>
            <a:off x="3616325" y="1954213"/>
            <a:ext cx="360363" cy="338137"/>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&amp;</a:t>
            </a:r>
            <a:endParaRPr lang="zh-CN" altLang="en-US" sz="1600" b="1" dirty="0">
              <a:solidFill>
                <a:schemeClr val="tx1"/>
              </a:solidFill>
              <a:latin typeface="Arial" panose="020B0604020202020204" pitchFamily="34" charset="0"/>
            </a:endParaRPr>
          </a:p>
        </p:txBody>
      </p:sp>
      <p:sp>
        <p:nvSpPr>
          <p:cNvPr id="37158" name="TextBox 151"/>
          <p:cNvSpPr txBox="1"/>
          <p:nvPr/>
        </p:nvSpPr>
        <p:spPr>
          <a:xfrm>
            <a:off x="4224338" y="1954213"/>
            <a:ext cx="360362" cy="338137"/>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&amp;</a:t>
            </a:r>
            <a:endParaRPr lang="zh-CN" altLang="en-US" sz="1600" b="1" dirty="0">
              <a:solidFill>
                <a:schemeClr val="tx1"/>
              </a:solidFill>
              <a:latin typeface="Arial" panose="020B0604020202020204" pitchFamily="34" charset="0"/>
            </a:endParaRPr>
          </a:p>
        </p:txBody>
      </p:sp>
      <p:sp>
        <p:nvSpPr>
          <p:cNvPr id="37159" name="TextBox 152"/>
          <p:cNvSpPr txBox="1"/>
          <p:nvPr/>
        </p:nvSpPr>
        <p:spPr>
          <a:xfrm>
            <a:off x="4835525" y="1954213"/>
            <a:ext cx="360363" cy="338137"/>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&amp;</a:t>
            </a:r>
            <a:endParaRPr lang="zh-CN" altLang="en-US" sz="1600" b="1" dirty="0">
              <a:solidFill>
                <a:schemeClr val="tx1"/>
              </a:solidFill>
              <a:latin typeface="Arial" panose="020B0604020202020204" pitchFamily="34" charset="0"/>
            </a:endParaRPr>
          </a:p>
        </p:txBody>
      </p:sp>
      <p:sp>
        <p:nvSpPr>
          <p:cNvPr id="37160" name="TextBox 153"/>
          <p:cNvSpPr txBox="1"/>
          <p:nvPr/>
        </p:nvSpPr>
        <p:spPr>
          <a:xfrm>
            <a:off x="5413375" y="1944688"/>
            <a:ext cx="360363" cy="338137"/>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&amp;</a:t>
            </a:r>
            <a:endParaRPr lang="zh-CN" altLang="en-US" sz="1600" b="1" dirty="0">
              <a:solidFill>
                <a:schemeClr val="tx1"/>
              </a:solidFill>
              <a:latin typeface="Arial" panose="020B0604020202020204" pitchFamily="34" charset="0"/>
            </a:endParaRPr>
          </a:p>
        </p:txBody>
      </p:sp>
      <p:sp>
        <p:nvSpPr>
          <p:cNvPr id="37161" name="TextBox 154"/>
          <p:cNvSpPr txBox="1"/>
          <p:nvPr/>
        </p:nvSpPr>
        <p:spPr>
          <a:xfrm>
            <a:off x="6038850" y="1954213"/>
            <a:ext cx="360363" cy="338137"/>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&amp;</a:t>
            </a:r>
            <a:endParaRPr lang="zh-CN" altLang="en-US" sz="1600" b="1" dirty="0">
              <a:solidFill>
                <a:schemeClr val="tx1"/>
              </a:solidFill>
              <a:latin typeface="Arial" panose="020B0604020202020204" pitchFamily="34" charset="0"/>
            </a:endParaRPr>
          </a:p>
        </p:txBody>
      </p:sp>
      <p:sp>
        <p:nvSpPr>
          <p:cNvPr id="37162" name="TextBox 155"/>
          <p:cNvSpPr txBox="1"/>
          <p:nvPr/>
        </p:nvSpPr>
        <p:spPr>
          <a:xfrm>
            <a:off x="6621463" y="1955800"/>
            <a:ext cx="360362" cy="339725"/>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&amp;</a:t>
            </a:r>
            <a:endParaRPr lang="zh-CN" altLang="en-US" sz="1600" b="1" dirty="0">
              <a:solidFill>
                <a:schemeClr val="tx1"/>
              </a:solidFill>
              <a:latin typeface="Arial" panose="020B0604020202020204" pitchFamily="34" charset="0"/>
            </a:endParaRPr>
          </a:p>
        </p:txBody>
      </p:sp>
      <p:sp>
        <p:nvSpPr>
          <p:cNvPr id="157" name="Line 251"/>
          <p:cNvSpPr/>
          <p:nvPr/>
        </p:nvSpPr>
        <p:spPr>
          <a:xfrm>
            <a:off x="2519363" y="2239963"/>
            <a:ext cx="0" cy="606425"/>
          </a:xfrm>
          <a:prstGeom prst="line">
            <a:avLst/>
          </a:prstGeom>
          <a:ln w="28575" cap="sq" cmpd="sng">
            <a:solidFill>
              <a:schemeClr val="tx1"/>
            </a:solidFill>
            <a:prstDash val="solid"/>
            <a:headEnd type="none" w="sm" len="sm"/>
            <a:tailEnd type="oval" w="sm" len="sm"/>
          </a:ln>
        </p:spPr>
      </p:sp>
      <p:sp>
        <p:nvSpPr>
          <p:cNvPr id="158" name="Line 253"/>
          <p:cNvSpPr/>
          <p:nvPr/>
        </p:nvSpPr>
        <p:spPr>
          <a:xfrm>
            <a:off x="2611438" y="2239963"/>
            <a:ext cx="0" cy="1036637"/>
          </a:xfrm>
          <a:prstGeom prst="line">
            <a:avLst/>
          </a:prstGeom>
          <a:ln w="28575" cap="sq" cmpd="sng">
            <a:solidFill>
              <a:schemeClr val="tx1"/>
            </a:solidFill>
            <a:prstDash val="solid"/>
            <a:headEnd type="none" w="sm" len="sm"/>
            <a:tailEnd type="oval" w="sm" len="sm"/>
          </a:ln>
        </p:spPr>
      </p:sp>
      <p:sp>
        <p:nvSpPr>
          <p:cNvPr id="159" name="Line 252"/>
          <p:cNvSpPr/>
          <p:nvPr/>
        </p:nvSpPr>
        <p:spPr>
          <a:xfrm>
            <a:off x="2706688" y="2239963"/>
            <a:ext cx="0" cy="1492250"/>
          </a:xfrm>
          <a:prstGeom prst="line">
            <a:avLst/>
          </a:prstGeom>
          <a:ln w="28575" cap="sq" cmpd="sng">
            <a:solidFill>
              <a:schemeClr val="tx1"/>
            </a:solidFill>
            <a:prstDash val="solid"/>
            <a:headEnd type="none" w="sm" len="sm"/>
            <a:tailEnd type="oval" w="sm" len="sm"/>
          </a:ln>
        </p:spPr>
      </p:sp>
      <p:sp>
        <p:nvSpPr>
          <p:cNvPr id="160" name="Text Box 8"/>
          <p:cNvSpPr txBox="1"/>
          <p:nvPr/>
        </p:nvSpPr>
        <p:spPr>
          <a:xfrm>
            <a:off x="3024505" y="6490335"/>
            <a:ext cx="2727325" cy="398780"/>
          </a:xfrm>
          <a:prstGeom prst="rect">
            <a:avLst/>
          </a:prstGeom>
          <a:noFill/>
          <a:ln w="25400">
            <a:noFill/>
          </a:ln>
        </p:spPr>
        <p:txBody>
          <a:bodyPr wrap="square">
            <a:spAutoFit/>
          </a:bodyPr>
          <a:lstStyle/>
          <a:p>
            <a:pPr eaLnBrk="1" hangingPunct="1"/>
            <a:r>
              <a:rPr lang="zh-CN" altLang="en-US" sz="2000" b="1" dirty="0">
                <a:solidFill>
                  <a:schemeClr val="tx1"/>
                </a:solidFill>
                <a:latin typeface="黑体" panose="02010609060101010101" pitchFamily="49" charset="-122"/>
                <a:ea typeface="黑体" panose="02010609060101010101" pitchFamily="49" charset="-122"/>
              </a:rPr>
              <a:t>典型芯片</a:t>
            </a:r>
            <a:r>
              <a:rPr lang="en-US" altLang="zh-CN" sz="20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Arial" panose="020B0604020202020204" pitchFamily="34" charset="0"/>
              </a:rPr>
              <a:t>74LS138</a:t>
            </a:r>
          </a:p>
        </p:txBody>
      </p:sp>
      <p:sp>
        <p:nvSpPr>
          <p:cNvPr id="161" name="Text Box 277"/>
          <p:cNvSpPr txBox="1"/>
          <p:nvPr/>
        </p:nvSpPr>
        <p:spPr>
          <a:xfrm>
            <a:off x="1555750" y="2822575"/>
            <a:ext cx="431800" cy="275590"/>
          </a:xfrm>
          <a:prstGeom prst="rect">
            <a:avLst/>
          </a:prstGeom>
          <a:noFill/>
          <a:ln w="28575">
            <a:noFill/>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1</a:t>
            </a:r>
            <a:endParaRPr lang="en-US" altLang="zh-CN" sz="1200" b="1" baseline="-25000" dirty="0">
              <a:solidFill>
                <a:schemeClr val="tx1"/>
              </a:solidFill>
              <a:latin typeface="Arial" panose="020B0604020202020204" pitchFamily="34" charset="0"/>
            </a:endParaRPr>
          </a:p>
        </p:txBody>
      </p:sp>
      <p:sp>
        <p:nvSpPr>
          <p:cNvPr id="162" name="Text Box 278"/>
          <p:cNvSpPr txBox="1"/>
          <p:nvPr/>
        </p:nvSpPr>
        <p:spPr>
          <a:xfrm>
            <a:off x="1555750" y="2384425"/>
            <a:ext cx="431800" cy="275590"/>
          </a:xfrm>
          <a:prstGeom prst="rect">
            <a:avLst/>
          </a:prstGeom>
          <a:noFill/>
          <a:ln w="28575">
            <a:noFill/>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1</a:t>
            </a:r>
            <a:endParaRPr lang="en-US" altLang="zh-CN" sz="1200" b="1" baseline="-25000" dirty="0">
              <a:solidFill>
                <a:schemeClr val="tx1"/>
              </a:solidFill>
              <a:latin typeface="Arial" panose="020B0604020202020204" pitchFamily="34" charset="0"/>
            </a:endParaRPr>
          </a:p>
        </p:txBody>
      </p:sp>
      <p:sp>
        <p:nvSpPr>
          <p:cNvPr id="163" name="Text Box 279"/>
          <p:cNvSpPr txBox="1"/>
          <p:nvPr/>
        </p:nvSpPr>
        <p:spPr>
          <a:xfrm>
            <a:off x="1555750" y="3251200"/>
            <a:ext cx="431800" cy="276225"/>
          </a:xfrm>
          <a:prstGeom prst="rect">
            <a:avLst/>
          </a:prstGeom>
          <a:noFill/>
          <a:ln w="28575">
            <a:noFill/>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0</a:t>
            </a:r>
            <a:endParaRPr lang="en-US" altLang="zh-CN" sz="1200" b="1" baseline="-25000" dirty="0">
              <a:solidFill>
                <a:schemeClr val="tx1"/>
              </a:solidFill>
              <a:latin typeface="Arial" panose="020B0604020202020204" pitchFamily="34" charset="0"/>
            </a:endParaRPr>
          </a:p>
        </p:txBody>
      </p:sp>
      <p:sp>
        <p:nvSpPr>
          <p:cNvPr id="37171" name="AutoShape 30"/>
          <p:cNvSpPr/>
          <p:nvPr/>
        </p:nvSpPr>
        <p:spPr>
          <a:xfrm rot="5400000">
            <a:off x="1858963" y="3187700"/>
            <a:ext cx="252412" cy="192088"/>
          </a:xfrm>
          <a:prstGeom prst="flowChartExtract">
            <a:avLst/>
          </a:prstGeom>
          <a:solidFill>
            <a:schemeClr val="bg1"/>
          </a:solidFill>
          <a:ln w="28575" cap="flat" cmpd="sng">
            <a:solidFill>
              <a:schemeClr val="tx1"/>
            </a:solidFill>
            <a:prstDash val="solid"/>
            <a:miter/>
            <a:headEnd type="none" w="med" len="med"/>
            <a:tailEnd type="none" w="med" len="med"/>
          </a:ln>
        </p:spPr>
        <p:txBody>
          <a:bodyPr rot="10800000" vert="eaVert" wrap="none" anchor="ctr"/>
          <a:lstStyle/>
          <a:p>
            <a:pPr eaLnBrk="1" hangingPunct="1"/>
            <a:endParaRPr lang="zh-CN" altLang="en-US" dirty="0">
              <a:solidFill>
                <a:schemeClr val="tx1"/>
              </a:solidFill>
              <a:latin typeface="Arial" panose="020B0604020202020204" pitchFamily="34" charset="0"/>
            </a:endParaRPr>
          </a:p>
        </p:txBody>
      </p:sp>
      <p:sp>
        <p:nvSpPr>
          <p:cNvPr id="37172" name="AutoShape 30"/>
          <p:cNvSpPr/>
          <p:nvPr/>
        </p:nvSpPr>
        <p:spPr>
          <a:xfrm rot="5400000">
            <a:off x="1847850" y="3611563"/>
            <a:ext cx="250825" cy="193675"/>
          </a:xfrm>
          <a:prstGeom prst="flowChartExtract">
            <a:avLst/>
          </a:prstGeom>
          <a:solidFill>
            <a:schemeClr val="bg1"/>
          </a:solidFill>
          <a:ln w="28575" cap="flat" cmpd="sng">
            <a:solidFill>
              <a:schemeClr val="tx1"/>
            </a:solidFill>
            <a:prstDash val="solid"/>
            <a:miter/>
            <a:headEnd type="none" w="med" len="med"/>
            <a:tailEnd type="none" w="med" len="med"/>
          </a:ln>
        </p:spPr>
        <p:txBody>
          <a:bodyPr rot="10800000" vert="eaVert" wrap="none" anchor="ctr"/>
          <a:lstStyle/>
          <a:p>
            <a:pPr eaLnBrk="1" hangingPunct="1"/>
            <a:endParaRPr lang="zh-CN" altLang="en-US" dirty="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ox(in)">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1"/>
                                        </p:tgtEl>
                                        <p:attrNameLst>
                                          <p:attrName>style.visibility</p:attrName>
                                        </p:attrNameLst>
                                      </p:cBhvr>
                                      <p:to>
                                        <p:strVal val="visible"/>
                                      </p:to>
                                    </p:set>
                                    <p:animEffect transition="in" filter="dissolve">
                                      <p:cBhvr>
                                        <p:cTn id="21" dur="500"/>
                                        <p:tgtEl>
                                          <p:spTgt spid="161"/>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163"/>
                                        </p:tgtEl>
                                        <p:attrNameLst>
                                          <p:attrName>style.visibility</p:attrName>
                                        </p:attrNameLst>
                                      </p:cBhvr>
                                      <p:to>
                                        <p:strVal val="visible"/>
                                      </p:to>
                                    </p:set>
                                    <p:animEffect transition="in" filter="dissolve">
                                      <p:cBhvr>
                                        <p:cTn id="25" dur="500"/>
                                        <p:tgtEl>
                                          <p:spTgt spid="16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57"/>
                                        </p:tgtEl>
                                        <p:attrNameLst>
                                          <p:attrName>style.visibility</p:attrName>
                                        </p:attrNameLst>
                                      </p:cBhvr>
                                      <p:to>
                                        <p:strVal val="visible"/>
                                      </p:to>
                                    </p:set>
                                    <p:animEffect transition="in" filter="dissolve">
                                      <p:cBhvr>
                                        <p:cTn id="30" dur="500"/>
                                        <p:tgtEl>
                                          <p:spTgt spid="157"/>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158"/>
                                        </p:tgtEl>
                                        <p:attrNameLst>
                                          <p:attrName>style.visibility</p:attrName>
                                        </p:attrNameLst>
                                      </p:cBhvr>
                                      <p:to>
                                        <p:strVal val="visible"/>
                                      </p:to>
                                    </p:set>
                                    <p:animEffect transition="in" filter="dissolve">
                                      <p:cBhvr>
                                        <p:cTn id="34" dur="500"/>
                                        <p:tgtEl>
                                          <p:spTgt spid="158"/>
                                        </p:tgtEl>
                                      </p:cBhvr>
                                    </p:animEffect>
                                  </p:childTnLst>
                                </p:cTn>
                              </p:par>
                            </p:childTnLst>
                          </p:cTn>
                        </p:par>
                        <p:par>
                          <p:cTn id="35" fill="hold">
                            <p:stCondLst>
                              <p:cond delay="1000"/>
                            </p:stCondLst>
                            <p:childTnLst>
                              <p:par>
                                <p:cTn id="36" presetID="9" presetClass="entr" presetSubtype="0" fill="hold" nodeType="after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dissolve">
                                      <p:cBhvr>
                                        <p:cTn id="38" dur="500"/>
                                        <p:tgtEl>
                                          <p:spTgt spid="159"/>
                                        </p:tgtEl>
                                      </p:cBhvr>
                                    </p:animEffect>
                                  </p:childTnLst>
                                </p:cTn>
                              </p:par>
                            </p:childTnLst>
                          </p:cTn>
                        </p:par>
                        <p:par>
                          <p:cTn id="39" fill="hold">
                            <p:stCondLst>
                              <p:cond delay="1500"/>
                            </p:stCondLst>
                            <p:childTnLst>
                              <p:par>
                                <p:cTn id="40" presetID="9" presetClass="entr" presetSubtype="0" fill="hold" nodeType="after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dissolve">
                                      <p:cBhvr>
                                        <p:cTn id="42" dur="500"/>
                                        <p:tgtEl>
                                          <p:spTgt spid="133"/>
                                        </p:tgtEl>
                                      </p:cBhvr>
                                    </p:animEffect>
                                  </p:childTnLst>
                                </p:cTn>
                              </p:par>
                            </p:childTnLst>
                          </p:cTn>
                        </p:par>
                        <p:par>
                          <p:cTn id="43" fill="hold">
                            <p:stCondLst>
                              <p:cond delay="2000"/>
                            </p:stCondLst>
                            <p:childTnLst>
                              <p:par>
                                <p:cTn id="44" presetID="1" presetClass="entr" presetSubtype="0" fill="hold" grpId="0" nodeType="afterEffect">
                                  <p:stCondLst>
                                    <p:cond delay="0"/>
                                  </p:stCondLst>
                                  <p:childTnLst>
                                    <p:set>
                                      <p:cBhvr>
                                        <p:cTn id="45"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160" grpId="0"/>
      <p:bldP spid="161" grpId="0"/>
      <p:bldP spid="162" grpId="0"/>
      <p:bldP spid="1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sym typeface="+mn-ea"/>
              </a:rPr>
              <a:t>实现</a:t>
            </a:r>
            <a:r>
              <a:rPr lang="en-US" altLang="zh-CN" b="1" dirty="0">
                <a:latin typeface="黑体" panose="02010609060101010101" pitchFamily="49" charset="-122"/>
                <a:ea typeface="黑体" panose="02010609060101010101" pitchFamily="49" charset="-122"/>
                <a:sym typeface="+mn-ea"/>
              </a:rPr>
              <a:t>2-4</a:t>
            </a:r>
            <a:r>
              <a:rPr lang="zh-CN" altLang="en-US" b="1" dirty="0">
                <a:latin typeface="黑体" panose="02010609060101010101" pitchFamily="49" charset="-122"/>
                <a:ea typeface="黑体" panose="02010609060101010101" pitchFamily="49" charset="-122"/>
                <a:sym typeface="+mn-ea"/>
              </a:rPr>
              <a:t>译码器</a:t>
            </a:r>
            <a:r>
              <a:rPr lang="en-US" altLang="zh-CN" b="1" dirty="0">
                <a:latin typeface="黑体" panose="02010609060101010101" pitchFamily="49" charset="-122"/>
                <a:ea typeface="黑体" panose="02010609060101010101" pitchFamily="49" charset="-122"/>
                <a:sym typeface="+mn-ea"/>
              </a:rPr>
              <a:t>——1</a:t>
            </a:r>
          </a:p>
        </p:txBody>
      </p:sp>
      <p:sp>
        <p:nvSpPr>
          <p:cNvPr id="38916" name="文本框 6"/>
          <p:cNvSpPr txBox="1"/>
          <p:nvPr/>
        </p:nvSpPr>
        <p:spPr>
          <a:xfrm>
            <a:off x="434975" y="1219200"/>
            <a:ext cx="6128385" cy="1383665"/>
          </a:xfrm>
          <a:prstGeom prst="rect">
            <a:avLst/>
          </a:prstGeom>
          <a:noFill/>
          <a:ln w="9525">
            <a:noFill/>
          </a:ln>
        </p:spPr>
        <p:txBody>
          <a:bodyPr wrap="square">
            <a:spAutoFit/>
          </a:bodyPr>
          <a:lstStyle/>
          <a:p>
            <a:pPr marL="457200" indent="-457200">
              <a:buFont typeface="Arial" panose="020B0604020202020204" pitchFamily="34" charset="0"/>
              <a:buChar char="•"/>
            </a:pPr>
            <a:r>
              <a:rPr lang="en-US" altLang="zh-CN" sz="2800" dirty="0">
                <a:solidFill>
                  <a:schemeClr val="tx1"/>
                </a:solidFill>
                <a:latin typeface="Arial" panose="020B0604020202020204" pitchFamily="34" charset="0"/>
              </a:rPr>
              <a:t>Verilog</a:t>
            </a:r>
            <a:r>
              <a:rPr lang="zh-CN" altLang="en-US" sz="2800" dirty="0">
                <a:solidFill>
                  <a:schemeClr val="tx1"/>
                </a:solidFill>
                <a:latin typeface="Arial" panose="020B0604020202020204" pitchFamily="34" charset="0"/>
              </a:rPr>
              <a:t>设计译码器方法有很多</a:t>
            </a:r>
          </a:p>
          <a:p>
            <a:pPr marL="457200" indent="-457200">
              <a:buFont typeface="Arial" panose="020B0604020202020204" pitchFamily="34" charset="0"/>
              <a:buChar char="•"/>
            </a:pPr>
            <a:r>
              <a:rPr lang="zh-CN" altLang="en-US" sz="2800" dirty="0">
                <a:solidFill>
                  <a:schemeClr val="tx1"/>
                </a:solidFill>
                <a:latin typeface="Arial" panose="020B0604020202020204" pitchFamily="34" charset="0"/>
              </a:rPr>
              <a:t>最原始的方法是编写等效于译码器逻辑电路的结构性程序。</a:t>
            </a:r>
          </a:p>
        </p:txBody>
      </p:sp>
      <p:sp>
        <p:nvSpPr>
          <p:cNvPr id="38917" name="文本框 8"/>
          <p:cNvSpPr txBox="1"/>
          <p:nvPr/>
        </p:nvSpPr>
        <p:spPr>
          <a:xfrm>
            <a:off x="434975" y="6199188"/>
            <a:ext cx="6048375" cy="521970"/>
          </a:xfrm>
          <a:prstGeom prst="rect">
            <a:avLst/>
          </a:prstGeom>
          <a:noFill/>
          <a:ln w="9525">
            <a:noFill/>
          </a:ln>
        </p:spPr>
        <p:txBody>
          <a:bodyPr>
            <a:spAutoFit/>
          </a:bodyPr>
          <a:lstStyle/>
          <a:p>
            <a:r>
              <a:rPr lang="zh-CN" altLang="en-US" sz="2800" dirty="0">
                <a:solidFill>
                  <a:schemeClr val="tx1"/>
                </a:solidFill>
                <a:latin typeface="Arial" panose="020B0604020202020204" pitchFamily="34" charset="0"/>
              </a:rPr>
              <a:t>缺点：不易于理解和维护</a:t>
            </a:r>
          </a:p>
        </p:txBody>
      </p:sp>
      <p:sp>
        <p:nvSpPr>
          <p:cNvPr id="38919" name="文本框 10"/>
          <p:cNvSpPr txBox="1"/>
          <p:nvPr/>
        </p:nvSpPr>
        <p:spPr>
          <a:xfrm>
            <a:off x="625158" y="2508250"/>
            <a:ext cx="5848350" cy="3786188"/>
          </a:xfrm>
          <a:prstGeom prst="rect">
            <a:avLst/>
          </a:prstGeom>
          <a:noFill/>
          <a:ln w="9525">
            <a:noFill/>
          </a:ln>
        </p:spPr>
        <p:txBody>
          <a:bodyPr>
            <a:spAutoFit/>
          </a:bodyPr>
          <a:lstStyle/>
          <a:p>
            <a:r>
              <a:rPr lang="es-ES" altLang="zh-CN" sz="2000" dirty="0">
                <a:solidFill>
                  <a:schemeClr val="tx1"/>
                </a:solidFill>
                <a:latin typeface="Arial" panose="020B0604020202020204" pitchFamily="34" charset="0"/>
              </a:rPr>
              <a:t>module Vr2to4dec_s(A0, A1, EN, Y0, Y1, Y2, Y3);</a:t>
            </a:r>
          </a:p>
          <a:p>
            <a:r>
              <a:rPr lang="es-ES" altLang="zh-CN" sz="2000" dirty="0">
                <a:solidFill>
                  <a:schemeClr val="tx1"/>
                </a:solidFill>
                <a:latin typeface="Arial" panose="020B0604020202020204" pitchFamily="34" charset="0"/>
              </a:rPr>
              <a:t>  input A0, A1, EN;</a:t>
            </a:r>
          </a:p>
          <a:p>
            <a:r>
              <a:rPr lang="es-ES" altLang="zh-CN" sz="2000" dirty="0">
                <a:solidFill>
                  <a:schemeClr val="tx1"/>
                </a:solidFill>
                <a:latin typeface="Arial" panose="020B0604020202020204" pitchFamily="34" charset="0"/>
              </a:rPr>
              <a:t>  output Y0, Y1, Y2, Y3;</a:t>
            </a:r>
          </a:p>
          <a:p>
            <a:r>
              <a:rPr lang="es-ES" altLang="zh-CN" sz="2000" dirty="0">
                <a:solidFill>
                  <a:schemeClr val="tx1"/>
                </a:solidFill>
                <a:latin typeface="Arial" panose="020B0604020202020204" pitchFamily="34" charset="0"/>
              </a:rPr>
              <a:t>  wire NOTA0, NOTA1;</a:t>
            </a:r>
          </a:p>
          <a:p>
            <a:endParaRPr lang="es-ES" altLang="zh-CN" sz="2000" dirty="0">
              <a:solidFill>
                <a:schemeClr val="tx1"/>
              </a:solidFill>
              <a:latin typeface="Arial" panose="020B0604020202020204" pitchFamily="34" charset="0"/>
            </a:endParaRPr>
          </a:p>
          <a:p>
            <a:r>
              <a:rPr lang="es-ES" altLang="zh-CN" sz="2000" dirty="0">
                <a:solidFill>
                  <a:schemeClr val="tx1"/>
                </a:solidFill>
                <a:latin typeface="Arial" panose="020B0604020202020204" pitchFamily="34" charset="0"/>
              </a:rPr>
              <a:t>  not U1 (NOTA0, A0);</a:t>
            </a:r>
          </a:p>
          <a:p>
            <a:r>
              <a:rPr lang="es-ES" altLang="zh-CN" sz="2000" dirty="0">
                <a:solidFill>
                  <a:schemeClr val="tx1"/>
                </a:solidFill>
                <a:latin typeface="Arial" panose="020B0604020202020204" pitchFamily="34" charset="0"/>
              </a:rPr>
              <a:t>  not U2 (NOTA1, A1);</a:t>
            </a:r>
          </a:p>
          <a:p>
            <a:r>
              <a:rPr lang="es-ES" altLang="zh-CN" sz="2000" dirty="0">
                <a:solidFill>
                  <a:schemeClr val="tx1"/>
                </a:solidFill>
                <a:latin typeface="Arial" panose="020B0604020202020204" pitchFamily="34" charset="0"/>
              </a:rPr>
              <a:t>  and U3 (Y0, NOTA0, NOTA1, EN);</a:t>
            </a:r>
          </a:p>
          <a:p>
            <a:r>
              <a:rPr lang="es-ES" altLang="zh-CN" sz="2000" dirty="0">
                <a:solidFill>
                  <a:schemeClr val="tx1"/>
                </a:solidFill>
                <a:latin typeface="Arial" panose="020B0604020202020204" pitchFamily="34" charset="0"/>
              </a:rPr>
              <a:t>  and U4 (Y1,    A0, NOTA1, EN);</a:t>
            </a:r>
          </a:p>
          <a:p>
            <a:r>
              <a:rPr lang="es-ES" altLang="zh-CN" sz="2000" dirty="0">
                <a:solidFill>
                  <a:schemeClr val="tx1"/>
                </a:solidFill>
                <a:latin typeface="Arial" panose="020B0604020202020204" pitchFamily="34" charset="0"/>
              </a:rPr>
              <a:t>  and U5 (Y2, NOTA0,    A1, EN);</a:t>
            </a:r>
          </a:p>
          <a:p>
            <a:r>
              <a:rPr lang="es-ES" altLang="zh-CN" sz="2000" dirty="0">
                <a:solidFill>
                  <a:schemeClr val="tx1"/>
                </a:solidFill>
                <a:latin typeface="Arial" panose="020B0604020202020204" pitchFamily="34" charset="0"/>
              </a:rPr>
              <a:t>  and U6 (Y3,    A0,    A1, EN);</a:t>
            </a:r>
          </a:p>
          <a:p>
            <a:r>
              <a:rPr lang="es-ES" altLang="zh-CN" sz="2000" dirty="0">
                <a:solidFill>
                  <a:schemeClr val="tx1"/>
                </a:solidFill>
                <a:latin typeface="Arial" panose="020B0604020202020204" pitchFamily="34" charset="0"/>
              </a:rPr>
              <a:t>endmodule</a:t>
            </a:r>
            <a:endParaRPr lang="zh-CN" altLang="en-US" sz="2000" dirty="0">
              <a:solidFill>
                <a:schemeClr val="tx1"/>
              </a:solidFill>
              <a:latin typeface="Arial" panose="020B0604020202020204" pitchFamily="34" charset="0"/>
            </a:endParaRPr>
          </a:p>
        </p:txBody>
      </p:sp>
      <p:pic>
        <p:nvPicPr>
          <p:cNvPr id="4" name="Picture 3" descr="The circuit has input ports Ay 0, Ay 1, and E N, and output ports Y 0 to Y 3. In addition, the circuit has inverters U 1 and U 2 on the input side and AND gates U 3, U 4, U 5, and U 6 on the output side, with internal wires connecting the inverters to the gates. The signals flow as follows through the circuit. Inverter U 1 receives Ay 0 and sends NOT Ay 0. Inverter U 2 receives Ay 1 and sends NOT Ay 1. The following list provides the inputs and outputs for each AND gate. Gate U 3. Input, NOT Ay 0, NOT Ay 1, E N. Output, Y 0. Gate U 4. Inputs, Ay 0, NOT Ay 1, E N. Output, Y 1. Gate U 5. Inputs, NOT Ay 0, Ay 1, E N. Output, Y 2. Gate U 6. Inputs, Ay 0, Ay 1, E N. Output, Y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6175" y="1368425"/>
            <a:ext cx="3113405" cy="2330450"/>
          </a:xfrm>
          <a:prstGeom prst="rect">
            <a:avLst/>
          </a:prstGeom>
        </p:spPr>
      </p:pic>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17</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Picture 3" descr="The section header for E N, Ay 1, Ay 0 is Inputs and the section header for Y 3, Y 2, Y 1, Y 0 is Outputs. A table has 5 rows and 7 columns. The columns have the following headings from left to right. E N, Ay 1, Ay 0, Y 3, Y 2, Y 1, Y 0. The row entries are As follows. Row 1. E N, 0. Ay 1, X. Ay 0, X. Y 3, 0. Y 2, 0. Y 1, 0. Y 0, 0. Row 2. E N, 1. Ay 1, 0. Ay 0, 0. Y 3, 0. Y 2, 0. Y 1, 0. Y 0, 1. Row 3. E N, 1. Ay 1, 0. Ay 0, 1. Y 3, 0. Y 2, 0. Y 1, 1. Y 0, 0. Row 4. E N, 1. Ay 1, 1. Ay 0, 0. Y 3, 0. Y 2, 1. Y 1, 0. Y 0, 0. Row 5. E N, 1. Ay 1, 1. Ay 0, 1. Y 3, 1. Y 2, 0. Y 1, 0. Y 0, 0.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160" y="3796482"/>
            <a:ext cx="4966160" cy="28197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sym typeface="+mn-ea"/>
              </a:rPr>
              <a:t>实现</a:t>
            </a:r>
            <a:r>
              <a:rPr lang="en-US" altLang="zh-CN" b="1" dirty="0">
                <a:latin typeface="黑体" panose="02010609060101010101" pitchFamily="49" charset="-122"/>
                <a:ea typeface="黑体" panose="02010609060101010101" pitchFamily="49" charset="-122"/>
                <a:sym typeface="+mn-ea"/>
              </a:rPr>
              <a:t>2-4</a:t>
            </a:r>
            <a:r>
              <a:rPr lang="zh-CN" altLang="en-US" b="1" dirty="0">
                <a:latin typeface="黑体" panose="02010609060101010101" pitchFamily="49" charset="-122"/>
                <a:ea typeface="黑体" panose="02010609060101010101" pitchFamily="49" charset="-122"/>
                <a:sym typeface="+mn-ea"/>
              </a:rPr>
              <a:t>译码器</a:t>
            </a:r>
            <a:r>
              <a:rPr lang="en-US" altLang="zh-CN" b="1" dirty="0">
                <a:latin typeface="黑体" panose="02010609060101010101" pitchFamily="49" charset="-122"/>
                <a:ea typeface="黑体" panose="02010609060101010101" pitchFamily="49" charset="-122"/>
                <a:sym typeface="+mn-ea"/>
              </a:rPr>
              <a:t>——2</a:t>
            </a:r>
          </a:p>
        </p:txBody>
      </p:sp>
      <p:sp>
        <p:nvSpPr>
          <p:cNvPr id="39939" name="内容占位符 2"/>
          <p:cNvSpPr>
            <a:spLocks noGrp="1"/>
          </p:cNvSpPr>
          <p:nvPr>
            <p:ph idx="1"/>
          </p:nvPr>
        </p:nvSpPr>
        <p:spPr>
          <a:xfrm>
            <a:off x="838200" y="1310640"/>
            <a:ext cx="6447790" cy="4866640"/>
          </a:xfrm>
          <a:noFill/>
          <a:ln>
            <a:noFill/>
          </a:ln>
        </p:spPr>
        <p:txBody>
          <a:bodyPr/>
          <a:lstStyle/>
          <a:p>
            <a:r>
              <a:rPr lang="zh-CN" altLang="en-US" sz="3100" dirty="0">
                <a:latin typeface="Arial" panose="020B0604020202020204" pitchFamily="34" charset="0"/>
                <a:sym typeface="+mn-ea"/>
              </a:rPr>
              <a:t>使用</a:t>
            </a:r>
            <a:r>
              <a:rPr lang="en-US" altLang="zh-CN" sz="3100" dirty="0">
                <a:latin typeface="Arial" panose="020B0604020202020204" pitchFamily="34" charset="0"/>
                <a:sym typeface="+mn-ea"/>
              </a:rPr>
              <a:t>Verilog</a:t>
            </a:r>
            <a:r>
              <a:rPr lang="zh-CN" altLang="en-US" sz="3100" dirty="0">
                <a:latin typeface="Arial" panose="020B0604020202020204" pitchFamily="34" charset="0"/>
                <a:sym typeface="+mn-ea"/>
              </a:rPr>
              <a:t>的行为化描述。</a:t>
            </a:r>
          </a:p>
          <a:p>
            <a:r>
              <a:rPr lang="zh-CN" altLang="en-US" sz="3100" dirty="0">
                <a:cs typeface="Arial" panose="020B0604020202020204" pitchFamily="34" charset="0"/>
                <a:sym typeface="+mn-ea"/>
              </a:rPr>
              <a:t>采用了一个</a:t>
            </a:r>
            <a:r>
              <a:rPr lang="en-US" altLang="zh-CN" sz="3100" dirty="0">
                <a:latin typeface="Arial" panose="020B0604020202020204" pitchFamily="34" charset="0"/>
                <a:cs typeface="Arial" panose="020B0604020202020204" pitchFamily="34" charset="0"/>
                <a:sym typeface="+mn-ea"/>
              </a:rPr>
              <a:t>always</a:t>
            </a:r>
            <a:r>
              <a:rPr lang="zh-CN" altLang="en-US" sz="3100" dirty="0">
                <a:cs typeface="Arial" panose="020B0604020202020204" pitchFamily="34" charset="0"/>
                <a:sym typeface="+mn-ea"/>
              </a:rPr>
              <a:t>语句，其敏感信号列表包括译码器所有输入。</a:t>
            </a:r>
          </a:p>
          <a:p>
            <a:r>
              <a:rPr lang="zh-CN" altLang="en-US" sz="3100" dirty="0">
                <a:cs typeface="Arial" panose="020B0604020202020204" pitchFamily="34" charset="0"/>
                <a:sym typeface="+mn-ea"/>
              </a:rPr>
              <a:t>将输出变量声明为</a:t>
            </a:r>
            <a:r>
              <a:rPr lang="en-US" altLang="zh-CN" sz="3100" dirty="0">
                <a:latin typeface="Arial" panose="020B0604020202020204" pitchFamily="34" charset="0"/>
                <a:cs typeface="Arial" panose="020B0604020202020204" pitchFamily="34" charset="0"/>
                <a:sym typeface="+mn-ea"/>
              </a:rPr>
              <a:t>reg</a:t>
            </a:r>
            <a:r>
              <a:rPr lang="zh-CN" altLang="en-US" sz="3100" dirty="0">
                <a:cs typeface="Arial" panose="020B0604020202020204" pitchFamily="34" charset="0"/>
                <a:sym typeface="+mn-ea"/>
              </a:rPr>
              <a:t>类型，故而可以在过程块中对输出变量赋值。</a:t>
            </a:r>
          </a:p>
          <a:p>
            <a:r>
              <a:rPr lang="zh-CN" altLang="en-US" sz="3100" dirty="0">
                <a:cs typeface="Arial" panose="020B0604020202020204" pitchFamily="34" charset="0"/>
                <a:sym typeface="+mn-ea"/>
              </a:rPr>
              <a:t>用一个</a:t>
            </a:r>
            <a:r>
              <a:rPr lang="en-US" altLang="zh-CN" sz="3100" dirty="0">
                <a:latin typeface="Arial" panose="020B0604020202020204" pitchFamily="34" charset="0"/>
                <a:cs typeface="Arial" panose="020B0604020202020204" pitchFamily="34" charset="0"/>
                <a:sym typeface="+mn-ea"/>
              </a:rPr>
              <a:t>if</a:t>
            </a:r>
            <a:r>
              <a:rPr lang="zh-CN" altLang="en-US" sz="3100" dirty="0">
                <a:cs typeface="Arial" panose="020B0604020202020204" pitchFamily="34" charset="0"/>
                <a:sym typeface="+mn-ea"/>
              </a:rPr>
              <a:t>语句来测试使能输入。</a:t>
            </a:r>
          </a:p>
          <a:p>
            <a:pPr lvl="1"/>
            <a:r>
              <a:rPr lang="zh-CN" altLang="en-US" sz="2710" dirty="0">
                <a:cs typeface="Arial" panose="020B0604020202020204" pitchFamily="34" charset="0"/>
                <a:sym typeface="+mn-ea"/>
              </a:rPr>
              <a:t>如果</a:t>
            </a:r>
            <a:r>
              <a:rPr lang="en-US" altLang="zh-CN" sz="2710" dirty="0">
                <a:latin typeface="Arial" panose="020B0604020202020204" pitchFamily="34" charset="0"/>
                <a:cs typeface="Arial" panose="020B0604020202020204" pitchFamily="34" charset="0"/>
                <a:sym typeface="+mn-ea"/>
              </a:rPr>
              <a:t>EN</a:t>
            </a:r>
            <a:r>
              <a:rPr lang="zh-CN" altLang="en-US" sz="2710" dirty="0">
                <a:cs typeface="Arial" panose="020B0604020202020204" pitchFamily="34" charset="0"/>
                <a:sym typeface="+mn-ea"/>
              </a:rPr>
              <a:t>为</a:t>
            </a:r>
            <a:r>
              <a:rPr lang="en-US" altLang="zh-CN" sz="2710" dirty="0">
                <a:latin typeface="Arial" panose="020B0604020202020204" pitchFamily="34" charset="0"/>
                <a:cs typeface="Arial" panose="020B0604020202020204" pitchFamily="34" charset="0"/>
                <a:sym typeface="+mn-ea"/>
              </a:rPr>
              <a:t>0</a:t>
            </a:r>
            <a:r>
              <a:rPr lang="zh-CN" altLang="en-US" sz="2710" dirty="0">
                <a:cs typeface="Arial" panose="020B0604020202020204" pitchFamily="34" charset="0"/>
                <a:sym typeface="+mn-ea"/>
              </a:rPr>
              <a:t>，所有输出都设置为</a:t>
            </a:r>
            <a:r>
              <a:rPr lang="en-US" altLang="zh-CN" sz="2710" dirty="0">
                <a:latin typeface="Arial" panose="020B0604020202020204" pitchFamily="34" charset="0"/>
                <a:cs typeface="Arial" panose="020B0604020202020204" pitchFamily="34" charset="0"/>
                <a:sym typeface="+mn-ea"/>
              </a:rPr>
              <a:t>0</a:t>
            </a:r>
            <a:r>
              <a:rPr lang="zh-CN" altLang="en-US" sz="2710" dirty="0">
                <a:latin typeface="Arial" panose="020B0604020202020204" pitchFamily="34" charset="0"/>
                <a:cs typeface="Arial" panose="020B0604020202020204" pitchFamily="34" charset="0"/>
                <a:sym typeface="+mn-ea"/>
              </a:rPr>
              <a:t>；</a:t>
            </a:r>
          </a:p>
          <a:p>
            <a:pPr lvl="1"/>
            <a:r>
              <a:rPr lang="zh-CN" altLang="en-US" sz="2710" dirty="0">
                <a:cs typeface="Arial" panose="020B0604020202020204" pitchFamily="34" charset="0"/>
                <a:sym typeface="+mn-ea"/>
              </a:rPr>
              <a:t>当</a:t>
            </a:r>
            <a:r>
              <a:rPr lang="en-US" altLang="zh-CN" sz="2710" dirty="0">
                <a:latin typeface="Arial" panose="020B0604020202020204" pitchFamily="34" charset="0"/>
                <a:cs typeface="Arial" panose="020B0604020202020204" pitchFamily="34" charset="0"/>
                <a:sym typeface="+mn-ea"/>
              </a:rPr>
              <a:t>EN</a:t>
            </a:r>
            <a:r>
              <a:rPr lang="zh-CN" altLang="en-US" sz="2710" dirty="0">
                <a:cs typeface="Arial" panose="020B0604020202020204" pitchFamily="34" charset="0"/>
                <a:sym typeface="+mn-ea"/>
              </a:rPr>
              <a:t>有效时，译码器的功能。</a:t>
            </a:r>
            <a:endParaRPr lang="zh-CN" altLang="en-US" sz="2710" dirty="0">
              <a:solidFill>
                <a:schemeClr val="tx1"/>
              </a:solidFill>
              <a:latin typeface="Arial" panose="020B0604020202020204" pitchFamily="34" charset="0"/>
            </a:endParaRPr>
          </a:p>
          <a:p>
            <a:endParaRPr lang="zh-CN" altLang="en-US" sz="3100" dirty="0"/>
          </a:p>
        </p:txBody>
      </p:sp>
      <p:sp>
        <p:nvSpPr>
          <p:cNvPr id="39940"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18</a:t>
            </a:fld>
            <a:endParaRPr lang="zh-CN" altLang="zh-CN" sz="1400" dirty="0">
              <a:latin typeface="Times New Roman" panose="02020603050405020304" pitchFamily="18" charset="0"/>
            </a:endParaRPr>
          </a:p>
        </p:txBody>
      </p:sp>
      <p:sp>
        <p:nvSpPr>
          <p:cNvPr id="39943" name="矩形 6"/>
          <p:cNvSpPr/>
          <p:nvPr/>
        </p:nvSpPr>
        <p:spPr>
          <a:xfrm>
            <a:off x="7224395" y="1465580"/>
            <a:ext cx="4634230" cy="5015865"/>
          </a:xfrm>
          <a:prstGeom prst="rect">
            <a:avLst/>
          </a:prstGeom>
          <a:noFill/>
          <a:ln w="9525">
            <a:noFill/>
          </a:ln>
        </p:spPr>
        <p:txBody>
          <a:bodyPr wrap="square">
            <a:spAutoFit/>
          </a:bodyPr>
          <a:lstStyle/>
          <a:p>
            <a:r>
              <a:rPr lang="es-ES" altLang="zh-CN" sz="2000" dirty="0">
                <a:solidFill>
                  <a:schemeClr val="tx1"/>
                </a:solidFill>
                <a:latin typeface="Arial" panose="020B0604020202020204" pitchFamily="34" charset="0"/>
              </a:rPr>
              <a:t>module Vr2to4dec_b1(A0, A1, EN, Y0, Y1, Y2, Y3);</a:t>
            </a:r>
          </a:p>
          <a:p>
            <a:r>
              <a:rPr lang="es-ES" altLang="zh-CN" sz="2000" dirty="0">
                <a:solidFill>
                  <a:schemeClr val="tx1"/>
                </a:solidFill>
                <a:latin typeface="Arial" panose="020B0604020202020204" pitchFamily="34" charset="0"/>
              </a:rPr>
              <a:t>  input A0, A1, EN;</a:t>
            </a:r>
          </a:p>
          <a:p>
            <a:r>
              <a:rPr lang="es-ES" altLang="zh-CN" sz="2000" dirty="0">
                <a:solidFill>
                  <a:schemeClr val="tx1"/>
                </a:solidFill>
                <a:latin typeface="Arial" panose="020B0604020202020204" pitchFamily="34" charset="0"/>
              </a:rPr>
              <a:t>  output reg Y0, Y1, Y2, Y3;</a:t>
            </a:r>
          </a:p>
          <a:p>
            <a:endParaRPr lang="es-ES" altLang="zh-CN" sz="2000" dirty="0">
              <a:solidFill>
                <a:schemeClr val="tx1"/>
              </a:solidFill>
              <a:latin typeface="Arial" panose="020B0604020202020204" pitchFamily="34" charset="0"/>
            </a:endParaRPr>
          </a:p>
          <a:p>
            <a:r>
              <a:rPr lang="es-ES" altLang="zh-CN" sz="2000" dirty="0">
                <a:solidFill>
                  <a:schemeClr val="tx1"/>
                </a:solidFill>
                <a:latin typeface="Arial" panose="020B0604020202020204" pitchFamily="34" charset="0"/>
              </a:rPr>
              <a:t>  always @ (A0, A1, EN)</a:t>
            </a:r>
          </a:p>
          <a:p>
            <a:r>
              <a:rPr lang="es-ES" altLang="zh-CN" sz="2000" dirty="0">
                <a:solidFill>
                  <a:schemeClr val="tx1"/>
                </a:solidFill>
                <a:latin typeface="Arial" panose="020B0604020202020204" pitchFamily="34" charset="0"/>
              </a:rPr>
              <a:t>    if (EN==0) {Y3,Y2,Y1,Y0} = 4'b0000;</a:t>
            </a:r>
          </a:p>
          <a:p>
            <a:r>
              <a:rPr lang="es-ES" altLang="zh-CN" sz="2000" dirty="0">
                <a:solidFill>
                  <a:schemeClr val="tx1"/>
                </a:solidFill>
                <a:latin typeface="Arial" panose="020B0604020202020204" pitchFamily="34" charset="0"/>
              </a:rPr>
              <a:t>    else</a:t>
            </a:r>
          </a:p>
          <a:p>
            <a:r>
              <a:rPr lang="es-ES" altLang="zh-CN" sz="2000" dirty="0">
                <a:solidFill>
                  <a:schemeClr val="tx1"/>
                </a:solidFill>
                <a:latin typeface="Arial" panose="020B0604020202020204" pitchFamily="34" charset="0"/>
              </a:rPr>
              <a:t>      case ({A1,A0})</a:t>
            </a:r>
          </a:p>
          <a:p>
            <a:r>
              <a:rPr lang="es-ES" altLang="zh-CN" sz="2000" dirty="0">
                <a:solidFill>
                  <a:schemeClr val="tx1"/>
                </a:solidFill>
                <a:latin typeface="Arial" panose="020B0604020202020204" pitchFamily="34" charset="0"/>
              </a:rPr>
              <a:t>        2'b00: {Y3,Y2,Y1,Y0} = 4'b0001;</a:t>
            </a:r>
          </a:p>
          <a:p>
            <a:r>
              <a:rPr lang="es-ES" altLang="zh-CN" sz="2000" dirty="0">
                <a:solidFill>
                  <a:schemeClr val="tx1"/>
                </a:solidFill>
                <a:latin typeface="Arial" panose="020B0604020202020204" pitchFamily="34" charset="0"/>
              </a:rPr>
              <a:t>        2'b01: {Y3,Y2,Y1,Y0} = 4'b0010;</a:t>
            </a:r>
          </a:p>
          <a:p>
            <a:r>
              <a:rPr lang="es-ES" altLang="zh-CN" sz="2000" dirty="0">
                <a:solidFill>
                  <a:schemeClr val="tx1"/>
                </a:solidFill>
                <a:latin typeface="Arial" panose="020B0604020202020204" pitchFamily="34" charset="0"/>
              </a:rPr>
              <a:t>        2'b10: {Y3,Y2,Y1,Y0} = 4'b0100;</a:t>
            </a:r>
          </a:p>
          <a:p>
            <a:r>
              <a:rPr lang="es-ES" altLang="zh-CN" sz="2000" dirty="0">
                <a:solidFill>
                  <a:schemeClr val="tx1"/>
                </a:solidFill>
                <a:latin typeface="Arial" panose="020B0604020202020204" pitchFamily="34" charset="0"/>
              </a:rPr>
              <a:t>        2'b11: {Y3,Y2,Y1,Y0} = 4'b1000;</a:t>
            </a:r>
          </a:p>
          <a:p>
            <a:r>
              <a:rPr lang="es-ES" altLang="zh-CN" sz="2000" dirty="0">
                <a:solidFill>
                  <a:schemeClr val="tx1"/>
                </a:solidFill>
                <a:latin typeface="Arial" panose="020B0604020202020204" pitchFamily="34" charset="0"/>
              </a:rPr>
              <a:t>        default: {Y3,Y2,Y1,Y0} = 4'b0000;</a:t>
            </a:r>
          </a:p>
          <a:p>
            <a:r>
              <a:rPr lang="es-ES" altLang="zh-CN" sz="2000" dirty="0">
                <a:solidFill>
                  <a:schemeClr val="tx1"/>
                </a:solidFill>
                <a:latin typeface="Arial" panose="020B0604020202020204" pitchFamily="34" charset="0"/>
              </a:rPr>
              <a:t>      endcase</a:t>
            </a:r>
          </a:p>
          <a:p>
            <a:r>
              <a:rPr lang="es-ES" altLang="zh-CN" sz="2000" dirty="0">
                <a:solidFill>
                  <a:schemeClr val="tx1"/>
                </a:solidFill>
                <a:latin typeface="Arial" panose="020B0604020202020204" pitchFamily="34" charset="0"/>
              </a:rPr>
              <a:t>endmodule</a:t>
            </a:r>
            <a:endParaRPr lang="zh-CN" altLang="en-US" sz="2000" dirty="0">
              <a:solidFill>
                <a:schemeClr val="tx1"/>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sym typeface="+mn-ea"/>
              </a:rPr>
              <a:t>实现</a:t>
            </a:r>
            <a:r>
              <a:rPr lang="en-US" altLang="zh-CN" b="1" dirty="0">
                <a:latin typeface="黑体" panose="02010609060101010101" pitchFamily="49" charset="-122"/>
                <a:ea typeface="黑体" panose="02010609060101010101" pitchFamily="49" charset="-122"/>
                <a:sym typeface="+mn-ea"/>
              </a:rPr>
              <a:t>2-4</a:t>
            </a:r>
            <a:r>
              <a:rPr lang="zh-CN" altLang="en-US" b="1" dirty="0">
                <a:latin typeface="黑体" panose="02010609060101010101" pitchFamily="49" charset="-122"/>
                <a:ea typeface="黑体" panose="02010609060101010101" pitchFamily="49" charset="-122"/>
                <a:sym typeface="+mn-ea"/>
              </a:rPr>
              <a:t>译码器</a:t>
            </a:r>
            <a:r>
              <a:rPr lang="en-US" altLang="zh-CN" b="1" dirty="0">
                <a:latin typeface="黑体" panose="02010609060101010101" pitchFamily="49" charset="-122"/>
                <a:ea typeface="黑体" panose="02010609060101010101" pitchFamily="49" charset="-122"/>
                <a:sym typeface="+mn-ea"/>
              </a:rPr>
              <a:t>——3</a:t>
            </a:r>
          </a:p>
        </p:txBody>
      </p:sp>
      <p:sp>
        <p:nvSpPr>
          <p:cNvPr id="40963" name="内容占位符 2"/>
          <p:cNvSpPr>
            <a:spLocks noGrp="1"/>
          </p:cNvSpPr>
          <p:nvPr>
            <p:ph idx="1"/>
          </p:nvPr>
        </p:nvSpPr>
        <p:spPr>
          <a:noFill/>
          <a:ln>
            <a:noFill/>
          </a:ln>
        </p:spPr>
        <p:txBody>
          <a:bodyPr/>
          <a:lstStyle/>
          <a:p>
            <a:r>
              <a:rPr lang="zh-CN" altLang="en-US" sz="2800" dirty="0">
                <a:latin typeface="Arial" panose="020B0604020202020204" pitchFamily="34" charset="0"/>
                <a:sym typeface="+mn-ea"/>
              </a:rPr>
              <a:t>使用</a:t>
            </a:r>
            <a:r>
              <a:rPr lang="en-US" altLang="zh-CN" sz="2800" dirty="0">
                <a:latin typeface="Arial" panose="020B0604020202020204" pitchFamily="34" charset="0"/>
                <a:sym typeface="+mn-ea"/>
              </a:rPr>
              <a:t>2-4</a:t>
            </a:r>
            <a:r>
              <a:rPr lang="zh-CN" altLang="en-US" sz="2800" dirty="0">
                <a:latin typeface="Arial" panose="020B0604020202020204" pitchFamily="34" charset="0"/>
                <a:sym typeface="+mn-ea"/>
              </a:rPr>
              <a:t>二进制译码器的行为化风格</a:t>
            </a:r>
            <a:r>
              <a:rPr lang="en-US" altLang="zh-CN" sz="2800" dirty="0">
                <a:latin typeface="Arial" panose="020B0604020202020204" pitchFamily="34" charset="0"/>
                <a:sym typeface="+mn-ea"/>
              </a:rPr>
              <a:t>Verilog</a:t>
            </a:r>
            <a:r>
              <a:rPr lang="zh-CN" altLang="en-US" sz="2800" dirty="0">
                <a:latin typeface="Arial" panose="020B0604020202020204" pitchFamily="34" charset="0"/>
                <a:sym typeface="+mn-ea"/>
              </a:rPr>
              <a:t>模块</a:t>
            </a:r>
          </a:p>
          <a:p>
            <a:pPr lvl="1"/>
            <a:r>
              <a:rPr lang="zh-CN" altLang="en-US" sz="2450" dirty="0">
                <a:latin typeface="Arial" panose="020B0604020202020204" pitchFamily="34" charset="0"/>
                <a:sym typeface="+mn-ea"/>
              </a:rPr>
              <a:t>能够能更好地捕捉到译码器的行为特性。</a:t>
            </a:r>
            <a:endParaRPr lang="zh-CN" altLang="en-US" sz="2450" dirty="0">
              <a:solidFill>
                <a:schemeClr val="tx1"/>
              </a:solidFill>
              <a:latin typeface="Arial" panose="020B0604020202020204" pitchFamily="34" charset="0"/>
              <a:ea typeface="Arial" panose="020B0604020202020204" pitchFamily="34" charset="0"/>
              <a:sym typeface="+mn-ea"/>
            </a:endParaRPr>
          </a:p>
        </p:txBody>
      </p:sp>
      <p:sp>
        <p:nvSpPr>
          <p:cNvPr id="40964"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19</a:t>
            </a:fld>
            <a:endParaRPr lang="zh-CN" altLang="zh-CN" sz="1400" dirty="0">
              <a:latin typeface="Times New Roman" panose="02020603050405020304" pitchFamily="18" charset="0"/>
            </a:endParaRPr>
          </a:p>
        </p:txBody>
      </p:sp>
      <p:sp>
        <p:nvSpPr>
          <p:cNvPr id="40967" name="矩形 6"/>
          <p:cNvSpPr/>
          <p:nvPr/>
        </p:nvSpPr>
        <p:spPr>
          <a:xfrm>
            <a:off x="1201420" y="2049145"/>
            <a:ext cx="10652125" cy="4892675"/>
          </a:xfrm>
          <a:prstGeom prst="rect">
            <a:avLst/>
          </a:prstGeom>
          <a:noFill/>
          <a:ln w="9525">
            <a:noFill/>
          </a:ln>
        </p:spPr>
        <p:txBody>
          <a:bodyPr wrap="square">
            <a:spAutoFit/>
          </a:bodyPr>
          <a:lstStyle/>
          <a:p>
            <a:r>
              <a:rPr lang="es-ES" altLang="zh-CN" dirty="0">
                <a:solidFill>
                  <a:schemeClr val="tx1"/>
                </a:solidFill>
                <a:latin typeface="Arial" panose="020B0604020202020204" pitchFamily="34" charset="0"/>
              </a:rPr>
              <a:t>module Vr2to4dec_b2(A0, A1, EN, Y0, Y1, Y2, Y3);</a:t>
            </a:r>
          </a:p>
          <a:p>
            <a:r>
              <a:rPr lang="es-ES" altLang="zh-CN" dirty="0">
                <a:solidFill>
                  <a:schemeClr val="tx1"/>
                </a:solidFill>
                <a:latin typeface="Arial" panose="020B0604020202020204" pitchFamily="34" charset="0"/>
              </a:rPr>
              <a:t>  input A0, A1, EN;</a:t>
            </a:r>
          </a:p>
          <a:p>
            <a:r>
              <a:rPr lang="es-ES" altLang="zh-CN" dirty="0">
                <a:solidFill>
                  <a:schemeClr val="tx1"/>
                </a:solidFill>
                <a:latin typeface="Arial" panose="020B0604020202020204" pitchFamily="34" charset="0"/>
              </a:rPr>
              <a:t>  output reg Y0, Y1, Y2, Y3;</a:t>
            </a:r>
          </a:p>
          <a:p>
            <a:r>
              <a:rPr lang="es-ES" altLang="zh-CN" dirty="0">
                <a:solidFill>
                  <a:schemeClr val="tx1"/>
                </a:solidFill>
                <a:latin typeface="Arial" panose="020B0604020202020204" pitchFamily="34" charset="0"/>
              </a:rPr>
              <a:t>  reg [3:0] IY;</a:t>
            </a:r>
          </a:p>
          <a:p>
            <a:r>
              <a:rPr lang="es-ES" altLang="zh-CN" dirty="0">
                <a:solidFill>
                  <a:schemeClr val="tx1"/>
                </a:solidFill>
                <a:latin typeface="Arial" panose="020B0604020202020204" pitchFamily="34" charset="0"/>
              </a:rPr>
              <a:t>  integer i;</a:t>
            </a:r>
          </a:p>
          <a:p>
            <a:r>
              <a:rPr lang="es-ES" altLang="zh-CN" dirty="0">
                <a:solidFill>
                  <a:schemeClr val="tx1"/>
                </a:solidFill>
                <a:latin typeface="Arial" panose="020B0604020202020204" pitchFamily="34" charset="0"/>
              </a:rPr>
              <a:t>  always @ (A0 or A1 or EN) begin</a:t>
            </a:r>
          </a:p>
          <a:p>
            <a:r>
              <a:rPr lang="es-ES" altLang="zh-CN" dirty="0">
                <a:solidFill>
                  <a:schemeClr val="tx1"/>
                </a:solidFill>
                <a:latin typeface="Arial" panose="020B0604020202020204" pitchFamily="34" charset="0"/>
              </a:rPr>
              <a:t>    IY = 4'b0000;        // Default outputs all 0</a:t>
            </a:r>
          </a:p>
          <a:p>
            <a:r>
              <a:rPr lang="es-ES" altLang="zh-CN" dirty="0">
                <a:solidFill>
                  <a:schemeClr val="tx1"/>
                </a:solidFill>
                <a:latin typeface="Arial" panose="020B0604020202020204" pitchFamily="34" charset="0"/>
              </a:rPr>
              <a:t>    if (EN==1)           // If enabled...</a:t>
            </a:r>
          </a:p>
          <a:p>
            <a:r>
              <a:rPr lang="es-ES" altLang="zh-CN" dirty="0">
                <a:solidFill>
                  <a:schemeClr val="tx1"/>
                </a:solidFill>
                <a:latin typeface="Arial" panose="020B0604020202020204" pitchFamily="34" charset="0"/>
              </a:rPr>
              <a:t>      for (i=0; i&lt;=3; i=i+1)   // set out bit i where i equals {A1,A0}</a:t>
            </a:r>
          </a:p>
          <a:p>
            <a:r>
              <a:rPr lang="es-ES" altLang="zh-CN" dirty="0">
                <a:solidFill>
                  <a:schemeClr val="tx1"/>
                </a:solidFill>
                <a:latin typeface="Arial" panose="020B0604020202020204" pitchFamily="34" charset="0"/>
              </a:rPr>
              <a:t>        if (i == {A1,A0}) IY[i] = 1; </a:t>
            </a:r>
          </a:p>
          <a:p>
            <a:r>
              <a:rPr lang="es-ES" altLang="zh-CN" dirty="0">
                <a:solidFill>
                  <a:schemeClr val="tx1"/>
                </a:solidFill>
                <a:latin typeface="Arial" panose="020B0604020202020204" pitchFamily="34" charset="0"/>
              </a:rPr>
              <a:t>      {Y3,Y2,Y1,Y0} = IY;  // Copy internal bit-vector variable to outputs</a:t>
            </a:r>
          </a:p>
          <a:p>
            <a:r>
              <a:rPr lang="es-ES" altLang="zh-CN" dirty="0">
                <a:solidFill>
                  <a:schemeClr val="tx1"/>
                </a:solidFill>
                <a:latin typeface="Arial" panose="020B0604020202020204" pitchFamily="34" charset="0"/>
              </a:rPr>
              <a:t>  end</a:t>
            </a:r>
          </a:p>
          <a:p>
            <a:r>
              <a:rPr lang="es-ES" altLang="zh-CN" dirty="0">
                <a:solidFill>
                  <a:schemeClr val="tx1"/>
                </a:solidFill>
                <a:latin typeface="Arial" panose="020B0604020202020204" pitchFamily="34" charset="0"/>
              </a:rPr>
              <a:t>endmodule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ROM</a:t>
            </a:r>
            <a:r>
              <a:rPr lang="zh-CN" altLang="en-US"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Read-Only Memory</a:t>
            </a:r>
            <a:r>
              <a:rPr lang="zh-CN" altLang="en-US" dirty="0">
                <a:latin typeface="Times New Roman" panose="02020603050405020304" pitchFamily="18" charset="0"/>
                <a:cs typeface="Times New Roman" panose="02020603050405020304" pitchFamily="18" charset="0"/>
                <a:sym typeface="+mn-ea"/>
              </a:rPr>
              <a:t>）</a:t>
            </a:r>
            <a:endParaRPr lang="zh-CN" altLang="en-US"/>
          </a:p>
        </p:txBody>
      </p:sp>
      <p:pic>
        <p:nvPicPr>
          <p:cNvPr id="24582" name="图片 2"/>
          <p:cNvPicPr>
            <a:picLocks noChangeAspect="1"/>
          </p:cNvPicPr>
          <p:nvPr/>
        </p:nvPicPr>
        <p:blipFill>
          <a:blip r:embed="rId2"/>
          <a:stretch>
            <a:fillRect/>
          </a:stretch>
        </p:blipFill>
        <p:spPr>
          <a:xfrm>
            <a:off x="3142933" y="3499485"/>
            <a:ext cx="5040312" cy="2901950"/>
          </a:xfrm>
          <a:prstGeom prst="rect">
            <a:avLst/>
          </a:prstGeom>
          <a:noFill/>
          <a:ln w="9525">
            <a:noFill/>
          </a:ln>
        </p:spPr>
      </p:pic>
      <p:sp>
        <p:nvSpPr>
          <p:cNvPr id="24578" name="内容占位符 5"/>
          <p:cNvSpPr>
            <a:spLocks noGrp="1"/>
          </p:cNvSpPr>
          <p:nvPr>
            <p:ph idx="1"/>
          </p:nvPr>
        </p:nvSpPr>
        <p:spPr>
          <a:noFill/>
          <a:ln>
            <a:noFill/>
          </a:ln>
        </p:spPr>
        <p:txBody>
          <a:bodyPr/>
          <a:lstStyle/>
          <a:p>
            <a:r>
              <a:rPr lang="en-US" altLang="zh-CN" dirty="0"/>
              <a:t>ROM</a:t>
            </a:r>
            <a:r>
              <a:rPr lang="zh-CN" altLang="en-US" dirty="0"/>
              <a:t>是一种具有</a:t>
            </a:r>
            <a:r>
              <a:rPr lang="en-US" altLang="zh-CN" dirty="0"/>
              <a:t>n</a:t>
            </a:r>
            <a:r>
              <a:rPr lang="zh-CN" altLang="en-US" dirty="0"/>
              <a:t>个输入</a:t>
            </a:r>
            <a:r>
              <a:rPr lang="en-US" altLang="zh-CN" dirty="0"/>
              <a:t>b</a:t>
            </a:r>
            <a:r>
              <a:rPr lang="zh-CN" altLang="en-US" dirty="0"/>
              <a:t>个输出的组合逻辑电路。</a:t>
            </a:r>
          </a:p>
          <a:p>
            <a:r>
              <a:rPr lang="zh-CN" altLang="en-US" dirty="0"/>
              <a:t>输入被称为地址输入（</a:t>
            </a:r>
            <a:r>
              <a:rPr lang="en-US" altLang="zh-CN" dirty="0"/>
              <a:t>address input</a:t>
            </a:r>
            <a:r>
              <a:rPr lang="zh-CN" altLang="en-US" dirty="0"/>
              <a:t>），通常命名为</a:t>
            </a:r>
            <a:r>
              <a:rPr lang="en-US" altLang="zh-CN" dirty="0"/>
              <a:t>A0, A1, …, An-1</a:t>
            </a:r>
            <a:r>
              <a:rPr lang="zh-CN" altLang="en-US" dirty="0"/>
              <a:t>。</a:t>
            </a:r>
          </a:p>
          <a:p>
            <a:r>
              <a:rPr lang="zh-CN" altLang="en-US" dirty="0"/>
              <a:t>输出被称为数据输出（</a:t>
            </a:r>
            <a:r>
              <a:rPr lang="en-US" altLang="zh-CN" dirty="0"/>
              <a:t>data output</a:t>
            </a:r>
            <a:r>
              <a:rPr lang="zh-CN" altLang="en-US" dirty="0"/>
              <a:t>），通常命名为</a:t>
            </a:r>
          </a:p>
          <a:p>
            <a:pPr marL="0" indent="0">
              <a:buNone/>
            </a:pPr>
            <a:r>
              <a:rPr lang="en-US" altLang="zh-CN" dirty="0"/>
              <a:t>  D0, D1, …, Db-1</a:t>
            </a:r>
            <a:r>
              <a:rPr lang="zh-CN" altLang="en-US" dirty="0"/>
              <a:t>。</a:t>
            </a:r>
          </a:p>
        </p:txBody>
      </p:sp>
      <p:sp>
        <p:nvSpPr>
          <p:cNvPr id="24579"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2</a:t>
            </a:fld>
            <a:endParaRPr lang="zh-CN" altLang="zh-CN" sz="1400" dirty="0">
              <a:latin typeface="Times New Roman" panose="02020603050405020304" pitchFamily="18" charset="0"/>
            </a:endParaRPr>
          </a:p>
        </p:txBody>
      </p:sp>
      <p:sp>
        <p:nvSpPr>
          <p:cNvPr id="24580" name="文本框 7"/>
          <p:cNvSpPr txBox="1"/>
          <p:nvPr/>
        </p:nvSpPr>
        <p:spPr>
          <a:xfrm>
            <a:off x="3792538" y="6246813"/>
            <a:ext cx="5688012" cy="398780"/>
          </a:xfrm>
          <a:prstGeom prst="rect">
            <a:avLst/>
          </a:prstGeom>
          <a:noFill/>
          <a:ln w="9525">
            <a:noFill/>
          </a:ln>
        </p:spPr>
        <p:txBody>
          <a:bodyPr>
            <a:spAutoFit/>
          </a:bodyPr>
          <a:lstStyle/>
          <a:p>
            <a:r>
              <a:rPr lang="zh-CN" altLang="en-US" sz="2000" dirty="0">
                <a:solidFill>
                  <a:schemeClr val="tx1"/>
                </a:solidFill>
                <a:latin typeface="Arial" panose="020B0604020202020204" pitchFamily="34" charset="0"/>
              </a:rPr>
              <a:t>一个</a:t>
            </a:r>
            <a:r>
              <a:rPr lang="en-US" altLang="zh-CN" sz="2000" dirty="0">
                <a:solidFill>
                  <a:schemeClr val="tx1"/>
                </a:solidFill>
                <a:latin typeface="Arial" panose="020B0604020202020204" pitchFamily="34" charset="0"/>
              </a:rPr>
              <a:t>2</a:t>
            </a:r>
            <a:r>
              <a:rPr lang="en-US" altLang="zh-CN" sz="2000" baseline="30000" dirty="0">
                <a:solidFill>
                  <a:schemeClr val="tx1"/>
                </a:solidFill>
                <a:latin typeface="Arial" panose="020B0604020202020204" pitchFamily="34" charset="0"/>
              </a:rPr>
              <a:t>n</a:t>
            </a:r>
            <a:r>
              <a:rPr lang="en-US" altLang="zh-CN" sz="2000" dirty="0">
                <a:solidFill>
                  <a:schemeClr val="tx1"/>
                </a:solidFill>
                <a:latin typeface="Arial" panose="020B0604020202020204" pitchFamily="34" charset="0"/>
              </a:rPr>
              <a:t> * b ROM</a:t>
            </a:r>
            <a:r>
              <a:rPr lang="zh-CN" altLang="en-US" sz="2000" dirty="0">
                <a:solidFill>
                  <a:schemeClr val="tx1"/>
                </a:solidFill>
                <a:latin typeface="Arial" panose="020B0604020202020204" pitchFamily="34" charset="0"/>
              </a:rPr>
              <a:t>的基本结构</a:t>
            </a:r>
            <a:r>
              <a:rPr lang="en-US" altLang="zh-CN" sz="2000" dirty="0">
                <a:solidFill>
                  <a:schemeClr val="tx1"/>
                </a:solidFill>
                <a:latin typeface="Arial" panose="020B0604020202020204" pitchFamily="34" charset="0"/>
              </a:rPr>
              <a:t> </a:t>
            </a:r>
            <a:endParaRPr lang="zh-CN" altLang="en-US" sz="2000" baseline="30000" dirty="0">
              <a:solidFill>
                <a:schemeClr val="tx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sym typeface="+mn-ea"/>
              </a:rPr>
              <a:t>实现</a:t>
            </a:r>
            <a:r>
              <a:rPr lang="en-US" altLang="zh-CN" b="1" dirty="0">
                <a:latin typeface="黑体" panose="02010609060101010101" pitchFamily="49" charset="-122"/>
                <a:ea typeface="黑体" panose="02010609060101010101" pitchFamily="49" charset="-122"/>
                <a:sym typeface="+mn-ea"/>
              </a:rPr>
              <a:t>2-4</a:t>
            </a:r>
            <a:r>
              <a:rPr lang="zh-CN" altLang="en-US" b="1" dirty="0">
                <a:latin typeface="黑体" panose="02010609060101010101" pitchFamily="49" charset="-122"/>
                <a:ea typeface="黑体" panose="02010609060101010101" pitchFamily="49" charset="-122"/>
                <a:sym typeface="+mn-ea"/>
              </a:rPr>
              <a:t>译码器</a:t>
            </a:r>
            <a:r>
              <a:rPr lang="en-US" altLang="zh-CN" b="1" dirty="0">
                <a:latin typeface="黑体" panose="02010609060101010101" pitchFamily="49" charset="-122"/>
                <a:ea typeface="黑体" panose="02010609060101010101" pitchFamily="49" charset="-122"/>
                <a:sym typeface="+mn-ea"/>
              </a:rPr>
              <a:t>——4</a:t>
            </a:r>
          </a:p>
        </p:txBody>
      </p:sp>
      <p:sp>
        <p:nvSpPr>
          <p:cNvPr id="41987" name="内容占位符 2"/>
          <p:cNvSpPr>
            <a:spLocks noGrp="1"/>
          </p:cNvSpPr>
          <p:nvPr>
            <p:ph idx="1"/>
          </p:nvPr>
        </p:nvSpPr>
        <p:spPr>
          <a:noFill/>
          <a:ln>
            <a:noFill/>
          </a:ln>
        </p:spPr>
        <p:txBody>
          <a:bodyPr/>
          <a:lstStyle/>
          <a:p>
            <a:r>
              <a:rPr lang="zh-CN" altLang="en-US" dirty="0">
                <a:cs typeface="Arial" panose="020B0604020202020204" pitchFamily="34" charset="0"/>
                <a:sym typeface="+mn-ea"/>
              </a:rPr>
              <a:t>最简练的行为化模型</a:t>
            </a:r>
            <a:r>
              <a:rPr lang="en-US" altLang="zh-CN" dirty="0">
                <a:cs typeface="Arial" panose="020B0604020202020204" pitchFamily="34" charset="0"/>
                <a:sym typeface="+mn-ea"/>
              </a:rPr>
              <a:t>:</a:t>
            </a:r>
            <a:r>
              <a:rPr lang="zh-CN" altLang="en-US" dirty="0">
                <a:cs typeface="Arial" panose="020B0604020202020204" pitchFamily="34" charset="0"/>
                <a:sym typeface="+mn-ea"/>
              </a:rPr>
              <a:t>在将输出位初始化为全</a:t>
            </a:r>
            <a:r>
              <a:rPr lang="en-US" altLang="zh-CN" dirty="0">
                <a:cs typeface="Arial" panose="020B0604020202020204" pitchFamily="34" charset="0"/>
                <a:sym typeface="+mn-ea"/>
              </a:rPr>
              <a:t>0</a:t>
            </a:r>
            <a:r>
              <a:rPr lang="zh-CN" altLang="en-US" dirty="0">
                <a:cs typeface="Arial" panose="020B0604020202020204" pitchFamily="34" charset="0"/>
                <a:sym typeface="+mn-ea"/>
              </a:rPr>
              <a:t>之后，其只需要索引</a:t>
            </a:r>
            <a:r>
              <a:rPr lang="en-US" altLang="zh-CN" dirty="0">
                <a:cs typeface="Arial" panose="020B0604020202020204" pitchFamily="34" charset="0"/>
                <a:sym typeface="+mn-ea"/>
              </a:rPr>
              <a:t>{A1, A0}</a:t>
            </a:r>
            <a:r>
              <a:rPr lang="zh-CN" altLang="en-US" dirty="0">
                <a:cs typeface="Arial" panose="020B0604020202020204" pitchFamily="34" charset="0"/>
                <a:sym typeface="+mn-ea"/>
              </a:rPr>
              <a:t>将</a:t>
            </a:r>
            <a:r>
              <a:rPr lang="en-US" altLang="zh-CN" dirty="0">
                <a:cs typeface="Arial" panose="020B0604020202020204" pitchFamily="34" charset="0"/>
                <a:sym typeface="+mn-ea"/>
              </a:rPr>
              <a:t>IY</a:t>
            </a:r>
            <a:r>
              <a:rPr lang="zh-CN" altLang="en-US" dirty="0">
                <a:cs typeface="Arial" panose="020B0604020202020204" pitchFamily="34" charset="0"/>
                <a:sym typeface="+mn-ea"/>
              </a:rPr>
              <a:t>为设置为</a:t>
            </a:r>
            <a:r>
              <a:rPr lang="en-US" altLang="zh-CN" dirty="0">
                <a:cs typeface="Arial" panose="020B0604020202020204" pitchFamily="34" charset="0"/>
                <a:sym typeface="+mn-ea"/>
              </a:rPr>
              <a:t>1</a:t>
            </a:r>
            <a:endParaRPr lang="zh-CN" altLang="en-US" dirty="0"/>
          </a:p>
        </p:txBody>
      </p:sp>
      <p:sp>
        <p:nvSpPr>
          <p:cNvPr id="41989" name="矩形 6"/>
          <p:cNvSpPr/>
          <p:nvPr/>
        </p:nvSpPr>
        <p:spPr>
          <a:xfrm>
            <a:off x="1125855" y="2254885"/>
            <a:ext cx="10027285" cy="4492625"/>
          </a:xfrm>
          <a:prstGeom prst="rect">
            <a:avLst/>
          </a:prstGeom>
          <a:noFill/>
          <a:ln w="9525">
            <a:noFill/>
          </a:ln>
        </p:spPr>
        <p:txBody>
          <a:bodyPr wrap="square">
            <a:spAutoFit/>
          </a:bodyPr>
          <a:lstStyle/>
          <a:p>
            <a:r>
              <a:rPr lang="es-ES" altLang="zh-CN" sz="2600" dirty="0">
                <a:solidFill>
                  <a:schemeClr val="tx1"/>
                </a:solidFill>
                <a:latin typeface="Arial" panose="020B0604020202020204" pitchFamily="34" charset="0"/>
              </a:rPr>
              <a:t>module Vr2to4dec_b3(A0, A1, EN, Y0, Y1, Y2, Y3);</a:t>
            </a:r>
          </a:p>
          <a:p>
            <a:r>
              <a:rPr lang="es-ES" altLang="zh-CN" sz="2600" dirty="0">
                <a:solidFill>
                  <a:schemeClr val="tx1"/>
                </a:solidFill>
                <a:latin typeface="Arial" panose="020B0604020202020204" pitchFamily="34" charset="0"/>
              </a:rPr>
              <a:t>  input A0, A1, EN;</a:t>
            </a:r>
          </a:p>
          <a:p>
            <a:r>
              <a:rPr lang="es-ES" altLang="zh-CN" sz="2600" dirty="0">
                <a:solidFill>
                  <a:schemeClr val="tx1"/>
                </a:solidFill>
                <a:latin typeface="Arial" panose="020B0604020202020204" pitchFamily="34" charset="0"/>
              </a:rPr>
              <a:t>  output reg Y0, Y1, Y2, Y3;</a:t>
            </a:r>
          </a:p>
          <a:p>
            <a:r>
              <a:rPr lang="es-ES" altLang="zh-CN" sz="2600" dirty="0">
                <a:solidFill>
                  <a:schemeClr val="tx1"/>
                </a:solidFill>
                <a:latin typeface="Arial" panose="020B0604020202020204" pitchFamily="34" charset="0"/>
              </a:rPr>
              <a:t>  reg [3:0] IY;</a:t>
            </a:r>
          </a:p>
          <a:p>
            <a:endParaRPr lang="es-ES" altLang="zh-CN" sz="2600" dirty="0">
              <a:solidFill>
                <a:schemeClr val="tx1"/>
              </a:solidFill>
              <a:latin typeface="Arial" panose="020B0604020202020204" pitchFamily="34" charset="0"/>
            </a:endParaRPr>
          </a:p>
          <a:p>
            <a:r>
              <a:rPr lang="es-ES" altLang="zh-CN" sz="2600" dirty="0">
                <a:solidFill>
                  <a:schemeClr val="tx1"/>
                </a:solidFill>
                <a:latin typeface="Arial" panose="020B0604020202020204" pitchFamily="34" charset="0"/>
              </a:rPr>
              <a:t>  always @ (*) begin</a:t>
            </a:r>
          </a:p>
          <a:p>
            <a:r>
              <a:rPr lang="es-ES" altLang="zh-CN" sz="2600" dirty="0">
                <a:solidFill>
                  <a:schemeClr val="tx1"/>
                </a:solidFill>
                <a:latin typeface="Arial" panose="020B0604020202020204" pitchFamily="34" charset="0"/>
              </a:rPr>
              <a:t>    IY = 4'b0000;               // Default outputs all 0</a:t>
            </a:r>
          </a:p>
          <a:p>
            <a:r>
              <a:rPr lang="es-ES" altLang="zh-CN" sz="2600" dirty="0">
                <a:solidFill>
                  <a:schemeClr val="tx1"/>
                </a:solidFill>
                <a:latin typeface="Arial" panose="020B0604020202020204" pitchFamily="34" charset="0"/>
              </a:rPr>
              <a:t>    if (EN==1) IY[{A1,A0}] = 1; // Set selected output bit if enabled </a:t>
            </a:r>
          </a:p>
          <a:p>
            <a:r>
              <a:rPr lang="es-ES" altLang="zh-CN" sz="2600" dirty="0">
                <a:solidFill>
                  <a:schemeClr val="tx1"/>
                </a:solidFill>
                <a:latin typeface="Arial" panose="020B0604020202020204" pitchFamily="34" charset="0"/>
              </a:rPr>
              <a:t>    {Y3,Y2,Y1,Y0} = IY;         // Copy internal variable to output</a:t>
            </a:r>
          </a:p>
          <a:p>
            <a:r>
              <a:rPr lang="es-ES" altLang="zh-CN" sz="2600" dirty="0">
                <a:solidFill>
                  <a:schemeClr val="tx1"/>
                </a:solidFill>
                <a:latin typeface="Arial" panose="020B0604020202020204" pitchFamily="34" charset="0"/>
              </a:rPr>
              <a:t>  end</a:t>
            </a:r>
          </a:p>
          <a:p>
            <a:r>
              <a:rPr lang="es-ES" altLang="zh-CN" sz="2600" dirty="0">
                <a:solidFill>
                  <a:schemeClr val="tx1"/>
                </a:solidFill>
                <a:latin typeface="Arial" panose="020B0604020202020204" pitchFamily="34" charset="0"/>
              </a:rPr>
              <a:t>endmodule</a:t>
            </a:r>
          </a:p>
        </p:txBody>
      </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20</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noFill/>
          <a:ln>
            <a:noFill/>
          </a:ln>
        </p:spPr>
        <p:txBody>
          <a:bodyPr/>
          <a:lstStyle/>
          <a:p>
            <a:pPr algn="ctr"/>
            <a:r>
              <a:rPr lang="en-US" altLang="zh-CN" b="1" dirty="0">
                <a:latin typeface="黑体" panose="02010609060101010101" pitchFamily="49" charset="-122"/>
                <a:ea typeface="黑体" panose="02010609060101010101" pitchFamily="49" charset="-122"/>
                <a:sym typeface="+mn-ea"/>
              </a:rPr>
              <a:t>2-4</a:t>
            </a:r>
            <a:r>
              <a:rPr lang="zh-CN" altLang="en-US" b="1" dirty="0">
                <a:latin typeface="黑体" panose="02010609060101010101" pitchFamily="49" charset="-122"/>
                <a:ea typeface="黑体" panose="02010609060101010101" pitchFamily="49" charset="-122"/>
                <a:sym typeface="+mn-ea"/>
              </a:rPr>
              <a:t>译码器的测试平台</a:t>
            </a:r>
            <a:endParaRPr lang="zh-CN" altLang="en-US" dirty="0"/>
          </a:p>
        </p:txBody>
      </p:sp>
      <p:sp>
        <p:nvSpPr>
          <p:cNvPr id="43011" name="内容占位符 2"/>
          <p:cNvSpPr>
            <a:spLocks noGrp="1"/>
          </p:cNvSpPr>
          <p:nvPr>
            <p:ph idx="1"/>
          </p:nvPr>
        </p:nvSpPr>
        <p:spPr>
          <a:xfrm>
            <a:off x="838200" y="1310640"/>
            <a:ext cx="4186555" cy="4866640"/>
          </a:xfrm>
          <a:noFill/>
          <a:ln>
            <a:noFill/>
          </a:ln>
        </p:spPr>
        <p:txBody>
          <a:bodyPr/>
          <a:lstStyle/>
          <a:p>
            <a:r>
              <a:rPr lang="zh-CN" altLang="en-US" sz="2800" dirty="0">
                <a:cs typeface="Arial" panose="020B0604020202020204" pitchFamily="34" charset="0"/>
                <a:sym typeface="+mn-ea"/>
              </a:rPr>
              <a:t>设计一个测试平台来确保设计的正确性。</a:t>
            </a:r>
          </a:p>
          <a:p>
            <a:r>
              <a:rPr lang="zh-CN" altLang="en-US" sz="2800" dirty="0">
                <a:cs typeface="Arial" panose="020B0604020202020204" pitchFamily="34" charset="0"/>
                <a:sym typeface="+mn-ea"/>
              </a:rPr>
              <a:t>对于只有三个输入的译码器，就有八个不同的输入组合，这个测试平台采用一个变量</a:t>
            </a:r>
            <a:r>
              <a:rPr lang="en-US" altLang="zh-CN" sz="2800" dirty="0">
                <a:latin typeface="Arial" panose="020B0604020202020204" pitchFamily="34" charset="0"/>
                <a:cs typeface="Arial" panose="020B0604020202020204" pitchFamily="34" charset="0"/>
                <a:sym typeface="+mn-ea"/>
              </a:rPr>
              <a:t>i</a:t>
            </a:r>
            <a:r>
              <a:rPr lang="zh-CN" altLang="en-US" sz="2800" dirty="0">
                <a:cs typeface="Arial" panose="020B0604020202020204" pitchFamily="34" charset="0"/>
                <a:sym typeface="+mn-ea"/>
              </a:rPr>
              <a:t>来逐一检查这些组合。</a:t>
            </a:r>
          </a:p>
        </p:txBody>
      </p:sp>
      <p:sp>
        <p:nvSpPr>
          <p:cNvPr id="43013" name="矩形 6"/>
          <p:cNvSpPr/>
          <p:nvPr/>
        </p:nvSpPr>
        <p:spPr>
          <a:xfrm>
            <a:off x="5024755" y="1249045"/>
            <a:ext cx="7039610" cy="5477510"/>
          </a:xfrm>
          <a:prstGeom prst="rect">
            <a:avLst/>
          </a:prstGeom>
          <a:noFill/>
          <a:ln w="9525">
            <a:noFill/>
          </a:ln>
        </p:spPr>
        <p:txBody>
          <a:bodyPr wrap="square">
            <a:spAutoFit/>
          </a:bodyPr>
          <a:lstStyle/>
          <a:p>
            <a:r>
              <a:rPr lang="es-ES" altLang="zh-CN" sz="1400" dirty="0">
                <a:solidFill>
                  <a:schemeClr val="tx1"/>
                </a:solidFill>
                <a:latin typeface="Arial" panose="020B0604020202020204" pitchFamily="34" charset="0"/>
              </a:rPr>
              <a:t>`timescale 1 ns / 100 ps</a:t>
            </a:r>
          </a:p>
          <a:p>
            <a:r>
              <a:rPr lang="es-ES" altLang="zh-CN" sz="1400" dirty="0">
                <a:solidFill>
                  <a:schemeClr val="tx1"/>
                </a:solidFill>
                <a:latin typeface="Arial" panose="020B0604020202020204" pitchFamily="34" charset="0"/>
              </a:rPr>
              <a:t>module Vr2to4dec_tb () ;</a:t>
            </a:r>
          </a:p>
          <a:p>
            <a:r>
              <a:rPr lang="es-ES" altLang="zh-CN" sz="1400" dirty="0">
                <a:solidFill>
                  <a:schemeClr val="tx1"/>
                </a:solidFill>
                <a:latin typeface="Arial" panose="020B0604020202020204" pitchFamily="34" charset="0"/>
              </a:rPr>
              <a:t>  reg A0s, A1s, ENs;</a:t>
            </a:r>
          </a:p>
          <a:p>
            <a:r>
              <a:rPr lang="es-ES" altLang="zh-CN" sz="1400" dirty="0">
                <a:solidFill>
                  <a:schemeClr val="tx1"/>
                </a:solidFill>
                <a:latin typeface="Arial" panose="020B0604020202020204" pitchFamily="34" charset="0"/>
              </a:rPr>
              <a:t>  wire Y0s, Y1s, Y2s, Y3s;</a:t>
            </a:r>
          </a:p>
          <a:p>
            <a:r>
              <a:rPr lang="es-ES" altLang="zh-CN" sz="1400" dirty="0">
                <a:solidFill>
                  <a:schemeClr val="tx1"/>
                </a:solidFill>
                <a:latin typeface="Arial" panose="020B0604020202020204" pitchFamily="34" charset="0"/>
              </a:rPr>
              <a:t>  integer i, errors;</a:t>
            </a:r>
          </a:p>
          <a:p>
            <a:r>
              <a:rPr lang="es-ES" altLang="zh-CN" sz="1400" dirty="0">
                <a:solidFill>
                  <a:schemeClr val="tx1"/>
                </a:solidFill>
                <a:latin typeface="Arial" panose="020B0604020202020204" pitchFamily="34" charset="0"/>
              </a:rPr>
              <a:t>  reg [3:0] expectY;</a:t>
            </a:r>
          </a:p>
          <a:p>
            <a:r>
              <a:rPr lang="es-ES" altLang="zh-CN" sz="1400" dirty="0">
                <a:solidFill>
                  <a:schemeClr val="tx1"/>
                </a:solidFill>
                <a:latin typeface="Arial" panose="020B0604020202020204" pitchFamily="34" charset="0"/>
              </a:rPr>
              <a:t>  </a:t>
            </a:r>
          </a:p>
          <a:p>
            <a:r>
              <a:rPr lang="es-ES" altLang="zh-CN" sz="1400" dirty="0">
                <a:solidFill>
                  <a:schemeClr val="tx1"/>
                </a:solidFill>
                <a:latin typeface="Arial" panose="020B0604020202020204" pitchFamily="34" charset="0"/>
              </a:rPr>
              <a:t>  Vr2to4dec_d UUT ( .A0(A0s),.A1(A1s),.EN(ENs), // Instantiate unit under test (UUT)</a:t>
            </a:r>
          </a:p>
          <a:p>
            <a:r>
              <a:rPr lang="es-ES" altLang="zh-CN" sz="1400" dirty="0">
                <a:solidFill>
                  <a:schemeClr val="tx1"/>
                </a:solidFill>
                <a:latin typeface="Arial" panose="020B0604020202020204" pitchFamily="34" charset="0"/>
              </a:rPr>
              <a:t>                    .Y0(Y0s),.Y1(Y1s),.Y2(Y2s),.Y3(Y3s) );</a:t>
            </a:r>
          </a:p>
          <a:p>
            <a:r>
              <a:rPr lang="es-ES" altLang="zh-CN" sz="1400" dirty="0">
                <a:solidFill>
                  <a:schemeClr val="tx1"/>
                </a:solidFill>
                <a:latin typeface="Arial" panose="020B0604020202020204" pitchFamily="34" charset="0"/>
              </a:rPr>
              <a:t>  initial begin</a:t>
            </a:r>
          </a:p>
          <a:p>
            <a:r>
              <a:rPr lang="es-ES" altLang="zh-CN" sz="1400" dirty="0">
                <a:solidFill>
                  <a:schemeClr val="tx1"/>
                </a:solidFill>
                <a:latin typeface="Arial" panose="020B0604020202020204" pitchFamily="34" charset="0"/>
              </a:rPr>
              <a:t>    errors = 0;</a:t>
            </a:r>
          </a:p>
          <a:p>
            <a:r>
              <a:rPr lang="es-ES" altLang="zh-CN" sz="1400" dirty="0">
                <a:solidFill>
                  <a:schemeClr val="tx1"/>
                </a:solidFill>
                <a:latin typeface="Arial" panose="020B0604020202020204" pitchFamily="34" charset="0"/>
              </a:rPr>
              <a:t>    for (i=0; i&lt;=7; i=i+1) begin</a:t>
            </a:r>
          </a:p>
          <a:p>
            <a:r>
              <a:rPr lang="es-ES" altLang="zh-CN" sz="1400" dirty="0">
                <a:solidFill>
                  <a:schemeClr val="tx1"/>
                </a:solidFill>
                <a:latin typeface="Arial" panose="020B0604020202020204" pitchFamily="34" charset="0"/>
              </a:rPr>
              <a:t>      {ENs, A1s, A0s} = i;                    // Apply test input combination</a:t>
            </a:r>
          </a:p>
          <a:p>
            <a:r>
              <a:rPr lang="es-ES" altLang="zh-CN" sz="1400" dirty="0">
                <a:solidFill>
                  <a:schemeClr val="tx1"/>
                </a:solidFill>
                <a:latin typeface="Arial" panose="020B0604020202020204" pitchFamily="34" charset="0"/>
              </a:rPr>
              <a:t>      #10 ;</a:t>
            </a:r>
          </a:p>
          <a:p>
            <a:r>
              <a:rPr lang="es-ES" altLang="zh-CN" sz="1400" dirty="0">
                <a:solidFill>
                  <a:schemeClr val="tx1"/>
                </a:solidFill>
                <a:latin typeface="Arial" panose="020B0604020202020204" pitchFamily="34" charset="0"/>
              </a:rPr>
              <a:t>      expectY = 4'b0000;                      // Expect no outputs asserted if EN = 0</a:t>
            </a:r>
          </a:p>
          <a:p>
            <a:r>
              <a:rPr lang="es-ES" altLang="zh-CN" sz="1400" dirty="0">
                <a:solidFill>
                  <a:schemeClr val="tx1"/>
                </a:solidFill>
                <a:latin typeface="Arial" panose="020B0604020202020204" pitchFamily="34" charset="0"/>
              </a:rPr>
              <a:t>      if (ENs==1) expectY[{A1s,A0s}] = 1'b1;  // Else output {A1,A0} should be asserted</a:t>
            </a:r>
          </a:p>
          <a:p>
            <a:r>
              <a:rPr lang="es-ES" altLang="zh-CN" sz="1400" dirty="0">
                <a:solidFill>
                  <a:schemeClr val="tx1"/>
                </a:solidFill>
                <a:latin typeface="Arial" panose="020B0604020202020204" pitchFamily="34" charset="0"/>
              </a:rPr>
              <a:t>      if ({Y3s,Y2s,Y1s,Y0s} !== expectY) begin</a:t>
            </a:r>
          </a:p>
          <a:p>
            <a:r>
              <a:rPr lang="es-ES" altLang="zh-CN" sz="1400" dirty="0">
                <a:solidFill>
                  <a:schemeClr val="tx1"/>
                </a:solidFill>
                <a:latin typeface="Arial" panose="020B0604020202020204" pitchFamily="34" charset="0"/>
              </a:rPr>
              <a:t>        $display("Error: EN A1A0 = %b %b%b, Y3Y2Y1Y0 = %b%b%b%b",</a:t>
            </a:r>
          </a:p>
          <a:p>
            <a:r>
              <a:rPr lang="es-ES" altLang="zh-CN" sz="1400" dirty="0">
                <a:solidFill>
                  <a:schemeClr val="tx1"/>
                </a:solidFill>
                <a:latin typeface="Arial" panose="020B0604020202020204" pitchFamily="34" charset="0"/>
              </a:rPr>
              <a:t>                ENs, A1s, A0s, Y3s, Y2s, Y1s, Y0s);</a:t>
            </a:r>
          </a:p>
          <a:p>
            <a:r>
              <a:rPr lang="es-ES" altLang="zh-CN" sz="1400" dirty="0">
                <a:solidFill>
                  <a:schemeClr val="tx1"/>
                </a:solidFill>
                <a:latin typeface="Arial" panose="020B0604020202020204" pitchFamily="34" charset="0"/>
              </a:rPr>
              <a:t>        errors = errors + 1;</a:t>
            </a:r>
          </a:p>
          <a:p>
            <a:r>
              <a:rPr lang="es-ES" altLang="zh-CN" sz="1400" dirty="0">
                <a:solidFill>
                  <a:schemeClr val="tx1"/>
                </a:solidFill>
                <a:latin typeface="Arial" panose="020B0604020202020204" pitchFamily="34" charset="0"/>
              </a:rPr>
              <a:t>      end</a:t>
            </a:r>
          </a:p>
          <a:p>
            <a:r>
              <a:rPr lang="es-ES" altLang="zh-CN" sz="1400" dirty="0">
                <a:solidFill>
                  <a:schemeClr val="tx1"/>
                </a:solidFill>
                <a:latin typeface="Arial" panose="020B0604020202020204" pitchFamily="34" charset="0"/>
              </a:rPr>
              <a:t>    end</a:t>
            </a:r>
          </a:p>
          <a:p>
            <a:r>
              <a:rPr lang="es-ES" altLang="zh-CN" sz="1400" dirty="0">
                <a:solidFill>
                  <a:schemeClr val="tx1"/>
                </a:solidFill>
                <a:latin typeface="Arial" panose="020B0604020202020204" pitchFamily="34" charset="0"/>
              </a:rPr>
              <a:t>    $display("Test complete, %d errors",errors);</a:t>
            </a:r>
          </a:p>
          <a:p>
            <a:r>
              <a:rPr lang="es-ES" altLang="zh-CN" sz="1400" dirty="0">
                <a:solidFill>
                  <a:schemeClr val="tx1"/>
                </a:solidFill>
                <a:latin typeface="Arial" panose="020B0604020202020204" pitchFamily="34" charset="0"/>
              </a:rPr>
              <a:t>  end</a:t>
            </a:r>
          </a:p>
          <a:p>
            <a:r>
              <a:rPr lang="es-ES" altLang="zh-CN" sz="1400" dirty="0">
                <a:solidFill>
                  <a:schemeClr val="tx1"/>
                </a:solidFill>
                <a:latin typeface="Arial" panose="020B0604020202020204" pitchFamily="34" charset="0"/>
              </a:rPr>
              <a:t>endmodule</a:t>
            </a:r>
            <a:endParaRPr lang="zh-CN" altLang="en-US" sz="1400" dirty="0">
              <a:solidFill>
                <a:schemeClr val="tx1"/>
              </a:solidFill>
              <a:latin typeface="Arial" panose="020B0604020202020204" pitchFamily="34" charset="0"/>
            </a:endParaRPr>
          </a:p>
        </p:txBody>
      </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21</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二进制译码器的典型应用</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地址译码</a:t>
            </a:r>
            <a:endParaRPr lang="zh-CN" altLang="en-US"/>
          </a:p>
        </p:txBody>
      </p:sp>
      <p:sp>
        <p:nvSpPr>
          <p:cNvPr id="44034" name="Text Box 34"/>
          <p:cNvSpPr>
            <a:spLocks noGrp="1"/>
          </p:cNvSpPr>
          <p:nvPr>
            <p:ph idx="1"/>
          </p:nvPr>
        </p:nvSpPr>
        <p:spPr>
          <a:noFill/>
          <a:ln>
            <a:noFill/>
          </a:ln>
        </p:spPr>
        <p:txBody>
          <a:bodyPr wrap="square">
            <a:spAutoFit/>
          </a:bodyPr>
          <a:lstStyle/>
          <a:p>
            <a:pPr algn="just">
              <a:spcBef>
                <a:spcPct val="50000"/>
              </a:spcBef>
              <a:buClr>
                <a:srgbClr val="C00000"/>
              </a:buClr>
              <a:buSzPct val="70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 微处理器的地址译码</a:t>
            </a:r>
            <a:endParaRPr lang="en-US" altLang="zh-CN" b="1" dirty="0">
              <a:latin typeface="黑体" panose="02010609060101010101" pitchFamily="49" charset="-122"/>
              <a:ea typeface="黑体" panose="02010609060101010101" pitchFamily="49" charset="-122"/>
            </a:endParaRPr>
          </a:p>
          <a:p>
            <a:pPr marL="457200" lvl="1" indent="0" algn="just">
              <a:spcBef>
                <a:spcPct val="50000"/>
              </a:spcBef>
              <a:buClr>
                <a:srgbClr val="C00000"/>
              </a:buClr>
              <a:buSzPct val="70000"/>
              <a:buFontTx/>
              <a:buNone/>
            </a:pP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假设</a:t>
            </a:r>
            <a:r>
              <a:rPr lang="en-US" altLang="zh-CN" b="1" dirty="0">
                <a:latin typeface="黑体" panose="02010609060101010101" pitchFamily="49" charset="-122"/>
                <a:ea typeface="黑体" panose="02010609060101010101" pitchFamily="49" charset="-122"/>
              </a:rPr>
              <a:t>A0—A7</a:t>
            </a:r>
            <a:r>
              <a:rPr lang="zh-CN" altLang="en-US" b="1" dirty="0">
                <a:latin typeface="黑体" panose="02010609060101010101" pitchFamily="49" charset="-122"/>
                <a:ea typeface="黑体" panose="02010609060101010101" pitchFamily="49" charset="-122"/>
              </a:rPr>
              <a:t>连接到各个外设的低</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位地址线。</a:t>
            </a:r>
          </a:p>
        </p:txBody>
      </p:sp>
      <p:sp>
        <p:nvSpPr>
          <p:cNvPr id="44035"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22</a:t>
            </a:fld>
            <a:endParaRPr lang="zh-CN" altLang="zh-CN" sz="1400" dirty="0">
              <a:solidFill>
                <a:schemeClr val="tx1"/>
              </a:solidFill>
              <a:latin typeface="Times New Roman" panose="02020603050405020304" pitchFamily="18" charset="0"/>
            </a:endParaRPr>
          </a:p>
        </p:txBody>
      </p:sp>
      <p:sp>
        <p:nvSpPr>
          <p:cNvPr id="156" name="矩形 155"/>
          <p:cNvSpPr/>
          <p:nvPr/>
        </p:nvSpPr>
        <p:spPr>
          <a:xfrm>
            <a:off x="6096000" y="3338195"/>
            <a:ext cx="828675" cy="461963"/>
          </a:xfrm>
          <a:prstGeom prst="rect">
            <a:avLst/>
          </a:prstGeom>
          <a:solidFill>
            <a:srgbClr val="FFFF66"/>
          </a:solidFill>
          <a:ln w="19050" cap="flat" cmpd="sng">
            <a:solidFill>
              <a:schemeClr val="bg2"/>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cxnSp>
        <p:nvCxnSpPr>
          <p:cNvPr id="44037" name="直接连接符 161"/>
          <p:cNvCxnSpPr/>
          <p:nvPr/>
        </p:nvCxnSpPr>
        <p:spPr>
          <a:xfrm rot="5400000">
            <a:off x="7548563" y="4685983"/>
            <a:ext cx="2362200" cy="1587"/>
          </a:xfrm>
          <a:prstGeom prst="line">
            <a:avLst/>
          </a:prstGeom>
          <a:ln w="19050" cap="flat" cmpd="sng">
            <a:solidFill>
              <a:schemeClr val="tx1"/>
            </a:solidFill>
            <a:prstDash val="solid"/>
            <a:headEnd type="none" w="med" len="med"/>
            <a:tailEnd type="none" w="med" len="med"/>
          </a:ln>
        </p:spPr>
      </p:cxnSp>
      <p:cxnSp>
        <p:nvCxnSpPr>
          <p:cNvPr id="44038" name="直接连接符 162"/>
          <p:cNvCxnSpPr/>
          <p:nvPr/>
        </p:nvCxnSpPr>
        <p:spPr>
          <a:xfrm rot="5400000">
            <a:off x="6532563" y="4143058"/>
            <a:ext cx="1260475" cy="1587"/>
          </a:xfrm>
          <a:prstGeom prst="line">
            <a:avLst/>
          </a:prstGeom>
          <a:ln w="19050" cap="flat" cmpd="sng">
            <a:solidFill>
              <a:schemeClr val="tx1"/>
            </a:solidFill>
            <a:prstDash val="solid"/>
            <a:headEnd type="none" w="med" len="med"/>
            <a:tailEnd type="none" w="med" len="med"/>
          </a:ln>
        </p:spPr>
      </p:cxnSp>
      <p:sp>
        <p:nvSpPr>
          <p:cNvPr id="44039" name="矩形 163"/>
          <p:cNvSpPr/>
          <p:nvPr/>
        </p:nvSpPr>
        <p:spPr>
          <a:xfrm>
            <a:off x="2605088" y="3931920"/>
            <a:ext cx="1276350" cy="641350"/>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040" name="Text Box 333"/>
          <p:cNvSpPr txBox="1"/>
          <p:nvPr/>
        </p:nvSpPr>
        <p:spPr>
          <a:xfrm>
            <a:off x="3595688" y="3903345"/>
            <a:ext cx="336550"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D</a:t>
            </a:r>
            <a:r>
              <a:rPr lang="en-US" altLang="zh-CN" sz="1000" b="1" baseline="-25000" dirty="0">
                <a:solidFill>
                  <a:schemeClr val="tx1"/>
                </a:solidFill>
                <a:latin typeface="Arial" panose="020B0604020202020204" pitchFamily="34" charset="0"/>
              </a:rPr>
              <a:t>0</a:t>
            </a:r>
          </a:p>
        </p:txBody>
      </p:sp>
      <p:sp>
        <p:nvSpPr>
          <p:cNvPr id="44041" name="Text Box 334"/>
          <p:cNvSpPr txBox="1"/>
          <p:nvPr/>
        </p:nvSpPr>
        <p:spPr>
          <a:xfrm>
            <a:off x="3576638" y="4871720"/>
            <a:ext cx="369887"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0</a:t>
            </a:r>
          </a:p>
        </p:txBody>
      </p:sp>
      <p:sp>
        <p:nvSpPr>
          <p:cNvPr id="44042" name="Text Box 335"/>
          <p:cNvSpPr txBox="1"/>
          <p:nvPr/>
        </p:nvSpPr>
        <p:spPr>
          <a:xfrm>
            <a:off x="4167188" y="4339908"/>
            <a:ext cx="342900"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1</a:t>
            </a:r>
            <a:endParaRPr lang="en-US" altLang="zh-CN" sz="1000" b="1" baseline="-25000" dirty="0">
              <a:solidFill>
                <a:schemeClr val="tx1"/>
              </a:solidFill>
              <a:latin typeface="Arial" panose="020B0604020202020204" pitchFamily="34" charset="0"/>
            </a:endParaRPr>
          </a:p>
        </p:txBody>
      </p:sp>
      <p:sp>
        <p:nvSpPr>
          <p:cNvPr id="44043" name="Text Box 340"/>
          <p:cNvSpPr txBox="1"/>
          <p:nvPr/>
        </p:nvSpPr>
        <p:spPr>
          <a:xfrm>
            <a:off x="3595688" y="4355783"/>
            <a:ext cx="371475"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D</a:t>
            </a:r>
            <a:r>
              <a:rPr lang="en-US" altLang="zh-CN" sz="1000" b="1" baseline="-25000" dirty="0">
                <a:solidFill>
                  <a:schemeClr val="tx1"/>
                </a:solidFill>
                <a:latin typeface="Arial" panose="020B0604020202020204" pitchFamily="34" charset="0"/>
              </a:rPr>
              <a:t>7</a:t>
            </a:r>
          </a:p>
        </p:txBody>
      </p:sp>
      <p:cxnSp>
        <p:nvCxnSpPr>
          <p:cNvPr id="44044" name="直接连接符 168"/>
          <p:cNvCxnSpPr/>
          <p:nvPr/>
        </p:nvCxnSpPr>
        <p:spPr>
          <a:xfrm rot="5400000">
            <a:off x="5427663" y="4057333"/>
            <a:ext cx="1079500" cy="1587"/>
          </a:xfrm>
          <a:prstGeom prst="line">
            <a:avLst/>
          </a:prstGeom>
          <a:ln w="19050" cap="flat" cmpd="sng">
            <a:solidFill>
              <a:schemeClr val="tx1"/>
            </a:solidFill>
            <a:prstDash val="solid"/>
            <a:headEnd type="none" w="med" len="med"/>
            <a:tailEnd type="none" w="med" len="med"/>
          </a:ln>
        </p:spPr>
      </p:cxnSp>
      <p:sp>
        <p:nvSpPr>
          <p:cNvPr id="44045" name="TextBox 169"/>
          <p:cNvSpPr txBox="1"/>
          <p:nvPr/>
        </p:nvSpPr>
        <p:spPr>
          <a:xfrm rot="5400000">
            <a:off x="3581400" y="3984308"/>
            <a:ext cx="481013" cy="369887"/>
          </a:xfrm>
          <a:prstGeom prst="rect">
            <a:avLst/>
          </a:prstGeom>
          <a:noFill/>
          <a:ln w="9525">
            <a:noFill/>
          </a:ln>
        </p:spPr>
        <p:txBody>
          <a:bodyPr>
            <a:spAutoFit/>
          </a:bodyPr>
          <a:lstStyle/>
          <a:p>
            <a:pPr eaLnBrk="1" hangingPunct="1"/>
            <a:r>
              <a:rPr lang="en-US" altLang="zh-CN" sz="1800" dirty="0">
                <a:solidFill>
                  <a:schemeClr val="tx1"/>
                </a:solidFill>
                <a:latin typeface="Arial" panose="020B0604020202020204" pitchFamily="34" charset="0"/>
              </a:rPr>
              <a:t>…</a:t>
            </a:r>
            <a:endParaRPr lang="zh-CN" altLang="en-US" sz="1800" dirty="0">
              <a:solidFill>
                <a:schemeClr val="tx1"/>
              </a:solidFill>
              <a:latin typeface="Arial" panose="020B0604020202020204" pitchFamily="34" charset="0"/>
            </a:endParaRPr>
          </a:p>
        </p:txBody>
      </p:sp>
      <p:sp>
        <p:nvSpPr>
          <p:cNvPr id="44046" name="矩形 170"/>
          <p:cNvSpPr/>
          <p:nvPr/>
        </p:nvSpPr>
        <p:spPr>
          <a:xfrm>
            <a:off x="6096000" y="3338195"/>
            <a:ext cx="828675" cy="461963"/>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047" name="Text Box 334"/>
          <p:cNvSpPr txBox="1"/>
          <p:nvPr/>
        </p:nvSpPr>
        <p:spPr>
          <a:xfrm>
            <a:off x="3567113" y="5773420"/>
            <a:ext cx="42862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15</a:t>
            </a:r>
          </a:p>
        </p:txBody>
      </p:sp>
      <p:sp>
        <p:nvSpPr>
          <p:cNvPr id="44048" name="Text Box 334"/>
          <p:cNvSpPr txBox="1"/>
          <p:nvPr/>
        </p:nvSpPr>
        <p:spPr>
          <a:xfrm>
            <a:off x="3576638" y="5600383"/>
            <a:ext cx="428625"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14</a:t>
            </a:r>
          </a:p>
        </p:txBody>
      </p:sp>
      <p:sp>
        <p:nvSpPr>
          <p:cNvPr id="44049" name="Text Box 334"/>
          <p:cNvSpPr txBox="1"/>
          <p:nvPr/>
        </p:nvSpPr>
        <p:spPr>
          <a:xfrm>
            <a:off x="3576638" y="5433695"/>
            <a:ext cx="42862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13</a:t>
            </a:r>
          </a:p>
        </p:txBody>
      </p:sp>
      <p:cxnSp>
        <p:nvCxnSpPr>
          <p:cNvPr id="44050" name="直接连接符 174"/>
          <p:cNvCxnSpPr/>
          <p:nvPr/>
        </p:nvCxnSpPr>
        <p:spPr>
          <a:xfrm rot="10800000">
            <a:off x="3871913" y="5916295"/>
            <a:ext cx="1152525" cy="1588"/>
          </a:xfrm>
          <a:prstGeom prst="line">
            <a:avLst/>
          </a:prstGeom>
          <a:ln w="19050" cap="flat" cmpd="sng">
            <a:solidFill>
              <a:schemeClr val="tx1"/>
            </a:solidFill>
            <a:prstDash val="solid"/>
            <a:headEnd type="none" w="med" len="med"/>
            <a:tailEnd type="none" w="med" len="med"/>
          </a:ln>
        </p:spPr>
      </p:cxnSp>
      <p:cxnSp>
        <p:nvCxnSpPr>
          <p:cNvPr id="44051" name="直接连接符 175"/>
          <p:cNvCxnSpPr/>
          <p:nvPr/>
        </p:nvCxnSpPr>
        <p:spPr>
          <a:xfrm rot="10800000">
            <a:off x="3881438" y="5749608"/>
            <a:ext cx="1152525" cy="1587"/>
          </a:xfrm>
          <a:prstGeom prst="line">
            <a:avLst/>
          </a:prstGeom>
          <a:ln w="19050" cap="flat" cmpd="sng">
            <a:solidFill>
              <a:schemeClr val="tx1"/>
            </a:solidFill>
            <a:prstDash val="solid"/>
            <a:headEnd type="none" w="med" len="med"/>
            <a:tailEnd type="none" w="med" len="med"/>
          </a:ln>
        </p:spPr>
      </p:cxnSp>
      <p:cxnSp>
        <p:nvCxnSpPr>
          <p:cNvPr id="44052" name="直接连接符 176"/>
          <p:cNvCxnSpPr/>
          <p:nvPr/>
        </p:nvCxnSpPr>
        <p:spPr>
          <a:xfrm rot="10800000">
            <a:off x="3908425" y="5568633"/>
            <a:ext cx="1116013" cy="1587"/>
          </a:xfrm>
          <a:prstGeom prst="line">
            <a:avLst/>
          </a:prstGeom>
          <a:ln w="19050" cap="flat" cmpd="sng">
            <a:solidFill>
              <a:schemeClr val="tx1"/>
            </a:solidFill>
            <a:prstDash val="solid"/>
            <a:headEnd type="none" w="med" len="med"/>
            <a:tailEnd type="none" w="med" len="med"/>
          </a:ln>
        </p:spPr>
      </p:cxnSp>
      <p:sp>
        <p:nvSpPr>
          <p:cNvPr id="44053" name="Text Box 334"/>
          <p:cNvSpPr txBox="1"/>
          <p:nvPr/>
        </p:nvSpPr>
        <p:spPr>
          <a:xfrm>
            <a:off x="3576638" y="5249545"/>
            <a:ext cx="519112"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12</a:t>
            </a:r>
          </a:p>
        </p:txBody>
      </p:sp>
      <p:sp>
        <p:nvSpPr>
          <p:cNvPr id="44054" name="TextBox 178"/>
          <p:cNvSpPr txBox="1"/>
          <p:nvPr/>
        </p:nvSpPr>
        <p:spPr>
          <a:xfrm rot="5400000">
            <a:off x="3568700" y="5055870"/>
            <a:ext cx="481013" cy="369888"/>
          </a:xfrm>
          <a:prstGeom prst="rect">
            <a:avLst/>
          </a:prstGeom>
          <a:noFill/>
          <a:ln w="9525">
            <a:noFill/>
          </a:ln>
        </p:spPr>
        <p:txBody>
          <a:bodyPr>
            <a:spAutoFit/>
          </a:bodyPr>
          <a:lstStyle/>
          <a:p>
            <a:pPr eaLnBrk="1" hangingPunct="1"/>
            <a:r>
              <a:rPr lang="en-US" altLang="zh-CN" sz="1800" dirty="0">
                <a:solidFill>
                  <a:schemeClr val="tx1"/>
                </a:solidFill>
                <a:latin typeface="Arial" panose="020B0604020202020204" pitchFamily="34" charset="0"/>
              </a:rPr>
              <a:t>…</a:t>
            </a:r>
            <a:endParaRPr lang="zh-CN" altLang="en-US" sz="1800" dirty="0">
              <a:solidFill>
                <a:schemeClr val="tx1"/>
              </a:solidFill>
              <a:latin typeface="Arial" panose="020B0604020202020204" pitchFamily="34" charset="0"/>
            </a:endParaRPr>
          </a:p>
        </p:txBody>
      </p:sp>
      <p:sp>
        <p:nvSpPr>
          <p:cNvPr id="44055" name="左箭头 179"/>
          <p:cNvSpPr/>
          <p:nvPr/>
        </p:nvSpPr>
        <p:spPr>
          <a:xfrm>
            <a:off x="3881438" y="4019550"/>
            <a:ext cx="5580000" cy="396000"/>
          </a:xfrm>
          <a:prstGeom prst="leftArrow">
            <a:avLst>
              <a:gd name="adj1" fmla="val 50000"/>
              <a:gd name="adj2" fmla="val 49194"/>
            </a:avLst>
          </a:prstGeom>
          <a:solidFill>
            <a:srgbClr val="99FF99"/>
          </a:solidFill>
          <a:ln w="9525" cap="flat" cmpd="sng">
            <a:solidFill>
              <a:schemeClr val="bg2"/>
            </a:solidFill>
            <a:prstDash val="solid"/>
            <a:round/>
            <a:headEnd type="none" w="med" len="med"/>
            <a:tailEnd type="none" w="med" len="med"/>
          </a:ln>
        </p:spPr>
        <p:txBody>
          <a:bodyPr wrap="square">
            <a:spAutoFit/>
          </a:bodyPr>
          <a:lstStyle/>
          <a:p>
            <a:pPr eaLnBrk="1" hangingPunct="1"/>
            <a:endParaRPr lang="zh-CN" altLang="en-US" dirty="0">
              <a:solidFill>
                <a:schemeClr val="tx1"/>
              </a:solidFill>
              <a:latin typeface="Arial" panose="020B0604020202020204" pitchFamily="34" charset="0"/>
            </a:endParaRPr>
          </a:p>
        </p:txBody>
      </p:sp>
      <p:sp>
        <p:nvSpPr>
          <p:cNvPr id="44056" name="Text Box 34"/>
          <p:cNvSpPr txBox="1"/>
          <p:nvPr/>
        </p:nvSpPr>
        <p:spPr>
          <a:xfrm>
            <a:off x="4881563" y="3766820"/>
            <a:ext cx="857250" cy="261938"/>
          </a:xfrm>
          <a:prstGeom prst="rect">
            <a:avLst/>
          </a:prstGeom>
          <a:noFill/>
          <a:ln w="9525">
            <a:noFill/>
          </a:ln>
        </p:spPr>
        <p:txBody>
          <a:bodyPr>
            <a:spAutoFit/>
          </a:bodyPr>
          <a:lstStyle/>
          <a:p>
            <a:pPr algn="just" eaLnBrk="1" hangingPunct="1">
              <a:spcBef>
                <a:spcPct val="50000"/>
              </a:spcBef>
              <a:buClr>
                <a:srgbClr val="C00000"/>
              </a:buClr>
              <a:buSzPct val="70000"/>
            </a:pPr>
            <a:r>
              <a:rPr lang="zh-CN" altLang="en-US" sz="1100" b="1" dirty="0">
                <a:solidFill>
                  <a:schemeClr val="tx1"/>
                </a:solidFill>
                <a:latin typeface="黑体" panose="02010609060101010101" pitchFamily="49" charset="-122"/>
                <a:ea typeface="黑体" panose="02010609060101010101" pitchFamily="49" charset="-122"/>
              </a:rPr>
              <a:t>数据总线</a:t>
            </a:r>
          </a:p>
        </p:txBody>
      </p:sp>
      <p:sp>
        <p:nvSpPr>
          <p:cNvPr id="44057" name="椭圆 181"/>
          <p:cNvSpPr/>
          <p:nvPr/>
        </p:nvSpPr>
        <p:spPr>
          <a:xfrm flipV="1">
            <a:off x="6024563" y="3496945"/>
            <a:ext cx="76200" cy="73025"/>
          </a:xfrm>
          <a:prstGeom prst="ellipse">
            <a:avLst/>
          </a:prstGeom>
          <a:noFill/>
          <a:ln w="19050" cap="flat" cmpd="sng">
            <a:solidFill>
              <a:schemeClr val="tx1"/>
            </a:solidFill>
            <a:prstDash val="soli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058" name="Text Box 333"/>
          <p:cNvSpPr txBox="1"/>
          <p:nvPr/>
        </p:nvSpPr>
        <p:spPr>
          <a:xfrm>
            <a:off x="6067425" y="3585845"/>
            <a:ext cx="336550"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D</a:t>
            </a:r>
            <a:r>
              <a:rPr lang="en-US" altLang="zh-CN" sz="1000" b="1" baseline="-25000" dirty="0">
                <a:solidFill>
                  <a:schemeClr val="tx1"/>
                </a:solidFill>
                <a:latin typeface="Arial" panose="020B0604020202020204" pitchFamily="34" charset="0"/>
              </a:rPr>
              <a:t>0</a:t>
            </a:r>
          </a:p>
        </p:txBody>
      </p:sp>
      <p:sp>
        <p:nvSpPr>
          <p:cNvPr id="44059" name="Text Box 340"/>
          <p:cNvSpPr txBox="1"/>
          <p:nvPr/>
        </p:nvSpPr>
        <p:spPr>
          <a:xfrm>
            <a:off x="6662738" y="3595370"/>
            <a:ext cx="37147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D</a:t>
            </a:r>
            <a:r>
              <a:rPr lang="en-US" altLang="zh-CN" sz="1000" b="1" baseline="-25000" dirty="0">
                <a:solidFill>
                  <a:schemeClr val="tx1"/>
                </a:solidFill>
                <a:latin typeface="Arial" panose="020B0604020202020204" pitchFamily="34" charset="0"/>
              </a:rPr>
              <a:t>7</a:t>
            </a:r>
          </a:p>
        </p:txBody>
      </p:sp>
      <p:sp>
        <p:nvSpPr>
          <p:cNvPr id="44060" name="TextBox 184"/>
          <p:cNvSpPr txBox="1"/>
          <p:nvPr/>
        </p:nvSpPr>
        <p:spPr>
          <a:xfrm>
            <a:off x="6310313" y="3462020"/>
            <a:ext cx="481012" cy="369888"/>
          </a:xfrm>
          <a:prstGeom prst="rect">
            <a:avLst/>
          </a:prstGeom>
          <a:noFill/>
          <a:ln w="9525">
            <a:noFill/>
          </a:ln>
        </p:spPr>
        <p:txBody>
          <a:bodyPr>
            <a:spAutoFit/>
          </a:bodyPr>
          <a:lstStyle/>
          <a:p>
            <a:pPr eaLnBrk="1" hangingPunct="1"/>
            <a:r>
              <a:rPr lang="en-US" altLang="zh-CN" sz="1800" dirty="0">
                <a:solidFill>
                  <a:schemeClr val="tx1"/>
                </a:solidFill>
                <a:latin typeface="Arial" panose="020B0604020202020204" pitchFamily="34" charset="0"/>
              </a:rPr>
              <a:t>…</a:t>
            </a:r>
            <a:endParaRPr lang="zh-CN" altLang="en-US" sz="1800" dirty="0">
              <a:solidFill>
                <a:schemeClr val="tx1"/>
              </a:solidFill>
              <a:latin typeface="Arial" panose="020B0604020202020204" pitchFamily="34" charset="0"/>
            </a:endParaRPr>
          </a:p>
        </p:txBody>
      </p:sp>
      <p:sp>
        <p:nvSpPr>
          <p:cNvPr id="44061" name="上箭头 185"/>
          <p:cNvSpPr/>
          <p:nvPr/>
        </p:nvSpPr>
        <p:spPr>
          <a:xfrm>
            <a:off x="6386513" y="3795395"/>
            <a:ext cx="214312" cy="324000"/>
          </a:xfrm>
          <a:prstGeom prst="upArrow">
            <a:avLst>
              <a:gd name="adj1" fmla="val 50000"/>
              <a:gd name="adj2" fmla="val 50033"/>
            </a:avLst>
          </a:prstGeom>
          <a:solidFill>
            <a:srgbClr val="99FF99"/>
          </a:solidFill>
          <a:ln w="9525" cap="flat" cmpd="sng">
            <a:solidFill>
              <a:schemeClr val="bg2"/>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pic>
        <p:nvPicPr>
          <p:cNvPr id="44062" name="Picture 2"/>
          <p:cNvPicPr>
            <a:picLocks noChangeAspect="1"/>
          </p:cNvPicPr>
          <p:nvPr/>
        </p:nvPicPr>
        <p:blipFill>
          <a:blip r:embed="rId2"/>
          <a:stretch>
            <a:fillRect/>
          </a:stretch>
        </p:blipFill>
        <p:spPr>
          <a:xfrm>
            <a:off x="4391025" y="4338320"/>
            <a:ext cx="1346200" cy="1700213"/>
          </a:xfrm>
          <a:prstGeom prst="rect">
            <a:avLst/>
          </a:prstGeom>
          <a:noFill/>
          <a:ln w="9525">
            <a:noFill/>
          </a:ln>
        </p:spPr>
      </p:pic>
      <p:sp>
        <p:nvSpPr>
          <p:cNvPr id="44063" name="Text Box 336"/>
          <p:cNvSpPr txBox="1"/>
          <p:nvPr/>
        </p:nvSpPr>
        <p:spPr>
          <a:xfrm>
            <a:off x="4176713" y="4500245"/>
            <a:ext cx="30797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0</a:t>
            </a:r>
            <a:endParaRPr lang="en-US" altLang="zh-CN" sz="1000" b="1" baseline="-25000" dirty="0">
              <a:solidFill>
                <a:schemeClr val="tx1"/>
              </a:solidFill>
              <a:latin typeface="Arial" panose="020B0604020202020204" pitchFamily="34" charset="0"/>
            </a:endParaRPr>
          </a:p>
        </p:txBody>
      </p:sp>
      <p:sp>
        <p:nvSpPr>
          <p:cNvPr id="44064" name="Text Box 337"/>
          <p:cNvSpPr txBox="1"/>
          <p:nvPr/>
        </p:nvSpPr>
        <p:spPr>
          <a:xfrm>
            <a:off x="4176713" y="4643120"/>
            <a:ext cx="24447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0</a:t>
            </a:r>
            <a:endParaRPr lang="en-US" altLang="zh-CN" sz="1000" b="1" baseline="-25000" dirty="0">
              <a:solidFill>
                <a:schemeClr val="tx1"/>
              </a:solidFill>
              <a:latin typeface="Arial" panose="020B0604020202020204" pitchFamily="34" charset="0"/>
            </a:endParaRPr>
          </a:p>
        </p:txBody>
      </p:sp>
      <p:sp>
        <p:nvSpPr>
          <p:cNvPr id="44065" name="Text Box 3"/>
          <p:cNvSpPr txBox="1"/>
          <p:nvPr/>
        </p:nvSpPr>
        <p:spPr>
          <a:xfrm>
            <a:off x="4676775" y="4909820"/>
            <a:ext cx="857250" cy="276225"/>
          </a:xfrm>
          <a:prstGeom prst="rect">
            <a:avLst/>
          </a:prstGeom>
          <a:noFill/>
          <a:ln w="12700">
            <a:noFill/>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74ls138</a:t>
            </a:r>
            <a:endParaRPr lang="zh-CN" altLang="en-US" sz="1200" b="1" dirty="0">
              <a:solidFill>
                <a:schemeClr val="tx1"/>
              </a:solidFill>
              <a:latin typeface="Arial" panose="020B0604020202020204" pitchFamily="34" charset="0"/>
              <a:ea typeface="黑体" panose="02010609060101010101" pitchFamily="49" charset="-122"/>
            </a:endParaRPr>
          </a:p>
        </p:txBody>
      </p:sp>
      <p:cxnSp>
        <p:nvCxnSpPr>
          <p:cNvPr id="44066" name="直接连接符 190"/>
          <p:cNvCxnSpPr/>
          <p:nvPr/>
        </p:nvCxnSpPr>
        <p:spPr>
          <a:xfrm rot="10800000">
            <a:off x="4391025" y="4752658"/>
            <a:ext cx="144463" cy="1587"/>
          </a:xfrm>
          <a:prstGeom prst="line">
            <a:avLst/>
          </a:prstGeom>
          <a:ln w="19050" cap="flat" cmpd="sng">
            <a:solidFill>
              <a:schemeClr val="tx1"/>
            </a:solidFill>
            <a:prstDash val="solid"/>
            <a:headEnd type="none" w="med" len="med"/>
            <a:tailEnd type="none" w="med" len="med"/>
          </a:ln>
        </p:spPr>
      </p:cxnSp>
      <p:cxnSp>
        <p:nvCxnSpPr>
          <p:cNvPr id="44067" name="直接连接符 191"/>
          <p:cNvCxnSpPr/>
          <p:nvPr/>
        </p:nvCxnSpPr>
        <p:spPr>
          <a:xfrm rot="10800000">
            <a:off x="4391025" y="4633595"/>
            <a:ext cx="144463" cy="1588"/>
          </a:xfrm>
          <a:prstGeom prst="line">
            <a:avLst/>
          </a:prstGeom>
          <a:ln w="19050" cap="flat" cmpd="sng">
            <a:solidFill>
              <a:schemeClr val="tx1"/>
            </a:solidFill>
            <a:prstDash val="solid"/>
            <a:headEnd type="none" w="med" len="med"/>
            <a:tailEnd type="none" w="med" len="med"/>
          </a:ln>
        </p:spPr>
      </p:cxnSp>
      <p:sp>
        <p:nvSpPr>
          <p:cNvPr id="44068" name="Text Box 333"/>
          <p:cNvSpPr txBox="1"/>
          <p:nvPr/>
        </p:nvSpPr>
        <p:spPr>
          <a:xfrm>
            <a:off x="6061075" y="3409633"/>
            <a:ext cx="323850" cy="195262"/>
          </a:xfrm>
          <a:prstGeom prst="rect">
            <a:avLst/>
          </a:prstGeom>
          <a:noFill/>
          <a:ln w="28575">
            <a:noFill/>
          </a:ln>
        </p:spPr>
        <p:txBody>
          <a:bodyPr>
            <a:spAutoFit/>
          </a:bodyPr>
          <a:lstStyle/>
          <a:p>
            <a:pPr eaLnBrk="1" hangingPunct="1">
              <a:spcBef>
                <a:spcPct val="50000"/>
              </a:spcBef>
            </a:pPr>
            <a:r>
              <a:rPr lang="en-US" altLang="zh-CN" sz="1000" b="1" baseline="-25000" dirty="0">
                <a:solidFill>
                  <a:schemeClr val="tx1"/>
                </a:solidFill>
                <a:latin typeface="Arial" panose="020B0604020202020204" pitchFamily="34" charset="0"/>
              </a:rPr>
              <a:t>CS</a:t>
            </a:r>
          </a:p>
        </p:txBody>
      </p:sp>
      <p:sp>
        <p:nvSpPr>
          <p:cNvPr id="44069" name="矩形 193"/>
          <p:cNvSpPr/>
          <p:nvPr/>
        </p:nvSpPr>
        <p:spPr>
          <a:xfrm>
            <a:off x="7305675" y="3338195"/>
            <a:ext cx="828675" cy="461963"/>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070" name="Text Box 333"/>
          <p:cNvSpPr txBox="1"/>
          <p:nvPr/>
        </p:nvSpPr>
        <p:spPr>
          <a:xfrm>
            <a:off x="7277100" y="3585845"/>
            <a:ext cx="336550"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D</a:t>
            </a:r>
            <a:r>
              <a:rPr lang="en-US" altLang="zh-CN" sz="1000" b="1" baseline="-25000" dirty="0">
                <a:solidFill>
                  <a:schemeClr val="tx1"/>
                </a:solidFill>
                <a:latin typeface="Arial" panose="020B0604020202020204" pitchFamily="34" charset="0"/>
              </a:rPr>
              <a:t>0</a:t>
            </a:r>
          </a:p>
        </p:txBody>
      </p:sp>
      <p:sp>
        <p:nvSpPr>
          <p:cNvPr id="44071" name="Text Box 340"/>
          <p:cNvSpPr txBox="1"/>
          <p:nvPr/>
        </p:nvSpPr>
        <p:spPr>
          <a:xfrm>
            <a:off x="7872413" y="3595370"/>
            <a:ext cx="37147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D</a:t>
            </a:r>
            <a:r>
              <a:rPr lang="en-US" altLang="zh-CN" sz="1000" b="1" baseline="-25000" dirty="0">
                <a:solidFill>
                  <a:schemeClr val="tx1"/>
                </a:solidFill>
                <a:latin typeface="Arial" panose="020B0604020202020204" pitchFamily="34" charset="0"/>
              </a:rPr>
              <a:t>7</a:t>
            </a:r>
          </a:p>
        </p:txBody>
      </p:sp>
      <p:sp>
        <p:nvSpPr>
          <p:cNvPr id="44072" name="TextBox 197"/>
          <p:cNvSpPr txBox="1"/>
          <p:nvPr/>
        </p:nvSpPr>
        <p:spPr>
          <a:xfrm>
            <a:off x="7519988" y="3462020"/>
            <a:ext cx="481012" cy="369888"/>
          </a:xfrm>
          <a:prstGeom prst="rect">
            <a:avLst/>
          </a:prstGeom>
          <a:noFill/>
          <a:ln w="9525">
            <a:noFill/>
          </a:ln>
        </p:spPr>
        <p:txBody>
          <a:bodyPr>
            <a:spAutoFit/>
          </a:bodyPr>
          <a:lstStyle/>
          <a:p>
            <a:pPr eaLnBrk="1" hangingPunct="1"/>
            <a:r>
              <a:rPr lang="en-US" altLang="zh-CN" sz="1800" dirty="0">
                <a:solidFill>
                  <a:schemeClr val="tx1"/>
                </a:solidFill>
                <a:latin typeface="Arial" panose="020B0604020202020204" pitchFamily="34" charset="0"/>
              </a:rPr>
              <a:t>…</a:t>
            </a:r>
            <a:endParaRPr lang="zh-CN" altLang="en-US" sz="1800" dirty="0">
              <a:solidFill>
                <a:schemeClr val="tx1"/>
              </a:solidFill>
              <a:latin typeface="Arial" panose="020B0604020202020204" pitchFamily="34" charset="0"/>
            </a:endParaRPr>
          </a:p>
        </p:txBody>
      </p:sp>
      <p:sp>
        <p:nvSpPr>
          <p:cNvPr id="44073" name="上箭头 198"/>
          <p:cNvSpPr/>
          <p:nvPr/>
        </p:nvSpPr>
        <p:spPr>
          <a:xfrm>
            <a:off x="7596188" y="3795395"/>
            <a:ext cx="214312" cy="360000"/>
          </a:xfrm>
          <a:prstGeom prst="upArrow">
            <a:avLst>
              <a:gd name="adj1" fmla="val 50000"/>
              <a:gd name="adj2" fmla="val 50033"/>
            </a:avLst>
          </a:prstGeom>
          <a:solidFill>
            <a:srgbClr val="99FF99"/>
          </a:solidFill>
          <a:ln w="9525" cap="flat" cmpd="sng">
            <a:solidFill>
              <a:schemeClr val="bg2"/>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074" name="Text Box 333"/>
          <p:cNvSpPr txBox="1"/>
          <p:nvPr/>
        </p:nvSpPr>
        <p:spPr>
          <a:xfrm>
            <a:off x="7258050" y="3409633"/>
            <a:ext cx="336550" cy="195262"/>
          </a:xfrm>
          <a:prstGeom prst="rect">
            <a:avLst/>
          </a:prstGeom>
          <a:noFill/>
          <a:ln w="28575">
            <a:noFill/>
          </a:ln>
        </p:spPr>
        <p:txBody>
          <a:bodyPr>
            <a:spAutoFit/>
          </a:bodyPr>
          <a:lstStyle/>
          <a:p>
            <a:pPr eaLnBrk="1" hangingPunct="1">
              <a:spcBef>
                <a:spcPct val="50000"/>
              </a:spcBef>
            </a:pPr>
            <a:r>
              <a:rPr lang="en-US" altLang="zh-CN" sz="1000" b="1" baseline="-25000" dirty="0">
                <a:solidFill>
                  <a:schemeClr val="tx1"/>
                </a:solidFill>
                <a:latin typeface="Arial" panose="020B0604020202020204" pitchFamily="34" charset="0"/>
              </a:rPr>
              <a:t>CS</a:t>
            </a:r>
          </a:p>
        </p:txBody>
      </p:sp>
      <p:sp>
        <p:nvSpPr>
          <p:cNvPr id="44075" name="Text Box 34"/>
          <p:cNvSpPr txBox="1"/>
          <p:nvPr/>
        </p:nvSpPr>
        <p:spPr>
          <a:xfrm>
            <a:off x="6381750" y="3377883"/>
            <a:ext cx="571500" cy="246062"/>
          </a:xfrm>
          <a:prstGeom prst="rect">
            <a:avLst/>
          </a:prstGeom>
          <a:noFill/>
          <a:ln w="9525">
            <a:noFill/>
          </a:ln>
        </p:spPr>
        <p:txBody>
          <a:bodyPr>
            <a:spAutoFit/>
          </a:bodyPr>
          <a:lstStyle/>
          <a:p>
            <a:pPr algn="just" eaLnBrk="1" hangingPunct="1">
              <a:spcBef>
                <a:spcPct val="50000"/>
              </a:spcBef>
              <a:buClr>
                <a:srgbClr val="C00000"/>
              </a:buClr>
              <a:buSzPct val="70000"/>
            </a:pPr>
            <a:r>
              <a:rPr lang="zh-CN" altLang="en-US" sz="1000" b="1" dirty="0">
                <a:solidFill>
                  <a:schemeClr val="tx1"/>
                </a:solidFill>
                <a:latin typeface="黑体" panose="02010609060101010101" pitchFamily="49" charset="-122"/>
                <a:ea typeface="黑体" panose="02010609060101010101" pitchFamily="49" charset="-122"/>
              </a:rPr>
              <a:t>外设</a:t>
            </a:r>
            <a:r>
              <a:rPr lang="en-US" altLang="zh-CN" sz="1000" b="1" dirty="0">
                <a:solidFill>
                  <a:schemeClr val="tx1"/>
                </a:solidFill>
                <a:latin typeface="黑体" panose="02010609060101010101" pitchFamily="49" charset="-122"/>
                <a:ea typeface="黑体" panose="02010609060101010101" pitchFamily="49" charset="-122"/>
              </a:rPr>
              <a:t>1</a:t>
            </a:r>
            <a:endParaRPr lang="zh-CN" altLang="en-US" sz="1000" b="1" dirty="0">
              <a:solidFill>
                <a:schemeClr val="tx1"/>
              </a:solidFill>
              <a:latin typeface="黑体" panose="02010609060101010101" pitchFamily="49" charset="-122"/>
              <a:ea typeface="黑体" panose="02010609060101010101" pitchFamily="49" charset="-122"/>
            </a:endParaRPr>
          </a:p>
        </p:txBody>
      </p:sp>
      <p:sp>
        <p:nvSpPr>
          <p:cNvPr id="44076" name="Text Box 34"/>
          <p:cNvSpPr txBox="1"/>
          <p:nvPr/>
        </p:nvSpPr>
        <p:spPr>
          <a:xfrm>
            <a:off x="7596188" y="3377883"/>
            <a:ext cx="571500" cy="246062"/>
          </a:xfrm>
          <a:prstGeom prst="rect">
            <a:avLst/>
          </a:prstGeom>
          <a:noFill/>
          <a:ln w="9525">
            <a:noFill/>
          </a:ln>
        </p:spPr>
        <p:txBody>
          <a:bodyPr>
            <a:spAutoFit/>
          </a:bodyPr>
          <a:lstStyle/>
          <a:p>
            <a:pPr algn="just" eaLnBrk="1" hangingPunct="1">
              <a:spcBef>
                <a:spcPct val="50000"/>
              </a:spcBef>
              <a:buClr>
                <a:srgbClr val="C00000"/>
              </a:buClr>
              <a:buSzPct val="70000"/>
            </a:pPr>
            <a:r>
              <a:rPr lang="zh-CN" altLang="en-US" sz="1000" b="1" dirty="0">
                <a:solidFill>
                  <a:schemeClr val="tx1"/>
                </a:solidFill>
                <a:latin typeface="黑体" panose="02010609060101010101" pitchFamily="49" charset="-122"/>
                <a:ea typeface="黑体" panose="02010609060101010101" pitchFamily="49" charset="-122"/>
              </a:rPr>
              <a:t>外设</a:t>
            </a:r>
            <a:r>
              <a:rPr lang="en-US" altLang="zh-CN" sz="1000" b="1" dirty="0">
                <a:solidFill>
                  <a:schemeClr val="tx1"/>
                </a:solidFill>
                <a:latin typeface="黑体" panose="02010609060101010101" pitchFamily="49" charset="-122"/>
                <a:ea typeface="黑体" panose="02010609060101010101" pitchFamily="49" charset="-122"/>
              </a:rPr>
              <a:t>2</a:t>
            </a:r>
            <a:endParaRPr lang="zh-CN" altLang="en-US" sz="1000" b="1" dirty="0">
              <a:solidFill>
                <a:schemeClr val="tx1"/>
              </a:solidFill>
              <a:latin typeface="黑体" panose="02010609060101010101" pitchFamily="49" charset="-122"/>
              <a:ea typeface="黑体" panose="02010609060101010101" pitchFamily="49" charset="-122"/>
            </a:endParaRPr>
          </a:p>
        </p:txBody>
      </p:sp>
      <p:cxnSp>
        <p:nvCxnSpPr>
          <p:cNvPr id="44077" name="直接连接符 202"/>
          <p:cNvCxnSpPr/>
          <p:nvPr/>
        </p:nvCxnSpPr>
        <p:spPr>
          <a:xfrm>
            <a:off x="5724525" y="4590733"/>
            <a:ext cx="252413" cy="1587"/>
          </a:xfrm>
          <a:prstGeom prst="line">
            <a:avLst/>
          </a:prstGeom>
          <a:ln w="19050" cap="flat" cmpd="sng">
            <a:solidFill>
              <a:schemeClr val="bg2"/>
            </a:solidFill>
            <a:prstDash val="solid"/>
            <a:headEnd type="none" w="med" len="med"/>
            <a:tailEnd type="none" w="med" len="med"/>
          </a:ln>
        </p:spPr>
      </p:cxnSp>
      <p:cxnSp>
        <p:nvCxnSpPr>
          <p:cNvPr id="44078" name="直接连接符 203"/>
          <p:cNvCxnSpPr/>
          <p:nvPr/>
        </p:nvCxnSpPr>
        <p:spPr>
          <a:xfrm>
            <a:off x="5962650" y="3519170"/>
            <a:ext cx="71438" cy="1588"/>
          </a:xfrm>
          <a:prstGeom prst="line">
            <a:avLst/>
          </a:prstGeom>
          <a:ln w="19050" cap="flat" cmpd="sng">
            <a:solidFill>
              <a:schemeClr val="tx1"/>
            </a:solidFill>
            <a:prstDash val="solid"/>
            <a:headEnd type="none" w="med" len="med"/>
            <a:tailEnd type="none" w="med" len="med"/>
          </a:ln>
        </p:spPr>
      </p:cxnSp>
      <p:cxnSp>
        <p:nvCxnSpPr>
          <p:cNvPr id="44079" name="直接连接符 204"/>
          <p:cNvCxnSpPr/>
          <p:nvPr/>
        </p:nvCxnSpPr>
        <p:spPr>
          <a:xfrm>
            <a:off x="7158038" y="3514408"/>
            <a:ext cx="71437" cy="1587"/>
          </a:xfrm>
          <a:prstGeom prst="line">
            <a:avLst/>
          </a:prstGeom>
          <a:ln w="19050" cap="flat" cmpd="sng">
            <a:solidFill>
              <a:schemeClr val="tx1"/>
            </a:solidFill>
            <a:prstDash val="solid"/>
            <a:headEnd type="none" w="med" len="med"/>
            <a:tailEnd type="none" w="med" len="med"/>
          </a:ln>
        </p:spPr>
      </p:cxnSp>
      <p:cxnSp>
        <p:nvCxnSpPr>
          <p:cNvPr id="44080" name="直接连接符 205"/>
          <p:cNvCxnSpPr/>
          <p:nvPr/>
        </p:nvCxnSpPr>
        <p:spPr>
          <a:xfrm>
            <a:off x="5705475" y="4771708"/>
            <a:ext cx="1462088" cy="1587"/>
          </a:xfrm>
          <a:prstGeom prst="line">
            <a:avLst/>
          </a:prstGeom>
          <a:ln w="19050" cap="flat" cmpd="sng">
            <a:solidFill>
              <a:schemeClr val="tx1"/>
            </a:solidFill>
            <a:prstDash val="solid"/>
            <a:headEnd type="none" w="med" len="med"/>
            <a:tailEnd type="none" w="med" len="med"/>
          </a:ln>
        </p:spPr>
      </p:cxnSp>
      <p:sp>
        <p:nvSpPr>
          <p:cNvPr id="44081" name="矩形 206"/>
          <p:cNvSpPr/>
          <p:nvPr/>
        </p:nvSpPr>
        <p:spPr>
          <a:xfrm>
            <a:off x="8872538" y="3330258"/>
            <a:ext cx="828675" cy="461962"/>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082" name="Text Box 333"/>
          <p:cNvSpPr txBox="1"/>
          <p:nvPr/>
        </p:nvSpPr>
        <p:spPr>
          <a:xfrm>
            <a:off x="8843963" y="3577908"/>
            <a:ext cx="336550"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D</a:t>
            </a:r>
            <a:r>
              <a:rPr lang="en-US" altLang="zh-CN" sz="1000" b="1" baseline="-25000" dirty="0">
                <a:solidFill>
                  <a:schemeClr val="tx1"/>
                </a:solidFill>
                <a:latin typeface="Arial" panose="020B0604020202020204" pitchFamily="34" charset="0"/>
              </a:rPr>
              <a:t>0</a:t>
            </a:r>
          </a:p>
        </p:txBody>
      </p:sp>
      <p:sp>
        <p:nvSpPr>
          <p:cNvPr id="44083" name="Text Box 340"/>
          <p:cNvSpPr txBox="1"/>
          <p:nvPr/>
        </p:nvSpPr>
        <p:spPr>
          <a:xfrm>
            <a:off x="9439275" y="3587433"/>
            <a:ext cx="371475"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D</a:t>
            </a:r>
            <a:r>
              <a:rPr lang="en-US" altLang="zh-CN" sz="1000" b="1" baseline="-25000" dirty="0">
                <a:solidFill>
                  <a:schemeClr val="tx1"/>
                </a:solidFill>
                <a:latin typeface="Arial" panose="020B0604020202020204" pitchFamily="34" charset="0"/>
              </a:rPr>
              <a:t>7</a:t>
            </a:r>
          </a:p>
        </p:txBody>
      </p:sp>
      <p:sp>
        <p:nvSpPr>
          <p:cNvPr id="44084" name="TextBox 210"/>
          <p:cNvSpPr txBox="1"/>
          <p:nvPr/>
        </p:nvSpPr>
        <p:spPr>
          <a:xfrm>
            <a:off x="9086850" y="3454083"/>
            <a:ext cx="481013" cy="369887"/>
          </a:xfrm>
          <a:prstGeom prst="rect">
            <a:avLst/>
          </a:prstGeom>
          <a:noFill/>
          <a:ln w="9525">
            <a:noFill/>
          </a:ln>
        </p:spPr>
        <p:txBody>
          <a:bodyPr>
            <a:spAutoFit/>
          </a:bodyPr>
          <a:lstStyle/>
          <a:p>
            <a:pPr eaLnBrk="1" hangingPunct="1"/>
            <a:r>
              <a:rPr lang="en-US" altLang="zh-CN" sz="1800" dirty="0">
                <a:solidFill>
                  <a:schemeClr val="tx1"/>
                </a:solidFill>
                <a:latin typeface="Arial" panose="020B0604020202020204" pitchFamily="34" charset="0"/>
              </a:rPr>
              <a:t>…</a:t>
            </a:r>
            <a:endParaRPr lang="zh-CN" altLang="en-US" sz="1800" dirty="0">
              <a:solidFill>
                <a:schemeClr val="tx1"/>
              </a:solidFill>
              <a:latin typeface="Arial" panose="020B0604020202020204" pitchFamily="34" charset="0"/>
            </a:endParaRPr>
          </a:p>
        </p:txBody>
      </p:sp>
      <p:sp>
        <p:nvSpPr>
          <p:cNvPr id="44085" name="上箭头 211"/>
          <p:cNvSpPr/>
          <p:nvPr/>
        </p:nvSpPr>
        <p:spPr>
          <a:xfrm>
            <a:off x="9163050" y="3800158"/>
            <a:ext cx="214313" cy="360000"/>
          </a:xfrm>
          <a:prstGeom prst="upArrow">
            <a:avLst>
              <a:gd name="adj1" fmla="val 50000"/>
              <a:gd name="adj2" fmla="val 49878"/>
            </a:avLst>
          </a:prstGeom>
          <a:solidFill>
            <a:srgbClr val="99FF99"/>
          </a:solidFill>
          <a:ln w="9525" cap="flat" cmpd="sng">
            <a:solidFill>
              <a:schemeClr val="bg2"/>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086" name="Text Box 333"/>
          <p:cNvSpPr txBox="1"/>
          <p:nvPr/>
        </p:nvSpPr>
        <p:spPr>
          <a:xfrm>
            <a:off x="8824913" y="3401695"/>
            <a:ext cx="336550" cy="195263"/>
          </a:xfrm>
          <a:prstGeom prst="rect">
            <a:avLst/>
          </a:prstGeom>
          <a:noFill/>
          <a:ln w="28575">
            <a:noFill/>
          </a:ln>
        </p:spPr>
        <p:txBody>
          <a:bodyPr>
            <a:spAutoFit/>
          </a:bodyPr>
          <a:lstStyle/>
          <a:p>
            <a:pPr eaLnBrk="1" hangingPunct="1">
              <a:spcBef>
                <a:spcPct val="50000"/>
              </a:spcBef>
            </a:pPr>
            <a:r>
              <a:rPr lang="en-US" altLang="zh-CN" sz="1000" b="1" baseline="-25000" dirty="0">
                <a:solidFill>
                  <a:schemeClr val="tx1"/>
                </a:solidFill>
                <a:latin typeface="Arial" panose="020B0604020202020204" pitchFamily="34" charset="0"/>
              </a:rPr>
              <a:t>CS</a:t>
            </a:r>
          </a:p>
        </p:txBody>
      </p:sp>
      <p:sp>
        <p:nvSpPr>
          <p:cNvPr id="44087" name="Text Box 34"/>
          <p:cNvSpPr txBox="1"/>
          <p:nvPr/>
        </p:nvSpPr>
        <p:spPr>
          <a:xfrm>
            <a:off x="9163050" y="3369945"/>
            <a:ext cx="571500" cy="246063"/>
          </a:xfrm>
          <a:prstGeom prst="rect">
            <a:avLst/>
          </a:prstGeom>
          <a:noFill/>
          <a:ln w="9525">
            <a:noFill/>
          </a:ln>
        </p:spPr>
        <p:txBody>
          <a:bodyPr>
            <a:spAutoFit/>
          </a:bodyPr>
          <a:lstStyle/>
          <a:p>
            <a:pPr algn="just" eaLnBrk="1" hangingPunct="1">
              <a:spcBef>
                <a:spcPct val="50000"/>
              </a:spcBef>
              <a:buClr>
                <a:srgbClr val="C00000"/>
              </a:buClr>
              <a:buSzPct val="70000"/>
            </a:pPr>
            <a:r>
              <a:rPr lang="zh-CN" altLang="en-US" sz="1000" b="1" dirty="0">
                <a:solidFill>
                  <a:schemeClr val="tx1"/>
                </a:solidFill>
                <a:latin typeface="黑体" panose="02010609060101010101" pitchFamily="49" charset="-122"/>
                <a:ea typeface="黑体" panose="02010609060101010101" pitchFamily="49" charset="-122"/>
              </a:rPr>
              <a:t>外设</a:t>
            </a:r>
            <a:r>
              <a:rPr lang="en-US" altLang="zh-CN" sz="1000" b="1" dirty="0">
                <a:solidFill>
                  <a:schemeClr val="tx1"/>
                </a:solidFill>
                <a:latin typeface="黑体" panose="02010609060101010101" pitchFamily="49" charset="-122"/>
                <a:ea typeface="黑体" panose="02010609060101010101" pitchFamily="49" charset="-122"/>
              </a:rPr>
              <a:t>8</a:t>
            </a:r>
            <a:endParaRPr lang="zh-CN" altLang="en-US" sz="1000" b="1" dirty="0">
              <a:solidFill>
                <a:schemeClr val="tx1"/>
              </a:solidFill>
              <a:latin typeface="黑体" panose="02010609060101010101" pitchFamily="49" charset="-122"/>
              <a:ea typeface="黑体" panose="02010609060101010101" pitchFamily="49" charset="-122"/>
            </a:endParaRPr>
          </a:p>
        </p:txBody>
      </p:sp>
      <p:cxnSp>
        <p:nvCxnSpPr>
          <p:cNvPr id="44088" name="直接连接符 214"/>
          <p:cNvCxnSpPr/>
          <p:nvPr/>
        </p:nvCxnSpPr>
        <p:spPr>
          <a:xfrm>
            <a:off x="8724900" y="3508058"/>
            <a:ext cx="71438" cy="1587"/>
          </a:xfrm>
          <a:prstGeom prst="line">
            <a:avLst/>
          </a:prstGeom>
          <a:ln w="19050" cap="flat" cmpd="sng">
            <a:solidFill>
              <a:schemeClr val="tx1"/>
            </a:solidFill>
            <a:prstDash val="solid"/>
            <a:headEnd type="none" w="med" len="med"/>
            <a:tailEnd type="none" w="med" len="med"/>
          </a:ln>
        </p:spPr>
      </p:cxnSp>
      <p:cxnSp>
        <p:nvCxnSpPr>
          <p:cNvPr id="44089" name="直接连接符 215"/>
          <p:cNvCxnSpPr/>
          <p:nvPr/>
        </p:nvCxnSpPr>
        <p:spPr>
          <a:xfrm>
            <a:off x="5705475" y="5857558"/>
            <a:ext cx="3024188" cy="1587"/>
          </a:xfrm>
          <a:prstGeom prst="line">
            <a:avLst/>
          </a:prstGeom>
          <a:ln w="19050" cap="flat" cmpd="sng">
            <a:solidFill>
              <a:schemeClr val="tx1"/>
            </a:solidFill>
            <a:prstDash val="solid"/>
            <a:headEnd type="none" w="med" len="med"/>
            <a:tailEnd type="none" w="med" len="med"/>
          </a:ln>
        </p:spPr>
      </p:cxnSp>
      <p:sp>
        <p:nvSpPr>
          <p:cNvPr id="44090" name="TextBox 216"/>
          <p:cNvSpPr txBox="1"/>
          <p:nvPr/>
        </p:nvSpPr>
        <p:spPr>
          <a:xfrm>
            <a:off x="8186420" y="3271520"/>
            <a:ext cx="481013" cy="369888"/>
          </a:xfrm>
          <a:prstGeom prst="rect">
            <a:avLst/>
          </a:prstGeom>
          <a:noFill/>
          <a:ln w="9525" cap="flat" cmpd="sng">
            <a:solidFill>
              <a:schemeClr val="bg1"/>
            </a:solidFill>
            <a:prstDash val="solid"/>
            <a:miter/>
            <a:headEnd type="none" w="med" len="med"/>
            <a:tailEnd type="none" w="med" len="med"/>
          </a:ln>
        </p:spPr>
        <p:txBody>
          <a:bodyPr>
            <a:spAutoFit/>
          </a:bodyPr>
          <a:lstStyle/>
          <a:p>
            <a:pPr eaLnBrk="1" hangingPunct="1"/>
            <a:r>
              <a:rPr lang="en-US" altLang="zh-CN" sz="1800" dirty="0">
                <a:solidFill>
                  <a:schemeClr val="tx1"/>
                </a:solidFill>
                <a:latin typeface="Arial" panose="020B0604020202020204" pitchFamily="34" charset="0"/>
              </a:rPr>
              <a:t>…</a:t>
            </a:r>
            <a:endParaRPr lang="zh-CN" altLang="en-US" sz="1800" dirty="0">
              <a:solidFill>
                <a:schemeClr val="tx1"/>
              </a:solidFill>
              <a:latin typeface="Arial" panose="020B0604020202020204" pitchFamily="34" charset="0"/>
            </a:endParaRPr>
          </a:p>
        </p:txBody>
      </p:sp>
      <p:sp>
        <p:nvSpPr>
          <p:cNvPr id="44091" name="TextBox 217"/>
          <p:cNvSpPr txBox="1"/>
          <p:nvPr/>
        </p:nvSpPr>
        <p:spPr>
          <a:xfrm rot="5400000">
            <a:off x="5697538" y="5055870"/>
            <a:ext cx="481012" cy="369888"/>
          </a:xfrm>
          <a:prstGeom prst="rect">
            <a:avLst/>
          </a:prstGeom>
          <a:noFill/>
          <a:ln w="9525">
            <a:noFill/>
          </a:ln>
        </p:spPr>
        <p:txBody>
          <a:bodyPr>
            <a:spAutoFit/>
          </a:bodyPr>
          <a:lstStyle/>
          <a:p>
            <a:pPr eaLnBrk="1" hangingPunct="1"/>
            <a:r>
              <a:rPr lang="en-US" altLang="zh-CN" sz="1800" dirty="0">
                <a:solidFill>
                  <a:schemeClr val="tx1"/>
                </a:solidFill>
                <a:latin typeface="Arial" panose="020B0604020202020204" pitchFamily="34" charset="0"/>
              </a:rPr>
              <a:t>…</a:t>
            </a:r>
            <a:endParaRPr lang="zh-CN" altLang="en-US" sz="1800" dirty="0">
              <a:solidFill>
                <a:schemeClr val="tx1"/>
              </a:solidFill>
              <a:latin typeface="Arial" panose="020B0604020202020204" pitchFamily="34" charset="0"/>
            </a:endParaRPr>
          </a:p>
        </p:txBody>
      </p:sp>
      <p:sp>
        <p:nvSpPr>
          <p:cNvPr id="44092" name="Text Box 34"/>
          <p:cNvSpPr txBox="1"/>
          <p:nvPr/>
        </p:nvSpPr>
        <p:spPr>
          <a:xfrm>
            <a:off x="2595563" y="4601845"/>
            <a:ext cx="1143000" cy="307975"/>
          </a:xfrm>
          <a:prstGeom prst="rect">
            <a:avLst/>
          </a:prstGeom>
          <a:noFill/>
          <a:ln w="9525">
            <a:noFill/>
          </a:ln>
        </p:spPr>
        <p:txBody>
          <a:bodyPr>
            <a:spAutoFit/>
          </a:bodyPr>
          <a:lstStyle/>
          <a:p>
            <a:pPr algn="just" eaLnBrk="1" hangingPunct="1">
              <a:spcBef>
                <a:spcPct val="50000"/>
              </a:spcBef>
              <a:buClr>
                <a:srgbClr val="C00000"/>
              </a:buClr>
              <a:buSzPct val="70000"/>
            </a:pPr>
            <a:r>
              <a:rPr lang="zh-CN" altLang="en-US" sz="1400" b="1" dirty="0">
                <a:solidFill>
                  <a:schemeClr val="tx1"/>
                </a:solidFill>
                <a:latin typeface="黑体" panose="02010609060101010101" pitchFamily="49" charset="-122"/>
                <a:ea typeface="黑体" panose="02010609060101010101" pitchFamily="49" charset="-122"/>
              </a:rPr>
              <a:t> 微处理器</a:t>
            </a:r>
          </a:p>
        </p:txBody>
      </p:sp>
      <p:grpSp>
        <p:nvGrpSpPr>
          <p:cNvPr id="3" name="组合 219"/>
          <p:cNvGrpSpPr/>
          <p:nvPr/>
        </p:nvGrpSpPr>
        <p:grpSpPr>
          <a:xfrm>
            <a:off x="6598285" y="2485708"/>
            <a:ext cx="3168650" cy="530225"/>
            <a:chOff x="4391023" y="1000114"/>
            <a:chExt cx="2752745" cy="529595"/>
          </a:xfrm>
        </p:grpSpPr>
        <p:sp>
          <p:nvSpPr>
            <p:cNvPr id="221" name="圆角矩形标注 220"/>
            <p:cNvSpPr/>
            <p:nvPr/>
          </p:nvSpPr>
          <p:spPr bwMode="auto">
            <a:xfrm>
              <a:off x="4391023" y="1019141"/>
              <a:ext cx="2700338" cy="510568"/>
            </a:xfrm>
            <a:prstGeom prst="wedgeRoundRectCallout">
              <a:avLst>
                <a:gd name="adj1" fmla="val -21439"/>
                <a:gd name="adj2" fmla="val 70768"/>
                <a:gd name="adj3" fmla="val 16667"/>
              </a:avLst>
            </a:prstGeom>
            <a:solidFill>
              <a:schemeClr val="accent1">
                <a:lumMod val="20000"/>
                <a:lumOff val="80000"/>
              </a:schemeClr>
            </a:solidFill>
            <a:ln w="19050" cap="flat" cmpd="sng" algn="ctr">
              <a:solidFill>
                <a:srgbClr val="006600"/>
              </a:solid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44115" name="Text Box 34"/>
            <p:cNvSpPr txBox="1"/>
            <p:nvPr/>
          </p:nvSpPr>
          <p:spPr>
            <a:xfrm>
              <a:off x="4429639" y="1000114"/>
              <a:ext cx="2714129" cy="523644"/>
            </a:xfrm>
            <a:prstGeom prst="rect">
              <a:avLst/>
            </a:prstGeom>
            <a:noFill/>
            <a:ln w="19050">
              <a:noFill/>
            </a:ln>
          </p:spPr>
          <p:txBody>
            <a:bodyPr>
              <a:spAutoFit/>
            </a:bodyPr>
            <a:lstStyle/>
            <a:p>
              <a:pPr algn="just" eaLnBrk="1" hangingPunct="1">
                <a:spcBef>
                  <a:spcPct val="50000"/>
                </a:spcBef>
                <a:buClr>
                  <a:srgbClr val="C00000"/>
                </a:buClr>
                <a:buSzPct val="70000"/>
              </a:pPr>
              <a:r>
                <a:rPr lang="zh-CN" altLang="en-US" sz="1400" b="1" dirty="0">
                  <a:solidFill>
                    <a:schemeClr val="tx1"/>
                  </a:solidFill>
                  <a:latin typeface="黑体" panose="02010609060101010101" pitchFamily="49" charset="-122"/>
                  <a:ea typeface="黑体" panose="02010609060101010101" pitchFamily="49" charset="-122"/>
                </a:rPr>
                <a:t>任意时刻</a:t>
              </a:r>
              <a:r>
                <a:rPr lang="en-US" altLang="zh-CN" sz="1400" b="1" i="1" dirty="0">
                  <a:solidFill>
                    <a:srgbClr val="C00000"/>
                  </a:solidFill>
                  <a:latin typeface="Arial" panose="020B0604020202020204" pitchFamily="34" charset="0"/>
                  <a:ea typeface="黑体" panose="02010609060101010101" pitchFamily="49" charset="-122"/>
                </a:rPr>
                <a:t>N</a:t>
              </a:r>
              <a:r>
                <a:rPr lang="zh-CN" altLang="en-US" sz="1400" b="1" dirty="0">
                  <a:solidFill>
                    <a:schemeClr val="tx1"/>
                  </a:solidFill>
                  <a:latin typeface="黑体" panose="02010609060101010101" pitchFamily="49" charset="-122"/>
                  <a:ea typeface="黑体" panose="02010609060101010101" pitchFamily="49" charset="-122"/>
                </a:rPr>
                <a:t>个外设中只有一个能被选中，其余外设的数据端均为高阻态。</a:t>
              </a:r>
              <a:endParaRPr lang="en-US" altLang="zh-CN" sz="1400" b="1" dirty="0">
                <a:solidFill>
                  <a:schemeClr val="tx1"/>
                </a:solidFill>
                <a:latin typeface="黑体" panose="02010609060101010101" pitchFamily="49" charset="-122"/>
                <a:ea typeface="黑体" panose="02010609060101010101" pitchFamily="49" charset="-122"/>
              </a:endParaRPr>
            </a:p>
          </p:txBody>
        </p:sp>
      </p:grpSp>
      <p:grpSp>
        <p:nvGrpSpPr>
          <p:cNvPr id="4" name="组合 222"/>
          <p:cNvGrpSpPr/>
          <p:nvPr/>
        </p:nvGrpSpPr>
        <p:grpSpPr>
          <a:xfrm>
            <a:off x="4167188" y="5390833"/>
            <a:ext cx="361950" cy="600075"/>
            <a:chOff x="2714612" y="3833821"/>
            <a:chExt cx="361951" cy="599391"/>
          </a:xfrm>
        </p:grpSpPr>
        <p:sp>
          <p:nvSpPr>
            <p:cNvPr id="44111" name="Text Box 29"/>
            <p:cNvSpPr txBox="1"/>
            <p:nvPr/>
          </p:nvSpPr>
          <p:spPr>
            <a:xfrm>
              <a:off x="2716200" y="3833821"/>
              <a:ext cx="360363" cy="220573"/>
            </a:xfrm>
            <a:prstGeom prst="rect">
              <a:avLst/>
            </a:prstGeom>
            <a:noFill/>
            <a:ln w="9525">
              <a:noFill/>
            </a:ln>
          </p:spPr>
          <p:txBody>
            <a:bodyPr>
              <a:spAutoFit/>
            </a:bodyPr>
            <a:lstStyle/>
            <a:p>
              <a:pPr eaLnBrk="1" hangingPunct="1">
                <a:lnSpc>
                  <a:spcPts val="1000"/>
                </a:lnSpc>
              </a:pPr>
              <a:r>
                <a:rPr lang="en-US" altLang="zh-CN" sz="1100" b="1" dirty="0">
                  <a:solidFill>
                    <a:schemeClr val="tx1"/>
                  </a:solidFill>
                  <a:latin typeface="Arial" panose="020B0604020202020204" pitchFamily="34" charset="0"/>
                </a:rPr>
                <a:t>0</a:t>
              </a:r>
            </a:p>
          </p:txBody>
        </p:sp>
        <p:sp>
          <p:nvSpPr>
            <p:cNvPr id="44112" name="Text Box 30"/>
            <p:cNvSpPr txBox="1"/>
            <p:nvPr/>
          </p:nvSpPr>
          <p:spPr>
            <a:xfrm>
              <a:off x="2716200" y="4029015"/>
              <a:ext cx="360363" cy="220573"/>
            </a:xfrm>
            <a:prstGeom prst="rect">
              <a:avLst/>
            </a:prstGeom>
            <a:noFill/>
            <a:ln w="9525">
              <a:noFill/>
            </a:ln>
          </p:spPr>
          <p:txBody>
            <a:bodyPr>
              <a:spAutoFit/>
            </a:bodyPr>
            <a:lstStyle/>
            <a:p>
              <a:pPr eaLnBrk="1" hangingPunct="1">
                <a:lnSpc>
                  <a:spcPts val="1000"/>
                </a:lnSpc>
              </a:pPr>
              <a:r>
                <a:rPr lang="en-US" altLang="zh-CN" sz="1100" b="1" dirty="0">
                  <a:solidFill>
                    <a:schemeClr val="tx1"/>
                  </a:solidFill>
                  <a:latin typeface="Arial" panose="020B0604020202020204" pitchFamily="34" charset="0"/>
                </a:rPr>
                <a:t>0</a:t>
              </a:r>
            </a:p>
          </p:txBody>
        </p:sp>
        <p:sp>
          <p:nvSpPr>
            <p:cNvPr id="44113" name="Text Box 31"/>
            <p:cNvSpPr txBox="1"/>
            <p:nvPr/>
          </p:nvSpPr>
          <p:spPr>
            <a:xfrm>
              <a:off x="2714612" y="4212639"/>
              <a:ext cx="361950" cy="220573"/>
            </a:xfrm>
            <a:prstGeom prst="rect">
              <a:avLst/>
            </a:prstGeom>
            <a:noFill/>
            <a:ln w="9525">
              <a:noFill/>
            </a:ln>
          </p:spPr>
          <p:txBody>
            <a:bodyPr>
              <a:spAutoFit/>
            </a:bodyPr>
            <a:lstStyle/>
            <a:p>
              <a:pPr eaLnBrk="1" hangingPunct="1">
                <a:lnSpc>
                  <a:spcPts val="1000"/>
                </a:lnSpc>
              </a:pPr>
              <a:r>
                <a:rPr lang="en-US" altLang="zh-CN" sz="1100" b="1" dirty="0">
                  <a:solidFill>
                    <a:schemeClr val="tx1"/>
                  </a:solidFill>
                  <a:latin typeface="Arial" panose="020B0604020202020204" pitchFamily="34" charset="0"/>
                </a:rPr>
                <a:t>0</a:t>
              </a:r>
            </a:p>
          </p:txBody>
        </p:sp>
      </p:grpSp>
      <p:sp>
        <p:nvSpPr>
          <p:cNvPr id="227" name="Text Box 29"/>
          <p:cNvSpPr txBox="1"/>
          <p:nvPr/>
        </p:nvSpPr>
        <p:spPr>
          <a:xfrm>
            <a:off x="5735638" y="4414520"/>
            <a:ext cx="360362" cy="220663"/>
          </a:xfrm>
          <a:prstGeom prst="rect">
            <a:avLst/>
          </a:prstGeom>
          <a:noFill/>
          <a:ln w="9525">
            <a:noFill/>
          </a:ln>
        </p:spPr>
        <p:txBody>
          <a:bodyPr>
            <a:spAutoFit/>
          </a:bodyPr>
          <a:lstStyle/>
          <a:p>
            <a:pPr eaLnBrk="1" hangingPunct="1">
              <a:lnSpc>
                <a:spcPts val="1000"/>
              </a:lnSpc>
            </a:pPr>
            <a:r>
              <a:rPr lang="en-US" altLang="zh-CN" sz="1100" b="1" dirty="0">
                <a:solidFill>
                  <a:schemeClr val="tx1"/>
                </a:solidFill>
                <a:latin typeface="Arial" panose="020B0604020202020204" pitchFamily="34" charset="0"/>
              </a:rPr>
              <a:t>0</a:t>
            </a:r>
          </a:p>
        </p:txBody>
      </p:sp>
      <p:sp>
        <p:nvSpPr>
          <p:cNvPr id="228" name="Text Box 30"/>
          <p:cNvSpPr txBox="1"/>
          <p:nvPr/>
        </p:nvSpPr>
        <p:spPr>
          <a:xfrm>
            <a:off x="5735638" y="4609783"/>
            <a:ext cx="360362" cy="220662"/>
          </a:xfrm>
          <a:prstGeom prst="rect">
            <a:avLst/>
          </a:prstGeom>
          <a:noFill/>
          <a:ln w="9525">
            <a:noFill/>
          </a:ln>
        </p:spPr>
        <p:txBody>
          <a:bodyPr>
            <a:spAutoFit/>
          </a:bodyPr>
          <a:lstStyle/>
          <a:p>
            <a:pPr eaLnBrk="1" hangingPunct="1">
              <a:lnSpc>
                <a:spcPts val="1000"/>
              </a:lnSpc>
            </a:pPr>
            <a:r>
              <a:rPr lang="en-US" altLang="zh-CN" sz="1100" b="1" dirty="0">
                <a:solidFill>
                  <a:schemeClr val="tx1"/>
                </a:solidFill>
                <a:latin typeface="Arial" panose="020B0604020202020204" pitchFamily="34" charset="0"/>
              </a:rPr>
              <a:t>1</a:t>
            </a:r>
          </a:p>
        </p:txBody>
      </p:sp>
      <p:sp>
        <p:nvSpPr>
          <p:cNvPr id="229" name="Text Box 31"/>
          <p:cNvSpPr txBox="1"/>
          <p:nvPr/>
        </p:nvSpPr>
        <p:spPr>
          <a:xfrm>
            <a:off x="5729288" y="5695633"/>
            <a:ext cx="361950" cy="220662"/>
          </a:xfrm>
          <a:prstGeom prst="rect">
            <a:avLst/>
          </a:prstGeom>
          <a:noFill/>
          <a:ln w="9525">
            <a:noFill/>
          </a:ln>
        </p:spPr>
        <p:txBody>
          <a:bodyPr>
            <a:spAutoFit/>
          </a:bodyPr>
          <a:lstStyle/>
          <a:p>
            <a:pPr eaLnBrk="1" hangingPunct="1">
              <a:lnSpc>
                <a:spcPts val="1000"/>
              </a:lnSpc>
            </a:pPr>
            <a:r>
              <a:rPr lang="en-US" altLang="zh-CN" sz="1100" b="1" dirty="0">
                <a:solidFill>
                  <a:schemeClr val="tx1"/>
                </a:solidFill>
                <a:latin typeface="Arial" panose="020B0604020202020204" pitchFamily="34" charset="0"/>
              </a:rPr>
              <a:t>1</a:t>
            </a:r>
          </a:p>
        </p:txBody>
      </p:sp>
      <p:grpSp>
        <p:nvGrpSpPr>
          <p:cNvPr id="5" name="组合 229"/>
          <p:cNvGrpSpPr/>
          <p:nvPr/>
        </p:nvGrpSpPr>
        <p:grpSpPr>
          <a:xfrm>
            <a:off x="6600189" y="4955858"/>
            <a:ext cx="1943100" cy="531812"/>
            <a:chOff x="5073116" y="3419481"/>
            <a:chExt cx="1944000" cy="532058"/>
          </a:xfrm>
        </p:grpSpPr>
        <p:sp>
          <p:nvSpPr>
            <p:cNvPr id="44109" name="圆角矩形标注 230"/>
            <p:cNvSpPr/>
            <p:nvPr/>
          </p:nvSpPr>
          <p:spPr>
            <a:xfrm>
              <a:off x="5073116" y="3419481"/>
              <a:ext cx="1944000" cy="511015"/>
            </a:xfrm>
            <a:prstGeom prst="wedgeRoundRectCallout">
              <a:avLst>
                <a:gd name="adj1" fmla="val 37519"/>
                <a:gd name="adj2" fmla="val -90375"/>
                <a:gd name="adj3" fmla="val 16667"/>
              </a:avLst>
            </a:prstGeom>
            <a:solidFill>
              <a:srgbClr val="CCFF99"/>
            </a:solidFill>
            <a:ln w="19050" cap="flat" cmpd="sng">
              <a:solidFill>
                <a:schemeClr val="bg1"/>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110" name="Text Box 34"/>
            <p:cNvSpPr txBox="1"/>
            <p:nvPr/>
          </p:nvSpPr>
          <p:spPr>
            <a:xfrm>
              <a:off x="5111234" y="3429010"/>
              <a:ext cx="1890000" cy="522529"/>
            </a:xfrm>
            <a:prstGeom prst="rect">
              <a:avLst/>
            </a:prstGeom>
            <a:noFill/>
            <a:ln w="19050">
              <a:noFill/>
            </a:ln>
          </p:spPr>
          <p:txBody>
            <a:bodyPr>
              <a:spAutoFit/>
            </a:bodyPr>
            <a:lstStyle/>
            <a:p>
              <a:pPr algn="just" eaLnBrk="1" hangingPunct="1">
                <a:spcBef>
                  <a:spcPct val="50000"/>
                </a:spcBef>
                <a:buClr>
                  <a:srgbClr val="C00000"/>
                </a:buClr>
                <a:buSzPct val="70000"/>
              </a:pPr>
              <a:r>
                <a:rPr lang="zh-CN" altLang="en-US" sz="1400" b="1" dirty="0">
                  <a:solidFill>
                    <a:schemeClr val="tx1"/>
                  </a:solidFill>
                  <a:latin typeface="黑体" panose="02010609060101010101" pitchFamily="49" charset="-122"/>
                  <a:ea typeface="黑体" panose="02010609060101010101" pitchFamily="49" charset="-122"/>
                </a:rPr>
                <a:t>通过片选端</a:t>
              </a:r>
              <a:r>
                <a:rPr lang="en-US" altLang="zh-CN" sz="1400" b="1" dirty="0">
                  <a:solidFill>
                    <a:schemeClr val="tx1"/>
                  </a:solidFill>
                  <a:latin typeface="Times New Roman" panose="02020603050405020304" pitchFamily="18" charset="0"/>
                  <a:ea typeface="黑体" panose="02010609060101010101" pitchFamily="49" charset="-122"/>
                </a:rPr>
                <a:t>CS</a:t>
              </a:r>
              <a:r>
                <a:rPr lang="zh-CN" altLang="en-US" sz="1400" b="1" dirty="0">
                  <a:solidFill>
                    <a:schemeClr val="tx1"/>
                  </a:solidFill>
                  <a:latin typeface="黑体" panose="02010609060101010101" pitchFamily="49" charset="-122"/>
                  <a:ea typeface="黑体" panose="02010609060101010101" pitchFamily="49" charset="-122"/>
                </a:rPr>
                <a:t>实现对多个外设的分时控制</a:t>
              </a:r>
              <a:endParaRPr lang="en-US" altLang="zh-CN" sz="1400" b="1" dirty="0">
                <a:solidFill>
                  <a:schemeClr val="tx1"/>
                </a:solidFill>
                <a:latin typeface="黑体" panose="02010609060101010101" pitchFamily="49" charset="-122"/>
                <a:ea typeface="黑体" panose="02010609060101010101" pitchFamily="49" charset="-122"/>
              </a:endParaRPr>
            </a:p>
          </p:txBody>
        </p:sp>
      </p:grpSp>
      <p:sp>
        <p:nvSpPr>
          <p:cNvPr id="44099" name="TextBox 232"/>
          <p:cNvSpPr txBox="1"/>
          <p:nvPr/>
        </p:nvSpPr>
        <p:spPr>
          <a:xfrm>
            <a:off x="4648200" y="5490845"/>
            <a:ext cx="179388" cy="461963"/>
          </a:xfrm>
          <a:prstGeom prst="rect">
            <a:avLst/>
          </a:prstGeom>
          <a:solidFill>
            <a:schemeClr val="bg1"/>
          </a:solidFill>
          <a:ln w="9525">
            <a:noFill/>
          </a:ln>
        </p:spPr>
        <p:txBody>
          <a:bodyPr lIns="0" tIns="0" rIns="0" bIns="0">
            <a:spAutoFit/>
          </a:bodyPr>
          <a:lstStyle/>
          <a:p>
            <a:pPr eaLnBrk="1" hangingPunct="1"/>
            <a:r>
              <a:rPr lang="en-US" altLang="zh-CN" sz="1000" b="1" dirty="0">
                <a:solidFill>
                  <a:schemeClr val="tx1"/>
                </a:solidFill>
                <a:latin typeface="Arial" panose="020B0604020202020204" pitchFamily="34" charset="0"/>
              </a:rPr>
              <a:t>C</a:t>
            </a:r>
          </a:p>
          <a:p>
            <a:pPr eaLnBrk="1" hangingPunct="1"/>
            <a:r>
              <a:rPr lang="en-US" altLang="zh-CN" sz="1000" b="1" dirty="0">
                <a:solidFill>
                  <a:schemeClr val="tx1"/>
                </a:solidFill>
                <a:latin typeface="Arial" panose="020B0604020202020204" pitchFamily="34" charset="0"/>
              </a:rPr>
              <a:t>B</a:t>
            </a:r>
          </a:p>
          <a:p>
            <a:pPr eaLnBrk="1" hangingPunct="1"/>
            <a:r>
              <a:rPr lang="en-US" altLang="zh-CN" sz="1000" b="1" dirty="0">
                <a:solidFill>
                  <a:schemeClr val="tx1"/>
                </a:solidFill>
                <a:latin typeface="Arial" panose="020B0604020202020204" pitchFamily="34" charset="0"/>
              </a:rPr>
              <a:t>A</a:t>
            </a:r>
            <a:endParaRPr lang="zh-CN" altLang="en-US" sz="1000" b="1" dirty="0">
              <a:solidFill>
                <a:schemeClr val="tx1"/>
              </a:solidFill>
              <a:latin typeface="Arial" panose="020B0604020202020204" pitchFamily="34" charset="0"/>
            </a:endParaRPr>
          </a:p>
        </p:txBody>
      </p:sp>
      <p:grpSp>
        <p:nvGrpSpPr>
          <p:cNvPr id="44100" name="组合 233"/>
          <p:cNvGrpSpPr/>
          <p:nvPr/>
        </p:nvGrpSpPr>
        <p:grpSpPr>
          <a:xfrm>
            <a:off x="2495550" y="3119120"/>
            <a:ext cx="2016125" cy="539750"/>
            <a:chOff x="4391023" y="984439"/>
            <a:chExt cx="2752745" cy="539504"/>
          </a:xfrm>
        </p:grpSpPr>
        <p:sp>
          <p:nvSpPr>
            <p:cNvPr id="44107" name="圆角矩形标注 234"/>
            <p:cNvSpPr/>
            <p:nvPr/>
          </p:nvSpPr>
          <p:spPr>
            <a:xfrm>
              <a:off x="4391023" y="984439"/>
              <a:ext cx="2700000" cy="510545"/>
            </a:xfrm>
            <a:prstGeom prst="wedgeRoundRectCallout">
              <a:avLst>
                <a:gd name="adj1" fmla="val -20324"/>
                <a:gd name="adj2" fmla="val 44644"/>
                <a:gd name="adj3" fmla="val 16667"/>
              </a:avLst>
            </a:prstGeom>
            <a:noFill/>
            <a:ln w="19050">
              <a:noFill/>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108" name="Text Box 34"/>
            <p:cNvSpPr txBox="1"/>
            <p:nvPr/>
          </p:nvSpPr>
          <p:spPr>
            <a:xfrm>
              <a:off x="4430038" y="1000307"/>
              <a:ext cx="2713730" cy="523636"/>
            </a:xfrm>
            <a:prstGeom prst="rect">
              <a:avLst/>
            </a:prstGeom>
            <a:noFill/>
            <a:ln w="19050">
              <a:noFill/>
            </a:ln>
          </p:spPr>
          <p:txBody>
            <a:bodyPr>
              <a:spAutoFit/>
            </a:bodyPr>
            <a:lstStyle/>
            <a:p>
              <a:pPr algn="just" eaLnBrk="1" hangingPunct="1">
                <a:spcBef>
                  <a:spcPct val="50000"/>
                </a:spcBef>
                <a:buClr>
                  <a:srgbClr val="C00000"/>
                </a:buClr>
                <a:buSzPct val="70000"/>
              </a:pPr>
              <a:r>
                <a:rPr lang="zh-CN" altLang="en-US" sz="1400" b="1" dirty="0">
                  <a:solidFill>
                    <a:schemeClr val="tx1"/>
                  </a:solidFill>
                  <a:latin typeface="黑体" panose="02010609060101010101" pitchFamily="49" charset="-122"/>
                  <a:ea typeface="黑体" panose="02010609060101010101" pitchFamily="49" charset="-122"/>
                </a:rPr>
                <a:t>外围设备通过数据总线同</a:t>
              </a:r>
              <a:r>
                <a:rPr lang="en-US" altLang="zh-CN" sz="1400" b="1" dirty="0">
                  <a:solidFill>
                    <a:schemeClr val="tx1"/>
                  </a:solidFill>
                  <a:latin typeface="Arial" panose="020B0604020202020204" pitchFamily="34" charset="0"/>
                  <a:ea typeface="黑体" panose="02010609060101010101" pitchFamily="49" charset="-122"/>
                </a:rPr>
                <a:t>CPU</a:t>
              </a:r>
              <a:r>
                <a:rPr lang="zh-CN" altLang="en-US" sz="1400" b="1" dirty="0">
                  <a:solidFill>
                    <a:schemeClr val="tx1"/>
                  </a:solidFill>
                  <a:latin typeface="黑体" panose="02010609060101010101" pitchFamily="49" charset="-122"/>
                  <a:ea typeface="黑体" panose="02010609060101010101" pitchFamily="49" charset="-122"/>
                </a:rPr>
                <a:t>进行信息传送。</a:t>
              </a:r>
              <a:endParaRPr lang="en-US" altLang="zh-CN" sz="1400" b="1" dirty="0">
                <a:solidFill>
                  <a:schemeClr val="tx1"/>
                </a:solidFill>
                <a:latin typeface="黑体" panose="02010609060101010101" pitchFamily="49" charset="-122"/>
                <a:ea typeface="黑体" panose="02010609060101010101" pitchFamily="49" charset="-122"/>
              </a:endParaRPr>
            </a:p>
          </p:txBody>
        </p:sp>
      </p:grpSp>
      <p:grpSp>
        <p:nvGrpSpPr>
          <p:cNvPr id="7" name="组合 236"/>
          <p:cNvGrpSpPr/>
          <p:nvPr/>
        </p:nvGrpSpPr>
        <p:grpSpPr>
          <a:xfrm>
            <a:off x="5376863" y="6143308"/>
            <a:ext cx="1881187" cy="538162"/>
            <a:chOff x="4429124" y="984439"/>
            <a:chExt cx="2722225" cy="537897"/>
          </a:xfrm>
        </p:grpSpPr>
        <p:sp>
          <p:nvSpPr>
            <p:cNvPr id="44105" name="圆角矩形标注 237"/>
            <p:cNvSpPr/>
            <p:nvPr/>
          </p:nvSpPr>
          <p:spPr>
            <a:xfrm>
              <a:off x="4451351" y="984439"/>
              <a:ext cx="2699998" cy="510546"/>
            </a:xfrm>
            <a:prstGeom prst="wedgeRoundRectCallout">
              <a:avLst>
                <a:gd name="adj1" fmla="val -31866"/>
                <a:gd name="adj2" fmla="val -67884"/>
                <a:gd name="adj3" fmla="val 16667"/>
              </a:avLst>
            </a:prstGeom>
            <a:solidFill>
              <a:schemeClr val="bg1"/>
            </a:solidFill>
            <a:ln w="19050" cap="flat" cmpd="sng">
              <a:solidFill>
                <a:srgbClr val="FF6600"/>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106" name="Text Box 34"/>
            <p:cNvSpPr txBox="1"/>
            <p:nvPr/>
          </p:nvSpPr>
          <p:spPr>
            <a:xfrm>
              <a:off x="4429124" y="1000316"/>
              <a:ext cx="2399639" cy="522020"/>
            </a:xfrm>
            <a:prstGeom prst="rect">
              <a:avLst/>
            </a:prstGeom>
            <a:noFill/>
            <a:ln w="19050">
              <a:noFill/>
            </a:ln>
          </p:spPr>
          <p:txBody>
            <a:bodyPr>
              <a:spAutoFit/>
            </a:bodyPr>
            <a:lstStyle/>
            <a:p>
              <a:pPr algn="just" eaLnBrk="1" hangingPunct="1">
                <a:spcBef>
                  <a:spcPct val="50000"/>
                </a:spcBef>
                <a:buClr>
                  <a:srgbClr val="C00000"/>
                </a:buClr>
                <a:buSzPct val="70000"/>
              </a:pPr>
              <a:r>
                <a:rPr lang="zh-CN" altLang="en-US" sz="1400" b="1" dirty="0">
                  <a:solidFill>
                    <a:schemeClr val="tx1"/>
                  </a:solidFill>
                  <a:latin typeface="黑体" panose="02010609060101010101" pitchFamily="49" charset="-122"/>
                  <a:ea typeface="黑体" panose="02010609060101010101" pitchFamily="49" charset="-122"/>
                </a:rPr>
                <a:t>利用二进制译码器</a:t>
              </a:r>
              <a:r>
                <a:rPr lang="en-US" altLang="zh-CN" sz="1400" b="1" i="1" dirty="0">
                  <a:solidFill>
                    <a:schemeClr val="tx1"/>
                  </a:solidFill>
                  <a:latin typeface="Arial" panose="020B0604020202020204" pitchFamily="34" charset="0"/>
                  <a:ea typeface="黑体" panose="02010609060101010101" pitchFamily="49" charset="-122"/>
                </a:rPr>
                <a:t>N</a:t>
              </a:r>
              <a:r>
                <a:rPr lang="zh-CN" altLang="en-US" sz="1400" b="1" dirty="0">
                  <a:solidFill>
                    <a:schemeClr val="tx1"/>
                  </a:solidFill>
                  <a:latin typeface="黑体" panose="02010609060101010101" pitchFamily="49" charset="-122"/>
                  <a:ea typeface="黑体" panose="02010609060101010101" pitchFamily="49" charset="-122"/>
                </a:rPr>
                <a:t>中选一的特点。</a:t>
              </a:r>
              <a:endParaRPr lang="en-US" altLang="zh-CN" sz="1400" b="1" dirty="0">
                <a:solidFill>
                  <a:schemeClr val="tx1"/>
                </a:solidFill>
                <a:latin typeface="黑体" panose="02010609060101010101" pitchFamily="49" charset="-122"/>
                <a:ea typeface="黑体" panose="02010609060101010101" pitchFamily="49" charset="-122"/>
              </a:endParaRPr>
            </a:p>
          </p:txBody>
        </p:sp>
      </p:grpSp>
      <p:sp>
        <p:nvSpPr>
          <p:cNvPr id="44103" name="椭圆 181"/>
          <p:cNvSpPr/>
          <p:nvPr/>
        </p:nvSpPr>
        <p:spPr>
          <a:xfrm flipV="1">
            <a:off x="7229475" y="3474720"/>
            <a:ext cx="76200" cy="73025"/>
          </a:xfrm>
          <a:prstGeom prst="ellipse">
            <a:avLst/>
          </a:prstGeom>
          <a:noFill/>
          <a:ln w="19050" cap="flat" cmpd="sng">
            <a:solidFill>
              <a:schemeClr val="tx1"/>
            </a:solidFill>
            <a:prstDash val="soli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4104" name="椭圆 181"/>
          <p:cNvSpPr/>
          <p:nvPr/>
        </p:nvSpPr>
        <p:spPr>
          <a:xfrm flipV="1">
            <a:off x="8796338" y="3474720"/>
            <a:ext cx="76200" cy="73025"/>
          </a:xfrm>
          <a:prstGeom prst="ellipse">
            <a:avLst/>
          </a:prstGeom>
          <a:noFill/>
          <a:ln w="19050" cap="flat" cmpd="sng">
            <a:solidFill>
              <a:schemeClr val="tx1"/>
            </a:solidFill>
            <a:prstDash val="soli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27"/>
                                        </p:tgtEl>
                                        <p:attrNameLst>
                                          <p:attrName>style.visibility</p:attrName>
                                        </p:attrNameLst>
                                      </p:cBhvr>
                                      <p:to>
                                        <p:strVal val="visible"/>
                                      </p:to>
                                    </p:set>
                                    <p:animEffect transition="in" filter="dissolve">
                                      <p:cBhvr>
                                        <p:cTn id="21" dur="500"/>
                                        <p:tgtEl>
                                          <p:spTgt spid="227"/>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228"/>
                                        </p:tgtEl>
                                        <p:attrNameLst>
                                          <p:attrName>style.visibility</p:attrName>
                                        </p:attrNameLst>
                                      </p:cBhvr>
                                      <p:to>
                                        <p:strVal val="visible"/>
                                      </p:to>
                                    </p:set>
                                    <p:animEffect transition="in" filter="dissolve">
                                      <p:cBhvr>
                                        <p:cTn id="25" dur="500"/>
                                        <p:tgtEl>
                                          <p:spTgt spid="228"/>
                                        </p:tgtEl>
                                      </p:cBhvr>
                                    </p:animEffect>
                                  </p:childTnLst>
                                </p:cTn>
                              </p:par>
                            </p:childTnLst>
                          </p:cTn>
                        </p:par>
                        <p:par>
                          <p:cTn id="26" fill="hold">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229"/>
                                        </p:tgtEl>
                                        <p:attrNameLst>
                                          <p:attrName>style.visibility</p:attrName>
                                        </p:attrNameLst>
                                      </p:cBhvr>
                                      <p:to>
                                        <p:strVal val="visible"/>
                                      </p:to>
                                    </p:set>
                                    <p:animEffect transition="in" filter="dissolve">
                                      <p:cBhvr>
                                        <p:cTn id="29" dur="500"/>
                                        <p:tgtEl>
                                          <p:spTgt spid="229"/>
                                        </p:tgtEl>
                                      </p:cBhvr>
                                    </p:animEffect>
                                  </p:childTnLst>
                                </p:cTn>
                              </p:par>
                            </p:childTnLst>
                          </p:cTn>
                        </p:par>
                        <p:par>
                          <p:cTn id="30" fill="hold">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156"/>
                                        </p:tgtEl>
                                        <p:attrNameLst>
                                          <p:attrName>style.visibility</p:attrName>
                                        </p:attrNameLst>
                                      </p:cBhvr>
                                      <p:to>
                                        <p:strVal val="visible"/>
                                      </p:to>
                                    </p:set>
                                    <p:animEffect transition="in" filter="blinds(horizontal)">
                                      <p:cBhvr>
                                        <p:cTn id="33" dur="1000"/>
                                        <p:tgtEl>
                                          <p:spTgt spid="15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bldLvl="0" animBg="1"/>
      <p:bldP spid="227" grpId="0"/>
      <p:bldP spid="228" grpId="0"/>
      <p:bldP spid="2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23</a:t>
            </a:fld>
            <a:endParaRPr lang="zh-CN" altLang="zh-CN" sz="1400" dirty="0">
              <a:solidFill>
                <a:schemeClr val="tx1"/>
              </a:solidFill>
              <a:latin typeface="Times New Roman" panose="02020603050405020304" pitchFamily="18" charset="0"/>
            </a:endParaRPr>
          </a:p>
        </p:txBody>
      </p:sp>
      <p:sp>
        <p:nvSpPr>
          <p:cNvPr id="45059" name="标题 6"/>
          <p:cNvSpPr txBox="1"/>
          <p:nvPr/>
        </p:nvSpPr>
        <p:spPr>
          <a:xfrm>
            <a:off x="685800" y="271463"/>
            <a:ext cx="10882313" cy="777875"/>
          </a:xfrm>
          <a:prstGeom prst="rect">
            <a:avLst/>
          </a:prstGeom>
          <a:noFill/>
          <a:ln w="9525">
            <a:noFill/>
          </a:ln>
        </p:spPr>
        <p:txBody>
          <a:bodyPr/>
          <a:lstStyle/>
          <a:p>
            <a:pPr algn="ctr" eaLnBrk="1" hangingPunct="1">
              <a:lnSpc>
                <a:spcPct val="90000"/>
              </a:lnSpc>
            </a:pPr>
            <a:r>
              <a:rPr lang="zh-CN" altLang="en-US" sz="4400" b="1" dirty="0">
                <a:solidFill>
                  <a:schemeClr val="tx1"/>
                </a:solidFill>
                <a:latin typeface="黑体" panose="02010609060101010101" pitchFamily="49" charset="-122"/>
                <a:ea typeface="黑体" panose="02010609060101010101" pitchFamily="49" charset="-122"/>
              </a:rPr>
              <a:t>地址译码</a:t>
            </a:r>
            <a:endParaRPr lang="en-US" altLang="zh-CN" sz="4400" b="1" dirty="0">
              <a:solidFill>
                <a:schemeClr val="tx1"/>
              </a:solidFill>
              <a:latin typeface="黑体" panose="02010609060101010101" pitchFamily="49" charset="-122"/>
              <a:ea typeface="黑体" panose="02010609060101010101" pitchFamily="49" charset="-122"/>
            </a:endParaRPr>
          </a:p>
        </p:txBody>
      </p:sp>
      <p:sp>
        <p:nvSpPr>
          <p:cNvPr id="45060" name="内容占位符 3"/>
          <p:cNvSpPr txBox="1"/>
          <p:nvPr/>
        </p:nvSpPr>
        <p:spPr>
          <a:xfrm>
            <a:off x="685800" y="1298575"/>
            <a:ext cx="10800715" cy="4651375"/>
          </a:xfrm>
          <a:prstGeom prst="rect">
            <a:avLst/>
          </a:prstGeom>
          <a:noFill/>
          <a:ln w="9525">
            <a:noFill/>
          </a:ln>
        </p:spPr>
        <p:txBody>
          <a:bodyPr/>
          <a:lstStyle/>
          <a:p>
            <a:pPr marL="228600" indent="-228600">
              <a:lnSpc>
                <a:spcPct val="90000"/>
              </a:lnSpc>
              <a:spcBef>
                <a:spcPts val="1000"/>
              </a:spcBef>
              <a:buFont typeface="Arial" panose="020B0604020202020204" pitchFamily="34" charset="0"/>
              <a:buChar char="•"/>
            </a:pPr>
            <a:r>
              <a:rPr lang="zh-CN" altLang="en-US" sz="2800" b="1" dirty="0">
                <a:solidFill>
                  <a:schemeClr val="tx1"/>
                </a:solidFill>
                <a:latin typeface="黑体" panose="02010609060101010101" pitchFamily="49" charset="-122"/>
                <a:ea typeface="黑体" panose="02010609060101010101" pitchFamily="49" charset="-122"/>
                <a:sym typeface="宋体" panose="02010600030101010101" pitchFamily="2" charset="-122"/>
              </a:rPr>
              <a:t>图示电路的整个地址译码范围？各个外设的地址译码范围？</a:t>
            </a:r>
            <a:endParaRPr lang="zh-CN" altLang="en-US" sz="2800" b="1" dirty="0">
              <a:solidFill>
                <a:schemeClr val="tx1"/>
              </a:solidFill>
              <a:latin typeface="黑体" panose="02010609060101010101" pitchFamily="49" charset="-122"/>
              <a:ea typeface="黑体" panose="02010609060101010101" pitchFamily="49" charset="-122"/>
            </a:endParaRPr>
          </a:p>
          <a:p>
            <a:pPr marL="228600" indent="-228600">
              <a:lnSpc>
                <a:spcPct val="90000"/>
              </a:lnSpc>
              <a:spcBef>
                <a:spcPts val="1000"/>
              </a:spcBef>
              <a:buFont typeface="Arial" panose="020B0604020202020204" pitchFamily="34" charset="0"/>
              <a:buChar char="•"/>
            </a:pPr>
            <a:endParaRPr lang="zh-CN" altLang="en-US" sz="2800" b="1" dirty="0">
              <a:solidFill>
                <a:schemeClr val="tx1"/>
              </a:solidFill>
              <a:latin typeface="黑体" panose="02010609060101010101" pitchFamily="49" charset="-122"/>
              <a:ea typeface="黑体" panose="02010609060101010101" pitchFamily="49" charset="-122"/>
            </a:endParaRPr>
          </a:p>
        </p:txBody>
      </p:sp>
      <p:sp>
        <p:nvSpPr>
          <p:cNvPr id="45062" name="Rectangle 114"/>
          <p:cNvSpPr/>
          <p:nvPr/>
        </p:nvSpPr>
        <p:spPr>
          <a:xfrm>
            <a:off x="1450975" y="2020253"/>
            <a:ext cx="6265863" cy="4535487"/>
          </a:xfrm>
          <a:prstGeom prst="rect">
            <a:avLst/>
          </a:prstGeom>
          <a:solidFill>
            <a:srgbClr val="000099"/>
          </a:solidFill>
          <a:ln w="9525">
            <a:noFill/>
          </a:ln>
        </p:spPr>
        <p:txBody>
          <a:bodyPr anchor="ctr">
            <a:spAutoFit/>
          </a:bodyPr>
          <a:lstStyle/>
          <a:p>
            <a:pPr eaLnBrk="1" hangingPunct="1"/>
            <a:endParaRPr lang="zh-CN" altLang="en-US" dirty="0">
              <a:latin typeface="Arial" panose="020B0604020202020204" pitchFamily="34" charset="0"/>
            </a:endParaRPr>
          </a:p>
        </p:txBody>
      </p:sp>
      <p:sp>
        <p:nvSpPr>
          <p:cNvPr id="45063" name="Text Box 62"/>
          <p:cNvSpPr txBox="1"/>
          <p:nvPr/>
        </p:nvSpPr>
        <p:spPr>
          <a:xfrm>
            <a:off x="3900488" y="2882900"/>
            <a:ext cx="792162" cy="3452813"/>
          </a:xfrm>
          <a:prstGeom prst="rect">
            <a:avLst/>
          </a:prstGeom>
          <a:noFill/>
          <a:ln w="25400">
            <a:noFill/>
          </a:ln>
        </p:spPr>
        <p:txBody>
          <a:bodyPr>
            <a:spAutoFit/>
          </a:bodyPr>
          <a:lstStyle/>
          <a:p>
            <a:pPr eaLnBrk="1" hangingPunct="1">
              <a:spcBef>
                <a:spcPct val="50000"/>
              </a:spcBef>
            </a:pPr>
            <a:r>
              <a:rPr lang="en-US" altLang="zh-CN" b="1" dirty="0">
                <a:solidFill>
                  <a:schemeClr val="bg1"/>
                </a:solidFill>
                <a:latin typeface="Arial" panose="020B0604020202020204" pitchFamily="34" charset="0"/>
              </a:rPr>
              <a:t>C</a:t>
            </a:r>
          </a:p>
          <a:p>
            <a:pPr eaLnBrk="1" hangingPunct="1">
              <a:spcBef>
                <a:spcPct val="50000"/>
              </a:spcBef>
            </a:pPr>
            <a:r>
              <a:rPr lang="en-US" altLang="zh-CN" b="1" dirty="0">
                <a:solidFill>
                  <a:schemeClr val="bg1"/>
                </a:solidFill>
                <a:latin typeface="Arial" panose="020B0604020202020204" pitchFamily="34" charset="0"/>
              </a:rPr>
              <a:t>B</a:t>
            </a:r>
          </a:p>
          <a:p>
            <a:pPr eaLnBrk="1" hangingPunct="1">
              <a:spcBef>
                <a:spcPct val="80000"/>
              </a:spcBef>
            </a:pPr>
            <a:r>
              <a:rPr lang="en-US" altLang="zh-CN" b="1" dirty="0">
                <a:solidFill>
                  <a:schemeClr val="bg1"/>
                </a:solidFill>
                <a:latin typeface="Arial" panose="020B0604020202020204" pitchFamily="34" charset="0"/>
              </a:rPr>
              <a:t>A</a:t>
            </a:r>
          </a:p>
          <a:p>
            <a:pPr eaLnBrk="1" hangingPunct="1">
              <a:spcBef>
                <a:spcPct val="80000"/>
              </a:spcBef>
            </a:pPr>
            <a:r>
              <a:rPr lang="en-US" altLang="zh-CN" b="1" dirty="0">
                <a:solidFill>
                  <a:schemeClr val="bg1"/>
                </a:solidFill>
                <a:latin typeface="Arial" panose="020B0604020202020204" pitchFamily="34" charset="0"/>
              </a:rPr>
              <a:t>G</a:t>
            </a:r>
            <a:r>
              <a:rPr lang="en-US" altLang="zh-CN" b="1" baseline="-25000" dirty="0">
                <a:solidFill>
                  <a:schemeClr val="bg1"/>
                </a:solidFill>
                <a:latin typeface="Arial" panose="020B0604020202020204" pitchFamily="34" charset="0"/>
              </a:rPr>
              <a:t>1</a:t>
            </a:r>
          </a:p>
          <a:p>
            <a:pPr eaLnBrk="1" hangingPunct="1">
              <a:spcBef>
                <a:spcPct val="50000"/>
              </a:spcBef>
            </a:pPr>
            <a:r>
              <a:rPr lang="en-US" altLang="zh-CN" b="1" dirty="0">
                <a:solidFill>
                  <a:schemeClr val="bg1"/>
                </a:solidFill>
                <a:latin typeface="Arial" panose="020B0604020202020204" pitchFamily="34" charset="0"/>
              </a:rPr>
              <a:t>G</a:t>
            </a:r>
            <a:r>
              <a:rPr lang="en-US" altLang="zh-CN" b="1" baseline="-25000" dirty="0">
                <a:solidFill>
                  <a:schemeClr val="bg1"/>
                </a:solidFill>
                <a:latin typeface="Arial" panose="020B0604020202020204" pitchFamily="34" charset="0"/>
              </a:rPr>
              <a:t>2A</a:t>
            </a:r>
            <a:r>
              <a:rPr lang="en-US" altLang="zh-CN" b="1" dirty="0">
                <a:solidFill>
                  <a:schemeClr val="bg1"/>
                </a:solidFill>
                <a:latin typeface="Arial" panose="020B0604020202020204" pitchFamily="34" charset="0"/>
              </a:rPr>
              <a:t> </a:t>
            </a:r>
          </a:p>
          <a:p>
            <a:pPr eaLnBrk="1" hangingPunct="1">
              <a:spcBef>
                <a:spcPct val="50000"/>
              </a:spcBef>
            </a:pPr>
            <a:r>
              <a:rPr lang="en-US" altLang="zh-CN" b="1" dirty="0">
                <a:solidFill>
                  <a:schemeClr val="bg1"/>
                </a:solidFill>
                <a:latin typeface="Arial" panose="020B0604020202020204" pitchFamily="34" charset="0"/>
              </a:rPr>
              <a:t>G</a:t>
            </a:r>
            <a:r>
              <a:rPr lang="en-US" altLang="zh-CN" b="1" baseline="-25000" dirty="0">
                <a:solidFill>
                  <a:schemeClr val="bg1"/>
                </a:solidFill>
                <a:latin typeface="Arial" panose="020B0604020202020204" pitchFamily="34" charset="0"/>
              </a:rPr>
              <a:t>2B</a:t>
            </a:r>
            <a:r>
              <a:rPr lang="en-US" altLang="zh-CN" b="1" dirty="0">
                <a:solidFill>
                  <a:schemeClr val="bg1"/>
                </a:solidFill>
                <a:latin typeface="Arial" panose="020B0604020202020204" pitchFamily="34" charset="0"/>
              </a:rPr>
              <a:t> </a:t>
            </a:r>
          </a:p>
        </p:txBody>
      </p:sp>
      <p:sp>
        <p:nvSpPr>
          <p:cNvPr id="45064" name="Oval 65"/>
          <p:cNvSpPr/>
          <p:nvPr/>
        </p:nvSpPr>
        <p:spPr>
          <a:xfrm>
            <a:off x="5735638" y="3068638"/>
            <a:ext cx="179387" cy="179387"/>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
        <p:nvSpPr>
          <p:cNvPr id="45065" name="Line 73"/>
          <p:cNvSpPr/>
          <p:nvPr/>
        </p:nvSpPr>
        <p:spPr>
          <a:xfrm>
            <a:off x="5916613" y="4035425"/>
            <a:ext cx="935037" cy="0"/>
          </a:xfrm>
          <a:prstGeom prst="line">
            <a:avLst/>
          </a:prstGeom>
          <a:ln w="28575" cap="flat" cmpd="sng">
            <a:solidFill>
              <a:schemeClr val="bg1"/>
            </a:solidFill>
            <a:prstDash val="solid"/>
            <a:headEnd type="none" w="med" len="med"/>
            <a:tailEnd type="none" w="med" len="med"/>
          </a:ln>
        </p:spPr>
      </p:sp>
      <p:sp>
        <p:nvSpPr>
          <p:cNvPr id="45066" name="Line 74"/>
          <p:cNvSpPr/>
          <p:nvPr/>
        </p:nvSpPr>
        <p:spPr>
          <a:xfrm>
            <a:off x="5916613" y="4899025"/>
            <a:ext cx="215900" cy="0"/>
          </a:xfrm>
          <a:prstGeom prst="line">
            <a:avLst/>
          </a:prstGeom>
          <a:ln w="28575" cap="flat" cmpd="sng">
            <a:solidFill>
              <a:schemeClr val="bg1"/>
            </a:solidFill>
            <a:prstDash val="solid"/>
            <a:headEnd type="none" w="med" len="med"/>
            <a:tailEnd type="none" w="med" len="med"/>
          </a:ln>
        </p:spPr>
      </p:sp>
      <p:sp>
        <p:nvSpPr>
          <p:cNvPr id="45067" name="Line 75"/>
          <p:cNvSpPr/>
          <p:nvPr/>
        </p:nvSpPr>
        <p:spPr>
          <a:xfrm>
            <a:off x="5916613" y="6196013"/>
            <a:ext cx="215900" cy="0"/>
          </a:xfrm>
          <a:prstGeom prst="line">
            <a:avLst/>
          </a:prstGeom>
          <a:ln w="28575" cap="flat" cmpd="sng">
            <a:solidFill>
              <a:schemeClr val="bg1"/>
            </a:solidFill>
            <a:prstDash val="solid"/>
            <a:headEnd type="none" w="med" len="med"/>
            <a:tailEnd type="none" w="med" len="med"/>
          </a:ln>
        </p:spPr>
      </p:sp>
      <p:sp>
        <p:nvSpPr>
          <p:cNvPr id="45068" name="Line 76"/>
          <p:cNvSpPr/>
          <p:nvPr/>
        </p:nvSpPr>
        <p:spPr>
          <a:xfrm>
            <a:off x="5916613" y="3171825"/>
            <a:ext cx="863600" cy="0"/>
          </a:xfrm>
          <a:prstGeom prst="line">
            <a:avLst/>
          </a:prstGeom>
          <a:ln w="28575" cap="flat" cmpd="sng">
            <a:solidFill>
              <a:schemeClr val="bg1"/>
            </a:solidFill>
            <a:prstDash val="solid"/>
            <a:headEnd type="none" w="med" len="med"/>
            <a:tailEnd type="none" w="med" len="med"/>
          </a:ln>
        </p:spPr>
      </p:sp>
      <p:sp>
        <p:nvSpPr>
          <p:cNvPr id="45069" name="Line 77"/>
          <p:cNvSpPr/>
          <p:nvPr/>
        </p:nvSpPr>
        <p:spPr>
          <a:xfrm>
            <a:off x="5916613" y="3603625"/>
            <a:ext cx="935037" cy="0"/>
          </a:xfrm>
          <a:prstGeom prst="line">
            <a:avLst/>
          </a:prstGeom>
          <a:ln w="28575" cap="flat" cmpd="sng">
            <a:solidFill>
              <a:schemeClr val="bg1"/>
            </a:solidFill>
            <a:prstDash val="solid"/>
            <a:headEnd type="none" w="med" len="med"/>
            <a:tailEnd type="none" w="med" len="med"/>
          </a:ln>
        </p:spPr>
      </p:sp>
      <p:sp>
        <p:nvSpPr>
          <p:cNvPr id="45070" name="Line 78"/>
          <p:cNvSpPr/>
          <p:nvPr/>
        </p:nvSpPr>
        <p:spPr>
          <a:xfrm>
            <a:off x="5916613" y="4467225"/>
            <a:ext cx="215900" cy="0"/>
          </a:xfrm>
          <a:prstGeom prst="line">
            <a:avLst/>
          </a:prstGeom>
          <a:ln w="28575" cap="flat" cmpd="sng">
            <a:solidFill>
              <a:schemeClr val="bg1"/>
            </a:solidFill>
            <a:prstDash val="solid"/>
            <a:headEnd type="none" w="med" len="med"/>
            <a:tailEnd type="none" w="med" len="med"/>
          </a:ln>
        </p:spPr>
      </p:sp>
      <p:sp>
        <p:nvSpPr>
          <p:cNvPr id="45071" name="Line 79"/>
          <p:cNvSpPr/>
          <p:nvPr/>
        </p:nvSpPr>
        <p:spPr>
          <a:xfrm>
            <a:off x="5916613" y="5332413"/>
            <a:ext cx="215900" cy="0"/>
          </a:xfrm>
          <a:prstGeom prst="line">
            <a:avLst/>
          </a:prstGeom>
          <a:ln w="28575" cap="flat" cmpd="sng">
            <a:solidFill>
              <a:schemeClr val="bg1"/>
            </a:solidFill>
            <a:prstDash val="solid"/>
            <a:headEnd type="none" w="med" len="med"/>
            <a:tailEnd type="none" w="med" len="med"/>
          </a:ln>
        </p:spPr>
      </p:sp>
      <p:sp>
        <p:nvSpPr>
          <p:cNvPr id="45072" name="Line 80"/>
          <p:cNvSpPr/>
          <p:nvPr/>
        </p:nvSpPr>
        <p:spPr>
          <a:xfrm>
            <a:off x="5916613" y="5764213"/>
            <a:ext cx="215900" cy="0"/>
          </a:xfrm>
          <a:prstGeom prst="line">
            <a:avLst/>
          </a:prstGeom>
          <a:ln w="28575" cap="flat" cmpd="sng">
            <a:solidFill>
              <a:schemeClr val="bg1"/>
            </a:solidFill>
            <a:prstDash val="solid"/>
            <a:headEnd type="none" w="med" len="med"/>
            <a:tailEnd type="none" w="med" len="med"/>
          </a:ln>
        </p:spPr>
      </p:sp>
      <p:sp>
        <p:nvSpPr>
          <p:cNvPr id="45073" name="Line 81"/>
          <p:cNvSpPr/>
          <p:nvPr/>
        </p:nvSpPr>
        <p:spPr>
          <a:xfrm>
            <a:off x="2243138" y="3098800"/>
            <a:ext cx="1657350" cy="0"/>
          </a:xfrm>
          <a:prstGeom prst="line">
            <a:avLst/>
          </a:prstGeom>
          <a:ln w="25400" cap="flat" cmpd="sng">
            <a:solidFill>
              <a:schemeClr val="bg1"/>
            </a:solidFill>
            <a:prstDash val="solid"/>
            <a:headEnd type="none" w="med" len="med"/>
            <a:tailEnd type="none" w="med" len="med"/>
          </a:ln>
        </p:spPr>
      </p:sp>
      <p:sp>
        <p:nvSpPr>
          <p:cNvPr id="45074" name="Line 82"/>
          <p:cNvSpPr/>
          <p:nvPr/>
        </p:nvSpPr>
        <p:spPr>
          <a:xfrm>
            <a:off x="2387600" y="5043488"/>
            <a:ext cx="1512888" cy="0"/>
          </a:xfrm>
          <a:prstGeom prst="line">
            <a:avLst/>
          </a:prstGeom>
          <a:ln w="25400" cap="flat" cmpd="sng">
            <a:solidFill>
              <a:schemeClr val="bg1"/>
            </a:solidFill>
            <a:prstDash val="solid"/>
            <a:headEnd type="none" w="med" len="med"/>
            <a:tailEnd type="none" w="med" len="med"/>
          </a:ln>
        </p:spPr>
      </p:sp>
      <p:sp>
        <p:nvSpPr>
          <p:cNvPr id="45075" name="Line 83"/>
          <p:cNvSpPr/>
          <p:nvPr/>
        </p:nvSpPr>
        <p:spPr>
          <a:xfrm>
            <a:off x="2316163" y="5619750"/>
            <a:ext cx="1439862" cy="0"/>
          </a:xfrm>
          <a:prstGeom prst="line">
            <a:avLst/>
          </a:prstGeom>
          <a:ln w="25400" cap="flat" cmpd="sng">
            <a:solidFill>
              <a:schemeClr val="bg1"/>
            </a:solidFill>
            <a:prstDash val="solid"/>
            <a:headEnd type="none" w="med" len="med"/>
            <a:tailEnd type="none" w="med" len="med"/>
          </a:ln>
        </p:spPr>
      </p:sp>
      <p:sp>
        <p:nvSpPr>
          <p:cNvPr id="45076" name="Line 84"/>
          <p:cNvSpPr/>
          <p:nvPr/>
        </p:nvSpPr>
        <p:spPr>
          <a:xfrm>
            <a:off x="3540125" y="6124575"/>
            <a:ext cx="215900" cy="0"/>
          </a:xfrm>
          <a:prstGeom prst="line">
            <a:avLst/>
          </a:prstGeom>
          <a:ln w="25400" cap="flat" cmpd="sng">
            <a:solidFill>
              <a:schemeClr val="bg1"/>
            </a:solidFill>
            <a:prstDash val="solid"/>
            <a:headEnd type="none" w="med" len="med"/>
            <a:tailEnd type="none" w="med" len="med"/>
          </a:ln>
        </p:spPr>
      </p:sp>
      <p:sp>
        <p:nvSpPr>
          <p:cNvPr id="45077" name="Line 85"/>
          <p:cNvSpPr/>
          <p:nvPr/>
        </p:nvSpPr>
        <p:spPr>
          <a:xfrm>
            <a:off x="2243138" y="3603625"/>
            <a:ext cx="1657350" cy="0"/>
          </a:xfrm>
          <a:prstGeom prst="line">
            <a:avLst/>
          </a:prstGeom>
          <a:ln w="25400" cap="flat" cmpd="sng">
            <a:solidFill>
              <a:schemeClr val="bg1"/>
            </a:solidFill>
            <a:prstDash val="solid"/>
            <a:headEnd type="none" w="med" len="med"/>
            <a:tailEnd type="none" w="med" len="med"/>
          </a:ln>
        </p:spPr>
      </p:sp>
      <p:sp>
        <p:nvSpPr>
          <p:cNvPr id="45078" name="Line 86"/>
          <p:cNvSpPr/>
          <p:nvPr/>
        </p:nvSpPr>
        <p:spPr>
          <a:xfrm>
            <a:off x="2243138" y="4179888"/>
            <a:ext cx="1657350" cy="0"/>
          </a:xfrm>
          <a:prstGeom prst="line">
            <a:avLst/>
          </a:prstGeom>
          <a:ln w="25400" cap="flat" cmpd="sng">
            <a:solidFill>
              <a:schemeClr val="bg1"/>
            </a:solidFill>
            <a:prstDash val="solid"/>
            <a:headEnd type="none" w="med" len="med"/>
            <a:tailEnd type="none" w="med" len="med"/>
          </a:ln>
        </p:spPr>
      </p:sp>
      <p:sp>
        <p:nvSpPr>
          <p:cNvPr id="45079" name="Text Box 87"/>
          <p:cNvSpPr txBox="1"/>
          <p:nvPr/>
        </p:nvSpPr>
        <p:spPr>
          <a:xfrm>
            <a:off x="3971925" y="2235200"/>
            <a:ext cx="1728788" cy="519113"/>
          </a:xfrm>
          <a:prstGeom prst="rect">
            <a:avLst/>
          </a:prstGeom>
          <a:noFill/>
          <a:ln w="25400">
            <a:noFill/>
          </a:ln>
        </p:spPr>
        <p:txBody>
          <a:bodyPr>
            <a:spAutoFit/>
          </a:bodyPr>
          <a:lstStyle/>
          <a:p>
            <a:pPr eaLnBrk="1" hangingPunct="1">
              <a:spcBef>
                <a:spcPct val="50000"/>
              </a:spcBef>
            </a:pPr>
            <a:r>
              <a:rPr lang="en-US" altLang="zh-CN" sz="2800" b="1" dirty="0">
                <a:solidFill>
                  <a:schemeClr val="bg1"/>
                </a:solidFill>
                <a:latin typeface="Arial" panose="020B0604020202020204" pitchFamily="34" charset="0"/>
              </a:rPr>
              <a:t>74LS138</a:t>
            </a:r>
          </a:p>
        </p:txBody>
      </p:sp>
      <p:sp>
        <p:nvSpPr>
          <p:cNvPr id="45080" name="Text Box 88"/>
          <p:cNvSpPr txBox="1"/>
          <p:nvPr/>
        </p:nvSpPr>
        <p:spPr>
          <a:xfrm>
            <a:off x="5195888" y="2811463"/>
            <a:ext cx="647700" cy="3597275"/>
          </a:xfrm>
          <a:prstGeom prst="rect">
            <a:avLst/>
          </a:prstGeom>
          <a:noFill/>
          <a:ln w="25400">
            <a:noFill/>
          </a:ln>
        </p:spPr>
        <p:txBody>
          <a:bodyPr>
            <a:spAutoFit/>
          </a:bodyPr>
          <a:lstStyle/>
          <a:p>
            <a:pPr eaLnBrk="1" hangingPunct="1">
              <a:spcBef>
                <a:spcPct val="50000"/>
              </a:spcBef>
            </a:pPr>
            <a:r>
              <a:rPr lang="en-US" altLang="zh-CN" sz="2000" b="1" dirty="0">
                <a:solidFill>
                  <a:schemeClr val="bg1"/>
                </a:solidFill>
                <a:latin typeface="Arial" panose="020B0604020202020204" pitchFamily="34" charset="0"/>
              </a:rPr>
              <a:t>Y</a:t>
            </a:r>
            <a:r>
              <a:rPr lang="en-US" altLang="zh-CN" sz="2000" b="1" baseline="-25000" dirty="0">
                <a:solidFill>
                  <a:schemeClr val="bg1"/>
                </a:solidFill>
                <a:latin typeface="Arial" panose="020B0604020202020204" pitchFamily="34" charset="0"/>
              </a:rPr>
              <a:t>0</a:t>
            </a:r>
            <a:r>
              <a:rPr lang="en-US" altLang="zh-CN" sz="2000" b="1" dirty="0">
                <a:solidFill>
                  <a:schemeClr val="bg1"/>
                </a:solidFill>
                <a:latin typeface="Arial" panose="020B0604020202020204" pitchFamily="34" charset="0"/>
              </a:rPr>
              <a:t> </a:t>
            </a:r>
          </a:p>
          <a:p>
            <a:pPr eaLnBrk="1" hangingPunct="1">
              <a:spcBef>
                <a:spcPct val="50000"/>
              </a:spcBef>
            </a:pPr>
            <a:r>
              <a:rPr lang="en-US" altLang="zh-CN" sz="2000" b="1" dirty="0">
                <a:solidFill>
                  <a:schemeClr val="bg1"/>
                </a:solidFill>
                <a:latin typeface="Arial" panose="020B0604020202020204" pitchFamily="34" charset="0"/>
              </a:rPr>
              <a:t>Y</a:t>
            </a:r>
            <a:r>
              <a:rPr lang="en-US" altLang="zh-CN" sz="2000" b="1" baseline="-25000" dirty="0">
                <a:solidFill>
                  <a:schemeClr val="bg1"/>
                </a:solidFill>
                <a:latin typeface="Arial" panose="020B0604020202020204" pitchFamily="34" charset="0"/>
              </a:rPr>
              <a:t>1</a:t>
            </a:r>
            <a:r>
              <a:rPr lang="en-US" altLang="zh-CN" sz="2000" b="1" dirty="0">
                <a:solidFill>
                  <a:schemeClr val="bg1"/>
                </a:solidFill>
                <a:latin typeface="Arial" panose="020B0604020202020204" pitchFamily="34" charset="0"/>
              </a:rPr>
              <a:t> </a:t>
            </a:r>
          </a:p>
          <a:p>
            <a:pPr eaLnBrk="1" hangingPunct="1">
              <a:spcBef>
                <a:spcPct val="50000"/>
              </a:spcBef>
            </a:pPr>
            <a:r>
              <a:rPr lang="en-US" altLang="zh-CN" sz="2000" b="1" dirty="0">
                <a:solidFill>
                  <a:schemeClr val="bg1"/>
                </a:solidFill>
                <a:latin typeface="Arial" panose="020B0604020202020204" pitchFamily="34" charset="0"/>
              </a:rPr>
              <a:t>Y</a:t>
            </a:r>
            <a:r>
              <a:rPr lang="en-US" altLang="zh-CN" sz="2000" b="1" baseline="-25000" dirty="0">
                <a:solidFill>
                  <a:schemeClr val="bg1"/>
                </a:solidFill>
                <a:latin typeface="Arial" panose="020B0604020202020204" pitchFamily="34" charset="0"/>
              </a:rPr>
              <a:t>2</a:t>
            </a:r>
            <a:r>
              <a:rPr lang="en-US" altLang="zh-CN" sz="2000" b="1" dirty="0">
                <a:solidFill>
                  <a:schemeClr val="bg1"/>
                </a:solidFill>
                <a:latin typeface="Arial" panose="020B0604020202020204" pitchFamily="34" charset="0"/>
              </a:rPr>
              <a:t> </a:t>
            </a:r>
          </a:p>
          <a:p>
            <a:pPr eaLnBrk="1" hangingPunct="1">
              <a:spcBef>
                <a:spcPct val="50000"/>
              </a:spcBef>
            </a:pPr>
            <a:r>
              <a:rPr lang="en-US" altLang="zh-CN" sz="2000" b="1" dirty="0">
                <a:solidFill>
                  <a:schemeClr val="bg1"/>
                </a:solidFill>
                <a:latin typeface="Arial" panose="020B0604020202020204" pitchFamily="34" charset="0"/>
              </a:rPr>
              <a:t>Y</a:t>
            </a:r>
            <a:r>
              <a:rPr lang="en-US" altLang="zh-CN" sz="2000" b="1" baseline="-25000" dirty="0">
                <a:solidFill>
                  <a:schemeClr val="bg1"/>
                </a:solidFill>
                <a:latin typeface="Arial" panose="020B0604020202020204" pitchFamily="34" charset="0"/>
              </a:rPr>
              <a:t>3</a:t>
            </a:r>
            <a:r>
              <a:rPr lang="en-US" altLang="zh-CN" sz="2000" b="1" dirty="0">
                <a:solidFill>
                  <a:schemeClr val="bg1"/>
                </a:solidFill>
                <a:latin typeface="Arial" panose="020B0604020202020204" pitchFamily="34" charset="0"/>
              </a:rPr>
              <a:t> </a:t>
            </a:r>
          </a:p>
          <a:p>
            <a:pPr eaLnBrk="1" hangingPunct="1">
              <a:spcBef>
                <a:spcPct val="50000"/>
              </a:spcBef>
            </a:pPr>
            <a:r>
              <a:rPr lang="en-US" altLang="zh-CN" sz="2000" b="1" dirty="0">
                <a:solidFill>
                  <a:schemeClr val="bg1"/>
                </a:solidFill>
                <a:latin typeface="Arial" panose="020B0604020202020204" pitchFamily="34" charset="0"/>
              </a:rPr>
              <a:t>Y</a:t>
            </a:r>
            <a:r>
              <a:rPr lang="en-US" altLang="zh-CN" sz="2000" b="1" baseline="-25000" dirty="0">
                <a:solidFill>
                  <a:schemeClr val="bg1"/>
                </a:solidFill>
                <a:latin typeface="Arial" panose="020B0604020202020204" pitchFamily="34" charset="0"/>
              </a:rPr>
              <a:t>4</a:t>
            </a:r>
            <a:r>
              <a:rPr lang="en-US" altLang="zh-CN" sz="2000" b="1" dirty="0">
                <a:solidFill>
                  <a:schemeClr val="bg1"/>
                </a:solidFill>
                <a:latin typeface="Arial" panose="020B0604020202020204" pitchFamily="34" charset="0"/>
              </a:rPr>
              <a:t> </a:t>
            </a:r>
          </a:p>
          <a:p>
            <a:pPr eaLnBrk="1" hangingPunct="1">
              <a:spcBef>
                <a:spcPct val="50000"/>
              </a:spcBef>
            </a:pPr>
            <a:r>
              <a:rPr lang="en-US" altLang="zh-CN" sz="2000" b="1" dirty="0">
                <a:solidFill>
                  <a:schemeClr val="bg1"/>
                </a:solidFill>
                <a:latin typeface="Arial" panose="020B0604020202020204" pitchFamily="34" charset="0"/>
              </a:rPr>
              <a:t>Y</a:t>
            </a:r>
            <a:r>
              <a:rPr lang="en-US" altLang="zh-CN" sz="2000" b="1" baseline="-25000" dirty="0">
                <a:solidFill>
                  <a:schemeClr val="bg1"/>
                </a:solidFill>
                <a:latin typeface="Arial" panose="020B0604020202020204" pitchFamily="34" charset="0"/>
              </a:rPr>
              <a:t>5</a:t>
            </a:r>
            <a:r>
              <a:rPr lang="en-US" altLang="zh-CN" sz="2000" b="1" dirty="0">
                <a:solidFill>
                  <a:schemeClr val="bg1"/>
                </a:solidFill>
                <a:latin typeface="Arial" panose="020B0604020202020204" pitchFamily="34" charset="0"/>
              </a:rPr>
              <a:t> </a:t>
            </a:r>
          </a:p>
          <a:p>
            <a:pPr eaLnBrk="1" hangingPunct="1">
              <a:spcBef>
                <a:spcPct val="50000"/>
              </a:spcBef>
            </a:pPr>
            <a:r>
              <a:rPr lang="en-US" altLang="zh-CN" sz="2000" b="1" dirty="0">
                <a:solidFill>
                  <a:schemeClr val="bg1"/>
                </a:solidFill>
                <a:latin typeface="Arial" panose="020B0604020202020204" pitchFamily="34" charset="0"/>
              </a:rPr>
              <a:t>Y</a:t>
            </a:r>
            <a:r>
              <a:rPr lang="en-US" altLang="zh-CN" sz="2000" b="1" baseline="-25000" dirty="0">
                <a:solidFill>
                  <a:schemeClr val="bg1"/>
                </a:solidFill>
                <a:latin typeface="Arial" panose="020B0604020202020204" pitchFamily="34" charset="0"/>
              </a:rPr>
              <a:t>6</a:t>
            </a:r>
            <a:r>
              <a:rPr lang="en-US" altLang="zh-CN" sz="2000" b="1" dirty="0">
                <a:solidFill>
                  <a:schemeClr val="bg1"/>
                </a:solidFill>
                <a:latin typeface="Arial" panose="020B0604020202020204" pitchFamily="34" charset="0"/>
              </a:rPr>
              <a:t> </a:t>
            </a:r>
          </a:p>
          <a:p>
            <a:pPr eaLnBrk="1" hangingPunct="1">
              <a:spcBef>
                <a:spcPct val="50000"/>
              </a:spcBef>
            </a:pPr>
            <a:r>
              <a:rPr lang="en-US" altLang="zh-CN" sz="2000" b="1" dirty="0">
                <a:solidFill>
                  <a:schemeClr val="bg1"/>
                </a:solidFill>
                <a:latin typeface="Arial" panose="020B0604020202020204" pitchFamily="34" charset="0"/>
              </a:rPr>
              <a:t>Y</a:t>
            </a:r>
            <a:r>
              <a:rPr lang="en-US" altLang="zh-CN" sz="2000" b="1" baseline="-25000" dirty="0">
                <a:solidFill>
                  <a:schemeClr val="bg1"/>
                </a:solidFill>
                <a:latin typeface="Arial" panose="020B0604020202020204" pitchFamily="34" charset="0"/>
              </a:rPr>
              <a:t>7</a:t>
            </a:r>
            <a:r>
              <a:rPr lang="en-US" altLang="zh-CN" sz="2000" b="1" dirty="0">
                <a:solidFill>
                  <a:schemeClr val="bg1"/>
                </a:solidFill>
                <a:latin typeface="Arial" panose="020B0604020202020204" pitchFamily="34" charset="0"/>
              </a:rPr>
              <a:t> </a:t>
            </a:r>
          </a:p>
        </p:txBody>
      </p:sp>
      <p:sp>
        <p:nvSpPr>
          <p:cNvPr id="45081" name="Text Box 89"/>
          <p:cNvSpPr txBox="1"/>
          <p:nvPr/>
        </p:nvSpPr>
        <p:spPr>
          <a:xfrm>
            <a:off x="1739900" y="2595563"/>
            <a:ext cx="719138" cy="457200"/>
          </a:xfrm>
          <a:prstGeom prst="rect">
            <a:avLst/>
          </a:prstGeom>
          <a:noFill/>
          <a:ln w="25400">
            <a:noFill/>
          </a:ln>
        </p:spPr>
        <p:txBody>
          <a:bodyPr>
            <a:spAutoFit/>
          </a:bodyPr>
          <a:lstStyle/>
          <a:p>
            <a:pPr eaLnBrk="1" hangingPunct="1">
              <a:spcBef>
                <a:spcPct val="50000"/>
              </a:spcBef>
            </a:pPr>
            <a:r>
              <a:rPr lang="en-US" altLang="zh-CN" b="1" dirty="0">
                <a:solidFill>
                  <a:schemeClr val="bg1"/>
                </a:solidFill>
                <a:latin typeface="Arial" panose="020B0604020202020204" pitchFamily="34" charset="0"/>
              </a:rPr>
              <a:t>A</a:t>
            </a:r>
            <a:r>
              <a:rPr lang="en-US" altLang="zh-CN" b="1" baseline="-25000" dirty="0">
                <a:solidFill>
                  <a:schemeClr val="bg1"/>
                </a:solidFill>
                <a:latin typeface="Arial" panose="020B0604020202020204" pitchFamily="34" charset="0"/>
              </a:rPr>
              <a:t>11</a:t>
            </a:r>
            <a:endParaRPr lang="en-US" altLang="zh-CN" b="1" dirty="0">
              <a:solidFill>
                <a:schemeClr val="bg1"/>
              </a:solidFill>
              <a:latin typeface="Arial" panose="020B0604020202020204" pitchFamily="34" charset="0"/>
            </a:endParaRPr>
          </a:p>
        </p:txBody>
      </p:sp>
      <p:sp>
        <p:nvSpPr>
          <p:cNvPr id="45082" name="Text Box 90"/>
          <p:cNvSpPr txBox="1"/>
          <p:nvPr/>
        </p:nvSpPr>
        <p:spPr>
          <a:xfrm>
            <a:off x="1739900" y="3171825"/>
            <a:ext cx="719138" cy="457200"/>
          </a:xfrm>
          <a:prstGeom prst="rect">
            <a:avLst/>
          </a:prstGeom>
          <a:noFill/>
          <a:ln w="25400">
            <a:noFill/>
          </a:ln>
        </p:spPr>
        <p:txBody>
          <a:bodyPr>
            <a:spAutoFit/>
          </a:bodyPr>
          <a:lstStyle/>
          <a:p>
            <a:pPr eaLnBrk="1" hangingPunct="1">
              <a:spcBef>
                <a:spcPct val="50000"/>
              </a:spcBef>
            </a:pPr>
            <a:r>
              <a:rPr lang="en-US" altLang="zh-CN" b="1" dirty="0">
                <a:solidFill>
                  <a:schemeClr val="bg1"/>
                </a:solidFill>
                <a:latin typeface="Arial" panose="020B0604020202020204" pitchFamily="34" charset="0"/>
              </a:rPr>
              <a:t>A</a:t>
            </a:r>
            <a:r>
              <a:rPr lang="en-US" altLang="zh-CN" b="1" baseline="-25000" dirty="0">
                <a:solidFill>
                  <a:schemeClr val="bg1"/>
                </a:solidFill>
                <a:latin typeface="Arial" panose="020B0604020202020204" pitchFamily="34" charset="0"/>
              </a:rPr>
              <a:t>10</a:t>
            </a:r>
            <a:endParaRPr lang="en-US" altLang="zh-CN" b="1" dirty="0">
              <a:solidFill>
                <a:schemeClr val="bg1"/>
              </a:solidFill>
              <a:latin typeface="Arial" panose="020B0604020202020204" pitchFamily="34" charset="0"/>
            </a:endParaRPr>
          </a:p>
        </p:txBody>
      </p:sp>
      <p:sp>
        <p:nvSpPr>
          <p:cNvPr id="45083" name="Text Box 91"/>
          <p:cNvSpPr txBox="1"/>
          <p:nvPr/>
        </p:nvSpPr>
        <p:spPr>
          <a:xfrm>
            <a:off x="1739900" y="3819525"/>
            <a:ext cx="576263" cy="457200"/>
          </a:xfrm>
          <a:prstGeom prst="rect">
            <a:avLst/>
          </a:prstGeom>
          <a:noFill/>
          <a:ln w="25400">
            <a:noFill/>
          </a:ln>
        </p:spPr>
        <p:txBody>
          <a:bodyPr>
            <a:spAutoFit/>
          </a:bodyPr>
          <a:lstStyle/>
          <a:p>
            <a:pPr eaLnBrk="1" hangingPunct="1">
              <a:spcBef>
                <a:spcPct val="50000"/>
              </a:spcBef>
            </a:pPr>
            <a:r>
              <a:rPr lang="en-US" altLang="zh-CN" b="1" dirty="0">
                <a:solidFill>
                  <a:schemeClr val="bg1"/>
                </a:solidFill>
                <a:latin typeface="Arial" panose="020B0604020202020204" pitchFamily="34" charset="0"/>
              </a:rPr>
              <a:t>A</a:t>
            </a:r>
            <a:r>
              <a:rPr lang="en-US" altLang="zh-CN" b="1" baseline="-25000" dirty="0">
                <a:solidFill>
                  <a:schemeClr val="bg1"/>
                </a:solidFill>
                <a:latin typeface="Arial" panose="020B0604020202020204" pitchFamily="34" charset="0"/>
              </a:rPr>
              <a:t>9</a:t>
            </a:r>
            <a:endParaRPr lang="en-US" altLang="zh-CN" b="1" dirty="0">
              <a:solidFill>
                <a:schemeClr val="bg1"/>
              </a:solidFill>
              <a:latin typeface="Arial" panose="020B0604020202020204" pitchFamily="34" charset="0"/>
            </a:endParaRPr>
          </a:p>
        </p:txBody>
      </p:sp>
      <p:sp>
        <p:nvSpPr>
          <p:cNvPr id="45084" name="Text Box 92"/>
          <p:cNvSpPr txBox="1"/>
          <p:nvPr/>
        </p:nvSpPr>
        <p:spPr>
          <a:xfrm>
            <a:off x="1739900" y="4611688"/>
            <a:ext cx="792163" cy="457200"/>
          </a:xfrm>
          <a:prstGeom prst="rect">
            <a:avLst/>
          </a:prstGeom>
          <a:noFill/>
          <a:ln w="25400">
            <a:noFill/>
          </a:ln>
        </p:spPr>
        <p:txBody>
          <a:bodyPr>
            <a:spAutoFit/>
          </a:bodyPr>
          <a:lstStyle/>
          <a:p>
            <a:pPr eaLnBrk="1" hangingPunct="1">
              <a:spcBef>
                <a:spcPct val="50000"/>
              </a:spcBef>
            </a:pPr>
            <a:r>
              <a:rPr lang="en-US" altLang="zh-CN" b="1" dirty="0">
                <a:solidFill>
                  <a:schemeClr val="bg1"/>
                </a:solidFill>
                <a:latin typeface="Arial" panose="020B0604020202020204" pitchFamily="34" charset="0"/>
              </a:rPr>
              <a:t>A</a:t>
            </a:r>
            <a:r>
              <a:rPr lang="en-US" altLang="zh-CN" b="1" baseline="-25000" dirty="0">
                <a:solidFill>
                  <a:schemeClr val="bg1"/>
                </a:solidFill>
                <a:latin typeface="Arial" panose="020B0604020202020204" pitchFamily="34" charset="0"/>
              </a:rPr>
              <a:t>12</a:t>
            </a:r>
            <a:endParaRPr lang="en-US" altLang="zh-CN" b="1" dirty="0">
              <a:solidFill>
                <a:schemeClr val="bg1"/>
              </a:solidFill>
              <a:latin typeface="Arial" panose="020B0604020202020204" pitchFamily="34" charset="0"/>
            </a:endParaRPr>
          </a:p>
        </p:txBody>
      </p:sp>
      <p:sp>
        <p:nvSpPr>
          <p:cNvPr id="45085" name="Text Box 93"/>
          <p:cNvSpPr txBox="1"/>
          <p:nvPr/>
        </p:nvSpPr>
        <p:spPr>
          <a:xfrm>
            <a:off x="1739900" y="5259388"/>
            <a:ext cx="719138" cy="457200"/>
          </a:xfrm>
          <a:prstGeom prst="rect">
            <a:avLst/>
          </a:prstGeom>
          <a:noFill/>
          <a:ln w="25400">
            <a:noFill/>
          </a:ln>
        </p:spPr>
        <p:txBody>
          <a:bodyPr>
            <a:spAutoFit/>
          </a:bodyPr>
          <a:lstStyle/>
          <a:p>
            <a:pPr eaLnBrk="1" hangingPunct="1">
              <a:spcBef>
                <a:spcPct val="50000"/>
              </a:spcBef>
            </a:pPr>
            <a:r>
              <a:rPr lang="en-US" altLang="zh-CN" b="1" dirty="0">
                <a:solidFill>
                  <a:schemeClr val="bg1"/>
                </a:solidFill>
                <a:latin typeface="Arial" panose="020B0604020202020204" pitchFamily="34" charset="0"/>
              </a:rPr>
              <a:t>A</a:t>
            </a:r>
            <a:r>
              <a:rPr lang="en-US" altLang="zh-CN" b="1" baseline="-25000" dirty="0">
                <a:solidFill>
                  <a:schemeClr val="bg1"/>
                </a:solidFill>
                <a:latin typeface="Arial" panose="020B0604020202020204" pitchFamily="34" charset="0"/>
              </a:rPr>
              <a:t>13</a:t>
            </a:r>
            <a:endParaRPr lang="en-US" altLang="zh-CN" b="1" dirty="0">
              <a:solidFill>
                <a:schemeClr val="bg1"/>
              </a:solidFill>
              <a:latin typeface="Arial" panose="020B0604020202020204" pitchFamily="34" charset="0"/>
            </a:endParaRPr>
          </a:p>
        </p:txBody>
      </p:sp>
      <p:sp>
        <p:nvSpPr>
          <p:cNvPr id="45086" name="Text Box 94"/>
          <p:cNvSpPr txBox="1"/>
          <p:nvPr/>
        </p:nvSpPr>
        <p:spPr>
          <a:xfrm>
            <a:off x="1739900" y="5691188"/>
            <a:ext cx="719138" cy="457200"/>
          </a:xfrm>
          <a:prstGeom prst="rect">
            <a:avLst/>
          </a:prstGeom>
          <a:noFill/>
          <a:ln w="25400">
            <a:noFill/>
          </a:ln>
        </p:spPr>
        <p:txBody>
          <a:bodyPr>
            <a:spAutoFit/>
          </a:bodyPr>
          <a:lstStyle/>
          <a:p>
            <a:pPr eaLnBrk="1" hangingPunct="1">
              <a:spcBef>
                <a:spcPct val="50000"/>
              </a:spcBef>
            </a:pPr>
            <a:r>
              <a:rPr lang="en-US" altLang="zh-CN" b="1" dirty="0">
                <a:solidFill>
                  <a:schemeClr val="bg1"/>
                </a:solidFill>
                <a:latin typeface="Arial" panose="020B0604020202020204" pitchFamily="34" charset="0"/>
              </a:rPr>
              <a:t>A</a:t>
            </a:r>
            <a:r>
              <a:rPr lang="en-US" altLang="zh-CN" b="1" baseline="-25000" dirty="0">
                <a:solidFill>
                  <a:schemeClr val="bg1"/>
                </a:solidFill>
                <a:latin typeface="Arial" panose="020B0604020202020204" pitchFamily="34" charset="0"/>
              </a:rPr>
              <a:t>14</a:t>
            </a:r>
            <a:endParaRPr lang="en-US" altLang="zh-CN" b="1" dirty="0">
              <a:solidFill>
                <a:schemeClr val="bg1"/>
              </a:solidFill>
              <a:latin typeface="Arial" panose="020B0604020202020204" pitchFamily="34" charset="0"/>
            </a:endParaRPr>
          </a:p>
        </p:txBody>
      </p:sp>
      <p:sp>
        <p:nvSpPr>
          <p:cNvPr id="45087" name="Text Box 95"/>
          <p:cNvSpPr txBox="1"/>
          <p:nvPr/>
        </p:nvSpPr>
        <p:spPr>
          <a:xfrm>
            <a:off x="6851650" y="2882900"/>
            <a:ext cx="863600" cy="457200"/>
          </a:xfrm>
          <a:prstGeom prst="rect">
            <a:avLst/>
          </a:prstGeom>
          <a:noFill/>
          <a:ln w="25400">
            <a:noFill/>
          </a:ln>
        </p:spPr>
        <p:txBody>
          <a:bodyPr>
            <a:spAutoFit/>
          </a:bodyPr>
          <a:lstStyle/>
          <a:p>
            <a:pPr eaLnBrk="1" hangingPunct="1">
              <a:spcBef>
                <a:spcPct val="50000"/>
              </a:spcBef>
            </a:pPr>
            <a:r>
              <a:rPr lang="en-US" altLang="zh-CN" b="1" dirty="0">
                <a:solidFill>
                  <a:schemeClr val="folHlink"/>
                </a:solidFill>
                <a:latin typeface="Arial" panose="020B0604020202020204" pitchFamily="34" charset="0"/>
              </a:rPr>
              <a:t> Y</a:t>
            </a:r>
            <a:r>
              <a:rPr lang="en-US" altLang="zh-CN" b="1" baseline="-25000" dirty="0">
                <a:solidFill>
                  <a:schemeClr val="folHlink"/>
                </a:solidFill>
                <a:latin typeface="Arial" panose="020B0604020202020204" pitchFamily="34" charset="0"/>
              </a:rPr>
              <a:t>0</a:t>
            </a:r>
            <a:r>
              <a:rPr lang="en-US" altLang="zh-CN" b="1" dirty="0">
                <a:solidFill>
                  <a:schemeClr val="folHlink"/>
                </a:solidFill>
                <a:latin typeface="Arial" panose="020B0604020202020204" pitchFamily="34" charset="0"/>
              </a:rPr>
              <a:t> </a:t>
            </a:r>
          </a:p>
        </p:txBody>
      </p:sp>
      <p:sp>
        <p:nvSpPr>
          <p:cNvPr id="45088" name="Text Box 96"/>
          <p:cNvSpPr txBox="1"/>
          <p:nvPr/>
        </p:nvSpPr>
        <p:spPr>
          <a:xfrm>
            <a:off x="6924675" y="3314700"/>
            <a:ext cx="863600" cy="457200"/>
          </a:xfrm>
          <a:prstGeom prst="rect">
            <a:avLst/>
          </a:prstGeom>
          <a:noFill/>
          <a:ln w="25400">
            <a:noFill/>
          </a:ln>
        </p:spPr>
        <p:txBody>
          <a:bodyPr>
            <a:spAutoFit/>
          </a:bodyPr>
          <a:lstStyle/>
          <a:p>
            <a:pPr eaLnBrk="1" hangingPunct="1">
              <a:spcBef>
                <a:spcPct val="50000"/>
              </a:spcBef>
            </a:pPr>
            <a:r>
              <a:rPr lang="en-US" altLang="zh-CN" b="1" dirty="0">
                <a:solidFill>
                  <a:schemeClr val="folHlink"/>
                </a:solidFill>
                <a:latin typeface="Arial" panose="020B0604020202020204" pitchFamily="34" charset="0"/>
              </a:rPr>
              <a:t>Y</a:t>
            </a:r>
            <a:r>
              <a:rPr lang="en-US" altLang="zh-CN" b="1" baseline="-25000" dirty="0">
                <a:solidFill>
                  <a:schemeClr val="folHlink"/>
                </a:solidFill>
                <a:latin typeface="Arial" panose="020B0604020202020204" pitchFamily="34" charset="0"/>
              </a:rPr>
              <a:t>1</a:t>
            </a:r>
            <a:r>
              <a:rPr lang="en-US" altLang="zh-CN" b="1" dirty="0">
                <a:solidFill>
                  <a:schemeClr val="folHlink"/>
                </a:solidFill>
                <a:latin typeface="Arial" panose="020B0604020202020204" pitchFamily="34" charset="0"/>
              </a:rPr>
              <a:t> </a:t>
            </a:r>
          </a:p>
        </p:txBody>
      </p:sp>
      <p:sp>
        <p:nvSpPr>
          <p:cNvPr id="45089" name="Text Box 97"/>
          <p:cNvSpPr txBox="1"/>
          <p:nvPr/>
        </p:nvSpPr>
        <p:spPr>
          <a:xfrm>
            <a:off x="6924675" y="3819525"/>
            <a:ext cx="863600" cy="457200"/>
          </a:xfrm>
          <a:prstGeom prst="rect">
            <a:avLst/>
          </a:prstGeom>
          <a:noFill/>
          <a:ln w="25400">
            <a:noFill/>
          </a:ln>
        </p:spPr>
        <p:txBody>
          <a:bodyPr>
            <a:spAutoFit/>
          </a:bodyPr>
          <a:lstStyle/>
          <a:p>
            <a:pPr eaLnBrk="1" hangingPunct="1">
              <a:spcBef>
                <a:spcPct val="50000"/>
              </a:spcBef>
            </a:pPr>
            <a:r>
              <a:rPr lang="en-US" altLang="zh-CN" b="1" dirty="0">
                <a:solidFill>
                  <a:schemeClr val="folHlink"/>
                </a:solidFill>
                <a:latin typeface="Arial" panose="020B0604020202020204" pitchFamily="34" charset="0"/>
              </a:rPr>
              <a:t>Y</a:t>
            </a:r>
            <a:r>
              <a:rPr lang="en-US" altLang="zh-CN" b="1" baseline="-25000" dirty="0">
                <a:solidFill>
                  <a:schemeClr val="folHlink"/>
                </a:solidFill>
                <a:latin typeface="Arial" panose="020B0604020202020204" pitchFamily="34" charset="0"/>
              </a:rPr>
              <a:t>2</a:t>
            </a:r>
            <a:r>
              <a:rPr lang="en-US" altLang="zh-CN" b="1" dirty="0">
                <a:solidFill>
                  <a:schemeClr val="folHlink"/>
                </a:solidFill>
                <a:latin typeface="Arial" panose="020B0604020202020204" pitchFamily="34" charset="0"/>
              </a:rPr>
              <a:t> </a:t>
            </a:r>
          </a:p>
        </p:txBody>
      </p:sp>
      <p:graphicFrame>
        <p:nvGraphicFramePr>
          <p:cNvPr id="45090" name="Object 98"/>
          <p:cNvGraphicFramePr/>
          <p:nvPr/>
        </p:nvGraphicFramePr>
        <p:xfrm>
          <a:off x="2747963" y="5764213"/>
          <a:ext cx="1009650" cy="714375"/>
        </p:xfrm>
        <a:graphic>
          <a:graphicData uri="http://schemas.openxmlformats.org/presentationml/2006/ole">
            <mc:AlternateContent xmlns:mc="http://schemas.openxmlformats.org/markup-compatibility/2006">
              <mc:Choice xmlns:v="urn:schemas-microsoft-com:vml" Requires="v">
                <p:oleObj spid="_x0000_s3086" r:id="rId4" imgW="1490345" imgH="1061085" progId="Word.Picture.8">
                  <p:embed/>
                </p:oleObj>
              </mc:Choice>
              <mc:Fallback>
                <p:oleObj r:id="rId4" imgW="1490345" imgH="1061085" progId="Word.Picture.8">
                  <p:embed/>
                  <p:pic>
                    <p:nvPicPr>
                      <p:cNvPr id="0" name="图片 3078"/>
                      <p:cNvPicPr/>
                      <p:nvPr/>
                    </p:nvPicPr>
                    <p:blipFill>
                      <a:blip r:embed="rId5"/>
                      <a:stretch>
                        <a:fillRect/>
                      </a:stretch>
                    </p:blipFill>
                    <p:spPr>
                      <a:xfrm>
                        <a:off x="2747963" y="5764213"/>
                        <a:ext cx="1009650" cy="714375"/>
                      </a:xfrm>
                      <a:prstGeom prst="rect">
                        <a:avLst/>
                      </a:prstGeom>
                      <a:noFill/>
                      <a:ln w="38100">
                        <a:noFill/>
                        <a:miter/>
                      </a:ln>
                    </p:spPr>
                  </p:pic>
                </p:oleObj>
              </mc:Fallback>
            </mc:AlternateContent>
          </a:graphicData>
        </a:graphic>
      </p:graphicFrame>
      <p:sp>
        <p:nvSpPr>
          <p:cNvPr id="45091" name="Line 99"/>
          <p:cNvSpPr/>
          <p:nvPr/>
        </p:nvSpPr>
        <p:spPr>
          <a:xfrm>
            <a:off x="2316163" y="5980113"/>
            <a:ext cx="647700" cy="0"/>
          </a:xfrm>
          <a:prstGeom prst="line">
            <a:avLst/>
          </a:prstGeom>
          <a:ln w="25400" cap="flat" cmpd="sng">
            <a:solidFill>
              <a:schemeClr val="bg1"/>
            </a:solidFill>
            <a:prstDash val="solid"/>
            <a:headEnd type="none" w="med" len="med"/>
            <a:tailEnd type="none" w="med" len="med"/>
          </a:ln>
        </p:spPr>
      </p:sp>
      <p:sp>
        <p:nvSpPr>
          <p:cNvPr id="45092" name="Line 100"/>
          <p:cNvSpPr/>
          <p:nvPr/>
        </p:nvSpPr>
        <p:spPr>
          <a:xfrm>
            <a:off x="2316163" y="6267450"/>
            <a:ext cx="647700" cy="0"/>
          </a:xfrm>
          <a:prstGeom prst="line">
            <a:avLst/>
          </a:prstGeom>
          <a:ln w="25400" cap="flat" cmpd="sng">
            <a:solidFill>
              <a:schemeClr val="bg1"/>
            </a:solidFill>
            <a:prstDash val="solid"/>
            <a:headEnd type="none" w="med" len="med"/>
            <a:tailEnd type="none" w="med" len="med"/>
          </a:ln>
        </p:spPr>
      </p:sp>
      <p:sp>
        <p:nvSpPr>
          <p:cNvPr id="45093" name="Text Box 101"/>
          <p:cNvSpPr txBox="1"/>
          <p:nvPr/>
        </p:nvSpPr>
        <p:spPr>
          <a:xfrm>
            <a:off x="1739900" y="6051550"/>
            <a:ext cx="719138" cy="457200"/>
          </a:xfrm>
          <a:prstGeom prst="rect">
            <a:avLst/>
          </a:prstGeom>
          <a:noFill/>
          <a:ln w="25400">
            <a:noFill/>
          </a:ln>
        </p:spPr>
        <p:txBody>
          <a:bodyPr>
            <a:spAutoFit/>
          </a:bodyPr>
          <a:lstStyle/>
          <a:p>
            <a:pPr eaLnBrk="1" hangingPunct="1">
              <a:spcBef>
                <a:spcPct val="50000"/>
              </a:spcBef>
            </a:pPr>
            <a:r>
              <a:rPr lang="en-US" altLang="zh-CN" b="1" dirty="0">
                <a:solidFill>
                  <a:schemeClr val="bg1"/>
                </a:solidFill>
                <a:latin typeface="Arial" panose="020B0604020202020204" pitchFamily="34" charset="0"/>
              </a:rPr>
              <a:t>A</a:t>
            </a:r>
            <a:r>
              <a:rPr lang="en-US" altLang="zh-CN" b="1" baseline="-25000" dirty="0">
                <a:solidFill>
                  <a:schemeClr val="bg1"/>
                </a:solidFill>
                <a:latin typeface="Arial" panose="020B0604020202020204" pitchFamily="34" charset="0"/>
              </a:rPr>
              <a:t>15</a:t>
            </a:r>
            <a:endParaRPr lang="en-US" altLang="zh-CN" b="1" dirty="0">
              <a:solidFill>
                <a:schemeClr val="bg1"/>
              </a:solidFill>
              <a:latin typeface="Arial" panose="020B0604020202020204" pitchFamily="34" charset="0"/>
            </a:endParaRPr>
          </a:p>
        </p:txBody>
      </p:sp>
      <p:sp>
        <p:nvSpPr>
          <p:cNvPr id="45094" name="Rectangle 103"/>
          <p:cNvSpPr/>
          <p:nvPr/>
        </p:nvSpPr>
        <p:spPr>
          <a:xfrm>
            <a:off x="3913188" y="2752725"/>
            <a:ext cx="1828800" cy="3733800"/>
          </a:xfrm>
          <a:prstGeom prst="rect">
            <a:avLst/>
          </a:prstGeom>
          <a:noFill/>
          <a:ln w="28575" cap="flat" cmpd="sng">
            <a:solidFill>
              <a:schemeClr val="bg1"/>
            </a:solidFill>
            <a:prstDash val="solid"/>
            <a:miter/>
            <a:headEnd type="none" w="med" len="med"/>
            <a:tailEnd type="none" w="med" len="med"/>
          </a:ln>
        </p:spPr>
        <p:txBody>
          <a:bodyPr wrap="none" anchor="ctr"/>
          <a:lstStyle/>
          <a:p>
            <a:pPr eaLnBrk="1" hangingPunct="1"/>
            <a:endParaRPr lang="zh-CN" altLang="en-US" dirty="0">
              <a:solidFill>
                <a:schemeClr val="bg1"/>
              </a:solidFill>
              <a:latin typeface="Arial" panose="020B0604020202020204" pitchFamily="34" charset="0"/>
            </a:endParaRPr>
          </a:p>
        </p:txBody>
      </p:sp>
      <p:sp>
        <p:nvSpPr>
          <p:cNvPr id="45095" name="Line 104"/>
          <p:cNvSpPr/>
          <p:nvPr/>
        </p:nvSpPr>
        <p:spPr>
          <a:xfrm>
            <a:off x="3989388" y="5343525"/>
            <a:ext cx="228600" cy="0"/>
          </a:xfrm>
          <a:prstGeom prst="line">
            <a:avLst/>
          </a:prstGeom>
          <a:ln w="38100" cap="flat" cmpd="sng">
            <a:solidFill>
              <a:schemeClr val="bg1"/>
            </a:solidFill>
            <a:prstDash val="solid"/>
            <a:miter/>
            <a:headEnd type="none" w="med" len="med"/>
            <a:tailEnd type="none" w="med" len="med"/>
          </a:ln>
        </p:spPr>
      </p:sp>
      <p:sp>
        <p:nvSpPr>
          <p:cNvPr id="45096" name="Line 105"/>
          <p:cNvSpPr/>
          <p:nvPr/>
        </p:nvSpPr>
        <p:spPr>
          <a:xfrm>
            <a:off x="3989388" y="5876925"/>
            <a:ext cx="228600" cy="0"/>
          </a:xfrm>
          <a:prstGeom prst="line">
            <a:avLst/>
          </a:prstGeom>
          <a:ln w="38100" cap="flat" cmpd="sng">
            <a:solidFill>
              <a:schemeClr val="bg1"/>
            </a:solidFill>
            <a:prstDash val="solid"/>
            <a:miter/>
            <a:headEnd type="none" w="med" len="med"/>
            <a:tailEnd type="none" w="med" len="med"/>
          </a:ln>
        </p:spPr>
      </p:sp>
      <p:sp>
        <p:nvSpPr>
          <p:cNvPr id="45097" name="Line 106"/>
          <p:cNvSpPr/>
          <p:nvPr/>
        </p:nvSpPr>
        <p:spPr>
          <a:xfrm>
            <a:off x="5246688" y="6029325"/>
            <a:ext cx="228600" cy="0"/>
          </a:xfrm>
          <a:prstGeom prst="line">
            <a:avLst/>
          </a:prstGeom>
          <a:ln w="38100" cap="flat" cmpd="sng">
            <a:solidFill>
              <a:schemeClr val="bg1"/>
            </a:solidFill>
            <a:prstDash val="solid"/>
            <a:miter/>
            <a:headEnd type="none" w="med" len="med"/>
            <a:tailEnd type="none" w="med" len="med"/>
          </a:ln>
        </p:spPr>
      </p:sp>
      <p:sp>
        <p:nvSpPr>
          <p:cNvPr id="45098" name="Line 107"/>
          <p:cNvSpPr/>
          <p:nvPr/>
        </p:nvSpPr>
        <p:spPr>
          <a:xfrm>
            <a:off x="5265738" y="5572125"/>
            <a:ext cx="228600" cy="0"/>
          </a:xfrm>
          <a:prstGeom prst="line">
            <a:avLst/>
          </a:prstGeom>
          <a:ln w="38100" cap="flat" cmpd="sng">
            <a:solidFill>
              <a:schemeClr val="bg1"/>
            </a:solidFill>
            <a:prstDash val="solid"/>
            <a:miter/>
            <a:headEnd type="none" w="med" len="med"/>
            <a:tailEnd type="none" w="med" len="med"/>
          </a:ln>
        </p:spPr>
      </p:sp>
      <p:sp>
        <p:nvSpPr>
          <p:cNvPr id="45099" name="Line 108"/>
          <p:cNvSpPr/>
          <p:nvPr/>
        </p:nvSpPr>
        <p:spPr>
          <a:xfrm>
            <a:off x="5284788" y="5114925"/>
            <a:ext cx="228600" cy="0"/>
          </a:xfrm>
          <a:prstGeom prst="line">
            <a:avLst/>
          </a:prstGeom>
          <a:ln w="38100" cap="flat" cmpd="sng">
            <a:solidFill>
              <a:schemeClr val="bg1"/>
            </a:solidFill>
            <a:prstDash val="solid"/>
            <a:miter/>
            <a:headEnd type="none" w="med" len="med"/>
            <a:tailEnd type="none" w="med" len="med"/>
          </a:ln>
        </p:spPr>
      </p:sp>
      <p:sp>
        <p:nvSpPr>
          <p:cNvPr id="45100" name="Line 109"/>
          <p:cNvSpPr/>
          <p:nvPr/>
        </p:nvSpPr>
        <p:spPr>
          <a:xfrm>
            <a:off x="5246688" y="4657725"/>
            <a:ext cx="228600" cy="0"/>
          </a:xfrm>
          <a:prstGeom prst="line">
            <a:avLst/>
          </a:prstGeom>
          <a:ln w="38100" cap="flat" cmpd="sng">
            <a:solidFill>
              <a:schemeClr val="bg1"/>
            </a:solidFill>
            <a:prstDash val="solid"/>
            <a:miter/>
            <a:headEnd type="none" w="med" len="med"/>
            <a:tailEnd type="none" w="med" len="med"/>
          </a:ln>
        </p:spPr>
      </p:sp>
      <p:sp>
        <p:nvSpPr>
          <p:cNvPr id="45101" name="Line 110"/>
          <p:cNvSpPr/>
          <p:nvPr/>
        </p:nvSpPr>
        <p:spPr>
          <a:xfrm>
            <a:off x="5284788" y="4200525"/>
            <a:ext cx="228600" cy="0"/>
          </a:xfrm>
          <a:prstGeom prst="line">
            <a:avLst/>
          </a:prstGeom>
          <a:ln w="38100" cap="flat" cmpd="sng">
            <a:solidFill>
              <a:schemeClr val="bg1"/>
            </a:solidFill>
            <a:prstDash val="solid"/>
            <a:miter/>
            <a:headEnd type="none" w="med" len="med"/>
            <a:tailEnd type="none" w="med" len="med"/>
          </a:ln>
        </p:spPr>
      </p:sp>
      <p:sp>
        <p:nvSpPr>
          <p:cNvPr id="45102" name="Line 111"/>
          <p:cNvSpPr/>
          <p:nvPr/>
        </p:nvSpPr>
        <p:spPr>
          <a:xfrm>
            <a:off x="5284788" y="3743325"/>
            <a:ext cx="228600" cy="0"/>
          </a:xfrm>
          <a:prstGeom prst="line">
            <a:avLst/>
          </a:prstGeom>
          <a:ln w="38100" cap="flat" cmpd="sng">
            <a:solidFill>
              <a:schemeClr val="bg1"/>
            </a:solidFill>
            <a:prstDash val="solid"/>
            <a:miter/>
            <a:headEnd type="none" w="med" len="med"/>
            <a:tailEnd type="none" w="med" len="med"/>
          </a:ln>
        </p:spPr>
      </p:sp>
      <p:sp>
        <p:nvSpPr>
          <p:cNvPr id="45103" name="Line 112"/>
          <p:cNvSpPr/>
          <p:nvPr/>
        </p:nvSpPr>
        <p:spPr>
          <a:xfrm>
            <a:off x="5284788" y="3286125"/>
            <a:ext cx="228600" cy="0"/>
          </a:xfrm>
          <a:prstGeom prst="line">
            <a:avLst/>
          </a:prstGeom>
          <a:ln w="38100" cap="flat" cmpd="sng">
            <a:solidFill>
              <a:schemeClr val="bg1"/>
            </a:solidFill>
            <a:prstDash val="solid"/>
            <a:miter/>
            <a:headEnd type="none" w="med" len="med"/>
            <a:tailEnd type="none" w="med" len="med"/>
          </a:ln>
        </p:spPr>
      </p:sp>
      <p:sp>
        <p:nvSpPr>
          <p:cNvPr id="45104" name="Line 113"/>
          <p:cNvSpPr/>
          <p:nvPr/>
        </p:nvSpPr>
        <p:spPr>
          <a:xfrm>
            <a:off x="5284788" y="2828925"/>
            <a:ext cx="228600" cy="0"/>
          </a:xfrm>
          <a:prstGeom prst="line">
            <a:avLst/>
          </a:prstGeom>
          <a:ln w="38100" cap="flat" cmpd="sng">
            <a:solidFill>
              <a:schemeClr val="bg1"/>
            </a:solidFill>
            <a:prstDash val="solid"/>
            <a:miter/>
            <a:headEnd type="none" w="med" len="med"/>
            <a:tailEnd type="none" w="med" len="med"/>
          </a:ln>
        </p:spPr>
      </p:sp>
      <p:sp>
        <p:nvSpPr>
          <p:cNvPr id="45105" name="Oval 65"/>
          <p:cNvSpPr/>
          <p:nvPr/>
        </p:nvSpPr>
        <p:spPr>
          <a:xfrm>
            <a:off x="5735638" y="3538538"/>
            <a:ext cx="179387" cy="177800"/>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
        <p:nvSpPr>
          <p:cNvPr id="45106" name="Oval 65"/>
          <p:cNvSpPr/>
          <p:nvPr/>
        </p:nvSpPr>
        <p:spPr>
          <a:xfrm>
            <a:off x="5735638" y="3933825"/>
            <a:ext cx="179387" cy="177800"/>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
        <p:nvSpPr>
          <p:cNvPr id="45107" name="Oval 65"/>
          <p:cNvSpPr/>
          <p:nvPr/>
        </p:nvSpPr>
        <p:spPr>
          <a:xfrm>
            <a:off x="5735638" y="4402138"/>
            <a:ext cx="179387" cy="179387"/>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
        <p:nvSpPr>
          <p:cNvPr id="45108" name="Oval 65"/>
          <p:cNvSpPr/>
          <p:nvPr/>
        </p:nvSpPr>
        <p:spPr>
          <a:xfrm>
            <a:off x="5735638" y="4833938"/>
            <a:ext cx="179387" cy="179387"/>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
        <p:nvSpPr>
          <p:cNvPr id="45109" name="Oval 65"/>
          <p:cNvSpPr/>
          <p:nvPr/>
        </p:nvSpPr>
        <p:spPr>
          <a:xfrm>
            <a:off x="5735638" y="5265738"/>
            <a:ext cx="179387" cy="179387"/>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
        <p:nvSpPr>
          <p:cNvPr id="45110" name="Oval 65"/>
          <p:cNvSpPr/>
          <p:nvPr/>
        </p:nvSpPr>
        <p:spPr>
          <a:xfrm>
            <a:off x="5735638" y="5697538"/>
            <a:ext cx="179387" cy="179387"/>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
        <p:nvSpPr>
          <p:cNvPr id="45111" name="Oval 65"/>
          <p:cNvSpPr/>
          <p:nvPr/>
        </p:nvSpPr>
        <p:spPr>
          <a:xfrm>
            <a:off x="5735638" y="6130925"/>
            <a:ext cx="179387" cy="177800"/>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
        <p:nvSpPr>
          <p:cNvPr id="45112" name="Oval 65"/>
          <p:cNvSpPr/>
          <p:nvPr/>
        </p:nvSpPr>
        <p:spPr>
          <a:xfrm>
            <a:off x="3756025" y="5554663"/>
            <a:ext cx="179388" cy="177800"/>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
        <p:nvSpPr>
          <p:cNvPr id="45113" name="Oval 65"/>
          <p:cNvSpPr/>
          <p:nvPr/>
        </p:nvSpPr>
        <p:spPr>
          <a:xfrm>
            <a:off x="3756025" y="6057900"/>
            <a:ext cx="179388" cy="179388"/>
          </a:xfrm>
          <a:prstGeom prst="ellipse">
            <a:avLst/>
          </a:prstGeom>
          <a:noFill/>
          <a:ln w="28575" cap="flat" cmpd="sng">
            <a:solidFill>
              <a:schemeClr val="bg1"/>
            </a:solidFill>
            <a:prstDash val="solid"/>
            <a:headEnd type="none" w="med" len="med"/>
            <a:tailEnd type="none" w="med" len="med"/>
          </a:ln>
        </p:spPr>
        <p:txBody>
          <a:bodyPr anchor="ctr">
            <a:spAutoFit/>
          </a:bodyPr>
          <a:lstStyle/>
          <a:p>
            <a:pPr eaLnBrk="1" hangingPunct="1"/>
            <a:endParaRPr lang="zh-CN" altLang="en-US" dirty="0">
              <a:solidFill>
                <a:schemeClr val="bg1"/>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3"/>
          <p:cNvSpPr>
            <a:spLocks noGrp="1"/>
          </p:cNvSpPr>
          <p:nvPr>
            <p:ph type="title"/>
          </p:nvPr>
        </p:nvSpPr>
        <p:spPr>
          <a:xfrm>
            <a:off x="2239963" y="260350"/>
            <a:ext cx="7772400" cy="504825"/>
          </a:xfrm>
          <a:noFill/>
          <a:ln>
            <a:noFill/>
          </a:ln>
        </p:spPr>
        <p:txBody>
          <a:bodyPr/>
          <a:lstStyle/>
          <a:p>
            <a:endParaRPr lang="zh-CN" altLang="en-US" dirty="0"/>
          </a:p>
        </p:txBody>
      </p:sp>
      <p:sp>
        <p:nvSpPr>
          <p:cNvPr id="46083" name="内容占位符 14"/>
          <p:cNvSpPr>
            <a:spLocks noGrp="1"/>
          </p:cNvSpPr>
          <p:nvPr>
            <p:ph idx="1"/>
          </p:nvPr>
        </p:nvSpPr>
        <p:spPr>
          <a:xfrm>
            <a:off x="2135188" y="1341438"/>
            <a:ext cx="7772400" cy="4679950"/>
          </a:xfrm>
          <a:noFill/>
          <a:ln>
            <a:noFill/>
          </a:ln>
        </p:spPr>
        <p:txBody>
          <a:bodyPr/>
          <a:lstStyle/>
          <a:p>
            <a:pPr algn="just" eaLnBrk="1" hangingPunct="1">
              <a:spcBef>
                <a:spcPct val="50000"/>
              </a:spcBef>
              <a:buClr>
                <a:srgbClr val="C00000"/>
              </a:buClr>
              <a:buSzPct val="70000"/>
            </a:pPr>
            <a:endParaRPr lang="en-US" altLang="zh-CN" b="1" dirty="0">
              <a:latin typeface="黑体" panose="02010609060101010101" pitchFamily="49" charset="-122"/>
              <a:ea typeface="黑体" panose="02010609060101010101" pitchFamily="49" charset="-122"/>
              <a:sym typeface="宋体" panose="02010600030101010101" pitchFamily="2" charset="-122"/>
            </a:endParaRPr>
          </a:p>
          <a:p>
            <a:pPr algn="just" eaLnBrk="1" hangingPunct="1">
              <a:spcBef>
                <a:spcPct val="50000"/>
              </a:spcBef>
              <a:buClr>
                <a:srgbClr val="C00000"/>
              </a:buClr>
              <a:buSzPct val="70000"/>
            </a:pPr>
            <a:endParaRPr lang="en-US" altLang="zh-CN" b="1" dirty="0">
              <a:latin typeface="黑体" panose="02010609060101010101" pitchFamily="49" charset="-122"/>
              <a:ea typeface="黑体" panose="02010609060101010101" pitchFamily="49" charset="-122"/>
              <a:sym typeface="宋体" panose="02010600030101010101" pitchFamily="2" charset="-122"/>
            </a:endParaRPr>
          </a:p>
          <a:p>
            <a:pPr marL="0" indent="0" algn="just" eaLnBrk="1" hangingPunct="1">
              <a:spcBef>
                <a:spcPct val="50000"/>
              </a:spcBef>
              <a:buClr>
                <a:srgbClr val="C00000"/>
              </a:buClr>
              <a:buSzPct val="70000"/>
              <a:buNone/>
            </a:pPr>
            <a:r>
              <a:rPr lang="en-US" altLang="zh-CN" b="1" dirty="0">
                <a:latin typeface="黑体" panose="02010609060101010101" pitchFamily="49" charset="-122"/>
                <a:ea typeface="黑体" panose="02010609060101010101" pitchFamily="49" charset="-122"/>
                <a:sym typeface="宋体" panose="02010600030101010101" pitchFamily="2" charset="-122"/>
              </a:rPr>
              <a:t> </a:t>
            </a:r>
            <a:endParaRPr lang="zh-CN" altLang="en-US" dirty="0"/>
          </a:p>
        </p:txBody>
      </p:sp>
      <p:sp>
        <p:nvSpPr>
          <p:cNvPr id="46084" name="文本框 4"/>
          <p:cNvSpPr txBox="1"/>
          <p:nvPr>
            <p:custDataLst>
              <p:tags r:id="rId2"/>
            </p:custDataLst>
          </p:nvPr>
        </p:nvSpPr>
        <p:spPr>
          <a:xfrm>
            <a:off x="813435" y="1341120"/>
            <a:ext cx="9561195" cy="2442210"/>
          </a:xfrm>
          <a:prstGeom prst="rect">
            <a:avLst/>
          </a:prstGeom>
          <a:noFill/>
          <a:ln w="9525">
            <a:noFill/>
          </a:ln>
        </p:spPr>
        <p:txBody>
          <a:bodyPr anchor="ctr"/>
          <a:lstStyle/>
          <a:p>
            <a:r>
              <a:rPr lang="en-US" altLang="zh-CN"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1 </a:t>
            </a:r>
            <a:r>
              <a:rPr lang="zh-CN" altLang="en-US"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整个地址译码范围为：  </a:t>
            </a:r>
            <a:r>
              <a:rPr lang="zh-CN" altLang="en-US" sz="3200" dirty="0">
                <a:solidFill>
                  <a:srgbClr val="639EF4"/>
                </a:solidFill>
                <a:latin typeface="微软雅黑" panose="020B0503020204020204" charset="-122"/>
                <a:ea typeface="微软雅黑" panose="020B0503020204020204" charset="-122"/>
              </a:rPr>
              <a:t>[填空1</a:t>
            </a:r>
            <a:r>
              <a:rPr lang="zh-CN" altLang="en-US" sz="3200" dirty="0">
                <a:solidFill>
                  <a:srgbClr val="000000"/>
                </a:solidFill>
                <a:latin typeface="微软雅黑" panose="020B0503020204020204" charset="-122"/>
                <a:ea typeface="微软雅黑" panose="020B0503020204020204" charset="-122"/>
              </a:rPr>
              <a:t>]</a:t>
            </a:r>
            <a:r>
              <a:rPr lang="en-US" altLang="zh-CN" sz="3200" dirty="0">
                <a:solidFill>
                  <a:srgbClr val="000000"/>
                </a:solidFill>
                <a:latin typeface="微软雅黑" panose="020B0503020204020204" charset="-122"/>
                <a:ea typeface="微软雅黑" panose="020B0503020204020204" charset="-122"/>
              </a:rPr>
              <a:t>H— </a:t>
            </a:r>
            <a:r>
              <a:rPr lang="en-US" altLang="zh-CN" sz="3200" dirty="0">
                <a:solidFill>
                  <a:srgbClr val="639EF4"/>
                </a:solidFill>
                <a:latin typeface="微软雅黑" panose="020B0503020204020204" charset="-122"/>
                <a:ea typeface="微软雅黑" panose="020B0503020204020204" charset="-122"/>
              </a:rPr>
              <a:t>[填空2]</a:t>
            </a:r>
            <a:r>
              <a:rPr lang="en-US" altLang="zh-CN" sz="3200" dirty="0">
                <a:solidFill>
                  <a:srgbClr val="000000"/>
                </a:solidFill>
                <a:latin typeface="微软雅黑" panose="020B0503020204020204" charset="-122"/>
                <a:ea typeface="微软雅黑" panose="020B0503020204020204" charset="-122"/>
              </a:rPr>
              <a:t>H</a:t>
            </a:r>
          </a:p>
          <a:p>
            <a:endParaRPr lang="en-US" altLang="zh-CN" sz="3200" dirty="0">
              <a:solidFill>
                <a:srgbClr val="000000"/>
              </a:solidFill>
              <a:latin typeface="微软雅黑" panose="020B0503020204020204" charset="-122"/>
              <a:ea typeface="微软雅黑" panose="020B0503020204020204" charset="-122"/>
            </a:endParaRPr>
          </a:p>
          <a:p>
            <a:r>
              <a:rPr lang="en-US" altLang="zh-CN" sz="3200" dirty="0">
                <a:solidFill>
                  <a:srgbClr val="000000"/>
                </a:solidFill>
                <a:latin typeface="微软雅黑" panose="020B0503020204020204" charset="-122"/>
                <a:ea typeface="微软雅黑" panose="020B0503020204020204" charset="-122"/>
              </a:rPr>
              <a:t>2 </a:t>
            </a:r>
            <a:r>
              <a:rPr lang="zh-CN" altLang="en-US"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外设</a:t>
            </a:r>
            <a:r>
              <a:rPr lang="en-US" altLang="zh-CN"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1</a:t>
            </a:r>
            <a:r>
              <a:rPr lang="zh-CN" altLang="en-US"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的地址译码范围为</a:t>
            </a:r>
            <a:r>
              <a:rPr lang="en-US" altLang="zh-CN"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a:t>
            </a:r>
            <a:r>
              <a:rPr lang="zh-CN" altLang="en-US" sz="3200" b="1" dirty="0">
                <a:solidFill>
                  <a:srgbClr val="639EF4"/>
                </a:solidFill>
                <a:latin typeface="黑体" panose="02010609060101010101" pitchFamily="49" charset="-122"/>
                <a:ea typeface="黑体" panose="02010609060101010101" pitchFamily="49" charset="-122"/>
                <a:sym typeface="宋体" panose="02010600030101010101" pitchFamily="2" charset="-122"/>
              </a:rPr>
              <a:t>[填空3]</a:t>
            </a:r>
            <a:r>
              <a:rPr lang="en-US" altLang="zh-CN" sz="3200" dirty="0">
                <a:solidFill>
                  <a:srgbClr val="000000"/>
                </a:solidFill>
                <a:latin typeface="微软雅黑" panose="020B0503020204020204" charset="-122"/>
                <a:ea typeface="微软雅黑" panose="020B0503020204020204" charset="-122"/>
              </a:rPr>
              <a:t>H</a:t>
            </a:r>
            <a:r>
              <a:rPr lang="en-US" altLang="zh-CN"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a:t>
            </a:r>
            <a:r>
              <a:rPr lang="en-US" altLang="zh-CN" sz="3200" b="1" dirty="0">
                <a:solidFill>
                  <a:srgbClr val="639EF4"/>
                </a:solidFill>
                <a:latin typeface="黑体" panose="02010609060101010101" pitchFamily="49" charset="-122"/>
                <a:ea typeface="黑体" panose="02010609060101010101" pitchFamily="49" charset="-122"/>
                <a:sym typeface="宋体" panose="02010600030101010101" pitchFamily="2" charset="-122"/>
              </a:rPr>
              <a:t>[填空4]</a:t>
            </a:r>
            <a:r>
              <a:rPr lang="en-US" altLang="zh-CN" sz="3200" dirty="0">
                <a:solidFill>
                  <a:srgbClr val="000000"/>
                </a:solidFill>
                <a:latin typeface="微软雅黑" panose="020B0503020204020204" charset="-122"/>
                <a:ea typeface="微软雅黑" panose="020B0503020204020204" charset="-122"/>
              </a:rPr>
              <a:t>H</a:t>
            </a:r>
            <a:r>
              <a:rPr lang="en-US" altLang="zh-CN" sz="3200" b="1" dirty="0">
                <a:latin typeface="黑体" panose="02010609060101010101" pitchFamily="49" charset="-122"/>
                <a:ea typeface="黑体" panose="02010609060101010101" pitchFamily="49" charset="-122"/>
                <a:sym typeface="宋体" panose="02010600030101010101" pitchFamily="2" charset="-122"/>
              </a:rPr>
              <a:t> </a:t>
            </a:r>
            <a:endParaRPr lang="zh-CN" altLang="en-US" sz="3200" b="1" dirty="0">
              <a:latin typeface="黑体" panose="02010609060101010101" pitchFamily="49" charset="-122"/>
              <a:ea typeface="黑体" panose="02010609060101010101" pitchFamily="49" charset="-122"/>
              <a:sym typeface="宋体" panose="02010600030101010101" pitchFamily="2" charset="-122"/>
            </a:endParaRPr>
          </a:p>
          <a:p>
            <a:endParaRPr lang="zh-CN" altLang="en-US" sz="3200" b="1" dirty="0">
              <a:solidFill>
                <a:srgbClr val="000000"/>
              </a:solidFill>
              <a:latin typeface="黑体" panose="02010609060101010101" pitchFamily="49" charset="-122"/>
              <a:ea typeface="黑体" panose="02010609060101010101" pitchFamily="49" charset="-122"/>
              <a:sym typeface="宋体" panose="02010600030101010101" pitchFamily="2" charset="-122"/>
            </a:endParaRPr>
          </a:p>
          <a:p>
            <a:r>
              <a:rPr lang="en-US" altLang="zh-CN"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3 </a:t>
            </a:r>
            <a:r>
              <a:rPr lang="zh-CN" altLang="en-US"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外设</a:t>
            </a:r>
            <a:r>
              <a:rPr lang="en-US" altLang="zh-CN"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2</a:t>
            </a:r>
            <a:r>
              <a:rPr lang="zh-CN" altLang="en-US"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的地址译码范围为</a:t>
            </a:r>
            <a:r>
              <a:rPr lang="en-US" altLang="zh-CN"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a:t>
            </a:r>
            <a:r>
              <a:rPr lang="zh-CN" altLang="en-US" sz="3200" b="1" dirty="0">
                <a:solidFill>
                  <a:srgbClr val="639EF4"/>
                </a:solidFill>
                <a:latin typeface="黑体" panose="02010609060101010101" pitchFamily="49" charset="-122"/>
                <a:ea typeface="黑体" panose="02010609060101010101" pitchFamily="49" charset="-122"/>
                <a:sym typeface="宋体" panose="02010600030101010101" pitchFamily="2" charset="-122"/>
              </a:rPr>
              <a:t>[填空5]</a:t>
            </a:r>
            <a:r>
              <a:rPr lang="en-US" altLang="zh-CN" sz="3200" dirty="0">
                <a:solidFill>
                  <a:srgbClr val="000000"/>
                </a:solidFill>
                <a:latin typeface="微软雅黑" panose="020B0503020204020204" charset="-122"/>
                <a:ea typeface="微软雅黑" panose="020B0503020204020204" charset="-122"/>
              </a:rPr>
              <a:t>H</a:t>
            </a:r>
            <a:r>
              <a:rPr lang="en-US" altLang="zh-CN" sz="3200" b="1" dirty="0">
                <a:solidFill>
                  <a:schemeClr val="tx1"/>
                </a:solidFill>
                <a:latin typeface="黑体" panose="02010609060101010101" pitchFamily="49" charset="-122"/>
                <a:ea typeface="黑体" panose="02010609060101010101" pitchFamily="49" charset="-122"/>
                <a:sym typeface="宋体" panose="02010600030101010101" pitchFamily="2" charset="-122"/>
              </a:rPr>
              <a:t>—</a:t>
            </a:r>
            <a:r>
              <a:rPr lang="en-US" altLang="zh-CN" sz="3200" b="1" dirty="0">
                <a:solidFill>
                  <a:srgbClr val="639EF4"/>
                </a:solidFill>
                <a:latin typeface="黑体" panose="02010609060101010101" pitchFamily="49" charset="-122"/>
                <a:ea typeface="黑体" panose="02010609060101010101" pitchFamily="49" charset="-122"/>
                <a:sym typeface="宋体" panose="02010600030101010101" pitchFamily="2" charset="-122"/>
              </a:rPr>
              <a:t>[填空6]</a:t>
            </a:r>
            <a:r>
              <a:rPr lang="en-US" altLang="zh-CN" sz="3200" dirty="0">
                <a:solidFill>
                  <a:srgbClr val="000000"/>
                </a:solidFill>
                <a:latin typeface="微软雅黑" panose="020B0503020204020204" charset="-122"/>
                <a:ea typeface="微软雅黑" panose="020B0503020204020204" charset="-122"/>
              </a:rPr>
              <a:t>H</a:t>
            </a:r>
            <a:r>
              <a:rPr lang="en-US" altLang="zh-CN" sz="3200" b="1" dirty="0">
                <a:latin typeface="黑体" panose="02010609060101010101" pitchFamily="49" charset="-122"/>
                <a:ea typeface="黑体" panose="02010609060101010101" pitchFamily="49" charset="-122"/>
                <a:sym typeface="宋体" panose="02010600030101010101" pitchFamily="2" charset="-122"/>
              </a:rPr>
              <a:t> </a:t>
            </a:r>
            <a:endParaRPr lang="en-US" altLang="zh-CN" sz="3200" b="1" dirty="0">
              <a:solidFill>
                <a:srgbClr val="000000"/>
              </a:solidFill>
              <a:latin typeface="黑体" panose="02010609060101010101" pitchFamily="49" charset="-122"/>
              <a:ea typeface="黑体" panose="02010609060101010101" pitchFamily="49" charset="-122"/>
              <a:sym typeface="宋体" panose="02010600030101010101" pitchFamily="2" charset="-122"/>
            </a:endParaRPr>
          </a:p>
        </p:txBody>
      </p:sp>
      <p:sp>
        <p:nvSpPr>
          <p:cNvPr id="46085" name="圆角矩形 5"/>
          <p:cNvSpPr/>
          <p:nvPr>
            <p:custDataLst>
              <p:tags r:id="rId3"/>
            </p:custDataLst>
          </p:nvPr>
        </p:nvSpPr>
        <p:spPr>
          <a:xfrm>
            <a:off x="7696200" y="5827395"/>
            <a:ext cx="1961515" cy="798830"/>
          </a:xfrm>
          <a:prstGeom prst="roundRect">
            <a:avLst>
              <a:gd name="adj" fmla="val 16667"/>
            </a:avLst>
          </a:prstGeom>
          <a:solidFill>
            <a:srgbClr val="808080"/>
          </a:solidFill>
          <a:ln w="38100" cap="flat" cmpd="sng">
            <a:solidFill>
              <a:srgbClr val="000000"/>
            </a:solidFill>
            <a:prstDash val="solid"/>
            <a:headEnd type="none" w="med" len="med"/>
            <a:tailEnd type="none" w="med" len="med"/>
          </a:ln>
        </p:spPr>
        <p:txBody>
          <a:bodyPr anchor="ctr" anchorCtr="1"/>
          <a:lstStyle/>
          <a:p>
            <a:pPr eaLnBrk="1" hangingPunct="1"/>
            <a:r>
              <a:rPr lang="zh-CN" altLang="en-US" sz="1600" dirty="0">
                <a:solidFill>
                  <a:srgbClr val="FFFFFF"/>
                </a:solidFill>
                <a:latin typeface="微软雅黑" panose="020B0503020204020204" charset="-122"/>
                <a:ea typeface="微软雅黑" panose="020B0503020204020204" charset="-122"/>
              </a:rPr>
              <a:t>作答</a:t>
            </a:r>
          </a:p>
        </p:txBody>
      </p:sp>
      <p:pic>
        <p:nvPicPr>
          <p:cNvPr id="46086" name="Picture 2"/>
          <p:cNvPicPr>
            <a:picLocks noChangeAspect="1"/>
          </p:cNvPicPr>
          <p:nvPr/>
        </p:nvPicPr>
        <p:blipFill>
          <a:blip r:embed="rId10"/>
          <a:stretch>
            <a:fillRect/>
          </a:stretch>
        </p:blipFill>
        <p:spPr>
          <a:xfrm>
            <a:off x="3679825" y="4679950"/>
            <a:ext cx="1333500" cy="1700213"/>
          </a:xfrm>
          <a:prstGeom prst="rect">
            <a:avLst/>
          </a:prstGeom>
          <a:noFill/>
          <a:ln w="9525">
            <a:noFill/>
          </a:ln>
        </p:spPr>
      </p:pic>
      <p:cxnSp>
        <p:nvCxnSpPr>
          <p:cNvPr id="46087" name="直接连接符 18"/>
          <p:cNvCxnSpPr/>
          <p:nvPr/>
        </p:nvCxnSpPr>
        <p:spPr>
          <a:xfrm rot="10800000">
            <a:off x="3689350" y="6080125"/>
            <a:ext cx="215900" cy="1588"/>
          </a:xfrm>
          <a:prstGeom prst="line">
            <a:avLst/>
          </a:prstGeom>
          <a:ln w="19050" cap="flat" cmpd="sng">
            <a:solidFill>
              <a:schemeClr val="tx1"/>
            </a:solidFill>
            <a:prstDash val="solid"/>
            <a:headEnd type="none" w="med" len="med"/>
            <a:tailEnd type="none" w="med" len="med"/>
          </a:ln>
        </p:spPr>
      </p:cxnSp>
      <p:cxnSp>
        <p:nvCxnSpPr>
          <p:cNvPr id="46088" name="直接连接符 19"/>
          <p:cNvCxnSpPr/>
          <p:nvPr/>
        </p:nvCxnSpPr>
        <p:spPr>
          <a:xfrm rot="10800000">
            <a:off x="3679825" y="5908675"/>
            <a:ext cx="215900" cy="1588"/>
          </a:xfrm>
          <a:prstGeom prst="line">
            <a:avLst/>
          </a:prstGeom>
          <a:ln w="19050" cap="flat" cmpd="sng">
            <a:solidFill>
              <a:schemeClr val="tx1"/>
            </a:solidFill>
            <a:prstDash val="solid"/>
            <a:headEnd type="none" w="med" len="med"/>
            <a:tailEnd type="none" w="med" len="med"/>
          </a:ln>
        </p:spPr>
      </p:cxnSp>
      <p:cxnSp>
        <p:nvCxnSpPr>
          <p:cNvPr id="46089" name="直接连接符 20"/>
          <p:cNvCxnSpPr/>
          <p:nvPr/>
        </p:nvCxnSpPr>
        <p:spPr>
          <a:xfrm rot="10800000">
            <a:off x="3667125" y="5089525"/>
            <a:ext cx="144463" cy="1588"/>
          </a:xfrm>
          <a:prstGeom prst="line">
            <a:avLst/>
          </a:prstGeom>
          <a:ln w="19050" cap="flat" cmpd="sng">
            <a:solidFill>
              <a:schemeClr val="tx1"/>
            </a:solidFill>
            <a:prstDash val="solid"/>
            <a:headEnd type="none" w="med" len="med"/>
            <a:tailEnd type="none" w="med" len="med"/>
          </a:ln>
        </p:spPr>
      </p:cxnSp>
      <p:cxnSp>
        <p:nvCxnSpPr>
          <p:cNvPr id="46090" name="直接连接符 21"/>
          <p:cNvCxnSpPr/>
          <p:nvPr/>
        </p:nvCxnSpPr>
        <p:spPr>
          <a:xfrm rot="10800000">
            <a:off x="3667125" y="4970463"/>
            <a:ext cx="144463" cy="1587"/>
          </a:xfrm>
          <a:prstGeom prst="line">
            <a:avLst/>
          </a:prstGeom>
          <a:ln w="19050" cap="flat" cmpd="sng">
            <a:solidFill>
              <a:schemeClr val="bg2"/>
            </a:solidFill>
            <a:prstDash val="solid"/>
            <a:headEnd type="none" w="med" len="med"/>
            <a:tailEnd type="none" w="med" len="med"/>
          </a:ln>
        </p:spPr>
      </p:cxnSp>
      <p:cxnSp>
        <p:nvCxnSpPr>
          <p:cNvPr id="46091" name="直接连接符 22"/>
          <p:cNvCxnSpPr/>
          <p:nvPr/>
        </p:nvCxnSpPr>
        <p:spPr>
          <a:xfrm rot="10800000">
            <a:off x="2781300" y="5041900"/>
            <a:ext cx="215900" cy="1588"/>
          </a:xfrm>
          <a:prstGeom prst="line">
            <a:avLst/>
          </a:prstGeom>
          <a:ln w="19050" cap="flat" cmpd="sng">
            <a:solidFill>
              <a:schemeClr val="tx1"/>
            </a:solidFill>
            <a:prstDash val="solid"/>
            <a:headEnd type="none" w="med" len="med"/>
            <a:tailEnd type="none" w="med" len="med"/>
          </a:ln>
        </p:spPr>
      </p:cxnSp>
      <p:cxnSp>
        <p:nvCxnSpPr>
          <p:cNvPr id="46092" name="直接连接符 23"/>
          <p:cNvCxnSpPr/>
          <p:nvPr/>
        </p:nvCxnSpPr>
        <p:spPr>
          <a:xfrm>
            <a:off x="4976813" y="4932363"/>
            <a:ext cx="252412" cy="1587"/>
          </a:xfrm>
          <a:prstGeom prst="line">
            <a:avLst/>
          </a:prstGeom>
          <a:ln w="19050" cap="flat" cmpd="sng">
            <a:solidFill>
              <a:schemeClr val="tx1"/>
            </a:solidFill>
            <a:prstDash val="solid"/>
            <a:headEnd type="none" w="med" len="med"/>
            <a:tailEnd type="none" w="med" len="med"/>
          </a:ln>
        </p:spPr>
      </p:cxnSp>
      <p:cxnSp>
        <p:nvCxnSpPr>
          <p:cNvPr id="46093" name="直接连接符 24"/>
          <p:cNvCxnSpPr/>
          <p:nvPr/>
        </p:nvCxnSpPr>
        <p:spPr>
          <a:xfrm>
            <a:off x="4967288" y="5111750"/>
            <a:ext cx="252412" cy="1588"/>
          </a:xfrm>
          <a:prstGeom prst="line">
            <a:avLst/>
          </a:prstGeom>
          <a:ln w="19050" cap="flat" cmpd="sng">
            <a:solidFill>
              <a:schemeClr val="tx1"/>
            </a:solidFill>
            <a:prstDash val="solid"/>
            <a:headEnd type="none" w="med" len="med"/>
            <a:tailEnd type="none" w="med" len="med"/>
          </a:ln>
        </p:spPr>
      </p:cxnSp>
      <p:sp>
        <p:nvSpPr>
          <p:cNvPr id="46094" name="Text Box 3"/>
          <p:cNvSpPr txBox="1"/>
          <p:nvPr/>
        </p:nvSpPr>
        <p:spPr>
          <a:xfrm>
            <a:off x="3976688" y="5232400"/>
            <a:ext cx="857250" cy="276225"/>
          </a:xfrm>
          <a:prstGeom prst="rect">
            <a:avLst/>
          </a:prstGeom>
          <a:noFill/>
          <a:ln w="12700">
            <a:noFill/>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74ls138</a:t>
            </a:r>
            <a:endParaRPr lang="zh-CN" altLang="en-US" sz="1200" b="1" dirty="0">
              <a:solidFill>
                <a:schemeClr val="tx1"/>
              </a:solidFill>
              <a:latin typeface="Arial" panose="020B0604020202020204" pitchFamily="34" charset="0"/>
              <a:ea typeface="黑体" panose="02010609060101010101" pitchFamily="49" charset="-122"/>
            </a:endParaRPr>
          </a:p>
        </p:txBody>
      </p:sp>
      <p:cxnSp>
        <p:nvCxnSpPr>
          <p:cNvPr id="46095" name="直接连接符 26"/>
          <p:cNvCxnSpPr/>
          <p:nvPr/>
        </p:nvCxnSpPr>
        <p:spPr>
          <a:xfrm>
            <a:off x="4991100" y="5280025"/>
            <a:ext cx="252413" cy="1588"/>
          </a:xfrm>
          <a:prstGeom prst="line">
            <a:avLst/>
          </a:prstGeom>
          <a:ln w="19050" cap="flat" cmpd="sng">
            <a:solidFill>
              <a:schemeClr val="tx1"/>
            </a:solidFill>
            <a:prstDash val="solid"/>
            <a:headEnd type="none" w="med" len="med"/>
            <a:tailEnd type="none" w="med" len="med"/>
          </a:ln>
        </p:spPr>
      </p:cxnSp>
      <p:cxnSp>
        <p:nvCxnSpPr>
          <p:cNvPr id="46096" name="直接连接符 27"/>
          <p:cNvCxnSpPr/>
          <p:nvPr/>
        </p:nvCxnSpPr>
        <p:spPr>
          <a:xfrm>
            <a:off x="4981575" y="5464175"/>
            <a:ext cx="252413" cy="1588"/>
          </a:xfrm>
          <a:prstGeom prst="line">
            <a:avLst/>
          </a:prstGeom>
          <a:ln w="19050" cap="flat" cmpd="sng">
            <a:solidFill>
              <a:schemeClr val="tx1"/>
            </a:solidFill>
            <a:prstDash val="solid"/>
            <a:headEnd type="none" w="med" len="med"/>
            <a:tailEnd type="none" w="med" len="med"/>
          </a:ln>
        </p:spPr>
      </p:cxnSp>
      <p:cxnSp>
        <p:nvCxnSpPr>
          <p:cNvPr id="46097" name="直接连接符 28"/>
          <p:cNvCxnSpPr/>
          <p:nvPr/>
        </p:nvCxnSpPr>
        <p:spPr>
          <a:xfrm>
            <a:off x="4986338" y="5656263"/>
            <a:ext cx="252412" cy="1587"/>
          </a:xfrm>
          <a:prstGeom prst="line">
            <a:avLst/>
          </a:prstGeom>
          <a:ln w="19050" cap="flat" cmpd="sng">
            <a:solidFill>
              <a:schemeClr val="tx1"/>
            </a:solidFill>
            <a:prstDash val="solid"/>
            <a:headEnd type="none" w="med" len="med"/>
            <a:tailEnd type="none" w="med" len="med"/>
          </a:ln>
        </p:spPr>
      </p:cxnSp>
      <p:cxnSp>
        <p:nvCxnSpPr>
          <p:cNvPr id="46098" name="直接连接符 29"/>
          <p:cNvCxnSpPr/>
          <p:nvPr/>
        </p:nvCxnSpPr>
        <p:spPr>
          <a:xfrm>
            <a:off x="4976813" y="5821363"/>
            <a:ext cx="252412" cy="1587"/>
          </a:xfrm>
          <a:prstGeom prst="line">
            <a:avLst/>
          </a:prstGeom>
          <a:ln w="19050" cap="flat" cmpd="sng">
            <a:solidFill>
              <a:schemeClr val="tx1"/>
            </a:solidFill>
            <a:prstDash val="solid"/>
            <a:headEnd type="none" w="med" len="med"/>
            <a:tailEnd type="none" w="med" len="med"/>
          </a:ln>
        </p:spPr>
      </p:cxnSp>
      <p:cxnSp>
        <p:nvCxnSpPr>
          <p:cNvPr id="46099" name="直接连接符 30"/>
          <p:cNvCxnSpPr/>
          <p:nvPr/>
        </p:nvCxnSpPr>
        <p:spPr>
          <a:xfrm>
            <a:off x="4983163" y="6018213"/>
            <a:ext cx="250825" cy="1587"/>
          </a:xfrm>
          <a:prstGeom prst="line">
            <a:avLst/>
          </a:prstGeom>
          <a:ln w="19050" cap="flat" cmpd="sng">
            <a:solidFill>
              <a:schemeClr val="tx1"/>
            </a:solidFill>
            <a:prstDash val="solid"/>
            <a:headEnd type="none" w="med" len="med"/>
            <a:tailEnd type="none" w="med" len="med"/>
          </a:ln>
        </p:spPr>
      </p:cxnSp>
      <p:sp>
        <p:nvSpPr>
          <p:cNvPr id="46100" name="矩形 31"/>
          <p:cNvSpPr/>
          <p:nvPr/>
        </p:nvSpPr>
        <p:spPr>
          <a:xfrm>
            <a:off x="2971800" y="4822825"/>
            <a:ext cx="214313" cy="461963"/>
          </a:xfrm>
          <a:prstGeom prst="rect">
            <a:avLst/>
          </a:prstGeom>
          <a:solidFill>
            <a:schemeClr val="bg1"/>
          </a:solidFill>
          <a:ln w="28575" cap="flat" cmpd="sng">
            <a:solidFill>
              <a:schemeClr val="tx1"/>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6101" name="TextBox 32"/>
          <p:cNvSpPr txBox="1"/>
          <p:nvPr/>
        </p:nvSpPr>
        <p:spPr>
          <a:xfrm>
            <a:off x="2914650" y="4756150"/>
            <a:ext cx="342900" cy="400050"/>
          </a:xfrm>
          <a:prstGeom prst="rect">
            <a:avLst/>
          </a:prstGeom>
          <a:noFill/>
          <a:ln w="9525">
            <a:noFill/>
          </a:ln>
        </p:spPr>
        <p:txBody>
          <a:bodyPr>
            <a:spAutoFit/>
          </a:bodyPr>
          <a:lstStyle/>
          <a:p>
            <a:pPr eaLnBrk="1" hangingPunct="1"/>
            <a:r>
              <a:rPr lang="en-US" altLang="zh-CN" sz="2000" dirty="0">
                <a:solidFill>
                  <a:schemeClr val="tx1"/>
                </a:solidFill>
                <a:latin typeface="Arial" panose="020B0604020202020204" pitchFamily="34" charset="0"/>
              </a:rPr>
              <a:t>+</a:t>
            </a:r>
            <a:endParaRPr lang="zh-CN" altLang="en-US" sz="2000" dirty="0">
              <a:solidFill>
                <a:schemeClr val="tx1"/>
              </a:solidFill>
              <a:latin typeface="Arial" panose="020B0604020202020204" pitchFamily="34" charset="0"/>
            </a:endParaRPr>
          </a:p>
        </p:txBody>
      </p:sp>
      <p:sp>
        <p:nvSpPr>
          <p:cNvPr id="46102" name="Text Box 333"/>
          <p:cNvSpPr txBox="1"/>
          <p:nvPr/>
        </p:nvSpPr>
        <p:spPr>
          <a:xfrm>
            <a:off x="2462213" y="4875213"/>
            <a:ext cx="428625"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15</a:t>
            </a:r>
          </a:p>
        </p:txBody>
      </p:sp>
      <p:cxnSp>
        <p:nvCxnSpPr>
          <p:cNvPr id="46103" name="直接连接符 34"/>
          <p:cNvCxnSpPr/>
          <p:nvPr/>
        </p:nvCxnSpPr>
        <p:spPr>
          <a:xfrm rot="10800000">
            <a:off x="2787650" y="4889500"/>
            <a:ext cx="179388" cy="1588"/>
          </a:xfrm>
          <a:prstGeom prst="line">
            <a:avLst/>
          </a:prstGeom>
          <a:ln w="19050" cap="flat" cmpd="sng">
            <a:solidFill>
              <a:schemeClr val="tx1"/>
            </a:solidFill>
            <a:prstDash val="solid"/>
            <a:headEnd type="none" w="med" len="med"/>
            <a:tailEnd type="none" w="med" len="med"/>
          </a:ln>
        </p:spPr>
      </p:cxnSp>
      <p:sp>
        <p:nvSpPr>
          <p:cNvPr id="46104" name="Text Box 333"/>
          <p:cNvSpPr txBox="1"/>
          <p:nvPr/>
        </p:nvSpPr>
        <p:spPr>
          <a:xfrm>
            <a:off x="2471738" y="4708525"/>
            <a:ext cx="42862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14</a:t>
            </a:r>
          </a:p>
        </p:txBody>
      </p:sp>
      <p:cxnSp>
        <p:nvCxnSpPr>
          <p:cNvPr id="46105" name="直接连接符 36"/>
          <p:cNvCxnSpPr/>
          <p:nvPr/>
        </p:nvCxnSpPr>
        <p:spPr>
          <a:xfrm rot="10800000">
            <a:off x="3198813" y="4970463"/>
            <a:ext cx="611187" cy="1587"/>
          </a:xfrm>
          <a:prstGeom prst="line">
            <a:avLst/>
          </a:prstGeom>
          <a:ln w="19050" cap="flat" cmpd="sng">
            <a:solidFill>
              <a:schemeClr val="tx1"/>
            </a:solidFill>
            <a:prstDash val="solid"/>
            <a:headEnd type="none" w="med" len="med"/>
            <a:tailEnd type="none" w="med" len="med"/>
          </a:ln>
        </p:spPr>
      </p:cxnSp>
      <p:sp>
        <p:nvSpPr>
          <p:cNvPr id="46106" name="Text Box 333"/>
          <p:cNvSpPr txBox="1"/>
          <p:nvPr/>
        </p:nvSpPr>
        <p:spPr>
          <a:xfrm>
            <a:off x="3357563" y="4946650"/>
            <a:ext cx="400050"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13</a:t>
            </a:r>
          </a:p>
        </p:txBody>
      </p:sp>
      <p:sp>
        <p:nvSpPr>
          <p:cNvPr id="46107" name="Text Box 333"/>
          <p:cNvSpPr txBox="1"/>
          <p:nvPr/>
        </p:nvSpPr>
        <p:spPr>
          <a:xfrm>
            <a:off x="3357563" y="4679950"/>
            <a:ext cx="400050"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12</a:t>
            </a:r>
          </a:p>
        </p:txBody>
      </p:sp>
      <p:sp>
        <p:nvSpPr>
          <p:cNvPr id="46108" name="TextBox 39"/>
          <p:cNvSpPr txBox="1"/>
          <p:nvPr/>
        </p:nvSpPr>
        <p:spPr>
          <a:xfrm>
            <a:off x="3933825" y="5827713"/>
            <a:ext cx="180975" cy="461962"/>
          </a:xfrm>
          <a:prstGeom prst="rect">
            <a:avLst/>
          </a:prstGeom>
          <a:solidFill>
            <a:schemeClr val="bg1"/>
          </a:solidFill>
          <a:ln w="9525">
            <a:noFill/>
          </a:ln>
        </p:spPr>
        <p:txBody>
          <a:bodyPr lIns="0" tIns="0" rIns="0" bIns="0">
            <a:spAutoFit/>
          </a:bodyPr>
          <a:lstStyle/>
          <a:p>
            <a:pPr eaLnBrk="1" hangingPunct="1"/>
            <a:r>
              <a:rPr lang="en-US" altLang="zh-CN" sz="1000" b="1" dirty="0">
                <a:solidFill>
                  <a:schemeClr val="tx1"/>
                </a:solidFill>
                <a:latin typeface="Arial" panose="020B0604020202020204" pitchFamily="34" charset="0"/>
              </a:rPr>
              <a:t>C</a:t>
            </a:r>
          </a:p>
          <a:p>
            <a:pPr eaLnBrk="1" hangingPunct="1"/>
            <a:r>
              <a:rPr lang="en-US" altLang="zh-CN" sz="1000" b="1" dirty="0">
                <a:solidFill>
                  <a:schemeClr val="tx1"/>
                </a:solidFill>
                <a:latin typeface="Arial" panose="020B0604020202020204" pitchFamily="34" charset="0"/>
              </a:rPr>
              <a:t>B</a:t>
            </a:r>
          </a:p>
          <a:p>
            <a:pPr eaLnBrk="1" hangingPunct="1"/>
            <a:r>
              <a:rPr lang="en-US" altLang="zh-CN" sz="1000" b="1" dirty="0">
                <a:solidFill>
                  <a:schemeClr val="tx1"/>
                </a:solidFill>
                <a:latin typeface="Arial" panose="020B0604020202020204" pitchFamily="34" charset="0"/>
              </a:rPr>
              <a:t>A</a:t>
            </a:r>
            <a:endParaRPr lang="zh-CN" altLang="en-US" sz="1000" b="1" dirty="0">
              <a:solidFill>
                <a:schemeClr val="tx1"/>
              </a:solidFill>
              <a:latin typeface="Arial" panose="020B0604020202020204" pitchFamily="34" charset="0"/>
            </a:endParaRPr>
          </a:p>
        </p:txBody>
      </p:sp>
      <p:sp>
        <p:nvSpPr>
          <p:cNvPr id="46109" name="Text Box 333"/>
          <p:cNvSpPr txBox="1"/>
          <p:nvPr/>
        </p:nvSpPr>
        <p:spPr>
          <a:xfrm>
            <a:off x="3348038" y="5910263"/>
            <a:ext cx="428625"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10</a:t>
            </a:r>
          </a:p>
        </p:txBody>
      </p:sp>
      <p:sp>
        <p:nvSpPr>
          <p:cNvPr id="46110" name="Text Box 333"/>
          <p:cNvSpPr txBox="1"/>
          <p:nvPr/>
        </p:nvSpPr>
        <p:spPr>
          <a:xfrm>
            <a:off x="3348038" y="5743575"/>
            <a:ext cx="42862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11</a:t>
            </a:r>
          </a:p>
        </p:txBody>
      </p:sp>
      <p:sp>
        <p:nvSpPr>
          <p:cNvPr id="46111" name="Text Box 333"/>
          <p:cNvSpPr txBox="1"/>
          <p:nvPr/>
        </p:nvSpPr>
        <p:spPr>
          <a:xfrm>
            <a:off x="3386138" y="6100763"/>
            <a:ext cx="428625"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9</a:t>
            </a:r>
          </a:p>
        </p:txBody>
      </p:sp>
      <p:sp>
        <p:nvSpPr>
          <p:cNvPr id="46112" name="Text Box 34"/>
          <p:cNvSpPr txBox="1"/>
          <p:nvPr/>
        </p:nvSpPr>
        <p:spPr>
          <a:xfrm>
            <a:off x="5238750" y="5894388"/>
            <a:ext cx="468313" cy="215900"/>
          </a:xfrm>
          <a:prstGeom prst="rect">
            <a:avLst/>
          </a:prstGeom>
          <a:solidFill>
            <a:srgbClr val="FFCCFF"/>
          </a:solidFill>
          <a:ln w="12700" cap="flat" cmpd="sng">
            <a:solidFill>
              <a:schemeClr val="bg2"/>
            </a:solidFill>
            <a:prstDash val="solid"/>
            <a:miter/>
            <a:headEnd type="none" w="med" len="med"/>
            <a:tailEnd type="none" w="med" len="med"/>
          </a:ln>
        </p:spPr>
        <p:txBody>
          <a:bodyPr>
            <a:spAutoFit/>
          </a:bodyPr>
          <a:lstStyle/>
          <a:p>
            <a:pPr algn="just" eaLnBrk="1" hangingPunct="1">
              <a:spcBef>
                <a:spcPct val="50000"/>
              </a:spcBef>
              <a:buClr>
                <a:srgbClr val="C00000"/>
              </a:buClr>
              <a:buSzPct val="70000"/>
            </a:pPr>
            <a:r>
              <a:rPr lang="zh-CN" altLang="en-US" sz="800" b="1" dirty="0">
                <a:solidFill>
                  <a:schemeClr val="tx1"/>
                </a:solidFill>
                <a:latin typeface="黑体" panose="02010609060101010101" pitchFamily="49" charset="-122"/>
                <a:ea typeface="黑体" panose="02010609060101010101" pitchFamily="49" charset="-122"/>
              </a:rPr>
              <a:t>外设</a:t>
            </a:r>
            <a:r>
              <a:rPr lang="en-US" altLang="zh-CN" sz="800" b="1" dirty="0">
                <a:solidFill>
                  <a:schemeClr val="tx1"/>
                </a:solidFill>
                <a:latin typeface="黑体" panose="02010609060101010101" pitchFamily="49" charset="-122"/>
                <a:ea typeface="黑体" panose="02010609060101010101" pitchFamily="49" charset="-122"/>
              </a:rPr>
              <a:t>2</a:t>
            </a:r>
            <a:endParaRPr lang="zh-CN" altLang="en-US" sz="800" b="1" dirty="0">
              <a:solidFill>
                <a:schemeClr val="tx1"/>
              </a:solidFill>
              <a:latin typeface="黑体" panose="02010609060101010101" pitchFamily="49" charset="-122"/>
              <a:ea typeface="黑体" panose="02010609060101010101" pitchFamily="49" charset="-122"/>
            </a:endParaRPr>
          </a:p>
        </p:txBody>
      </p:sp>
      <p:sp>
        <p:nvSpPr>
          <p:cNvPr id="46113" name="Text Box 34"/>
          <p:cNvSpPr txBox="1"/>
          <p:nvPr/>
        </p:nvSpPr>
        <p:spPr>
          <a:xfrm>
            <a:off x="5243513" y="5172075"/>
            <a:ext cx="468312" cy="215900"/>
          </a:xfrm>
          <a:prstGeom prst="rect">
            <a:avLst/>
          </a:prstGeom>
          <a:solidFill>
            <a:srgbClr val="FFCCFF"/>
          </a:solidFill>
          <a:ln w="12700" cap="flat" cmpd="sng">
            <a:solidFill>
              <a:schemeClr val="bg2"/>
            </a:solidFill>
            <a:prstDash val="solid"/>
            <a:miter/>
            <a:headEnd type="none" w="med" len="med"/>
            <a:tailEnd type="none" w="med" len="med"/>
          </a:ln>
        </p:spPr>
        <p:txBody>
          <a:bodyPr>
            <a:spAutoFit/>
          </a:bodyPr>
          <a:lstStyle/>
          <a:p>
            <a:pPr algn="just" eaLnBrk="1" hangingPunct="1">
              <a:spcBef>
                <a:spcPct val="50000"/>
              </a:spcBef>
              <a:buClr>
                <a:srgbClr val="C00000"/>
              </a:buClr>
              <a:buSzPct val="70000"/>
            </a:pPr>
            <a:r>
              <a:rPr lang="zh-CN" altLang="en-US" sz="800" b="1" dirty="0">
                <a:solidFill>
                  <a:schemeClr val="tx1"/>
                </a:solidFill>
                <a:latin typeface="黑体" panose="02010609060101010101" pitchFamily="49" charset="-122"/>
                <a:ea typeface="黑体" panose="02010609060101010101" pitchFamily="49" charset="-122"/>
              </a:rPr>
              <a:t>外设</a:t>
            </a:r>
            <a:r>
              <a:rPr lang="en-US" altLang="zh-CN" sz="800" b="1" dirty="0">
                <a:solidFill>
                  <a:schemeClr val="tx1"/>
                </a:solidFill>
                <a:latin typeface="黑体" panose="02010609060101010101" pitchFamily="49" charset="-122"/>
                <a:ea typeface="黑体" panose="02010609060101010101" pitchFamily="49" charset="-122"/>
              </a:rPr>
              <a:t>1</a:t>
            </a:r>
            <a:endParaRPr lang="zh-CN" altLang="en-US" sz="800" b="1" dirty="0">
              <a:solidFill>
                <a:schemeClr val="tx1"/>
              </a:solidFill>
              <a:latin typeface="黑体" panose="02010609060101010101" pitchFamily="49" charset="-122"/>
              <a:ea typeface="黑体" panose="02010609060101010101" pitchFamily="49" charset="-122"/>
            </a:endParaRPr>
          </a:p>
        </p:txBody>
      </p:sp>
      <p:grpSp>
        <p:nvGrpSpPr>
          <p:cNvPr id="46114" name="组合 10"/>
          <p:cNvGrpSpPr/>
          <p:nvPr/>
        </p:nvGrpSpPr>
        <p:grpSpPr>
          <a:xfrm>
            <a:off x="0" y="0"/>
            <a:ext cx="9144000" cy="635000"/>
            <a:chOff x="-2400" y="0"/>
            <a:chExt cx="14400" cy="1000"/>
          </a:xfrm>
        </p:grpSpPr>
        <p:sp>
          <p:nvSpPr>
            <p:cNvPr id="46116" name="TitleBackground"/>
            <p:cNvSpPr/>
            <p:nvPr>
              <p:custDataLst>
                <p:tags r:id="rId5"/>
              </p:custDataLst>
            </p:nvPr>
          </p:nvSpPr>
          <p:spPr>
            <a:xfrm>
              <a:off x="-2400" y="0"/>
              <a:ext cx="14400" cy="727"/>
            </a:xfrm>
            <a:prstGeom prst="rect">
              <a:avLst/>
            </a:prstGeom>
            <a:solidFill>
              <a:srgbClr val="F6F7F8"/>
            </a:solidFill>
            <a:ln w="9525">
              <a:noFill/>
            </a:ln>
          </p:spPr>
          <p:txBody>
            <a:bodyPr>
              <a:spAutoFit/>
            </a:bodyPr>
            <a:lstStyle/>
            <a:p>
              <a:pPr eaLnBrk="1" hangingPunct="1"/>
              <a:endParaRPr lang="zh-CN" altLang="en-US" dirty="0">
                <a:latin typeface="Arial" panose="020B0604020202020204" pitchFamily="34" charset="0"/>
              </a:endParaRPr>
            </a:p>
          </p:txBody>
        </p:sp>
        <p:sp>
          <p:nvSpPr>
            <p:cNvPr id="46117" name="ColorBlock"/>
            <p:cNvSpPr/>
            <p:nvPr>
              <p:custDataLst>
                <p:tags r:id="rId6"/>
              </p:custDataLst>
            </p:nvPr>
          </p:nvSpPr>
          <p:spPr>
            <a:xfrm>
              <a:off x="-2400" y="0"/>
              <a:ext cx="300" cy="727"/>
            </a:xfrm>
            <a:prstGeom prst="rect">
              <a:avLst/>
            </a:prstGeom>
            <a:solidFill>
              <a:srgbClr val="639EF4"/>
            </a:solidFill>
            <a:ln w="9525">
              <a:noFill/>
            </a:ln>
          </p:spPr>
          <p:txBody>
            <a:bodyPr>
              <a:spAutoFit/>
            </a:bodyPr>
            <a:lstStyle/>
            <a:p>
              <a:pPr eaLnBrk="1" hangingPunct="1"/>
              <a:endParaRPr lang="zh-CN" altLang="en-US" dirty="0">
                <a:latin typeface="Arial" panose="020B0604020202020204" pitchFamily="34" charset="0"/>
              </a:endParaRPr>
            </a:p>
          </p:txBody>
        </p:sp>
        <p:sp>
          <p:nvSpPr>
            <p:cNvPr id="46118" name="TypeText"/>
            <p:cNvSpPr txBox="1"/>
            <p:nvPr>
              <p:custDataLst>
                <p:tags r:id="rId7"/>
              </p:custDataLst>
            </p:nvPr>
          </p:nvSpPr>
          <p:spPr>
            <a:xfrm>
              <a:off x="-2000" y="0"/>
              <a:ext cx="3000" cy="1000"/>
            </a:xfrm>
            <a:prstGeom prst="rect">
              <a:avLst/>
            </a:prstGeom>
            <a:noFill/>
            <a:ln w="9525">
              <a:noFill/>
            </a:ln>
          </p:spPr>
          <p:txBody>
            <a:bodyPr wrap="none" anchor="ctr"/>
            <a:lstStyle/>
            <a:p>
              <a:r>
                <a:rPr lang="zh-CN" altLang="en-US" sz="2600" dirty="0">
                  <a:solidFill>
                    <a:srgbClr val="000000"/>
                  </a:solidFill>
                  <a:latin typeface="微软雅黑" panose="020B0503020204020204" charset="-122"/>
                  <a:ea typeface="微软雅黑" panose="020B0503020204020204" charset="-122"/>
                </a:rPr>
                <a:t>填空题</a:t>
              </a:r>
            </a:p>
          </p:txBody>
        </p:sp>
        <p:sp>
          <p:nvSpPr>
            <p:cNvPr id="46119" name="TipText"/>
            <p:cNvSpPr txBox="1"/>
            <p:nvPr>
              <p:custDataLst>
                <p:tags r:id="rId8"/>
              </p:custDataLst>
            </p:nvPr>
          </p:nvSpPr>
          <p:spPr>
            <a:xfrm>
              <a:off x="-152" y="172"/>
              <a:ext cx="3600" cy="800"/>
            </a:xfrm>
            <a:prstGeom prst="rect">
              <a:avLst/>
            </a:prstGeom>
            <a:noFill/>
            <a:ln w="9525">
              <a:noFill/>
            </a:ln>
          </p:spPr>
          <p:txBody>
            <a:bodyPr wrap="none" anchor="ctr"/>
            <a:lstStyle/>
            <a:p>
              <a:r>
                <a:rPr lang="zh-CN" altLang="en-US" sz="2000" dirty="0">
                  <a:solidFill>
                    <a:srgbClr val="808080"/>
                  </a:solidFill>
                  <a:latin typeface="微软雅黑" panose="020B0503020204020204" charset="-122"/>
                  <a:ea typeface="微软雅黑" panose="020B0503020204020204" charset="-122"/>
                </a:rPr>
                <a:t>6分</a:t>
              </a:r>
            </a:p>
          </p:txBody>
        </p:sp>
      </p:grpSp>
      <p:pic>
        <p:nvPicPr>
          <p:cNvPr id="46115" name="图片 3" descr="tmp2041"/>
          <p:cNvPicPr>
            <a:picLocks noChangeAspect="1"/>
          </p:cNvPicPr>
          <p:nvPr>
            <p:custDataLst>
              <p:tags r:id="rId4"/>
            </p:custDataLst>
          </p:nvPr>
        </p:nvPicPr>
        <p:blipFill>
          <a:blip r:embed="rId11"/>
          <a:stretch>
            <a:fillRect/>
          </a:stretch>
        </p:blipFill>
        <p:spPr>
          <a:xfrm>
            <a:off x="10642600" y="63500"/>
            <a:ext cx="1422400" cy="508000"/>
          </a:xfrm>
          <a:prstGeom prst="rect">
            <a:avLst/>
          </a:prstGeom>
          <a:noFill/>
          <a:ln w="9525">
            <a:noFill/>
          </a:ln>
        </p:spPr>
      </p:pic>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24</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地址译码例题</a:t>
            </a:r>
          </a:p>
        </p:txBody>
      </p:sp>
      <p:sp>
        <p:nvSpPr>
          <p:cNvPr id="10" name="矩形 9"/>
          <p:cNvSpPr/>
          <p:nvPr/>
        </p:nvSpPr>
        <p:spPr bwMode="auto">
          <a:xfrm>
            <a:off x="5324475" y="3270250"/>
            <a:ext cx="1511300" cy="46196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矩形 10"/>
          <p:cNvSpPr/>
          <p:nvPr/>
        </p:nvSpPr>
        <p:spPr bwMode="auto">
          <a:xfrm>
            <a:off x="6848475" y="3251200"/>
            <a:ext cx="1511300" cy="461963"/>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矩形 11"/>
          <p:cNvSpPr/>
          <p:nvPr/>
        </p:nvSpPr>
        <p:spPr>
          <a:xfrm>
            <a:off x="3795713" y="3265488"/>
            <a:ext cx="1511300" cy="461962"/>
          </a:xfrm>
          <a:prstGeom prst="rect">
            <a:avLst/>
          </a:prstGeom>
          <a:solidFill>
            <a:srgbClr val="CCFF99"/>
          </a:solidFill>
          <a:ln w="9525">
            <a:noFill/>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13" name="矩形 12"/>
          <p:cNvSpPr/>
          <p:nvPr/>
        </p:nvSpPr>
        <p:spPr>
          <a:xfrm>
            <a:off x="2266950" y="3255963"/>
            <a:ext cx="1511300" cy="461962"/>
          </a:xfrm>
          <a:prstGeom prst="rect">
            <a:avLst/>
          </a:prstGeom>
          <a:solidFill>
            <a:srgbClr val="FFFF00"/>
          </a:solidFill>
          <a:ln w="9525">
            <a:noFill/>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6" name="Text Box 333"/>
          <p:cNvSpPr txBox="1"/>
          <p:nvPr/>
        </p:nvSpPr>
        <p:spPr>
          <a:xfrm>
            <a:off x="9001125" y="3252788"/>
            <a:ext cx="928688" cy="338137"/>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1000H</a:t>
            </a:r>
            <a:endParaRPr lang="en-US" altLang="zh-CN" sz="1600" b="1" baseline="-25000" dirty="0">
              <a:solidFill>
                <a:schemeClr val="tx1"/>
              </a:solidFill>
              <a:latin typeface="Arial" panose="020B0604020202020204" pitchFamily="34" charset="0"/>
            </a:endParaRPr>
          </a:p>
        </p:txBody>
      </p:sp>
      <p:sp>
        <p:nvSpPr>
          <p:cNvPr id="47" name="Text Box 333"/>
          <p:cNvSpPr txBox="1"/>
          <p:nvPr/>
        </p:nvSpPr>
        <p:spPr>
          <a:xfrm>
            <a:off x="8343900" y="3290888"/>
            <a:ext cx="755650" cy="163512"/>
          </a:xfrm>
          <a:prstGeom prst="rect">
            <a:avLst/>
          </a:prstGeom>
          <a:noFill/>
          <a:ln w="28575">
            <a:noFill/>
          </a:ln>
        </p:spPr>
        <p:txBody>
          <a:bodyPr tIns="0" bIns="0">
            <a:spAutoFit/>
          </a:bodyPr>
          <a:lstStyle/>
          <a:p>
            <a:pPr eaLnBrk="1" hangingPunct="1">
              <a:spcBef>
                <a:spcPct val="50000"/>
              </a:spcBef>
            </a:pPr>
            <a:r>
              <a:rPr lang="zh-CN" altLang="en-US" sz="1600" b="1" baseline="-25000" dirty="0">
                <a:solidFill>
                  <a:schemeClr val="tx1"/>
                </a:solidFill>
                <a:latin typeface="黑体" panose="02010609060101010101" pitchFamily="49" charset="-122"/>
                <a:ea typeface="黑体" panose="02010609060101010101" pitchFamily="49" charset="-122"/>
              </a:rPr>
              <a:t>最小取值</a:t>
            </a:r>
            <a:endParaRPr lang="en-US" altLang="zh-CN" sz="1600" b="1" baseline="-25000" dirty="0">
              <a:solidFill>
                <a:schemeClr val="tx1"/>
              </a:solidFill>
              <a:latin typeface="黑体" panose="02010609060101010101" pitchFamily="49" charset="-122"/>
              <a:ea typeface="黑体" panose="02010609060101010101" pitchFamily="49" charset="-122"/>
            </a:endParaRPr>
          </a:p>
        </p:txBody>
      </p:sp>
      <p:graphicFrame>
        <p:nvGraphicFramePr>
          <p:cNvPr id="48" name="表格 47"/>
          <p:cNvGraphicFramePr>
            <a:graphicFrameLocks noGrp="1"/>
          </p:cNvGraphicFramePr>
          <p:nvPr/>
        </p:nvGraphicFramePr>
        <p:xfrm>
          <a:off x="2266950" y="2976563"/>
          <a:ext cx="6096000" cy="1484312"/>
        </p:xfrm>
        <a:graphic>
          <a:graphicData uri="http://schemas.openxmlformats.org/drawingml/2006/table">
            <a:tbl>
              <a:tblPr firstRow="1" bandRow="1">
                <a:tableStyleId>{D7AC3CCA-C797-4891-BE02-D94E43425B78}</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10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15</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14</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13</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12</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11</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10</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9</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8</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7</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6</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5</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4</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3</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2</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0</a:t>
                      </a:r>
                    </a:p>
                  </a:txBody>
                  <a:tcPr marT="45751" marB="45751">
                    <a:noFill/>
                  </a:tcPr>
                </a:tc>
                <a:extLst>
                  <a:ext uri="{0D108BD9-81ED-4DB2-BD59-A6C34878D82A}">
                    <a16:rowId xmlns:a16="http://schemas.microsoft.com/office/drawing/2014/main" val="10000"/>
                  </a:ext>
                </a:extLst>
              </a:tr>
              <a:tr h="371094">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a:p>
                  </a:txBody>
                  <a:tcPr marT="45751" marB="45751">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371094">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371094">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extLst>
                  <a:ext uri="{0D108BD9-81ED-4DB2-BD59-A6C34878D82A}">
                    <a16:rowId xmlns:a16="http://schemas.microsoft.com/office/drawing/2014/main" val="10003"/>
                  </a:ext>
                </a:extLst>
              </a:tr>
            </a:tbl>
          </a:graphicData>
        </a:graphic>
      </p:graphicFrame>
      <p:sp>
        <p:nvSpPr>
          <p:cNvPr id="49" name="Text Box 333"/>
          <p:cNvSpPr txBox="1"/>
          <p:nvPr/>
        </p:nvSpPr>
        <p:spPr>
          <a:xfrm>
            <a:off x="3448050" y="3284538"/>
            <a:ext cx="400050" cy="307975"/>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50" name="Text Box 333"/>
          <p:cNvSpPr txBox="1"/>
          <p:nvPr/>
        </p:nvSpPr>
        <p:spPr>
          <a:xfrm>
            <a:off x="3067050" y="3294063"/>
            <a:ext cx="400050" cy="307975"/>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nvGrpSpPr>
          <p:cNvPr id="2" name="组合 50"/>
          <p:cNvGrpSpPr/>
          <p:nvPr/>
        </p:nvGrpSpPr>
        <p:grpSpPr>
          <a:xfrm>
            <a:off x="2295525" y="3294063"/>
            <a:ext cx="795338" cy="307975"/>
            <a:chOff x="1171551" y="3490919"/>
            <a:chExt cx="795340" cy="307777"/>
          </a:xfrm>
        </p:grpSpPr>
        <p:sp>
          <p:nvSpPr>
            <p:cNvPr id="47454" name="Text Box 333"/>
            <p:cNvSpPr txBox="1"/>
            <p:nvPr/>
          </p:nvSpPr>
          <p:spPr>
            <a:xfrm>
              <a:off x="117155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55" name="Text Box 333"/>
            <p:cNvSpPr txBox="1"/>
            <p:nvPr/>
          </p:nvSpPr>
          <p:spPr>
            <a:xfrm>
              <a:off x="156684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grpSp>
        <p:nvGrpSpPr>
          <p:cNvPr id="3" name="组合 53"/>
          <p:cNvGrpSpPr/>
          <p:nvPr/>
        </p:nvGrpSpPr>
        <p:grpSpPr>
          <a:xfrm>
            <a:off x="3848100" y="3281363"/>
            <a:ext cx="1133475" cy="307975"/>
            <a:chOff x="2724140" y="3478419"/>
            <a:chExt cx="1133480" cy="307777"/>
          </a:xfrm>
        </p:grpSpPr>
        <p:sp>
          <p:nvSpPr>
            <p:cNvPr id="47451" name="Text Box 333"/>
            <p:cNvSpPr txBox="1"/>
            <p:nvPr/>
          </p:nvSpPr>
          <p:spPr>
            <a:xfrm>
              <a:off x="2724140"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52" name="Text Box 333"/>
            <p:cNvSpPr txBox="1"/>
            <p:nvPr/>
          </p:nvSpPr>
          <p:spPr>
            <a:xfrm>
              <a:off x="3109905"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53" name="Text Box 333"/>
            <p:cNvSpPr txBox="1"/>
            <p:nvPr/>
          </p:nvSpPr>
          <p:spPr>
            <a:xfrm>
              <a:off x="3457570"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grpSp>
        <p:nvGrpSpPr>
          <p:cNvPr id="4" name="组合 57"/>
          <p:cNvGrpSpPr/>
          <p:nvPr/>
        </p:nvGrpSpPr>
        <p:grpSpPr>
          <a:xfrm>
            <a:off x="2286000" y="3995738"/>
            <a:ext cx="1552575" cy="317500"/>
            <a:chOff x="1162026" y="4192799"/>
            <a:chExt cx="1552583" cy="317302"/>
          </a:xfrm>
        </p:grpSpPr>
        <p:sp>
          <p:nvSpPr>
            <p:cNvPr id="47447" name="Text Box 333"/>
            <p:cNvSpPr txBox="1"/>
            <p:nvPr/>
          </p:nvSpPr>
          <p:spPr>
            <a:xfrm>
              <a:off x="1162026" y="420232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48" name="Text Box 333"/>
            <p:cNvSpPr txBox="1"/>
            <p:nvPr/>
          </p:nvSpPr>
          <p:spPr>
            <a:xfrm>
              <a:off x="2314559" y="420232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49" name="Text Box 333"/>
            <p:cNvSpPr txBox="1"/>
            <p:nvPr/>
          </p:nvSpPr>
          <p:spPr>
            <a:xfrm>
              <a:off x="1943084" y="419279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50" name="Text Box 333"/>
            <p:cNvSpPr txBox="1"/>
            <p:nvPr/>
          </p:nvSpPr>
          <p:spPr>
            <a:xfrm>
              <a:off x="1566841" y="420232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grpSp>
        <p:nvGrpSpPr>
          <p:cNvPr id="5" name="组合 62"/>
          <p:cNvGrpSpPr/>
          <p:nvPr/>
        </p:nvGrpSpPr>
        <p:grpSpPr>
          <a:xfrm>
            <a:off x="3829050" y="4010025"/>
            <a:ext cx="1133475" cy="307975"/>
            <a:chOff x="2724140" y="3478419"/>
            <a:chExt cx="1133480" cy="307777"/>
          </a:xfrm>
        </p:grpSpPr>
        <p:sp>
          <p:nvSpPr>
            <p:cNvPr id="47444" name="Text Box 333"/>
            <p:cNvSpPr txBox="1"/>
            <p:nvPr/>
          </p:nvSpPr>
          <p:spPr>
            <a:xfrm>
              <a:off x="2724140"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45" name="Text Box 333"/>
            <p:cNvSpPr txBox="1"/>
            <p:nvPr/>
          </p:nvSpPr>
          <p:spPr>
            <a:xfrm>
              <a:off x="3109905"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46" name="Text Box 333"/>
            <p:cNvSpPr txBox="1"/>
            <p:nvPr/>
          </p:nvSpPr>
          <p:spPr>
            <a:xfrm>
              <a:off x="3457570"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grpSp>
      <p:grpSp>
        <p:nvGrpSpPr>
          <p:cNvPr id="6" name="组合 66"/>
          <p:cNvGrpSpPr/>
          <p:nvPr/>
        </p:nvGrpSpPr>
        <p:grpSpPr>
          <a:xfrm>
            <a:off x="4962525" y="3284538"/>
            <a:ext cx="3452813" cy="317500"/>
            <a:chOff x="3838570" y="3481394"/>
            <a:chExt cx="3452836" cy="317302"/>
          </a:xfrm>
        </p:grpSpPr>
        <p:sp>
          <p:nvSpPr>
            <p:cNvPr id="47435" name="Text Box 333"/>
            <p:cNvSpPr txBox="1"/>
            <p:nvPr/>
          </p:nvSpPr>
          <p:spPr>
            <a:xfrm>
              <a:off x="383857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436" name="Text Box 333"/>
            <p:cNvSpPr txBox="1"/>
            <p:nvPr/>
          </p:nvSpPr>
          <p:spPr>
            <a:xfrm>
              <a:off x="4224335"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437" name="Text Box 333"/>
            <p:cNvSpPr txBox="1"/>
            <p:nvPr/>
          </p:nvSpPr>
          <p:spPr>
            <a:xfrm>
              <a:off x="459105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438" name="Text Box 333"/>
            <p:cNvSpPr txBox="1"/>
            <p:nvPr/>
          </p:nvSpPr>
          <p:spPr>
            <a:xfrm>
              <a:off x="4967293"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439" name="Text Box 333"/>
            <p:cNvSpPr txBox="1"/>
            <p:nvPr/>
          </p:nvSpPr>
          <p:spPr>
            <a:xfrm>
              <a:off x="535305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440" name="Text Box 333"/>
            <p:cNvSpPr txBox="1"/>
            <p:nvPr/>
          </p:nvSpPr>
          <p:spPr>
            <a:xfrm>
              <a:off x="572929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441" name="Text Box 333"/>
            <p:cNvSpPr txBox="1"/>
            <p:nvPr/>
          </p:nvSpPr>
          <p:spPr>
            <a:xfrm>
              <a:off x="614840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442" name="Text Box 333"/>
            <p:cNvSpPr txBox="1"/>
            <p:nvPr/>
          </p:nvSpPr>
          <p:spPr>
            <a:xfrm>
              <a:off x="651511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443" name="Text Box 333"/>
            <p:cNvSpPr txBox="1"/>
            <p:nvPr/>
          </p:nvSpPr>
          <p:spPr>
            <a:xfrm>
              <a:off x="689135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grpSp>
      <p:grpSp>
        <p:nvGrpSpPr>
          <p:cNvPr id="7" name="组合 76"/>
          <p:cNvGrpSpPr/>
          <p:nvPr/>
        </p:nvGrpSpPr>
        <p:grpSpPr>
          <a:xfrm>
            <a:off x="4972050" y="3276600"/>
            <a:ext cx="3452813" cy="317500"/>
            <a:chOff x="3838570" y="3481394"/>
            <a:chExt cx="3452836" cy="317302"/>
          </a:xfrm>
        </p:grpSpPr>
        <p:sp>
          <p:nvSpPr>
            <p:cNvPr id="47426" name="Text Box 333"/>
            <p:cNvSpPr txBox="1"/>
            <p:nvPr/>
          </p:nvSpPr>
          <p:spPr>
            <a:xfrm>
              <a:off x="383857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27" name="Text Box 333"/>
            <p:cNvSpPr txBox="1"/>
            <p:nvPr/>
          </p:nvSpPr>
          <p:spPr>
            <a:xfrm>
              <a:off x="4224335"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28" name="Text Box 333"/>
            <p:cNvSpPr txBox="1"/>
            <p:nvPr/>
          </p:nvSpPr>
          <p:spPr>
            <a:xfrm>
              <a:off x="459105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29" name="Text Box 333"/>
            <p:cNvSpPr txBox="1"/>
            <p:nvPr/>
          </p:nvSpPr>
          <p:spPr>
            <a:xfrm>
              <a:off x="4967293"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30" name="Text Box 333"/>
            <p:cNvSpPr txBox="1"/>
            <p:nvPr/>
          </p:nvSpPr>
          <p:spPr>
            <a:xfrm>
              <a:off x="535305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31" name="Text Box 333"/>
            <p:cNvSpPr txBox="1"/>
            <p:nvPr/>
          </p:nvSpPr>
          <p:spPr>
            <a:xfrm>
              <a:off x="572929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32" name="Text Box 333"/>
            <p:cNvSpPr txBox="1"/>
            <p:nvPr/>
          </p:nvSpPr>
          <p:spPr>
            <a:xfrm>
              <a:off x="614840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33" name="Text Box 333"/>
            <p:cNvSpPr txBox="1"/>
            <p:nvPr/>
          </p:nvSpPr>
          <p:spPr>
            <a:xfrm>
              <a:off x="651511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34" name="Text Box 333"/>
            <p:cNvSpPr txBox="1"/>
            <p:nvPr/>
          </p:nvSpPr>
          <p:spPr>
            <a:xfrm>
              <a:off x="689135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grpSp>
        <p:nvGrpSpPr>
          <p:cNvPr id="8" name="组合 86"/>
          <p:cNvGrpSpPr/>
          <p:nvPr/>
        </p:nvGrpSpPr>
        <p:grpSpPr>
          <a:xfrm>
            <a:off x="4957763" y="4027488"/>
            <a:ext cx="3452812" cy="317500"/>
            <a:chOff x="3838570" y="3481394"/>
            <a:chExt cx="3452836" cy="317302"/>
          </a:xfrm>
        </p:grpSpPr>
        <p:sp>
          <p:nvSpPr>
            <p:cNvPr id="47417" name="Text Box 333"/>
            <p:cNvSpPr txBox="1"/>
            <p:nvPr/>
          </p:nvSpPr>
          <p:spPr>
            <a:xfrm>
              <a:off x="383857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18" name="Text Box 333"/>
            <p:cNvSpPr txBox="1"/>
            <p:nvPr/>
          </p:nvSpPr>
          <p:spPr>
            <a:xfrm>
              <a:off x="4224335"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19" name="Text Box 333"/>
            <p:cNvSpPr txBox="1"/>
            <p:nvPr/>
          </p:nvSpPr>
          <p:spPr>
            <a:xfrm>
              <a:off x="459105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20" name="Text Box 333"/>
            <p:cNvSpPr txBox="1"/>
            <p:nvPr/>
          </p:nvSpPr>
          <p:spPr>
            <a:xfrm>
              <a:off x="4967293"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21" name="Text Box 333"/>
            <p:cNvSpPr txBox="1"/>
            <p:nvPr/>
          </p:nvSpPr>
          <p:spPr>
            <a:xfrm>
              <a:off x="535305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22" name="Text Box 333"/>
            <p:cNvSpPr txBox="1"/>
            <p:nvPr/>
          </p:nvSpPr>
          <p:spPr>
            <a:xfrm>
              <a:off x="572929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23" name="Text Box 333"/>
            <p:cNvSpPr txBox="1"/>
            <p:nvPr/>
          </p:nvSpPr>
          <p:spPr>
            <a:xfrm>
              <a:off x="614840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24" name="Text Box 333"/>
            <p:cNvSpPr txBox="1"/>
            <p:nvPr/>
          </p:nvSpPr>
          <p:spPr>
            <a:xfrm>
              <a:off x="651511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425" name="Text Box 333"/>
            <p:cNvSpPr txBox="1"/>
            <p:nvPr/>
          </p:nvSpPr>
          <p:spPr>
            <a:xfrm>
              <a:off x="689135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grpSp>
      <p:sp>
        <p:nvSpPr>
          <p:cNvPr id="97" name="Text Box 333"/>
          <p:cNvSpPr txBox="1"/>
          <p:nvPr/>
        </p:nvSpPr>
        <p:spPr>
          <a:xfrm>
            <a:off x="8326438" y="4076700"/>
            <a:ext cx="755650" cy="163513"/>
          </a:xfrm>
          <a:prstGeom prst="rect">
            <a:avLst/>
          </a:prstGeom>
          <a:noFill/>
          <a:ln w="28575">
            <a:noFill/>
          </a:ln>
        </p:spPr>
        <p:txBody>
          <a:bodyPr tIns="0" bIns="0">
            <a:spAutoFit/>
          </a:bodyPr>
          <a:lstStyle/>
          <a:p>
            <a:pPr eaLnBrk="1" hangingPunct="1">
              <a:spcBef>
                <a:spcPct val="50000"/>
              </a:spcBef>
            </a:pPr>
            <a:r>
              <a:rPr lang="zh-CN" altLang="en-US" sz="1600" b="1" baseline="-25000" dirty="0">
                <a:solidFill>
                  <a:schemeClr val="tx1"/>
                </a:solidFill>
                <a:latin typeface="黑体" panose="02010609060101010101" pitchFamily="49" charset="-122"/>
                <a:ea typeface="黑体" panose="02010609060101010101" pitchFamily="49" charset="-122"/>
              </a:rPr>
              <a:t>最大取值</a:t>
            </a:r>
            <a:endParaRPr lang="en-US" altLang="zh-CN" sz="1600" b="1" baseline="-25000" dirty="0">
              <a:solidFill>
                <a:schemeClr val="tx1"/>
              </a:solidFill>
              <a:latin typeface="黑体" panose="02010609060101010101" pitchFamily="49" charset="-122"/>
              <a:ea typeface="黑体" panose="02010609060101010101" pitchFamily="49" charset="-122"/>
            </a:endParaRPr>
          </a:p>
        </p:txBody>
      </p:sp>
      <p:grpSp>
        <p:nvGrpSpPr>
          <p:cNvPr id="9" name="组合 97"/>
          <p:cNvGrpSpPr/>
          <p:nvPr/>
        </p:nvGrpSpPr>
        <p:grpSpPr>
          <a:xfrm>
            <a:off x="2352675" y="3589338"/>
            <a:ext cx="6086475" cy="438150"/>
            <a:chOff x="1228700" y="3786197"/>
            <a:chExt cx="6086518" cy="438150"/>
          </a:xfrm>
        </p:grpSpPr>
        <p:sp>
          <p:nvSpPr>
            <p:cNvPr id="47401" name="Text Box 333"/>
            <p:cNvSpPr txBox="1"/>
            <p:nvPr/>
          </p:nvSpPr>
          <p:spPr>
            <a:xfrm rot="5400000">
              <a:off x="1182555" y="383232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02" name="Text Box 333"/>
            <p:cNvSpPr txBox="1"/>
            <p:nvPr/>
          </p:nvSpPr>
          <p:spPr>
            <a:xfrm rot="5400000">
              <a:off x="1574871" y="383232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03" name="Text Box 333"/>
            <p:cNvSpPr txBox="1"/>
            <p:nvPr/>
          </p:nvSpPr>
          <p:spPr>
            <a:xfrm rot="5400000">
              <a:off x="1958850" y="384185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04" name="Text Box 333"/>
            <p:cNvSpPr txBox="1"/>
            <p:nvPr/>
          </p:nvSpPr>
          <p:spPr>
            <a:xfrm rot="5400000">
              <a:off x="2351166" y="384185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05" name="Text Box 333"/>
            <p:cNvSpPr txBox="1"/>
            <p:nvPr/>
          </p:nvSpPr>
          <p:spPr>
            <a:xfrm rot="5400000">
              <a:off x="2725614" y="384185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06" name="Text Box 333"/>
            <p:cNvSpPr txBox="1"/>
            <p:nvPr/>
          </p:nvSpPr>
          <p:spPr>
            <a:xfrm rot="5400000">
              <a:off x="3117930" y="384185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07" name="Text Box 333"/>
            <p:cNvSpPr txBox="1"/>
            <p:nvPr/>
          </p:nvSpPr>
          <p:spPr>
            <a:xfrm rot="5400000">
              <a:off x="3501909" y="385137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08" name="Text Box 333"/>
            <p:cNvSpPr txBox="1"/>
            <p:nvPr/>
          </p:nvSpPr>
          <p:spPr>
            <a:xfrm rot="5400000">
              <a:off x="3894225" y="385137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09" name="Text Box 333"/>
            <p:cNvSpPr txBox="1"/>
            <p:nvPr/>
          </p:nvSpPr>
          <p:spPr>
            <a:xfrm rot="5400000">
              <a:off x="4249626" y="385137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10" name="Text Box 333"/>
            <p:cNvSpPr txBox="1"/>
            <p:nvPr/>
          </p:nvSpPr>
          <p:spPr>
            <a:xfrm rot="5400000">
              <a:off x="4641942" y="385137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11" name="Text Box 333"/>
            <p:cNvSpPr txBox="1"/>
            <p:nvPr/>
          </p:nvSpPr>
          <p:spPr>
            <a:xfrm rot="5400000">
              <a:off x="5025921" y="386090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12" name="Text Box 333"/>
            <p:cNvSpPr txBox="1"/>
            <p:nvPr/>
          </p:nvSpPr>
          <p:spPr>
            <a:xfrm rot="5400000">
              <a:off x="5418237" y="386090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13" name="Text Box 333"/>
            <p:cNvSpPr txBox="1"/>
            <p:nvPr/>
          </p:nvSpPr>
          <p:spPr>
            <a:xfrm rot="5400000">
              <a:off x="5792685" y="386090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14" name="Text Box 333"/>
            <p:cNvSpPr txBox="1"/>
            <p:nvPr/>
          </p:nvSpPr>
          <p:spPr>
            <a:xfrm rot="5400000">
              <a:off x="6185001" y="386090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15" name="Text Box 333"/>
            <p:cNvSpPr txBox="1"/>
            <p:nvPr/>
          </p:nvSpPr>
          <p:spPr>
            <a:xfrm rot="5400000">
              <a:off x="6568980" y="387042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416" name="Text Box 333"/>
            <p:cNvSpPr txBox="1"/>
            <p:nvPr/>
          </p:nvSpPr>
          <p:spPr>
            <a:xfrm rot="5400000">
              <a:off x="6961296" y="387042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grpSp>
      <p:sp>
        <p:nvSpPr>
          <p:cNvPr id="115" name="Text Box 333"/>
          <p:cNvSpPr txBox="1"/>
          <p:nvPr/>
        </p:nvSpPr>
        <p:spPr>
          <a:xfrm>
            <a:off x="9020175" y="4048125"/>
            <a:ext cx="928688" cy="338138"/>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1FFFH</a:t>
            </a:r>
            <a:endParaRPr lang="en-US" altLang="zh-CN" sz="1600" b="1" baseline="-25000" dirty="0">
              <a:solidFill>
                <a:schemeClr val="tx1"/>
              </a:solidFill>
              <a:latin typeface="Arial" panose="020B0604020202020204" pitchFamily="34" charset="0"/>
            </a:endParaRPr>
          </a:p>
        </p:txBody>
      </p:sp>
      <p:sp>
        <p:nvSpPr>
          <p:cNvPr id="116" name="Text Box 34"/>
          <p:cNvSpPr txBox="1"/>
          <p:nvPr/>
        </p:nvSpPr>
        <p:spPr>
          <a:xfrm>
            <a:off x="2205038" y="2571750"/>
            <a:ext cx="3748087" cy="369888"/>
          </a:xfrm>
          <a:prstGeom prst="rect">
            <a:avLst/>
          </a:prstGeom>
          <a:noFill/>
          <a:ln w="9525">
            <a:noFill/>
          </a:ln>
        </p:spPr>
        <p:txBody>
          <a:bodyPr>
            <a:spAutoFit/>
          </a:bodyPr>
          <a:lstStyle/>
          <a:p>
            <a:pPr algn="just" eaLnBrk="1" hangingPunct="1">
              <a:spcBef>
                <a:spcPct val="50000"/>
              </a:spcBef>
              <a:buClr>
                <a:srgbClr val="C00000"/>
              </a:buClr>
              <a:buSzPct val="70000"/>
            </a:pPr>
            <a:r>
              <a:rPr lang="zh-CN" altLang="en-US" sz="1800" b="1" dirty="0">
                <a:solidFill>
                  <a:schemeClr val="tx1"/>
                </a:solidFill>
                <a:latin typeface="黑体" panose="02010609060101010101" pitchFamily="49" charset="-122"/>
                <a:ea typeface="黑体" panose="02010609060101010101" pitchFamily="49" charset="-122"/>
              </a:rPr>
              <a:t>整个译码器的地址译码范围：</a:t>
            </a:r>
          </a:p>
        </p:txBody>
      </p:sp>
      <p:sp>
        <p:nvSpPr>
          <p:cNvPr id="117" name="矩形 116"/>
          <p:cNvSpPr/>
          <p:nvPr/>
        </p:nvSpPr>
        <p:spPr bwMode="auto">
          <a:xfrm>
            <a:off x="5324475" y="5241925"/>
            <a:ext cx="1511300" cy="46196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 name="矩形 117"/>
          <p:cNvSpPr/>
          <p:nvPr/>
        </p:nvSpPr>
        <p:spPr bwMode="auto">
          <a:xfrm>
            <a:off x="6848475" y="5222875"/>
            <a:ext cx="1511300" cy="461963"/>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 name="矩形 118"/>
          <p:cNvSpPr/>
          <p:nvPr/>
        </p:nvSpPr>
        <p:spPr>
          <a:xfrm>
            <a:off x="3795713" y="5237163"/>
            <a:ext cx="1511300" cy="461962"/>
          </a:xfrm>
          <a:prstGeom prst="rect">
            <a:avLst/>
          </a:prstGeom>
          <a:solidFill>
            <a:srgbClr val="CCFF99"/>
          </a:solidFill>
          <a:ln w="9525">
            <a:noFill/>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120" name="矩形 119"/>
          <p:cNvSpPr/>
          <p:nvPr/>
        </p:nvSpPr>
        <p:spPr>
          <a:xfrm>
            <a:off x="2266950" y="5227638"/>
            <a:ext cx="1511300" cy="461962"/>
          </a:xfrm>
          <a:prstGeom prst="rect">
            <a:avLst/>
          </a:prstGeom>
          <a:solidFill>
            <a:srgbClr val="FFFF00"/>
          </a:solidFill>
          <a:ln w="9525">
            <a:noFill/>
          </a:ln>
        </p:spPr>
        <p:txBody>
          <a:bodyPr>
            <a:spAutoFit/>
          </a:bodyPr>
          <a:lstStyle/>
          <a:p>
            <a:pPr eaLnBrk="1" hangingPunct="1"/>
            <a:endParaRPr lang="zh-CN" altLang="en-US" dirty="0">
              <a:solidFill>
                <a:schemeClr val="tx1"/>
              </a:solidFill>
              <a:latin typeface="Arial" panose="020B0604020202020204" pitchFamily="34" charset="0"/>
            </a:endParaRPr>
          </a:p>
        </p:txBody>
      </p:sp>
      <p:graphicFrame>
        <p:nvGraphicFramePr>
          <p:cNvPr id="121" name="表格 120"/>
          <p:cNvGraphicFramePr>
            <a:graphicFrameLocks noGrp="1"/>
          </p:cNvGraphicFramePr>
          <p:nvPr/>
        </p:nvGraphicFramePr>
        <p:xfrm>
          <a:off x="2266950" y="4948238"/>
          <a:ext cx="6096000" cy="1484312"/>
        </p:xfrm>
        <a:graphic>
          <a:graphicData uri="http://schemas.openxmlformats.org/drawingml/2006/table">
            <a:tbl>
              <a:tblPr firstRow="1" bandRow="1">
                <a:tableStyleId>{D7AC3CCA-C797-4891-BE02-D94E43425B78}</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10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15</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14</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13</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12</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11</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10</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9</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8</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7</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6</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5</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4</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3</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2</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1</a:t>
                      </a:r>
                    </a:p>
                  </a:txBody>
                  <a:tcPr marT="45751" marB="45751">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100" b="1" dirty="0">
                          <a:ea typeface="宋体" panose="02010600030101010101" pitchFamily="2" charset="-122"/>
                        </a:rPr>
                        <a:t>A</a:t>
                      </a:r>
                      <a:r>
                        <a:rPr kumimoji="0" lang="en-US" altLang="zh-CN" sz="1100" b="1" baseline="-25000" dirty="0">
                          <a:ea typeface="宋体" panose="02010600030101010101" pitchFamily="2" charset="-122"/>
                        </a:rPr>
                        <a:t>0</a:t>
                      </a:r>
                    </a:p>
                  </a:txBody>
                  <a:tcPr marT="45751" marB="45751">
                    <a:noFill/>
                  </a:tcPr>
                </a:tc>
                <a:extLst>
                  <a:ext uri="{0D108BD9-81ED-4DB2-BD59-A6C34878D82A}">
                    <a16:rowId xmlns:a16="http://schemas.microsoft.com/office/drawing/2014/main" val="10000"/>
                  </a:ext>
                </a:extLst>
              </a:tr>
              <a:tr h="371094">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dirty="0"/>
                    </a:p>
                  </a:txBody>
                  <a:tcPr marT="45751" marB="45751">
                    <a:lnB w="12700" cap="flat" cmpd="sng" algn="ctr">
                      <a:noFill/>
                      <a:prstDash val="solid"/>
                      <a:round/>
                      <a:headEnd type="none" w="med" len="med"/>
                      <a:tailEnd type="none" w="med" len="med"/>
                    </a:lnB>
                    <a:noFill/>
                  </a:tcPr>
                </a:tc>
                <a:tc>
                  <a:txBody>
                    <a:bodyPr/>
                    <a:lstStyle/>
                    <a:p>
                      <a:endParaRPr lang="zh-CN" altLang="en-US" sz="1100"/>
                    </a:p>
                  </a:txBody>
                  <a:tcPr marT="45751" marB="45751">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371094">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sz="1100" dirty="0"/>
                    </a:p>
                  </a:txBody>
                  <a:tcPr marT="45751" marB="45751">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371094">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tc>
                  <a:txBody>
                    <a:bodyPr/>
                    <a:lstStyle/>
                    <a:p>
                      <a:endParaRPr lang="zh-CN" altLang="en-US" sz="1100" dirty="0"/>
                    </a:p>
                  </a:txBody>
                  <a:tcPr marT="45751" marB="45751">
                    <a:lnT w="12700" cap="flat" cmpd="sng" algn="ctr">
                      <a:noFill/>
                      <a:prstDash val="solid"/>
                      <a:round/>
                      <a:headEnd type="none" w="med" len="med"/>
                      <a:tailEnd type="none" w="med" len="med"/>
                    </a:lnT>
                    <a:noFill/>
                  </a:tcPr>
                </a:tc>
                <a:extLst>
                  <a:ext uri="{0D108BD9-81ED-4DB2-BD59-A6C34878D82A}">
                    <a16:rowId xmlns:a16="http://schemas.microsoft.com/office/drawing/2014/main" val="10003"/>
                  </a:ext>
                </a:extLst>
              </a:tr>
            </a:tbl>
          </a:graphicData>
        </a:graphic>
      </p:graphicFrame>
      <p:sp>
        <p:nvSpPr>
          <p:cNvPr id="122" name="Text Box 333"/>
          <p:cNvSpPr txBox="1"/>
          <p:nvPr/>
        </p:nvSpPr>
        <p:spPr>
          <a:xfrm>
            <a:off x="3448050" y="5256213"/>
            <a:ext cx="400050" cy="307975"/>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123" name="Text Box 333"/>
          <p:cNvSpPr txBox="1"/>
          <p:nvPr/>
        </p:nvSpPr>
        <p:spPr>
          <a:xfrm>
            <a:off x="3067050" y="5265738"/>
            <a:ext cx="400050" cy="307975"/>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nvGrpSpPr>
          <p:cNvPr id="14" name="组合 123"/>
          <p:cNvGrpSpPr/>
          <p:nvPr/>
        </p:nvGrpSpPr>
        <p:grpSpPr>
          <a:xfrm>
            <a:off x="2295525" y="5265738"/>
            <a:ext cx="795338" cy="307975"/>
            <a:chOff x="1171551" y="3490919"/>
            <a:chExt cx="795340" cy="307777"/>
          </a:xfrm>
        </p:grpSpPr>
        <p:sp>
          <p:nvSpPr>
            <p:cNvPr id="47399" name="Text Box 333"/>
            <p:cNvSpPr txBox="1"/>
            <p:nvPr/>
          </p:nvSpPr>
          <p:spPr>
            <a:xfrm>
              <a:off x="117155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400" name="Text Box 333"/>
            <p:cNvSpPr txBox="1"/>
            <p:nvPr/>
          </p:nvSpPr>
          <p:spPr>
            <a:xfrm>
              <a:off x="156684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grpSp>
        <p:nvGrpSpPr>
          <p:cNvPr id="15" name="组合 126"/>
          <p:cNvGrpSpPr/>
          <p:nvPr/>
        </p:nvGrpSpPr>
        <p:grpSpPr>
          <a:xfrm>
            <a:off x="3848100" y="5253038"/>
            <a:ext cx="1133475" cy="307975"/>
            <a:chOff x="2724140" y="3478419"/>
            <a:chExt cx="1133480" cy="307777"/>
          </a:xfrm>
        </p:grpSpPr>
        <p:sp>
          <p:nvSpPr>
            <p:cNvPr id="47396" name="Text Box 333"/>
            <p:cNvSpPr txBox="1"/>
            <p:nvPr/>
          </p:nvSpPr>
          <p:spPr>
            <a:xfrm>
              <a:off x="2724140"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97" name="Text Box 333"/>
            <p:cNvSpPr txBox="1"/>
            <p:nvPr/>
          </p:nvSpPr>
          <p:spPr>
            <a:xfrm>
              <a:off x="3109905"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98" name="Text Box 333"/>
            <p:cNvSpPr txBox="1"/>
            <p:nvPr/>
          </p:nvSpPr>
          <p:spPr>
            <a:xfrm>
              <a:off x="3457570"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grpSp>
        <p:nvGrpSpPr>
          <p:cNvPr id="16" name="组合 130"/>
          <p:cNvGrpSpPr/>
          <p:nvPr/>
        </p:nvGrpSpPr>
        <p:grpSpPr>
          <a:xfrm>
            <a:off x="2286000" y="5967413"/>
            <a:ext cx="1552575" cy="317500"/>
            <a:chOff x="1162026" y="4192799"/>
            <a:chExt cx="1552583" cy="317302"/>
          </a:xfrm>
        </p:grpSpPr>
        <p:sp>
          <p:nvSpPr>
            <p:cNvPr id="47392" name="Text Box 333"/>
            <p:cNvSpPr txBox="1"/>
            <p:nvPr/>
          </p:nvSpPr>
          <p:spPr>
            <a:xfrm>
              <a:off x="1162026" y="420232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93" name="Text Box 333"/>
            <p:cNvSpPr txBox="1"/>
            <p:nvPr/>
          </p:nvSpPr>
          <p:spPr>
            <a:xfrm>
              <a:off x="2314559" y="420232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94" name="Text Box 333"/>
            <p:cNvSpPr txBox="1"/>
            <p:nvPr/>
          </p:nvSpPr>
          <p:spPr>
            <a:xfrm>
              <a:off x="1943084" y="419279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95" name="Text Box 333"/>
            <p:cNvSpPr txBox="1"/>
            <p:nvPr/>
          </p:nvSpPr>
          <p:spPr>
            <a:xfrm>
              <a:off x="1566841" y="420232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grpSp>
        <p:nvGrpSpPr>
          <p:cNvPr id="17" name="组合 135"/>
          <p:cNvGrpSpPr/>
          <p:nvPr/>
        </p:nvGrpSpPr>
        <p:grpSpPr>
          <a:xfrm>
            <a:off x="3829050" y="5981700"/>
            <a:ext cx="1133475" cy="307975"/>
            <a:chOff x="2724140" y="3478419"/>
            <a:chExt cx="1133480" cy="307777"/>
          </a:xfrm>
        </p:grpSpPr>
        <p:sp>
          <p:nvSpPr>
            <p:cNvPr id="47389" name="Text Box 333"/>
            <p:cNvSpPr txBox="1"/>
            <p:nvPr/>
          </p:nvSpPr>
          <p:spPr>
            <a:xfrm>
              <a:off x="2724140"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90" name="Text Box 333"/>
            <p:cNvSpPr txBox="1"/>
            <p:nvPr/>
          </p:nvSpPr>
          <p:spPr>
            <a:xfrm>
              <a:off x="3109905"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91" name="Text Box 333"/>
            <p:cNvSpPr txBox="1"/>
            <p:nvPr/>
          </p:nvSpPr>
          <p:spPr>
            <a:xfrm>
              <a:off x="3457570" y="34784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grpSp>
        <p:nvGrpSpPr>
          <p:cNvPr id="18" name="组合 139"/>
          <p:cNvGrpSpPr/>
          <p:nvPr/>
        </p:nvGrpSpPr>
        <p:grpSpPr>
          <a:xfrm>
            <a:off x="4962525" y="5256213"/>
            <a:ext cx="3452813" cy="317500"/>
            <a:chOff x="3838570" y="3481394"/>
            <a:chExt cx="3452836" cy="317302"/>
          </a:xfrm>
        </p:grpSpPr>
        <p:sp>
          <p:nvSpPr>
            <p:cNvPr id="47380" name="Text Box 333"/>
            <p:cNvSpPr txBox="1"/>
            <p:nvPr/>
          </p:nvSpPr>
          <p:spPr>
            <a:xfrm>
              <a:off x="383857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381" name="Text Box 333"/>
            <p:cNvSpPr txBox="1"/>
            <p:nvPr/>
          </p:nvSpPr>
          <p:spPr>
            <a:xfrm>
              <a:off x="4224335"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382" name="Text Box 333"/>
            <p:cNvSpPr txBox="1"/>
            <p:nvPr/>
          </p:nvSpPr>
          <p:spPr>
            <a:xfrm>
              <a:off x="459105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383" name="Text Box 333"/>
            <p:cNvSpPr txBox="1"/>
            <p:nvPr/>
          </p:nvSpPr>
          <p:spPr>
            <a:xfrm>
              <a:off x="4967293"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384" name="Text Box 333"/>
            <p:cNvSpPr txBox="1"/>
            <p:nvPr/>
          </p:nvSpPr>
          <p:spPr>
            <a:xfrm>
              <a:off x="535305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385" name="Text Box 333"/>
            <p:cNvSpPr txBox="1"/>
            <p:nvPr/>
          </p:nvSpPr>
          <p:spPr>
            <a:xfrm>
              <a:off x="572929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386" name="Text Box 333"/>
            <p:cNvSpPr txBox="1"/>
            <p:nvPr/>
          </p:nvSpPr>
          <p:spPr>
            <a:xfrm>
              <a:off x="614840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387" name="Text Box 333"/>
            <p:cNvSpPr txBox="1"/>
            <p:nvPr/>
          </p:nvSpPr>
          <p:spPr>
            <a:xfrm>
              <a:off x="651511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sp>
          <p:nvSpPr>
            <p:cNvPr id="47388" name="Text Box 333"/>
            <p:cNvSpPr txBox="1"/>
            <p:nvPr/>
          </p:nvSpPr>
          <p:spPr>
            <a:xfrm>
              <a:off x="689135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X</a:t>
              </a:r>
              <a:endParaRPr lang="en-US" altLang="zh-CN" sz="1400" b="1" baseline="-25000" dirty="0">
                <a:solidFill>
                  <a:schemeClr val="tx1"/>
                </a:solidFill>
                <a:latin typeface="Arial" panose="020B0604020202020204" pitchFamily="34" charset="0"/>
              </a:endParaRPr>
            </a:p>
          </p:txBody>
        </p:sp>
      </p:grpSp>
      <p:grpSp>
        <p:nvGrpSpPr>
          <p:cNvPr id="19" name="组合 149"/>
          <p:cNvGrpSpPr/>
          <p:nvPr/>
        </p:nvGrpSpPr>
        <p:grpSpPr>
          <a:xfrm>
            <a:off x="4972050" y="5248275"/>
            <a:ext cx="3452813" cy="317500"/>
            <a:chOff x="3838570" y="3481394"/>
            <a:chExt cx="3452836" cy="317302"/>
          </a:xfrm>
        </p:grpSpPr>
        <p:sp>
          <p:nvSpPr>
            <p:cNvPr id="47371" name="Text Box 333"/>
            <p:cNvSpPr txBox="1"/>
            <p:nvPr/>
          </p:nvSpPr>
          <p:spPr>
            <a:xfrm>
              <a:off x="383857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72" name="Text Box 333"/>
            <p:cNvSpPr txBox="1"/>
            <p:nvPr/>
          </p:nvSpPr>
          <p:spPr>
            <a:xfrm>
              <a:off x="4224335"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73" name="Text Box 333"/>
            <p:cNvSpPr txBox="1"/>
            <p:nvPr/>
          </p:nvSpPr>
          <p:spPr>
            <a:xfrm>
              <a:off x="459105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74" name="Text Box 333"/>
            <p:cNvSpPr txBox="1"/>
            <p:nvPr/>
          </p:nvSpPr>
          <p:spPr>
            <a:xfrm>
              <a:off x="4967293"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75" name="Text Box 333"/>
            <p:cNvSpPr txBox="1"/>
            <p:nvPr/>
          </p:nvSpPr>
          <p:spPr>
            <a:xfrm>
              <a:off x="535305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76" name="Text Box 333"/>
            <p:cNvSpPr txBox="1"/>
            <p:nvPr/>
          </p:nvSpPr>
          <p:spPr>
            <a:xfrm>
              <a:off x="572929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77" name="Text Box 333"/>
            <p:cNvSpPr txBox="1"/>
            <p:nvPr/>
          </p:nvSpPr>
          <p:spPr>
            <a:xfrm>
              <a:off x="614840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78" name="Text Box 333"/>
            <p:cNvSpPr txBox="1"/>
            <p:nvPr/>
          </p:nvSpPr>
          <p:spPr>
            <a:xfrm>
              <a:off x="651511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sp>
          <p:nvSpPr>
            <p:cNvPr id="47379" name="Text Box 333"/>
            <p:cNvSpPr txBox="1"/>
            <p:nvPr/>
          </p:nvSpPr>
          <p:spPr>
            <a:xfrm>
              <a:off x="689135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0</a:t>
              </a:r>
              <a:endParaRPr lang="en-US" altLang="zh-CN" sz="1400" b="1" baseline="-25000" dirty="0">
                <a:solidFill>
                  <a:schemeClr val="tx1"/>
                </a:solidFill>
                <a:latin typeface="Arial" panose="020B0604020202020204" pitchFamily="34" charset="0"/>
              </a:endParaRPr>
            </a:p>
          </p:txBody>
        </p:sp>
      </p:grpSp>
      <p:grpSp>
        <p:nvGrpSpPr>
          <p:cNvPr id="20" name="组合 159"/>
          <p:cNvGrpSpPr/>
          <p:nvPr/>
        </p:nvGrpSpPr>
        <p:grpSpPr>
          <a:xfrm>
            <a:off x="4957763" y="5999163"/>
            <a:ext cx="3452812" cy="317500"/>
            <a:chOff x="3838570" y="3481394"/>
            <a:chExt cx="3452836" cy="317302"/>
          </a:xfrm>
        </p:grpSpPr>
        <p:sp>
          <p:nvSpPr>
            <p:cNvPr id="47362" name="Text Box 333"/>
            <p:cNvSpPr txBox="1"/>
            <p:nvPr/>
          </p:nvSpPr>
          <p:spPr>
            <a:xfrm>
              <a:off x="383857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63" name="Text Box 333"/>
            <p:cNvSpPr txBox="1"/>
            <p:nvPr/>
          </p:nvSpPr>
          <p:spPr>
            <a:xfrm>
              <a:off x="4224335"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64" name="Text Box 333"/>
            <p:cNvSpPr txBox="1"/>
            <p:nvPr/>
          </p:nvSpPr>
          <p:spPr>
            <a:xfrm>
              <a:off x="4591050"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65" name="Text Box 333"/>
            <p:cNvSpPr txBox="1"/>
            <p:nvPr/>
          </p:nvSpPr>
          <p:spPr>
            <a:xfrm>
              <a:off x="4967293"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66" name="Text Box 333"/>
            <p:cNvSpPr txBox="1"/>
            <p:nvPr/>
          </p:nvSpPr>
          <p:spPr>
            <a:xfrm>
              <a:off x="535305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67" name="Text Box 333"/>
            <p:cNvSpPr txBox="1"/>
            <p:nvPr/>
          </p:nvSpPr>
          <p:spPr>
            <a:xfrm>
              <a:off x="5729298" y="3481394"/>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68" name="Text Box 333"/>
            <p:cNvSpPr txBox="1"/>
            <p:nvPr/>
          </p:nvSpPr>
          <p:spPr>
            <a:xfrm>
              <a:off x="6148401"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69" name="Text Box 333"/>
            <p:cNvSpPr txBox="1"/>
            <p:nvPr/>
          </p:nvSpPr>
          <p:spPr>
            <a:xfrm>
              <a:off x="651511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sp>
          <p:nvSpPr>
            <p:cNvPr id="47370" name="Text Box 333"/>
            <p:cNvSpPr txBox="1"/>
            <p:nvPr/>
          </p:nvSpPr>
          <p:spPr>
            <a:xfrm>
              <a:off x="6891356" y="3490919"/>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1</a:t>
              </a:r>
              <a:endParaRPr lang="en-US" altLang="zh-CN" sz="1400" b="1" baseline="-25000" dirty="0">
                <a:solidFill>
                  <a:schemeClr val="tx1"/>
                </a:solidFill>
                <a:latin typeface="Arial" panose="020B0604020202020204" pitchFamily="34" charset="0"/>
              </a:endParaRPr>
            </a:p>
          </p:txBody>
        </p:sp>
      </p:grpSp>
      <p:grpSp>
        <p:nvGrpSpPr>
          <p:cNvPr id="21" name="组合 169"/>
          <p:cNvGrpSpPr/>
          <p:nvPr/>
        </p:nvGrpSpPr>
        <p:grpSpPr>
          <a:xfrm>
            <a:off x="2352675" y="5561013"/>
            <a:ext cx="6086475" cy="438150"/>
            <a:chOff x="1228700" y="3786197"/>
            <a:chExt cx="6086518" cy="438150"/>
          </a:xfrm>
        </p:grpSpPr>
        <p:sp>
          <p:nvSpPr>
            <p:cNvPr id="47346" name="Text Box 333"/>
            <p:cNvSpPr txBox="1"/>
            <p:nvPr/>
          </p:nvSpPr>
          <p:spPr>
            <a:xfrm rot="5400000">
              <a:off x="1182555" y="383232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47" name="Text Box 333"/>
            <p:cNvSpPr txBox="1"/>
            <p:nvPr/>
          </p:nvSpPr>
          <p:spPr>
            <a:xfrm rot="5400000">
              <a:off x="1574871" y="383232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48" name="Text Box 333"/>
            <p:cNvSpPr txBox="1"/>
            <p:nvPr/>
          </p:nvSpPr>
          <p:spPr>
            <a:xfrm rot="5400000">
              <a:off x="1958850" y="384185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49" name="Text Box 333"/>
            <p:cNvSpPr txBox="1"/>
            <p:nvPr/>
          </p:nvSpPr>
          <p:spPr>
            <a:xfrm rot="5400000">
              <a:off x="2351166" y="384185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0" name="Text Box 333"/>
            <p:cNvSpPr txBox="1"/>
            <p:nvPr/>
          </p:nvSpPr>
          <p:spPr>
            <a:xfrm rot="5400000">
              <a:off x="2725614" y="384185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1" name="Text Box 333"/>
            <p:cNvSpPr txBox="1"/>
            <p:nvPr/>
          </p:nvSpPr>
          <p:spPr>
            <a:xfrm rot="5400000">
              <a:off x="3117930" y="384185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2" name="Text Box 333"/>
            <p:cNvSpPr txBox="1"/>
            <p:nvPr/>
          </p:nvSpPr>
          <p:spPr>
            <a:xfrm rot="5400000">
              <a:off x="3501909" y="385137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3" name="Text Box 333"/>
            <p:cNvSpPr txBox="1"/>
            <p:nvPr/>
          </p:nvSpPr>
          <p:spPr>
            <a:xfrm rot="5400000">
              <a:off x="3894225" y="385137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4" name="Text Box 333"/>
            <p:cNvSpPr txBox="1"/>
            <p:nvPr/>
          </p:nvSpPr>
          <p:spPr>
            <a:xfrm rot="5400000">
              <a:off x="4249626" y="385137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5" name="Text Box 333"/>
            <p:cNvSpPr txBox="1"/>
            <p:nvPr/>
          </p:nvSpPr>
          <p:spPr>
            <a:xfrm rot="5400000">
              <a:off x="4641942" y="385137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6" name="Text Box 333"/>
            <p:cNvSpPr txBox="1"/>
            <p:nvPr/>
          </p:nvSpPr>
          <p:spPr>
            <a:xfrm rot="5400000">
              <a:off x="5025921" y="386090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7" name="Text Box 333"/>
            <p:cNvSpPr txBox="1"/>
            <p:nvPr/>
          </p:nvSpPr>
          <p:spPr>
            <a:xfrm rot="5400000">
              <a:off x="5418237" y="386090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8" name="Text Box 333"/>
            <p:cNvSpPr txBox="1"/>
            <p:nvPr/>
          </p:nvSpPr>
          <p:spPr>
            <a:xfrm rot="5400000">
              <a:off x="5792685" y="386090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59" name="Text Box 333"/>
            <p:cNvSpPr txBox="1"/>
            <p:nvPr/>
          </p:nvSpPr>
          <p:spPr>
            <a:xfrm rot="5400000">
              <a:off x="6185001" y="3860900"/>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60" name="Text Box 333"/>
            <p:cNvSpPr txBox="1"/>
            <p:nvPr/>
          </p:nvSpPr>
          <p:spPr>
            <a:xfrm rot="5400000">
              <a:off x="6568980" y="387042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sp>
          <p:nvSpPr>
            <p:cNvPr id="47361" name="Text Box 333"/>
            <p:cNvSpPr txBox="1"/>
            <p:nvPr/>
          </p:nvSpPr>
          <p:spPr>
            <a:xfrm rot="5400000">
              <a:off x="6961296" y="3870425"/>
              <a:ext cx="400050" cy="307777"/>
            </a:xfrm>
            <a:prstGeom prst="rect">
              <a:avLst/>
            </a:prstGeom>
            <a:noFill/>
            <a:ln w="28575">
              <a:noFill/>
            </a:ln>
          </p:spPr>
          <p:txBody>
            <a:bodyPr>
              <a:spAutoFit/>
            </a:bodyPr>
            <a:lstStyle/>
            <a:p>
              <a:pPr eaLnBrk="1" hangingPunct="1">
                <a:spcBef>
                  <a:spcPct val="50000"/>
                </a:spcBef>
              </a:pPr>
              <a:r>
                <a:rPr lang="en-US" altLang="zh-CN" sz="1400" b="1" dirty="0">
                  <a:solidFill>
                    <a:schemeClr val="tx1"/>
                  </a:solidFill>
                  <a:latin typeface="Arial" panose="020B0604020202020204" pitchFamily="34" charset="0"/>
                </a:rPr>
                <a:t>…</a:t>
              </a:r>
              <a:endParaRPr lang="en-US" altLang="zh-CN" sz="1400" b="1" baseline="-25000" dirty="0">
                <a:solidFill>
                  <a:schemeClr val="tx1"/>
                </a:solidFill>
                <a:latin typeface="Arial" panose="020B0604020202020204" pitchFamily="34" charset="0"/>
              </a:endParaRPr>
            </a:p>
          </p:txBody>
        </p:sp>
      </p:grpSp>
      <p:sp>
        <p:nvSpPr>
          <p:cNvPr id="187" name="Text Box 333"/>
          <p:cNvSpPr txBox="1"/>
          <p:nvPr/>
        </p:nvSpPr>
        <p:spPr>
          <a:xfrm>
            <a:off x="9067800" y="5272088"/>
            <a:ext cx="928688" cy="338137"/>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1400H</a:t>
            </a:r>
            <a:endParaRPr lang="en-US" altLang="zh-CN" sz="1600" b="1" baseline="-25000" dirty="0">
              <a:solidFill>
                <a:schemeClr val="tx1"/>
              </a:solidFill>
              <a:latin typeface="Arial" panose="020B0604020202020204" pitchFamily="34" charset="0"/>
            </a:endParaRPr>
          </a:p>
        </p:txBody>
      </p:sp>
      <p:sp>
        <p:nvSpPr>
          <p:cNvPr id="188" name="Text Box 333"/>
          <p:cNvSpPr txBox="1"/>
          <p:nvPr/>
        </p:nvSpPr>
        <p:spPr>
          <a:xfrm>
            <a:off x="8362950" y="5314950"/>
            <a:ext cx="755650" cy="163513"/>
          </a:xfrm>
          <a:prstGeom prst="rect">
            <a:avLst/>
          </a:prstGeom>
          <a:noFill/>
          <a:ln w="28575">
            <a:noFill/>
          </a:ln>
        </p:spPr>
        <p:txBody>
          <a:bodyPr tIns="0" bIns="0">
            <a:spAutoFit/>
          </a:bodyPr>
          <a:lstStyle/>
          <a:p>
            <a:pPr eaLnBrk="1" hangingPunct="1">
              <a:spcBef>
                <a:spcPct val="50000"/>
              </a:spcBef>
            </a:pPr>
            <a:r>
              <a:rPr lang="zh-CN" altLang="en-US" sz="1600" b="1" baseline="-25000" dirty="0">
                <a:solidFill>
                  <a:schemeClr val="tx1"/>
                </a:solidFill>
                <a:latin typeface="黑体" panose="02010609060101010101" pitchFamily="49" charset="-122"/>
                <a:ea typeface="黑体" panose="02010609060101010101" pitchFamily="49" charset="-122"/>
              </a:rPr>
              <a:t>最小取值</a:t>
            </a:r>
            <a:endParaRPr lang="en-US" altLang="zh-CN" sz="1600" b="1" baseline="-25000" dirty="0">
              <a:solidFill>
                <a:schemeClr val="tx1"/>
              </a:solidFill>
              <a:latin typeface="黑体" panose="02010609060101010101" pitchFamily="49" charset="-122"/>
              <a:ea typeface="黑体" panose="02010609060101010101" pitchFamily="49" charset="-122"/>
            </a:endParaRPr>
          </a:p>
        </p:txBody>
      </p:sp>
      <p:sp>
        <p:nvSpPr>
          <p:cNvPr id="189" name="Text Box 333"/>
          <p:cNvSpPr txBox="1"/>
          <p:nvPr/>
        </p:nvSpPr>
        <p:spPr>
          <a:xfrm>
            <a:off x="8382000" y="6029325"/>
            <a:ext cx="755650" cy="163513"/>
          </a:xfrm>
          <a:prstGeom prst="rect">
            <a:avLst/>
          </a:prstGeom>
          <a:noFill/>
          <a:ln w="28575">
            <a:noFill/>
          </a:ln>
        </p:spPr>
        <p:txBody>
          <a:bodyPr tIns="0" bIns="0">
            <a:spAutoFit/>
          </a:bodyPr>
          <a:lstStyle/>
          <a:p>
            <a:pPr eaLnBrk="1" hangingPunct="1">
              <a:spcBef>
                <a:spcPct val="50000"/>
              </a:spcBef>
            </a:pPr>
            <a:r>
              <a:rPr lang="zh-CN" altLang="en-US" sz="1600" b="1" baseline="-25000" dirty="0">
                <a:solidFill>
                  <a:schemeClr val="tx1"/>
                </a:solidFill>
                <a:latin typeface="黑体" panose="02010609060101010101" pitchFamily="49" charset="-122"/>
                <a:ea typeface="黑体" panose="02010609060101010101" pitchFamily="49" charset="-122"/>
              </a:rPr>
              <a:t>最大取值</a:t>
            </a:r>
            <a:endParaRPr lang="en-US" altLang="zh-CN" sz="1600" b="1" baseline="-25000" dirty="0">
              <a:solidFill>
                <a:schemeClr val="tx1"/>
              </a:solidFill>
              <a:latin typeface="黑体" panose="02010609060101010101" pitchFamily="49" charset="-122"/>
              <a:ea typeface="黑体" panose="02010609060101010101" pitchFamily="49" charset="-122"/>
            </a:endParaRPr>
          </a:p>
        </p:txBody>
      </p:sp>
      <p:sp>
        <p:nvSpPr>
          <p:cNvPr id="190" name="Text Box 333"/>
          <p:cNvSpPr txBox="1"/>
          <p:nvPr/>
        </p:nvSpPr>
        <p:spPr>
          <a:xfrm>
            <a:off x="9096375" y="5986463"/>
            <a:ext cx="928688" cy="338137"/>
          </a:xfrm>
          <a:prstGeom prst="rect">
            <a:avLst/>
          </a:prstGeom>
          <a:noFill/>
          <a:ln w="28575">
            <a:noFill/>
          </a:ln>
        </p:spPr>
        <p:txBody>
          <a:bodyPr>
            <a:spAutoFit/>
          </a:bodyPr>
          <a:lstStyle/>
          <a:p>
            <a:pPr eaLnBrk="1" hangingPunct="1">
              <a:spcBef>
                <a:spcPct val="50000"/>
              </a:spcBef>
            </a:pPr>
            <a:r>
              <a:rPr lang="en-US" altLang="zh-CN" sz="1600" b="1" dirty="0">
                <a:solidFill>
                  <a:schemeClr val="tx1"/>
                </a:solidFill>
                <a:latin typeface="Arial" panose="020B0604020202020204" pitchFamily="34" charset="0"/>
              </a:rPr>
              <a:t>15FFH</a:t>
            </a:r>
            <a:endParaRPr lang="en-US" altLang="zh-CN" sz="1600" b="1" baseline="-25000" dirty="0">
              <a:solidFill>
                <a:schemeClr val="tx1"/>
              </a:solidFill>
              <a:latin typeface="Arial" panose="020B0604020202020204" pitchFamily="34" charset="0"/>
            </a:endParaRPr>
          </a:p>
        </p:txBody>
      </p:sp>
      <p:sp>
        <p:nvSpPr>
          <p:cNvPr id="191" name="Text Box 34"/>
          <p:cNvSpPr txBox="1"/>
          <p:nvPr/>
        </p:nvSpPr>
        <p:spPr>
          <a:xfrm>
            <a:off x="2195513" y="4572000"/>
            <a:ext cx="2786062" cy="369888"/>
          </a:xfrm>
          <a:prstGeom prst="rect">
            <a:avLst/>
          </a:prstGeom>
          <a:noFill/>
          <a:ln w="9525">
            <a:noFill/>
          </a:ln>
        </p:spPr>
        <p:txBody>
          <a:bodyPr>
            <a:spAutoFit/>
          </a:bodyPr>
          <a:lstStyle/>
          <a:p>
            <a:pPr algn="just" eaLnBrk="1" hangingPunct="1">
              <a:spcBef>
                <a:spcPct val="50000"/>
              </a:spcBef>
              <a:buClr>
                <a:srgbClr val="C00000"/>
              </a:buClr>
              <a:buSzPct val="70000"/>
            </a:pPr>
            <a:r>
              <a:rPr lang="zh-CN" altLang="en-US" sz="1800" b="1" dirty="0">
                <a:solidFill>
                  <a:schemeClr val="tx1"/>
                </a:solidFill>
                <a:latin typeface="黑体" panose="02010609060101010101" pitchFamily="49" charset="-122"/>
                <a:ea typeface="黑体" panose="02010609060101010101" pitchFamily="49" charset="-122"/>
              </a:rPr>
              <a:t>外设</a:t>
            </a:r>
            <a:r>
              <a:rPr lang="en-US" altLang="zh-CN" sz="1800" b="1" dirty="0">
                <a:solidFill>
                  <a:schemeClr val="tx1"/>
                </a:solidFill>
                <a:latin typeface="黑体" panose="02010609060101010101" pitchFamily="49" charset="-122"/>
                <a:ea typeface="黑体" panose="02010609060101010101" pitchFamily="49" charset="-122"/>
              </a:rPr>
              <a:t>1</a:t>
            </a:r>
            <a:r>
              <a:rPr lang="zh-CN" altLang="en-US" sz="1800" b="1" dirty="0">
                <a:solidFill>
                  <a:schemeClr val="tx1"/>
                </a:solidFill>
                <a:latin typeface="黑体" panose="02010609060101010101" pitchFamily="49" charset="-122"/>
                <a:ea typeface="黑体" panose="02010609060101010101" pitchFamily="49" charset="-122"/>
              </a:rPr>
              <a:t>的地址译码范围：</a:t>
            </a:r>
          </a:p>
        </p:txBody>
      </p:sp>
      <p:sp>
        <p:nvSpPr>
          <p:cNvPr id="47314" name="Text Box 34"/>
          <p:cNvSpPr>
            <a:spLocks noGrp="1"/>
          </p:cNvSpPr>
          <p:nvPr>
            <p:ph idx="1"/>
          </p:nvPr>
        </p:nvSpPr>
        <p:spPr>
          <a:noFill/>
          <a:ln>
            <a:noFill/>
          </a:ln>
        </p:spPr>
        <p:txBody>
          <a:bodyPr>
            <a:spAutoFit/>
          </a:bodyPr>
          <a:lstStyle/>
          <a:p>
            <a:pPr algn="just">
              <a:spcBef>
                <a:spcPct val="50000"/>
              </a:spcBef>
              <a:buClr>
                <a:srgbClr val="C00000"/>
              </a:buClr>
              <a:buSzPct val="70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 地址译码</a:t>
            </a:r>
          </a:p>
        </p:txBody>
      </p:sp>
      <p:sp>
        <p:nvSpPr>
          <p:cNvPr id="47315" name="灯片编号占位符 2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25</a:t>
            </a:fld>
            <a:endParaRPr lang="zh-CN" altLang="zh-CN" sz="1400" dirty="0">
              <a:latin typeface="Times New Roman" panose="02020603050405020304" pitchFamily="18" charset="0"/>
            </a:endParaRPr>
          </a:p>
        </p:txBody>
      </p:sp>
      <p:sp>
        <p:nvSpPr>
          <p:cNvPr id="47316" name="Text Box 34"/>
          <p:cNvSpPr txBox="1"/>
          <p:nvPr/>
        </p:nvSpPr>
        <p:spPr>
          <a:xfrm>
            <a:off x="2667000" y="1704975"/>
            <a:ext cx="4357688" cy="860425"/>
          </a:xfrm>
          <a:prstGeom prst="rect">
            <a:avLst/>
          </a:prstGeom>
          <a:noFill/>
          <a:ln w="9525">
            <a:noFill/>
          </a:ln>
        </p:spPr>
        <p:txBody>
          <a:bodyPr>
            <a:spAutoFit/>
          </a:bodyPr>
          <a:lstStyle/>
          <a:p>
            <a:pPr algn="just" eaLnBrk="1" hangingPunct="1">
              <a:spcBef>
                <a:spcPct val="50000"/>
              </a:spcBef>
              <a:buClr>
                <a:srgbClr val="C00000"/>
              </a:buClr>
              <a:buSzPct val="70000"/>
            </a:pPr>
            <a:r>
              <a:rPr lang="zh-CN" altLang="en-US" sz="2000" b="1" dirty="0">
                <a:solidFill>
                  <a:schemeClr val="tx1"/>
                </a:solidFill>
                <a:latin typeface="黑体" panose="02010609060101010101" pitchFamily="49" charset="-122"/>
                <a:ea typeface="黑体" panose="02010609060101010101" pitchFamily="49" charset="-122"/>
              </a:rPr>
              <a:t>图示电路的整个地址译码范围？</a:t>
            </a:r>
          </a:p>
          <a:p>
            <a:pPr algn="just" eaLnBrk="1" hangingPunct="1">
              <a:spcBef>
                <a:spcPct val="50000"/>
              </a:spcBef>
              <a:buClr>
                <a:srgbClr val="C00000"/>
              </a:buClr>
              <a:buSzPct val="70000"/>
            </a:pPr>
            <a:r>
              <a:rPr lang="zh-CN" altLang="en-US" sz="2000" b="1" dirty="0">
                <a:solidFill>
                  <a:schemeClr val="tx1"/>
                </a:solidFill>
                <a:latin typeface="黑体" panose="02010609060101010101" pitchFamily="49" charset="-122"/>
                <a:ea typeface="黑体" panose="02010609060101010101" pitchFamily="49" charset="-122"/>
              </a:rPr>
              <a:t>各个外设的地址译码范围？</a:t>
            </a:r>
          </a:p>
        </p:txBody>
      </p:sp>
      <p:pic>
        <p:nvPicPr>
          <p:cNvPr id="47318" name="Picture 2"/>
          <p:cNvPicPr>
            <a:picLocks noChangeAspect="1"/>
          </p:cNvPicPr>
          <p:nvPr/>
        </p:nvPicPr>
        <p:blipFill>
          <a:blip r:embed="rId2"/>
          <a:stretch>
            <a:fillRect/>
          </a:stretch>
        </p:blipFill>
        <p:spPr>
          <a:xfrm>
            <a:off x="8863013" y="1295400"/>
            <a:ext cx="1333500" cy="1700213"/>
          </a:xfrm>
          <a:prstGeom prst="rect">
            <a:avLst/>
          </a:prstGeom>
          <a:noFill/>
          <a:ln w="9525">
            <a:noFill/>
          </a:ln>
        </p:spPr>
      </p:pic>
      <p:cxnSp>
        <p:nvCxnSpPr>
          <p:cNvPr id="47319" name="直接连接符 18"/>
          <p:cNvCxnSpPr/>
          <p:nvPr/>
        </p:nvCxnSpPr>
        <p:spPr>
          <a:xfrm rot="10800000">
            <a:off x="8872538" y="2695575"/>
            <a:ext cx="215900" cy="1588"/>
          </a:xfrm>
          <a:prstGeom prst="line">
            <a:avLst/>
          </a:prstGeom>
          <a:ln w="19050" cap="flat" cmpd="sng">
            <a:solidFill>
              <a:schemeClr val="tx1"/>
            </a:solidFill>
            <a:prstDash val="solid"/>
            <a:headEnd type="none" w="med" len="med"/>
            <a:tailEnd type="none" w="med" len="med"/>
          </a:ln>
        </p:spPr>
      </p:cxnSp>
      <p:cxnSp>
        <p:nvCxnSpPr>
          <p:cNvPr id="47320" name="直接连接符 19"/>
          <p:cNvCxnSpPr/>
          <p:nvPr/>
        </p:nvCxnSpPr>
        <p:spPr>
          <a:xfrm rot="10800000">
            <a:off x="8863013" y="2524125"/>
            <a:ext cx="215900" cy="1588"/>
          </a:xfrm>
          <a:prstGeom prst="line">
            <a:avLst/>
          </a:prstGeom>
          <a:ln w="19050" cap="flat" cmpd="sng">
            <a:solidFill>
              <a:schemeClr val="tx1"/>
            </a:solidFill>
            <a:prstDash val="solid"/>
            <a:headEnd type="none" w="med" len="med"/>
            <a:tailEnd type="none" w="med" len="med"/>
          </a:ln>
        </p:spPr>
      </p:cxnSp>
      <p:cxnSp>
        <p:nvCxnSpPr>
          <p:cNvPr id="47321" name="直接连接符 20"/>
          <p:cNvCxnSpPr/>
          <p:nvPr/>
        </p:nvCxnSpPr>
        <p:spPr>
          <a:xfrm rot="10800000">
            <a:off x="8850313" y="1704975"/>
            <a:ext cx="144462" cy="1588"/>
          </a:xfrm>
          <a:prstGeom prst="line">
            <a:avLst/>
          </a:prstGeom>
          <a:ln w="19050" cap="flat" cmpd="sng">
            <a:solidFill>
              <a:schemeClr val="tx1"/>
            </a:solidFill>
            <a:prstDash val="solid"/>
            <a:headEnd type="none" w="med" len="med"/>
            <a:tailEnd type="none" w="med" len="med"/>
          </a:ln>
        </p:spPr>
      </p:cxnSp>
      <p:cxnSp>
        <p:nvCxnSpPr>
          <p:cNvPr id="47322" name="直接连接符 21"/>
          <p:cNvCxnSpPr/>
          <p:nvPr/>
        </p:nvCxnSpPr>
        <p:spPr>
          <a:xfrm rot="10800000">
            <a:off x="8850313" y="1585913"/>
            <a:ext cx="144462" cy="1587"/>
          </a:xfrm>
          <a:prstGeom prst="line">
            <a:avLst/>
          </a:prstGeom>
          <a:ln w="19050" cap="flat" cmpd="sng">
            <a:solidFill>
              <a:schemeClr val="bg2"/>
            </a:solidFill>
            <a:prstDash val="solid"/>
            <a:headEnd type="none" w="med" len="med"/>
            <a:tailEnd type="none" w="med" len="med"/>
          </a:ln>
        </p:spPr>
      </p:cxnSp>
      <p:cxnSp>
        <p:nvCxnSpPr>
          <p:cNvPr id="47323" name="直接连接符 22"/>
          <p:cNvCxnSpPr/>
          <p:nvPr/>
        </p:nvCxnSpPr>
        <p:spPr>
          <a:xfrm rot="10800000">
            <a:off x="7964488" y="1657350"/>
            <a:ext cx="215900" cy="1588"/>
          </a:xfrm>
          <a:prstGeom prst="line">
            <a:avLst/>
          </a:prstGeom>
          <a:ln w="19050" cap="flat" cmpd="sng">
            <a:solidFill>
              <a:schemeClr val="tx1"/>
            </a:solidFill>
            <a:prstDash val="solid"/>
            <a:headEnd type="none" w="med" len="med"/>
            <a:tailEnd type="none" w="med" len="med"/>
          </a:ln>
        </p:spPr>
      </p:cxnSp>
      <p:cxnSp>
        <p:nvCxnSpPr>
          <p:cNvPr id="47324" name="直接连接符 23"/>
          <p:cNvCxnSpPr/>
          <p:nvPr/>
        </p:nvCxnSpPr>
        <p:spPr>
          <a:xfrm>
            <a:off x="10160000" y="1547813"/>
            <a:ext cx="252413" cy="1587"/>
          </a:xfrm>
          <a:prstGeom prst="line">
            <a:avLst/>
          </a:prstGeom>
          <a:ln w="19050" cap="flat" cmpd="sng">
            <a:solidFill>
              <a:schemeClr val="tx1"/>
            </a:solidFill>
            <a:prstDash val="solid"/>
            <a:headEnd type="none" w="med" len="med"/>
            <a:tailEnd type="none" w="med" len="med"/>
          </a:ln>
        </p:spPr>
      </p:cxnSp>
      <p:cxnSp>
        <p:nvCxnSpPr>
          <p:cNvPr id="47325" name="直接连接符 24"/>
          <p:cNvCxnSpPr/>
          <p:nvPr/>
        </p:nvCxnSpPr>
        <p:spPr>
          <a:xfrm>
            <a:off x="10150475" y="1727200"/>
            <a:ext cx="252413" cy="1588"/>
          </a:xfrm>
          <a:prstGeom prst="line">
            <a:avLst/>
          </a:prstGeom>
          <a:ln w="19050" cap="flat" cmpd="sng">
            <a:solidFill>
              <a:schemeClr val="tx1"/>
            </a:solidFill>
            <a:prstDash val="solid"/>
            <a:headEnd type="none" w="med" len="med"/>
            <a:tailEnd type="none" w="med" len="med"/>
          </a:ln>
        </p:spPr>
      </p:cxnSp>
      <p:sp>
        <p:nvSpPr>
          <p:cNvPr id="47326" name="Text Box 3"/>
          <p:cNvSpPr txBox="1"/>
          <p:nvPr/>
        </p:nvSpPr>
        <p:spPr>
          <a:xfrm>
            <a:off x="9159875" y="1847850"/>
            <a:ext cx="857250" cy="276225"/>
          </a:xfrm>
          <a:prstGeom prst="rect">
            <a:avLst/>
          </a:prstGeom>
          <a:noFill/>
          <a:ln w="12700">
            <a:noFill/>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74ls138</a:t>
            </a:r>
            <a:endParaRPr lang="zh-CN" altLang="en-US" sz="1200" b="1" dirty="0">
              <a:solidFill>
                <a:schemeClr val="tx1"/>
              </a:solidFill>
              <a:latin typeface="Arial" panose="020B0604020202020204" pitchFamily="34" charset="0"/>
              <a:ea typeface="黑体" panose="02010609060101010101" pitchFamily="49" charset="-122"/>
            </a:endParaRPr>
          </a:p>
        </p:txBody>
      </p:sp>
      <p:cxnSp>
        <p:nvCxnSpPr>
          <p:cNvPr id="47327" name="直接连接符 26"/>
          <p:cNvCxnSpPr/>
          <p:nvPr/>
        </p:nvCxnSpPr>
        <p:spPr>
          <a:xfrm>
            <a:off x="10174288" y="1895475"/>
            <a:ext cx="252412" cy="1588"/>
          </a:xfrm>
          <a:prstGeom prst="line">
            <a:avLst/>
          </a:prstGeom>
          <a:ln w="19050" cap="flat" cmpd="sng">
            <a:solidFill>
              <a:schemeClr val="tx1"/>
            </a:solidFill>
            <a:prstDash val="solid"/>
            <a:headEnd type="none" w="med" len="med"/>
            <a:tailEnd type="none" w="med" len="med"/>
          </a:ln>
        </p:spPr>
      </p:cxnSp>
      <p:cxnSp>
        <p:nvCxnSpPr>
          <p:cNvPr id="47328" name="直接连接符 27"/>
          <p:cNvCxnSpPr/>
          <p:nvPr/>
        </p:nvCxnSpPr>
        <p:spPr>
          <a:xfrm>
            <a:off x="10164763" y="2079625"/>
            <a:ext cx="252412" cy="1588"/>
          </a:xfrm>
          <a:prstGeom prst="line">
            <a:avLst/>
          </a:prstGeom>
          <a:ln w="19050" cap="flat" cmpd="sng">
            <a:solidFill>
              <a:schemeClr val="tx1"/>
            </a:solidFill>
            <a:prstDash val="solid"/>
            <a:headEnd type="none" w="med" len="med"/>
            <a:tailEnd type="none" w="med" len="med"/>
          </a:ln>
        </p:spPr>
      </p:cxnSp>
      <p:cxnSp>
        <p:nvCxnSpPr>
          <p:cNvPr id="47329" name="直接连接符 28"/>
          <p:cNvCxnSpPr/>
          <p:nvPr/>
        </p:nvCxnSpPr>
        <p:spPr>
          <a:xfrm>
            <a:off x="10169525" y="2271713"/>
            <a:ext cx="252413" cy="1587"/>
          </a:xfrm>
          <a:prstGeom prst="line">
            <a:avLst/>
          </a:prstGeom>
          <a:ln w="19050" cap="flat" cmpd="sng">
            <a:solidFill>
              <a:schemeClr val="tx1"/>
            </a:solidFill>
            <a:prstDash val="solid"/>
            <a:headEnd type="none" w="med" len="med"/>
            <a:tailEnd type="none" w="med" len="med"/>
          </a:ln>
        </p:spPr>
      </p:cxnSp>
      <p:cxnSp>
        <p:nvCxnSpPr>
          <p:cNvPr id="47330" name="直接连接符 29"/>
          <p:cNvCxnSpPr/>
          <p:nvPr/>
        </p:nvCxnSpPr>
        <p:spPr>
          <a:xfrm>
            <a:off x="10160000" y="2436813"/>
            <a:ext cx="252413" cy="1587"/>
          </a:xfrm>
          <a:prstGeom prst="line">
            <a:avLst/>
          </a:prstGeom>
          <a:ln w="19050" cap="flat" cmpd="sng">
            <a:solidFill>
              <a:schemeClr val="tx1"/>
            </a:solidFill>
            <a:prstDash val="solid"/>
            <a:headEnd type="none" w="med" len="med"/>
            <a:tailEnd type="none" w="med" len="med"/>
          </a:ln>
        </p:spPr>
      </p:cxnSp>
      <p:cxnSp>
        <p:nvCxnSpPr>
          <p:cNvPr id="47331" name="直接连接符 30"/>
          <p:cNvCxnSpPr/>
          <p:nvPr/>
        </p:nvCxnSpPr>
        <p:spPr>
          <a:xfrm>
            <a:off x="10166350" y="2633663"/>
            <a:ext cx="250825" cy="1587"/>
          </a:xfrm>
          <a:prstGeom prst="line">
            <a:avLst/>
          </a:prstGeom>
          <a:ln w="19050" cap="flat" cmpd="sng">
            <a:solidFill>
              <a:schemeClr val="tx1"/>
            </a:solidFill>
            <a:prstDash val="solid"/>
            <a:headEnd type="none" w="med" len="med"/>
            <a:tailEnd type="none" w="med" len="med"/>
          </a:ln>
        </p:spPr>
      </p:cxnSp>
      <p:sp>
        <p:nvSpPr>
          <p:cNvPr id="47332" name="矩形 31"/>
          <p:cNvSpPr/>
          <p:nvPr/>
        </p:nvSpPr>
        <p:spPr>
          <a:xfrm>
            <a:off x="8154988" y="1438275"/>
            <a:ext cx="214312" cy="461963"/>
          </a:xfrm>
          <a:prstGeom prst="rect">
            <a:avLst/>
          </a:prstGeom>
          <a:solidFill>
            <a:schemeClr val="bg1"/>
          </a:solidFill>
          <a:ln w="28575" cap="flat" cmpd="sng">
            <a:solidFill>
              <a:schemeClr val="tx1"/>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7333" name="TextBox 32"/>
          <p:cNvSpPr txBox="1"/>
          <p:nvPr/>
        </p:nvSpPr>
        <p:spPr>
          <a:xfrm>
            <a:off x="8097838" y="1371600"/>
            <a:ext cx="342900" cy="400050"/>
          </a:xfrm>
          <a:prstGeom prst="rect">
            <a:avLst/>
          </a:prstGeom>
          <a:noFill/>
          <a:ln w="9525">
            <a:noFill/>
          </a:ln>
        </p:spPr>
        <p:txBody>
          <a:bodyPr>
            <a:spAutoFit/>
          </a:bodyPr>
          <a:lstStyle/>
          <a:p>
            <a:pPr eaLnBrk="1" hangingPunct="1"/>
            <a:r>
              <a:rPr lang="en-US" altLang="zh-CN" sz="2000" dirty="0">
                <a:solidFill>
                  <a:schemeClr val="tx1"/>
                </a:solidFill>
                <a:latin typeface="Arial" panose="020B0604020202020204" pitchFamily="34" charset="0"/>
              </a:rPr>
              <a:t>+</a:t>
            </a:r>
            <a:endParaRPr lang="zh-CN" altLang="en-US" sz="2000" dirty="0">
              <a:solidFill>
                <a:schemeClr val="tx1"/>
              </a:solidFill>
              <a:latin typeface="Arial" panose="020B0604020202020204" pitchFamily="34" charset="0"/>
            </a:endParaRPr>
          </a:p>
        </p:txBody>
      </p:sp>
      <p:sp>
        <p:nvSpPr>
          <p:cNvPr id="47334" name="Text Box 333"/>
          <p:cNvSpPr txBox="1"/>
          <p:nvPr/>
        </p:nvSpPr>
        <p:spPr>
          <a:xfrm>
            <a:off x="7645400" y="1490663"/>
            <a:ext cx="428625"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15</a:t>
            </a:r>
          </a:p>
        </p:txBody>
      </p:sp>
      <p:cxnSp>
        <p:nvCxnSpPr>
          <p:cNvPr id="47335" name="直接连接符 34"/>
          <p:cNvCxnSpPr/>
          <p:nvPr/>
        </p:nvCxnSpPr>
        <p:spPr>
          <a:xfrm rot="10800000">
            <a:off x="7970838" y="1504950"/>
            <a:ext cx="179387" cy="1588"/>
          </a:xfrm>
          <a:prstGeom prst="line">
            <a:avLst/>
          </a:prstGeom>
          <a:ln w="19050" cap="flat" cmpd="sng">
            <a:solidFill>
              <a:schemeClr val="tx1"/>
            </a:solidFill>
            <a:prstDash val="solid"/>
            <a:headEnd type="none" w="med" len="med"/>
            <a:tailEnd type="none" w="med" len="med"/>
          </a:ln>
        </p:spPr>
      </p:cxnSp>
      <p:sp>
        <p:nvSpPr>
          <p:cNvPr id="47336" name="Text Box 333"/>
          <p:cNvSpPr txBox="1"/>
          <p:nvPr/>
        </p:nvSpPr>
        <p:spPr>
          <a:xfrm>
            <a:off x="7654925" y="1323975"/>
            <a:ext cx="42862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14</a:t>
            </a:r>
          </a:p>
        </p:txBody>
      </p:sp>
      <p:cxnSp>
        <p:nvCxnSpPr>
          <p:cNvPr id="47337" name="直接连接符 36"/>
          <p:cNvCxnSpPr/>
          <p:nvPr/>
        </p:nvCxnSpPr>
        <p:spPr>
          <a:xfrm rot="10800000">
            <a:off x="8382000" y="1585913"/>
            <a:ext cx="611188" cy="1587"/>
          </a:xfrm>
          <a:prstGeom prst="line">
            <a:avLst/>
          </a:prstGeom>
          <a:ln w="19050" cap="flat" cmpd="sng">
            <a:solidFill>
              <a:schemeClr val="tx1"/>
            </a:solidFill>
            <a:prstDash val="solid"/>
            <a:headEnd type="none" w="med" len="med"/>
            <a:tailEnd type="none" w="med" len="med"/>
          </a:ln>
        </p:spPr>
      </p:cxnSp>
      <p:sp>
        <p:nvSpPr>
          <p:cNvPr id="47338" name="Text Box 333"/>
          <p:cNvSpPr txBox="1"/>
          <p:nvPr/>
        </p:nvSpPr>
        <p:spPr>
          <a:xfrm>
            <a:off x="8540750" y="1562100"/>
            <a:ext cx="400050"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13</a:t>
            </a:r>
          </a:p>
        </p:txBody>
      </p:sp>
      <p:sp>
        <p:nvSpPr>
          <p:cNvPr id="47339" name="Text Box 333"/>
          <p:cNvSpPr txBox="1"/>
          <p:nvPr/>
        </p:nvSpPr>
        <p:spPr>
          <a:xfrm>
            <a:off x="8540750" y="1295400"/>
            <a:ext cx="400050"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12</a:t>
            </a:r>
          </a:p>
        </p:txBody>
      </p:sp>
      <p:sp>
        <p:nvSpPr>
          <p:cNvPr id="47340" name="TextBox 39"/>
          <p:cNvSpPr txBox="1"/>
          <p:nvPr/>
        </p:nvSpPr>
        <p:spPr>
          <a:xfrm>
            <a:off x="9117013" y="2443163"/>
            <a:ext cx="180975" cy="461962"/>
          </a:xfrm>
          <a:prstGeom prst="rect">
            <a:avLst/>
          </a:prstGeom>
          <a:solidFill>
            <a:schemeClr val="bg1"/>
          </a:solidFill>
          <a:ln w="9525">
            <a:noFill/>
          </a:ln>
        </p:spPr>
        <p:txBody>
          <a:bodyPr lIns="0" tIns="0" rIns="0" bIns="0">
            <a:spAutoFit/>
          </a:bodyPr>
          <a:lstStyle/>
          <a:p>
            <a:pPr eaLnBrk="1" hangingPunct="1"/>
            <a:r>
              <a:rPr lang="en-US" altLang="zh-CN" sz="1000" b="1" dirty="0">
                <a:solidFill>
                  <a:schemeClr val="tx1"/>
                </a:solidFill>
                <a:latin typeface="Arial" panose="020B0604020202020204" pitchFamily="34" charset="0"/>
              </a:rPr>
              <a:t>C</a:t>
            </a:r>
          </a:p>
          <a:p>
            <a:pPr eaLnBrk="1" hangingPunct="1"/>
            <a:r>
              <a:rPr lang="en-US" altLang="zh-CN" sz="1000" b="1" dirty="0">
                <a:solidFill>
                  <a:schemeClr val="tx1"/>
                </a:solidFill>
                <a:latin typeface="Arial" panose="020B0604020202020204" pitchFamily="34" charset="0"/>
              </a:rPr>
              <a:t>B</a:t>
            </a:r>
          </a:p>
          <a:p>
            <a:pPr eaLnBrk="1" hangingPunct="1"/>
            <a:r>
              <a:rPr lang="en-US" altLang="zh-CN" sz="1000" b="1" dirty="0">
                <a:solidFill>
                  <a:schemeClr val="tx1"/>
                </a:solidFill>
                <a:latin typeface="Arial" panose="020B0604020202020204" pitchFamily="34" charset="0"/>
              </a:rPr>
              <a:t>A</a:t>
            </a:r>
            <a:endParaRPr lang="zh-CN" altLang="en-US" sz="1000" b="1" dirty="0">
              <a:solidFill>
                <a:schemeClr val="tx1"/>
              </a:solidFill>
              <a:latin typeface="Arial" panose="020B0604020202020204" pitchFamily="34" charset="0"/>
            </a:endParaRPr>
          </a:p>
        </p:txBody>
      </p:sp>
      <p:sp>
        <p:nvSpPr>
          <p:cNvPr id="47341" name="Text Box 333"/>
          <p:cNvSpPr txBox="1"/>
          <p:nvPr/>
        </p:nvSpPr>
        <p:spPr>
          <a:xfrm>
            <a:off x="8531225" y="2525713"/>
            <a:ext cx="428625"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10</a:t>
            </a:r>
          </a:p>
        </p:txBody>
      </p:sp>
      <p:sp>
        <p:nvSpPr>
          <p:cNvPr id="47342" name="Text Box 333"/>
          <p:cNvSpPr txBox="1"/>
          <p:nvPr/>
        </p:nvSpPr>
        <p:spPr>
          <a:xfrm>
            <a:off x="8531225" y="2359025"/>
            <a:ext cx="428625"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11</a:t>
            </a:r>
          </a:p>
        </p:txBody>
      </p:sp>
      <p:sp>
        <p:nvSpPr>
          <p:cNvPr id="47343" name="Text Box 333"/>
          <p:cNvSpPr txBox="1"/>
          <p:nvPr/>
        </p:nvSpPr>
        <p:spPr>
          <a:xfrm>
            <a:off x="8569325" y="2716213"/>
            <a:ext cx="428625"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r>
              <a:rPr lang="en-US" altLang="zh-CN" sz="1000" b="1" baseline="-25000" dirty="0">
                <a:solidFill>
                  <a:schemeClr val="tx1"/>
                </a:solidFill>
                <a:latin typeface="Arial" panose="020B0604020202020204" pitchFamily="34" charset="0"/>
              </a:rPr>
              <a:t>9</a:t>
            </a:r>
          </a:p>
        </p:txBody>
      </p:sp>
      <p:sp>
        <p:nvSpPr>
          <p:cNvPr id="47344" name="Text Box 34"/>
          <p:cNvSpPr txBox="1"/>
          <p:nvPr/>
        </p:nvSpPr>
        <p:spPr>
          <a:xfrm>
            <a:off x="10421938" y="2509838"/>
            <a:ext cx="468312" cy="215900"/>
          </a:xfrm>
          <a:prstGeom prst="rect">
            <a:avLst/>
          </a:prstGeom>
          <a:solidFill>
            <a:srgbClr val="FFCCFF"/>
          </a:solidFill>
          <a:ln w="12700" cap="flat" cmpd="sng">
            <a:solidFill>
              <a:schemeClr val="bg2"/>
            </a:solidFill>
            <a:prstDash val="solid"/>
            <a:miter/>
            <a:headEnd type="none" w="med" len="med"/>
            <a:tailEnd type="none" w="med" len="med"/>
          </a:ln>
        </p:spPr>
        <p:txBody>
          <a:bodyPr>
            <a:spAutoFit/>
          </a:bodyPr>
          <a:lstStyle/>
          <a:p>
            <a:pPr algn="just" eaLnBrk="1" hangingPunct="1">
              <a:spcBef>
                <a:spcPct val="50000"/>
              </a:spcBef>
              <a:buClr>
                <a:srgbClr val="C00000"/>
              </a:buClr>
              <a:buSzPct val="70000"/>
            </a:pPr>
            <a:r>
              <a:rPr lang="zh-CN" altLang="en-US" sz="800" b="1" dirty="0">
                <a:solidFill>
                  <a:schemeClr val="tx1"/>
                </a:solidFill>
                <a:latin typeface="黑体" panose="02010609060101010101" pitchFamily="49" charset="-122"/>
                <a:ea typeface="黑体" panose="02010609060101010101" pitchFamily="49" charset="-122"/>
              </a:rPr>
              <a:t>外设</a:t>
            </a:r>
            <a:r>
              <a:rPr lang="en-US" altLang="zh-CN" sz="800" b="1" dirty="0">
                <a:solidFill>
                  <a:schemeClr val="tx1"/>
                </a:solidFill>
                <a:latin typeface="黑体" panose="02010609060101010101" pitchFamily="49" charset="-122"/>
                <a:ea typeface="黑体" panose="02010609060101010101" pitchFamily="49" charset="-122"/>
              </a:rPr>
              <a:t>2</a:t>
            </a:r>
            <a:endParaRPr lang="zh-CN" altLang="en-US" sz="800" b="1" dirty="0">
              <a:solidFill>
                <a:schemeClr val="tx1"/>
              </a:solidFill>
              <a:latin typeface="黑体" panose="02010609060101010101" pitchFamily="49" charset="-122"/>
              <a:ea typeface="黑体" panose="02010609060101010101" pitchFamily="49" charset="-122"/>
            </a:endParaRPr>
          </a:p>
        </p:txBody>
      </p:sp>
      <p:sp>
        <p:nvSpPr>
          <p:cNvPr id="47345" name="Text Box 34"/>
          <p:cNvSpPr txBox="1"/>
          <p:nvPr/>
        </p:nvSpPr>
        <p:spPr>
          <a:xfrm>
            <a:off x="10426700" y="1787525"/>
            <a:ext cx="468313" cy="215900"/>
          </a:xfrm>
          <a:prstGeom prst="rect">
            <a:avLst/>
          </a:prstGeom>
          <a:solidFill>
            <a:srgbClr val="FFCCFF"/>
          </a:solidFill>
          <a:ln w="12700" cap="flat" cmpd="sng">
            <a:solidFill>
              <a:schemeClr val="bg2"/>
            </a:solidFill>
            <a:prstDash val="solid"/>
            <a:miter/>
            <a:headEnd type="none" w="med" len="med"/>
            <a:tailEnd type="none" w="med" len="med"/>
          </a:ln>
        </p:spPr>
        <p:txBody>
          <a:bodyPr>
            <a:spAutoFit/>
          </a:bodyPr>
          <a:lstStyle/>
          <a:p>
            <a:pPr algn="just" eaLnBrk="1" hangingPunct="1">
              <a:spcBef>
                <a:spcPct val="50000"/>
              </a:spcBef>
              <a:buClr>
                <a:srgbClr val="C00000"/>
              </a:buClr>
              <a:buSzPct val="70000"/>
            </a:pPr>
            <a:r>
              <a:rPr lang="zh-CN" altLang="en-US" sz="800" b="1" dirty="0">
                <a:solidFill>
                  <a:schemeClr val="tx1"/>
                </a:solidFill>
                <a:latin typeface="黑体" panose="02010609060101010101" pitchFamily="49" charset="-122"/>
                <a:ea typeface="黑体" panose="02010609060101010101" pitchFamily="49" charset="-122"/>
              </a:rPr>
              <a:t>外设</a:t>
            </a:r>
            <a:r>
              <a:rPr lang="en-US" altLang="zh-CN" sz="800" b="1" dirty="0">
                <a:solidFill>
                  <a:schemeClr val="tx1"/>
                </a:solidFill>
                <a:latin typeface="黑体" panose="02010609060101010101" pitchFamily="49" charset="-122"/>
                <a:ea typeface="黑体" panose="02010609060101010101" pitchFamily="49" charset="-122"/>
              </a:rPr>
              <a:t>1</a:t>
            </a:r>
            <a:endParaRPr lang="zh-CN" altLang="en-US" sz="800" b="1"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dissolve">
                                      <p:cBhvr>
                                        <p:cTn id="7" dur="500"/>
                                        <p:tgtEl>
                                          <p:spTgt spid="11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dissolve">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ssolve">
                                      <p:cBhvr>
                                        <p:cTn id="4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dissolve">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dissolve">
                                      <p:cBhvr>
                                        <p:cTn id="60" dur="500"/>
                                        <p:tgtEl>
                                          <p:spTgt spid="8"/>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dissolve">
                                      <p:cBhvr>
                                        <p:cTn id="64" dur="500"/>
                                        <p:tgtEl>
                                          <p:spTgt spid="97"/>
                                        </p:tgtEl>
                                      </p:cBhvr>
                                    </p:animEffect>
                                  </p:childTnLst>
                                </p:cTn>
                              </p:par>
                            </p:childTnLst>
                          </p:cTn>
                        </p:par>
                        <p:par>
                          <p:cTn id="65" fill="hold">
                            <p:stCondLst>
                              <p:cond delay="1000"/>
                            </p:stCondLst>
                            <p:childTnLst>
                              <p:par>
                                <p:cTn id="66" presetID="9" presetClass="entr" presetSubtype="0"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dissolve">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dissolve">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dissolve">
                                      <p:cBhvr>
                                        <p:cTn id="83" dur="5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dissolv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dissolve">
                                      <p:cBhvr>
                                        <p:cTn id="93" dur="500"/>
                                        <p:tgtEl>
                                          <p:spTgt spid="46"/>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15"/>
                                        </p:tgtEl>
                                        <p:attrNameLst>
                                          <p:attrName>style.visibility</p:attrName>
                                        </p:attrNameLst>
                                      </p:cBhvr>
                                      <p:to>
                                        <p:strVal val="visible"/>
                                      </p:to>
                                    </p:set>
                                    <p:animEffect transition="in" filter="dissolve">
                                      <p:cBhvr>
                                        <p:cTn id="98" dur="500"/>
                                        <p:tgtEl>
                                          <p:spTgt spid="115"/>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91"/>
                                        </p:tgtEl>
                                        <p:attrNameLst>
                                          <p:attrName>style.visibility</p:attrName>
                                        </p:attrNameLst>
                                      </p:cBhvr>
                                      <p:to>
                                        <p:strVal val="visible"/>
                                      </p:to>
                                    </p:set>
                                    <p:animEffect transition="in" filter="dissolve">
                                      <p:cBhvr>
                                        <p:cTn id="103" dur="500"/>
                                        <p:tgtEl>
                                          <p:spTgt spid="191"/>
                                        </p:tgtEl>
                                      </p:cBhvr>
                                    </p:animEffect>
                                  </p:childTnLst>
                                </p:cTn>
                              </p:par>
                            </p:childTnLst>
                          </p:cTn>
                        </p:par>
                        <p:par>
                          <p:cTn id="104" fill="hold">
                            <p:stCondLst>
                              <p:cond delay="500"/>
                            </p:stCondLst>
                            <p:childTnLst>
                              <p:par>
                                <p:cTn id="105" presetID="9" presetClass="entr" presetSubtype="0" fill="hold" nodeType="afterEffect">
                                  <p:stCondLst>
                                    <p:cond delay="0"/>
                                  </p:stCondLst>
                                  <p:childTnLst>
                                    <p:set>
                                      <p:cBhvr>
                                        <p:cTn id="106" dur="1" fill="hold">
                                          <p:stCondLst>
                                            <p:cond delay="0"/>
                                          </p:stCondLst>
                                        </p:cTn>
                                        <p:tgtEl>
                                          <p:spTgt spid="121"/>
                                        </p:tgtEl>
                                        <p:attrNameLst>
                                          <p:attrName>style.visibility</p:attrName>
                                        </p:attrNameLst>
                                      </p:cBhvr>
                                      <p:to>
                                        <p:strVal val="visible"/>
                                      </p:to>
                                    </p:set>
                                    <p:animEffect transition="in" filter="dissolve">
                                      <p:cBhvr>
                                        <p:cTn id="107" dur="500"/>
                                        <p:tgtEl>
                                          <p:spTgt spid="12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2"/>
                                        </p:tgtEl>
                                        <p:attrNameLst>
                                          <p:attrName>style.visibility</p:attrName>
                                        </p:attrNameLst>
                                      </p:cBhvr>
                                      <p:to>
                                        <p:strVal val="visible"/>
                                      </p:to>
                                    </p:set>
                                    <p:animEffect transition="in" filter="dissolve">
                                      <p:cBhvr>
                                        <p:cTn id="112" dur="500"/>
                                        <p:tgtEl>
                                          <p:spTgt spid="12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23"/>
                                        </p:tgtEl>
                                        <p:attrNameLst>
                                          <p:attrName>style.visibility</p:attrName>
                                        </p:attrNameLst>
                                      </p:cBhvr>
                                      <p:to>
                                        <p:strVal val="visible"/>
                                      </p:to>
                                    </p:set>
                                    <p:animEffect transition="in" filter="dissolve">
                                      <p:cBhvr>
                                        <p:cTn id="117" dur="500"/>
                                        <p:tgtEl>
                                          <p:spTgt spid="123"/>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14"/>
                                        </p:tgtEl>
                                        <p:attrNameLst>
                                          <p:attrName>style.visibility</p:attrName>
                                        </p:attrNameLst>
                                      </p:cBhvr>
                                      <p:to>
                                        <p:strVal val="visible"/>
                                      </p:to>
                                    </p:set>
                                    <p:animEffect transition="in" filter="dissolve">
                                      <p:cBhvr>
                                        <p:cTn id="122" dur="500"/>
                                        <p:tgtEl>
                                          <p:spTgt spid="1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dissolve">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16"/>
                                        </p:tgtEl>
                                        <p:attrNameLst>
                                          <p:attrName>style.visibility</p:attrName>
                                        </p:attrNameLst>
                                      </p:cBhvr>
                                      <p:to>
                                        <p:strVal val="visible"/>
                                      </p:to>
                                    </p:set>
                                    <p:animEffect transition="in" filter="dissolve">
                                      <p:cBhvr>
                                        <p:cTn id="132" dur="500"/>
                                        <p:tgtEl>
                                          <p:spTgt spid="16"/>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nodeType="click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dissolve">
                                      <p:cBhvr>
                                        <p:cTn id="137" dur="500"/>
                                        <p:tgtEl>
                                          <p:spTgt spid="1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18"/>
                                        </p:tgtEl>
                                        <p:attrNameLst>
                                          <p:attrName>style.visibility</p:attrName>
                                        </p:attrNameLst>
                                      </p:cBhvr>
                                      <p:to>
                                        <p:strVal val="visible"/>
                                      </p:to>
                                    </p:set>
                                    <p:animEffect transition="in" filter="dissolve">
                                      <p:cBhvr>
                                        <p:cTn id="1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dissolve">
                                      <p:cBhvr>
                                        <p:cTn id="147" dur="500"/>
                                        <p:tgtEl>
                                          <p:spTgt spid="19"/>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20"/>
                                        </p:tgtEl>
                                        <p:attrNameLst>
                                          <p:attrName>style.visibility</p:attrName>
                                        </p:attrNameLst>
                                      </p:cBhvr>
                                      <p:to>
                                        <p:strVal val="visible"/>
                                      </p:to>
                                    </p:set>
                                    <p:animEffect transition="in" filter="dissolve">
                                      <p:cBhvr>
                                        <p:cTn id="152" dur="500"/>
                                        <p:tgtEl>
                                          <p:spTgt spid="20"/>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21"/>
                                        </p:tgtEl>
                                        <p:attrNameLst>
                                          <p:attrName>style.visibility</p:attrName>
                                        </p:attrNameLst>
                                      </p:cBhvr>
                                      <p:to>
                                        <p:strVal val="visible"/>
                                      </p:to>
                                    </p:set>
                                    <p:animEffect transition="in" filter="dissolve">
                                      <p:cBhvr>
                                        <p:cTn id="156" dur="500"/>
                                        <p:tgtEl>
                                          <p:spTgt spid="21"/>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20"/>
                                        </p:tgtEl>
                                        <p:attrNameLst>
                                          <p:attrName>style.visibility</p:attrName>
                                        </p:attrNameLst>
                                      </p:cBhvr>
                                      <p:to>
                                        <p:strVal val="visible"/>
                                      </p:to>
                                    </p:set>
                                    <p:animEffect transition="in" filter="dissolve">
                                      <p:cBhvr>
                                        <p:cTn id="161" dur="500"/>
                                        <p:tgtEl>
                                          <p:spTgt spid="120"/>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119"/>
                                        </p:tgtEl>
                                        <p:attrNameLst>
                                          <p:attrName>style.visibility</p:attrName>
                                        </p:attrNameLst>
                                      </p:cBhvr>
                                      <p:to>
                                        <p:strVal val="visible"/>
                                      </p:to>
                                    </p:set>
                                    <p:animEffect transition="in" filter="dissolve">
                                      <p:cBhvr>
                                        <p:cTn id="166" dur="500"/>
                                        <p:tgtEl>
                                          <p:spTgt spid="11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17"/>
                                        </p:tgtEl>
                                        <p:attrNameLst>
                                          <p:attrName>style.visibility</p:attrName>
                                        </p:attrNameLst>
                                      </p:cBhvr>
                                      <p:to>
                                        <p:strVal val="visible"/>
                                      </p:to>
                                    </p:set>
                                    <p:animEffect transition="in" filter="dissolve">
                                      <p:cBhvr>
                                        <p:cTn id="171" dur="500"/>
                                        <p:tgtEl>
                                          <p:spTgt spid="11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8"/>
                                        </p:tgtEl>
                                        <p:attrNameLst>
                                          <p:attrName>style.visibility</p:attrName>
                                        </p:attrNameLst>
                                      </p:cBhvr>
                                      <p:to>
                                        <p:strVal val="visible"/>
                                      </p:to>
                                    </p:set>
                                    <p:animEffect transition="in" filter="dissolve">
                                      <p:cBhvr>
                                        <p:cTn id="176" dur="500"/>
                                        <p:tgtEl>
                                          <p:spTgt spid="118"/>
                                        </p:tgtEl>
                                      </p:cBhvr>
                                    </p:animEffect>
                                  </p:childTnLst>
                                </p:cTn>
                              </p:par>
                            </p:childTnLst>
                          </p:cTn>
                        </p:par>
                        <p:par>
                          <p:cTn id="177" fill="hold">
                            <p:stCondLst>
                              <p:cond delay="500"/>
                            </p:stCondLst>
                            <p:childTnLst>
                              <p:par>
                                <p:cTn id="178" presetID="9" presetClass="entr" presetSubtype="0" fill="hold" grpId="0" nodeType="afterEffect">
                                  <p:stCondLst>
                                    <p:cond delay="0"/>
                                  </p:stCondLst>
                                  <p:childTnLst>
                                    <p:set>
                                      <p:cBhvr>
                                        <p:cTn id="179" dur="1" fill="hold">
                                          <p:stCondLst>
                                            <p:cond delay="0"/>
                                          </p:stCondLst>
                                        </p:cTn>
                                        <p:tgtEl>
                                          <p:spTgt spid="188"/>
                                        </p:tgtEl>
                                        <p:attrNameLst>
                                          <p:attrName>style.visibility</p:attrName>
                                        </p:attrNameLst>
                                      </p:cBhvr>
                                      <p:to>
                                        <p:strVal val="visible"/>
                                      </p:to>
                                    </p:set>
                                    <p:animEffect transition="in" filter="dissolve">
                                      <p:cBhvr>
                                        <p:cTn id="180" dur="500"/>
                                        <p:tgtEl>
                                          <p:spTgt spid="188"/>
                                        </p:tgtEl>
                                      </p:cBhvr>
                                    </p:animEffect>
                                  </p:childTnLst>
                                </p:cTn>
                              </p:par>
                            </p:childTnLst>
                          </p:cTn>
                        </p:par>
                        <p:par>
                          <p:cTn id="181" fill="hold">
                            <p:stCondLst>
                              <p:cond delay="1000"/>
                            </p:stCondLst>
                            <p:childTnLst>
                              <p:par>
                                <p:cTn id="182" presetID="9" presetClass="entr" presetSubtype="0" fill="hold" grpId="0" nodeType="afterEffect">
                                  <p:stCondLst>
                                    <p:cond delay="0"/>
                                  </p:stCondLst>
                                  <p:childTnLst>
                                    <p:set>
                                      <p:cBhvr>
                                        <p:cTn id="183" dur="1" fill="hold">
                                          <p:stCondLst>
                                            <p:cond delay="0"/>
                                          </p:stCondLst>
                                        </p:cTn>
                                        <p:tgtEl>
                                          <p:spTgt spid="189"/>
                                        </p:tgtEl>
                                        <p:attrNameLst>
                                          <p:attrName>style.visibility</p:attrName>
                                        </p:attrNameLst>
                                      </p:cBhvr>
                                      <p:to>
                                        <p:strVal val="visible"/>
                                      </p:to>
                                    </p:set>
                                    <p:animEffect transition="in" filter="dissolve">
                                      <p:cBhvr>
                                        <p:cTn id="184" dur="500"/>
                                        <p:tgtEl>
                                          <p:spTgt spid="189"/>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187"/>
                                        </p:tgtEl>
                                        <p:attrNameLst>
                                          <p:attrName>style.visibility</p:attrName>
                                        </p:attrNameLst>
                                      </p:cBhvr>
                                      <p:to>
                                        <p:strVal val="visible"/>
                                      </p:to>
                                    </p:set>
                                    <p:animEffect transition="in" filter="dissolve">
                                      <p:cBhvr>
                                        <p:cTn id="189" dur="500"/>
                                        <p:tgtEl>
                                          <p:spTgt spid="187"/>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90"/>
                                        </p:tgtEl>
                                        <p:attrNameLst>
                                          <p:attrName>style.visibility</p:attrName>
                                        </p:attrNameLst>
                                      </p:cBhvr>
                                      <p:to>
                                        <p:strVal val="visible"/>
                                      </p:to>
                                    </p:set>
                                    <p:animEffect transition="in" filter="dissolve">
                                      <p:cBhvr>
                                        <p:cTn id="19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46" grpId="0"/>
      <p:bldP spid="47" grpId="0"/>
      <p:bldP spid="49" grpId="0"/>
      <p:bldP spid="50" grpId="0"/>
      <p:bldP spid="97" grpId="0"/>
      <p:bldP spid="115" grpId="0"/>
      <p:bldP spid="116" grpId="0"/>
      <p:bldP spid="117" grpId="0" animBg="1"/>
      <p:bldP spid="118" grpId="0" animBg="1"/>
      <p:bldP spid="119" grpId="0" animBg="1"/>
      <p:bldP spid="120" grpId="0" animBg="1"/>
      <p:bldP spid="122" grpId="0"/>
      <p:bldP spid="123" grpId="0"/>
      <p:bldP spid="187" grpId="0"/>
      <p:bldP spid="188" grpId="0"/>
      <p:bldP spid="189" grpId="0"/>
      <p:bldP spid="190" grpId="0"/>
      <p:bldP spid="1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latin typeface="Arial" panose="020B0604020202020204" pitchFamily="34" charset="0"/>
                <a:ea typeface="黑体" panose="02010609060101010101" pitchFamily="49" charset="-122"/>
                <a:sym typeface="+mn-ea"/>
              </a:rPr>
              <a:t>3</a:t>
            </a:r>
            <a:r>
              <a:rPr lang="zh-CN" altLang="en-US" b="1" dirty="0">
                <a:latin typeface="Arial" panose="020B0604020202020204" pitchFamily="34" charset="0"/>
                <a:ea typeface="黑体" panose="02010609060101010101" pitchFamily="49" charset="-122"/>
                <a:sym typeface="+mn-ea"/>
              </a:rPr>
              <a:t>线</a:t>
            </a:r>
            <a:r>
              <a:rPr lang="en-US" altLang="zh-CN" b="1" dirty="0">
                <a:latin typeface="Arial" panose="020B0604020202020204" pitchFamily="34" charset="0"/>
                <a:ea typeface="黑体" panose="02010609060101010101" pitchFamily="49" charset="-122"/>
                <a:sym typeface="+mn-ea"/>
              </a:rPr>
              <a:t>-8</a:t>
            </a:r>
            <a:r>
              <a:rPr lang="zh-CN" altLang="en-US" b="1" dirty="0">
                <a:latin typeface="Arial" panose="020B0604020202020204" pitchFamily="34" charset="0"/>
                <a:ea typeface="黑体" panose="02010609060101010101" pitchFamily="49" charset="-122"/>
                <a:sym typeface="+mn-ea"/>
              </a:rPr>
              <a:t>线译码器扩展为</a:t>
            </a:r>
            <a:r>
              <a:rPr lang="en-US" altLang="zh-CN" b="1" dirty="0">
                <a:latin typeface="Arial" panose="020B0604020202020204" pitchFamily="34" charset="0"/>
                <a:ea typeface="黑体" panose="02010609060101010101" pitchFamily="49" charset="-122"/>
                <a:sym typeface="+mn-ea"/>
              </a:rPr>
              <a:t>4</a:t>
            </a:r>
            <a:r>
              <a:rPr lang="zh-CN" altLang="en-US" b="1" dirty="0">
                <a:latin typeface="Arial" panose="020B0604020202020204" pitchFamily="34" charset="0"/>
                <a:ea typeface="黑体" panose="02010609060101010101" pitchFamily="49" charset="-122"/>
                <a:sym typeface="+mn-ea"/>
              </a:rPr>
              <a:t>线</a:t>
            </a:r>
            <a:r>
              <a:rPr lang="en-US" altLang="zh-CN" b="1" dirty="0">
                <a:latin typeface="Arial" panose="020B0604020202020204" pitchFamily="34" charset="0"/>
                <a:ea typeface="黑体" panose="02010609060101010101" pitchFamily="49" charset="-122"/>
                <a:sym typeface="+mn-ea"/>
              </a:rPr>
              <a:t>-16</a:t>
            </a:r>
            <a:r>
              <a:rPr lang="zh-CN" altLang="en-US" b="1" dirty="0">
                <a:latin typeface="Arial" panose="020B0604020202020204" pitchFamily="34" charset="0"/>
                <a:ea typeface="黑体" panose="02010609060101010101" pitchFamily="49" charset="-122"/>
                <a:sym typeface="+mn-ea"/>
              </a:rPr>
              <a:t>线译码</a:t>
            </a:r>
            <a:endParaRPr lang="zh-CN" altLang="en-US"/>
          </a:p>
        </p:txBody>
      </p:sp>
      <p:pic>
        <p:nvPicPr>
          <p:cNvPr id="4" name="图片 3"/>
          <p:cNvPicPr>
            <a:picLocks noChangeAspect="1"/>
          </p:cNvPicPr>
          <p:nvPr/>
        </p:nvPicPr>
        <p:blipFill>
          <a:blip r:embed="rId5"/>
          <a:srcRect l="9799" r="12646"/>
          <a:stretch>
            <a:fillRect/>
          </a:stretch>
        </p:blipFill>
        <p:spPr>
          <a:xfrm>
            <a:off x="4618038" y="4735513"/>
            <a:ext cx="788987" cy="1177925"/>
          </a:xfrm>
          <a:prstGeom prst="rect">
            <a:avLst/>
          </a:prstGeom>
          <a:noFill/>
          <a:ln w="9525">
            <a:noFill/>
          </a:ln>
        </p:spPr>
      </p:pic>
      <p:graphicFrame>
        <p:nvGraphicFramePr>
          <p:cNvPr id="20488" name="表格 20487"/>
          <p:cNvGraphicFramePr/>
          <p:nvPr>
            <p:custDataLst>
              <p:tags r:id="rId1"/>
            </p:custDataLst>
          </p:nvPr>
        </p:nvGraphicFramePr>
        <p:xfrm>
          <a:off x="6953885" y="1892618"/>
          <a:ext cx="3348355" cy="2131060"/>
        </p:xfrm>
        <a:graphic>
          <a:graphicData uri="http://schemas.openxmlformats.org/drawingml/2006/table">
            <a:tbl>
              <a:tblPr/>
              <a:tblGrid>
                <a:gridCol w="281305">
                  <a:extLst>
                    <a:ext uri="{9D8B030D-6E8A-4147-A177-3AD203B41FA5}">
                      <a16:colId xmlns:a16="http://schemas.microsoft.com/office/drawing/2014/main" val="20000"/>
                    </a:ext>
                  </a:extLst>
                </a:gridCol>
                <a:gridCol w="281305">
                  <a:extLst>
                    <a:ext uri="{9D8B030D-6E8A-4147-A177-3AD203B41FA5}">
                      <a16:colId xmlns:a16="http://schemas.microsoft.com/office/drawing/2014/main" val="20001"/>
                    </a:ext>
                  </a:extLst>
                </a:gridCol>
                <a:gridCol w="281305">
                  <a:extLst>
                    <a:ext uri="{9D8B030D-6E8A-4147-A177-3AD203B41FA5}">
                      <a16:colId xmlns:a16="http://schemas.microsoft.com/office/drawing/2014/main" val="20002"/>
                    </a:ext>
                  </a:extLst>
                </a:gridCol>
                <a:gridCol w="280670">
                  <a:extLst>
                    <a:ext uri="{9D8B030D-6E8A-4147-A177-3AD203B41FA5}">
                      <a16:colId xmlns:a16="http://schemas.microsoft.com/office/drawing/2014/main" val="20003"/>
                    </a:ext>
                  </a:extLst>
                </a:gridCol>
                <a:gridCol w="279400">
                  <a:extLst>
                    <a:ext uri="{9D8B030D-6E8A-4147-A177-3AD203B41FA5}">
                      <a16:colId xmlns:a16="http://schemas.microsoft.com/office/drawing/2014/main" val="20004"/>
                    </a:ext>
                  </a:extLst>
                </a:gridCol>
                <a:gridCol w="281940">
                  <a:extLst>
                    <a:ext uri="{9D8B030D-6E8A-4147-A177-3AD203B41FA5}">
                      <a16:colId xmlns:a16="http://schemas.microsoft.com/office/drawing/2014/main" val="20005"/>
                    </a:ext>
                  </a:extLst>
                </a:gridCol>
                <a:gridCol w="280670">
                  <a:extLst>
                    <a:ext uri="{9D8B030D-6E8A-4147-A177-3AD203B41FA5}">
                      <a16:colId xmlns:a16="http://schemas.microsoft.com/office/drawing/2014/main" val="20006"/>
                    </a:ext>
                  </a:extLst>
                </a:gridCol>
                <a:gridCol w="281305">
                  <a:extLst>
                    <a:ext uri="{9D8B030D-6E8A-4147-A177-3AD203B41FA5}">
                      <a16:colId xmlns:a16="http://schemas.microsoft.com/office/drawing/2014/main" val="20007"/>
                    </a:ext>
                  </a:extLst>
                </a:gridCol>
                <a:gridCol w="258445">
                  <a:extLst>
                    <a:ext uri="{9D8B030D-6E8A-4147-A177-3AD203B41FA5}">
                      <a16:colId xmlns:a16="http://schemas.microsoft.com/office/drawing/2014/main" val="20008"/>
                    </a:ext>
                  </a:extLst>
                </a:gridCol>
                <a:gridCol w="259715">
                  <a:extLst>
                    <a:ext uri="{9D8B030D-6E8A-4147-A177-3AD203B41FA5}">
                      <a16:colId xmlns:a16="http://schemas.microsoft.com/office/drawing/2014/main" val="20009"/>
                    </a:ext>
                  </a:extLst>
                </a:gridCol>
                <a:gridCol w="316230">
                  <a:extLst>
                    <a:ext uri="{9D8B030D-6E8A-4147-A177-3AD203B41FA5}">
                      <a16:colId xmlns:a16="http://schemas.microsoft.com/office/drawing/2014/main" val="20010"/>
                    </a:ext>
                  </a:extLst>
                </a:gridCol>
                <a:gridCol w="266065">
                  <a:extLst>
                    <a:ext uri="{9D8B030D-6E8A-4147-A177-3AD203B41FA5}">
                      <a16:colId xmlns:a16="http://schemas.microsoft.com/office/drawing/2014/main" val="20011"/>
                    </a:ext>
                  </a:extLst>
                </a:gridCol>
              </a:tblGrid>
              <a:tr h="241300">
                <a:tc gridSpan="4">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baseline="-25000" dirty="0">
                          <a:solidFill>
                            <a:srgbClr val="000000"/>
                          </a:solidFill>
                          <a:latin typeface="Times New Roman" panose="02020603050405020304" pitchFamily="18" charset="0"/>
                        </a:rPr>
                        <a:t>输入</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E7E7E7"/>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gridSpan="8">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baseline="-25000" dirty="0">
                          <a:solidFill>
                            <a:srgbClr val="000000"/>
                          </a:solidFill>
                          <a:latin typeface="Times New Roman" panose="02020603050405020304" pitchFamily="18" charset="0"/>
                        </a:rPr>
                        <a:t>译码输出</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E7E7E7"/>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extLst>
                  <a:ext uri="{0D108BD9-81ED-4DB2-BD59-A6C34878D82A}">
                    <a16:rowId xmlns:a16="http://schemas.microsoft.com/office/drawing/2014/main" val="10000"/>
                  </a:ext>
                </a:extLst>
              </a:tr>
              <a:tr h="168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D</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C</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B</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A</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2</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3</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4</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5</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6</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7</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7907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2"/>
                  </a:ext>
                </a:extLst>
              </a:tr>
              <a:tr h="17970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17907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17907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17970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19558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17970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17907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graphicFrame>
        <p:nvGraphicFramePr>
          <p:cNvPr id="20616" name="表格 20615"/>
          <p:cNvGraphicFramePr/>
          <p:nvPr>
            <p:custDataLst>
              <p:tags r:id="rId2"/>
            </p:custDataLst>
          </p:nvPr>
        </p:nvGraphicFramePr>
        <p:xfrm>
          <a:off x="7025640" y="4446588"/>
          <a:ext cx="3399790" cy="2134870"/>
        </p:xfrm>
        <a:graphic>
          <a:graphicData uri="http://schemas.openxmlformats.org/drawingml/2006/table">
            <a:tbl>
              <a:tblPr/>
              <a:tblGrid>
                <a:gridCol w="285750">
                  <a:extLst>
                    <a:ext uri="{9D8B030D-6E8A-4147-A177-3AD203B41FA5}">
                      <a16:colId xmlns:a16="http://schemas.microsoft.com/office/drawing/2014/main" val="20000"/>
                    </a:ext>
                  </a:extLst>
                </a:gridCol>
                <a:gridCol w="285115">
                  <a:extLst>
                    <a:ext uri="{9D8B030D-6E8A-4147-A177-3AD203B41FA5}">
                      <a16:colId xmlns:a16="http://schemas.microsoft.com/office/drawing/2014/main" val="20001"/>
                    </a:ext>
                  </a:extLst>
                </a:gridCol>
                <a:gridCol w="286385">
                  <a:extLst>
                    <a:ext uri="{9D8B030D-6E8A-4147-A177-3AD203B41FA5}">
                      <a16:colId xmlns:a16="http://schemas.microsoft.com/office/drawing/2014/main" val="20002"/>
                    </a:ext>
                  </a:extLst>
                </a:gridCol>
                <a:gridCol w="285115">
                  <a:extLst>
                    <a:ext uri="{9D8B030D-6E8A-4147-A177-3AD203B41FA5}">
                      <a16:colId xmlns:a16="http://schemas.microsoft.com/office/drawing/2014/main" val="20003"/>
                    </a:ext>
                  </a:extLst>
                </a:gridCol>
                <a:gridCol w="283210">
                  <a:extLst>
                    <a:ext uri="{9D8B030D-6E8A-4147-A177-3AD203B41FA5}">
                      <a16:colId xmlns:a16="http://schemas.microsoft.com/office/drawing/2014/main" val="20004"/>
                    </a:ext>
                  </a:extLst>
                </a:gridCol>
                <a:gridCol w="285750">
                  <a:extLst>
                    <a:ext uri="{9D8B030D-6E8A-4147-A177-3AD203B41FA5}">
                      <a16:colId xmlns:a16="http://schemas.microsoft.com/office/drawing/2014/main" val="20005"/>
                    </a:ext>
                  </a:extLst>
                </a:gridCol>
                <a:gridCol w="285750">
                  <a:extLst>
                    <a:ext uri="{9D8B030D-6E8A-4147-A177-3AD203B41FA5}">
                      <a16:colId xmlns:a16="http://schemas.microsoft.com/office/drawing/2014/main" val="20006"/>
                    </a:ext>
                  </a:extLst>
                </a:gridCol>
                <a:gridCol w="285750">
                  <a:extLst>
                    <a:ext uri="{9D8B030D-6E8A-4147-A177-3AD203B41FA5}">
                      <a16:colId xmlns:a16="http://schemas.microsoft.com/office/drawing/2014/main" val="20007"/>
                    </a:ext>
                  </a:extLst>
                </a:gridCol>
                <a:gridCol w="262255">
                  <a:extLst>
                    <a:ext uri="{9D8B030D-6E8A-4147-A177-3AD203B41FA5}">
                      <a16:colId xmlns:a16="http://schemas.microsoft.com/office/drawing/2014/main" val="20008"/>
                    </a:ext>
                  </a:extLst>
                </a:gridCol>
                <a:gridCol w="263525">
                  <a:extLst>
                    <a:ext uri="{9D8B030D-6E8A-4147-A177-3AD203B41FA5}">
                      <a16:colId xmlns:a16="http://schemas.microsoft.com/office/drawing/2014/main" val="20009"/>
                    </a:ext>
                  </a:extLst>
                </a:gridCol>
                <a:gridCol w="321310">
                  <a:extLst>
                    <a:ext uri="{9D8B030D-6E8A-4147-A177-3AD203B41FA5}">
                      <a16:colId xmlns:a16="http://schemas.microsoft.com/office/drawing/2014/main" val="20010"/>
                    </a:ext>
                  </a:extLst>
                </a:gridCol>
                <a:gridCol w="269875">
                  <a:extLst>
                    <a:ext uri="{9D8B030D-6E8A-4147-A177-3AD203B41FA5}">
                      <a16:colId xmlns:a16="http://schemas.microsoft.com/office/drawing/2014/main" val="20011"/>
                    </a:ext>
                  </a:extLst>
                </a:gridCol>
              </a:tblGrid>
              <a:tr h="245110">
                <a:tc gridSpan="4">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baseline="-25000" dirty="0">
                          <a:solidFill>
                            <a:srgbClr val="000000"/>
                          </a:solidFill>
                          <a:latin typeface="Times New Roman" panose="02020603050405020304" pitchFamily="18" charset="0"/>
                        </a:rPr>
                        <a:t>输入</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E7E7E7"/>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gridSpan="8">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baseline="-25000" dirty="0">
                          <a:solidFill>
                            <a:srgbClr val="000000"/>
                          </a:solidFill>
                          <a:latin typeface="Times New Roman" panose="02020603050405020304" pitchFamily="18" charset="0"/>
                        </a:rPr>
                        <a:t>译码输出</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E7E7E7"/>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extLst>
                  <a:ext uri="{0D108BD9-81ED-4DB2-BD59-A6C34878D82A}">
                    <a16:rowId xmlns:a16="http://schemas.microsoft.com/office/drawing/2014/main" val="10000"/>
                  </a:ext>
                </a:extLst>
              </a:tr>
              <a:tr h="17081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D</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C</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B</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A</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2</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3</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4</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5</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6</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200" b="1" dirty="0">
                          <a:solidFill>
                            <a:srgbClr val="000000"/>
                          </a:solidFill>
                          <a:latin typeface="Times New Roman" panose="02020603050405020304" pitchFamily="18" charset="0"/>
                        </a:rPr>
                        <a:t>Y</a:t>
                      </a:r>
                      <a:r>
                        <a:rPr lang="en-US" altLang="zh-CN" sz="1200" b="1" baseline="-25000" dirty="0">
                          <a:solidFill>
                            <a:srgbClr val="000000"/>
                          </a:solidFill>
                          <a:latin typeface="Times New Roman" panose="02020603050405020304" pitchFamily="18" charset="0"/>
                        </a:rPr>
                        <a:t>7</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161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2"/>
                  </a:ext>
                </a:extLst>
              </a:tr>
              <a:tr h="18224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18224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18224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18161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19939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18161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18224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chemeClr val="tx1"/>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400" b="1" dirty="0">
                          <a:solidFill>
                            <a:srgbClr val="FF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cxnSp>
        <p:nvCxnSpPr>
          <p:cNvPr id="48390" name="直接连接符 42"/>
          <p:cNvCxnSpPr/>
          <p:nvPr/>
        </p:nvCxnSpPr>
        <p:spPr>
          <a:xfrm rot="10800000">
            <a:off x="3481388" y="6240463"/>
            <a:ext cx="1382712" cy="1587"/>
          </a:xfrm>
          <a:prstGeom prst="line">
            <a:avLst/>
          </a:prstGeom>
          <a:ln w="19050" cap="flat" cmpd="sng">
            <a:solidFill>
              <a:schemeClr val="tx1"/>
            </a:solidFill>
            <a:prstDash val="solid"/>
            <a:headEnd type="none" w="med" len="med"/>
            <a:tailEnd type="none" w="med" len="med"/>
          </a:ln>
        </p:spPr>
      </p:cxnSp>
      <p:cxnSp>
        <p:nvCxnSpPr>
          <p:cNvPr id="48391" name="直接连接符 43"/>
          <p:cNvCxnSpPr/>
          <p:nvPr/>
        </p:nvCxnSpPr>
        <p:spPr>
          <a:xfrm rot="10800000">
            <a:off x="3632200" y="6053138"/>
            <a:ext cx="1244600" cy="1587"/>
          </a:xfrm>
          <a:prstGeom prst="line">
            <a:avLst/>
          </a:prstGeom>
          <a:ln w="19050" cap="flat" cmpd="sng">
            <a:solidFill>
              <a:schemeClr val="tx1"/>
            </a:solidFill>
            <a:prstDash val="solid"/>
            <a:headEnd type="none" w="med" len="med"/>
            <a:tailEnd type="none" w="med" len="med"/>
          </a:ln>
        </p:spPr>
      </p:cxnSp>
      <p:cxnSp>
        <p:nvCxnSpPr>
          <p:cNvPr id="48392" name="直接连接符 44"/>
          <p:cNvCxnSpPr/>
          <p:nvPr/>
        </p:nvCxnSpPr>
        <p:spPr>
          <a:xfrm rot="10800000">
            <a:off x="3752850" y="5849938"/>
            <a:ext cx="1104900" cy="1587"/>
          </a:xfrm>
          <a:prstGeom prst="line">
            <a:avLst/>
          </a:prstGeom>
          <a:ln w="19050" cap="flat" cmpd="sng">
            <a:solidFill>
              <a:schemeClr val="tx1"/>
            </a:solidFill>
            <a:prstDash val="solid"/>
            <a:headEnd type="none" w="med" len="med"/>
            <a:tailEnd type="none" w="med" len="med"/>
          </a:ln>
        </p:spPr>
      </p:cxnSp>
      <p:pic>
        <p:nvPicPr>
          <p:cNvPr id="48393" name="Picture 2"/>
          <p:cNvPicPr>
            <a:picLocks noChangeAspect="1"/>
          </p:cNvPicPr>
          <p:nvPr/>
        </p:nvPicPr>
        <p:blipFill>
          <a:blip r:embed="rId6"/>
          <a:stretch>
            <a:fillRect/>
          </a:stretch>
        </p:blipFill>
        <p:spPr>
          <a:xfrm>
            <a:off x="4065588" y="4475163"/>
            <a:ext cx="1724025" cy="1909762"/>
          </a:xfrm>
          <a:prstGeom prst="rect">
            <a:avLst/>
          </a:prstGeom>
          <a:noFill/>
          <a:ln w="9525">
            <a:noFill/>
          </a:ln>
        </p:spPr>
      </p:pic>
      <p:sp>
        <p:nvSpPr>
          <p:cNvPr id="48394" name="Text Box 336"/>
          <p:cNvSpPr txBox="1"/>
          <p:nvPr/>
        </p:nvSpPr>
        <p:spPr>
          <a:xfrm>
            <a:off x="3790950" y="4656138"/>
            <a:ext cx="393700" cy="246062"/>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0</a:t>
            </a:r>
            <a:endParaRPr lang="en-US" altLang="zh-CN" sz="1000" b="1" baseline="-25000" dirty="0">
              <a:solidFill>
                <a:schemeClr val="tx1"/>
              </a:solidFill>
              <a:latin typeface="Arial" panose="020B0604020202020204" pitchFamily="34" charset="0"/>
            </a:endParaRPr>
          </a:p>
        </p:txBody>
      </p:sp>
      <p:sp>
        <p:nvSpPr>
          <p:cNvPr id="48395" name="Text Box 337"/>
          <p:cNvSpPr txBox="1"/>
          <p:nvPr/>
        </p:nvSpPr>
        <p:spPr>
          <a:xfrm>
            <a:off x="3790950" y="4816475"/>
            <a:ext cx="312738"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0</a:t>
            </a:r>
            <a:endParaRPr lang="en-US" altLang="zh-CN" sz="1000" b="1" baseline="-25000" dirty="0">
              <a:solidFill>
                <a:schemeClr val="tx1"/>
              </a:solidFill>
              <a:latin typeface="Arial" panose="020B0604020202020204" pitchFamily="34" charset="0"/>
            </a:endParaRPr>
          </a:p>
        </p:txBody>
      </p:sp>
      <p:sp>
        <p:nvSpPr>
          <p:cNvPr id="48396" name="Text Box 3"/>
          <p:cNvSpPr txBox="1"/>
          <p:nvPr/>
        </p:nvSpPr>
        <p:spPr>
          <a:xfrm>
            <a:off x="4430713" y="5116513"/>
            <a:ext cx="1098550" cy="276225"/>
          </a:xfrm>
          <a:prstGeom prst="rect">
            <a:avLst/>
          </a:prstGeom>
          <a:noFill/>
          <a:ln w="12700">
            <a:noFill/>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74ls138</a:t>
            </a:r>
            <a:endParaRPr lang="zh-CN" altLang="en-US" sz="1200" b="1" dirty="0">
              <a:solidFill>
                <a:schemeClr val="tx1"/>
              </a:solidFill>
              <a:latin typeface="Arial" panose="020B0604020202020204" pitchFamily="34" charset="0"/>
              <a:ea typeface="黑体" panose="02010609060101010101" pitchFamily="49" charset="-122"/>
            </a:endParaRPr>
          </a:p>
        </p:txBody>
      </p:sp>
      <p:cxnSp>
        <p:nvCxnSpPr>
          <p:cNvPr id="48397" name="直接连接符 49"/>
          <p:cNvCxnSpPr/>
          <p:nvPr/>
        </p:nvCxnSpPr>
        <p:spPr>
          <a:xfrm rot="10800000">
            <a:off x="4065588" y="4940300"/>
            <a:ext cx="184150" cy="1588"/>
          </a:xfrm>
          <a:prstGeom prst="line">
            <a:avLst/>
          </a:prstGeom>
          <a:ln w="19050" cap="flat" cmpd="sng">
            <a:solidFill>
              <a:schemeClr val="tx1"/>
            </a:solidFill>
            <a:prstDash val="solid"/>
            <a:headEnd type="none" w="med" len="med"/>
            <a:tailEnd type="none" w="med" len="med"/>
          </a:ln>
        </p:spPr>
      </p:cxnSp>
      <p:cxnSp>
        <p:nvCxnSpPr>
          <p:cNvPr id="48398" name="直接连接符 50"/>
          <p:cNvCxnSpPr/>
          <p:nvPr/>
        </p:nvCxnSpPr>
        <p:spPr>
          <a:xfrm rot="10800000">
            <a:off x="4065588" y="4806950"/>
            <a:ext cx="184150" cy="1588"/>
          </a:xfrm>
          <a:prstGeom prst="line">
            <a:avLst/>
          </a:prstGeom>
          <a:ln w="19050" cap="flat" cmpd="sng">
            <a:solidFill>
              <a:schemeClr val="tx1"/>
            </a:solidFill>
            <a:prstDash val="solid"/>
            <a:headEnd type="none" w="med" len="med"/>
            <a:tailEnd type="none" w="med" len="med"/>
          </a:ln>
        </p:spPr>
      </p:cxnSp>
      <p:cxnSp>
        <p:nvCxnSpPr>
          <p:cNvPr id="48399" name="直接连接符 51"/>
          <p:cNvCxnSpPr/>
          <p:nvPr/>
        </p:nvCxnSpPr>
        <p:spPr>
          <a:xfrm>
            <a:off x="5773738" y="4757738"/>
            <a:ext cx="322262" cy="1587"/>
          </a:xfrm>
          <a:prstGeom prst="line">
            <a:avLst/>
          </a:prstGeom>
          <a:ln w="19050" cap="flat" cmpd="sng">
            <a:solidFill>
              <a:schemeClr val="tx1"/>
            </a:solidFill>
            <a:prstDash val="solid"/>
            <a:headEnd type="none" w="med" len="med"/>
            <a:tailEnd type="none" w="med" len="med"/>
          </a:ln>
        </p:spPr>
      </p:cxnSp>
      <p:pic>
        <p:nvPicPr>
          <p:cNvPr id="48400" name="Picture 2"/>
          <p:cNvPicPr>
            <a:picLocks noChangeAspect="1"/>
          </p:cNvPicPr>
          <p:nvPr/>
        </p:nvPicPr>
        <p:blipFill>
          <a:blip r:embed="rId6"/>
          <a:stretch>
            <a:fillRect/>
          </a:stretch>
        </p:blipFill>
        <p:spPr>
          <a:xfrm>
            <a:off x="4052888" y="2489200"/>
            <a:ext cx="1724025" cy="1909763"/>
          </a:xfrm>
          <a:prstGeom prst="rect">
            <a:avLst/>
          </a:prstGeom>
          <a:noFill/>
          <a:ln w="9525">
            <a:noFill/>
          </a:ln>
        </p:spPr>
      </p:pic>
      <p:cxnSp>
        <p:nvCxnSpPr>
          <p:cNvPr id="48401" name="直接连接符 53"/>
          <p:cNvCxnSpPr/>
          <p:nvPr/>
        </p:nvCxnSpPr>
        <p:spPr>
          <a:xfrm rot="10800000">
            <a:off x="3067050" y="4260850"/>
            <a:ext cx="1290638" cy="1588"/>
          </a:xfrm>
          <a:prstGeom prst="line">
            <a:avLst/>
          </a:prstGeom>
          <a:ln w="19050" cap="flat" cmpd="sng">
            <a:solidFill>
              <a:schemeClr val="tx1"/>
            </a:solidFill>
            <a:prstDash val="solid"/>
            <a:headEnd type="none" w="med" len="med"/>
            <a:tailEnd type="none" w="med" len="med"/>
          </a:ln>
        </p:spPr>
      </p:cxnSp>
      <p:cxnSp>
        <p:nvCxnSpPr>
          <p:cNvPr id="48402" name="直接连接符 54"/>
          <p:cNvCxnSpPr/>
          <p:nvPr/>
        </p:nvCxnSpPr>
        <p:spPr>
          <a:xfrm rot="10800000">
            <a:off x="3067050" y="4062413"/>
            <a:ext cx="1290638" cy="1587"/>
          </a:xfrm>
          <a:prstGeom prst="line">
            <a:avLst/>
          </a:prstGeom>
          <a:ln w="19050" cap="flat" cmpd="sng">
            <a:solidFill>
              <a:schemeClr val="tx1"/>
            </a:solidFill>
            <a:prstDash val="solid"/>
            <a:headEnd type="none" w="med" len="med"/>
            <a:tailEnd type="none" w="med" len="med"/>
          </a:ln>
        </p:spPr>
      </p:cxnSp>
      <p:cxnSp>
        <p:nvCxnSpPr>
          <p:cNvPr id="48403" name="直接连接符 55"/>
          <p:cNvCxnSpPr/>
          <p:nvPr/>
        </p:nvCxnSpPr>
        <p:spPr>
          <a:xfrm rot="10800000">
            <a:off x="3054350" y="3870325"/>
            <a:ext cx="1290638" cy="1588"/>
          </a:xfrm>
          <a:prstGeom prst="line">
            <a:avLst/>
          </a:prstGeom>
          <a:ln w="19050" cap="flat" cmpd="sng">
            <a:solidFill>
              <a:schemeClr val="tx1"/>
            </a:solidFill>
            <a:prstDash val="solid"/>
            <a:headEnd type="none" w="med" len="med"/>
            <a:tailEnd type="none" w="med" len="med"/>
          </a:ln>
        </p:spPr>
      </p:cxnSp>
      <p:sp>
        <p:nvSpPr>
          <p:cNvPr id="48404" name="AutoShape 30"/>
          <p:cNvSpPr/>
          <p:nvPr/>
        </p:nvSpPr>
        <p:spPr>
          <a:xfrm rot="5400000">
            <a:off x="3671888" y="2525713"/>
            <a:ext cx="242887" cy="276225"/>
          </a:xfrm>
          <a:prstGeom prst="flowChartExtract">
            <a:avLst/>
          </a:prstGeom>
          <a:noFill/>
          <a:ln w="28575" cap="flat" cmpd="sng">
            <a:solidFill>
              <a:schemeClr val="tx1"/>
            </a:solidFill>
            <a:prstDash val="solid"/>
            <a:miter/>
            <a:headEnd type="none" w="med" len="med"/>
            <a:tailEnd type="none" w="med" len="med"/>
          </a:ln>
        </p:spPr>
        <p:txBody>
          <a:bodyPr rot="10800000" vert="eaVert" wrap="none" anchor="ctr"/>
          <a:lstStyle/>
          <a:p>
            <a:pPr eaLnBrk="1" hangingPunct="1"/>
            <a:endParaRPr lang="zh-CN" altLang="en-US" dirty="0">
              <a:solidFill>
                <a:schemeClr val="tx1"/>
              </a:solidFill>
              <a:latin typeface="Arial" panose="020B0604020202020204" pitchFamily="34" charset="0"/>
            </a:endParaRPr>
          </a:p>
        </p:txBody>
      </p:sp>
      <p:sp>
        <p:nvSpPr>
          <p:cNvPr id="48405" name="椭圆 57"/>
          <p:cNvSpPr/>
          <p:nvPr/>
        </p:nvSpPr>
        <p:spPr>
          <a:xfrm>
            <a:off x="3956050" y="2608263"/>
            <a:ext cx="88900" cy="107950"/>
          </a:xfrm>
          <a:prstGeom prst="ellipse">
            <a:avLst/>
          </a:prstGeom>
          <a:noFill/>
          <a:ln w="19050" cap="flat" cmpd="sng">
            <a:solidFill>
              <a:schemeClr val="tx1"/>
            </a:solidFill>
            <a:prstDash val="soli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48406" name="Text Box 336"/>
          <p:cNvSpPr txBox="1"/>
          <p:nvPr/>
        </p:nvSpPr>
        <p:spPr>
          <a:xfrm>
            <a:off x="3778250" y="2671763"/>
            <a:ext cx="393700" cy="244475"/>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0</a:t>
            </a:r>
            <a:endParaRPr lang="en-US" altLang="zh-CN" sz="1000" b="1" baseline="-25000" dirty="0">
              <a:solidFill>
                <a:schemeClr val="tx1"/>
              </a:solidFill>
              <a:latin typeface="Arial" panose="020B0604020202020204" pitchFamily="34" charset="0"/>
            </a:endParaRPr>
          </a:p>
        </p:txBody>
      </p:sp>
      <p:sp>
        <p:nvSpPr>
          <p:cNvPr id="48407" name="Text Box 337"/>
          <p:cNvSpPr txBox="1"/>
          <p:nvPr/>
        </p:nvSpPr>
        <p:spPr>
          <a:xfrm>
            <a:off x="3778250" y="2825750"/>
            <a:ext cx="312738" cy="246063"/>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0</a:t>
            </a:r>
            <a:endParaRPr lang="en-US" altLang="zh-CN" sz="1000" b="1" baseline="-25000" dirty="0">
              <a:solidFill>
                <a:schemeClr val="tx1"/>
              </a:solidFill>
              <a:latin typeface="Arial" panose="020B0604020202020204" pitchFamily="34" charset="0"/>
            </a:endParaRPr>
          </a:p>
        </p:txBody>
      </p:sp>
      <p:cxnSp>
        <p:nvCxnSpPr>
          <p:cNvPr id="48408" name="直接连接符 60"/>
          <p:cNvCxnSpPr/>
          <p:nvPr/>
        </p:nvCxnSpPr>
        <p:spPr>
          <a:xfrm rot="10800000">
            <a:off x="4052888" y="2949575"/>
            <a:ext cx="184150" cy="1588"/>
          </a:xfrm>
          <a:prstGeom prst="line">
            <a:avLst/>
          </a:prstGeom>
          <a:ln w="19050" cap="flat" cmpd="sng">
            <a:solidFill>
              <a:schemeClr val="tx1"/>
            </a:solidFill>
            <a:prstDash val="solid"/>
            <a:headEnd type="none" w="med" len="med"/>
            <a:tailEnd type="none" w="med" len="med"/>
          </a:ln>
        </p:spPr>
      </p:cxnSp>
      <p:cxnSp>
        <p:nvCxnSpPr>
          <p:cNvPr id="48409" name="直接连接符 61"/>
          <p:cNvCxnSpPr/>
          <p:nvPr/>
        </p:nvCxnSpPr>
        <p:spPr>
          <a:xfrm rot="10800000">
            <a:off x="4052888" y="2816225"/>
            <a:ext cx="184150" cy="1588"/>
          </a:xfrm>
          <a:prstGeom prst="line">
            <a:avLst/>
          </a:prstGeom>
          <a:ln w="19050" cap="flat" cmpd="sng">
            <a:solidFill>
              <a:schemeClr val="tx1"/>
            </a:solidFill>
            <a:prstDash val="solid"/>
            <a:headEnd type="none" w="med" len="med"/>
            <a:tailEnd type="none" w="med" len="med"/>
          </a:ln>
        </p:spPr>
      </p:cxnSp>
      <p:cxnSp>
        <p:nvCxnSpPr>
          <p:cNvPr id="48410" name="直接连接符 62"/>
          <p:cNvCxnSpPr/>
          <p:nvPr/>
        </p:nvCxnSpPr>
        <p:spPr>
          <a:xfrm rot="10800000">
            <a:off x="3098800" y="2660650"/>
            <a:ext cx="552450" cy="1588"/>
          </a:xfrm>
          <a:prstGeom prst="line">
            <a:avLst/>
          </a:prstGeom>
          <a:ln w="19050" cap="flat" cmpd="sng">
            <a:solidFill>
              <a:schemeClr val="tx1"/>
            </a:solidFill>
            <a:prstDash val="solid"/>
            <a:headEnd type="none" w="med" len="med"/>
            <a:tailEnd type="none" w="med" len="med"/>
          </a:ln>
        </p:spPr>
      </p:cxnSp>
      <p:cxnSp>
        <p:nvCxnSpPr>
          <p:cNvPr id="48411" name="直接连接符 63"/>
          <p:cNvCxnSpPr/>
          <p:nvPr/>
        </p:nvCxnSpPr>
        <p:spPr>
          <a:xfrm rot="10800000">
            <a:off x="3244850" y="4651375"/>
            <a:ext cx="1106488" cy="1588"/>
          </a:xfrm>
          <a:prstGeom prst="line">
            <a:avLst/>
          </a:prstGeom>
          <a:ln w="19050" cap="flat" cmpd="sng">
            <a:solidFill>
              <a:schemeClr val="tx1"/>
            </a:solidFill>
            <a:prstDash val="solid"/>
            <a:headEnd type="none" w="med" len="med"/>
            <a:tailEnd type="none" w="med" len="med"/>
          </a:ln>
        </p:spPr>
      </p:cxnSp>
      <p:cxnSp>
        <p:nvCxnSpPr>
          <p:cNvPr id="48412" name="直接连接符 64"/>
          <p:cNvCxnSpPr/>
          <p:nvPr/>
        </p:nvCxnSpPr>
        <p:spPr>
          <a:xfrm rot="5400000">
            <a:off x="2270125" y="3656013"/>
            <a:ext cx="1982788" cy="1587"/>
          </a:xfrm>
          <a:prstGeom prst="line">
            <a:avLst/>
          </a:prstGeom>
          <a:ln w="19050" cap="flat" cmpd="sng">
            <a:solidFill>
              <a:schemeClr val="tx1"/>
            </a:solidFill>
            <a:prstDash val="solid"/>
            <a:headEnd type="oval" w="med" len="med"/>
            <a:tailEnd type="none" w="med" len="med"/>
          </a:ln>
        </p:spPr>
      </p:cxnSp>
      <p:sp>
        <p:nvSpPr>
          <p:cNvPr id="48413" name="Text Box 333"/>
          <p:cNvSpPr txBox="1"/>
          <p:nvPr/>
        </p:nvSpPr>
        <p:spPr>
          <a:xfrm>
            <a:off x="2741613" y="2516188"/>
            <a:ext cx="430212" cy="244475"/>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D</a:t>
            </a:r>
            <a:endParaRPr lang="en-US" altLang="zh-CN" sz="1000" b="1" baseline="-25000" dirty="0">
              <a:solidFill>
                <a:schemeClr val="tx1"/>
              </a:solidFill>
              <a:latin typeface="Arial" panose="020B0604020202020204" pitchFamily="34" charset="0"/>
            </a:endParaRPr>
          </a:p>
        </p:txBody>
      </p:sp>
      <p:cxnSp>
        <p:nvCxnSpPr>
          <p:cNvPr id="48414" name="直接连接符 66"/>
          <p:cNvCxnSpPr/>
          <p:nvPr/>
        </p:nvCxnSpPr>
        <p:spPr>
          <a:xfrm rot="5400000">
            <a:off x="2757488" y="4859338"/>
            <a:ext cx="1981200" cy="1587"/>
          </a:xfrm>
          <a:prstGeom prst="line">
            <a:avLst/>
          </a:prstGeom>
          <a:ln w="19050" cap="flat" cmpd="sng">
            <a:solidFill>
              <a:schemeClr val="tx1"/>
            </a:solidFill>
            <a:prstDash val="solid"/>
            <a:headEnd type="oval" w="med" len="med"/>
            <a:tailEnd type="none" w="med" len="med"/>
          </a:ln>
        </p:spPr>
      </p:cxnSp>
      <p:cxnSp>
        <p:nvCxnSpPr>
          <p:cNvPr id="48415" name="直接连接符 67"/>
          <p:cNvCxnSpPr/>
          <p:nvPr/>
        </p:nvCxnSpPr>
        <p:spPr>
          <a:xfrm rot="5400000">
            <a:off x="2633663" y="5062538"/>
            <a:ext cx="1981200" cy="1587"/>
          </a:xfrm>
          <a:prstGeom prst="line">
            <a:avLst/>
          </a:prstGeom>
          <a:ln w="19050" cap="flat" cmpd="sng">
            <a:solidFill>
              <a:schemeClr val="tx1"/>
            </a:solidFill>
            <a:prstDash val="solid"/>
            <a:headEnd type="oval" w="med" len="med"/>
            <a:tailEnd type="none" w="med" len="med"/>
          </a:ln>
        </p:spPr>
      </p:cxnSp>
      <p:cxnSp>
        <p:nvCxnSpPr>
          <p:cNvPr id="48416" name="直接连接符 68"/>
          <p:cNvCxnSpPr/>
          <p:nvPr/>
        </p:nvCxnSpPr>
        <p:spPr>
          <a:xfrm rot="5400000">
            <a:off x="2501900" y="5249863"/>
            <a:ext cx="1981200" cy="1587"/>
          </a:xfrm>
          <a:prstGeom prst="line">
            <a:avLst/>
          </a:prstGeom>
          <a:ln w="19050" cap="flat" cmpd="sng">
            <a:solidFill>
              <a:schemeClr val="tx1"/>
            </a:solidFill>
            <a:prstDash val="solid"/>
            <a:headEnd type="oval" w="med" len="med"/>
            <a:tailEnd type="none" w="med" len="med"/>
          </a:ln>
        </p:spPr>
      </p:cxnSp>
      <p:sp>
        <p:nvSpPr>
          <p:cNvPr id="48417" name="Text Box 333"/>
          <p:cNvSpPr txBox="1"/>
          <p:nvPr/>
        </p:nvSpPr>
        <p:spPr>
          <a:xfrm>
            <a:off x="2711450" y="3752850"/>
            <a:ext cx="430213" cy="244475"/>
          </a:xfrm>
          <a:prstGeom prst="rect">
            <a:avLst/>
          </a:prstGeom>
          <a:noFill/>
          <a:ln w="2857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A</a:t>
            </a:r>
          </a:p>
        </p:txBody>
      </p:sp>
      <p:sp>
        <p:nvSpPr>
          <p:cNvPr id="48418" name="矩形 70"/>
          <p:cNvSpPr/>
          <p:nvPr/>
        </p:nvSpPr>
        <p:spPr>
          <a:xfrm>
            <a:off x="2705100" y="3935413"/>
            <a:ext cx="355600" cy="246062"/>
          </a:xfrm>
          <a:prstGeom prst="rect">
            <a:avLst/>
          </a:prstGeom>
          <a:noFill/>
          <a:ln w="952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B</a:t>
            </a:r>
          </a:p>
        </p:txBody>
      </p:sp>
      <p:sp>
        <p:nvSpPr>
          <p:cNvPr id="48419" name="矩形 71"/>
          <p:cNvSpPr/>
          <p:nvPr/>
        </p:nvSpPr>
        <p:spPr>
          <a:xfrm>
            <a:off x="2711450" y="4122738"/>
            <a:ext cx="355600" cy="246062"/>
          </a:xfrm>
          <a:prstGeom prst="rect">
            <a:avLst/>
          </a:prstGeom>
          <a:noFill/>
          <a:ln w="9525">
            <a:noFill/>
          </a:ln>
        </p:spPr>
        <p:txBody>
          <a:bodyPr>
            <a:spAutoFit/>
          </a:bodyPr>
          <a:lstStyle/>
          <a:p>
            <a:pPr eaLnBrk="1" hangingPunct="1">
              <a:spcBef>
                <a:spcPct val="50000"/>
              </a:spcBef>
            </a:pPr>
            <a:r>
              <a:rPr lang="en-US" altLang="zh-CN" sz="1000" b="1" dirty="0">
                <a:solidFill>
                  <a:schemeClr val="tx1"/>
                </a:solidFill>
                <a:latin typeface="Arial" panose="020B0604020202020204" pitchFamily="34" charset="0"/>
              </a:rPr>
              <a:t>C</a:t>
            </a:r>
          </a:p>
        </p:txBody>
      </p:sp>
      <p:cxnSp>
        <p:nvCxnSpPr>
          <p:cNvPr id="48420" name="直接连接符 72"/>
          <p:cNvCxnSpPr/>
          <p:nvPr/>
        </p:nvCxnSpPr>
        <p:spPr>
          <a:xfrm>
            <a:off x="5761038" y="4959350"/>
            <a:ext cx="322262" cy="1588"/>
          </a:xfrm>
          <a:prstGeom prst="line">
            <a:avLst/>
          </a:prstGeom>
          <a:ln w="19050" cap="flat" cmpd="sng">
            <a:solidFill>
              <a:schemeClr val="tx1"/>
            </a:solidFill>
            <a:prstDash val="solid"/>
            <a:headEnd type="none" w="med" len="med"/>
            <a:tailEnd type="none" w="med" len="med"/>
          </a:ln>
        </p:spPr>
      </p:cxnSp>
      <p:cxnSp>
        <p:nvCxnSpPr>
          <p:cNvPr id="48421" name="直接连接符 73"/>
          <p:cNvCxnSpPr/>
          <p:nvPr/>
        </p:nvCxnSpPr>
        <p:spPr>
          <a:xfrm>
            <a:off x="5729288" y="2773363"/>
            <a:ext cx="323850" cy="1587"/>
          </a:xfrm>
          <a:prstGeom prst="line">
            <a:avLst/>
          </a:prstGeom>
          <a:ln w="19050" cap="flat" cmpd="sng">
            <a:solidFill>
              <a:schemeClr val="tx1"/>
            </a:solidFill>
            <a:prstDash val="solid"/>
            <a:headEnd type="none" w="med" len="med"/>
            <a:tailEnd type="none" w="med" len="med"/>
          </a:ln>
        </p:spPr>
      </p:cxnSp>
      <p:cxnSp>
        <p:nvCxnSpPr>
          <p:cNvPr id="48422" name="直接连接符 74"/>
          <p:cNvCxnSpPr/>
          <p:nvPr/>
        </p:nvCxnSpPr>
        <p:spPr>
          <a:xfrm>
            <a:off x="5716588" y="2974975"/>
            <a:ext cx="323850" cy="1588"/>
          </a:xfrm>
          <a:prstGeom prst="line">
            <a:avLst/>
          </a:prstGeom>
          <a:ln w="19050" cap="flat" cmpd="sng">
            <a:solidFill>
              <a:schemeClr val="tx1"/>
            </a:solidFill>
            <a:prstDash val="solid"/>
            <a:headEnd type="none" w="med" len="med"/>
            <a:tailEnd type="none" w="med" len="med"/>
          </a:ln>
        </p:spPr>
      </p:cxnSp>
      <p:sp>
        <p:nvSpPr>
          <p:cNvPr id="48423" name="Text Box 3"/>
          <p:cNvSpPr txBox="1"/>
          <p:nvPr/>
        </p:nvSpPr>
        <p:spPr>
          <a:xfrm>
            <a:off x="4449763" y="3109913"/>
            <a:ext cx="1096962" cy="276225"/>
          </a:xfrm>
          <a:prstGeom prst="rect">
            <a:avLst/>
          </a:prstGeom>
          <a:noFill/>
          <a:ln w="12700">
            <a:noFill/>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74ls138</a:t>
            </a:r>
            <a:endParaRPr lang="zh-CN" altLang="en-US" sz="1200" b="1" dirty="0">
              <a:solidFill>
                <a:schemeClr val="tx1"/>
              </a:solidFill>
              <a:latin typeface="Arial" panose="020B0604020202020204" pitchFamily="34" charset="0"/>
              <a:ea typeface="黑体" panose="02010609060101010101" pitchFamily="49" charset="-122"/>
            </a:endParaRPr>
          </a:p>
        </p:txBody>
      </p:sp>
      <p:cxnSp>
        <p:nvCxnSpPr>
          <p:cNvPr id="48424" name="直接连接符 76"/>
          <p:cNvCxnSpPr/>
          <p:nvPr/>
        </p:nvCxnSpPr>
        <p:spPr>
          <a:xfrm>
            <a:off x="5748338" y="3163888"/>
            <a:ext cx="322262" cy="1587"/>
          </a:xfrm>
          <a:prstGeom prst="line">
            <a:avLst/>
          </a:prstGeom>
          <a:ln w="19050" cap="flat" cmpd="sng">
            <a:solidFill>
              <a:schemeClr val="tx1"/>
            </a:solidFill>
            <a:prstDash val="solid"/>
            <a:headEnd type="none" w="med" len="med"/>
            <a:tailEnd type="none" w="med" len="med"/>
          </a:ln>
        </p:spPr>
      </p:cxnSp>
      <p:cxnSp>
        <p:nvCxnSpPr>
          <p:cNvPr id="48425" name="直接连接符 77"/>
          <p:cNvCxnSpPr/>
          <p:nvPr/>
        </p:nvCxnSpPr>
        <p:spPr>
          <a:xfrm>
            <a:off x="5735638" y="3370263"/>
            <a:ext cx="322262" cy="1587"/>
          </a:xfrm>
          <a:prstGeom prst="line">
            <a:avLst/>
          </a:prstGeom>
          <a:ln w="19050" cap="flat" cmpd="sng">
            <a:solidFill>
              <a:schemeClr val="tx1"/>
            </a:solidFill>
            <a:prstDash val="solid"/>
            <a:headEnd type="none" w="med" len="med"/>
            <a:tailEnd type="none" w="med" len="med"/>
          </a:ln>
        </p:spPr>
      </p:cxnSp>
      <p:cxnSp>
        <p:nvCxnSpPr>
          <p:cNvPr id="48426" name="直接连接符 78"/>
          <p:cNvCxnSpPr/>
          <p:nvPr/>
        </p:nvCxnSpPr>
        <p:spPr>
          <a:xfrm>
            <a:off x="5743575" y="3586163"/>
            <a:ext cx="322263" cy="1587"/>
          </a:xfrm>
          <a:prstGeom prst="line">
            <a:avLst/>
          </a:prstGeom>
          <a:ln w="19050" cap="flat" cmpd="sng">
            <a:solidFill>
              <a:schemeClr val="tx1"/>
            </a:solidFill>
            <a:prstDash val="solid"/>
            <a:headEnd type="none" w="med" len="med"/>
            <a:tailEnd type="none" w="med" len="med"/>
          </a:ln>
        </p:spPr>
      </p:cxnSp>
      <p:cxnSp>
        <p:nvCxnSpPr>
          <p:cNvPr id="48427" name="直接连接符 79"/>
          <p:cNvCxnSpPr/>
          <p:nvPr/>
        </p:nvCxnSpPr>
        <p:spPr>
          <a:xfrm>
            <a:off x="5729288" y="3771900"/>
            <a:ext cx="323850" cy="1588"/>
          </a:xfrm>
          <a:prstGeom prst="line">
            <a:avLst/>
          </a:prstGeom>
          <a:ln w="19050" cap="flat" cmpd="sng">
            <a:solidFill>
              <a:schemeClr val="tx1"/>
            </a:solidFill>
            <a:prstDash val="solid"/>
            <a:headEnd type="none" w="med" len="med"/>
            <a:tailEnd type="none" w="med" len="med"/>
          </a:ln>
        </p:spPr>
      </p:cxnSp>
      <p:cxnSp>
        <p:nvCxnSpPr>
          <p:cNvPr id="48428" name="直接连接符 80"/>
          <p:cNvCxnSpPr/>
          <p:nvPr/>
        </p:nvCxnSpPr>
        <p:spPr>
          <a:xfrm>
            <a:off x="5737225" y="3992563"/>
            <a:ext cx="322263" cy="1587"/>
          </a:xfrm>
          <a:prstGeom prst="line">
            <a:avLst/>
          </a:prstGeom>
          <a:ln w="19050" cap="flat" cmpd="sng">
            <a:solidFill>
              <a:schemeClr val="tx1"/>
            </a:solidFill>
            <a:prstDash val="solid"/>
            <a:headEnd type="none" w="med" len="med"/>
            <a:tailEnd type="none" w="med" len="med"/>
          </a:ln>
        </p:spPr>
      </p:cxnSp>
      <p:cxnSp>
        <p:nvCxnSpPr>
          <p:cNvPr id="48429" name="直接连接符 81"/>
          <p:cNvCxnSpPr/>
          <p:nvPr/>
        </p:nvCxnSpPr>
        <p:spPr>
          <a:xfrm>
            <a:off x="5724525" y="4194175"/>
            <a:ext cx="322263" cy="1588"/>
          </a:xfrm>
          <a:prstGeom prst="line">
            <a:avLst/>
          </a:prstGeom>
          <a:ln w="19050" cap="flat" cmpd="sng">
            <a:solidFill>
              <a:schemeClr val="tx1"/>
            </a:solidFill>
            <a:prstDash val="solid"/>
            <a:headEnd type="none" w="med" len="med"/>
            <a:tailEnd type="none" w="med" len="med"/>
          </a:ln>
        </p:spPr>
      </p:cxnSp>
      <p:cxnSp>
        <p:nvCxnSpPr>
          <p:cNvPr id="48430" name="直接连接符 82"/>
          <p:cNvCxnSpPr/>
          <p:nvPr/>
        </p:nvCxnSpPr>
        <p:spPr>
          <a:xfrm>
            <a:off x="5754688" y="5980113"/>
            <a:ext cx="322262" cy="1587"/>
          </a:xfrm>
          <a:prstGeom prst="line">
            <a:avLst/>
          </a:prstGeom>
          <a:ln w="19050" cap="flat" cmpd="sng">
            <a:solidFill>
              <a:schemeClr val="tx1"/>
            </a:solidFill>
            <a:prstDash val="solid"/>
            <a:headEnd type="none" w="med" len="med"/>
            <a:tailEnd type="none" w="med" len="med"/>
          </a:ln>
        </p:spPr>
      </p:cxnSp>
      <p:cxnSp>
        <p:nvCxnSpPr>
          <p:cNvPr id="48431" name="直接连接符 83"/>
          <p:cNvCxnSpPr/>
          <p:nvPr/>
        </p:nvCxnSpPr>
        <p:spPr>
          <a:xfrm>
            <a:off x="5741988" y="6181725"/>
            <a:ext cx="322262" cy="1588"/>
          </a:xfrm>
          <a:prstGeom prst="line">
            <a:avLst/>
          </a:prstGeom>
          <a:ln w="19050" cap="flat" cmpd="sng">
            <a:solidFill>
              <a:schemeClr val="tx1"/>
            </a:solidFill>
            <a:prstDash val="solid"/>
            <a:headEnd type="none" w="med" len="med"/>
            <a:tailEnd type="none" w="med" len="med"/>
          </a:ln>
        </p:spPr>
      </p:cxnSp>
      <p:cxnSp>
        <p:nvCxnSpPr>
          <p:cNvPr id="48432" name="直接连接符 84"/>
          <p:cNvCxnSpPr/>
          <p:nvPr/>
        </p:nvCxnSpPr>
        <p:spPr>
          <a:xfrm>
            <a:off x="5754688" y="5154613"/>
            <a:ext cx="322262" cy="1587"/>
          </a:xfrm>
          <a:prstGeom prst="line">
            <a:avLst/>
          </a:prstGeom>
          <a:ln w="19050" cap="flat" cmpd="sng">
            <a:solidFill>
              <a:schemeClr val="tx1"/>
            </a:solidFill>
            <a:prstDash val="solid"/>
            <a:headEnd type="none" w="med" len="med"/>
            <a:tailEnd type="none" w="med" len="med"/>
          </a:ln>
        </p:spPr>
      </p:cxnSp>
      <p:cxnSp>
        <p:nvCxnSpPr>
          <p:cNvPr id="48433" name="直接连接符 85"/>
          <p:cNvCxnSpPr/>
          <p:nvPr/>
        </p:nvCxnSpPr>
        <p:spPr>
          <a:xfrm>
            <a:off x="5741988" y="5356225"/>
            <a:ext cx="322262" cy="1588"/>
          </a:xfrm>
          <a:prstGeom prst="line">
            <a:avLst/>
          </a:prstGeom>
          <a:ln w="19050" cap="flat" cmpd="sng">
            <a:solidFill>
              <a:schemeClr val="tx1"/>
            </a:solidFill>
            <a:prstDash val="solid"/>
            <a:headEnd type="none" w="med" len="med"/>
            <a:tailEnd type="none" w="med" len="med"/>
          </a:ln>
        </p:spPr>
      </p:cxnSp>
      <p:cxnSp>
        <p:nvCxnSpPr>
          <p:cNvPr id="48434" name="直接连接符 86"/>
          <p:cNvCxnSpPr/>
          <p:nvPr/>
        </p:nvCxnSpPr>
        <p:spPr>
          <a:xfrm>
            <a:off x="5748338" y="5576888"/>
            <a:ext cx="323850" cy="1587"/>
          </a:xfrm>
          <a:prstGeom prst="line">
            <a:avLst/>
          </a:prstGeom>
          <a:ln w="19050" cap="flat" cmpd="sng">
            <a:solidFill>
              <a:schemeClr val="tx1"/>
            </a:solidFill>
            <a:prstDash val="solid"/>
            <a:headEnd type="none" w="med" len="med"/>
            <a:tailEnd type="none" w="med" len="med"/>
          </a:ln>
        </p:spPr>
      </p:cxnSp>
      <p:cxnSp>
        <p:nvCxnSpPr>
          <p:cNvPr id="48435" name="直接连接符 87"/>
          <p:cNvCxnSpPr/>
          <p:nvPr/>
        </p:nvCxnSpPr>
        <p:spPr>
          <a:xfrm>
            <a:off x="5735638" y="5756275"/>
            <a:ext cx="323850" cy="3175"/>
          </a:xfrm>
          <a:prstGeom prst="line">
            <a:avLst/>
          </a:prstGeom>
          <a:ln w="19050" cap="flat" cmpd="sng">
            <a:solidFill>
              <a:schemeClr val="tx1"/>
            </a:solidFill>
            <a:prstDash val="solid"/>
            <a:headEnd type="none" w="med" len="med"/>
            <a:tailEnd type="none" w="med" len="med"/>
          </a:ln>
        </p:spPr>
      </p:cxnSp>
      <p:sp>
        <p:nvSpPr>
          <p:cNvPr id="48436" name="TextBox 40"/>
          <p:cNvSpPr txBox="1"/>
          <p:nvPr/>
        </p:nvSpPr>
        <p:spPr>
          <a:xfrm>
            <a:off x="4529138" y="5384800"/>
            <a:ext cx="822325" cy="306388"/>
          </a:xfrm>
          <a:prstGeom prst="rect">
            <a:avLst/>
          </a:prstGeom>
          <a:noFill/>
          <a:ln w="9525">
            <a:noFill/>
          </a:ln>
        </p:spPr>
        <p:txBody>
          <a:bodyPr>
            <a:spAutoFit/>
          </a:bodyPr>
          <a:lstStyle/>
          <a:p>
            <a:pPr eaLnBrk="1" hangingPunct="1"/>
            <a:r>
              <a:rPr lang="zh-CN" altLang="en-US" sz="1400" b="1" dirty="0">
                <a:solidFill>
                  <a:schemeClr val="tx1"/>
                </a:solidFill>
                <a:latin typeface="Arial" panose="020B0604020202020204" pitchFamily="34" charset="0"/>
              </a:rPr>
              <a:t>（</a:t>
            </a:r>
            <a:r>
              <a:rPr lang="en-US" altLang="zh-CN" sz="1400" b="1" dirty="0">
                <a:solidFill>
                  <a:schemeClr val="tx1"/>
                </a:solidFill>
                <a:latin typeface="Times New Roman" panose="02020603050405020304" pitchFamily="18" charset="0"/>
              </a:rPr>
              <a:t>II</a:t>
            </a:r>
            <a:r>
              <a:rPr lang="zh-CN" altLang="en-US" sz="1400" b="1" dirty="0">
                <a:solidFill>
                  <a:schemeClr val="tx1"/>
                </a:solidFill>
                <a:latin typeface="Arial" panose="020B0604020202020204" pitchFamily="34" charset="0"/>
              </a:rPr>
              <a:t>）</a:t>
            </a:r>
          </a:p>
        </p:txBody>
      </p:sp>
      <p:sp>
        <p:nvSpPr>
          <p:cNvPr id="48437" name="TextBox 41"/>
          <p:cNvSpPr txBox="1"/>
          <p:nvPr/>
        </p:nvSpPr>
        <p:spPr>
          <a:xfrm>
            <a:off x="4583113" y="3382963"/>
            <a:ext cx="823912" cy="306387"/>
          </a:xfrm>
          <a:prstGeom prst="rect">
            <a:avLst/>
          </a:prstGeom>
          <a:noFill/>
          <a:ln w="9525">
            <a:noFill/>
          </a:ln>
        </p:spPr>
        <p:txBody>
          <a:bodyPr>
            <a:spAutoFit/>
          </a:bodyPr>
          <a:lstStyle/>
          <a:p>
            <a:pPr eaLnBrk="1" hangingPunct="1"/>
            <a:r>
              <a:rPr lang="zh-CN" altLang="en-US" sz="1400" b="1" dirty="0">
                <a:solidFill>
                  <a:schemeClr val="tx1"/>
                </a:solidFill>
                <a:latin typeface="Arial" panose="020B0604020202020204" pitchFamily="34" charset="0"/>
              </a:rPr>
              <a:t>（</a:t>
            </a:r>
            <a:r>
              <a:rPr lang="en-US" altLang="zh-CN" sz="1400" b="1" dirty="0">
                <a:solidFill>
                  <a:schemeClr val="tx1"/>
                </a:solidFill>
                <a:latin typeface="Times New Roman" panose="02020603050405020304" pitchFamily="18" charset="0"/>
              </a:rPr>
              <a:t>I</a:t>
            </a:r>
            <a:r>
              <a:rPr lang="zh-CN" altLang="en-US" sz="1400" b="1" dirty="0">
                <a:solidFill>
                  <a:schemeClr val="tx1"/>
                </a:solidFill>
                <a:latin typeface="Arial" panose="020B0604020202020204" pitchFamily="34" charset="0"/>
              </a:rPr>
              <a:t>）</a:t>
            </a:r>
          </a:p>
        </p:txBody>
      </p:sp>
      <p:sp>
        <p:nvSpPr>
          <p:cNvPr id="89" name="TextBox 88"/>
          <p:cNvSpPr txBox="1"/>
          <p:nvPr/>
        </p:nvSpPr>
        <p:spPr>
          <a:xfrm>
            <a:off x="8248650" y="1559878"/>
            <a:ext cx="642938" cy="307975"/>
          </a:xfrm>
          <a:prstGeom prst="rect">
            <a:avLst/>
          </a:prstGeom>
          <a:noFill/>
          <a:ln w="9525">
            <a:noFill/>
          </a:ln>
        </p:spPr>
        <p:txBody>
          <a:bodyPr>
            <a:spAutoFit/>
          </a:bodyPr>
          <a:lstStyle/>
          <a:p>
            <a:pPr eaLnBrk="1" hangingPunct="1"/>
            <a:r>
              <a:rPr lang="zh-CN" altLang="en-US" sz="1400" b="1" dirty="0">
                <a:solidFill>
                  <a:schemeClr val="tx1"/>
                </a:solidFill>
                <a:latin typeface="Arial" panose="020B0604020202020204" pitchFamily="34" charset="0"/>
              </a:rPr>
              <a:t>（</a:t>
            </a:r>
            <a:r>
              <a:rPr lang="en-US" altLang="zh-CN" sz="1400" b="1" dirty="0">
                <a:solidFill>
                  <a:schemeClr val="tx1"/>
                </a:solidFill>
                <a:latin typeface="Times New Roman" panose="02020603050405020304" pitchFamily="18" charset="0"/>
              </a:rPr>
              <a:t>I</a:t>
            </a:r>
            <a:r>
              <a:rPr lang="zh-CN" altLang="en-US" sz="1400" b="1" dirty="0">
                <a:solidFill>
                  <a:schemeClr val="tx1"/>
                </a:solidFill>
                <a:latin typeface="Arial" panose="020B0604020202020204" pitchFamily="34" charset="0"/>
              </a:rPr>
              <a:t>）</a:t>
            </a:r>
          </a:p>
        </p:txBody>
      </p:sp>
      <p:sp>
        <p:nvSpPr>
          <p:cNvPr id="90" name="TextBox 89"/>
          <p:cNvSpPr txBox="1"/>
          <p:nvPr/>
        </p:nvSpPr>
        <p:spPr>
          <a:xfrm>
            <a:off x="8241030" y="4147820"/>
            <a:ext cx="642938" cy="307975"/>
          </a:xfrm>
          <a:prstGeom prst="rect">
            <a:avLst/>
          </a:prstGeom>
          <a:noFill/>
          <a:ln w="9525">
            <a:noFill/>
          </a:ln>
        </p:spPr>
        <p:txBody>
          <a:bodyPr>
            <a:spAutoFit/>
          </a:bodyPr>
          <a:lstStyle/>
          <a:p>
            <a:pPr eaLnBrk="1" hangingPunct="1"/>
            <a:r>
              <a:rPr lang="zh-CN" altLang="en-US" sz="1400" b="1" dirty="0">
                <a:solidFill>
                  <a:schemeClr val="tx1"/>
                </a:solidFill>
                <a:latin typeface="Arial" panose="020B0604020202020204" pitchFamily="34" charset="0"/>
              </a:rPr>
              <a:t>（</a:t>
            </a:r>
            <a:r>
              <a:rPr lang="en-US" altLang="zh-CN" sz="1400" b="1" dirty="0">
                <a:solidFill>
                  <a:schemeClr val="tx1"/>
                </a:solidFill>
                <a:latin typeface="Times New Roman" panose="02020603050405020304" pitchFamily="18" charset="0"/>
              </a:rPr>
              <a:t>II</a:t>
            </a:r>
            <a:r>
              <a:rPr lang="zh-CN" altLang="en-US" sz="1400" b="1" dirty="0">
                <a:solidFill>
                  <a:schemeClr val="tx1"/>
                </a:solidFill>
                <a:latin typeface="Arial" panose="020B0604020202020204" pitchFamily="34" charset="0"/>
              </a:rPr>
              <a:t>）</a:t>
            </a:r>
          </a:p>
        </p:txBody>
      </p:sp>
      <p:sp>
        <p:nvSpPr>
          <p:cNvPr id="4844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26</a:t>
            </a:fld>
            <a:endParaRPr lang="zh-CN" altLang="zh-CN" sz="1400" dirty="0">
              <a:latin typeface="Times New Roman" panose="02020603050405020304" pitchFamily="18" charset="0"/>
            </a:endParaRPr>
          </a:p>
        </p:txBody>
      </p:sp>
      <p:sp>
        <p:nvSpPr>
          <p:cNvPr id="48442" name="标题 6"/>
          <p:cNvSpPr txBox="1"/>
          <p:nvPr/>
        </p:nvSpPr>
        <p:spPr>
          <a:xfrm>
            <a:off x="685800" y="271463"/>
            <a:ext cx="10882313" cy="777875"/>
          </a:xfrm>
          <a:prstGeom prst="rect">
            <a:avLst/>
          </a:prstGeom>
          <a:noFill/>
          <a:ln w="9525">
            <a:noFill/>
          </a:ln>
        </p:spPr>
        <p:txBody>
          <a:bodyPr/>
          <a:lstStyle/>
          <a:p>
            <a:pPr algn="ctr" eaLnBrk="1" hangingPunct="1">
              <a:lnSpc>
                <a:spcPct val="90000"/>
              </a:lnSpc>
            </a:pPr>
            <a:r>
              <a:rPr lang="zh-CN" altLang="en-US" sz="4400" b="1" dirty="0">
                <a:solidFill>
                  <a:schemeClr val="tx1"/>
                </a:solidFill>
                <a:latin typeface="黑体" panose="02010609060101010101" pitchFamily="49" charset="-122"/>
                <a:ea typeface="黑体" panose="02010609060101010101" pitchFamily="49" charset="-122"/>
              </a:rPr>
              <a:t>二进制译码器的典型应用</a:t>
            </a:r>
            <a:r>
              <a:rPr lang="en-US" altLang="zh-CN" sz="4400" b="1" dirty="0">
                <a:solidFill>
                  <a:schemeClr val="tx1"/>
                </a:solidFill>
                <a:latin typeface="黑体" panose="02010609060101010101" pitchFamily="49" charset="-122"/>
                <a:ea typeface="黑体" panose="02010609060101010101" pitchFamily="49" charset="-122"/>
              </a:rPr>
              <a:t>——</a:t>
            </a:r>
            <a:r>
              <a:rPr lang="zh-CN" altLang="en-US" sz="4400" b="1" dirty="0">
                <a:solidFill>
                  <a:schemeClr val="tx1"/>
                </a:solidFill>
                <a:latin typeface="黑体" panose="02010609060101010101" pitchFamily="49" charset="-122"/>
                <a:ea typeface="黑体" panose="02010609060101010101" pitchFamily="49" charset="-122"/>
              </a:rPr>
              <a:t>译码器级联</a:t>
            </a:r>
            <a:endParaRPr lang="en-US" altLang="zh-CN" sz="4400" b="1"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488"/>
                                        </p:tgtEl>
                                        <p:attrNameLst>
                                          <p:attrName>style.visibility</p:attrName>
                                        </p:attrNameLst>
                                      </p:cBhvr>
                                      <p:to>
                                        <p:strVal val="visible"/>
                                      </p:to>
                                    </p:set>
                                    <p:animEffect transition="in" filter="dissolve">
                                      <p:cBhvr>
                                        <p:cTn id="11" dur="500"/>
                                        <p:tgtEl>
                                          <p:spTgt spid="2048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dissolve">
                                      <p:cBhvr>
                                        <p:cTn id="16" dur="500"/>
                                        <p:tgtEl>
                                          <p:spTgt spid="90"/>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20616"/>
                                        </p:tgtEl>
                                        <p:attrNameLst>
                                          <p:attrName>style.visibility</p:attrName>
                                        </p:attrNameLst>
                                      </p:cBhvr>
                                      <p:to>
                                        <p:strVal val="visible"/>
                                      </p:to>
                                    </p:set>
                                    <p:animEffect transition="in" filter="dissolve">
                                      <p:cBhvr>
                                        <p:cTn id="20" dur="500"/>
                                        <p:tgtEl>
                                          <p:spTgt spid="20616"/>
                                        </p:tgtEl>
                                      </p:cBhvr>
                                    </p:animEffect>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编码转换译码器</a:t>
            </a:r>
            <a:endParaRPr lang="zh-CN" altLang="en-US"/>
          </a:p>
        </p:txBody>
      </p:sp>
      <p:sp>
        <p:nvSpPr>
          <p:cNvPr id="50178" name="内容占位符 2"/>
          <p:cNvSpPr>
            <a:spLocks noGrp="1"/>
          </p:cNvSpPr>
          <p:nvPr>
            <p:ph idx="1"/>
          </p:nvPr>
        </p:nvSpPr>
        <p:spPr>
          <a:noFill/>
          <a:ln>
            <a:noFill/>
          </a:ln>
        </p:spPr>
        <p:txBody>
          <a:bodyPr/>
          <a:lstStyle/>
          <a:p>
            <a:r>
              <a:rPr lang="zh-CN" altLang="en-US" b="1" dirty="0">
                <a:solidFill>
                  <a:srgbClr val="000000"/>
                </a:solidFill>
                <a:latin typeface="黑体" panose="02010609060101010101" pitchFamily="49" charset="-122"/>
                <a:ea typeface="黑体" panose="02010609060101010101" pitchFamily="49" charset="-122"/>
              </a:rPr>
              <a:t>例：设计一个译码器，</a:t>
            </a:r>
          </a:p>
          <a:p>
            <a:r>
              <a:rPr lang="zh-CN" altLang="en-US" b="1" dirty="0">
                <a:solidFill>
                  <a:srgbClr val="000000"/>
                </a:solidFill>
                <a:latin typeface="黑体" panose="02010609060101010101" pitchFamily="49" charset="-122"/>
                <a:ea typeface="黑体" panose="02010609060101010101" pitchFamily="49" charset="-122"/>
              </a:rPr>
              <a:t>将输入的</a:t>
            </a:r>
            <a:r>
              <a:rPr lang="en-US" altLang="zh-CN" b="1" dirty="0">
                <a:solidFill>
                  <a:srgbClr val="000000"/>
                </a:solidFill>
                <a:latin typeface="黑体" panose="02010609060101010101" pitchFamily="49" charset="-122"/>
                <a:ea typeface="黑体" panose="02010609060101010101" pitchFamily="49" charset="-122"/>
              </a:rPr>
              <a:t>4</a:t>
            </a:r>
            <a:r>
              <a:rPr lang="zh-CN" altLang="en-US" b="1" dirty="0">
                <a:solidFill>
                  <a:srgbClr val="000000"/>
                </a:solidFill>
                <a:latin typeface="黑体" panose="02010609060101010101" pitchFamily="49" charset="-122"/>
                <a:ea typeface="黑体" panose="02010609060101010101" pitchFamily="49" charset="-122"/>
              </a:rPr>
              <a:t>位二进制数转换为典型格雷码</a:t>
            </a:r>
          </a:p>
        </p:txBody>
      </p:sp>
      <p:sp>
        <p:nvSpPr>
          <p:cNvPr id="50179" name="灯片编号占位符 2"/>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27</a:t>
            </a:fld>
            <a:endParaRPr lang="zh-CN" altLang="zh-CN" sz="1400" dirty="0">
              <a:latin typeface="Times New Roman" panose="02020603050405020304" pitchFamily="18" charset="0"/>
            </a:endParaRPr>
          </a:p>
        </p:txBody>
      </p:sp>
      <p:graphicFrame>
        <p:nvGraphicFramePr>
          <p:cNvPr id="6" name="表格 5"/>
          <p:cNvGraphicFramePr>
            <a:graphicFrameLocks noGrp="1"/>
          </p:cNvGraphicFramePr>
          <p:nvPr>
            <p:custDataLst>
              <p:tags r:id="rId1"/>
            </p:custDataLst>
          </p:nvPr>
        </p:nvGraphicFramePr>
        <p:xfrm>
          <a:off x="7599045" y="2850198"/>
          <a:ext cx="3975735" cy="3079115"/>
        </p:xfrm>
        <a:graphic>
          <a:graphicData uri="http://schemas.openxmlformats.org/drawingml/2006/table">
            <a:tbl>
              <a:tblPr firstRow="1" bandRow="1">
                <a:tableStyleId>{D7AC3CCA-C797-4891-BE02-D94E43425B78}</a:tableStyleId>
              </a:tblPr>
              <a:tblGrid>
                <a:gridCol w="836295">
                  <a:extLst>
                    <a:ext uri="{9D8B030D-6E8A-4147-A177-3AD203B41FA5}">
                      <a16:colId xmlns:a16="http://schemas.microsoft.com/office/drawing/2014/main" val="20000"/>
                    </a:ext>
                  </a:extLst>
                </a:gridCol>
                <a:gridCol w="1046480">
                  <a:extLst>
                    <a:ext uri="{9D8B030D-6E8A-4147-A177-3AD203B41FA5}">
                      <a16:colId xmlns:a16="http://schemas.microsoft.com/office/drawing/2014/main" val="20001"/>
                    </a:ext>
                  </a:extLst>
                </a:gridCol>
                <a:gridCol w="1046480">
                  <a:extLst>
                    <a:ext uri="{9D8B030D-6E8A-4147-A177-3AD203B41FA5}">
                      <a16:colId xmlns:a16="http://schemas.microsoft.com/office/drawing/2014/main" val="20002"/>
                    </a:ext>
                  </a:extLst>
                </a:gridCol>
                <a:gridCol w="1046480">
                  <a:extLst>
                    <a:ext uri="{9D8B030D-6E8A-4147-A177-3AD203B41FA5}">
                      <a16:colId xmlns:a16="http://schemas.microsoft.com/office/drawing/2014/main" val="20003"/>
                    </a:ext>
                  </a:extLst>
                </a:gridCol>
              </a:tblGrid>
              <a:tr h="357505">
                <a:tc>
                  <a:txBody>
                    <a:bodyPr/>
                    <a:lstStyle/>
                    <a:p>
                      <a:pPr algn="ctr"/>
                      <a:r>
                        <a:rPr lang="en-US" altLang="zh-CN" sz="1600" b="1" dirty="0">
                          <a:solidFill>
                            <a:srgbClr val="C00000"/>
                          </a:solidFill>
                          <a:latin typeface="+mj-lt"/>
                        </a:rPr>
                        <a:t>ABCD</a:t>
                      </a:r>
                    </a:p>
                  </a:txBody>
                  <a:tcPr marL="91439" marR="91439" marT="45725" marB="45725">
                    <a:solidFill>
                      <a:srgbClr val="FFFF00"/>
                    </a:solidFill>
                  </a:tcPr>
                </a:tc>
                <a:tc>
                  <a:txBody>
                    <a:bodyPr/>
                    <a:lstStyle/>
                    <a:p>
                      <a:pPr algn="ctr"/>
                      <a:r>
                        <a:rPr lang="en-US" altLang="zh-CN" sz="1600" b="1" kern="1200" dirty="0">
                          <a:solidFill>
                            <a:schemeClr val="tx1"/>
                          </a:solidFill>
                          <a:latin typeface="+mj-lt"/>
                          <a:ea typeface="+mn-ea"/>
                          <a:cs typeface="+mn-cs"/>
                        </a:rPr>
                        <a:t>WXYZ</a:t>
                      </a:r>
                    </a:p>
                  </a:txBody>
                  <a:tcPr marL="91439" marR="91439" marT="45725" marB="45725">
                    <a:solidFill>
                      <a:srgbClr val="FFFF00"/>
                    </a:solidFill>
                  </a:tcPr>
                </a:tc>
                <a:tc>
                  <a:txBody>
                    <a:bodyPr/>
                    <a:lstStyle/>
                    <a:p>
                      <a:pPr algn="ctr"/>
                      <a:r>
                        <a:rPr lang="en-US" altLang="zh-CN" sz="1600" b="1" kern="1200" dirty="0">
                          <a:solidFill>
                            <a:srgbClr val="C00000"/>
                          </a:solidFill>
                          <a:latin typeface="+mj-lt"/>
                          <a:ea typeface="+mn-ea"/>
                          <a:cs typeface="+mn-cs"/>
                        </a:rPr>
                        <a:t>ABCD</a:t>
                      </a:r>
                    </a:p>
                  </a:txBody>
                  <a:tcPr marL="91439" marR="91439" marT="45725" marB="45725">
                    <a:solidFill>
                      <a:srgbClr val="FFFF00"/>
                    </a:solidFill>
                  </a:tcPr>
                </a:tc>
                <a:tc>
                  <a:txBody>
                    <a:bodyPr/>
                    <a:lstStyle/>
                    <a:p>
                      <a:pPr algn="ctr"/>
                      <a:r>
                        <a:rPr lang="en-US" altLang="zh-CN" sz="1600" b="1" kern="1200" dirty="0">
                          <a:solidFill>
                            <a:schemeClr val="tx1"/>
                          </a:solidFill>
                          <a:latin typeface="+mj-lt"/>
                          <a:ea typeface="+mn-ea"/>
                          <a:cs typeface="+mn-cs"/>
                        </a:rPr>
                        <a:t>WXYZ</a:t>
                      </a:r>
                    </a:p>
                  </a:txBody>
                  <a:tcPr marL="91439" marR="91439" marT="45725" marB="45725">
                    <a:solidFill>
                      <a:srgbClr val="FFFF00"/>
                    </a:solidFill>
                  </a:tcPr>
                </a:tc>
                <a:extLst>
                  <a:ext uri="{0D108BD9-81ED-4DB2-BD59-A6C34878D82A}">
                    <a16:rowId xmlns:a16="http://schemas.microsoft.com/office/drawing/2014/main" val="10000"/>
                  </a:ext>
                </a:extLst>
              </a:tr>
              <a:tr h="340360">
                <a:tc>
                  <a:txBody>
                    <a:bodyPr/>
                    <a:lstStyle/>
                    <a:p>
                      <a:pPr algn="ctr"/>
                      <a:r>
                        <a:rPr lang="en-US" altLang="zh-CN" sz="1600" b="1" dirty="0">
                          <a:latin typeface="+mj-lt"/>
                        </a:rPr>
                        <a:t>0000</a:t>
                      </a:r>
                    </a:p>
                  </a:txBody>
                  <a:tcPr marL="91439" marR="91439" marT="45725" marB="45725">
                    <a:solidFill>
                      <a:schemeClr val="bg1"/>
                    </a:solidFill>
                  </a:tcPr>
                </a:tc>
                <a:tc>
                  <a:txBody>
                    <a:bodyPr/>
                    <a:lstStyle/>
                    <a:p>
                      <a:pPr algn="ctr"/>
                      <a:r>
                        <a:rPr lang="en-US" altLang="zh-CN" sz="1600" b="1" dirty="0">
                          <a:latin typeface="+mj-lt"/>
                        </a:rPr>
                        <a:t>0000</a:t>
                      </a:r>
                    </a:p>
                  </a:txBody>
                  <a:tcPr marL="91439" marR="91439" marT="45725" marB="45725">
                    <a:solidFill>
                      <a:schemeClr val="accent1">
                        <a:lumMod val="20000"/>
                        <a:lumOff val="80000"/>
                      </a:schemeClr>
                    </a:solidFill>
                  </a:tcPr>
                </a:tc>
                <a:tc>
                  <a:txBody>
                    <a:bodyPr/>
                    <a:lstStyle/>
                    <a:p>
                      <a:pPr algn="ctr"/>
                      <a:r>
                        <a:rPr lang="en-US" altLang="zh-CN" sz="1600" b="1" dirty="0">
                          <a:latin typeface="+mj-lt"/>
                        </a:rPr>
                        <a:t>1000</a:t>
                      </a:r>
                    </a:p>
                  </a:txBody>
                  <a:tcPr marL="91439" marR="91439" marT="45725" marB="45725">
                    <a:solidFill>
                      <a:schemeClr val="bg1"/>
                    </a:solidFill>
                  </a:tcPr>
                </a:tc>
                <a:tc>
                  <a:txBody>
                    <a:bodyPr/>
                    <a:lstStyle/>
                    <a:p>
                      <a:pPr marL="0" algn="ctr" defTabSz="914400" rtl="0" eaLnBrk="1" latinLnBrk="0" hangingPunct="1"/>
                      <a:r>
                        <a:rPr lang="en-US" altLang="zh-CN" sz="1600" b="1" kern="1200" dirty="0">
                          <a:solidFill>
                            <a:schemeClr val="dk1"/>
                          </a:solidFill>
                          <a:latin typeface="+mj-lt"/>
                          <a:ea typeface="+mn-ea"/>
                          <a:cs typeface="+mn-cs"/>
                        </a:rPr>
                        <a:t>1100</a:t>
                      </a:r>
                    </a:p>
                  </a:txBody>
                  <a:tcPr marL="91439" marR="91439" marT="45725" marB="45725">
                    <a:solidFill>
                      <a:schemeClr val="accent1">
                        <a:lumMod val="20000"/>
                        <a:lumOff val="80000"/>
                      </a:schemeClr>
                    </a:solidFill>
                  </a:tcPr>
                </a:tc>
                <a:extLst>
                  <a:ext uri="{0D108BD9-81ED-4DB2-BD59-A6C34878D82A}">
                    <a16:rowId xmlns:a16="http://schemas.microsoft.com/office/drawing/2014/main" val="10001"/>
                  </a:ext>
                </a:extLst>
              </a:tr>
              <a:tr h="340360">
                <a:tc>
                  <a:txBody>
                    <a:bodyPr/>
                    <a:lstStyle/>
                    <a:p>
                      <a:pPr algn="ctr"/>
                      <a:r>
                        <a:rPr lang="en-US" altLang="zh-CN" sz="1600" b="1" dirty="0">
                          <a:latin typeface="+mj-lt"/>
                        </a:rPr>
                        <a:t>0001</a:t>
                      </a:r>
                    </a:p>
                  </a:txBody>
                  <a:tcPr marL="91439" marR="91439" marT="45725" marB="45725">
                    <a:solidFill>
                      <a:schemeClr val="bg1"/>
                    </a:solidFill>
                  </a:tcPr>
                </a:tc>
                <a:tc>
                  <a:txBody>
                    <a:bodyPr/>
                    <a:lstStyle/>
                    <a:p>
                      <a:pPr algn="ctr"/>
                      <a:r>
                        <a:rPr lang="en-US" altLang="zh-CN" sz="1600" b="1" dirty="0">
                          <a:latin typeface="+mj-lt"/>
                        </a:rPr>
                        <a:t>0001</a:t>
                      </a:r>
                    </a:p>
                  </a:txBody>
                  <a:tcPr marL="91439" marR="91439" marT="45725" marB="45725">
                    <a:solidFill>
                      <a:schemeClr val="accent1">
                        <a:lumMod val="20000"/>
                        <a:lumOff val="80000"/>
                      </a:schemeClr>
                    </a:solidFill>
                  </a:tcPr>
                </a:tc>
                <a:tc>
                  <a:txBody>
                    <a:bodyPr/>
                    <a:lstStyle/>
                    <a:p>
                      <a:pPr algn="ctr"/>
                      <a:r>
                        <a:rPr lang="en-US" altLang="zh-CN" sz="1600" b="1" dirty="0">
                          <a:latin typeface="+mj-lt"/>
                        </a:rPr>
                        <a:t>1001</a:t>
                      </a:r>
                    </a:p>
                  </a:txBody>
                  <a:tcPr marL="91439" marR="91439" marT="45725" marB="45725">
                    <a:solidFill>
                      <a:schemeClr val="bg1"/>
                    </a:solidFill>
                  </a:tcPr>
                </a:tc>
                <a:tc>
                  <a:txBody>
                    <a:bodyPr/>
                    <a:lstStyle/>
                    <a:p>
                      <a:pPr algn="ctr"/>
                      <a:r>
                        <a:rPr lang="en-US" altLang="zh-CN" sz="1600" b="1" kern="1200" dirty="0">
                          <a:solidFill>
                            <a:schemeClr val="dk1"/>
                          </a:solidFill>
                          <a:latin typeface="+mj-lt"/>
                          <a:ea typeface="+mn-ea"/>
                          <a:cs typeface="+mn-cs"/>
                        </a:rPr>
                        <a:t> 1101</a:t>
                      </a:r>
                    </a:p>
                  </a:txBody>
                  <a:tcPr marL="91439" marR="91439" marT="45725" marB="45725">
                    <a:solidFill>
                      <a:schemeClr val="accent1">
                        <a:lumMod val="20000"/>
                        <a:lumOff val="80000"/>
                      </a:schemeClr>
                    </a:solidFill>
                  </a:tcPr>
                </a:tc>
                <a:extLst>
                  <a:ext uri="{0D108BD9-81ED-4DB2-BD59-A6C34878D82A}">
                    <a16:rowId xmlns:a16="http://schemas.microsoft.com/office/drawing/2014/main" val="10002"/>
                  </a:ext>
                </a:extLst>
              </a:tr>
              <a:tr h="340360">
                <a:tc>
                  <a:txBody>
                    <a:bodyPr/>
                    <a:lstStyle/>
                    <a:p>
                      <a:pPr algn="ctr"/>
                      <a:r>
                        <a:rPr lang="en-US" altLang="zh-CN" sz="1600" b="1" dirty="0">
                          <a:latin typeface="+mj-lt"/>
                        </a:rPr>
                        <a:t>0010</a:t>
                      </a:r>
                    </a:p>
                  </a:txBody>
                  <a:tcPr marL="91439" marR="91439" marT="45725" marB="45725">
                    <a:solidFill>
                      <a:schemeClr val="bg1"/>
                    </a:solidFill>
                  </a:tcPr>
                </a:tc>
                <a:tc>
                  <a:txBody>
                    <a:bodyPr/>
                    <a:lstStyle/>
                    <a:p>
                      <a:pPr algn="ctr"/>
                      <a:r>
                        <a:rPr lang="en-US" altLang="zh-CN" sz="1600" b="1" dirty="0">
                          <a:latin typeface="+mj-lt"/>
                        </a:rPr>
                        <a:t>0011</a:t>
                      </a:r>
                    </a:p>
                  </a:txBody>
                  <a:tcPr marL="91439" marR="91439" marT="45725" marB="45725">
                    <a:solidFill>
                      <a:schemeClr val="accent1">
                        <a:lumMod val="20000"/>
                        <a:lumOff val="80000"/>
                      </a:schemeClr>
                    </a:solidFill>
                  </a:tcPr>
                </a:tc>
                <a:tc>
                  <a:txBody>
                    <a:bodyPr/>
                    <a:lstStyle/>
                    <a:p>
                      <a:pPr algn="ctr"/>
                      <a:r>
                        <a:rPr lang="en-US" altLang="zh-CN" sz="1600" b="1" dirty="0">
                          <a:latin typeface="+mj-lt"/>
                        </a:rPr>
                        <a:t>1010</a:t>
                      </a:r>
                    </a:p>
                  </a:txBody>
                  <a:tcPr marL="91439" marR="91439" marT="45725" marB="45725">
                    <a:solidFill>
                      <a:schemeClr val="bg1"/>
                    </a:solidFill>
                  </a:tcPr>
                </a:tc>
                <a:tc>
                  <a:txBody>
                    <a:bodyPr/>
                    <a:lstStyle/>
                    <a:p>
                      <a:pPr algn="ctr"/>
                      <a:r>
                        <a:rPr lang="en-US" altLang="zh-CN" sz="1600" b="1" kern="1200" dirty="0">
                          <a:solidFill>
                            <a:schemeClr val="dk1"/>
                          </a:solidFill>
                          <a:latin typeface="+mj-lt"/>
                          <a:ea typeface="+mn-ea"/>
                          <a:cs typeface="+mn-cs"/>
                        </a:rPr>
                        <a:t>1111</a:t>
                      </a:r>
                    </a:p>
                  </a:txBody>
                  <a:tcPr marL="91439" marR="91439" marT="45725" marB="45725">
                    <a:solidFill>
                      <a:schemeClr val="accent1">
                        <a:lumMod val="20000"/>
                        <a:lumOff val="80000"/>
                      </a:schemeClr>
                    </a:solidFill>
                  </a:tcPr>
                </a:tc>
                <a:extLst>
                  <a:ext uri="{0D108BD9-81ED-4DB2-BD59-A6C34878D82A}">
                    <a16:rowId xmlns:a16="http://schemas.microsoft.com/office/drawing/2014/main" val="10003"/>
                  </a:ext>
                </a:extLst>
              </a:tr>
              <a:tr h="339725">
                <a:tc>
                  <a:txBody>
                    <a:bodyPr/>
                    <a:lstStyle/>
                    <a:p>
                      <a:pPr algn="ctr"/>
                      <a:r>
                        <a:rPr lang="en-US" altLang="zh-CN" sz="1600" b="1" dirty="0">
                          <a:latin typeface="+mj-lt"/>
                        </a:rPr>
                        <a:t>0011</a:t>
                      </a:r>
                    </a:p>
                  </a:txBody>
                  <a:tcPr marL="91439" marR="91439" marT="45725" marB="45725">
                    <a:solidFill>
                      <a:schemeClr val="bg1"/>
                    </a:solidFill>
                  </a:tcPr>
                </a:tc>
                <a:tc>
                  <a:txBody>
                    <a:bodyPr/>
                    <a:lstStyle/>
                    <a:p>
                      <a:pPr algn="ctr"/>
                      <a:r>
                        <a:rPr lang="en-US" altLang="zh-CN" sz="1600" b="1" dirty="0">
                          <a:latin typeface="+mj-lt"/>
                        </a:rPr>
                        <a:t>0010</a:t>
                      </a:r>
                    </a:p>
                  </a:txBody>
                  <a:tcPr marL="91439" marR="91439" marT="45725" marB="45725">
                    <a:solidFill>
                      <a:schemeClr val="accent1">
                        <a:lumMod val="20000"/>
                        <a:lumOff val="80000"/>
                      </a:schemeClr>
                    </a:solidFill>
                  </a:tcPr>
                </a:tc>
                <a:tc>
                  <a:txBody>
                    <a:bodyPr/>
                    <a:lstStyle/>
                    <a:p>
                      <a:pPr algn="ctr"/>
                      <a:r>
                        <a:rPr lang="en-US" altLang="zh-CN" sz="1600" b="1" dirty="0">
                          <a:latin typeface="+mj-lt"/>
                        </a:rPr>
                        <a:t>1011</a:t>
                      </a:r>
                    </a:p>
                  </a:txBody>
                  <a:tcPr marL="91439" marR="91439" marT="45725" marB="45725">
                    <a:solidFill>
                      <a:schemeClr val="bg1"/>
                    </a:solidFill>
                  </a:tcPr>
                </a:tc>
                <a:tc>
                  <a:txBody>
                    <a:bodyPr/>
                    <a:lstStyle/>
                    <a:p>
                      <a:pPr algn="ctr"/>
                      <a:r>
                        <a:rPr lang="en-US" altLang="zh-CN" sz="1600" b="1" dirty="0">
                          <a:latin typeface="+mj-lt"/>
                        </a:rPr>
                        <a:t>1110</a:t>
                      </a:r>
                    </a:p>
                  </a:txBody>
                  <a:tcPr marL="91439" marR="91439" marT="45725" marB="45725">
                    <a:solidFill>
                      <a:schemeClr val="accent1">
                        <a:lumMod val="20000"/>
                        <a:lumOff val="80000"/>
                      </a:schemeClr>
                    </a:solidFill>
                  </a:tcPr>
                </a:tc>
                <a:extLst>
                  <a:ext uri="{0D108BD9-81ED-4DB2-BD59-A6C34878D82A}">
                    <a16:rowId xmlns:a16="http://schemas.microsoft.com/office/drawing/2014/main" val="10004"/>
                  </a:ext>
                </a:extLst>
              </a:tr>
              <a:tr h="339725">
                <a:tc>
                  <a:txBody>
                    <a:bodyPr/>
                    <a:lstStyle/>
                    <a:p>
                      <a:pPr algn="ctr"/>
                      <a:r>
                        <a:rPr lang="en-US" altLang="zh-CN" sz="1600" b="1" dirty="0">
                          <a:latin typeface="+mj-lt"/>
                        </a:rPr>
                        <a:t>0100</a:t>
                      </a:r>
                    </a:p>
                  </a:txBody>
                  <a:tcPr marL="91439" marR="91439" marT="45725" marB="45725">
                    <a:solidFill>
                      <a:schemeClr val="bg1"/>
                    </a:solidFill>
                  </a:tcPr>
                </a:tc>
                <a:tc>
                  <a:txBody>
                    <a:bodyPr/>
                    <a:lstStyle/>
                    <a:p>
                      <a:pPr algn="ctr"/>
                      <a:r>
                        <a:rPr lang="en-US" altLang="zh-CN" sz="1600" b="1" dirty="0">
                          <a:latin typeface="+mj-lt"/>
                        </a:rPr>
                        <a:t>0110</a:t>
                      </a:r>
                    </a:p>
                  </a:txBody>
                  <a:tcPr marL="91439" marR="91439" marT="45725" marB="45725">
                    <a:solidFill>
                      <a:schemeClr val="accent1">
                        <a:lumMod val="20000"/>
                        <a:lumOff val="80000"/>
                      </a:schemeClr>
                    </a:solidFill>
                  </a:tcPr>
                </a:tc>
                <a:tc>
                  <a:txBody>
                    <a:bodyPr/>
                    <a:lstStyle/>
                    <a:p>
                      <a:pPr algn="ctr"/>
                      <a:r>
                        <a:rPr lang="en-US" altLang="zh-CN" sz="1600" b="1" dirty="0">
                          <a:latin typeface="+mj-lt"/>
                        </a:rPr>
                        <a:t>1100</a:t>
                      </a:r>
                    </a:p>
                  </a:txBody>
                  <a:tcPr marL="91439" marR="91439" marT="45725" marB="45725">
                    <a:solidFill>
                      <a:schemeClr val="bg1"/>
                    </a:solidFill>
                  </a:tcPr>
                </a:tc>
                <a:tc>
                  <a:txBody>
                    <a:bodyPr/>
                    <a:lstStyle/>
                    <a:p>
                      <a:pPr algn="ctr"/>
                      <a:r>
                        <a:rPr lang="en-US" altLang="zh-CN" sz="1600" b="1" dirty="0">
                          <a:latin typeface="+mj-lt"/>
                        </a:rPr>
                        <a:t>1010</a:t>
                      </a:r>
                    </a:p>
                  </a:txBody>
                  <a:tcPr marL="91439" marR="91439" marT="45725" marB="45725">
                    <a:solidFill>
                      <a:schemeClr val="accent1">
                        <a:lumMod val="20000"/>
                        <a:lumOff val="80000"/>
                      </a:schemeClr>
                    </a:solidFill>
                  </a:tcPr>
                </a:tc>
                <a:extLst>
                  <a:ext uri="{0D108BD9-81ED-4DB2-BD59-A6C34878D82A}">
                    <a16:rowId xmlns:a16="http://schemas.microsoft.com/office/drawing/2014/main" val="10005"/>
                  </a:ext>
                </a:extLst>
              </a:tr>
              <a:tr h="340360">
                <a:tc>
                  <a:txBody>
                    <a:bodyPr/>
                    <a:lstStyle/>
                    <a:p>
                      <a:pPr algn="ctr"/>
                      <a:r>
                        <a:rPr lang="en-US" altLang="zh-CN" sz="1600" b="1" dirty="0">
                          <a:latin typeface="+mj-lt"/>
                        </a:rPr>
                        <a:t>0101</a:t>
                      </a:r>
                    </a:p>
                  </a:txBody>
                  <a:tcPr marL="91439" marR="91439" marT="45725" marB="45725">
                    <a:solidFill>
                      <a:schemeClr val="bg1"/>
                    </a:solidFill>
                  </a:tcPr>
                </a:tc>
                <a:tc>
                  <a:txBody>
                    <a:bodyPr/>
                    <a:lstStyle/>
                    <a:p>
                      <a:pPr algn="ctr"/>
                      <a:r>
                        <a:rPr lang="en-US" altLang="zh-CN" sz="1600" b="1" dirty="0">
                          <a:latin typeface="+mj-lt"/>
                        </a:rPr>
                        <a:t>0111</a:t>
                      </a:r>
                    </a:p>
                  </a:txBody>
                  <a:tcPr marL="91439" marR="91439" marT="45725" marB="45725">
                    <a:solidFill>
                      <a:schemeClr val="accent1">
                        <a:lumMod val="20000"/>
                        <a:lumOff val="80000"/>
                      </a:schemeClr>
                    </a:solidFill>
                  </a:tcPr>
                </a:tc>
                <a:tc>
                  <a:txBody>
                    <a:bodyPr/>
                    <a:lstStyle/>
                    <a:p>
                      <a:pPr algn="ctr"/>
                      <a:r>
                        <a:rPr lang="en-US" altLang="zh-CN" sz="1600" b="1" dirty="0">
                          <a:latin typeface="+mj-lt"/>
                        </a:rPr>
                        <a:t>1101</a:t>
                      </a:r>
                    </a:p>
                  </a:txBody>
                  <a:tcPr marL="91439" marR="91439" marT="45725" marB="45725">
                    <a:solidFill>
                      <a:schemeClr val="bg1"/>
                    </a:solidFill>
                  </a:tcPr>
                </a:tc>
                <a:tc>
                  <a:txBody>
                    <a:bodyPr/>
                    <a:lstStyle/>
                    <a:p>
                      <a:pPr algn="ctr"/>
                      <a:r>
                        <a:rPr lang="en-US" altLang="zh-CN" sz="1600" b="1" dirty="0">
                          <a:latin typeface="+mj-lt"/>
                        </a:rPr>
                        <a:t>1011</a:t>
                      </a:r>
                    </a:p>
                  </a:txBody>
                  <a:tcPr marL="91439" marR="91439" marT="45725" marB="45725">
                    <a:solidFill>
                      <a:schemeClr val="accent1">
                        <a:lumMod val="20000"/>
                        <a:lumOff val="80000"/>
                      </a:schemeClr>
                    </a:solidFill>
                  </a:tcPr>
                </a:tc>
                <a:extLst>
                  <a:ext uri="{0D108BD9-81ED-4DB2-BD59-A6C34878D82A}">
                    <a16:rowId xmlns:a16="http://schemas.microsoft.com/office/drawing/2014/main" val="10006"/>
                  </a:ext>
                </a:extLst>
              </a:tr>
              <a:tr h="340360">
                <a:tc>
                  <a:txBody>
                    <a:bodyPr/>
                    <a:lstStyle/>
                    <a:p>
                      <a:pPr algn="ctr"/>
                      <a:r>
                        <a:rPr lang="en-US" altLang="zh-CN" sz="1600" b="1" dirty="0">
                          <a:latin typeface="+mj-lt"/>
                        </a:rPr>
                        <a:t>0110</a:t>
                      </a:r>
                    </a:p>
                  </a:txBody>
                  <a:tcPr marL="91439" marR="91439" marT="45725" marB="45725">
                    <a:solidFill>
                      <a:schemeClr val="bg1"/>
                    </a:solidFill>
                  </a:tcPr>
                </a:tc>
                <a:tc>
                  <a:txBody>
                    <a:bodyPr/>
                    <a:lstStyle/>
                    <a:p>
                      <a:pPr algn="ctr"/>
                      <a:r>
                        <a:rPr lang="en-US" altLang="zh-CN" sz="1600" b="1" dirty="0">
                          <a:latin typeface="+mj-lt"/>
                        </a:rPr>
                        <a:t>0101</a:t>
                      </a:r>
                    </a:p>
                  </a:txBody>
                  <a:tcPr marL="91439" marR="91439" marT="45725" marB="45725">
                    <a:solidFill>
                      <a:schemeClr val="accent1">
                        <a:lumMod val="20000"/>
                        <a:lumOff val="80000"/>
                      </a:schemeClr>
                    </a:solidFill>
                  </a:tcPr>
                </a:tc>
                <a:tc>
                  <a:txBody>
                    <a:bodyPr/>
                    <a:lstStyle/>
                    <a:p>
                      <a:pPr algn="ctr"/>
                      <a:r>
                        <a:rPr lang="en-US" altLang="zh-CN" sz="1600" b="1" dirty="0">
                          <a:latin typeface="+mj-lt"/>
                        </a:rPr>
                        <a:t>1110</a:t>
                      </a:r>
                    </a:p>
                  </a:txBody>
                  <a:tcPr marL="91439" marR="91439" marT="45725" marB="45725">
                    <a:solidFill>
                      <a:schemeClr val="bg1"/>
                    </a:solidFill>
                  </a:tcPr>
                </a:tc>
                <a:tc>
                  <a:txBody>
                    <a:bodyPr/>
                    <a:lstStyle/>
                    <a:p>
                      <a:pPr algn="ctr"/>
                      <a:r>
                        <a:rPr lang="en-US" altLang="zh-CN" sz="1600" b="1" dirty="0">
                          <a:latin typeface="+mj-lt"/>
                        </a:rPr>
                        <a:t>1001</a:t>
                      </a:r>
                    </a:p>
                  </a:txBody>
                  <a:tcPr marL="91439" marR="91439" marT="45725" marB="45725">
                    <a:solidFill>
                      <a:schemeClr val="accent1">
                        <a:lumMod val="20000"/>
                        <a:lumOff val="80000"/>
                      </a:schemeClr>
                    </a:solidFill>
                  </a:tcPr>
                </a:tc>
                <a:extLst>
                  <a:ext uri="{0D108BD9-81ED-4DB2-BD59-A6C34878D82A}">
                    <a16:rowId xmlns:a16="http://schemas.microsoft.com/office/drawing/2014/main" val="10007"/>
                  </a:ext>
                </a:extLst>
              </a:tr>
              <a:tr h="340360">
                <a:tc>
                  <a:txBody>
                    <a:bodyPr/>
                    <a:lstStyle/>
                    <a:p>
                      <a:pPr algn="ctr"/>
                      <a:r>
                        <a:rPr lang="en-US" altLang="zh-CN" sz="1600" b="1" dirty="0">
                          <a:latin typeface="+mj-lt"/>
                        </a:rPr>
                        <a:t>0111</a:t>
                      </a:r>
                    </a:p>
                  </a:txBody>
                  <a:tcPr marL="91439" marR="91439" marT="45725" marB="45725">
                    <a:solidFill>
                      <a:schemeClr val="bg1"/>
                    </a:solidFill>
                  </a:tcPr>
                </a:tc>
                <a:tc>
                  <a:txBody>
                    <a:bodyPr/>
                    <a:lstStyle/>
                    <a:p>
                      <a:pPr algn="ctr"/>
                      <a:r>
                        <a:rPr lang="en-US" altLang="zh-CN" sz="1600" b="1" kern="1200" dirty="0">
                          <a:solidFill>
                            <a:schemeClr val="dk1"/>
                          </a:solidFill>
                          <a:latin typeface="+mj-lt"/>
                          <a:ea typeface="+mn-ea"/>
                          <a:cs typeface="+mn-cs"/>
                        </a:rPr>
                        <a:t>0100</a:t>
                      </a:r>
                    </a:p>
                  </a:txBody>
                  <a:tcPr marL="91439" marR="91439" marT="45725" marB="45725">
                    <a:solidFill>
                      <a:schemeClr val="accent1">
                        <a:lumMod val="20000"/>
                        <a:lumOff val="80000"/>
                      </a:schemeClr>
                    </a:solidFill>
                  </a:tcPr>
                </a:tc>
                <a:tc>
                  <a:txBody>
                    <a:bodyPr/>
                    <a:lstStyle/>
                    <a:p>
                      <a:pPr algn="ctr"/>
                      <a:r>
                        <a:rPr lang="en-US" altLang="zh-CN" sz="1600" b="1" kern="1200" dirty="0">
                          <a:solidFill>
                            <a:schemeClr val="dk1"/>
                          </a:solidFill>
                          <a:latin typeface="+mj-lt"/>
                          <a:ea typeface="+mn-ea"/>
                          <a:cs typeface="+mn-cs"/>
                        </a:rPr>
                        <a:t>1111</a:t>
                      </a:r>
                    </a:p>
                  </a:txBody>
                  <a:tcPr marL="91439" marR="91439" marT="45725" marB="45725">
                    <a:solidFill>
                      <a:schemeClr val="bg1"/>
                    </a:solidFill>
                  </a:tcPr>
                </a:tc>
                <a:tc>
                  <a:txBody>
                    <a:bodyPr/>
                    <a:lstStyle/>
                    <a:p>
                      <a:pPr algn="ctr"/>
                      <a:r>
                        <a:rPr lang="en-US" altLang="zh-CN" sz="1600" b="1" kern="1200" dirty="0">
                          <a:solidFill>
                            <a:schemeClr val="dk1"/>
                          </a:solidFill>
                          <a:latin typeface="+mj-lt"/>
                          <a:ea typeface="+mn-ea"/>
                          <a:cs typeface="+mn-cs"/>
                        </a:rPr>
                        <a:t>1000</a:t>
                      </a:r>
                    </a:p>
                  </a:txBody>
                  <a:tcPr marL="91439" marR="91439" marT="45725" marB="45725">
                    <a:solidFill>
                      <a:schemeClr val="accent1">
                        <a:lumMod val="20000"/>
                        <a:lumOff val="80000"/>
                      </a:schemeClr>
                    </a:solidFill>
                  </a:tcPr>
                </a:tc>
                <a:extLst>
                  <a:ext uri="{0D108BD9-81ED-4DB2-BD59-A6C34878D82A}">
                    <a16:rowId xmlns:a16="http://schemas.microsoft.com/office/drawing/2014/main" val="10008"/>
                  </a:ext>
                </a:extLst>
              </a:tr>
            </a:tbl>
          </a:graphicData>
        </a:graphic>
      </p:graphicFrame>
      <p:grpSp>
        <p:nvGrpSpPr>
          <p:cNvPr id="2" name="组合 205"/>
          <p:cNvGrpSpPr/>
          <p:nvPr/>
        </p:nvGrpSpPr>
        <p:grpSpPr>
          <a:xfrm>
            <a:off x="588010" y="2755900"/>
            <a:ext cx="4356100" cy="3240088"/>
            <a:chOff x="576263" y="1419225"/>
            <a:chExt cx="4356100" cy="3240088"/>
          </a:xfrm>
        </p:grpSpPr>
        <p:sp>
          <p:nvSpPr>
            <p:cNvPr id="50278" name="AutoShape 39"/>
            <p:cNvSpPr/>
            <p:nvPr/>
          </p:nvSpPr>
          <p:spPr>
            <a:xfrm>
              <a:off x="1042988" y="3795713"/>
              <a:ext cx="755650" cy="514350"/>
            </a:xfrm>
            <a:prstGeom prst="roundRect">
              <a:avLst>
                <a:gd name="adj" fmla="val 16667"/>
              </a:avLst>
            </a:prstGeom>
            <a:noFill/>
            <a:ln w="28575" cap="flat" cmpd="sng">
              <a:solidFill>
                <a:srgbClr val="CC0099"/>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grpSp>
          <p:nvGrpSpPr>
            <p:cNvPr id="50279" name="组合 156"/>
            <p:cNvGrpSpPr/>
            <p:nvPr/>
          </p:nvGrpSpPr>
          <p:grpSpPr>
            <a:xfrm>
              <a:off x="576261" y="1419226"/>
              <a:ext cx="2124074" cy="1512887"/>
              <a:chOff x="6144746" y="1101492"/>
              <a:chExt cx="2747734" cy="1993000"/>
            </a:xfrm>
          </p:grpSpPr>
          <p:sp>
            <p:nvSpPr>
              <p:cNvPr id="50395" name="Rectangle 6"/>
              <p:cNvSpPr/>
              <p:nvPr/>
            </p:nvSpPr>
            <p:spPr>
              <a:xfrm>
                <a:off x="8301459" y="1975170"/>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96" name="Rectangle 7"/>
              <p:cNvSpPr/>
              <p:nvPr/>
            </p:nvSpPr>
            <p:spPr>
              <a:xfrm>
                <a:off x="7782347" y="1975170"/>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97" name="Rectangle 8"/>
              <p:cNvSpPr/>
              <p:nvPr/>
            </p:nvSpPr>
            <p:spPr>
              <a:xfrm>
                <a:off x="7264822" y="1975170"/>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98" name="Rectangle 9"/>
              <p:cNvSpPr/>
              <p:nvPr/>
            </p:nvSpPr>
            <p:spPr>
              <a:xfrm>
                <a:off x="6745709" y="1975170"/>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99" name="Rectangle 10"/>
              <p:cNvSpPr/>
              <p:nvPr/>
            </p:nvSpPr>
            <p:spPr>
              <a:xfrm>
                <a:off x="8301459" y="1601977"/>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400" name="Rectangle 11"/>
              <p:cNvSpPr/>
              <p:nvPr/>
            </p:nvSpPr>
            <p:spPr>
              <a:xfrm>
                <a:off x="7782347" y="1601977"/>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401" name="Rectangle 12"/>
              <p:cNvSpPr/>
              <p:nvPr/>
            </p:nvSpPr>
            <p:spPr>
              <a:xfrm>
                <a:off x="7264822" y="1601977"/>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402" name="Rectangle 13"/>
              <p:cNvSpPr/>
              <p:nvPr/>
            </p:nvSpPr>
            <p:spPr>
              <a:xfrm>
                <a:off x="6745709" y="1601977"/>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403" name="Line 14"/>
              <p:cNvSpPr/>
              <p:nvPr/>
            </p:nvSpPr>
            <p:spPr>
              <a:xfrm>
                <a:off x="6745709" y="1601977"/>
                <a:ext cx="2073275" cy="0"/>
              </a:xfrm>
              <a:prstGeom prst="line">
                <a:avLst/>
              </a:prstGeom>
              <a:ln w="19050" cap="sq" cmpd="sng">
                <a:solidFill>
                  <a:schemeClr val="bg2"/>
                </a:solidFill>
                <a:prstDash val="solid"/>
                <a:headEnd type="none" w="sm" len="sm"/>
                <a:tailEnd type="none" w="sm" len="sm"/>
              </a:ln>
            </p:spPr>
          </p:sp>
          <p:sp>
            <p:nvSpPr>
              <p:cNvPr id="50404" name="Line 17"/>
              <p:cNvSpPr/>
              <p:nvPr/>
            </p:nvSpPr>
            <p:spPr>
              <a:xfrm>
                <a:off x="6745709" y="1601977"/>
                <a:ext cx="0" cy="746386"/>
              </a:xfrm>
              <a:prstGeom prst="line">
                <a:avLst/>
              </a:prstGeom>
              <a:ln w="19050" cap="sq" cmpd="sng">
                <a:solidFill>
                  <a:schemeClr val="bg2"/>
                </a:solidFill>
                <a:prstDash val="solid"/>
                <a:headEnd type="none" w="sm" len="sm"/>
                <a:tailEnd type="none" w="sm" len="sm"/>
              </a:ln>
            </p:spPr>
          </p:sp>
          <p:sp>
            <p:nvSpPr>
              <p:cNvPr id="50405" name="Line 18"/>
              <p:cNvSpPr/>
              <p:nvPr/>
            </p:nvSpPr>
            <p:spPr>
              <a:xfrm>
                <a:off x="7264822" y="1601977"/>
                <a:ext cx="0" cy="746386"/>
              </a:xfrm>
              <a:prstGeom prst="line">
                <a:avLst/>
              </a:prstGeom>
              <a:ln w="19050" cap="flat" cmpd="sng">
                <a:solidFill>
                  <a:schemeClr val="bg2"/>
                </a:solidFill>
                <a:prstDash val="solid"/>
                <a:headEnd type="none" w="sm" len="sm"/>
                <a:tailEnd type="none" w="sm" len="sm"/>
              </a:ln>
            </p:spPr>
          </p:sp>
          <p:sp>
            <p:nvSpPr>
              <p:cNvPr id="50406" name="Line 19"/>
              <p:cNvSpPr/>
              <p:nvPr/>
            </p:nvSpPr>
            <p:spPr>
              <a:xfrm>
                <a:off x="7782347" y="1601977"/>
                <a:ext cx="0" cy="746386"/>
              </a:xfrm>
              <a:prstGeom prst="line">
                <a:avLst/>
              </a:prstGeom>
              <a:ln w="19050" cap="flat" cmpd="sng">
                <a:solidFill>
                  <a:schemeClr val="bg2"/>
                </a:solidFill>
                <a:prstDash val="solid"/>
                <a:headEnd type="none" w="sm" len="sm"/>
                <a:tailEnd type="none" w="sm" len="sm"/>
              </a:ln>
            </p:spPr>
          </p:sp>
          <p:sp>
            <p:nvSpPr>
              <p:cNvPr id="50407" name="Line 20"/>
              <p:cNvSpPr/>
              <p:nvPr/>
            </p:nvSpPr>
            <p:spPr>
              <a:xfrm>
                <a:off x="8301459" y="1601977"/>
                <a:ext cx="0" cy="746386"/>
              </a:xfrm>
              <a:prstGeom prst="line">
                <a:avLst/>
              </a:prstGeom>
              <a:ln w="19050" cap="flat" cmpd="sng">
                <a:solidFill>
                  <a:schemeClr val="bg2"/>
                </a:solidFill>
                <a:prstDash val="solid"/>
                <a:headEnd type="none" w="sm" len="sm"/>
                <a:tailEnd type="none" w="sm" len="sm"/>
              </a:ln>
            </p:spPr>
          </p:sp>
          <p:sp>
            <p:nvSpPr>
              <p:cNvPr id="50408" name="Line 21"/>
              <p:cNvSpPr/>
              <p:nvPr/>
            </p:nvSpPr>
            <p:spPr>
              <a:xfrm>
                <a:off x="8818984" y="1975170"/>
                <a:ext cx="0" cy="373193"/>
              </a:xfrm>
              <a:prstGeom prst="line">
                <a:avLst/>
              </a:prstGeom>
              <a:ln w="19050" cap="flat" cmpd="sng">
                <a:solidFill>
                  <a:schemeClr val="bg2"/>
                </a:solidFill>
                <a:prstDash val="solid"/>
                <a:headEnd type="none" w="sm" len="sm"/>
                <a:tailEnd type="none" w="sm" len="sm"/>
              </a:ln>
            </p:spPr>
          </p:sp>
          <p:sp>
            <p:nvSpPr>
              <p:cNvPr id="50409" name="Line 22"/>
              <p:cNvSpPr/>
              <p:nvPr/>
            </p:nvSpPr>
            <p:spPr>
              <a:xfrm>
                <a:off x="8818984" y="1601977"/>
                <a:ext cx="0" cy="373193"/>
              </a:xfrm>
              <a:prstGeom prst="line">
                <a:avLst/>
              </a:prstGeom>
              <a:ln w="19050" cap="sq" cmpd="sng">
                <a:solidFill>
                  <a:schemeClr val="bg2"/>
                </a:solidFill>
                <a:prstDash val="solid"/>
                <a:headEnd type="none" w="sm" len="sm"/>
                <a:tailEnd type="none" w="sm" len="sm"/>
              </a:ln>
            </p:spPr>
          </p:sp>
          <p:sp>
            <p:nvSpPr>
              <p:cNvPr id="50410" name="Line 23"/>
              <p:cNvSpPr/>
              <p:nvPr/>
            </p:nvSpPr>
            <p:spPr>
              <a:xfrm>
                <a:off x="6471072" y="1325245"/>
                <a:ext cx="274638" cy="276732"/>
              </a:xfrm>
              <a:prstGeom prst="line">
                <a:avLst/>
              </a:prstGeom>
              <a:ln w="19050" cap="sq" cmpd="sng">
                <a:solidFill>
                  <a:schemeClr val="bg2"/>
                </a:solidFill>
                <a:prstDash val="solid"/>
                <a:headEnd type="none" w="sm" len="sm"/>
                <a:tailEnd type="none" w="sm" len="sm"/>
              </a:ln>
            </p:spPr>
          </p:sp>
          <p:sp>
            <p:nvSpPr>
              <p:cNvPr id="50411" name="Text Box 24"/>
              <p:cNvSpPr txBox="1"/>
              <p:nvPr/>
            </p:nvSpPr>
            <p:spPr>
              <a:xfrm>
                <a:off x="6804448" y="1274642"/>
                <a:ext cx="2088032" cy="32451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00        01        11      10</a:t>
                </a:r>
              </a:p>
            </p:txBody>
          </p:sp>
          <p:sp>
            <p:nvSpPr>
              <p:cNvPr id="50412" name="Text Box 25"/>
              <p:cNvSpPr txBox="1"/>
              <p:nvPr/>
            </p:nvSpPr>
            <p:spPr>
              <a:xfrm>
                <a:off x="6372200" y="1711089"/>
                <a:ext cx="504056" cy="1358254"/>
              </a:xfrm>
              <a:prstGeom prst="rect">
                <a:avLst/>
              </a:prstGeom>
              <a:noFill/>
              <a:ln w="19050">
                <a:noFill/>
              </a:ln>
            </p:spPr>
            <p:txBody>
              <a:bodyPr>
                <a:spAutoFit/>
              </a:bodyPr>
              <a:lstStyle/>
              <a:p>
                <a:pPr eaLnBrk="1" hangingPunct="1">
                  <a:lnSpc>
                    <a:spcPct val="65000"/>
                  </a:lnSpc>
                  <a:spcBef>
                    <a:spcPts val="1400"/>
                  </a:spcBef>
                </a:pPr>
                <a:r>
                  <a:rPr lang="en-US" altLang="zh-CN" sz="1000" b="1" dirty="0">
                    <a:solidFill>
                      <a:schemeClr val="tx1"/>
                    </a:solidFill>
                    <a:latin typeface="Arial" panose="020B0604020202020204" pitchFamily="34" charset="0"/>
                  </a:rPr>
                  <a:t>00</a:t>
                </a:r>
              </a:p>
              <a:p>
                <a:pPr eaLnBrk="1" hangingPunct="1">
                  <a:lnSpc>
                    <a:spcPct val="65000"/>
                  </a:lnSpc>
                  <a:spcBef>
                    <a:spcPts val="1400"/>
                  </a:spcBef>
                </a:pPr>
                <a:r>
                  <a:rPr lang="en-US" altLang="zh-CN" sz="1000" b="1" dirty="0">
                    <a:solidFill>
                      <a:schemeClr val="tx1"/>
                    </a:solidFill>
                    <a:latin typeface="Arial" panose="020B0604020202020204" pitchFamily="34" charset="0"/>
                  </a:rPr>
                  <a:t>01</a:t>
                </a:r>
              </a:p>
              <a:p>
                <a:pPr eaLnBrk="1" hangingPunct="1">
                  <a:lnSpc>
                    <a:spcPct val="65000"/>
                  </a:lnSpc>
                  <a:spcBef>
                    <a:spcPts val="1400"/>
                  </a:spcBef>
                </a:pPr>
                <a:r>
                  <a:rPr lang="en-US" altLang="zh-CN" sz="1000" b="1" dirty="0">
                    <a:solidFill>
                      <a:schemeClr val="tx1"/>
                    </a:solidFill>
                    <a:latin typeface="Arial" panose="020B0604020202020204" pitchFamily="34" charset="0"/>
                  </a:rPr>
                  <a:t>11</a:t>
                </a:r>
              </a:p>
              <a:p>
                <a:pPr eaLnBrk="1" hangingPunct="1">
                  <a:lnSpc>
                    <a:spcPct val="65000"/>
                  </a:lnSpc>
                  <a:spcBef>
                    <a:spcPts val="1400"/>
                  </a:spcBef>
                </a:pPr>
                <a:r>
                  <a:rPr lang="en-US" altLang="zh-CN" sz="1000" b="1" dirty="0">
                    <a:solidFill>
                      <a:schemeClr val="tx1"/>
                    </a:solidFill>
                    <a:latin typeface="Arial" panose="020B0604020202020204" pitchFamily="34" charset="0"/>
                  </a:rPr>
                  <a:t>10</a:t>
                </a:r>
              </a:p>
            </p:txBody>
          </p:sp>
          <p:sp>
            <p:nvSpPr>
              <p:cNvPr id="50413" name="Text Box 27"/>
              <p:cNvSpPr txBox="1"/>
              <p:nvPr/>
            </p:nvSpPr>
            <p:spPr>
              <a:xfrm>
                <a:off x="6416462" y="1101492"/>
                <a:ext cx="633413" cy="324359"/>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CD</a:t>
                </a:r>
              </a:p>
            </p:txBody>
          </p:sp>
          <p:sp>
            <p:nvSpPr>
              <p:cNvPr id="50414" name="Rectangle 6"/>
              <p:cNvSpPr/>
              <p:nvPr/>
            </p:nvSpPr>
            <p:spPr>
              <a:xfrm>
                <a:off x="8303520" y="2721299"/>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415" name="Rectangle 7"/>
              <p:cNvSpPr/>
              <p:nvPr/>
            </p:nvSpPr>
            <p:spPr>
              <a:xfrm>
                <a:off x="7784408" y="2721299"/>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416" name="Rectangle 8"/>
              <p:cNvSpPr/>
              <p:nvPr/>
            </p:nvSpPr>
            <p:spPr>
              <a:xfrm>
                <a:off x="7266883" y="2721299"/>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417" name="Rectangle 9"/>
              <p:cNvSpPr/>
              <p:nvPr/>
            </p:nvSpPr>
            <p:spPr>
              <a:xfrm>
                <a:off x="6747770" y="2721299"/>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418" name="Rectangle 10"/>
              <p:cNvSpPr/>
              <p:nvPr/>
            </p:nvSpPr>
            <p:spPr>
              <a:xfrm>
                <a:off x="8303520" y="2348106"/>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419" name="Rectangle 11"/>
              <p:cNvSpPr/>
              <p:nvPr/>
            </p:nvSpPr>
            <p:spPr>
              <a:xfrm>
                <a:off x="7784408" y="2348106"/>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420" name="Rectangle 12"/>
              <p:cNvSpPr/>
              <p:nvPr/>
            </p:nvSpPr>
            <p:spPr>
              <a:xfrm>
                <a:off x="7266883" y="2348106"/>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421" name="Rectangle 13"/>
              <p:cNvSpPr/>
              <p:nvPr/>
            </p:nvSpPr>
            <p:spPr>
              <a:xfrm>
                <a:off x="6747770" y="2348106"/>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422" name="Line 15"/>
              <p:cNvSpPr/>
              <p:nvPr/>
            </p:nvSpPr>
            <p:spPr>
              <a:xfrm>
                <a:off x="6747770" y="2721299"/>
                <a:ext cx="2073275" cy="0"/>
              </a:xfrm>
              <a:prstGeom prst="line">
                <a:avLst/>
              </a:prstGeom>
              <a:ln w="19050" cap="flat" cmpd="sng">
                <a:solidFill>
                  <a:schemeClr val="bg2"/>
                </a:solidFill>
                <a:prstDash val="solid"/>
                <a:headEnd type="none" w="sm" len="sm"/>
                <a:tailEnd type="none" w="sm" len="sm"/>
              </a:ln>
            </p:spPr>
          </p:sp>
          <p:sp>
            <p:nvSpPr>
              <p:cNvPr id="50423" name="Line 17"/>
              <p:cNvSpPr/>
              <p:nvPr/>
            </p:nvSpPr>
            <p:spPr>
              <a:xfrm>
                <a:off x="6747770" y="2348106"/>
                <a:ext cx="0" cy="746386"/>
              </a:xfrm>
              <a:prstGeom prst="line">
                <a:avLst/>
              </a:prstGeom>
              <a:ln w="19050" cap="sq" cmpd="sng">
                <a:solidFill>
                  <a:schemeClr val="bg2"/>
                </a:solidFill>
                <a:prstDash val="solid"/>
                <a:headEnd type="none" w="sm" len="sm"/>
                <a:tailEnd type="none" w="sm" len="sm"/>
              </a:ln>
            </p:spPr>
          </p:sp>
          <p:sp>
            <p:nvSpPr>
              <p:cNvPr id="50424" name="Line 18"/>
              <p:cNvSpPr/>
              <p:nvPr/>
            </p:nvSpPr>
            <p:spPr>
              <a:xfrm>
                <a:off x="7266883" y="2348106"/>
                <a:ext cx="0" cy="746386"/>
              </a:xfrm>
              <a:prstGeom prst="line">
                <a:avLst/>
              </a:prstGeom>
              <a:ln w="19050" cap="flat" cmpd="sng">
                <a:solidFill>
                  <a:schemeClr val="bg2"/>
                </a:solidFill>
                <a:prstDash val="solid"/>
                <a:headEnd type="none" w="sm" len="sm"/>
                <a:tailEnd type="none" w="sm" len="sm"/>
              </a:ln>
            </p:spPr>
          </p:sp>
          <p:sp>
            <p:nvSpPr>
              <p:cNvPr id="50425" name="Line 19"/>
              <p:cNvSpPr/>
              <p:nvPr/>
            </p:nvSpPr>
            <p:spPr>
              <a:xfrm>
                <a:off x="7784408" y="2348106"/>
                <a:ext cx="0" cy="746386"/>
              </a:xfrm>
              <a:prstGeom prst="line">
                <a:avLst/>
              </a:prstGeom>
              <a:ln w="19050" cap="flat" cmpd="sng">
                <a:solidFill>
                  <a:schemeClr val="bg2"/>
                </a:solidFill>
                <a:prstDash val="solid"/>
                <a:headEnd type="none" w="sm" len="sm"/>
                <a:tailEnd type="none" w="sm" len="sm"/>
              </a:ln>
            </p:spPr>
          </p:sp>
          <p:sp>
            <p:nvSpPr>
              <p:cNvPr id="50426" name="Line 20"/>
              <p:cNvSpPr/>
              <p:nvPr/>
            </p:nvSpPr>
            <p:spPr>
              <a:xfrm>
                <a:off x="8303520" y="2348106"/>
                <a:ext cx="0" cy="746386"/>
              </a:xfrm>
              <a:prstGeom prst="line">
                <a:avLst/>
              </a:prstGeom>
              <a:ln w="19050" cap="flat" cmpd="sng">
                <a:solidFill>
                  <a:schemeClr val="bg2"/>
                </a:solidFill>
                <a:prstDash val="solid"/>
                <a:headEnd type="none" w="sm" len="sm"/>
                <a:tailEnd type="none" w="sm" len="sm"/>
              </a:ln>
            </p:spPr>
          </p:sp>
          <p:sp>
            <p:nvSpPr>
              <p:cNvPr id="50427" name="Line 21"/>
              <p:cNvSpPr/>
              <p:nvPr/>
            </p:nvSpPr>
            <p:spPr>
              <a:xfrm>
                <a:off x="8821045" y="2721299"/>
                <a:ext cx="0" cy="373193"/>
              </a:xfrm>
              <a:prstGeom prst="line">
                <a:avLst/>
              </a:prstGeom>
              <a:ln w="19050" cap="flat" cmpd="sng">
                <a:solidFill>
                  <a:schemeClr val="bg2"/>
                </a:solidFill>
                <a:prstDash val="solid"/>
                <a:headEnd type="none" w="sm" len="sm"/>
                <a:tailEnd type="none" w="sm" len="sm"/>
              </a:ln>
            </p:spPr>
          </p:sp>
          <p:sp>
            <p:nvSpPr>
              <p:cNvPr id="50428" name="Line 22"/>
              <p:cNvSpPr/>
              <p:nvPr/>
            </p:nvSpPr>
            <p:spPr>
              <a:xfrm>
                <a:off x="8821045" y="2348106"/>
                <a:ext cx="0" cy="373193"/>
              </a:xfrm>
              <a:prstGeom prst="line">
                <a:avLst/>
              </a:prstGeom>
              <a:ln w="19050" cap="sq" cmpd="sng">
                <a:solidFill>
                  <a:schemeClr val="bg2"/>
                </a:solidFill>
                <a:prstDash val="solid"/>
                <a:headEnd type="none" w="sm" len="sm"/>
                <a:tailEnd type="none" w="sm" len="sm"/>
              </a:ln>
            </p:spPr>
          </p:sp>
          <p:sp>
            <p:nvSpPr>
              <p:cNvPr id="50429" name="Text Box 26"/>
              <p:cNvSpPr txBox="1"/>
              <p:nvPr/>
            </p:nvSpPr>
            <p:spPr>
              <a:xfrm>
                <a:off x="6144746" y="1290464"/>
                <a:ext cx="576064" cy="324359"/>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AB</a:t>
                </a:r>
              </a:p>
            </p:txBody>
          </p:sp>
        </p:grpSp>
        <p:sp>
          <p:nvSpPr>
            <p:cNvPr id="50280" name="AutoShape 123"/>
            <p:cNvSpPr/>
            <p:nvPr/>
          </p:nvSpPr>
          <p:spPr>
            <a:xfrm>
              <a:off x="1042988" y="2384425"/>
              <a:ext cx="1619250" cy="503238"/>
            </a:xfrm>
            <a:prstGeom prst="roundRect">
              <a:avLst>
                <a:gd name="adj" fmla="val 16667"/>
              </a:avLst>
            </a:prstGeom>
            <a:noFill/>
            <a:ln w="28575" cap="flat" cmpd="sng">
              <a:solidFill>
                <a:srgbClr val="FF0000"/>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grpSp>
          <p:nvGrpSpPr>
            <p:cNvPr id="50281" name="组合 201"/>
            <p:cNvGrpSpPr/>
            <p:nvPr/>
          </p:nvGrpSpPr>
          <p:grpSpPr>
            <a:xfrm>
              <a:off x="2773363" y="1419225"/>
              <a:ext cx="2159000" cy="1584328"/>
              <a:chOff x="6144746" y="1101492"/>
              <a:chExt cx="2747734" cy="1993000"/>
            </a:xfrm>
          </p:grpSpPr>
          <p:sp>
            <p:nvSpPr>
              <p:cNvPr id="50360" name="Rectangle 6"/>
              <p:cNvSpPr/>
              <p:nvPr/>
            </p:nvSpPr>
            <p:spPr>
              <a:xfrm>
                <a:off x="8301459" y="1975170"/>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61" name="Rectangle 7"/>
              <p:cNvSpPr/>
              <p:nvPr/>
            </p:nvSpPr>
            <p:spPr>
              <a:xfrm>
                <a:off x="7782347" y="1975170"/>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62" name="Rectangle 8"/>
              <p:cNvSpPr/>
              <p:nvPr/>
            </p:nvSpPr>
            <p:spPr>
              <a:xfrm>
                <a:off x="7264822" y="1975170"/>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63" name="Rectangle 9"/>
              <p:cNvSpPr/>
              <p:nvPr/>
            </p:nvSpPr>
            <p:spPr>
              <a:xfrm>
                <a:off x="6745709" y="1975170"/>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64" name="Rectangle 10"/>
              <p:cNvSpPr/>
              <p:nvPr/>
            </p:nvSpPr>
            <p:spPr>
              <a:xfrm>
                <a:off x="8301459" y="1601977"/>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65" name="Rectangle 11"/>
              <p:cNvSpPr/>
              <p:nvPr/>
            </p:nvSpPr>
            <p:spPr>
              <a:xfrm>
                <a:off x="7782347" y="1601977"/>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66" name="Rectangle 12"/>
              <p:cNvSpPr/>
              <p:nvPr/>
            </p:nvSpPr>
            <p:spPr>
              <a:xfrm>
                <a:off x="7264822" y="1601977"/>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67" name="Rectangle 13"/>
              <p:cNvSpPr/>
              <p:nvPr/>
            </p:nvSpPr>
            <p:spPr>
              <a:xfrm>
                <a:off x="6745709" y="1601977"/>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68" name="Line 14"/>
              <p:cNvSpPr/>
              <p:nvPr/>
            </p:nvSpPr>
            <p:spPr>
              <a:xfrm>
                <a:off x="6745709" y="1601977"/>
                <a:ext cx="2073275" cy="0"/>
              </a:xfrm>
              <a:prstGeom prst="line">
                <a:avLst/>
              </a:prstGeom>
              <a:ln w="19050" cap="sq" cmpd="sng">
                <a:solidFill>
                  <a:schemeClr val="bg2"/>
                </a:solidFill>
                <a:prstDash val="solid"/>
                <a:headEnd type="none" w="sm" len="sm"/>
                <a:tailEnd type="none" w="sm" len="sm"/>
              </a:ln>
            </p:spPr>
          </p:sp>
          <p:sp>
            <p:nvSpPr>
              <p:cNvPr id="50369" name="Line 17"/>
              <p:cNvSpPr/>
              <p:nvPr/>
            </p:nvSpPr>
            <p:spPr>
              <a:xfrm>
                <a:off x="6745709" y="1601977"/>
                <a:ext cx="0" cy="746386"/>
              </a:xfrm>
              <a:prstGeom prst="line">
                <a:avLst/>
              </a:prstGeom>
              <a:ln w="19050" cap="sq" cmpd="sng">
                <a:solidFill>
                  <a:schemeClr val="bg2"/>
                </a:solidFill>
                <a:prstDash val="solid"/>
                <a:headEnd type="none" w="sm" len="sm"/>
                <a:tailEnd type="none" w="sm" len="sm"/>
              </a:ln>
            </p:spPr>
          </p:sp>
          <p:sp>
            <p:nvSpPr>
              <p:cNvPr id="50370" name="Line 18"/>
              <p:cNvSpPr/>
              <p:nvPr/>
            </p:nvSpPr>
            <p:spPr>
              <a:xfrm>
                <a:off x="7264822" y="1601977"/>
                <a:ext cx="0" cy="746386"/>
              </a:xfrm>
              <a:prstGeom prst="line">
                <a:avLst/>
              </a:prstGeom>
              <a:ln w="19050" cap="flat" cmpd="sng">
                <a:solidFill>
                  <a:schemeClr val="bg2"/>
                </a:solidFill>
                <a:prstDash val="solid"/>
                <a:headEnd type="none" w="sm" len="sm"/>
                <a:tailEnd type="none" w="sm" len="sm"/>
              </a:ln>
            </p:spPr>
          </p:sp>
          <p:sp>
            <p:nvSpPr>
              <p:cNvPr id="50371" name="Line 19"/>
              <p:cNvSpPr/>
              <p:nvPr/>
            </p:nvSpPr>
            <p:spPr>
              <a:xfrm>
                <a:off x="7782347" y="1601977"/>
                <a:ext cx="0" cy="746386"/>
              </a:xfrm>
              <a:prstGeom prst="line">
                <a:avLst/>
              </a:prstGeom>
              <a:ln w="19050" cap="flat" cmpd="sng">
                <a:solidFill>
                  <a:schemeClr val="bg2"/>
                </a:solidFill>
                <a:prstDash val="solid"/>
                <a:headEnd type="none" w="sm" len="sm"/>
                <a:tailEnd type="none" w="sm" len="sm"/>
              </a:ln>
            </p:spPr>
          </p:sp>
          <p:sp>
            <p:nvSpPr>
              <p:cNvPr id="50372" name="Line 20"/>
              <p:cNvSpPr/>
              <p:nvPr/>
            </p:nvSpPr>
            <p:spPr>
              <a:xfrm>
                <a:off x="8301459" y="1601977"/>
                <a:ext cx="0" cy="746386"/>
              </a:xfrm>
              <a:prstGeom prst="line">
                <a:avLst/>
              </a:prstGeom>
              <a:ln w="19050" cap="flat" cmpd="sng">
                <a:solidFill>
                  <a:schemeClr val="bg2"/>
                </a:solidFill>
                <a:prstDash val="solid"/>
                <a:headEnd type="none" w="sm" len="sm"/>
                <a:tailEnd type="none" w="sm" len="sm"/>
              </a:ln>
            </p:spPr>
          </p:sp>
          <p:sp>
            <p:nvSpPr>
              <p:cNvPr id="50373" name="Line 21"/>
              <p:cNvSpPr/>
              <p:nvPr/>
            </p:nvSpPr>
            <p:spPr>
              <a:xfrm>
                <a:off x="8818984" y="1975170"/>
                <a:ext cx="0" cy="373193"/>
              </a:xfrm>
              <a:prstGeom prst="line">
                <a:avLst/>
              </a:prstGeom>
              <a:ln w="19050" cap="flat" cmpd="sng">
                <a:solidFill>
                  <a:schemeClr val="bg2"/>
                </a:solidFill>
                <a:prstDash val="solid"/>
                <a:headEnd type="none" w="sm" len="sm"/>
                <a:tailEnd type="none" w="sm" len="sm"/>
              </a:ln>
            </p:spPr>
          </p:sp>
          <p:sp>
            <p:nvSpPr>
              <p:cNvPr id="50374" name="Line 22"/>
              <p:cNvSpPr/>
              <p:nvPr/>
            </p:nvSpPr>
            <p:spPr>
              <a:xfrm>
                <a:off x="8818984" y="1601977"/>
                <a:ext cx="0" cy="373193"/>
              </a:xfrm>
              <a:prstGeom prst="line">
                <a:avLst/>
              </a:prstGeom>
              <a:ln w="19050" cap="sq" cmpd="sng">
                <a:solidFill>
                  <a:schemeClr val="bg2"/>
                </a:solidFill>
                <a:prstDash val="solid"/>
                <a:headEnd type="none" w="sm" len="sm"/>
                <a:tailEnd type="none" w="sm" len="sm"/>
              </a:ln>
            </p:spPr>
          </p:sp>
          <p:sp>
            <p:nvSpPr>
              <p:cNvPr id="50375" name="Line 23"/>
              <p:cNvSpPr/>
              <p:nvPr/>
            </p:nvSpPr>
            <p:spPr>
              <a:xfrm>
                <a:off x="6471072" y="1325245"/>
                <a:ext cx="274638" cy="276732"/>
              </a:xfrm>
              <a:prstGeom prst="line">
                <a:avLst/>
              </a:prstGeom>
              <a:ln w="19050" cap="sq" cmpd="sng">
                <a:solidFill>
                  <a:schemeClr val="bg2"/>
                </a:solidFill>
                <a:prstDash val="solid"/>
                <a:headEnd type="none" w="sm" len="sm"/>
                <a:tailEnd type="none" w="sm" len="sm"/>
              </a:ln>
            </p:spPr>
          </p:sp>
          <p:sp>
            <p:nvSpPr>
              <p:cNvPr id="50376" name="Text Box 24"/>
              <p:cNvSpPr txBox="1"/>
              <p:nvPr/>
            </p:nvSpPr>
            <p:spPr>
              <a:xfrm>
                <a:off x="6804448" y="1274642"/>
                <a:ext cx="2088032" cy="30973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00       01        11       10</a:t>
                </a:r>
              </a:p>
            </p:txBody>
          </p:sp>
          <p:sp>
            <p:nvSpPr>
              <p:cNvPr id="50377" name="Text Box 25"/>
              <p:cNvSpPr txBox="1"/>
              <p:nvPr/>
            </p:nvSpPr>
            <p:spPr>
              <a:xfrm>
                <a:off x="6372200" y="1711088"/>
                <a:ext cx="504056" cy="1297010"/>
              </a:xfrm>
              <a:prstGeom prst="rect">
                <a:avLst/>
              </a:prstGeom>
              <a:noFill/>
              <a:ln w="19050">
                <a:noFill/>
              </a:ln>
            </p:spPr>
            <p:txBody>
              <a:bodyPr>
                <a:spAutoFit/>
              </a:bodyPr>
              <a:lstStyle/>
              <a:p>
                <a:pPr eaLnBrk="1" hangingPunct="1">
                  <a:lnSpc>
                    <a:spcPct val="65000"/>
                  </a:lnSpc>
                  <a:spcBef>
                    <a:spcPts val="1400"/>
                  </a:spcBef>
                </a:pPr>
                <a:r>
                  <a:rPr lang="en-US" altLang="zh-CN" sz="1000" b="1" dirty="0">
                    <a:solidFill>
                      <a:schemeClr val="tx1"/>
                    </a:solidFill>
                    <a:latin typeface="Arial" panose="020B0604020202020204" pitchFamily="34" charset="0"/>
                  </a:rPr>
                  <a:t>00</a:t>
                </a:r>
              </a:p>
              <a:p>
                <a:pPr eaLnBrk="1" hangingPunct="1">
                  <a:lnSpc>
                    <a:spcPct val="65000"/>
                  </a:lnSpc>
                  <a:spcBef>
                    <a:spcPts val="1400"/>
                  </a:spcBef>
                </a:pPr>
                <a:r>
                  <a:rPr lang="en-US" altLang="zh-CN" sz="1000" b="1" dirty="0">
                    <a:solidFill>
                      <a:schemeClr val="tx1"/>
                    </a:solidFill>
                    <a:latin typeface="Arial" panose="020B0604020202020204" pitchFamily="34" charset="0"/>
                  </a:rPr>
                  <a:t>01</a:t>
                </a:r>
              </a:p>
              <a:p>
                <a:pPr eaLnBrk="1" hangingPunct="1">
                  <a:lnSpc>
                    <a:spcPct val="65000"/>
                  </a:lnSpc>
                  <a:spcBef>
                    <a:spcPts val="1400"/>
                  </a:spcBef>
                </a:pPr>
                <a:r>
                  <a:rPr lang="en-US" altLang="zh-CN" sz="1000" b="1" dirty="0">
                    <a:solidFill>
                      <a:schemeClr val="tx1"/>
                    </a:solidFill>
                    <a:latin typeface="Arial" panose="020B0604020202020204" pitchFamily="34" charset="0"/>
                  </a:rPr>
                  <a:t>11</a:t>
                </a:r>
              </a:p>
              <a:p>
                <a:pPr eaLnBrk="1" hangingPunct="1">
                  <a:lnSpc>
                    <a:spcPct val="65000"/>
                  </a:lnSpc>
                  <a:spcBef>
                    <a:spcPts val="1400"/>
                  </a:spcBef>
                </a:pPr>
                <a:r>
                  <a:rPr lang="en-US" altLang="zh-CN" sz="1000" b="1" dirty="0">
                    <a:solidFill>
                      <a:schemeClr val="tx1"/>
                    </a:solidFill>
                    <a:latin typeface="Arial" panose="020B0604020202020204" pitchFamily="34" charset="0"/>
                  </a:rPr>
                  <a:t>10</a:t>
                </a:r>
              </a:p>
            </p:txBody>
          </p:sp>
          <p:sp>
            <p:nvSpPr>
              <p:cNvPr id="50378" name="Text Box 27"/>
              <p:cNvSpPr txBox="1"/>
              <p:nvPr/>
            </p:nvSpPr>
            <p:spPr>
              <a:xfrm>
                <a:off x="6416462" y="1101492"/>
                <a:ext cx="633414" cy="30973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CD</a:t>
                </a:r>
              </a:p>
            </p:txBody>
          </p:sp>
          <p:sp>
            <p:nvSpPr>
              <p:cNvPr id="50379" name="Rectangle 6"/>
              <p:cNvSpPr/>
              <p:nvPr/>
            </p:nvSpPr>
            <p:spPr>
              <a:xfrm>
                <a:off x="8303520" y="2721299"/>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80" name="Rectangle 7"/>
              <p:cNvSpPr/>
              <p:nvPr/>
            </p:nvSpPr>
            <p:spPr>
              <a:xfrm>
                <a:off x="7784408" y="2721299"/>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81" name="Rectangle 8"/>
              <p:cNvSpPr/>
              <p:nvPr/>
            </p:nvSpPr>
            <p:spPr>
              <a:xfrm>
                <a:off x="7266883" y="2721299"/>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82" name="Rectangle 9"/>
              <p:cNvSpPr/>
              <p:nvPr/>
            </p:nvSpPr>
            <p:spPr>
              <a:xfrm>
                <a:off x="6747770" y="2721299"/>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83" name="Rectangle 10"/>
              <p:cNvSpPr/>
              <p:nvPr/>
            </p:nvSpPr>
            <p:spPr>
              <a:xfrm>
                <a:off x="8303520" y="2348106"/>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84" name="Rectangle 11"/>
              <p:cNvSpPr/>
              <p:nvPr/>
            </p:nvSpPr>
            <p:spPr>
              <a:xfrm>
                <a:off x="7784408" y="2348106"/>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85" name="Rectangle 12"/>
              <p:cNvSpPr/>
              <p:nvPr/>
            </p:nvSpPr>
            <p:spPr>
              <a:xfrm>
                <a:off x="7266883" y="2348106"/>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86" name="Rectangle 13"/>
              <p:cNvSpPr/>
              <p:nvPr/>
            </p:nvSpPr>
            <p:spPr>
              <a:xfrm>
                <a:off x="6747770" y="2348106"/>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87" name="Line 15"/>
              <p:cNvSpPr/>
              <p:nvPr/>
            </p:nvSpPr>
            <p:spPr>
              <a:xfrm>
                <a:off x="6747770" y="2721299"/>
                <a:ext cx="2073275" cy="0"/>
              </a:xfrm>
              <a:prstGeom prst="line">
                <a:avLst/>
              </a:prstGeom>
              <a:ln w="19050" cap="flat" cmpd="sng">
                <a:solidFill>
                  <a:schemeClr val="bg2"/>
                </a:solidFill>
                <a:prstDash val="solid"/>
                <a:headEnd type="none" w="sm" len="sm"/>
                <a:tailEnd type="none" w="sm" len="sm"/>
              </a:ln>
            </p:spPr>
          </p:sp>
          <p:sp>
            <p:nvSpPr>
              <p:cNvPr id="50388" name="Line 17"/>
              <p:cNvSpPr/>
              <p:nvPr/>
            </p:nvSpPr>
            <p:spPr>
              <a:xfrm>
                <a:off x="6747770" y="2348106"/>
                <a:ext cx="0" cy="746386"/>
              </a:xfrm>
              <a:prstGeom prst="line">
                <a:avLst/>
              </a:prstGeom>
              <a:ln w="19050" cap="sq" cmpd="sng">
                <a:solidFill>
                  <a:schemeClr val="bg2"/>
                </a:solidFill>
                <a:prstDash val="solid"/>
                <a:headEnd type="none" w="sm" len="sm"/>
                <a:tailEnd type="none" w="sm" len="sm"/>
              </a:ln>
            </p:spPr>
          </p:sp>
          <p:sp>
            <p:nvSpPr>
              <p:cNvPr id="50389" name="Line 18"/>
              <p:cNvSpPr/>
              <p:nvPr/>
            </p:nvSpPr>
            <p:spPr>
              <a:xfrm>
                <a:off x="7266883" y="2348106"/>
                <a:ext cx="0" cy="746386"/>
              </a:xfrm>
              <a:prstGeom prst="line">
                <a:avLst/>
              </a:prstGeom>
              <a:ln w="19050" cap="flat" cmpd="sng">
                <a:solidFill>
                  <a:schemeClr val="bg2"/>
                </a:solidFill>
                <a:prstDash val="solid"/>
                <a:headEnd type="none" w="sm" len="sm"/>
                <a:tailEnd type="none" w="sm" len="sm"/>
              </a:ln>
            </p:spPr>
          </p:sp>
          <p:sp>
            <p:nvSpPr>
              <p:cNvPr id="50390" name="Line 19"/>
              <p:cNvSpPr/>
              <p:nvPr/>
            </p:nvSpPr>
            <p:spPr>
              <a:xfrm>
                <a:off x="7784408" y="2348106"/>
                <a:ext cx="0" cy="746386"/>
              </a:xfrm>
              <a:prstGeom prst="line">
                <a:avLst/>
              </a:prstGeom>
              <a:ln w="19050" cap="flat" cmpd="sng">
                <a:solidFill>
                  <a:schemeClr val="bg2"/>
                </a:solidFill>
                <a:prstDash val="solid"/>
                <a:headEnd type="none" w="sm" len="sm"/>
                <a:tailEnd type="none" w="sm" len="sm"/>
              </a:ln>
            </p:spPr>
          </p:sp>
          <p:sp>
            <p:nvSpPr>
              <p:cNvPr id="50391" name="Line 20"/>
              <p:cNvSpPr/>
              <p:nvPr/>
            </p:nvSpPr>
            <p:spPr>
              <a:xfrm>
                <a:off x="8303520" y="2348106"/>
                <a:ext cx="0" cy="746386"/>
              </a:xfrm>
              <a:prstGeom prst="line">
                <a:avLst/>
              </a:prstGeom>
              <a:ln w="19050" cap="flat" cmpd="sng">
                <a:solidFill>
                  <a:schemeClr val="bg2"/>
                </a:solidFill>
                <a:prstDash val="solid"/>
                <a:headEnd type="none" w="sm" len="sm"/>
                <a:tailEnd type="none" w="sm" len="sm"/>
              </a:ln>
            </p:spPr>
          </p:sp>
          <p:sp>
            <p:nvSpPr>
              <p:cNvPr id="50392" name="Line 21"/>
              <p:cNvSpPr/>
              <p:nvPr/>
            </p:nvSpPr>
            <p:spPr>
              <a:xfrm>
                <a:off x="8821045" y="2721299"/>
                <a:ext cx="0" cy="373193"/>
              </a:xfrm>
              <a:prstGeom prst="line">
                <a:avLst/>
              </a:prstGeom>
              <a:ln w="19050" cap="flat" cmpd="sng">
                <a:solidFill>
                  <a:schemeClr val="bg2"/>
                </a:solidFill>
                <a:prstDash val="solid"/>
                <a:headEnd type="none" w="sm" len="sm"/>
                <a:tailEnd type="none" w="sm" len="sm"/>
              </a:ln>
            </p:spPr>
          </p:sp>
          <p:sp>
            <p:nvSpPr>
              <p:cNvPr id="50393" name="Line 22"/>
              <p:cNvSpPr/>
              <p:nvPr/>
            </p:nvSpPr>
            <p:spPr>
              <a:xfrm>
                <a:off x="8821045" y="2348106"/>
                <a:ext cx="0" cy="373193"/>
              </a:xfrm>
              <a:prstGeom prst="line">
                <a:avLst/>
              </a:prstGeom>
              <a:ln w="19050" cap="sq" cmpd="sng">
                <a:solidFill>
                  <a:schemeClr val="bg2"/>
                </a:solidFill>
                <a:prstDash val="solid"/>
                <a:headEnd type="none" w="sm" len="sm"/>
                <a:tailEnd type="none" w="sm" len="sm"/>
              </a:ln>
            </p:spPr>
          </p:sp>
          <p:sp>
            <p:nvSpPr>
              <p:cNvPr id="50394" name="Text Box 26"/>
              <p:cNvSpPr txBox="1"/>
              <p:nvPr/>
            </p:nvSpPr>
            <p:spPr>
              <a:xfrm>
                <a:off x="6144746" y="1290464"/>
                <a:ext cx="576064" cy="30973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AB</a:t>
                </a:r>
              </a:p>
            </p:txBody>
          </p:sp>
        </p:grpSp>
        <p:sp>
          <p:nvSpPr>
            <p:cNvPr id="50282" name="AutoShape 123"/>
            <p:cNvSpPr/>
            <p:nvPr/>
          </p:nvSpPr>
          <p:spPr>
            <a:xfrm>
              <a:off x="3251200" y="2139950"/>
              <a:ext cx="1619250" cy="215900"/>
            </a:xfrm>
            <a:prstGeom prst="roundRect">
              <a:avLst>
                <a:gd name="adj" fmla="val 16667"/>
              </a:avLst>
            </a:prstGeom>
            <a:noFill/>
            <a:ln w="28575" cap="flat" cmpd="sng">
              <a:solidFill>
                <a:srgbClr val="FF0000"/>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0283" name="AutoShape 37"/>
            <p:cNvSpPr/>
            <p:nvPr/>
          </p:nvSpPr>
          <p:spPr>
            <a:xfrm>
              <a:off x="4491038" y="3514725"/>
              <a:ext cx="323850" cy="1116013"/>
            </a:xfrm>
            <a:prstGeom prst="roundRect">
              <a:avLst>
                <a:gd name="adj" fmla="val 16667"/>
              </a:avLst>
            </a:prstGeom>
            <a:noFill/>
            <a:ln w="28575" cap="flat" cmpd="sng">
              <a:solidFill>
                <a:schemeClr val="bg1"/>
              </a:solidFill>
              <a:prstDash val="solid"/>
              <a:miter/>
              <a:headEnd type="none" w="med" len="med"/>
              <a:tailEnd type="none" w="med" len="med"/>
            </a:ln>
          </p:spPr>
          <p:txBody>
            <a:bodyPr wrap="none" anchor="ctr"/>
            <a:lstStyle/>
            <a:p>
              <a:pPr algn="ctr" eaLnBrk="1" hangingPunct="1"/>
              <a:endParaRPr lang="zh-CN" altLang="zh-CN" dirty="0">
                <a:solidFill>
                  <a:schemeClr val="tx1"/>
                </a:solidFill>
                <a:latin typeface="Times New Roman" panose="02020603050405020304" pitchFamily="18" charset="0"/>
              </a:endParaRPr>
            </a:p>
          </p:txBody>
        </p:sp>
        <p:grpSp>
          <p:nvGrpSpPr>
            <p:cNvPr id="50284" name="组合 244"/>
            <p:cNvGrpSpPr/>
            <p:nvPr/>
          </p:nvGrpSpPr>
          <p:grpSpPr>
            <a:xfrm>
              <a:off x="2771771" y="3074988"/>
              <a:ext cx="2160587" cy="1584328"/>
              <a:chOff x="6144746" y="1101492"/>
              <a:chExt cx="2747734" cy="1993000"/>
            </a:xfrm>
          </p:grpSpPr>
          <p:sp>
            <p:nvSpPr>
              <p:cNvPr id="50325" name="Rectangle 6"/>
              <p:cNvSpPr/>
              <p:nvPr/>
            </p:nvSpPr>
            <p:spPr>
              <a:xfrm>
                <a:off x="8301459" y="1975170"/>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26" name="Rectangle 7"/>
              <p:cNvSpPr/>
              <p:nvPr/>
            </p:nvSpPr>
            <p:spPr>
              <a:xfrm>
                <a:off x="7782347" y="1975170"/>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27" name="Rectangle 8"/>
              <p:cNvSpPr/>
              <p:nvPr/>
            </p:nvSpPr>
            <p:spPr>
              <a:xfrm>
                <a:off x="7264822" y="1975170"/>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28" name="Rectangle 9"/>
              <p:cNvSpPr/>
              <p:nvPr/>
            </p:nvSpPr>
            <p:spPr>
              <a:xfrm>
                <a:off x="6745709" y="1975170"/>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29" name="Rectangle 10"/>
              <p:cNvSpPr/>
              <p:nvPr/>
            </p:nvSpPr>
            <p:spPr>
              <a:xfrm>
                <a:off x="8301459" y="1601977"/>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30" name="Rectangle 11"/>
              <p:cNvSpPr/>
              <p:nvPr/>
            </p:nvSpPr>
            <p:spPr>
              <a:xfrm>
                <a:off x="7782347" y="1601977"/>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31" name="Rectangle 12"/>
              <p:cNvSpPr/>
              <p:nvPr/>
            </p:nvSpPr>
            <p:spPr>
              <a:xfrm>
                <a:off x="7264822" y="1601977"/>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32" name="Rectangle 13"/>
              <p:cNvSpPr/>
              <p:nvPr/>
            </p:nvSpPr>
            <p:spPr>
              <a:xfrm>
                <a:off x="6745709" y="1601977"/>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33" name="Line 14"/>
              <p:cNvSpPr/>
              <p:nvPr/>
            </p:nvSpPr>
            <p:spPr>
              <a:xfrm>
                <a:off x="6745709" y="1601977"/>
                <a:ext cx="2073275" cy="0"/>
              </a:xfrm>
              <a:prstGeom prst="line">
                <a:avLst/>
              </a:prstGeom>
              <a:ln w="19050" cap="sq" cmpd="sng">
                <a:solidFill>
                  <a:schemeClr val="bg2"/>
                </a:solidFill>
                <a:prstDash val="solid"/>
                <a:headEnd type="none" w="sm" len="sm"/>
                <a:tailEnd type="none" w="sm" len="sm"/>
              </a:ln>
            </p:spPr>
          </p:sp>
          <p:sp>
            <p:nvSpPr>
              <p:cNvPr id="50334" name="Line 17"/>
              <p:cNvSpPr/>
              <p:nvPr/>
            </p:nvSpPr>
            <p:spPr>
              <a:xfrm>
                <a:off x="6745709" y="1601977"/>
                <a:ext cx="0" cy="746386"/>
              </a:xfrm>
              <a:prstGeom prst="line">
                <a:avLst/>
              </a:prstGeom>
              <a:ln w="19050" cap="sq" cmpd="sng">
                <a:solidFill>
                  <a:schemeClr val="bg2"/>
                </a:solidFill>
                <a:prstDash val="solid"/>
                <a:headEnd type="none" w="sm" len="sm"/>
                <a:tailEnd type="none" w="sm" len="sm"/>
              </a:ln>
            </p:spPr>
          </p:sp>
          <p:sp>
            <p:nvSpPr>
              <p:cNvPr id="50335" name="Line 18"/>
              <p:cNvSpPr/>
              <p:nvPr/>
            </p:nvSpPr>
            <p:spPr>
              <a:xfrm>
                <a:off x="7264822" y="1601977"/>
                <a:ext cx="0" cy="746386"/>
              </a:xfrm>
              <a:prstGeom prst="line">
                <a:avLst/>
              </a:prstGeom>
              <a:ln w="19050" cap="flat" cmpd="sng">
                <a:solidFill>
                  <a:schemeClr val="bg2"/>
                </a:solidFill>
                <a:prstDash val="solid"/>
                <a:headEnd type="none" w="sm" len="sm"/>
                <a:tailEnd type="none" w="sm" len="sm"/>
              </a:ln>
            </p:spPr>
          </p:sp>
          <p:sp>
            <p:nvSpPr>
              <p:cNvPr id="50336" name="Line 19"/>
              <p:cNvSpPr/>
              <p:nvPr/>
            </p:nvSpPr>
            <p:spPr>
              <a:xfrm>
                <a:off x="7782347" y="1601977"/>
                <a:ext cx="0" cy="746386"/>
              </a:xfrm>
              <a:prstGeom prst="line">
                <a:avLst/>
              </a:prstGeom>
              <a:ln w="19050" cap="flat" cmpd="sng">
                <a:solidFill>
                  <a:schemeClr val="bg2"/>
                </a:solidFill>
                <a:prstDash val="solid"/>
                <a:headEnd type="none" w="sm" len="sm"/>
                <a:tailEnd type="none" w="sm" len="sm"/>
              </a:ln>
            </p:spPr>
          </p:sp>
          <p:sp>
            <p:nvSpPr>
              <p:cNvPr id="50337" name="Line 20"/>
              <p:cNvSpPr/>
              <p:nvPr/>
            </p:nvSpPr>
            <p:spPr>
              <a:xfrm>
                <a:off x="8301459" y="1601977"/>
                <a:ext cx="0" cy="746386"/>
              </a:xfrm>
              <a:prstGeom prst="line">
                <a:avLst/>
              </a:prstGeom>
              <a:ln w="19050" cap="flat" cmpd="sng">
                <a:solidFill>
                  <a:schemeClr val="bg2"/>
                </a:solidFill>
                <a:prstDash val="solid"/>
                <a:headEnd type="none" w="sm" len="sm"/>
                <a:tailEnd type="none" w="sm" len="sm"/>
              </a:ln>
            </p:spPr>
          </p:sp>
          <p:sp>
            <p:nvSpPr>
              <p:cNvPr id="50338" name="Line 21"/>
              <p:cNvSpPr/>
              <p:nvPr/>
            </p:nvSpPr>
            <p:spPr>
              <a:xfrm>
                <a:off x="8818984" y="1975170"/>
                <a:ext cx="0" cy="373193"/>
              </a:xfrm>
              <a:prstGeom prst="line">
                <a:avLst/>
              </a:prstGeom>
              <a:ln w="19050" cap="flat" cmpd="sng">
                <a:solidFill>
                  <a:schemeClr val="bg2"/>
                </a:solidFill>
                <a:prstDash val="solid"/>
                <a:headEnd type="none" w="sm" len="sm"/>
                <a:tailEnd type="none" w="sm" len="sm"/>
              </a:ln>
            </p:spPr>
          </p:sp>
          <p:sp>
            <p:nvSpPr>
              <p:cNvPr id="50339" name="Line 22"/>
              <p:cNvSpPr/>
              <p:nvPr/>
            </p:nvSpPr>
            <p:spPr>
              <a:xfrm>
                <a:off x="8818984" y="1601977"/>
                <a:ext cx="0" cy="373193"/>
              </a:xfrm>
              <a:prstGeom prst="line">
                <a:avLst/>
              </a:prstGeom>
              <a:ln w="19050" cap="sq" cmpd="sng">
                <a:solidFill>
                  <a:schemeClr val="bg2"/>
                </a:solidFill>
                <a:prstDash val="solid"/>
                <a:headEnd type="none" w="sm" len="sm"/>
                <a:tailEnd type="none" w="sm" len="sm"/>
              </a:ln>
            </p:spPr>
          </p:sp>
          <p:sp>
            <p:nvSpPr>
              <p:cNvPr id="50340" name="Line 23"/>
              <p:cNvSpPr/>
              <p:nvPr/>
            </p:nvSpPr>
            <p:spPr>
              <a:xfrm>
                <a:off x="6471072" y="1325245"/>
                <a:ext cx="274638" cy="276732"/>
              </a:xfrm>
              <a:prstGeom prst="line">
                <a:avLst/>
              </a:prstGeom>
              <a:ln w="19050" cap="sq" cmpd="sng">
                <a:solidFill>
                  <a:schemeClr val="bg2"/>
                </a:solidFill>
                <a:prstDash val="solid"/>
                <a:headEnd type="none" w="sm" len="sm"/>
                <a:tailEnd type="none" w="sm" len="sm"/>
              </a:ln>
            </p:spPr>
          </p:sp>
          <p:sp>
            <p:nvSpPr>
              <p:cNvPr id="50341" name="Text Box 24"/>
              <p:cNvSpPr txBox="1"/>
              <p:nvPr/>
            </p:nvSpPr>
            <p:spPr>
              <a:xfrm>
                <a:off x="6804448" y="1274642"/>
                <a:ext cx="2088032" cy="30973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00        01       11        10</a:t>
                </a:r>
              </a:p>
            </p:txBody>
          </p:sp>
          <p:sp>
            <p:nvSpPr>
              <p:cNvPr id="50342" name="Text Box 25"/>
              <p:cNvSpPr txBox="1"/>
              <p:nvPr/>
            </p:nvSpPr>
            <p:spPr>
              <a:xfrm>
                <a:off x="6372200" y="1711088"/>
                <a:ext cx="504056" cy="1297010"/>
              </a:xfrm>
              <a:prstGeom prst="rect">
                <a:avLst/>
              </a:prstGeom>
              <a:noFill/>
              <a:ln w="19050">
                <a:noFill/>
              </a:ln>
            </p:spPr>
            <p:txBody>
              <a:bodyPr>
                <a:spAutoFit/>
              </a:bodyPr>
              <a:lstStyle/>
              <a:p>
                <a:pPr eaLnBrk="1" hangingPunct="1">
                  <a:lnSpc>
                    <a:spcPct val="65000"/>
                  </a:lnSpc>
                  <a:spcBef>
                    <a:spcPts val="1400"/>
                  </a:spcBef>
                </a:pPr>
                <a:r>
                  <a:rPr lang="en-US" altLang="zh-CN" sz="1000" b="1" dirty="0">
                    <a:solidFill>
                      <a:schemeClr val="tx1"/>
                    </a:solidFill>
                    <a:latin typeface="Arial" panose="020B0604020202020204" pitchFamily="34" charset="0"/>
                  </a:rPr>
                  <a:t>00</a:t>
                </a:r>
              </a:p>
              <a:p>
                <a:pPr eaLnBrk="1" hangingPunct="1">
                  <a:lnSpc>
                    <a:spcPct val="65000"/>
                  </a:lnSpc>
                  <a:spcBef>
                    <a:spcPts val="1400"/>
                  </a:spcBef>
                </a:pPr>
                <a:r>
                  <a:rPr lang="en-US" altLang="zh-CN" sz="1000" b="1" dirty="0">
                    <a:solidFill>
                      <a:schemeClr val="tx1"/>
                    </a:solidFill>
                    <a:latin typeface="Arial" panose="020B0604020202020204" pitchFamily="34" charset="0"/>
                  </a:rPr>
                  <a:t>01</a:t>
                </a:r>
              </a:p>
              <a:p>
                <a:pPr eaLnBrk="1" hangingPunct="1">
                  <a:lnSpc>
                    <a:spcPct val="65000"/>
                  </a:lnSpc>
                  <a:spcBef>
                    <a:spcPts val="1400"/>
                  </a:spcBef>
                </a:pPr>
                <a:r>
                  <a:rPr lang="en-US" altLang="zh-CN" sz="1000" b="1" dirty="0">
                    <a:solidFill>
                      <a:schemeClr val="tx1"/>
                    </a:solidFill>
                    <a:latin typeface="Arial" panose="020B0604020202020204" pitchFamily="34" charset="0"/>
                  </a:rPr>
                  <a:t>11</a:t>
                </a:r>
              </a:p>
              <a:p>
                <a:pPr eaLnBrk="1" hangingPunct="1">
                  <a:lnSpc>
                    <a:spcPct val="65000"/>
                  </a:lnSpc>
                  <a:spcBef>
                    <a:spcPts val="1400"/>
                  </a:spcBef>
                </a:pPr>
                <a:r>
                  <a:rPr lang="en-US" altLang="zh-CN" sz="1000" b="1" dirty="0">
                    <a:solidFill>
                      <a:schemeClr val="tx1"/>
                    </a:solidFill>
                    <a:latin typeface="Arial" panose="020B0604020202020204" pitchFamily="34" charset="0"/>
                  </a:rPr>
                  <a:t>10</a:t>
                </a:r>
              </a:p>
            </p:txBody>
          </p:sp>
          <p:sp>
            <p:nvSpPr>
              <p:cNvPr id="50343" name="Text Box 27"/>
              <p:cNvSpPr txBox="1"/>
              <p:nvPr/>
            </p:nvSpPr>
            <p:spPr>
              <a:xfrm>
                <a:off x="6416462" y="1101492"/>
                <a:ext cx="633413" cy="30973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CD</a:t>
                </a:r>
              </a:p>
            </p:txBody>
          </p:sp>
          <p:sp>
            <p:nvSpPr>
              <p:cNvPr id="50344" name="Rectangle 6"/>
              <p:cNvSpPr/>
              <p:nvPr/>
            </p:nvSpPr>
            <p:spPr>
              <a:xfrm>
                <a:off x="8303520" y="2721299"/>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45" name="Rectangle 7"/>
              <p:cNvSpPr/>
              <p:nvPr/>
            </p:nvSpPr>
            <p:spPr>
              <a:xfrm>
                <a:off x="7784408" y="2721299"/>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46" name="Rectangle 8"/>
              <p:cNvSpPr/>
              <p:nvPr/>
            </p:nvSpPr>
            <p:spPr>
              <a:xfrm>
                <a:off x="7266883" y="2721299"/>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47" name="Rectangle 9"/>
              <p:cNvSpPr/>
              <p:nvPr/>
            </p:nvSpPr>
            <p:spPr>
              <a:xfrm>
                <a:off x="6747770" y="2721299"/>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48" name="Rectangle 10"/>
              <p:cNvSpPr/>
              <p:nvPr/>
            </p:nvSpPr>
            <p:spPr>
              <a:xfrm>
                <a:off x="8303520" y="2348106"/>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49" name="Rectangle 11"/>
              <p:cNvSpPr/>
              <p:nvPr/>
            </p:nvSpPr>
            <p:spPr>
              <a:xfrm>
                <a:off x="7784408" y="2348106"/>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50" name="Rectangle 12"/>
              <p:cNvSpPr/>
              <p:nvPr/>
            </p:nvSpPr>
            <p:spPr>
              <a:xfrm>
                <a:off x="7266883" y="2348106"/>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51" name="Rectangle 13"/>
              <p:cNvSpPr/>
              <p:nvPr/>
            </p:nvSpPr>
            <p:spPr>
              <a:xfrm>
                <a:off x="6747770" y="2348106"/>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52" name="Line 15"/>
              <p:cNvSpPr/>
              <p:nvPr/>
            </p:nvSpPr>
            <p:spPr>
              <a:xfrm>
                <a:off x="6747770" y="2721299"/>
                <a:ext cx="2073275" cy="0"/>
              </a:xfrm>
              <a:prstGeom prst="line">
                <a:avLst/>
              </a:prstGeom>
              <a:ln w="19050" cap="flat" cmpd="sng">
                <a:solidFill>
                  <a:schemeClr val="bg2"/>
                </a:solidFill>
                <a:prstDash val="solid"/>
                <a:headEnd type="none" w="sm" len="sm"/>
                <a:tailEnd type="none" w="sm" len="sm"/>
              </a:ln>
            </p:spPr>
          </p:sp>
          <p:sp>
            <p:nvSpPr>
              <p:cNvPr id="50353" name="Line 17"/>
              <p:cNvSpPr/>
              <p:nvPr/>
            </p:nvSpPr>
            <p:spPr>
              <a:xfrm>
                <a:off x="6747770" y="2348106"/>
                <a:ext cx="0" cy="746386"/>
              </a:xfrm>
              <a:prstGeom prst="line">
                <a:avLst/>
              </a:prstGeom>
              <a:ln w="19050" cap="sq" cmpd="sng">
                <a:solidFill>
                  <a:schemeClr val="bg2"/>
                </a:solidFill>
                <a:prstDash val="solid"/>
                <a:headEnd type="none" w="sm" len="sm"/>
                <a:tailEnd type="none" w="sm" len="sm"/>
              </a:ln>
            </p:spPr>
          </p:sp>
          <p:sp>
            <p:nvSpPr>
              <p:cNvPr id="50354" name="Line 18"/>
              <p:cNvSpPr/>
              <p:nvPr/>
            </p:nvSpPr>
            <p:spPr>
              <a:xfrm>
                <a:off x="7266883" y="2348106"/>
                <a:ext cx="0" cy="746386"/>
              </a:xfrm>
              <a:prstGeom prst="line">
                <a:avLst/>
              </a:prstGeom>
              <a:ln w="19050" cap="flat" cmpd="sng">
                <a:solidFill>
                  <a:schemeClr val="bg2"/>
                </a:solidFill>
                <a:prstDash val="solid"/>
                <a:headEnd type="none" w="sm" len="sm"/>
                <a:tailEnd type="none" w="sm" len="sm"/>
              </a:ln>
            </p:spPr>
          </p:sp>
          <p:sp>
            <p:nvSpPr>
              <p:cNvPr id="50355" name="Line 19"/>
              <p:cNvSpPr/>
              <p:nvPr/>
            </p:nvSpPr>
            <p:spPr>
              <a:xfrm>
                <a:off x="7784408" y="2348106"/>
                <a:ext cx="0" cy="746386"/>
              </a:xfrm>
              <a:prstGeom prst="line">
                <a:avLst/>
              </a:prstGeom>
              <a:ln w="19050" cap="flat" cmpd="sng">
                <a:solidFill>
                  <a:schemeClr val="bg2"/>
                </a:solidFill>
                <a:prstDash val="solid"/>
                <a:headEnd type="none" w="sm" len="sm"/>
                <a:tailEnd type="none" w="sm" len="sm"/>
              </a:ln>
            </p:spPr>
          </p:sp>
          <p:sp>
            <p:nvSpPr>
              <p:cNvPr id="50356" name="Line 20"/>
              <p:cNvSpPr/>
              <p:nvPr/>
            </p:nvSpPr>
            <p:spPr>
              <a:xfrm>
                <a:off x="8303520" y="2348106"/>
                <a:ext cx="0" cy="746386"/>
              </a:xfrm>
              <a:prstGeom prst="line">
                <a:avLst/>
              </a:prstGeom>
              <a:ln w="19050" cap="flat" cmpd="sng">
                <a:solidFill>
                  <a:schemeClr val="bg2"/>
                </a:solidFill>
                <a:prstDash val="solid"/>
                <a:headEnd type="none" w="sm" len="sm"/>
                <a:tailEnd type="none" w="sm" len="sm"/>
              </a:ln>
            </p:spPr>
          </p:sp>
          <p:sp>
            <p:nvSpPr>
              <p:cNvPr id="50357" name="Line 21"/>
              <p:cNvSpPr/>
              <p:nvPr/>
            </p:nvSpPr>
            <p:spPr>
              <a:xfrm>
                <a:off x="8821045" y="2721299"/>
                <a:ext cx="0" cy="373193"/>
              </a:xfrm>
              <a:prstGeom prst="line">
                <a:avLst/>
              </a:prstGeom>
              <a:ln w="19050" cap="flat" cmpd="sng">
                <a:solidFill>
                  <a:schemeClr val="bg2"/>
                </a:solidFill>
                <a:prstDash val="solid"/>
                <a:headEnd type="none" w="sm" len="sm"/>
                <a:tailEnd type="none" w="sm" len="sm"/>
              </a:ln>
            </p:spPr>
          </p:sp>
          <p:sp>
            <p:nvSpPr>
              <p:cNvPr id="50358" name="Line 22"/>
              <p:cNvSpPr/>
              <p:nvPr/>
            </p:nvSpPr>
            <p:spPr>
              <a:xfrm>
                <a:off x="8821045" y="2348106"/>
                <a:ext cx="0" cy="373193"/>
              </a:xfrm>
              <a:prstGeom prst="line">
                <a:avLst/>
              </a:prstGeom>
              <a:ln w="19050" cap="sq" cmpd="sng">
                <a:solidFill>
                  <a:schemeClr val="bg2"/>
                </a:solidFill>
                <a:prstDash val="solid"/>
                <a:headEnd type="none" w="sm" len="sm"/>
                <a:tailEnd type="none" w="sm" len="sm"/>
              </a:ln>
            </p:spPr>
          </p:sp>
          <p:sp>
            <p:nvSpPr>
              <p:cNvPr id="50359" name="Text Box 26"/>
              <p:cNvSpPr txBox="1"/>
              <p:nvPr/>
            </p:nvSpPr>
            <p:spPr>
              <a:xfrm>
                <a:off x="6144746" y="1290464"/>
                <a:ext cx="576064" cy="30973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AB</a:t>
                </a:r>
              </a:p>
            </p:txBody>
          </p:sp>
        </p:grpSp>
        <p:sp>
          <p:nvSpPr>
            <p:cNvPr id="50285" name="AutoShape 37"/>
            <p:cNvSpPr/>
            <p:nvPr/>
          </p:nvSpPr>
          <p:spPr>
            <a:xfrm>
              <a:off x="3692525" y="3508375"/>
              <a:ext cx="323850" cy="1116013"/>
            </a:xfrm>
            <a:prstGeom prst="roundRect">
              <a:avLst>
                <a:gd name="adj" fmla="val 16667"/>
              </a:avLst>
            </a:prstGeom>
            <a:noFill/>
            <a:ln w="28575" cap="flat" cmpd="sng">
              <a:solidFill>
                <a:srgbClr val="006600"/>
              </a:solidFill>
              <a:prstDash val="solid"/>
              <a:miter/>
              <a:headEnd type="none" w="med" len="med"/>
              <a:tailEnd type="none" w="med" len="med"/>
            </a:ln>
          </p:spPr>
          <p:txBody>
            <a:bodyPr wrap="none" anchor="ctr"/>
            <a:lstStyle/>
            <a:p>
              <a:pPr algn="ctr" eaLnBrk="1" hangingPunct="1"/>
              <a:endParaRPr lang="zh-CN" altLang="zh-CN" dirty="0">
                <a:solidFill>
                  <a:schemeClr val="tx1"/>
                </a:solidFill>
                <a:latin typeface="Times New Roman" panose="02020603050405020304" pitchFamily="18" charset="0"/>
              </a:endParaRPr>
            </a:p>
          </p:txBody>
        </p:sp>
        <p:grpSp>
          <p:nvGrpSpPr>
            <p:cNvPr id="50286" name="组合 288"/>
            <p:cNvGrpSpPr/>
            <p:nvPr/>
          </p:nvGrpSpPr>
          <p:grpSpPr>
            <a:xfrm>
              <a:off x="576259" y="3076576"/>
              <a:ext cx="2051048" cy="1582740"/>
              <a:chOff x="6144746" y="1101492"/>
              <a:chExt cx="2747734" cy="1993000"/>
            </a:xfrm>
          </p:grpSpPr>
          <p:sp>
            <p:nvSpPr>
              <p:cNvPr id="50290" name="Rectangle 6"/>
              <p:cNvSpPr/>
              <p:nvPr/>
            </p:nvSpPr>
            <p:spPr>
              <a:xfrm>
                <a:off x="8301459" y="1975170"/>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291" name="Rectangle 7"/>
              <p:cNvSpPr/>
              <p:nvPr/>
            </p:nvSpPr>
            <p:spPr>
              <a:xfrm>
                <a:off x="7782347" y="1975170"/>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292" name="Rectangle 8"/>
              <p:cNvSpPr/>
              <p:nvPr/>
            </p:nvSpPr>
            <p:spPr>
              <a:xfrm>
                <a:off x="7264822" y="1975170"/>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293" name="Rectangle 9"/>
              <p:cNvSpPr/>
              <p:nvPr/>
            </p:nvSpPr>
            <p:spPr>
              <a:xfrm>
                <a:off x="6745709" y="1975170"/>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294" name="Rectangle 10"/>
              <p:cNvSpPr/>
              <p:nvPr/>
            </p:nvSpPr>
            <p:spPr>
              <a:xfrm>
                <a:off x="8301459" y="1601977"/>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295" name="Rectangle 11"/>
              <p:cNvSpPr/>
              <p:nvPr/>
            </p:nvSpPr>
            <p:spPr>
              <a:xfrm>
                <a:off x="7782347" y="1601977"/>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296" name="Rectangle 12"/>
              <p:cNvSpPr/>
              <p:nvPr/>
            </p:nvSpPr>
            <p:spPr>
              <a:xfrm>
                <a:off x="7264822" y="1601977"/>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297" name="Rectangle 13"/>
              <p:cNvSpPr/>
              <p:nvPr/>
            </p:nvSpPr>
            <p:spPr>
              <a:xfrm>
                <a:off x="6745709" y="1601977"/>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298" name="Line 14"/>
              <p:cNvSpPr/>
              <p:nvPr/>
            </p:nvSpPr>
            <p:spPr>
              <a:xfrm>
                <a:off x="6745709" y="1601977"/>
                <a:ext cx="2073275" cy="0"/>
              </a:xfrm>
              <a:prstGeom prst="line">
                <a:avLst/>
              </a:prstGeom>
              <a:ln w="19050" cap="sq" cmpd="sng">
                <a:solidFill>
                  <a:schemeClr val="bg2"/>
                </a:solidFill>
                <a:prstDash val="solid"/>
                <a:headEnd type="none" w="sm" len="sm"/>
                <a:tailEnd type="none" w="sm" len="sm"/>
              </a:ln>
            </p:spPr>
          </p:sp>
          <p:sp>
            <p:nvSpPr>
              <p:cNvPr id="50299" name="Line 17"/>
              <p:cNvSpPr/>
              <p:nvPr/>
            </p:nvSpPr>
            <p:spPr>
              <a:xfrm>
                <a:off x="6745709" y="1601977"/>
                <a:ext cx="0" cy="746386"/>
              </a:xfrm>
              <a:prstGeom prst="line">
                <a:avLst/>
              </a:prstGeom>
              <a:ln w="19050" cap="sq" cmpd="sng">
                <a:solidFill>
                  <a:schemeClr val="bg2"/>
                </a:solidFill>
                <a:prstDash val="solid"/>
                <a:headEnd type="none" w="sm" len="sm"/>
                <a:tailEnd type="none" w="sm" len="sm"/>
              </a:ln>
            </p:spPr>
          </p:sp>
          <p:sp>
            <p:nvSpPr>
              <p:cNvPr id="50300" name="Line 18"/>
              <p:cNvSpPr/>
              <p:nvPr/>
            </p:nvSpPr>
            <p:spPr>
              <a:xfrm>
                <a:off x="7264822" y="1601977"/>
                <a:ext cx="0" cy="746386"/>
              </a:xfrm>
              <a:prstGeom prst="line">
                <a:avLst/>
              </a:prstGeom>
              <a:ln w="19050" cap="flat" cmpd="sng">
                <a:solidFill>
                  <a:schemeClr val="bg2"/>
                </a:solidFill>
                <a:prstDash val="solid"/>
                <a:headEnd type="none" w="sm" len="sm"/>
                <a:tailEnd type="none" w="sm" len="sm"/>
              </a:ln>
            </p:spPr>
          </p:sp>
          <p:sp>
            <p:nvSpPr>
              <p:cNvPr id="50301" name="Line 19"/>
              <p:cNvSpPr/>
              <p:nvPr/>
            </p:nvSpPr>
            <p:spPr>
              <a:xfrm>
                <a:off x="7782347" y="1601977"/>
                <a:ext cx="0" cy="746386"/>
              </a:xfrm>
              <a:prstGeom prst="line">
                <a:avLst/>
              </a:prstGeom>
              <a:ln w="19050" cap="flat" cmpd="sng">
                <a:solidFill>
                  <a:schemeClr val="bg2"/>
                </a:solidFill>
                <a:prstDash val="solid"/>
                <a:headEnd type="none" w="sm" len="sm"/>
                <a:tailEnd type="none" w="sm" len="sm"/>
              </a:ln>
            </p:spPr>
          </p:sp>
          <p:sp>
            <p:nvSpPr>
              <p:cNvPr id="50302" name="Line 20"/>
              <p:cNvSpPr/>
              <p:nvPr/>
            </p:nvSpPr>
            <p:spPr>
              <a:xfrm>
                <a:off x="8301459" y="1601977"/>
                <a:ext cx="0" cy="746386"/>
              </a:xfrm>
              <a:prstGeom prst="line">
                <a:avLst/>
              </a:prstGeom>
              <a:ln w="19050" cap="flat" cmpd="sng">
                <a:solidFill>
                  <a:schemeClr val="bg2"/>
                </a:solidFill>
                <a:prstDash val="solid"/>
                <a:headEnd type="none" w="sm" len="sm"/>
                <a:tailEnd type="none" w="sm" len="sm"/>
              </a:ln>
            </p:spPr>
          </p:sp>
          <p:sp>
            <p:nvSpPr>
              <p:cNvPr id="50303" name="Line 21"/>
              <p:cNvSpPr/>
              <p:nvPr/>
            </p:nvSpPr>
            <p:spPr>
              <a:xfrm>
                <a:off x="8818984" y="1975170"/>
                <a:ext cx="0" cy="373193"/>
              </a:xfrm>
              <a:prstGeom prst="line">
                <a:avLst/>
              </a:prstGeom>
              <a:ln w="19050" cap="flat" cmpd="sng">
                <a:solidFill>
                  <a:schemeClr val="bg2"/>
                </a:solidFill>
                <a:prstDash val="solid"/>
                <a:headEnd type="none" w="sm" len="sm"/>
                <a:tailEnd type="none" w="sm" len="sm"/>
              </a:ln>
            </p:spPr>
          </p:sp>
          <p:sp>
            <p:nvSpPr>
              <p:cNvPr id="50304" name="Line 22"/>
              <p:cNvSpPr/>
              <p:nvPr/>
            </p:nvSpPr>
            <p:spPr>
              <a:xfrm>
                <a:off x="8818984" y="1601977"/>
                <a:ext cx="0" cy="373193"/>
              </a:xfrm>
              <a:prstGeom prst="line">
                <a:avLst/>
              </a:prstGeom>
              <a:ln w="19050" cap="sq" cmpd="sng">
                <a:solidFill>
                  <a:schemeClr val="bg2"/>
                </a:solidFill>
                <a:prstDash val="solid"/>
                <a:headEnd type="none" w="sm" len="sm"/>
                <a:tailEnd type="none" w="sm" len="sm"/>
              </a:ln>
            </p:spPr>
          </p:sp>
          <p:sp>
            <p:nvSpPr>
              <p:cNvPr id="50305" name="Line 23"/>
              <p:cNvSpPr/>
              <p:nvPr/>
            </p:nvSpPr>
            <p:spPr>
              <a:xfrm>
                <a:off x="6471072" y="1325245"/>
                <a:ext cx="274638" cy="276732"/>
              </a:xfrm>
              <a:prstGeom prst="line">
                <a:avLst/>
              </a:prstGeom>
              <a:ln w="19050" cap="sq" cmpd="sng">
                <a:solidFill>
                  <a:schemeClr val="bg2"/>
                </a:solidFill>
                <a:prstDash val="solid"/>
                <a:headEnd type="none" w="sm" len="sm"/>
                <a:tailEnd type="none" w="sm" len="sm"/>
              </a:ln>
            </p:spPr>
          </p:sp>
          <p:sp>
            <p:nvSpPr>
              <p:cNvPr id="50306" name="Text Box 24"/>
              <p:cNvSpPr txBox="1"/>
              <p:nvPr/>
            </p:nvSpPr>
            <p:spPr>
              <a:xfrm>
                <a:off x="6804448" y="1274642"/>
                <a:ext cx="2088032" cy="30973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00      01       11       10</a:t>
                </a:r>
              </a:p>
            </p:txBody>
          </p:sp>
          <p:sp>
            <p:nvSpPr>
              <p:cNvPr id="50307" name="Text Box 25"/>
              <p:cNvSpPr txBox="1"/>
              <p:nvPr/>
            </p:nvSpPr>
            <p:spPr>
              <a:xfrm>
                <a:off x="6372200" y="1711088"/>
                <a:ext cx="504056" cy="1297010"/>
              </a:xfrm>
              <a:prstGeom prst="rect">
                <a:avLst/>
              </a:prstGeom>
              <a:noFill/>
              <a:ln w="19050">
                <a:noFill/>
              </a:ln>
            </p:spPr>
            <p:txBody>
              <a:bodyPr>
                <a:spAutoFit/>
              </a:bodyPr>
              <a:lstStyle/>
              <a:p>
                <a:pPr eaLnBrk="1" hangingPunct="1">
                  <a:lnSpc>
                    <a:spcPct val="65000"/>
                  </a:lnSpc>
                  <a:spcBef>
                    <a:spcPts val="1400"/>
                  </a:spcBef>
                </a:pPr>
                <a:r>
                  <a:rPr lang="en-US" altLang="zh-CN" sz="1000" b="1" dirty="0">
                    <a:solidFill>
                      <a:schemeClr val="tx1"/>
                    </a:solidFill>
                    <a:latin typeface="Arial" panose="020B0604020202020204" pitchFamily="34" charset="0"/>
                  </a:rPr>
                  <a:t>00</a:t>
                </a:r>
              </a:p>
              <a:p>
                <a:pPr eaLnBrk="1" hangingPunct="1">
                  <a:lnSpc>
                    <a:spcPct val="65000"/>
                  </a:lnSpc>
                  <a:spcBef>
                    <a:spcPts val="1400"/>
                  </a:spcBef>
                </a:pPr>
                <a:r>
                  <a:rPr lang="en-US" altLang="zh-CN" sz="1000" b="1" dirty="0">
                    <a:solidFill>
                      <a:schemeClr val="tx1"/>
                    </a:solidFill>
                    <a:latin typeface="Arial" panose="020B0604020202020204" pitchFamily="34" charset="0"/>
                  </a:rPr>
                  <a:t>01</a:t>
                </a:r>
              </a:p>
              <a:p>
                <a:pPr eaLnBrk="1" hangingPunct="1">
                  <a:lnSpc>
                    <a:spcPct val="65000"/>
                  </a:lnSpc>
                  <a:spcBef>
                    <a:spcPts val="1400"/>
                  </a:spcBef>
                </a:pPr>
                <a:r>
                  <a:rPr lang="en-US" altLang="zh-CN" sz="1000" b="1" dirty="0">
                    <a:solidFill>
                      <a:schemeClr val="tx1"/>
                    </a:solidFill>
                    <a:latin typeface="Arial" panose="020B0604020202020204" pitchFamily="34" charset="0"/>
                  </a:rPr>
                  <a:t>11</a:t>
                </a:r>
              </a:p>
              <a:p>
                <a:pPr eaLnBrk="1" hangingPunct="1">
                  <a:lnSpc>
                    <a:spcPct val="65000"/>
                  </a:lnSpc>
                  <a:spcBef>
                    <a:spcPts val="1400"/>
                  </a:spcBef>
                </a:pPr>
                <a:r>
                  <a:rPr lang="en-US" altLang="zh-CN" sz="1000" b="1" dirty="0">
                    <a:solidFill>
                      <a:schemeClr val="tx1"/>
                    </a:solidFill>
                    <a:latin typeface="Arial" panose="020B0604020202020204" pitchFamily="34" charset="0"/>
                  </a:rPr>
                  <a:t>10</a:t>
                </a:r>
              </a:p>
            </p:txBody>
          </p:sp>
          <p:sp>
            <p:nvSpPr>
              <p:cNvPr id="50308" name="Text Box 27"/>
              <p:cNvSpPr txBox="1"/>
              <p:nvPr/>
            </p:nvSpPr>
            <p:spPr>
              <a:xfrm>
                <a:off x="6416462" y="1101492"/>
                <a:ext cx="633413" cy="30973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CD</a:t>
                </a:r>
              </a:p>
            </p:txBody>
          </p:sp>
          <p:sp>
            <p:nvSpPr>
              <p:cNvPr id="50309" name="Rectangle 6"/>
              <p:cNvSpPr/>
              <p:nvPr/>
            </p:nvSpPr>
            <p:spPr>
              <a:xfrm>
                <a:off x="8303520" y="2721299"/>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10" name="Rectangle 7"/>
              <p:cNvSpPr/>
              <p:nvPr/>
            </p:nvSpPr>
            <p:spPr>
              <a:xfrm>
                <a:off x="7784408" y="2721299"/>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11" name="Rectangle 8"/>
              <p:cNvSpPr/>
              <p:nvPr/>
            </p:nvSpPr>
            <p:spPr>
              <a:xfrm>
                <a:off x="7266883" y="2721299"/>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12" name="Rectangle 9"/>
              <p:cNvSpPr/>
              <p:nvPr/>
            </p:nvSpPr>
            <p:spPr>
              <a:xfrm>
                <a:off x="6747770" y="2721299"/>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13" name="Rectangle 10"/>
              <p:cNvSpPr/>
              <p:nvPr/>
            </p:nvSpPr>
            <p:spPr>
              <a:xfrm>
                <a:off x="8303520" y="2348106"/>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14" name="Rectangle 11"/>
              <p:cNvSpPr/>
              <p:nvPr/>
            </p:nvSpPr>
            <p:spPr>
              <a:xfrm>
                <a:off x="7784408" y="2348106"/>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0</a:t>
                </a:r>
              </a:p>
            </p:txBody>
          </p:sp>
          <p:sp>
            <p:nvSpPr>
              <p:cNvPr id="50315" name="Rectangle 12"/>
              <p:cNvSpPr/>
              <p:nvPr/>
            </p:nvSpPr>
            <p:spPr>
              <a:xfrm>
                <a:off x="7266883" y="2348106"/>
                <a:ext cx="517525"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16" name="Rectangle 13"/>
              <p:cNvSpPr/>
              <p:nvPr/>
            </p:nvSpPr>
            <p:spPr>
              <a:xfrm>
                <a:off x="6747770" y="2348106"/>
                <a:ext cx="519113" cy="373193"/>
              </a:xfrm>
              <a:prstGeom prst="rect">
                <a:avLst/>
              </a:prstGeom>
              <a:noFill/>
              <a:ln w="19050" cap="sq" cmpd="sng">
                <a:solidFill>
                  <a:schemeClr val="bg2"/>
                </a:solidFill>
                <a:prstDash val="solid"/>
                <a:miter/>
                <a:headEnd type="none" w="sm" len="sm"/>
                <a:tailEnd type="none" w="sm" len="sm"/>
              </a:ln>
            </p:spPr>
            <p:txBody>
              <a:bodyPr/>
              <a:lstStyle/>
              <a:p>
                <a:pPr algn="ctr" eaLnBrk="1" hangingPunct="1">
                  <a:spcBef>
                    <a:spcPct val="20000"/>
                  </a:spcBef>
                  <a:buClr>
                    <a:schemeClr val="accent2"/>
                  </a:buClr>
                  <a:buSzPct val="80000"/>
                </a:pPr>
                <a:r>
                  <a:rPr lang="en-US" altLang="zh-CN" sz="1000" b="1" dirty="0">
                    <a:solidFill>
                      <a:schemeClr val="tx1"/>
                    </a:solidFill>
                    <a:latin typeface="Arial" panose="020B0604020202020204" pitchFamily="34" charset="0"/>
                  </a:rPr>
                  <a:t>1</a:t>
                </a:r>
              </a:p>
            </p:txBody>
          </p:sp>
          <p:sp>
            <p:nvSpPr>
              <p:cNvPr id="50317" name="Line 15"/>
              <p:cNvSpPr/>
              <p:nvPr/>
            </p:nvSpPr>
            <p:spPr>
              <a:xfrm>
                <a:off x="6747770" y="2721299"/>
                <a:ext cx="2073275" cy="0"/>
              </a:xfrm>
              <a:prstGeom prst="line">
                <a:avLst/>
              </a:prstGeom>
              <a:ln w="19050" cap="flat" cmpd="sng">
                <a:solidFill>
                  <a:schemeClr val="bg2"/>
                </a:solidFill>
                <a:prstDash val="solid"/>
                <a:headEnd type="none" w="sm" len="sm"/>
                <a:tailEnd type="none" w="sm" len="sm"/>
              </a:ln>
            </p:spPr>
          </p:sp>
          <p:sp>
            <p:nvSpPr>
              <p:cNvPr id="50318" name="Line 17"/>
              <p:cNvSpPr/>
              <p:nvPr/>
            </p:nvSpPr>
            <p:spPr>
              <a:xfrm>
                <a:off x="6747770" y="2348106"/>
                <a:ext cx="0" cy="746386"/>
              </a:xfrm>
              <a:prstGeom prst="line">
                <a:avLst/>
              </a:prstGeom>
              <a:ln w="19050" cap="sq" cmpd="sng">
                <a:solidFill>
                  <a:schemeClr val="bg2"/>
                </a:solidFill>
                <a:prstDash val="solid"/>
                <a:headEnd type="none" w="sm" len="sm"/>
                <a:tailEnd type="none" w="sm" len="sm"/>
              </a:ln>
            </p:spPr>
          </p:sp>
          <p:sp>
            <p:nvSpPr>
              <p:cNvPr id="50319" name="Line 18"/>
              <p:cNvSpPr/>
              <p:nvPr/>
            </p:nvSpPr>
            <p:spPr>
              <a:xfrm>
                <a:off x="7266883" y="2348106"/>
                <a:ext cx="0" cy="746386"/>
              </a:xfrm>
              <a:prstGeom prst="line">
                <a:avLst/>
              </a:prstGeom>
              <a:ln w="19050" cap="flat" cmpd="sng">
                <a:solidFill>
                  <a:schemeClr val="bg2"/>
                </a:solidFill>
                <a:prstDash val="solid"/>
                <a:headEnd type="none" w="sm" len="sm"/>
                <a:tailEnd type="none" w="sm" len="sm"/>
              </a:ln>
            </p:spPr>
          </p:sp>
          <p:sp>
            <p:nvSpPr>
              <p:cNvPr id="50320" name="Line 19"/>
              <p:cNvSpPr/>
              <p:nvPr/>
            </p:nvSpPr>
            <p:spPr>
              <a:xfrm>
                <a:off x="7784408" y="2348106"/>
                <a:ext cx="0" cy="746386"/>
              </a:xfrm>
              <a:prstGeom prst="line">
                <a:avLst/>
              </a:prstGeom>
              <a:ln w="19050" cap="flat" cmpd="sng">
                <a:solidFill>
                  <a:schemeClr val="bg2"/>
                </a:solidFill>
                <a:prstDash val="solid"/>
                <a:headEnd type="none" w="sm" len="sm"/>
                <a:tailEnd type="none" w="sm" len="sm"/>
              </a:ln>
            </p:spPr>
          </p:sp>
          <p:sp>
            <p:nvSpPr>
              <p:cNvPr id="50321" name="Line 20"/>
              <p:cNvSpPr/>
              <p:nvPr/>
            </p:nvSpPr>
            <p:spPr>
              <a:xfrm>
                <a:off x="8303520" y="2348106"/>
                <a:ext cx="0" cy="746386"/>
              </a:xfrm>
              <a:prstGeom prst="line">
                <a:avLst/>
              </a:prstGeom>
              <a:ln w="19050" cap="flat" cmpd="sng">
                <a:solidFill>
                  <a:schemeClr val="bg2"/>
                </a:solidFill>
                <a:prstDash val="solid"/>
                <a:headEnd type="none" w="sm" len="sm"/>
                <a:tailEnd type="none" w="sm" len="sm"/>
              </a:ln>
            </p:spPr>
          </p:sp>
          <p:sp>
            <p:nvSpPr>
              <p:cNvPr id="50322" name="Line 21"/>
              <p:cNvSpPr/>
              <p:nvPr/>
            </p:nvSpPr>
            <p:spPr>
              <a:xfrm>
                <a:off x="8821045" y="2721299"/>
                <a:ext cx="0" cy="373193"/>
              </a:xfrm>
              <a:prstGeom prst="line">
                <a:avLst/>
              </a:prstGeom>
              <a:ln w="19050" cap="flat" cmpd="sng">
                <a:solidFill>
                  <a:schemeClr val="bg2"/>
                </a:solidFill>
                <a:prstDash val="solid"/>
                <a:headEnd type="none" w="sm" len="sm"/>
                <a:tailEnd type="none" w="sm" len="sm"/>
              </a:ln>
            </p:spPr>
          </p:sp>
          <p:sp>
            <p:nvSpPr>
              <p:cNvPr id="50323" name="Line 22"/>
              <p:cNvSpPr/>
              <p:nvPr/>
            </p:nvSpPr>
            <p:spPr>
              <a:xfrm>
                <a:off x="8821045" y="2348106"/>
                <a:ext cx="0" cy="373193"/>
              </a:xfrm>
              <a:prstGeom prst="line">
                <a:avLst/>
              </a:prstGeom>
              <a:ln w="19050" cap="sq" cmpd="sng">
                <a:solidFill>
                  <a:schemeClr val="bg2"/>
                </a:solidFill>
                <a:prstDash val="solid"/>
                <a:headEnd type="none" w="sm" len="sm"/>
                <a:tailEnd type="none" w="sm" len="sm"/>
              </a:ln>
            </p:spPr>
          </p:sp>
          <p:sp>
            <p:nvSpPr>
              <p:cNvPr id="50324" name="Text Box 26"/>
              <p:cNvSpPr txBox="1"/>
              <p:nvPr/>
            </p:nvSpPr>
            <p:spPr>
              <a:xfrm>
                <a:off x="6144746" y="1290464"/>
                <a:ext cx="576064" cy="309733"/>
              </a:xfrm>
              <a:prstGeom prst="rect">
                <a:avLst/>
              </a:prstGeom>
              <a:noFill/>
              <a:ln w="19050">
                <a:noFill/>
              </a:ln>
            </p:spPr>
            <p:txBody>
              <a:bodyPr>
                <a:spAutoFit/>
              </a:bodyPr>
              <a:lstStyle/>
              <a:p>
                <a:pPr eaLnBrk="1" hangingPunct="1"/>
                <a:r>
                  <a:rPr lang="en-US" altLang="zh-CN" sz="1000" b="1" dirty="0">
                    <a:solidFill>
                      <a:schemeClr val="tx1"/>
                    </a:solidFill>
                    <a:latin typeface="Arial" panose="020B0604020202020204" pitchFamily="34" charset="0"/>
                  </a:rPr>
                  <a:t>AB</a:t>
                </a:r>
              </a:p>
            </p:txBody>
          </p:sp>
        </p:grpSp>
        <p:sp>
          <p:nvSpPr>
            <p:cNvPr id="17" name="AutoShape 136"/>
            <p:cNvSpPr/>
            <p:nvPr/>
          </p:nvSpPr>
          <p:spPr bwMode="auto">
            <a:xfrm rot="16200000">
              <a:off x="2066132" y="3204369"/>
              <a:ext cx="257175" cy="719137"/>
            </a:xfrm>
            <a:prstGeom prst="leftBracket">
              <a:avLst>
                <a:gd name="adj" fmla="val 20833"/>
              </a:avLst>
            </a:prstGeom>
            <a:noFill/>
            <a:ln w="28575">
              <a:solidFill>
                <a:schemeClr val="accent1">
                  <a:lumMod val="75000"/>
                </a:schemeClr>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AutoShape 137"/>
            <p:cNvSpPr/>
            <p:nvPr/>
          </p:nvSpPr>
          <p:spPr bwMode="auto">
            <a:xfrm rot="16200000">
              <a:off x="2112170" y="4133057"/>
              <a:ext cx="238125" cy="792162"/>
            </a:xfrm>
            <a:prstGeom prst="rightBracket">
              <a:avLst>
                <a:gd name="adj" fmla="val 20238"/>
              </a:avLst>
            </a:prstGeom>
            <a:noFill/>
            <a:ln w="28575">
              <a:solidFill>
                <a:schemeClr val="accent1">
                  <a:lumMod val="75000"/>
                </a:schemeClr>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289" name="AutoShape 123"/>
            <p:cNvSpPr/>
            <p:nvPr/>
          </p:nvSpPr>
          <p:spPr>
            <a:xfrm>
              <a:off x="3257550" y="2735263"/>
              <a:ext cx="1619250" cy="215900"/>
            </a:xfrm>
            <a:prstGeom prst="roundRect">
              <a:avLst>
                <a:gd name="adj" fmla="val 16667"/>
              </a:avLst>
            </a:prstGeom>
            <a:noFill/>
            <a:ln w="28575" cap="flat" cmpd="sng">
              <a:solidFill>
                <a:srgbClr val="FF0000"/>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grpSp>
      <p:grpSp>
        <p:nvGrpSpPr>
          <p:cNvPr id="9" name="组合 467"/>
          <p:cNvGrpSpPr/>
          <p:nvPr/>
        </p:nvGrpSpPr>
        <p:grpSpPr>
          <a:xfrm>
            <a:off x="5420995" y="2934970"/>
            <a:ext cx="1245870" cy="1076324"/>
            <a:chOff x="5206354" y="3867894"/>
            <a:chExt cx="949822" cy="786454"/>
          </a:xfrm>
        </p:grpSpPr>
        <p:sp>
          <p:nvSpPr>
            <p:cNvPr id="50276" name="Text Box 136"/>
            <p:cNvSpPr txBox="1"/>
            <p:nvPr/>
          </p:nvSpPr>
          <p:spPr>
            <a:xfrm>
              <a:off x="5292080" y="3867894"/>
              <a:ext cx="864096" cy="786454"/>
            </a:xfrm>
            <a:prstGeom prst="rect">
              <a:avLst/>
            </a:prstGeom>
            <a:noFill/>
            <a:ln w="9525">
              <a:noFill/>
            </a:ln>
          </p:spPr>
          <p:txBody>
            <a:bodyPr>
              <a:spAutoFit/>
            </a:bodyPr>
            <a:lstStyle/>
            <a:p>
              <a:pPr eaLnBrk="1" hangingPunct="1"/>
              <a:r>
                <a:rPr lang="en-US" altLang="zh-CN" sz="1600" b="1" dirty="0">
                  <a:solidFill>
                    <a:schemeClr val="tx1"/>
                  </a:solidFill>
                  <a:latin typeface="Arial" panose="020B0604020202020204" pitchFamily="34" charset="0"/>
                </a:rPr>
                <a:t>W</a:t>
              </a:r>
              <a:r>
                <a:rPr lang="en-US" altLang="zh-CN" sz="1600" b="1" baseline="-25000" dirty="0">
                  <a:solidFill>
                    <a:schemeClr val="tx1"/>
                  </a:solidFill>
                  <a:latin typeface="Arial" panose="020B0604020202020204" pitchFamily="34" charset="0"/>
                </a:rPr>
                <a:t> </a:t>
              </a:r>
              <a:r>
                <a:rPr lang="en-US" altLang="zh-CN" sz="1600" b="1" dirty="0">
                  <a:solidFill>
                    <a:schemeClr val="tx1"/>
                  </a:solidFill>
                  <a:latin typeface="Arial" panose="020B0604020202020204" pitchFamily="34" charset="0"/>
                </a:rPr>
                <a:t>= A</a:t>
              </a:r>
            </a:p>
            <a:p>
              <a:pPr eaLnBrk="1" hangingPunct="1"/>
              <a:r>
                <a:rPr lang="en-US" altLang="zh-CN" sz="1600" b="1" dirty="0">
                  <a:solidFill>
                    <a:schemeClr val="tx1"/>
                  </a:solidFill>
                  <a:latin typeface="Arial" panose="020B0604020202020204" pitchFamily="34" charset="0"/>
                </a:rPr>
                <a:t>X= A </a:t>
              </a:r>
              <a:r>
                <a:rPr lang="zh-CN" altLang="en-US" sz="1600" b="1" dirty="0">
                  <a:solidFill>
                    <a:schemeClr val="tx1"/>
                  </a:solidFill>
                  <a:latin typeface="Arial" panose="020B0604020202020204" pitchFamily="34" charset="0"/>
                </a:rPr>
                <a:t>⊕</a:t>
              </a:r>
              <a:r>
                <a:rPr lang="en-US" altLang="zh-CN" sz="1600" b="1" dirty="0">
                  <a:solidFill>
                    <a:schemeClr val="tx1"/>
                  </a:solidFill>
                  <a:latin typeface="Arial" panose="020B0604020202020204" pitchFamily="34" charset="0"/>
                </a:rPr>
                <a:t>B</a:t>
              </a:r>
            </a:p>
            <a:p>
              <a:pPr eaLnBrk="1" hangingPunct="1"/>
              <a:r>
                <a:rPr lang="en-US" altLang="zh-CN" sz="1600" b="1" dirty="0">
                  <a:solidFill>
                    <a:schemeClr val="tx1"/>
                  </a:solidFill>
                  <a:latin typeface="Arial" panose="020B0604020202020204" pitchFamily="34" charset="0"/>
                </a:rPr>
                <a:t>Y= B </a:t>
              </a:r>
              <a:r>
                <a:rPr lang="zh-CN" altLang="en-US" sz="1600" b="1" dirty="0">
                  <a:solidFill>
                    <a:schemeClr val="tx1"/>
                  </a:solidFill>
                  <a:latin typeface="Arial" panose="020B0604020202020204" pitchFamily="34" charset="0"/>
                </a:rPr>
                <a:t>⊕</a:t>
              </a:r>
              <a:r>
                <a:rPr lang="en-US" altLang="zh-CN" sz="1600" b="1" dirty="0">
                  <a:solidFill>
                    <a:schemeClr val="tx1"/>
                  </a:solidFill>
                  <a:latin typeface="Arial" panose="020B0604020202020204" pitchFamily="34" charset="0"/>
                </a:rPr>
                <a:t>C</a:t>
              </a:r>
            </a:p>
            <a:p>
              <a:pPr eaLnBrk="1" hangingPunct="1"/>
              <a:r>
                <a:rPr lang="en-US" altLang="zh-CN" sz="1600" b="1" dirty="0">
                  <a:solidFill>
                    <a:schemeClr val="tx1"/>
                  </a:solidFill>
                  <a:latin typeface="Arial" panose="020B0604020202020204" pitchFamily="34" charset="0"/>
                </a:rPr>
                <a:t>Z= C </a:t>
              </a:r>
              <a:r>
                <a:rPr lang="zh-CN" altLang="en-US" sz="1600" b="1" dirty="0">
                  <a:solidFill>
                    <a:schemeClr val="tx1"/>
                  </a:solidFill>
                  <a:latin typeface="Arial" panose="020B0604020202020204" pitchFamily="34" charset="0"/>
                </a:rPr>
                <a:t>⊕</a:t>
              </a:r>
              <a:r>
                <a:rPr lang="en-US" altLang="zh-CN" sz="1600" b="1" dirty="0">
                  <a:solidFill>
                    <a:schemeClr val="tx1"/>
                  </a:solidFill>
                  <a:latin typeface="Arial" panose="020B0604020202020204" pitchFamily="34" charset="0"/>
                </a:rPr>
                <a:t>D</a:t>
              </a:r>
            </a:p>
          </p:txBody>
        </p:sp>
        <p:sp>
          <p:nvSpPr>
            <p:cNvPr id="50277" name="左大括号 466"/>
            <p:cNvSpPr/>
            <p:nvPr/>
          </p:nvSpPr>
          <p:spPr>
            <a:xfrm>
              <a:off x="5206354" y="4002385"/>
              <a:ext cx="144000" cy="433022"/>
            </a:xfrm>
            <a:prstGeom prst="leftBrace">
              <a:avLst>
                <a:gd name="adj1" fmla="val 8189"/>
                <a:gd name="adj2" fmla="val 50000"/>
              </a:avLst>
            </a:prstGeom>
            <a:noFill/>
            <a:ln w="19050" cap="flat" cmpd="sng">
              <a:solidFill>
                <a:schemeClr val="bg2"/>
              </a:solidFill>
              <a:prstDash val="solid"/>
              <a:headEnd type="none" w="med" len="med"/>
              <a:tailEnd type="none" w="med" len="med"/>
            </a:ln>
          </p:spPr>
          <p:txBody>
            <a:bodyPr>
              <a:spAutoFit/>
            </a:bodyPr>
            <a:lstStyle/>
            <a:p>
              <a:pPr eaLnBrk="1" hangingPunct="1"/>
              <a:endParaRPr lang="zh-CN" altLang="en-US" sz="3200" dirty="0">
                <a:latin typeface="Arial" panose="020B0604020202020204" pitchFamily="34" charset="0"/>
              </a:endParaRPr>
            </a:p>
          </p:txBody>
        </p:sp>
      </p:grpSp>
      <p:sp>
        <p:nvSpPr>
          <p:cNvPr id="50258" name="Line 20"/>
          <p:cNvSpPr/>
          <p:nvPr/>
        </p:nvSpPr>
        <p:spPr>
          <a:xfrm>
            <a:off x="10016173" y="1629093"/>
            <a:ext cx="509587" cy="0"/>
          </a:xfrm>
          <a:prstGeom prst="line">
            <a:avLst/>
          </a:prstGeom>
          <a:ln w="19050" cap="flat" cmpd="sng">
            <a:solidFill>
              <a:schemeClr val="tx1"/>
            </a:solidFill>
            <a:prstDash val="solid"/>
            <a:headEnd type="none" w="med" len="med"/>
            <a:tailEnd type="triangle" w="med" len="med"/>
          </a:ln>
        </p:spPr>
      </p:sp>
      <p:sp>
        <p:nvSpPr>
          <p:cNvPr id="50259" name="Line 21"/>
          <p:cNvSpPr/>
          <p:nvPr/>
        </p:nvSpPr>
        <p:spPr>
          <a:xfrm>
            <a:off x="10016173" y="1832293"/>
            <a:ext cx="509587" cy="0"/>
          </a:xfrm>
          <a:prstGeom prst="line">
            <a:avLst/>
          </a:prstGeom>
          <a:ln w="19050" cap="flat" cmpd="sng">
            <a:solidFill>
              <a:schemeClr val="tx1"/>
            </a:solidFill>
            <a:prstDash val="solid"/>
            <a:headEnd type="none" w="med" len="med"/>
            <a:tailEnd type="triangle" w="med" len="med"/>
          </a:ln>
        </p:spPr>
      </p:sp>
      <p:sp>
        <p:nvSpPr>
          <p:cNvPr id="50260" name="Line 22"/>
          <p:cNvSpPr/>
          <p:nvPr/>
        </p:nvSpPr>
        <p:spPr>
          <a:xfrm>
            <a:off x="10016173" y="2072005"/>
            <a:ext cx="509587" cy="0"/>
          </a:xfrm>
          <a:prstGeom prst="line">
            <a:avLst/>
          </a:prstGeom>
          <a:ln w="19050" cap="flat" cmpd="sng">
            <a:solidFill>
              <a:schemeClr val="tx1"/>
            </a:solidFill>
            <a:prstDash val="solid"/>
            <a:headEnd type="none" w="med" len="med"/>
            <a:tailEnd type="triangle" w="med" len="med"/>
          </a:ln>
        </p:spPr>
      </p:sp>
      <p:sp>
        <p:nvSpPr>
          <p:cNvPr id="50261" name="Text Box 23"/>
          <p:cNvSpPr txBox="1"/>
          <p:nvPr/>
        </p:nvSpPr>
        <p:spPr>
          <a:xfrm>
            <a:off x="10500360" y="1470343"/>
            <a:ext cx="611188" cy="275590"/>
          </a:xfrm>
          <a:prstGeom prst="rect">
            <a:avLst/>
          </a:prstGeom>
          <a:noFill/>
          <a:ln w="9525">
            <a:noFill/>
          </a:ln>
        </p:spPr>
        <p:txBody>
          <a:bodyPr>
            <a:spAutoFit/>
          </a:bodyPr>
          <a:lstStyle/>
          <a:p>
            <a:pPr eaLnBrk="1" hangingPunct="1"/>
            <a:r>
              <a:rPr lang="en-US" altLang="zh-CN" sz="1200" i="1" dirty="0">
                <a:solidFill>
                  <a:schemeClr val="tx1"/>
                </a:solidFill>
                <a:latin typeface="Arial" panose="020B0604020202020204" pitchFamily="34" charset="0"/>
              </a:rPr>
              <a:t>W</a:t>
            </a:r>
            <a:endParaRPr lang="en-US" altLang="zh-CN" sz="1200" baseline="-25000" dirty="0">
              <a:solidFill>
                <a:schemeClr val="tx1"/>
              </a:solidFill>
              <a:latin typeface="Arial" panose="020B0604020202020204" pitchFamily="34" charset="0"/>
            </a:endParaRPr>
          </a:p>
        </p:txBody>
      </p:sp>
      <p:sp>
        <p:nvSpPr>
          <p:cNvPr id="50262" name="Text Box 24"/>
          <p:cNvSpPr txBox="1"/>
          <p:nvPr/>
        </p:nvSpPr>
        <p:spPr>
          <a:xfrm>
            <a:off x="10500360" y="1676718"/>
            <a:ext cx="611188" cy="275590"/>
          </a:xfrm>
          <a:prstGeom prst="rect">
            <a:avLst/>
          </a:prstGeom>
          <a:noFill/>
          <a:ln w="9525">
            <a:noFill/>
          </a:ln>
        </p:spPr>
        <p:txBody>
          <a:bodyPr>
            <a:spAutoFit/>
          </a:bodyPr>
          <a:lstStyle/>
          <a:p>
            <a:pPr eaLnBrk="1" hangingPunct="1"/>
            <a:r>
              <a:rPr lang="en-US" altLang="zh-CN" sz="1200" dirty="0">
                <a:solidFill>
                  <a:schemeClr val="tx1"/>
                </a:solidFill>
                <a:latin typeface="Arial" panose="020B0604020202020204" pitchFamily="34" charset="0"/>
              </a:rPr>
              <a:t>X</a:t>
            </a:r>
            <a:endParaRPr lang="en-US" altLang="zh-CN" sz="1200" baseline="-25000" dirty="0">
              <a:solidFill>
                <a:schemeClr val="tx1"/>
              </a:solidFill>
              <a:latin typeface="Arial" panose="020B0604020202020204" pitchFamily="34" charset="0"/>
            </a:endParaRPr>
          </a:p>
        </p:txBody>
      </p:sp>
      <p:sp>
        <p:nvSpPr>
          <p:cNvPr id="50263" name="Text Box 25"/>
          <p:cNvSpPr txBox="1"/>
          <p:nvPr/>
        </p:nvSpPr>
        <p:spPr>
          <a:xfrm>
            <a:off x="10500360" y="1892618"/>
            <a:ext cx="611188" cy="275590"/>
          </a:xfrm>
          <a:prstGeom prst="rect">
            <a:avLst/>
          </a:prstGeom>
          <a:noFill/>
          <a:ln w="9525">
            <a:noFill/>
          </a:ln>
        </p:spPr>
        <p:txBody>
          <a:bodyPr>
            <a:spAutoFit/>
          </a:bodyPr>
          <a:lstStyle/>
          <a:p>
            <a:pPr eaLnBrk="1" hangingPunct="1"/>
            <a:r>
              <a:rPr lang="en-US" altLang="zh-CN" sz="1200" i="1" dirty="0">
                <a:solidFill>
                  <a:schemeClr val="tx1"/>
                </a:solidFill>
                <a:latin typeface="Arial" panose="020B0604020202020204" pitchFamily="34" charset="0"/>
              </a:rPr>
              <a:t>Y</a:t>
            </a:r>
            <a:endParaRPr lang="en-US" altLang="zh-CN" sz="1200" baseline="-25000" dirty="0">
              <a:solidFill>
                <a:schemeClr val="tx1"/>
              </a:solidFill>
              <a:latin typeface="Arial" panose="020B0604020202020204" pitchFamily="34" charset="0"/>
            </a:endParaRPr>
          </a:p>
        </p:txBody>
      </p:sp>
      <p:sp>
        <p:nvSpPr>
          <p:cNvPr id="50264" name="Line 26"/>
          <p:cNvSpPr/>
          <p:nvPr/>
        </p:nvSpPr>
        <p:spPr>
          <a:xfrm>
            <a:off x="10016173" y="2264093"/>
            <a:ext cx="509587" cy="0"/>
          </a:xfrm>
          <a:prstGeom prst="line">
            <a:avLst/>
          </a:prstGeom>
          <a:ln w="19050" cap="flat" cmpd="sng">
            <a:solidFill>
              <a:schemeClr val="tx1"/>
            </a:solidFill>
            <a:prstDash val="solid"/>
            <a:headEnd type="none" w="med" len="med"/>
            <a:tailEnd type="triangle" w="med" len="med"/>
          </a:ln>
        </p:spPr>
      </p:sp>
      <p:sp>
        <p:nvSpPr>
          <p:cNvPr id="50265" name="Text Box 27"/>
          <p:cNvSpPr txBox="1"/>
          <p:nvPr/>
        </p:nvSpPr>
        <p:spPr>
          <a:xfrm>
            <a:off x="10500360" y="2135505"/>
            <a:ext cx="611188" cy="275590"/>
          </a:xfrm>
          <a:prstGeom prst="rect">
            <a:avLst/>
          </a:prstGeom>
          <a:noFill/>
          <a:ln w="9525">
            <a:noFill/>
          </a:ln>
        </p:spPr>
        <p:txBody>
          <a:bodyPr>
            <a:spAutoFit/>
          </a:bodyPr>
          <a:lstStyle/>
          <a:p>
            <a:pPr eaLnBrk="1" hangingPunct="1"/>
            <a:r>
              <a:rPr lang="en-US" altLang="zh-CN" sz="1200" i="1" dirty="0">
                <a:solidFill>
                  <a:schemeClr val="tx1"/>
                </a:solidFill>
                <a:latin typeface="Arial" panose="020B0604020202020204" pitchFamily="34" charset="0"/>
              </a:rPr>
              <a:t>Z</a:t>
            </a:r>
            <a:endParaRPr lang="en-US" altLang="zh-CN" sz="1200" baseline="-25000" dirty="0">
              <a:solidFill>
                <a:schemeClr val="tx1"/>
              </a:solidFill>
              <a:latin typeface="Arial" panose="020B0604020202020204" pitchFamily="34" charset="0"/>
            </a:endParaRPr>
          </a:p>
        </p:txBody>
      </p:sp>
      <p:sp>
        <p:nvSpPr>
          <p:cNvPr id="50266" name="Line 20"/>
          <p:cNvSpPr/>
          <p:nvPr/>
        </p:nvSpPr>
        <p:spPr>
          <a:xfrm>
            <a:off x="9224010" y="1695768"/>
            <a:ext cx="288925" cy="0"/>
          </a:xfrm>
          <a:prstGeom prst="line">
            <a:avLst/>
          </a:prstGeom>
          <a:ln w="19050" cap="flat" cmpd="sng">
            <a:solidFill>
              <a:schemeClr val="tx1"/>
            </a:solidFill>
            <a:prstDash val="solid"/>
            <a:headEnd type="none" w="med" len="med"/>
            <a:tailEnd type="triangle" w="med" len="med"/>
          </a:ln>
        </p:spPr>
      </p:sp>
      <p:sp>
        <p:nvSpPr>
          <p:cNvPr id="50267" name="Line 21"/>
          <p:cNvSpPr/>
          <p:nvPr/>
        </p:nvSpPr>
        <p:spPr>
          <a:xfrm>
            <a:off x="9224010" y="2054543"/>
            <a:ext cx="288925" cy="0"/>
          </a:xfrm>
          <a:prstGeom prst="line">
            <a:avLst/>
          </a:prstGeom>
          <a:ln w="19050" cap="flat" cmpd="sng">
            <a:solidFill>
              <a:schemeClr val="tx1"/>
            </a:solidFill>
            <a:prstDash val="solid"/>
            <a:headEnd type="none" w="med" len="med"/>
            <a:tailEnd type="triangle" w="med" len="med"/>
          </a:ln>
        </p:spPr>
      </p:sp>
      <p:sp>
        <p:nvSpPr>
          <p:cNvPr id="50268" name="Text Box 23"/>
          <p:cNvSpPr txBox="1"/>
          <p:nvPr/>
        </p:nvSpPr>
        <p:spPr>
          <a:xfrm>
            <a:off x="8960485" y="1527493"/>
            <a:ext cx="358775" cy="275590"/>
          </a:xfrm>
          <a:prstGeom prst="rect">
            <a:avLst/>
          </a:prstGeom>
          <a:noFill/>
          <a:ln w="9525">
            <a:noFill/>
          </a:ln>
        </p:spPr>
        <p:txBody>
          <a:bodyPr>
            <a:spAutoFit/>
          </a:bodyPr>
          <a:lstStyle/>
          <a:p>
            <a:pPr eaLnBrk="1" hangingPunct="1"/>
            <a:r>
              <a:rPr lang="en-US" altLang="zh-CN" sz="1200" i="1" dirty="0">
                <a:solidFill>
                  <a:schemeClr val="tx1"/>
                </a:solidFill>
                <a:latin typeface="Arial" panose="020B0604020202020204" pitchFamily="34" charset="0"/>
              </a:rPr>
              <a:t>A</a:t>
            </a:r>
            <a:endParaRPr lang="en-US" altLang="zh-CN" sz="1200" baseline="-25000" dirty="0">
              <a:solidFill>
                <a:schemeClr val="tx1"/>
              </a:solidFill>
              <a:latin typeface="Arial" panose="020B0604020202020204" pitchFamily="34" charset="0"/>
            </a:endParaRPr>
          </a:p>
        </p:txBody>
      </p:sp>
      <p:sp>
        <p:nvSpPr>
          <p:cNvPr id="50269" name="Text Box 24"/>
          <p:cNvSpPr txBox="1"/>
          <p:nvPr/>
        </p:nvSpPr>
        <p:spPr>
          <a:xfrm>
            <a:off x="8962073" y="1738630"/>
            <a:ext cx="406400" cy="275590"/>
          </a:xfrm>
          <a:prstGeom prst="rect">
            <a:avLst/>
          </a:prstGeom>
          <a:noFill/>
          <a:ln w="9525">
            <a:noFill/>
          </a:ln>
        </p:spPr>
        <p:txBody>
          <a:bodyPr>
            <a:spAutoFit/>
          </a:bodyPr>
          <a:lstStyle/>
          <a:p>
            <a:pPr eaLnBrk="1" hangingPunct="1"/>
            <a:r>
              <a:rPr lang="en-US" altLang="zh-CN" sz="1200" dirty="0">
                <a:solidFill>
                  <a:schemeClr val="tx1"/>
                </a:solidFill>
                <a:latin typeface="Arial" panose="020B0604020202020204" pitchFamily="34" charset="0"/>
              </a:rPr>
              <a:t>B</a:t>
            </a:r>
            <a:endParaRPr lang="en-US" altLang="zh-CN" sz="1200" baseline="-25000" dirty="0">
              <a:solidFill>
                <a:schemeClr val="tx1"/>
              </a:solidFill>
              <a:latin typeface="Arial" panose="020B0604020202020204" pitchFamily="34" charset="0"/>
            </a:endParaRPr>
          </a:p>
        </p:txBody>
      </p:sp>
      <p:sp>
        <p:nvSpPr>
          <p:cNvPr id="50270" name="Rectangle 19"/>
          <p:cNvSpPr/>
          <p:nvPr/>
        </p:nvSpPr>
        <p:spPr>
          <a:xfrm>
            <a:off x="9516110" y="1517333"/>
            <a:ext cx="501015" cy="936000"/>
          </a:xfrm>
          <a:prstGeom prst="rect">
            <a:avLst/>
          </a:prstGeom>
          <a:solidFill>
            <a:srgbClr val="CCFF99"/>
          </a:solidFill>
          <a:ln w="19050" cap="flat" cmpd="sng">
            <a:solidFill>
              <a:schemeClr val="bg2"/>
            </a:solidFill>
            <a:prstDash val="solid"/>
            <a:miter/>
            <a:headEnd type="none" w="med" len="med"/>
            <a:tailEnd type="none" w="med" len="med"/>
          </a:ln>
        </p:spPr>
        <p:txBody>
          <a:bodyPr wrap="square" anchor="ctr">
            <a:spAutoFit/>
          </a:bodyPr>
          <a:lstStyle/>
          <a:p>
            <a:pPr eaLnBrk="1" hangingPunct="1"/>
            <a:endParaRPr lang="zh-CN" altLang="en-US" dirty="0">
              <a:solidFill>
                <a:schemeClr val="tx1"/>
              </a:solidFill>
              <a:latin typeface="Arial" panose="020B0604020202020204" pitchFamily="34" charset="0"/>
            </a:endParaRPr>
          </a:p>
        </p:txBody>
      </p:sp>
      <p:sp>
        <p:nvSpPr>
          <p:cNvPr id="50271" name="Line 20"/>
          <p:cNvSpPr/>
          <p:nvPr/>
        </p:nvSpPr>
        <p:spPr>
          <a:xfrm>
            <a:off x="9224010" y="1859280"/>
            <a:ext cx="288925" cy="0"/>
          </a:xfrm>
          <a:prstGeom prst="line">
            <a:avLst/>
          </a:prstGeom>
          <a:ln w="19050" cap="flat" cmpd="sng">
            <a:solidFill>
              <a:schemeClr val="tx1"/>
            </a:solidFill>
            <a:prstDash val="solid"/>
            <a:headEnd type="none" w="med" len="med"/>
            <a:tailEnd type="triangle" w="med" len="med"/>
          </a:ln>
        </p:spPr>
      </p:sp>
      <p:sp>
        <p:nvSpPr>
          <p:cNvPr id="50272" name="Line 21"/>
          <p:cNvSpPr/>
          <p:nvPr/>
        </p:nvSpPr>
        <p:spPr>
          <a:xfrm>
            <a:off x="9224010" y="2219643"/>
            <a:ext cx="288925" cy="0"/>
          </a:xfrm>
          <a:prstGeom prst="line">
            <a:avLst/>
          </a:prstGeom>
          <a:ln w="19050" cap="flat" cmpd="sng">
            <a:solidFill>
              <a:schemeClr val="tx1"/>
            </a:solidFill>
            <a:prstDash val="solid"/>
            <a:headEnd type="none" w="med" len="med"/>
            <a:tailEnd type="triangle" w="med" len="med"/>
          </a:ln>
        </p:spPr>
      </p:sp>
      <p:sp>
        <p:nvSpPr>
          <p:cNvPr id="50273" name="Text Box 24"/>
          <p:cNvSpPr txBox="1"/>
          <p:nvPr/>
        </p:nvSpPr>
        <p:spPr>
          <a:xfrm>
            <a:off x="8958898" y="1933893"/>
            <a:ext cx="406400" cy="275590"/>
          </a:xfrm>
          <a:prstGeom prst="rect">
            <a:avLst/>
          </a:prstGeom>
          <a:noFill/>
          <a:ln w="9525">
            <a:noFill/>
          </a:ln>
        </p:spPr>
        <p:txBody>
          <a:bodyPr>
            <a:spAutoFit/>
          </a:bodyPr>
          <a:lstStyle/>
          <a:p>
            <a:pPr eaLnBrk="1" hangingPunct="1"/>
            <a:r>
              <a:rPr lang="en-US" altLang="zh-CN" sz="1200" dirty="0">
                <a:solidFill>
                  <a:schemeClr val="tx1"/>
                </a:solidFill>
                <a:latin typeface="Arial" panose="020B0604020202020204" pitchFamily="34" charset="0"/>
              </a:rPr>
              <a:t>C</a:t>
            </a:r>
            <a:endParaRPr lang="en-US" altLang="zh-CN" sz="1200" baseline="-25000" dirty="0">
              <a:solidFill>
                <a:schemeClr val="tx1"/>
              </a:solidFill>
              <a:latin typeface="Arial" panose="020B0604020202020204" pitchFamily="34" charset="0"/>
            </a:endParaRPr>
          </a:p>
        </p:txBody>
      </p:sp>
      <p:sp>
        <p:nvSpPr>
          <p:cNvPr id="50274" name="Text Box 24"/>
          <p:cNvSpPr txBox="1"/>
          <p:nvPr/>
        </p:nvSpPr>
        <p:spPr>
          <a:xfrm>
            <a:off x="8973185" y="2119630"/>
            <a:ext cx="406400" cy="306705"/>
          </a:xfrm>
          <a:prstGeom prst="rect">
            <a:avLst/>
          </a:prstGeom>
          <a:noFill/>
          <a:ln w="9525">
            <a:noFill/>
          </a:ln>
        </p:spPr>
        <p:txBody>
          <a:bodyPr>
            <a:spAutoFit/>
          </a:bodyPr>
          <a:lstStyle/>
          <a:p>
            <a:pPr eaLnBrk="1" hangingPunct="1"/>
            <a:r>
              <a:rPr lang="en-US" altLang="zh-CN" sz="1400" dirty="0">
                <a:solidFill>
                  <a:schemeClr val="tx1"/>
                </a:solidFill>
                <a:latin typeface="Arial" panose="020B0604020202020204" pitchFamily="34" charset="0"/>
              </a:rPr>
              <a:t>D</a:t>
            </a:r>
            <a:endParaRPr lang="en-US" altLang="zh-CN" sz="1400" baseline="-25000" dirty="0">
              <a:solidFill>
                <a:schemeClr val="tx1"/>
              </a:solidFill>
              <a:latin typeface="Arial" panose="020B0604020202020204" pitchFamily="34" charset="0"/>
            </a:endParaRPr>
          </a:p>
        </p:txBody>
      </p:sp>
      <p:grpSp>
        <p:nvGrpSpPr>
          <p:cNvPr id="32" name="组合 31"/>
          <p:cNvGrpSpPr/>
          <p:nvPr/>
        </p:nvGrpSpPr>
        <p:grpSpPr>
          <a:xfrm>
            <a:off x="5294630" y="4439920"/>
            <a:ext cx="1691005" cy="1572466"/>
            <a:chOff x="8677" y="7485"/>
            <a:chExt cx="1634" cy="1642"/>
          </a:xfrm>
        </p:grpSpPr>
        <p:pic>
          <p:nvPicPr>
            <p:cNvPr id="4" name="Picture 5"/>
            <p:cNvPicPr>
              <a:picLocks noChangeAspect="1"/>
            </p:cNvPicPr>
            <p:nvPr/>
          </p:nvPicPr>
          <p:blipFill>
            <a:blip r:embed="rId3"/>
            <a:stretch>
              <a:fillRect/>
            </a:stretch>
          </p:blipFill>
          <p:spPr>
            <a:xfrm>
              <a:off x="9242" y="7840"/>
              <a:ext cx="568" cy="377"/>
            </a:xfrm>
            <a:prstGeom prst="rect">
              <a:avLst/>
            </a:prstGeom>
            <a:noFill/>
            <a:ln w="9525">
              <a:noFill/>
            </a:ln>
          </p:spPr>
        </p:pic>
        <p:cxnSp>
          <p:nvCxnSpPr>
            <p:cNvPr id="5" name="直接连接符 469"/>
            <p:cNvCxnSpPr/>
            <p:nvPr/>
          </p:nvCxnSpPr>
          <p:spPr>
            <a:xfrm>
              <a:off x="9015" y="7937"/>
              <a:ext cx="340" cy="0"/>
            </a:xfrm>
            <a:prstGeom prst="line">
              <a:avLst/>
            </a:prstGeom>
            <a:ln w="9525" cap="flat" cmpd="sng">
              <a:solidFill>
                <a:schemeClr val="tx1"/>
              </a:solidFill>
              <a:prstDash val="solid"/>
              <a:headEnd type="none" w="med" len="med"/>
              <a:tailEnd type="none" w="med" len="med"/>
            </a:ln>
          </p:spPr>
        </p:cxnSp>
        <p:cxnSp>
          <p:nvCxnSpPr>
            <p:cNvPr id="7" name="直接连接符 472"/>
            <p:cNvCxnSpPr/>
            <p:nvPr/>
          </p:nvCxnSpPr>
          <p:spPr>
            <a:xfrm>
              <a:off x="9015" y="8140"/>
              <a:ext cx="340" cy="0"/>
            </a:xfrm>
            <a:prstGeom prst="line">
              <a:avLst/>
            </a:prstGeom>
            <a:ln w="9525" cap="flat" cmpd="sng">
              <a:solidFill>
                <a:schemeClr val="tx1"/>
              </a:solidFill>
              <a:prstDash val="solid"/>
              <a:headEnd type="none" w="med" len="med"/>
              <a:tailEnd type="none" w="med" len="med"/>
            </a:ln>
          </p:spPr>
        </p:cxnSp>
        <p:sp>
          <p:nvSpPr>
            <p:cNvPr id="8" name="Text Box 95"/>
            <p:cNvSpPr txBox="1"/>
            <p:nvPr/>
          </p:nvSpPr>
          <p:spPr>
            <a:xfrm>
              <a:off x="8677" y="7727"/>
              <a:ext cx="404" cy="320"/>
            </a:xfrm>
            <a:prstGeom prst="rect">
              <a:avLst/>
            </a:prstGeom>
            <a:noFill/>
            <a:ln w="28575">
              <a:noFill/>
            </a:ln>
          </p:spPr>
          <p:txBody>
            <a:bodyPr wrap="square">
              <a:spAutoFit/>
            </a:bodyPr>
            <a:lstStyle/>
            <a:p>
              <a:pPr eaLnBrk="1" hangingPunct="1"/>
              <a:r>
                <a:rPr lang="en-US" altLang="zh-CN" sz="1400" b="1" dirty="0">
                  <a:solidFill>
                    <a:schemeClr val="tx1"/>
                  </a:solidFill>
                  <a:latin typeface="Arial" panose="020B0604020202020204" pitchFamily="34" charset="0"/>
                </a:rPr>
                <a:t>A</a:t>
              </a:r>
            </a:p>
          </p:txBody>
        </p:sp>
        <p:sp>
          <p:nvSpPr>
            <p:cNvPr id="10" name="Text Box 95"/>
            <p:cNvSpPr txBox="1"/>
            <p:nvPr/>
          </p:nvSpPr>
          <p:spPr>
            <a:xfrm>
              <a:off x="8692" y="7967"/>
              <a:ext cx="404" cy="320"/>
            </a:xfrm>
            <a:prstGeom prst="rect">
              <a:avLst/>
            </a:prstGeom>
            <a:noFill/>
            <a:ln w="28575">
              <a:noFill/>
            </a:ln>
          </p:spPr>
          <p:txBody>
            <a:bodyPr wrap="square">
              <a:spAutoFit/>
            </a:bodyPr>
            <a:lstStyle/>
            <a:p>
              <a:pPr eaLnBrk="1" hangingPunct="1"/>
              <a:r>
                <a:rPr lang="en-US" altLang="zh-CN" sz="1400" b="1" dirty="0">
                  <a:solidFill>
                    <a:schemeClr val="tx1"/>
                  </a:solidFill>
                  <a:latin typeface="Arial" panose="020B0604020202020204" pitchFamily="34" charset="0"/>
                </a:rPr>
                <a:t>B</a:t>
              </a:r>
            </a:p>
          </p:txBody>
        </p:sp>
        <p:cxnSp>
          <p:nvCxnSpPr>
            <p:cNvPr id="11" name="直接连接符 478"/>
            <p:cNvCxnSpPr/>
            <p:nvPr/>
          </p:nvCxnSpPr>
          <p:spPr>
            <a:xfrm>
              <a:off x="9787" y="8030"/>
              <a:ext cx="170" cy="0"/>
            </a:xfrm>
            <a:prstGeom prst="line">
              <a:avLst/>
            </a:prstGeom>
            <a:ln w="9525" cap="flat" cmpd="sng">
              <a:solidFill>
                <a:schemeClr val="tx1"/>
              </a:solidFill>
              <a:prstDash val="solid"/>
              <a:headEnd type="none" w="med" len="med"/>
              <a:tailEnd type="none" w="med" len="med"/>
            </a:ln>
          </p:spPr>
        </p:cxnSp>
        <p:pic>
          <p:nvPicPr>
            <p:cNvPr id="12" name="Picture 5"/>
            <p:cNvPicPr>
              <a:picLocks noChangeAspect="1"/>
            </p:cNvPicPr>
            <p:nvPr/>
          </p:nvPicPr>
          <p:blipFill>
            <a:blip r:embed="rId3"/>
            <a:stretch>
              <a:fillRect/>
            </a:stretch>
          </p:blipFill>
          <p:spPr>
            <a:xfrm>
              <a:off x="9252" y="8272"/>
              <a:ext cx="568" cy="378"/>
            </a:xfrm>
            <a:prstGeom prst="rect">
              <a:avLst/>
            </a:prstGeom>
            <a:noFill/>
            <a:ln w="9525">
              <a:noFill/>
            </a:ln>
          </p:spPr>
        </p:pic>
        <p:cxnSp>
          <p:nvCxnSpPr>
            <p:cNvPr id="13" name="直接连接符 480"/>
            <p:cNvCxnSpPr/>
            <p:nvPr/>
          </p:nvCxnSpPr>
          <p:spPr>
            <a:xfrm>
              <a:off x="9145" y="8370"/>
              <a:ext cx="227" cy="0"/>
            </a:xfrm>
            <a:prstGeom prst="line">
              <a:avLst/>
            </a:prstGeom>
            <a:ln w="9525" cap="flat" cmpd="sng">
              <a:solidFill>
                <a:schemeClr val="tx1"/>
              </a:solidFill>
              <a:prstDash val="solid"/>
              <a:headEnd type="none" w="med" len="med"/>
              <a:tailEnd type="none" w="med" len="med"/>
            </a:ln>
          </p:spPr>
        </p:cxnSp>
        <p:cxnSp>
          <p:nvCxnSpPr>
            <p:cNvPr id="14" name="直接连接符 481"/>
            <p:cNvCxnSpPr/>
            <p:nvPr/>
          </p:nvCxnSpPr>
          <p:spPr>
            <a:xfrm>
              <a:off x="9025" y="8565"/>
              <a:ext cx="340" cy="0"/>
            </a:xfrm>
            <a:prstGeom prst="line">
              <a:avLst/>
            </a:prstGeom>
            <a:ln w="9525" cap="flat" cmpd="sng">
              <a:solidFill>
                <a:schemeClr val="tx1"/>
              </a:solidFill>
              <a:prstDash val="solid"/>
              <a:headEnd type="none" w="med" len="med"/>
              <a:tailEnd type="none" w="med" len="med"/>
            </a:ln>
          </p:spPr>
        </p:cxnSp>
        <p:cxnSp>
          <p:nvCxnSpPr>
            <p:cNvPr id="15" name="直接连接符 482"/>
            <p:cNvCxnSpPr/>
            <p:nvPr/>
          </p:nvCxnSpPr>
          <p:spPr>
            <a:xfrm>
              <a:off x="9797" y="8460"/>
              <a:ext cx="170" cy="0"/>
            </a:xfrm>
            <a:prstGeom prst="line">
              <a:avLst/>
            </a:prstGeom>
            <a:ln w="9525" cap="flat" cmpd="sng">
              <a:solidFill>
                <a:schemeClr val="tx1"/>
              </a:solidFill>
              <a:prstDash val="solid"/>
              <a:headEnd type="none" w="med" len="med"/>
              <a:tailEnd type="none" w="med" len="med"/>
            </a:ln>
          </p:spPr>
        </p:cxnSp>
        <p:pic>
          <p:nvPicPr>
            <p:cNvPr id="16" name="Picture 5"/>
            <p:cNvPicPr>
              <a:picLocks noChangeAspect="1"/>
            </p:cNvPicPr>
            <p:nvPr/>
          </p:nvPicPr>
          <p:blipFill>
            <a:blip r:embed="rId3"/>
            <a:stretch>
              <a:fillRect/>
            </a:stretch>
          </p:blipFill>
          <p:spPr>
            <a:xfrm>
              <a:off x="9260" y="8710"/>
              <a:ext cx="567" cy="377"/>
            </a:xfrm>
            <a:prstGeom prst="rect">
              <a:avLst/>
            </a:prstGeom>
            <a:noFill/>
            <a:ln w="9525">
              <a:noFill/>
            </a:ln>
          </p:spPr>
        </p:pic>
        <p:cxnSp>
          <p:nvCxnSpPr>
            <p:cNvPr id="19" name="直接连接符 484"/>
            <p:cNvCxnSpPr/>
            <p:nvPr/>
          </p:nvCxnSpPr>
          <p:spPr>
            <a:xfrm>
              <a:off x="9167" y="8807"/>
              <a:ext cx="228" cy="0"/>
            </a:xfrm>
            <a:prstGeom prst="line">
              <a:avLst/>
            </a:prstGeom>
            <a:ln w="9525" cap="flat" cmpd="sng">
              <a:solidFill>
                <a:schemeClr val="tx1"/>
              </a:solidFill>
              <a:prstDash val="solid"/>
              <a:headEnd type="none" w="med" len="med"/>
              <a:tailEnd type="none" w="med" len="med"/>
            </a:ln>
          </p:spPr>
        </p:cxnSp>
        <p:cxnSp>
          <p:nvCxnSpPr>
            <p:cNvPr id="20" name="直接连接符 485"/>
            <p:cNvCxnSpPr/>
            <p:nvPr/>
          </p:nvCxnSpPr>
          <p:spPr>
            <a:xfrm>
              <a:off x="9032" y="9010"/>
              <a:ext cx="340" cy="0"/>
            </a:xfrm>
            <a:prstGeom prst="line">
              <a:avLst/>
            </a:prstGeom>
            <a:ln w="9525" cap="flat" cmpd="sng">
              <a:solidFill>
                <a:schemeClr val="tx1"/>
              </a:solidFill>
              <a:prstDash val="solid"/>
              <a:headEnd type="none" w="med" len="med"/>
              <a:tailEnd type="none" w="med" len="med"/>
            </a:ln>
          </p:spPr>
        </p:cxnSp>
        <p:cxnSp>
          <p:nvCxnSpPr>
            <p:cNvPr id="21" name="直接连接符 486"/>
            <p:cNvCxnSpPr/>
            <p:nvPr/>
          </p:nvCxnSpPr>
          <p:spPr>
            <a:xfrm>
              <a:off x="9805" y="8905"/>
              <a:ext cx="170" cy="0"/>
            </a:xfrm>
            <a:prstGeom prst="line">
              <a:avLst/>
            </a:prstGeom>
            <a:ln w="9525" cap="flat" cmpd="sng">
              <a:solidFill>
                <a:schemeClr val="tx1"/>
              </a:solidFill>
              <a:prstDash val="solid"/>
              <a:headEnd type="none" w="med" len="med"/>
              <a:tailEnd type="none" w="med" len="med"/>
            </a:ln>
          </p:spPr>
        </p:cxnSp>
        <p:cxnSp>
          <p:nvCxnSpPr>
            <p:cNvPr id="22" name="直接连接符 488"/>
            <p:cNvCxnSpPr/>
            <p:nvPr/>
          </p:nvCxnSpPr>
          <p:spPr>
            <a:xfrm>
              <a:off x="9145" y="8142"/>
              <a:ext cx="0" cy="228"/>
            </a:xfrm>
            <a:prstGeom prst="line">
              <a:avLst/>
            </a:prstGeom>
            <a:ln w="9525" cap="flat" cmpd="sng">
              <a:solidFill>
                <a:schemeClr val="tx1"/>
              </a:solidFill>
              <a:prstDash val="solid"/>
              <a:headEnd type="oval" w="sm" len="sm"/>
              <a:tailEnd type="none" w="med" len="med"/>
            </a:ln>
          </p:spPr>
        </p:cxnSp>
        <p:sp>
          <p:nvSpPr>
            <p:cNvPr id="23" name="Text Box 95"/>
            <p:cNvSpPr txBox="1"/>
            <p:nvPr/>
          </p:nvSpPr>
          <p:spPr>
            <a:xfrm>
              <a:off x="8712" y="8377"/>
              <a:ext cx="404" cy="320"/>
            </a:xfrm>
            <a:prstGeom prst="rect">
              <a:avLst/>
            </a:prstGeom>
            <a:noFill/>
            <a:ln w="28575">
              <a:noFill/>
            </a:ln>
          </p:spPr>
          <p:txBody>
            <a:bodyPr wrap="square">
              <a:spAutoFit/>
            </a:bodyPr>
            <a:lstStyle/>
            <a:p>
              <a:pPr eaLnBrk="1" hangingPunct="1"/>
              <a:r>
                <a:rPr lang="en-US" altLang="zh-CN" sz="1400" b="1" dirty="0">
                  <a:solidFill>
                    <a:schemeClr val="tx1"/>
                  </a:solidFill>
                  <a:latin typeface="Arial" panose="020B0604020202020204" pitchFamily="34" charset="0"/>
                </a:rPr>
                <a:t>C</a:t>
              </a:r>
            </a:p>
          </p:txBody>
        </p:sp>
        <p:cxnSp>
          <p:nvCxnSpPr>
            <p:cNvPr id="24" name="直接连接符 490"/>
            <p:cNvCxnSpPr/>
            <p:nvPr/>
          </p:nvCxnSpPr>
          <p:spPr>
            <a:xfrm>
              <a:off x="9175" y="8572"/>
              <a:ext cx="0" cy="228"/>
            </a:xfrm>
            <a:prstGeom prst="line">
              <a:avLst/>
            </a:prstGeom>
            <a:ln w="9525" cap="flat" cmpd="sng">
              <a:solidFill>
                <a:schemeClr val="tx1"/>
              </a:solidFill>
              <a:prstDash val="solid"/>
              <a:headEnd type="oval" w="sm" len="sm"/>
              <a:tailEnd type="none" w="med" len="med"/>
            </a:ln>
          </p:spPr>
        </p:cxnSp>
        <p:sp>
          <p:nvSpPr>
            <p:cNvPr id="25" name="Text Box 95"/>
            <p:cNvSpPr txBox="1"/>
            <p:nvPr/>
          </p:nvSpPr>
          <p:spPr>
            <a:xfrm>
              <a:off x="8737" y="8807"/>
              <a:ext cx="404" cy="320"/>
            </a:xfrm>
            <a:prstGeom prst="rect">
              <a:avLst/>
            </a:prstGeom>
            <a:noFill/>
            <a:ln w="28575">
              <a:noFill/>
            </a:ln>
          </p:spPr>
          <p:txBody>
            <a:bodyPr wrap="square">
              <a:spAutoFit/>
            </a:bodyPr>
            <a:lstStyle/>
            <a:p>
              <a:pPr eaLnBrk="1" hangingPunct="1"/>
              <a:r>
                <a:rPr lang="en-US" altLang="zh-CN" sz="1400" b="1" dirty="0">
                  <a:solidFill>
                    <a:schemeClr val="tx1"/>
                  </a:solidFill>
                  <a:latin typeface="Arial" panose="020B0604020202020204" pitchFamily="34" charset="0"/>
                </a:rPr>
                <a:t>D</a:t>
              </a:r>
            </a:p>
          </p:txBody>
        </p:sp>
        <p:sp>
          <p:nvSpPr>
            <p:cNvPr id="26" name="Text Box 95"/>
            <p:cNvSpPr txBox="1"/>
            <p:nvPr/>
          </p:nvSpPr>
          <p:spPr>
            <a:xfrm>
              <a:off x="9895" y="7840"/>
              <a:ext cx="395" cy="320"/>
            </a:xfrm>
            <a:prstGeom prst="rect">
              <a:avLst/>
            </a:prstGeom>
            <a:noFill/>
            <a:ln w="28575">
              <a:noFill/>
            </a:ln>
          </p:spPr>
          <p:txBody>
            <a:bodyPr wrap="square">
              <a:spAutoFit/>
            </a:bodyPr>
            <a:lstStyle/>
            <a:p>
              <a:pPr eaLnBrk="1" hangingPunct="1"/>
              <a:r>
                <a:rPr lang="en-US" altLang="zh-CN" sz="1400" b="1" dirty="0">
                  <a:solidFill>
                    <a:schemeClr val="tx1"/>
                  </a:solidFill>
                  <a:latin typeface="Arial" panose="020B0604020202020204" pitchFamily="34" charset="0"/>
                </a:rPr>
                <a:t>X</a:t>
              </a:r>
            </a:p>
          </p:txBody>
        </p:sp>
        <p:sp>
          <p:nvSpPr>
            <p:cNvPr id="27" name="Text Box 95"/>
            <p:cNvSpPr txBox="1"/>
            <p:nvPr/>
          </p:nvSpPr>
          <p:spPr>
            <a:xfrm>
              <a:off x="9910" y="8295"/>
              <a:ext cx="395" cy="320"/>
            </a:xfrm>
            <a:prstGeom prst="rect">
              <a:avLst/>
            </a:prstGeom>
            <a:noFill/>
            <a:ln w="28575">
              <a:noFill/>
            </a:ln>
          </p:spPr>
          <p:txBody>
            <a:bodyPr wrap="square">
              <a:spAutoFit/>
            </a:bodyPr>
            <a:lstStyle/>
            <a:p>
              <a:pPr eaLnBrk="1" hangingPunct="1"/>
              <a:r>
                <a:rPr lang="en-US" altLang="zh-CN" sz="1400" b="1" dirty="0">
                  <a:solidFill>
                    <a:schemeClr val="tx1"/>
                  </a:solidFill>
                  <a:latin typeface="Arial" panose="020B0604020202020204" pitchFamily="34" charset="0"/>
                </a:rPr>
                <a:t>Y</a:t>
              </a:r>
            </a:p>
          </p:txBody>
        </p:sp>
        <p:sp>
          <p:nvSpPr>
            <p:cNvPr id="28" name="Text Box 95"/>
            <p:cNvSpPr txBox="1"/>
            <p:nvPr/>
          </p:nvSpPr>
          <p:spPr>
            <a:xfrm>
              <a:off x="9925" y="8735"/>
              <a:ext cx="386" cy="320"/>
            </a:xfrm>
            <a:prstGeom prst="rect">
              <a:avLst/>
            </a:prstGeom>
            <a:noFill/>
            <a:ln w="28575">
              <a:noFill/>
            </a:ln>
          </p:spPr>
          <p:txBody>
            <a:bodyPr wrap="square">
              <a:spAutoFit/>
            </a:bodyPr>
            <a:lstStyle/>
            <a:p>
              <a:pPr eaLnBrk="1" hangingPunct="1"/>
              <a:r>
                <a:rPr lang="en-US" altLang="zh-CN" sz="1400" b="1" dirty="0">
                  <a:solidFill>
                    <a:schemeClr val="tx1"/>
                  </a:solidFill>
                  <a:latin typeface="Arial" panose="020B0604020202020204" pitchFamily="34" charset="0"/>
                </a:rPr>
                <a:t>Z</a:t>
              </a:r>
            </a:p>
          </p:txBody>
        </p:sp>
        <p:sp>
          <p:nvSpPr>
            <p:cNvPr id="29" name="Text Box 95"/>
            <p:cNvSpPr txBox="1"/>
            <p:nvPr/>
          </p:nvSpPr>
          <p:spPr>
            <a:xfrm>
              <a:off x="9862" y="7485"/>
              <a:ext cx="439" cy="320"/>
            </a:xfrm>
            <a:prstGeom prst="rect">
              <a:avLst/>
            </a:prstGeom>
            <a:noFill/>
            <a:ln w="28575">
              <a:noFill/>
            </a:ln>
          </p:spPr>
          <p:txBody>
            <a:bodyPr wrap="square">
              <a:spAutoFit/>
            </a:bodyPr>
            <a:lstStyle/>
            <a:p>
              <a:pPr eaLnBrk="1" hangingPunct="1"/>
              <a:r>
                <a:rPr lang="en-US" altLang="zh-CN" sz="1400" b="1" dirty="0">
                  <a:solidFill>
                    <a:schemeClr val="tx1"/>
                  </a:solidFill>
                  <a:latin typeface="Arial" panose="020B0604020202020204" pitchFamily="34" charset="0"/>
                </a:rPr>
                <a:t>W</a:t>
              </a:r>
            </a:p>
          </p:txBody>
        </p:sp>
        <p:cxnSp>
          <p:nvCxnSpPr>
            <p:cNvPr id="30" name="直接连接符 497"/>
            <p:cNvCxnSpPr/>
            <p:nvPr/>
          </p:nvCxnSpPr>
          <p:spPr>
            <a:xfrm>
              <a:off x="9130" y="7705"/>
              <a:ext cx="0" cy="225"/>
            </a:xfrm>
            <a:prstGeom prst="line">
              <a:avLst/>
            </a:prstGeom>
            <a:ln w="9525" cap="flat" cmpd="sng">
              <a:solidFill>
                <a:schemeClr val="tx1"/>
              </a:solidFill>
              <a:prstDash val="solid"/>
              <a:headEnd type="none" w="med" len="med"/>
              <a:tailEnd type="oval" w="sm" len="sm"/>
            </a:ln>
          </p:spPr>
        </p:cxnSp>
        <p:cxnSp>
          <p:nvCxnSpPr>
            <p:cNvPr id="31" name="直接连接符 498"/>
            <p:cNvCxnSpPr/>
            <p:nvPr/>
          </p:nvCxnSpPr>
          <p:spPr>
            <a:xfrm>
              <a:off x="9130" y="7712"/>
              <a:ext cx="795" cy="0"/>
            </a:xfrm>
            <a:prstGeom prst="line">
              <a:avLst/>
            </a:prstGeom>
            <a:ln w="9525" cap="flat" cmpd="sng">
              <a:solidFill>
                <a:schemeClr val="tx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原理图示例</a:t>
            </a:r>
            <a:endParaRPr lang="zh-CN" altLang="en-US"/>
          </a:p>
        </p:txBody>
      </p:sp>
      <p:pic>
        <p:nvPicPr>
          <p:cNvPr id="34818" name="内容占位符 3"/>
          <p:cNvPicPr>
            <a:picLocks noGrp="1" noChangeAspect="1"/>
          </p:cNvPicPr>
          <p:nvPr>
            <p:ph idx="1"/>
          </p:nvPr>
        </p:nvPicPr>
        <p:blipFill>
          <a:blip r:embed="rId3"/>
          <a:stretch>
            <a:fillRect/>
          </a:stretch>
        </p:blipFill>
        <p:spPr>
          <a:xfrm>
            <a:off x="1162685" y="1257300"/>
            <a:ext cx="9051925" cy="5464810"/>
          </a:xfrm>
          <a:noFill/>
          <a:ln>
            <a:noFill/>
          </a:ln>
        </p:spPr>
      </p:pic>
      <p:sp>
        <p:nvSpPr>
          <p:cNvPr id="3" name="灯片编号占位符 2"/>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28</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七段显示译码器</a:t>
            </a:r>
            <a:endParaRPr lang="zh-CN" altLang="en-US"/>
          </a:p>
        </p:txBody>
      </p:sp>
      <p:sp>
        <p:nvSpPr>
          <p:cNvPr id="10" name="内容占位符 9"/>
          <p:cNvSpPr>
            <a:spLocks noGrp="1"/>
          </p:cNvSpPr>
          <p:nvPr>
            <p:ph idx="1"/>
          </p:nvPr>
        </p:nvSpPr>
        <p:spPr/>
        <p:txBody>
          <a:bodyPr/>
          <a:lstStyle/>
          <a:p>
            <a:endParaRPr lang="zh-CN" altLang="en-US"/>
          </a:p>
        </p:txBody>
      </p:sp>
      <p:sp>
        <p:nvSpPr>
          <p:cNvPr id="53250" name="Text Box 136"/>
          <p:cNvSpPr txBox="1"/>
          <p:nvPr/>
        </p:nvSpPr>
        <p:spPr>
          <a:xfrm>
            <a:off x="817880" y="1229995"/>
            <a:ext cx="10419715" cy="953135"/>
          </a:xfrm>
          <a:prstGeom prst="rect">
            <a:avLst/>
          </a:prstGeom>
          <a:noFill/>
          <a:ln w="9525">
            <a:noFill/>
          </a:ln>
        </p:spPr>
        <p:txBody>
          <a:bodyPr wrap="square">
            <a:spAutoFit/>
          </a:bodyPr>
          <a:lstStyle/>
          <a:p>
            <a:pPr marL="1438275" indent="-1438275" eaLnBrk="1" hangingPunct="1"/>
            <a:r>
              <a:rPr lang="zh-CN" altLang="en-US" sz="2800" b="1" dirty="0">
                <a:solidFill>
                  <a:schemeClr val="tx1"/>
                </a:solidFill>
                <a:latin typeface="黑体" panose="02010609060101010101" pitchFamily="49" charset="-122"/>
                <a:ea typeface="黑体" panose="02010609060101010101" pitchFamily="49" charset="-122"/>
              </a:rPr>
              <a:t>显示译码器</a:t>
            </a:r>
            <a:r>
              <a:rPr lang="en-US" altLang="zh-CN" sz="2800" b="1" dirty="0">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与显示器件（如数码管）配合，将输入代码转换为十进制码或特定编码，并在显示器件上显示相应的字形</a:t>
            </a:r>
          </a:p>
        </p:txBody>
      </p:sp>
      <p:grpSp>
        <p:nvGrpSpPr>
          <p:cNvPr id="11" name="组合 10"/>
          <p:cNvGrpSpPr/>
          <p:nvPr/>
        </p:nvGrpSpPr>
        <p:grpSpPr>
          <a:xfrm>
            <a:off x="288925" y="2289175"/>
            <a:ext cx="2967355" cy="1475740"/>
            <a:chOff x="455" y="3605"/>
            <a:chExt cx="4673" cy="2324"/>
          </a:xfrm>
        </p:grpSpPr>
        <p:grpSp>
          <p:nvGrpSpPr>
            <p:cNvPr id="2" name="组合 162"/>
            <p:cNvGrpSpPr/>
            <p:nvPr/>
          </p:nvGrpSpPr>
          <p:grpSpPr>
            <a:xfrm>
              <a:off x="818" y="3605"/>
              <a:ext cx="4310" cy="2325"/>
              <a:chOff x="611560" y="1131590"/>
              <a:chExt cx="2736304" cy="1476753"/>
            </a:xfrm>
          </p:grpSpPr>
          <p:pic>
            <p:nvPicPr>
              <p:cNvPr id="53558" name="Picture 140"/>
              <p:cNvPicPr>
                <a:picLocks noChangeAspect="1"/>
              </p:cNvPicPr>
              <p:nvPr/>
            </p:nvPicPr>
            <p:blipFill>
              <a:blip r:embed="rId3"/>
              <a:stretch>
                <a:fillRect/>
              </a:stretch>
            </p:blipFill>
            <p:spPr>
              <a:xfrm>
                <a:off x="611560" y="1131590"/>
                <a:ext cx="2736304" cy="1476753"/>
              </a:xfrm>
              <a:prstGeom prst="rect">
                <a:avLst/>
              </a:prstGeom>
              <a:noFill/>
              <a:ln w="9525">
                <a:noFill/>
              </a:ln>
            </p:spPr>
          </p:pic>
          <p:sp>
            <p:nvSpPr>
              <p:cNvPr id="53559" name="Text Box 50"/>
              <p:cNvSpPr txBox="1"/>
              <p:nvPr/>
            </p:nvSpPr>
            <p:spPr>
              <a:xfrm>
                <a:off x="846463" y="1511099"/>
                <a:ext cx="360290" cy="733613"/>
              </a:xfrm>
              <a:prstGeom prst="rect">
                <a:avLst/>
              </a:prstGeom>
              <a:noFill/>
              <a:ln w="28575">
                <a:noFill/>
              </a:ln>
            </p:spPr>
            <p:txBody>
              <a:bodyPr>
                <a:spAutoFit/>
              </a:bodyPr>
              <a:lstStyle/>
              <a:p>
                <a:pPr eaLnBrk="1" hangingPunct="1">
                  <a:lnSpc>
                    <a:spcPts val="1000"/>
                  </a:lnSpc>
                </a:pPr>
                <a:r>
                  <a:rPr lang="zh-CN" altLang="en-US" sz="900" b="1" dirty="0">
                    <a:solidFill>
                      <a:schemeClr val="tx1"/>
                    </a:solidFill>
                    <a:latin typeface="宋体" panose="02010600030101010101" pitchFamily="2" charset="-122"/>
                  </a:rPr>
                  <a:t>显示译码器</a:t>
                </a:r>
              </a:p>
            </p:txBody>
          </p:sp>
        </p:grpSp>
        <p:sp>
          <p:nvSpPr>
            <p:cNvPr id="118" name="TextBox 117"/>
            <p:cNvSpPr txBox="1"/>
            <p:nvPr/>
          </p:nvSpPr>
          <p:spPr>
            <a:xfrm>
              <a:off x="455" y="4200"/>
              <a:ext cx="453" cy="388"/>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A</a:t>
              </a:r>
              <a:endParaRPr lang="zh-CN" altLang="en-US" sz="1000" b="1" dirty="0">
                <a:solidFill>
                  <a:schemeClr val="tx1"/>
                </a:solidFill>
                <a:latin typeface="Arial" panose="020B0604020202020204" pitchFamily="34" charset="0"/>
              </a:endParaRPr>
            </a:p>
          </p:txBody>
        </p:sp>
        <p:sp>
          <p:nvSpPr>
            <p:cNvPr id="119" name="TextBox 118"/>
            <p:cNvSpPr txBox="1"/>
            <p:nvPr/>
          </p:nvSpPr>
          <p:spPr>
            <a:xfrm>
              <a:off x="455" y="4440"/>
              <a:ext cx="453" cy="388"/>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B</a:t>
              </a:r>
              <a:endParaRPr lang="zh-CN" altLang="en-US" sz="1000" b="1" dirty="0">
                <a:solidFill>
                  <a:schemeClr val="tx1"/>
                </a:solidFill>
                <a:latin typeface="Arial" panose="020B0604020202020204" pitchFamily="34" charset="0"/>
              </a:endParaRPr>
            </a:p>
          </p:txBody>
        </p:sp>
        <p:sp>
          <p:nvSpPr>
            <p:cNvPr id="120" name="TextBox 119"/>
            <p:cNvSpPr txBox="1"/>
            <p:nvPr/>
          </p:nvSpPr>
          <p:spPr>
            <a:xfrm>
              <a:off x="455" y="4705"/>
              <a:ext cx="453" cy="390"/>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C</a:t>
              </a:r>
              <a:endParaRPr lang="zh-CN" altLang="en-US" sz="1000" b="1" dirty="0">
                <a:solidFill>
                  <a:schemeClr val="tx1"/>
                </a:solidFill>
                <a:latin typeface="Arial" panose="020B0604020202020204" pitchFamily="34" charset="0"/>
              </a:endParaRPr>
            </a:p>
          </p:txBody>
        </p:sp>
        <p:sp>
          <p:nvSpPr>
            <p:cNvPr id="121" name="TextBox 120"/>
            <p:cNvSpPr txBox="1"/>
            <p:nvPr/>
          </p:nvSpPr>
          <p:spPr>
            <a:xfrm>
              <a:off x="470" y="4978"/>
              <a:ext cx="453" cy="387"/>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D </a:t>
              </a:r>
              <a:endParaRPr lang="zh-CN" altLang="en-US" sz="1000" b="1" dirty="0">
                <a:solidFill>
                  <a:schemeClr val="tx1"/>
                </a:solidFill>
                <a:latin typeface="Arial" panose="020B0604020202020204" pitchFamily="34" charset="0"/>
              </a:endParaRPr>
            </a:p>
          </p:txBody>
        </p:sp>
        <p:sp>
          <p:nvSpPr>
            <p:cNvPr id="122" name="TextBox 121"/>
            <p:cNvSpPr txBox="1"/>
            <p:nvPr/>
          </p:nvSpPr>
          <p:spPr>
            <a:xfrm>
              <a:off x="2600" y="3728"/>
              <a:ext cx="455" cy="387"/>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a</a:t>
              </a:r>
              <a:endParaRPr lang="zh-CN" altLang="en-US" sz="1000" b="1" dirty="0">
                <a:solidFill>
                  <a:schemeClr val="tx1"/>
                </a:solidFill>
                <a:latin typeface="Arial" panose="020B0604020202020204" pitchFamily="34" charset="0"/>
              </a:endParaRPr>
            </a:p>
          </p:txBody>
        </p:sp>
        <p:sp>
          <p:nvSpPr>
            <p:cNvPr id="123" name="TextBox 122"/>
            <p:cNvSpPr txBox="1"/>
            <p:nvPr/>
          </p:nvSpPr>
          <p:spPr>
            <a:xfrm>
              <a:off x="2600" y="3968"/>
              <a:ext cx="455" cy="630"/>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bc</a:t>
              </a:r>
              <a:endParaRPr lang="zh-CN" altLang="en-US" sz="1000" b="1" dirty="0">
                <a:solidFill>
                  <a:schemeClr val="tx1"/>
                </a:solidFill>
                <a:latin typeface="Arial" panose="020B0604020202020204" pitchFamily="34" charset="0"/>
              </a:endParaRPr>
            </a:p>
          </p:txBody>
        </p:sp>
        <p:sp>
          <p:nvSpPr>
            <p:cNvPr id="124" name="TextBox 123"/>
            <p:cNvSpPr txBox="1"/>
            <p:nvPr/>
          </p:nvSpPr>
          <p:spPr>
            <a:xfrm>
              <a:off x="2600" y="4465"/>
              <a:ext cx="455" cy="388"/>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d</a:t>
              </a:r>
              <a:endParaRPr lang="zh-CN" altLang="en-US" sz="1000" b="1" dirty="0">
                <a:solidFill>
                  <a:schemeClr val="tx1"/>
                </a:solidFill>
                <a:latin typeface="Arial" panose="020B0604020202020204" pitchFamily="34" charset="0"/>
              </a:endParaRPr>
            </a:p>
          </p:txBody>
        </p:sp>
        <p:sp>
          <p:nvSpPr>
            <p:cNvPr id="125" name="TextBox 124"/>
            <p:cNvSpPr txBox="1"/>
            <p:nvPr/>
          </p:nvSpPr>
          <p:spPr>
            <a:xfrm>
              <a:off x="2618" y="4748"/>
              <a:ext cx="455" cy="387"/>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e </a:t>
              </a:r>
              <a:endParaRPr lang="zh-CN" altLang="en-US" sz="1000" b="1" dirty="0">
                <a:solidFill>
                  <a:schemeClr val="tx1"/>
                </a:solidFill>
                <a:latin typeface="Arial" panose="020B0604020202020204" pitchFamily="34" charset="0"/>
              </a:endParaRPr>
            </a:p>
          </p:txBody>
        </p:sp>
        <p:sp>
          <p:nvSpPr>
            <p:cNvPr id="126" name="TextBox 125"/>
            <p:cNvSpPr txBox="1"/>
            <p:nvPr/>
          </p:nvSpPr>
          <p:spPr>
            <a:xfrm>
              <a:off x="2633" y="5018"/>
              <a:ext cx="455" cy="387"/>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f </a:t>
              </a:r>
              <a:endParaRPr lang="zh-CN" altLang="en-US" sz="1000" b="1" dirty="0">
                <a:solidFill>
                  <a:schemeClr val="tx1"/>
                </a:solidFill>
                <a:latin typeface="Arial" panose="020B0604020202020204" pitchFamily="34" charset="0"/>
              </a:endParaRPr>
            </a:p>
          </p:txBody>
        </p:sp>
        <p:sp>
          <p:nvSpPr>
            <p:cNvPr id="127" name="TextBox 126"/>
            <p:cNvSpPr txBox="1"/>
            <p:nvPr/>
          </p:nvSpPr>
          <p:spPr>
            <a:xfrm>
              <a:off x="2618" y="5258"/>
              <a:ext cx="455" cy="387"/>
            </a:xfrm>
            <a:prstGeom prst="rect">
              <a:avLst/>
            </a:prstGeom>
            <a:noFill/>
            <a:ln w="9525">
              <a:noFill/>
            </a:ln>
          </p:spPr>
          <p:txBody>
            <a:bodyPr>
              <a:spAutoFit/>
            </a:bodyPr>
            <a:lstStyle/>
            <a:p>
              <a:pPr eaLnBrk="1" hangingPunct="1"/>
              <a:r>
                <a:rPr lang="en-US" altLang="zh-CN" sz="1000" b="1" dirty="0">
                  <a:solidFill>
                    <a:schemeClr val="tx1"/>
                  </a:solidFill>
                  <a:latin typeface="Arial" panose="020B0604020202020204" pitchFamily="34" charset="0"/>
                </a:rPr>
                <a:t>g </a:t>
              </a:r>
              <a:endParaRPr lang="zh-CN" altLang="en-US" sz="1000" b="1" dirty="0">
                <a:solidFill>
                  <a:schemeClr val="tx1"/>
                </a:solidFill>
                <a:latin typeface="Arial" panose="020B0604020202020204" pitchFamily="34" charset="0"/>
              </a:endParaRPr>
            </a:p>
          </p:txBody>
        </p:sp>
      </p:grpSp>
      <p:sp>
        <p:nvSpPr>
          <p:cNvPr id="129" name="Text Box 50"/>
          <p:cNvSpPr txBox="1"/>
          <p:nvPr/>
        </p:nvSpPr>
        <p:spPr>
          <a:xfrm>
            <a:off x="5866448" y="5859463"/>
            <a:ext cx="804862" cy="339725"/>
          </a:xfrm>
          <a:prstGeom prst="rect">
            <a:avLst/>
          </a:prstGeom>
          <a:noFill/>
          <a:ln w="28575">
            <a:noFill/>
          </a:ln>
        </p:spPr>
        <p:txBody>
          <a:bodyPr wrap="none">
            <a:spAutoFit/>
          </a:bodyPr>
          <a:lstStyle/>
          <a:p>
            <a:pPr eaLnBrk="1" hangingPunct="1"/>
            <a:r>
              <a:rPr lang="zh-CN" altLang="en-US" sz="1600" b="1" dirty="0">
                <a:solidFill>
                  <a:schemeClr val="tx1"/>
                </a:solidFill>
                <a:latin typeface="黑体" panose="02010609060101010101" pitchFamily="49" charset="-122"/>
                <a:ea typeface="黑体" panose="02010609060101010101" pitchFamily="49" charset="-122"/>
              </a:rPr>
              <a:t>共阴极</a:t>
            </a:r>
          </a:p>
        </p:txBody>
      </p:sp>
      <p:sp>
        <p:nvSpPr>
          <p:cNvPr id="130" name="Text Box 98"/>
          <p:cNvSpPr txBox="1"/>
          <p:nvPr/>
        </p:nvSpPr>
        <p:spPr>
          <a:xfrm>
            <a:off x="5650230" y="2779713"/>
            <a:ext cx="804863" cy="338137"/>
          </a:xfrm>
          <a:prstGeom prst="rect">
            <a:avLst/>
          </a:prstGeom>
          <a:noFill/>
          <a:ln w="28575">
            <a:noFill/>
          </a:ln>
        </p:spPr>
        <p:txBody>
          <a:bodyPr wrap="none">
            <a:spAutoFit/>
          </a:bodyPr>
          <a:lstStyle/>
          <a:p>
            <a:pPr eaLnBrk="1" hangingPunct="1"/>
            <a:r>
              <a:rPr lang="zh-CN" altLang="en-US" sz="1600" b="1" dirty="0">
                <a:solidFill>
                  <a:schemeClr val="tx1"/>
                </a:solidFill>
                <a:latin typeface="黑体" panose="02010609060101010101" pitchFamily="49" charset="-122"/>
                <a:ea typeface="黑体" panose="02010609060101010101" pitchFamily="49" charset="-122"/>
              </a:rPr>
              <a:t>共阳极</a:t>
            </a:r>
          </a:p>
        </p:txBody>
      </p:sp>
      <p:grpSp>
        <p:nvGrpSpPr>
          <p:cNvPr id="3" name="组合 143"/>
          <p:cNvGrpSpPr/>
          <p:nvPr/>
        </p:nvGrpSpPr>
        <p:grpSpPr>
          <a:xfrm>
            <a:off x="5150485" y="6102350"/>
            <a:ext cx="215900" cy="144463"/>
            <a:chOff x="6588224" y="4011910"/>
            <a:chExt cx="216000" cy="144016"/>
          </a:xfrm>
        </p:grpSpPr>
        <p:sp>
          <p:nvSpPr>
            <p:cNvPr id="53556" name="Line 47"/>
            <p:cNvSpPr/>
            <p:nvPr/>
          </p:nvSpPr>
          <p:spPr>
            <a:xfrm rot="-5400000">
              <a:off x="6696224" y="4047926"/>
              <a:ext cx="0" cy="216000"/>
            </a:xfrm>
            <a:prstGeom prst="line">
              <a:avLst/>
            </a:prstGeom>
            <a:ln w="57150" cap="flat" cmpd="sng">
              <a:solidFill>
                <a:schemeClr val="tx1"/>
              </a:solidFill>
              <a:prstDash val="solid"/>
              <a:headEnd type="none" w="med" len="med"/>
              <a:tailEnd type="none" w="med" len="med"/>
            </a:ln>
          </p:spPr>
        </p:sp>
        <p:sp>
          <p:nvSpPr>
            <p:cNvPr id="53557" name="Line 46"/>
            <p:cNvSpPr/>
            <p:nvPr/>
          </p:nvSpPr>
          <p:spPr>
            <a:xfrm>
              <a:off x="6694140" y="4011910"/>
              <a:ext cx="0" cy="108000"/>
            </a:xfrm>
            <a:prstGeom prst="line">
              <a:avLst/>
            </a:prstGeom>
            <a:ln w="28575" cap="flat" cmpd="sng">
              <a:solidFill>
                <a:schemeClr val="tx1"/>
              </a:solidFill>
              <a:prstDash val="solid"/>
              <a:headEnd type="none" w="med" len="med"/>
              <a:tailEnd type="none" w="med" len="med"/>
            </a:ln>
          </p:spPr>
        </p:sp>
      </p:grpSp>
      <p:grpSp>
        <p:nvGrpSpPr>
          <p:cNvPr id="4" name="组合 147"/>
          <p:cNvGrpSpPr/>
          <p:nvPr/>
        </p:nvGrpSpPr>
        <p:grpSpPr>
          <a:xfrm>
            <a:off x="4951730" y="2511425"/>
            <a:ext cx="547688" cy="396875"/>
            <a:chOff x="6444208" y="771550"/>
            <a:chExt cx="548548" cy="396032"/>
          </a:xfrm>
        </p:grpSpPr>
        <p:sp>
          <p:nvSpPr>
            <p:cNvPr id="53553" name="Text Box 95"/>
            <p:cNvSpPr txBox="1"/>
            <p:nvPr/>
          </p:nvSpPr>
          <p:spPr>
            <a:xfrm>
              <a:off x="6444208" y="771550"/>
              <a:ext cx="548548" cy="339003"/>
            </a:xfrm>
            <a:prstGeom prst="rect">
              <a:avLst/>
            </a:prstGeom>
            <a:noFill/>
            <a:ln w="28575">
              <a:noFill/>
            </a:ln>
          </p:spPr>
          <p:txBody>
            <a:bodyPr wrap="none">
              <a:spAutoFit/>
            </a:bodyPr>
            <a:lstStyle/>
            <a:p>
              <a:pPr eaLnBrk="1" hangingPunct="1"/>
              <a:r>
                <a:rPr lang="en-US" altLang="zh-CN" sz="1600" b="1" dirty="0">
                  <a:solidFill>
                    <a:schemeClr val="tx1"/>
                  </a:solidFill>
                  <a:latin typeface="Arial" panose="020B0604020202020204" pitchFamily="34" charset="0"/>
                </a:rPr>
                <a:t>Vcc</a:t>
              </a:r>
            </a:p>
          </p:txBody>
        </p:sp>
        <p:sp>
          <p:nvSpPr>
            <p:cNvPr id="53554" name="Line 47"/>
            <p:cNvSpPr/>
            <p:nvPr/>
          </p:nvSpPr>
          <p:spPr>
            <a:xfrm rot="-5400000">
              <a:off x="6696224" y="943198"/>
              <a:ext cx="0" cy="216000"/>
            </a:xfrm>
            <a:prstGeom prst="line">
              <a:avLst/>
            </a:prstGeom>
            <a:ln w="28575" cap="flat" cmpd="sng">
              <a:solidFill>
                <a:schemeClr val="tx1"/>
              </a:solidFill>
              <a:prstDash val="solid"/>
              <a:headEnd type="none" w="med" len="med"/>
              <a:tailEnd type="none" w="med" len="med"/>
            </a:ln>
          </p:spPr>
        </p:sp>
        <p:sp>
          <p:nvSpPr>
            <p:cNvPr id="53555" name="Line 46"/>
            <p:cNvSpPr/>
            <p:nvPr/>
          </p:nvSpPr>
          <p:spPr>
            <a:xfrm>
              <a:off x="6694140" y="1059582"/>
              <a:ext cx="0" cy="108000"/>
            </a:xfrm>
            <a:prstGeom prst="line">
              <a:avLst/>
            </a:prstGeom>
            <a:ln w="28575" cap="flat" cmpd="sng">
              <a:solidFill>
                <a:schemeClr val="tx1"/>
              </a:solidFill>
              <a:prstDash val="solid"/>
              <a:headEnd type="none" w="med" len="med"/>
              <a:tailEnd type="none" w="med" len="med"/>
            </a:ln>
          </p:spPr>
        </p:sp>
      </p:grpSp>
      <p:grpSp>
        <p:nvGrpSpPr>
          <p:cNvPr id="5" name="组合 148"/>
          <p:cNvGrpSpPr/>
          <p:nvPr/>
        </p:nvGrpSpPr>
        <p:grpSpPr>
          <a:xfrm>
            <a:off x="3475355" y="2852738"/>
            <a:ext cx="3124200" cy="1293812"/>
            <a:chOff x="4932040" y="1274465"/>
            <a:chExt cx="3124200" cy="1293079"/>
          </a:xfrm>
        </p:grpSpPr>
        <p:sp>
          <p:nvSpPr>
            <p:cNvPr id="53507" name="Text Box 52"/>
            <p:cNvSpPr txBox="1"/>
            <p:nvPr/>
          </p:nvSpPr>
          <p:spPr>
            <a:xfrm>
              <a:off x="7391078" y="2167434"/>
              <a:ext cx="312906"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g</a:t>
              </a:r>
            </a:p>
          </p:txBody>
        </p:sp>
        <p:sp>
          <p:nvSpPr>
            <p:cNvPr id="53508" name="Line 54"/>
            <p:cNvSpPr/>
            <p:nvPr/>
          </p:nvSpPr>
          <p:spPr>
            <a:xfrm>
              <a:off x="5236840" y="1972172"/>
              <a:ext cx="304800" cy="0"/>
            </a:xfrm>
            <a:prstGeom prst="line">
              <a:avLst/>
            </a:prstGeom>
            <a:ln w="28575" cap="flat" cmpd="sng">
              <a:solidFill>
                <a:schemeClr val="tx1"/>
              </a:solidFill>
              <a:prstDash val="solid"/>
              <a:headEnd type="none" w="med" len="med"/>
              <a:tailEnd type="none" w="med" len="med"/>
            </a:ln>
          </p:spPr>
        </p:sp>
        <p:sp>
          <p:nvSpPr>
            <p:cNvPr id="53509" name="Line 69"/>
            <p:cNvSpPr/>
            <p:nvPr/>
          </p:nvSpPr>
          <p:spPr>
            <a:xfrm rot="-5400000" flipV="1">
              <a:off x="5103490" y="1857872"/>
              <a:ext cx="571500" cy="0"/>
            </a:xfrm>
            <a:prstGeom prst="line">
              <a:avLst/>
            </a:prstGeom>
            <a:ln w="28575" cap="flat" cmpd="sng">
              <a:solidFill>
                <a:schemeClr val="tx1"/>
              </a:solidFill>
              <a:prstDash val="solid"/>
              <a:headEnd type="none" w="med" len="med"/>
              <a:tailEnd type="none" w="med" len="med"/>
            </a:ln>
          </p:spPr>
        </p:sp>
        <p:sp>
          <p:nvSpPr>
            <p:cNvPr id="53510" name="Oval 70"/>
            <p:cNvSpPr/>
            <p:nvPr/>
          </p:nvSpPr>
          <p:spPr>
            <a:xfrm flipV="1">
              <a:off x="5357490" y="2143622"/>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511" name="Text Box 71"/>
            <p:cNvSpPr txBox="1"/>
            <p:nvPr/>
          </p:nvSpPr>
          <p:spPr>
            <a:xfrm>
              <a:off x="5236840" y="2167434"/>
              <a:ext cx="312906"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a</a:t>
              </a:r>
            </a:p>
          </p:txBody>
        </p:sp>
        <p:sp>
          <p:nvSpPr>
            <p:cNvPr id="53512" name="Line 72"/>
            <p:cNvSpPr/>
            <p:nvPr/>
          </p:nvSpPr>
          <p:spPr>
            <a:xfrm rot="-5400000" flipV="1">
              <a:off x="5462265" y="1857872"/>
              <a:ext cx="571500" cy="0"/>
            </a:xfrm>
            <a:prstGeom prst="line">
              <a:avLst/>
            </a:prstGeom>
            <a:ln w="28575" cap="flat" cmpd="sng">
              <a:solidFill>
                <a:schemeClr val="tx1"/>
              </a:solidFill>
              <a:prstDash val="solid"/>
              <a:headEnd type="none" w="med" len="med"/>
              <a:tailEnd type="none" w="med" len="med"/>
            </a:ln>
          </p:spPr>
        </p:sp>
        <p:sp>
          <p:nvSpPr>
            <p:cNvPr id="53513" name="Oval 73"/>
            <p:cNvSpPr/>
            <p:nvPr/>
          </p:nvSpPr>
          <p:spPr>
            <a:xfrm flipV="1">
              <a:off x="5716265" y="2143622"/>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514" name="Text Box 74"/>
            <p:cNvSpPr txBox="1"/>
            <p:nvPr/>
          </p:nvSpPr>
          <p:spPr>
            <a:xfrm>
              <a:off x="5595616" y="2167434"/>
              <a:ext cx="327334"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b</a:t>
              </a:r>
            </a:p>
          </p:txBody>
        </p:sp>
        <p:sp>
          <p:nvSpPr>
            <p:cNvPr id="53515" name="Line 75"/>
            <p:cNvSpPr/>
            <p:nvPr/>
          </p:nvSpPr>
          <p:spPr>
            <a:xfrm rot="-5400000" flipV="1">
              <a:off x="5821040" y="1857872"/>
              <a:ext cx="571500" cy="0"/>
            </a:xfrm>
            <a:prstGeom prst="line">
              <a:avLst/>
            </a:prstGeom>
            <a:ln w="28575" cap="flat" cmpd="sng">
              <a:solidFill>
                <a:schemeClr val="tx1"/>
              </a:solidFill>
              <a:prstDash val="solid"/>
              <a:headEnd type="none" w="med" len="med"/>
              <a:tailEnd type="none" w="med" len="med"/>
            </a:ln>
          </p:spPr>
        </p:sp>
        <p:sp>
          <p:nvSpPr>
            <p:cNvPr id="53516" name="Oval 76"/>
            <p:cNvSpPr/>
            <p:nvPr/>
          </p:nvSpPr>
          <p:spPr>
            <a:xfrm flipV="1">
              <a:off x="6075040" y="2143622"/>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517" name="Text Box 77"/>
            <p:cNvSpPr txBox="1"/>
            <p:nvPr/>
          </p:nvSpPr>
          <p:spPr>
            <a:xfrm>
              <a:off x="5954390" y="2167434"/>
              <a:ext cx="298480"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c</a:t>
              </a:r>
            </a:p>
          </p:txBody>
        </p:sp>
        <p:sp>
          <p:nvSpPr>
            <p:cNvPr id="53518" name="Line 78"/>
            <p:cNvSpPr/>
            <p:nvPr/>
          </p:nvSpPr>
          <p:spPr>
            <a:xfrm rot="-5400000" flipV="1">
              <a:off x="6179815" y="1857872"/>
              <a:ext cx="571500" cy="0"/>
            </a:xfrm>
            <a:prstGeom prst="line">
              <a:avLst/>
            </a:prstGeom>
            <a:ln w="28575" cap="flat" cmpd="sng">
              <a:solidFill>
                <a:schemeClr val="tx1"/>
              </a:solidFill>
              <a:prstDash val="solid"/>
              <a:headEnd type="none" w="med" len="med"/>
              <a:tailEnd type="none" w="med" len="med"/>
            </a:ln>
          </p:spPr>
        </p:sp>
        <p:sp>
          <p:nvSpPr>
            <p:cNvPr id="53519" name="Oval 79"/>
            <p:cNvSpPr/>
            <p:nvPr/>
          </p:nvSpPr>
          <p:spPr>
            <a:xfrm flipV="1">
              <a:off x="6433815" y="2143622"/>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520" name="Text Box 80"/>
            <p:cNvSpPr txBox="1"/>
            <p:nvPr/>
          </p:nvSpPr>
          <p:spPr>
            <a:xfrm>
              <a:off x="6313165" y="2167434"/>
              <a:ext cx="327334"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d</a:t>
              </a:r>
            </a:p>
          </p:txBody>
        </p:sp>
        <p:sp>
          <p:nvSpPr>
            <p:cNvPr id="53521" name="Line 81"/>
            <p:cNvSpPr/>
            <p:nvPr/>
          </p:nvSpPr>
          <p:spPr>
            <a:xfrm rot="-5400000" flipV="1">
              <a:off x="6540178" y="1857872"/>
              <a:ext cx="571500" cy="0"/>
            </a:xfrm>
            <a:prstGeom prst="line">
              <a:avLst/>
            </a:prstGeom>
            <a:ln w="28575" cap="flat" cmpd="sng">
              <a:solidFill>
                <a:schemeClr val="tx1"/>
              </a:solidFill>
              <a:prstDash val="solid"/>
              <a:headEnd type="none" w="med" len="med"/>
              <a:tailEnd type="none" w="med" len="med"/>
            </a:ln>
          </p:spPr>
        </p:sp>
        <p:sp>
          <p:nvSpPr>
            <p:cNvPr id="53522" name="Oval 82"/>
            <p:cNvSpPr/>
            <p:nvPr/>
          </p:nvSpPr>
          <p:spPr>
            <a:xfrm flipV="1">
              <a:off x="6794178" y="2143622"/>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523" name="Text Box 83"/>
            <p:cNvSpPr txBox="1"/>
            <p:nvPr/>
          </p:nvSpPr>
          <p:spPr>
            <a:xfrm>
              <a:off x="6673529" y="2167434"/>
              <a:ext cx="298480"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e</a:t>
              </a:r>
            </a:p>
          </p:txBody>
        </p:sp>
        <p:sp>
          <p:nvSpPr>
            <p:cNvPr id="53524" name="Line 84"/>
            <p:cNvSpPr/>
            <p:nvPr/>
          </p:nvSpPr>
          <p:spPr>
            <a:xfrm rot="-5400000" flipV="1">
              <a:off x="6898953" y="1857872"/>
              <a:ext cx="571500" cy="0"/>
            </a:xfrm>
            <a:prstGeom prst="line">
              <a:avLst/>
            </a:prstGeom>
            <a:ln w="28575" cap="flat" cmpd="sng">
              <a:solidFill>
                <a:schemeClr val="tx1"/>
              </a:solidFill>
              <a:prstDash val="solid"/>
              <a:headEnd type="none" w="med" len="med"/>
              <a:tailEnd type="none" w="med" len="med"/>
            </a:ln>
          </p:spPr>
        </p:sp>
        <p:sp>
          <p:nvSpPr>
            <p:cNvPr id="53525" name="Oval 85"/>
            <p:cNvSpPr/>
            <p:nvPr/>
          </p:nvSpPr>
          <p:spPr>
            <a:xfrm flipV="1">
              <a:off x="7152953" y="2143622"/>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526" name="Text Box 86"/>
            <p:cNvSpPr txBox="1"/>
            <p:nvPr/>
          </p:nvSpPr>
          <p:spPr>
            <a:xfrm>
              <a:off x="7032303" y="2167434"/>
              <a:ext cx="269626"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f</a:t>
              </a:r>
            </a:p>
          </p:txBody>
        </p:sp>
        <p:sp>
          <p:nvSpPr>
            <p:cNvPr id="53527" name="Line 87"/>
            <p:cNvSpPr/>
            <p:nvPr/>
          </p:nvSpPr>
          <p:spPr>
            <a:xfrm rot="-5400000" flipV="1">
              <a:off x="7257728" y="1857872"/>
              <a:ext cx="571500" cy="0"/>
            </a:xfrm>
            <a:prstGeom prst="line">
              <a:avLst/>
            </a:prstGeom>
            <a:ln w="28575" cap="flat" cmpd="sng">
              <a:solidFill>
                <a:schemeClr val="tx1"/>
              </a:solidFill>
              <a:prstDash val="solid"/>
              <a:headEnd type="none" w="med" len="med"/>
              <a:tailEnd type="none" w="med" len="med"/>
            </a:ln>
          </p:spPr>
        </p:sp>
        <p:sp>
          <p:nvSpPr>
            <p:cNvPr id="53528" name="Oval 88"/>
            <p:cNvSpPr/>
            <p:nvPr/>
          </p:nvSpPr>
          <p:spPr>
            <a:xfrm flipV="1">
              <a:off x="7511728" y="2143622"/>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529" name="Line 89"/>
            <p:cNvSpPr/>
            <p:nvPr/>
          </p:nvSpPr>
          <p:spPr>
            <a:xfrm rot="-5400000" flipV="1">
              <a:off x="7618090" y="1857872"/>
              <a:ext cx="571500" cy="0"/>
            </a:xfrm>
            <a:prstGeom prst="line">
              <a:avLst/>
            </a:prstGeom>
            <a:ln w="28575" cap="flat" cmpd="sng">
              <a:solidFill>
                <a:schemeClr val="tx1"/>
              </a:solidFill>
              <a:prstDash val="solid"/>
              <a:headEnd type="none" w="med" len="med"/>
              <a:tailEnd type="none" w="med" len="med"/>
            </a:ln>
          </p:spPr>
        </p:sp>
        <p:sp>
          <p:nvSpPr>
            <p:cNvPr id="53530" name="Oval 90"/>
            <p:cNvSpPr/>
            <p:nvPr/>
          </p:nvSpPr>
          <p:spPr>
            <a:xfrm flipV="1">
              <a:off x="7872090" y="2143622"/>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531" name="Text Box 91"/>
            <p:cNvSpPr txBox="1"/>
            <p:nvPr/>
          </p:nvSpPr>
          <p:spPr>
            <a:xfrm>
              <a:off x="7751440" y="2115047"/>
              <a:ext cx="248786"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a:t>
              </a:r>
            </a:p>
          </p:txBody>
        </p:sp>
        <p:sp>
          <p:nvSpPr>
            <p:cNvPr id="53532" name="Line 92"/>
            <p:cNvSpPr/>
            <p:nvPr/>
          </p:nvSpPr>
          <p:spPr>
            <a:xfrm flipV="1">
              <a:off x="5389240" y="1572122"/>
              <a:ext cx="2514600" cy="0"/>
            </a:xfrm>
            <a:prstGeom prst="line">
              <a:avLst/>
            </a:prstGeom>
            <a:ln w="28575" cap="flat" cmpd="sng">
              <a:solidFill>
                <a:schemeClr val="tx1"/>
              </a:solidFill>
              <a:prstDash val="solid"/>
              <a:headEnd type="none" w="med" len="med"/>
              <a:tailEnd type="none" w="med" len="med"/>
            </a:ln>
          </p:spPr>
        </p:sp>
        <p:sp>
          <p:nvSpPr>
            <p:cNvPr id="53533" name="Line 93"/>
            <p:cNvSpPr/>
            <p:nvPr/>
          </p:nvSpPr>
          <p:spPr>
            <a:xfrm flipV="1">
              <a:off x="6652890" y="1391147"/>
              <a:ext cx="0" cy="180000"/>
            </a:xfrm>
            <a:prstGeom prst="line">
              <a:avLst/>
            </a:prstGeom>
            <a:ln w="28575" cap="flat" cmpd="sng">
              <a:solidFill>
                <a:schemeClr val="tx1"/>
              </a:solidFill>
              <a:prstDash val="solid"/>
              <a:headEnd type="oval" w="med" len="med"/>
              <a:tailEnd type="none" w="med" len="med"/>
            </a:ln>
          </p:spPr>
        </p:sp>
        <p:sp>
          <p:nvSpPr>
            <p:cNvPr id="53534" name="Oval 94"/>
            <p:cNvSpPr/>
            <p:nvPr/>
          </p:nvSpPr>
          <p:spPr>
            <a:xfrm flipV="1">
              <a:off x="6627490" y="1331615"/>
              <a:ext cx="57600" cy="57150"/>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35" name="Line 96"/>
            <p:cNvSpPr/>
            <p:nvPr/>
          </p:nvSpPr>
          <p:spPr>
            <a:xfrm flipH="1">
              <a:off x="4932040" y="1798340"/>
              <a:ext cx="152400" cy="171450"/>
            </a:xfrm>
            <a:prstGeom prst="line">
              <a:avLst/>
            </a:prstGeom>
            <a:ln w="28575" cap="flat" cmpd="sng">
              <a:solidFill>
                <a:schemeClr val="tx1"/>
              </a:solidFill>
              <a:prstDash val="solid"/>
              <a:headEnd type="none" w="med" len="med"/>
              <a:tailEnd type="triangle" w="med" len="med"/>
            </a:ln>
          </p:spPr>
        </p:sp>
        <p:sp>
          <p:nvSpPr>
            <p:cNvPr id="53536" name="Line 97"/>
            <p:cNvSpPr/>
            <p:nvPr/>
          </p:nvSpPr>
          <p:spPr>
            <a:xfrm flipH="1">
              <a:off x="5008240" y="1798340"/>
              <a:ext cx="152400" cy="171450"/>
            </a:xfrm>
            <a:prstGeom prst="line">
              <a:avLst/>
            </a:prstGeom>
            <a:ln w="28575" cap="flat" cmpd="sng">
              <a:solidFill>
                <a:schemeClr val="tx1"/>
              </a:solidFill>
              <a:prstDash val="solid"/>
              <a:headEnd type="none" w="med" len="med"/>
              <a:tailEnd type="triangle" w="med" len="med"/>
            </a:ln>
          </p:spPr>
        </p:sp>
        <p:sp>
          <p:nvSpPr>
            <p:cNvPr id="53537" name="TextBox 139"/>
            <p:cNvSpPr txBox="1"/>
            <p:nvPr/>
          </p:nvSpPr>
          <p:spPr>
            <a:xfrm>
              <a:off x="6135985" y="1274465"/>
              <a:ext cx="562347" cy="276999"/>
            </a:xfrm>
            <a:prstGeom prst="rect">
              <a:avLst/>
            </a:prstGeom>
            <a:noFill/>
            <a:ln w="9525">
              <a:noFill/>
            </a:ln>
          </p:spPr>
          <p:txBody>
            <a:bodyPr>
              <a:spAutoFit/>
            </a:bodyPr>
            <a:lstStyle/>
            <a:p>
              <a:pPr eaLnBrk="1" hangingPunct="1"/>
              <a:r>
                <a:rPr lang="en-US" altLang="zh-CN" sz="1200" b="1" dirty="0">
                  <a:solidFill>
                    <a:schemeClr val="tx1"/>
                  </a:solidFill>
                  <a:latin typeface="Arial" panose="020B0604020202020204" pitchFamily="34" charset="0"/>
                </a:rPr>
                <a:t>COM</a:t>
              </a:r>
              <a:endParaRPr lang="zh-CN" altLang="en-US" sz="1200" b="1" dirty="0">
                <a:solidFill>
                  <a:schemeClr val="tx1"/>
                </a:solidFill>
                <a:latin typeface="Arial" panose="020B0604020202020204" pitchFamily="34" charset="0"/>
              </a:endParaRPr>
            </a:p>
          </p:txBody>
        </p:sp>
        <p:sp>
          <p:nvSpPr>
            <p:cNvPr id="53538" name="AutoShape 53"/>
            <p:cNvSpPr/>
            <p:nvPr/>
          </p:nvSpPr>
          <p:spPr>
            <a:xfrm flipV="1">
              <a:off x="5236840" y="1800722"/>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39" name="AutoShape 55"/>
            <p:cNvSpPr/>
            <p:nvPr/>
          </p:nvSpPr>
          <p:spPr>
            <a:xfrm flipV="1">
              <a:off x="5595615" y="1800722"/>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40" name="Line 56"/>
            <p:cNvSpPr/>
            <p:nvPr/>
          </p:nvSpPr>
          <p:spPr>
            <a:xfrm>
              <a:off x="5595615" y="1972172"/>
              <a:ext cx="304800" cy="0"/>
            </a:xfrm>
            <a:prstGeom prst="line">
              <a:avLst/>
            </a:prstGeom>
            <a:ln w="28575" cap="flat" cmpd="sng">
              <a:solidFill>
                <a:schemeClr val="tx1"/>
              </a:solidFill>
              <a:prstDash val="solid"/>
              <a:headEnd type="none" w="med" len="med"/>
              <a:tailEnd type="none" w="med" len="med"/>
            </a:ln>
          </p:spPr>
        </p:sp>
        <p:sp>
          <p:nvSpPr>
            <p:cNvPr id="53541" name="AutoShape 57"/>
            <p:cNvSpPr/>
            <p:nvPr/>
          </p:nvSpPr>
          <p:spPr>
            <a:xfrm flipV="1">
              <a:off x="5954390" y="1800722"/>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42" name="Line 58"/>
            <p:cNvSpPr/>
            <p:nvPr/>
          </p:nvSpPr>
          <p:spPr>
            <a:xfrm>
              <a:off x="5954390" y="1972172"/>
              <a:ext cx="304800" cy="0"/>
            </a:xfrm>
            <a:prstGeom prst="line">
              <a:avLst/>
            </a:prstGeom>
            <a:ln w="28575" cap="flat" cmpd="sng">
              <a:solidFill>
                <a:schemeClr val="tx1"/>
              </a:solidFill>
              <a:prstDash val="solid"/>
              <a:headEnd type="none" w="med" len="med"/>
              <a:tailEnd type="none" w="med" len="med"/>
            </a:ln>
          </p:spPr>
        </p:sp>
        <p:sp>
          <p:nvSpPr>
            <p:cNvPr id="53543" name="AutoShape 59"/>
            <p:cNvSpPr/>
            <p:nvPr/>
          </p:nvSpPr>
          <p:spPr>
            <a:xfrm flipV="1">
              <a:off x="6313165" y="1800722"/>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44" name="Line 60"/>
            <p:cNvSpPr/>
            <p:nvPr/>
          </p:nvSpPr>
          <p:spPr>
            <a:xfrm>
              <a:off x="6313165" y="1972172"/>
              <a:ext cx="304800" cy="0"/>
            </a:xfrm>
            <a:prstGeom prst="line">
              <a:avLst/>
            </a:prstGeom>
            <a:ln w="28575" cap="flat" cmpd="sng">
              <a:solidFill>
                <a:schemeClr val="tx1"/>
              </a:solidFill>
              <a:prstDash val="solid"/>
              <a:headEnd type="none" w="med" len="med"/>
              <a:tailEnd type="none" w="med" len="med"/>
            </a:ln>
          </p:spPr>
        </p:sp>
        <p:sp>
          <p:nvSpPr>
            <p:cNvPr id="53545" name="AutoShape 61"/>
            <p:cNvSpPr/>
            <p:nvPr/>
          </p:nvSpPr>
          <p:spPr>
            <a:xfrm flipV="1">
              <a:off x="6673528" y="1800722"/>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46" name="Line 62"/>
            <p:cNvSpPr/>
            <p:nvPr/>
          </p:nvSpPr>
          <p:spPr>
            <a:xfrm>
              <a:off x="6673528" y="1972172"/>
              <a:ext cx="304800" cy="0"/>
            </a:xfrm>
            <a:prstGeom prst="line">
              <a:avLst/>
            </a:prstGeom>
            <a:ln w="28575" cap="flat" cmpd="sng">
              <a:solidFill>
                <a:schemeClr val="tx1"/>
              </a:solidFill>
              <a:prstDash val="solid"/>
              <a:headEnd type="none" w="med" len="med"/>
              <a:tailEnd type="none" w="med" len="med"/>
            </a:ln>
          </p:spPr>
        </p:sp>
        <p:sp>
          <p:nvSpPr>
            <p:cNvPr id="53547" name="AutoShape 63"/>
            <p:cNvSpPr/>
            <p:nvPr/>
          </p:nvSpPr>
          <p:spPr>
            <a:xfrm flipV="1">
              <a:off x="7032303" y="1800722"/>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48" name="Line 64"/>
            <p:cNvSpPr/>
            <p:nvPr/>
          </p:nvSpPr>
          <p:spPr>
            <a:xfrm>
              <a:off x="7032303" y="1972172"/>
              <a:ext cx="304800" cy="0"/>
            </a:xfrm>
            <a:prstGeom prst="line">
              <a:avLst/>
            </a:prstGeom>
            <a:ln w="28575" cap="flat" cmpd="sng">
              <a:solidFill>
                <a:schemeClr val="tx1"/>
              </a:solidFill>
              <a:prstDash val="solid"/>
              <a:headEnd type="none" w="med" len="med"/>
              <a:tailEnd type="none" w="med" len="med"/>
            </a:ln>
          </p:spPr>
        </p:sp>
        <p:sp>
          <p:nvSpPr>
            <p:cNvPr id="53549" name="AutoShape 65"/>
            <p:cNvSpPr/>
            <p:nvPr/>
          </p:nvSpPr>
          <p:spPr>
            <a:xfrm flipV="1">
              <a:off x="7391078" y="1800722"/>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50" name="Line 66"/>
            <p:cNvSpPr/>
            <p:nvPr/>
          </p:nvSpPr>
          <p:spPr>
            <a:xfrm>
              <a:off x="7391078" y="1972172"/>
              <a:ext cx="304800" cy="0"/>
            </a:xfrm>
            <a:prstGeom prst="line">
              <a:avLst/>
            </a:prstGeom>
            <a:ln w="28575" cap="flat" cmpd="sng">
              <a:solidFill>
                <a:schemeClr val="tx1"/>
              </a:solidFill>
              <a:prstDash val="solid"/>
              <a:headEnd type="none" w="med" len="med"/>
              <a:tailEnd type="none" w="med" len="med"/>
            </a:ln>
          </p:spPr>
        </p:sp>
        <p:sp>
          <p:nvSpPr>
            <p:cNvPr id="53551" name="AutoShape 67"/>
            <p:cNvSpPr/>
            <p:nvPr/>
          </p:nvSpPr>
          <p:spPr>
            <a:xfrm flipV="1">
              <a:off x="7751440" y="1800722"/>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52" name="Line 68"/>
            <p:cNvSpPr/>
            <p:nvPr/>
          </p:nvSpPr>
          <p:spPr>
            <a:xfrm>
              <a:off x="7751440" y="1972172"/>
              <a:ext cx="304800" cy="0"/>
            </a:xfrm>
            <a:prstGeom prst="line">
              <a:avLst/>
            </a:prstGeom>
            <a:ln w="28575" cap="flat" cmpd="sng">
              <a:solidFill>
                <a:schemeClr val="tx1"/>
              </a:solidFill>
              <a:prstDash val="solid"/>
              <a:headEnd type="none" w="med" len="med"/>
              <a:tailEnd type="none" w="med" len="med"/>
            </a:ln>
          </p:spPr>
        </p:sp>
      </p:grpSp>
      <p:grpSp>
        <p:nvGrpSpPr>
          <p:cNvPr id="6" name="组合 150"/>
          <p:cNvGrpSpPr/>
          <p:nvPr/>
        </p:nvGrpSpPr>
        <p:grpSpPr>
          <a:xfrm>
            <a:off x="3539173" y="4829175"/>
            <a:ext cx="3124200" cy="1325563"/>
            <a:chOff x="4976813" y="2681287"/>
            <a:chExt cx="3124200" cy="1325299"/>
          </a:xfrm>
        </p:grpSpPr>
        <p:sp>
          <p:nvSpPr>
            <p:cNvPr id="53461" name="Line 7"/>
            <p:cNvSpPr/>
            <p:nvPr/>
          </p:nvSpPr>
          <p:spPr>
            <a:xfrm rot="5400000">
              <a:off x="5148263" y="3442097"/>
              <a:ext cx="571500" cy="0"/>
            </a:xfrm>
            <a:prstGeom prst="line">
              <a:avLst/>
            </a:prstGeom>
            <a:ln w="28575" cap="flat" cmpd="sng">
              <a:solidFill>
                <a:schemeClr val="tx1"/>
              </a:solidFill>
              <a:prstDash val="solid"/>
              <a:headEnd type="none" w="med" len="med"/>
              <a:tailEnd type="none" w="med" len="med"/>
            </a:ln>
          </p:spPr>
        </p:sp>
        <p:sp>
          <p:nvSpPr>
            <p:cNvPr id="53462" name="Oval 8"/>
            <p:cNvSpPr/>
            <p:nvPr/>
          </p:nvSpPr>
          <p:spPr>
            <a:xfrm>
              <a:off x="5402263" y="3099197"/>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463" name="Text Box 9"/>
            <p:cNvSpPr txBox="1"/>
            <p:nvPr/>
          </p:nvSpPr>
          <p:spPr>
            <a:xfrm>
              <a:off x="5281613" y="2747962"/>
              <a:ext cx="312906"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a</a:t>
              </a:r>
            </a:p>
          </p:txBody>
        </p:sp>
        <p:sp>
          <p:nvSpPr>
            <p:cNvPr id="53464" name="Line 12"/>
            <p:cNvSpPr/>
            <p:nvPr/>
          </p:nvSpPr>
          <p:spPr>
            <a:xfrm rot="5400000">
              <a:off x="5507038" y="3442097"/>
              <a:ext cx="571500" cy="0"/>
            </a:xfrm>
            <a:prstGeom prst="line">
              <a:avLst/>
            </a:prstGeom>
            <a:ln w="28575" cap="flat" cmpd="sng">
              <a:solidFill>
                <a:schemeClr val="tx1"/>
              </a:solidFill>
              <a:prstDash val="solid"/>
              <a:headEnd type="none" w="med" len="med"/>
              <a:tailEnd type="none" w="med" len="med"/>
            </a:ln>
          </p:spPr>
        </p:sp>
        <p:sp>
          <p:nvSpPr>
            <p:cNvPr id="53465" name="Oval 13"/>
            <p:cNvSpPr/>
            <p:nvPr/>
          </p:nvSpPr>
          <p:spPr>
            <a:xfrm>
              <a:off x="5761038" y="3099197"/>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466" name="Text Box 14"/>
            <p:cNvSpPr txBox="1"/>
            <p:nvPr/>
          </p:nvSpPr>
          <p:spPr>
            <a:xfrm>
              <a:off x="5640388" y="2747962"/>
              <a:ext cx="327334"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b</a:t>
              </a:r>
            </a:p>
          </p:txBody>
        </p:sp>
        <p:sp>
          <p:nvSpPr>
            <p:cNvPr id="53467" name="Line 17"/>
            <p:cNvSpPr/>
            <p:nvPr/>
          </p:nvSpPr>
          <p:spPr>
            <a:xfrm rot="5400000">
              <a:off x="5865813" y="3442097"/>
              <a:ext cx="571500" cy="0"/>
            </a:xfrm>
            <a:prstGeom prst="line">
              <a:avLst/>
            </a:prstGeom>
            <a:ln w="28575" cap="flat" cmpd="sng">
              <a:solidFill>
                <a:schemeClr val="tx1"/>
              </a:solidFill>
              <a:prstDash val="solid"/>
              <a:headEnd type="none" w="med" len="med"/>
              <a:tailEnd type="none" w="med" len="med"/>
            </a:ln>
          </p:spPr>
        </p:sp>
        <p:sp>
          <p:nvSpPr>
            <p:cNvPr id="53468" name="Oval 18"/>
            <p:cNvSpPr/>
            <p:nvPr/>
          </p:nvSpPr>
          <p:spPr>
            <a:xfrm>
              <a:off x="6119813" y="3099197"/>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469" name="Text Box 19"/>
            <p:cNvSpPr txBox="1"/>
            <p:nvPr/>
          </p:nvSpPr>
          <p:spPr>
            <a:xfrm>
              <a:off x="5999164" y="2747962"/>
              <a:ext cx="298480"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c</a:t>
              </a:r>
            </a:p>
          </p:txBody>
        </p:sp>
        <p:sp>
          <p:nvSpPr>
            <p:cNvPr id="53470" name="Line 22"/>
            <p:cNvSpPr/>
            <p:nvPr/>
          </p:nvSpPr>
          <p:spPr>
            <a:xfrm rot="5400000">
              <a:off x="6224588" y="3442097"/>
              <a:ext cx="571500" cy="0"/>
            </a:xfrm>
            <a:prstGeom prst="line">
              <a:avLst/>
            </a:prstGeom>
            <a:ln w="28575" cap="flat" cmpd="sng">
              <a:solidFill>
                <a:schemeClr val="tx1"/>
              </a:solidFill>
              <a:prstDash val="solid"/>
              <a:headEnd type="none" w="med" len="med"/>
              <a:tailEnd type="none" w="med" len="med"/>
            </a:ln>
          </p:spPr>
        </p:sp>
        <p:sp>
          <p:nvSpPr>
            <p:cNvPr id="53471" name="Oval 23"/>
            <p:cNvSpPr/>
            <p:nvPr/>
          </p:nvSpPr>
          <p:spPr>
            <a:xfrm>
              <a:off x="6478588" y="3099197"/>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472" name="Text Box 24"/>
            <p:cNvSpPr txBox="1"/>
            <p:nvPr/>
          </p:nvSpPr>
          <p:spPr>
            <a:xfrm>
              <a:off x="6357938" y="2747962"/>
              <a:ext cx="327334"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d</a:t>
              </a:r>
            </a:p>
          </p:txBody>
        </p:sp>
        <p:sp>
          <p:nvSpPr>
            <p:cNvPr id="53473" name="Line 27"/>
            <p:cNvSpPr/>
            <p:nvPr/>
          </p:nvSpPr>
          <p:spPr>
            <a:xfrm rot="5400000">
              <a:off x="6584950" y="3442097"/>
              <a:ext cx="571500" cy="0"/>
            </a:xfrm>
            <a:prstGeom prst="line">
              <a:avLst/>
            </a:prstGeom>
            <a:ln w="28575" cap="flat" cmpd="sng">
              <a:solidFill>
                <a:schemeClr val="tx1"/>
              </a:solidFill>
              <a:prstDash val="solid"/>
              <a:headEnd type="none" w="med" len="med"/>
              <a:tailEnd type="none" w="med" len="med"/>
            </a:ln>
          </p:spPr>
        </p:sp>
        <p:sp>
          <p:nvSpPr>
            <p:cNvPr id="53474" name="Oval 28"/>
            <p:cNvSpPr/>
            <p:nvPr/>
          </p:nvSpPr>
          <p:spPr>
            <a:xfrm>
              <a:off x="6838950" y="3099197"/>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475" name="Text Box 29"/>
            <p:cNvSpPr txBox="1"/>
            <p:nvPr/>
          </p:nvSpPr>
          <p:spPr>
            <a:xfrm>
              <a:off x="6718300" y="2738437"/>
              <a:ext cx="298480"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e</a:t>
              </a:r>
            </a:p>
          </p:txBody>
        </p:sp>
        <p:sp>
          <p:nvSpPr>
            <p:cNvPr id="53476" name="Line 32"/>
            <p:cNvSpPr/>
            <p:nvPr/>
          </p:nvSpPr>
          <p:spPr>
            <a:xfrm rot="5400000">
              <a:off x="6943725" y="3442097"/>
              <a:ext cx="571500" cy="0"/>
            </a:xfrm>
            <a:prstGeom prst="line">
              <a:avLst/>
            </a:prstGeom>
            <a:ln w="28575" cap="flat" cmpd="sng">
              <a:solidFill>
                <a:schemeClr val="tx1"/>
              </a:solidFill>
              <a:prstDash val="solid"/>
              <a:headEnd type="none" w="med" len="med"/>
              <a:tailEnd type="none" w="med" len="med"/>
            </a:ln>
          </p:spPr>
        </p:sp>
        <p:sp>
          <p:nvSpPr>
            <p:cNvPr id="53477" name="Oval 33"/>
            <p:cNvSpPr/>
            <p:nvPr/>
          </p:nvSpPr>
          <p:spPr>
            <a:xfrm>
              <a:off x="7197725" y="3099197"/>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478" name="Text Box 34"/>
            <p:cNvSpPr txBox="1"/>
            <p:nvPr/>
          </p:nvSpPr>
          <p:spPr>
            <a:xfrm>
              <a:off x="7077075" y="2747962"/>
              <a:ext cx="269626"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f</a:t>
              </a:r>
            </a:p>
          </p:txBody>
        </p:sp>
        <p:sp>
          <p:nvSpPr>
            <p:cNvPr id="53479" name="Line 37"/>
            <p:cNvSpPr/>
            <p:nvPr/>
          </p:nvSpPr>
          <p:spPr>
            <a:xfrm rot="5400000">
              <a:off x="7302500" y="3442097"/>
              <a:ext cx="571500" cy="0"/>
            </a:xfrm>
            <a:prstGeom prst="line">
              <a:avLst/>
            </a:prstGeom>
            <a:ln w="28575" cap="flat" cmpd="sng">
              <a:solidFill>
                <a:schemeClr val="tx1"/>
              </a:solidFill>
              <a:prstDash val="solid"/>
              <a:headEnd type="none" w="med" len="med"/>
              <a:tailEnd type="none" w="med" len="med"/>
            </a:ln>
          </p:spPr>
        </p:sp>
        <p:sp>
          <p:nvSpPr>
            <p:cNvPr id="53480" name="Oval 38"/>
            <p:cNvSpPr/>
            <p:nvPr/>
          </p:nvSpPr>
          <p:spPr>
            <a:xfrm>
              <a:off x="7556500" y="3099197"/>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481" name="Text Box 39"/>
            <p:cNvSpPr txBox="1"/>
            <p:nvPr/>
          </p:nvSpPr>
          <p:spPr>
            <a:xfrm>
              <a:off x="7435850" y="2681287"/>
              <a:ext cx="312906"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g</a:t>
              </a:r>
            </a:p>
          </p:txBody>
        </p:sp>
        <p:sp>
          <p:nvSpPr>
            <p:cNvPr id="53482" name="Line 42"/>
            <p:cNvSpPr/>
            <p:nvPr/>
          </p:nvSpPr>
          <p:spPr>
            <a:xfrm rot="5400000">
              <a:off x="7662863" y="3442097"/>
              <a:ext cx="571500" cy="0"/>
            </a:xfrm>
            <a:prstGeom prst="line">
              <a:avLst/>
            </a:prstGeom>
            <a:ln w="28575" cap="flat" cmpd="sng">
              <a:solidFill>
                <a:schemeClr val="tx1"/>
              </a:solidFill>
              <a:prstDash val="solid"/>
              <a:headEnd type="none" w="med" len="med"/>
              <a:tailEnd type="none" w="med" len="med"/>
            </a:ln>
          </p:spPr>
        </p:sp>
        <p:sp>
          <p:nvSpPr>
            <p:cNvPr id="53483" name="Oval 43"/>
            <p:cNvSpPr/>
            <p:nvPr/>
          </p:nvSpPr>
          <p:spPr>
            <a:xfrm>
              <a:off x="7916863" y="3099197"/>
              <a:ext cx="76200" cy="57150"/>
            </a:xfrm>
            <a:prstGeom prst="ellipse">
              <a:avLst/>
            </a:prstGeom>
            <a:solidFill>
              <a:srgbClr val="00FF00"/>
            </a:solidFill>
            <a:ln w="28575" cap="flat" cmpd="sng">
              <a:solidFill>
                <a:schemeClr val="tx1"/>
              </a:solidFill>
              <a:prstDash val="solid"/>
              <a:headEnd type="none" w="med" len="med"/>
              <a:tailEnd type="none" w="med" len="med"/>
            </a:ln>
          </p:spPr>
          <p:txBody>
            <a:bodyPr wrap="none" anchor="ctr"/>
            <a:lstStyle/>
            <a:p>
              <a:pPr eaLnBrk="1" hangingPunct="1"/>
              <a:endParaRPr lang="zh-CN" altLang="en-US" sz="2000" dirty="0">
                <a:solidFill>
                  <a:schemeClr val="tx1"/>
                </a:solidFill>
                <a:latin typeface="Arial" panose="020B0604020202020204" pitchFamily="34" charset="0"/>
              </a:endParaRPr>
            </a:p>
          </p:txBody>
        </p:sp>
        <p:sp>
          <p:nvSpPr>
            <p:cNvPr id="53484" name="Text Box 44"/>
            <p:cNvSpPr txBox="1"/>
            <p:nvPr/>
          </p:nvSpPr>
          <p:spPr>
            <a:xfrm>
              <a:off x="7824788" y="2709862"/>
              <a:ext cx="248786" cy="400110"/>
            </a:xfrm>
            <a:prstGeom prst="rect">
              <a:avLst/>
            </a:prstGeom>
            <a:noFill/>
            <a:ln w="28575">
              <a:noFill/>
            </a:ln>
          </p:spPr>
          <p:txBody>
            <a:bodyPr wrap="none">
              <a:spAutoFit/>
            </a:bodyPr>
            <a:lstStyle/>
            <a:p>
              <a:pPr eaLnBrk="1" hangingPunct="1"/>
              <a:r>
                <a:rPr lang="en-US" altLang="zh-CN" sz="2000" b="1" dirty="0">
                  <a:solidFill>
                    <a:schemeClr val="tx1"/>
                  </a:solidFill>
                  <a:latin typeface="Times New Roman" panose="02020603050405020304" pitchFamily="18" charset="0"/>
                </a:rPr>
                <a:t>.</a:t>
              </a:r>
            </a:p>
          </p:txBody>
        </p:sp>
        <p:sp>
          <p:nvSpPr>
            <p:cNvPr id="53485" name="Line 45"/>
            <p:cNvSpPr/>
            <p:nvPr/>
          </p:nvSpPr>
          <p:spPr>
            <a:xfrm>
              <a:off x="5434013" y="3727847"/>
              <a:ext cx="2514600" cy="0"/>
            </a:xfrm>
            <a:prstGeom prst="line">
              <a:avLst/>
            </a:prstGeom>
            <a:ln w="28575" cap="flat" cmpd="sng">
              <a:solidFill>
                <a:schemeClr val="tx1"/>
              </a:solidFill>
              <a:prstDash val="solid"/>
              <a:headEnd type="none" w="med" len="med"/>
              <a:tailEnd type="none" w="med" len="med"/>
            </a:ln>
          </p:spPr>
        </p:sp>
        <p:sp>
          <p:nvSpPr>
            <p:cNvPr id="53486" name="Line 46"/>
            <p:cNvSpPr/>
            <p:nvPr/>
          </p:nvSpPr>
          <p:spPr>
            <a:xfrm>
              <a:off x="6697663" y="3727847"/>
              <a:ext cx="0" cy="180000"/>
            </a:xfrm>
            <a:prstGeom prst="line">
              <a:avLst/>
            </a:prstGeom>
            <a:ln w="28575" cap="flat" cmpd="sng">
              <a:solidFill>
                <a:schemeClr val="tx1"/>
              </a:solidFill>
              <a:prstDash val="solid"/>
              <a:headEnd type="oval" w="med" len="med"/>
              <a:tailEnd type="none" w="med" len="med"/>
            </a:ln>
          </p:spPr>
        </p:sp>
        <p:sp>
          <p:nvSpPr>
            <p:cNvPr id="53487" name="Line 48"/>
            <p:cNvSpPr/>
            <p:nvPr/>
          </p:nvSpPr>
          <p:spPr>
            <a:xfrm flipH="1">
              <a:off x="4976813" y="3330179"/>
              <a:ext cx="152400" cy="171450"/>
            </a:xfrm>
            <a:prstGeom prst="line">
              <a:avLst/>
            </a:prstGeom>
            <a:ln w="28575" cap="flat" cmpd="sng">
              <a:solidFill>
                <a:schemeClr val="tx1"/>
              </a:solidFill>
              <a:prstDash val="solid"/>
              <a:headEnd type="none" w="med" len="med"/>
              <a:tailEnd type="triangle" w="med" len="med"/>
            </a:ln>
          </p:spPr>
        </p:sp>
        <p:sp>
          <p:nvSpPr>
            <p:cNvPr id="53488" name="Line 49"/>
            <p:cNvSpPr/>
            <p:nvPr/>
          </p:nvSpPr>
          <p:spPr>
            <a:xfrm flipH="1">
              <a:off x="5053013" y="3330179"/>
              <a:ext cx="152400" cy="171450"/>
            </a:xfrm>
            <a:prstGeom prst="line">
              <a:avLst/>
            </a:prstGeom>
            <a:ln w="28575" cap="flat" cmpd="sng">
              <a:solidFill>
                <a:schemeClr val="tx1"/>
              </a:solidFill>
              <a:prstDash val="solid"/>
              <a:headEnd type="none" w="med" len="med"/>
              <a:tailEnd type="triangle" w="med" len="med"/>
            </a:ln>
          </p:spPr>
        </p:sp>
        <p:sp>
          <p:nvSpPr>
            <p:cNvPr id="53489" name="TextBox 140"/>
            <p:cNvSpPr txBox="1"/>
            <p:nvPr/>
          </p:nvSpPr>
          <p:spPr>
            <a:xfrm>
              <a:off x="6162655" y="3729587"/>
              <a:ext cx="648072" cy="276999"/>
            </a:xfrm>
            <a:prstGeom prst="rect">
              <a:avLst/>
            </a:prstGeom>
            <a:noFill/>
            <a:ln w="9525">
              <a:noFill/>
            </a:ln>
          </p:spPr>
          <p:txBody>
            <a:bodyPr>
              <a:spAutoFit/>
            </a:bodyPr>
            <a:lstStyle/>
            <a:p>
              <a:pPr eaLnBrk="1" hangingPunct="1"/>
              <a:r>
                <a:rPr lang="en-US" altLang="zh-CN" sz="1200" b="1" dirty="0">
                  <a:solidFill>
                    <a:schemeClr val="tx1"/>
                  </a:solidFill>
                  <a:latin typeface="Arial" panose="020B0604020202020204" pitchFamily="34" charset="0"/>
                </a:rPr>
                <a:t>COM</a:t>
              </a:r>
              <a:endParaRPr lang="zh-CN" altLang="en-US" sz="1200" b="1" dirty="0">
                <a:solidFill>
                  <a:schemeClr val="tx1"/>
                </a:solidFill>
                <a:latin typeface="Arial" panose="020B0604020202020204" pitchFamily="34" charset="0"/>
              </a:endParaRPr>
            </a:p>
          </p:txBody>
        </p:sp>
        <p:sp>
          <p:nvSpPr>
            <p:cNvPr id="53490" name="Oval 94"/>
            <p:cNvSpPr/>
            <p:nvPr/>
          </p:nvSpPr>
          <p:spPr>
            <a:xfrm flipV="1">
              <a:off x="6669757" y="3882752"/>
              <a:ext cx="57600" cy="57150"/>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491" name="AutoShape 5"/>
            <p:cNvSpPr/>
            <p:nvPr/>
          </p:nvSpPr>
          <p:spPr>
            <a:xfrm flipV="1">
              <a:off x="5281613" y="3327797"/>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492" name="Line 6"/>
            <p:cNvSpPr/>
            <p:nvPr/>
          </p:nvSpPr>
          <p:spPr>
            <a:xfrm>
              <a:off x="5281613" y="3499247"/>
              <a:ext cx="304800" cy="0"/>
            </a:xfrm>
            <a:prstGeom prst="line">
              <a:avLst/>
            </a:prstGeom>
            <a:ln w="28575" cap="flat" cmpd="sng">
              <a:solidFill>
                <a:schemeClr val="tx1"/>
              </a:solidFill>
              <a:prstDash val="solid"/>
              <a:headEnd type="none" w="med" len="med"/>
              <a:tailEnd type="none" w="med" len="med"/>
            </a:ln>
          </p:spPr>
        </p:sp>
        <p:sp>
          <p:nvSpPr>
            <p:cNvPr id="53493" name="AutoShape 10"/>
            <p:cNvSpPr/>
            <p:nvPr/>
          </p:nvSpPr>
          <p:spPr>
            <a:xfrm flipV="1">
              <a:off x="5640388" y="3327797"/>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494" name="Line 11"/>
            <p:cNvSpPr/>
            <p:nvPr/>
          </p:nvSpPr>
          <p:spPr>
            <a:xfrm>
              <a:off x="5640388" y="3499247"/>
              <a:ext cx="304800" cy="0"/>
            </a:xfrm>
            <a:prstGeom prst="line">
              <a:avLst/>
            </a:prstGeom>
            <a:ln w="28575" cap="flat" cmpd="sng">
              <a:solidFill>
                <a:schemeClr val="tx1"/>
              </a:solidFill>
              <a:prstDash val="solid"/>
              <a:headEnd type="none" w="med" len="med"/>
              <a:tailEnd type="none" w="med" len="med"/>
            </a:ln>
          </p:spPr>
        </p:sp>
        <p:sp>
          <p:nvSpPr>
            <p:cNvPr id="53495" name="AutoShape 15"/>
            <p:cNvSpPr/>
            <p:nvPr/>
          </p:nvSpPr>
          <p:spPr>
            <a:xfrm flipV="1">
              <a:off x="5999163" y="3327797"/>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496" name="Line 16"/>
            <p:cNvSpPr/>
            <p:nvPr/>
          </p:nvSpPr>
          <p:spPr>
            <a:xfrm>
              <a:off x="5999163" y="3499247"/>
              <a:ext cx="304800" cy="0"/>
            </a:xfrm>
            <a:prstGeom prst="line">
              <a:avLst/>
            </a:prstGeom>
            <a:ln w="28575" cap="flat" cmpd="sng">
              <a:solidFill>
                <a:schemeClr val="tx1"/>
              </a:solidFill>
              <a:prstDash val="solid"/>
              <a:headEnd type="none" w="med" len="med"/>
              <a:tailEnd type="none" w="med" len="med"/>
            </a:ln>
          </p:spPr>
        </p:sp>
        <p:sp>
          <p:nvSpPr>
            <p:cNvPr id="53497" name="AutoShape 20"/>
            <p:cNvSpPr/>
            <p:nvPr/>
          </p:nvSpPr>
          <p:spPr>
            <a:xfrm flipV="1">
              <a:off x="6357938" y="3327797"/>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498" name="Line 21"/>
            <p:cNvSpPr/>
            <p:nvPr/>
          </p:nvSpPr>
          <p:spPr>
            <a:xfrm>
              <a:off x="6357938" y="3499247"/>
              <a:ext cx="304800" cy="0"/>
            </a:xfrm>
            <a:prstGeom prst="line">
              <a:avLst/>
            </a:prstGeom>
            <a:ln w="28575" cap="flat" cmpd="sng">
              <a:solidFill>
                <a:schemeClr val="tx1"/>
              </a:solidFill>
              <a:prstDash val="solid"/>
              <a:headEnd type="none" w="med" len="med"/>
              <a:tailEnd type="none" w="med" len="med"/>
            </a:ln>
          </p:spPr>
        </p:sp>
        <p:sp>
          <p:nvSpPr>
            <p:cNvPr id="53499" name="AutoShape 25"/>
            <p:cNvSpPr/>
            <p:nvPr/>
          </p:nvSpPr>
          <p:spPr>
            <a:xfrm flipV="1">
              <a:off x="6718300" y="3327797"/>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00" name="Line 26"/>
            <p:cNvSpPr/>
            <p:nvPr/>
          </p:nvSpPr>
          <p:spPr>
            <a:xfrm>
              <a:off x="6718300" y="3499247"/>
              <a:ext cx="304800" cy="0"/>
            </a:xfrm>
            <a:prstGeom prst="line">
              <a:avLst/>
            </a:prstGeom>
            <a:ln w="28575" cap="flat" cmpd="sng">
              <a:solidFill>
                <a:schemeClr val="tx1"/>
              </a:solidFill>
              <a:prstDash val="solid"/>
              <a:headEnd type="none" w="med" len="med"/>
              <a:tailEnd type="none" w="med" len="med"/>
            </a:ln>
          </p:spPr>
        </p:sp>
        <p:sp>
          <p:nvSpPr>
            <p:cNvPr id="53501" name="AutoShape 30"/>
            <p:cNvSpPr/>
            <p:nvPr/>
          </p:nvSpPr>
          <p:spPr>
            <a:xfrm flipV="1">
              <a:off x="7077075" y="3327797"/>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02" name="Line 31"/>
            <p:cNvSpPr/>
            <p:nvPr/>
          </p:nvSpPr>
          <p:spPr>
            <a:xfrm>
              <a:off x="7077075" y="3499247"/>
              <a:ext cx="304800" cy="0"/>
            </a:xfrm>
            <a:prstGeom prst="line">
              <a:avLst/>
            </a:prstGeom>
            <a:ln w="28575" cap="flat" cmpd="sng">
              <a:solidFill>
                <a:schemeClr val="tx1"/>
              </a:solidFill>
              <a:prstDash val="solid"/>
              <a:headEnd type="none" w="med" len="med"/>
              <a:tailEnd type="none" w="med" len="med"/>
            </a:ln>
          </p:spPr>
        </p:sp>
        <p:sp>
          <p:nvSpPr>
            <p:cNvPr id="53503" name="AutoShape 35"/>
            <p:cNvSpPr/>
            <p:nvPr/>
          </p:nvSpPr>
          <p:spPr>
            <a:xfrm flipV="1">
              <a:off x="7435850" y="3327797"/>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04" name="Line 36"/>
            <p:cNvSpPr/>
            <p:nvPr/>
          </p:nvSpPr>
          <p:spPr>
            <a:xfrm>
              <a:off x="7435850" y="3499247"/>
              <a:ext cx="304800" cy="0"/>
            </a:xfrm>
            <a:prstGeom prst="line">
              <a:avLst/>
            </a:prstGeom>
            <a:ln w="28575" cap="flat" cmpd="sng">
              <a:solidFill>
                <a:schemeClr val="tx1"/>
              </a:solidFill>
              <a:prstDash val="solid"/>
              <a:headEnd type="none" w="med" len="med"/>
              <a:tailEnd type="none" w="med" len="med"/>
            </a:ln>
          </p:spPr>
        </p:sp>
        <p:sp>
          <p:nvSpPr>
            <p:cNvPr id="53505" name="AutoShape 40"/>
            <p:cNvSpPr/>
            <p:nvPr/>
          </p:nvSpPr>
          <p:spPr>
            <a:xfrm flipV="1">
              <a:off x="7796213" y="3327797"/>
              <a:ext cx="304800" cy="171450"/>
            </a:xfrm>
            <a:prstGeom prst="triangle">
              <a:avLst>
                <a:gd name="adj" fmla="val 50000"/>
              </a:avLst>
            </a:prstGeom>
            <a:solidFill>
              <a:srgbClr val="00FF0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53506" name="Line 41"/>
            <p:cNvSpPr/>
            <p:nvPr/>
          </p:nvSpPr>
          <p:spPr>
            <a:xfrm>
              <a:off x="7796213" y="3499247"/>
              <a:ext cx="304800" cy="0"/>
            </a:xfrm>
            <a:prstGeom prst="line">
              <a:avLst/>
            </a:prstGeom>
            <a:ln w="28575" cap="flat" cmpd="sng">
              <a:solidFill>
                <a:schemeClr val="tx1"/>
              </a:solidFill>
              <a:prstDash val="solid"/>
              <a:headEnd type="none" w="med" len="med"/>
              <a:tailEnd type="none" w="med" len="med"/>
            </a:ln>
          </p:spPr>
        </p:sp>
      </p:grpSp>
      <p:sp>
        <p:nvSpPr>
          <p:cNvPr id="271" name="Text Box 95"/>
          <p:cNvSpPr txBox="1"/>
          <p:nvPr/>
        </p:nvSpPr>
        <p:spPr>
          <a:xfrm>
            <a:off x="5280660" y="6092825"/>
            <a:ext cx="527050" cy="276225"/>
          </a:xfrm>
          <a:prstGeom prst="rect">
            <a:avLst/>
          </a:prstGeom>
          <a:noFill/>
          <a:ln w="28575">
            <a:noFill/>
          </a:ln>
        </p:spPr>
        <p:txBody>
          <a:bodyPr wrap="none">
            <a:spAutoFit/>
          </a:bodyPr>
          <a:lstStyle/>
          <a:p>
            <a:pPr eaLnBrk="1" hangingPunct="1"/>
            <a:r>
              <a:rPr lang="en-US" altLang="zh-CN" sz="1200" b="1" dirty="0">
                <a:solidFill>
                  <a:schemeClr val="tx1"/>
                </a:solidFill>
                <a:latin typeface="Arial" panose="020B0604020202020204" pitchFamily="34" charset="0"/>
              </a:rPr>
              <a:t>GND</a:t>
            </a:r>
          </a:p>
        </p:txBody>
      </p:sp>
      <p:sp>
        <p:nvSpPr>
          <p:cNvPr id="53422" name="灯片编号占位符 7"/>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29</a:t>
            </a:fld>
            <a:endParaRPr lang="zh-CN" altLang="zh-CN" sz="1400" dirty="0">
              <a:solidFill>
                <a:schemeClr val="tx1"/>
              </a:solidFill>
              <a:latin typeface="Times New Roman" panose="02020603050405020304" pitchFamily="18" charset="0"/>
            </a:endParaRPr>
          </a:p>
        </p:txBody>
      </p:sp>
      <p:sp>
        <p:nvSpPr>
          <p:cNvPr id="53424" name="Text Box 136"/>
          <p:cNvSpPr txBox="1"/>
          <p:nvPr/>
        </p:nvSpPr>
        <p:spPr>
          <a:xfrm>
            <a:off x="1690053" y="3881755"/>
            <a:ext cx="1296987" cy="338138"/>
          </a:xfrm>
          <a:prstGeom prst="rect">
            <a:avLst/>
          </a:prstGeom>
          <a:noFill/>
          <a:ln w="9525">
            <a:noFill/>
          </a:ln>
        </p:spPr>
        <p:txBody>
          <a:bodyPr>
            <a:spAutoFit/>
          </a:bodyPr>
          <a:lstStyle/>
          <a:p>
            <a:pPr eaLnBrk="1" hangingPunct="1"/>
            <a:r>
              <a:rPr lang="zh-CN" altLang="en-US" sz="1600" b="1" dirty="0">
                <a:solidFill>
                  <a:schemeClr val="tx1"/>
                </a:solidFill>
                <a:latin typeface="黑体" panose="02010609060101010101" pitchFamily="49" charset="-122"/>
                <a:ea typeface="黑体" panose="02010609060101010101" pitchFamily="49" charset="-122"/>
              </a:rPr>
              <a:t>七段数码管</a:t>
            </a:r>
            <a:endParaRPr lang="en-US" altLang="zh-CN" sz="1600" b="1" dirty="0">
              <a:solidFill>
                <a:schemeClr val="tx1"/>
              </a:solidFill>
              <a:latin typeface="黑体" panose="02010609060101010101" pitchFamily="49" charset="-122"/>
              <a:ea typeface="黑体" panose="02010609060101010101" pitchFamily="49" charset="-122"/>
            </a:endParaRPr>
          </a:p>
        </p:txBody>
      </p:sp>
      <p:sp>
        <p:nvSpPr>
          <p:cNvPr id="53425" name="TextBox 40"/>
          <p:cNvSpPr txBox="1"/>
          <p:nvPr/>
        </p:nvSpPr>
        <p:spPr>
          <a:xfrm>
            <a:off x="2147253" y="6415405"/>
            <a:ext cx="431800" cy="215900"/>
          </a:xfrm>
          <a:prstGeom prst="rect">
            <a:avLst/>
          </a:prstGeom>
          <a:noFill/>
          <a:ln w="9525">
            <a:noFill/>
          </a:ln>
        </p:spPr>
        <p:txBody>
          <a:bodyPr>
            <a:spAutoFit/>
          </a:bodyPr>
          <a:lstStyle/>
          <a:p>
            <a:pPr eaLnBrk="1" hangingPunct="1"/>
            <a:r>
              <a:rPr lang="en-US" altLang="zh-CN" sz="800" b="1" i="1" dirty="0">
                <a:solidFill>
                  <a:schemeClr val="tx1"/>
                </a:solidFill>
                <a:latin typeface="Times New Roman" panose="02020603050405020304" pitchFamily="18" charset="0"/>
              </a:rPr>
              <a:t>COM</a:t>
            </a:r>
            <a:endParaRPr lang="zh-CN" altLang="en-US" sz="800" b="1" i="1" dirty="0">
              <a:solidFill>
                <a:schemeClr val="tx1"/>
              </a:solidFill>
              <a:latin typeface="Times New Roman" panose="02020603050405020304" pitchFamily="18" charset="0"/>
            </a:endParaRPr>
          </a:p>
        </p:txBody>
      </p:sp>
      <p:sp>
        <p:nvSpPr>
          <p:cNvPr id="53426" name="TextBox 41"/>
          <p:cNvSpPr txBox="1"/>
          <p:nvPr/>
        </p:nvSpPr>
        <p:spPr>
          <a:xfrm>
            <a:off x="2131378" y="4288155"/>
            <a:ext cx="431800" cy="215900"/>
          </a:xfrm>
          <a:prstGeom prst="rect">
            <a:avLst/>
          </a:prstGeom>
          <a:noFill/>
          <a:ln w="9525">
            <a:noFill/>
          </a:ln>
        </p:spPr>
        <p:txBody>
          <a:bodyPr>
            <a:spAutoFit/>
          </a:bodyPr>
          <a:lstStyle/>
          <a:p>
            <a:pPr eaLnBrk="1" hangingPunct="1"/>
            <a:r>
              <a:rPr lang="en-US" altLang="zh-CN" sz="800" b="1" i="1" dirty="0">
                <a:solidFill>
                  <a:schemeClr val="tx1"/>
                </a:solidFill>
                <a:latin typeface="Times New Roman" panose="02020603050405020304" pitchFamily="18" charset="0"/>
              </a:rPr>
              <a:t>COM</a:t>
            </a:r>
            <a:endParaRPr lang="zh-CN" altLang="en-US" sz="800" b="1" i="1" dirty="0">
              <a:solidFill>
                <a:schemeClr val="tx1"/>
              </a:solidFill>
              <a:latin typeface="Times New Roman" panose="02020603050405020304" pitchFamily="18" charset="0"/>
            </a:endParaRPr>
          </a:p>
        </p:txBody>
      </p:sp>
      <p:sp>
        <p:nvSpPr>
          <p:cNvPr id="53427" name="Rectangle 100"/>
          <p:cNvSpPr/>
          <p:nvPr/>
        </p:nvSpPr>
        <p:spPr>
          <a:xfrm>
            <a:off x="1855153" y="4740593"/>
            <a:ext cx="981075" cy="1419225"/>
          </a:xfrm>
          <a:prstGeom prst="rect">
            <a:avLst/>
          </a:prstGeom>
          <a:solidFill>
            <a:schemeClr val="tx1"/>
          </a:solidFill>
          <a:ln w="38100" cap="flat" cmpd="sng">
            <a:solidFill>
              <a:schemeClr val="bg2"/>
            </a:solidFill>
            <a:prstDash val="solid"/>
            <a:miter/>
            <a:headEnd type="none" w="med" len="med"/>
            <a:tailEnd type="none" w="med" len="med"/>
          </a:ln>
        </p:spPr>
        <p:txBody>
          <a:bodyPr wrap="none" anchor="ctr"/>
          <a:lstStyle/>
          <a:p>
            <a:pPr eaLnBrk="1" hangingPunct="1"/>
            <a:endParaRPr lang="zh-CN" altLang="en-US" sz="1200" dirty="0">
              <a:latin typeface="Arial" panose="020B0604020202020204" pitchFamily="34" charset="0"/>
            </a:endParaRPr>
          </a:p>
        </p:txBody>
      </p:sp>
      <p:sp>
        <p:nvSpPr>
          <p:cNvPr id="53428" name="Line 101"/>
          <p:cNvSpPr/>
          <p:nvPr/>
        </p:nvSpPr>
        <p:spPr>
          <a:xfrm>
            <a:off x="1953578" y="6159818"/>
            <a:ext cx="0" cy="263525"/>
          </a:xfrm>
          <a:prstGeom prst="line">
            <a:avLst/>
          </a:prstGeom>
          <a:ln w="28575" cap="flat" cmpd="sng">
            <a:solidFill>
              <a:schemeClr val="tx1"/>
            </a:solidFill>
            <a:prstDash val="solid"/>
            <a:headEnd type="none" w="med" len="med"/>
            <a:tailEnd type="none" w="med" len="med"/>
          </a:ln>
        </p:spPr>
      </p:sp>
      <p:sp>
        <p:nvSpPr>
          <p:cNvPr id="53429" name="Line 102"/>
          <p:cNvSpPr/>
          <p:nvPr/>
        </p:nvSpPr>
        <p:spPr>
          <a:xfrm>
            <a:off x="2737803" y="6159818"/>
            <a:ext cx="0" cy="263525"/>
          </a:xfrm>
          <a:prstGeom prst="line">
            <a:avLst/>
          </a:prstGeom>
          <a:ln w="28575" cap="flat" cmpd="sng">
            <a:solidFill>
              <a:schemeClr val="tx1"/>
            </a:solidFill>
            <a:prstDash val="solid"/>
            <a:headEnd type="none" w="med" len="med"/>
            <a:tailEnd type="none" w="med" len="med"/>
          </a:ln>
        </p:spPr>
      </p:sp>
      <p:sp>
        <p:nvSpPr>
          <p:cNvPr id="53430" name="Line 103"/>
          <p:cNvSpPr/>
          <p:nvPr/>
        </p:nvSpPr>
        <p:spPr>
          <a:xfrm>
            <a:off x="2345690" y="6159818"/>
            <a:ext cx="0" cy="263525"/>
          </a:xfrm>
          <a:prstGeom prst="line">
            <a:avLst/>
          </a:prstGeom>
          <a:ln w="28575" cap="flat" cmpd="sng">
            <a:solidFill>
              <a:schemeClr val="tx1"/>
            </a:solidFill>
            <a:prstDash val="solid"/>
            <a:headEnd type="none" w="med" len="med"/>
            <a:tailEnd type="none" w="med" len="med"/>
          </a:ln>
        </p:spPr>
      </p:sp>
      <p:sp>
        <p:nvSpPr>
          <p:cNvPr id="53431" name="Line 104"/>
          <p:cNvSpPr/>
          <p:nvPr/>
        </p:nvSpPr>
        <p:spPr>
          <a:xfrm>
            <a:off x="2148840" y="6159818"/>
            <a:ext cx="0" cy="263525"/>
          </a:xfrm>
          <a:prstGeom prst="line">
            <a:avLst/>
          </a:prstGeom>
          <a:ln w="28575" cap="flat" cmpd="sng">
            <a:solidFill>
              <a:schemeClr val="tx1"/>
            </a:solidFill>
            <a:prstDash val="solid"/>
            <a:headEnd type="none" w="med" len="med"/>
            <a:tailEnd type="none" w="med" len="med"/>
          </a:ln>
        </p:spPr>
      </p:sp>
      <p:sp>
        <p:nvSpPr>
          <p:cNvPr id="53432" name="Line 105"/>
          <p:cNvSpPr/>
          <p:nvPr/>
        </p:nvSpPr>
        <p:spPr>
          <a:xfrm>
            <a:off x="2542540" y="6159818"/>
            <a:ext cx="0" cy="263525"/>
          </a:xfrm>
          <a:prstGeom prst="line">
            <a:avLst/>
          </a:prstGeom>
          <a:ln w="28575" cap="flat" cmpd="sng">
            <a:solidFill>
              <a:schemeClr val="tx1"/>
            </a:solidFill>
            <a:prstDash val="solid"/>
            <a:headEnd type="none" w="med" len="med"/>
            <a:tailEnd type="none" w="med" len="med"/>
          </a:ln>
        </p:spPr>
      </p:sp>
      <p:sp>
        <p:nvSpPr>
          <p:cNvPr id="53433" name="Line 106"/>
          <p:cNvSpPr/>
          <p:nvPr/>
        </p:nvSpPr>
        <p:spPr>
          <a:xfrm>
            <a:off x="1953578" y="4478655"/>
            <a:ext cx="0" cy="261938"/>
          </a:xfrm>
          <a:prstGeom prst="line">
            <a:avLst/>
          </a:prstGeom>
          <a:ln w="28575" cap="flat" cmpd="sng">
            <a:solidFill>
              <a:schemeClr val="tx1"/>
            </a:solidFill>
            <a:prstDash val="solid"/>
            <a:headEnd type="none" w="med" len="med"/>
            <a:tailEnd type="none" w="med" len="med"/>
          </a:ln>
        </p:spPr>
      </p:sp>
      <p:sp>
        <p:nvSpPr>
          <p:cNvPr id="53434" name="Line 107"/>
          <p:cNvSpPr/>
          <p:nvPr/>
        </p:nvSpPr>
        <p:spPr>
          <a:xfrm>
            <a:off x="2737803" y="4478655"/>
            <a:ext cx="0" cy="261938"/>
          </a:xfrm>
          <a:prstGeom prst="line">
            <a:avLst/>
          </a:prstGeom>
          <a:ln w="28575" cap="flat" cmpd="sng">
            <a:solidFill>
              <a:schemeClr val="tx1"/>
            </a:solidFill>
            <a:prstDash val="solid"/>
            <a:headEnd type="none" w="med" len="med"/>
            <a:tailEnd type="none" w="med" len="med"/>
          </a:ln>
        </p:spPr>
      </p:sp>
      <p:sp>
        <p:nvSpPr>
          <p:cNvPr id="53435" name="Line 108"/>
          <p:cNvSpPr/>
          <p:nvPr/>
        </p:nvSpPr>
        <p:spPr>
          <a:xfrm>
            <a:off x="2345690" y="4478655"/>
            <a:ext cx="0" cy="261938"/>
          </a:xfrm>
          <a:prstGeom prst="line">
            <a:avLst/>
          </a:prstGeom>
          <a:ln w="28575" cap="flat" cmpd="sng">
            <a:solidFill>
              <a:schemeClr val="tx1"/>
            </a:solidFill>
            <a:prstDash val="solid"/>
            <a:headEnd type="none" w="med" len="med"/>
            <a:tailEnd type="none" w="med" len="med"/>
          </a:ln>
        </p:spPr>
      </p:sp>
      <p:sp>
        <p:nvSpPr>
          <p:cNvPr id="53436" name="Line 109"/>
          <p:cNvSpPr/>
          <p:nvPr/>
        </p:nvSpPr>
        <p:spPr>
          <a:xfrm>
            <a:off x="2148840" y="4478655"/>
            <a:ext cx="0" cy="261938"/>
          </a:xfrm>
          <a:prstGeom prst="line">
            <a:avLst/>
          </a:prstGeom>
          <a:ln w="28575" cap="flat" cmpd="sng">
            <a:solidFill>
              <a:schemeClr val="tx1"/>
            </a:solidFill>
            <a:prstDash val="solid"/>
            <a:headEnd type="none" w="med" len="med"/>
            <a:tailEnd type="none" w="med" len="med"/>
          </a:ln>
        </p:spPr>
      </p:sp>
      <p:sp>
        <p:nvSpPr>
          <p:cNvPr id="53437" name="Line 110"/>
          <p:cNvSpPr/>
          <p:nvPr/>
        </p:nvSpPr>
        <p:spPr>
          <a:xfrm>
            <a:off x="2542540" y="4478655"/>
            <a:ext cx="0" cy="261938"/>
          </a:xfrm>
          <a:prstGeom prst="line">
            <a:avLst/>
          </a:prstGeom>
          <a:ln w="28575" cap="flat" cmpd="sng">
            <a:solidFill>
              <a:schemeClr val="tx1"/>
            </a:solidFill>
            <a:prstDash val="solid"/>
            <a:headEnd type="none" w="med" len="med"/>
            <a:tailEnd type="none" w="med" len="med"/>
          </a:ln>
        </p:spPr>
      </p:sp>
      <p:sp>
        <p:nvSpPr>
          <p:cNvPr id="53438" name="Oval 111"/>
          <p:cNvSpPr/>
          <p:nvPr/>
        </p:nvSpPr>
        <p:spPr>
          <a:xfrm>
            <a:off x="2639378" y="5950268"/>
            <a:ext cx="98425" cy="104775"/>
          </a:xfrm>
          <a:prstGeom prst="ellipse">
            <a:avLst/>
          </a:prstGeom>
          <a:solidFill>
            <a:srgbClr val="00FF00"/>
          </a:solidFill>
          <a:ln w="9525" cap="flat" cmpd="sng">
            <a:solidFill>
              <a:srgbClr val="00CC00"/>
            </a:solidFill>
            <a:prstDash val="solid"/>
            <a:headEnd type="none" w="med" len="med"/>
            <a:tailEnd type="none" w="med" len="med"/>
          </a:ln>
        </p:spPr>
        <p:txBody>
          <a:bodyPr wrap="none" anchor="ctr"/>
          <a:lstStyle/>
          <a:p>
            <a:pPr eaLnBrk="1" hangingPunct="1"/>
            <a:endParaRPr lang="zh-CN" altLang="en-US" sz="1200" dirty="0">
              <a:latin typeface="Arial" panose="020B0604020202020204" pitchFamily="34" charset="0"/>
            </a:endParaRPr>
          </a:p>
        </p:txBody>
      </p:sp>
      <p:sp>
        <p:nvSpPr>
          <p:cNvPr id="53439" name="Line 114"/>
          <p:cNvSpPr/>
          <p:nvPr/>
        </p:nvSpPr>
        <p:spPr>
          <a:xfrm>
            <a:off x="2137728" y="4980305"/>
            <a:ext cx="393700" cy="0"/>
          </a:xfrm>
          <a:prstGeom prst="line">
            <a:avLst/>
          </a:prstGeom>
          <a:ln w="127000" cap="flat" cmpd="sng">
            <a:solidFill>
              <a:srgbClr val="00FF00"/>
            </a:solidFill>
            <a:prstDash val="solid"/>
            <a:headEnd type="none" w="med" len="med"/>
            <a:tailEnd type="none" w="med" len="med"/>
          </a:ln>
        </p:spPr>
      </p:sp>
      <p:sp>
        <p:nvSpPr>
          <p:cNvPr id="53440" name="Line 115"/>
          <p:cNvSpPr/>
          <p:nvPr/>
        </p:nvSpPr>
        <p:spPr>
          <a:xfrm>
            <a:off x="2153603" y="5453380"/>
            <a:ext cx="392112" cy="0"/>
          </a:xfrm>
          <a:prstGeom prst="line">
            <a:avLst/>
          </a:prstGeom>
          <a:ln w="127000" cap="flat" cmpd="sng">
            <a:solidFill>
              <a:srgbClr val="00FF00"/>
            </a:solidFill>
            <a:prstDash val="solid"/>
            <a:headEnd type="none" w="med" len="med"/>
            <a:tailEnd type="none" w="med" len="med"/>
          </a:ln>
        </p:spPr>
      </p:sp>
      <p:sp>
        <p:nvSpPr>
          <p:cNvPr id="53441" name="Line 116"/>
          <p:cNvSpPr/>
          <p:nvPr/>
        </p:nvSpPr>
        <p:spPr>
          <a:xfrm>
            <a:off x="2137728" y="5926455"/>
            <a:ext cx="393700" cy="0"/>
          </a:xfrm>
          <a:prstGeom prst="line">
            <a:avLst/>
          </a:prstGeom>
          <a:ln w="127000" cap="flat" cmpd="sng">
            <a:solidFill>
              <a:srgbClr val="00FF00"/>
            </a:solidFill>
            <a:prstDash val="solid"/>
            <a:headEnd type="none" w="med" len="med"/>
            <a:tailEnd type="none" w="med" len="med"/>
          </a:ln>
        </p:spPr>
      </p:sp>
      <p:sp>
        <p:nvSpPr>
          <p:cNvPr id="53442" name="Line 117"/>
          <p:cNvSpPr/>
          <p:nvPr/>
        </p:nvSpPr>
        <p:spPr>
          <a:xfrm rot="-5400000">
            <a:off x="1855153" y="5715318"/>
            <a:ext cx="420687" cy="0"/>
          </a:xfrm>
          <a:prstGeom prst="line">
            <a:avLst/>
          </a:prstGeom>
          <a:ln w="127000" cap="flat" cmpd="sng">
            <a:solidFill>
              <a:srgbClr val="00FF00"/>
            </a:solidFill>
            <a:prstDash val="solid"/>
            <a:headEnd type="none" w="med" len="med"/>
            <a:tailEnd type="none" w="med" len="med"/>
          </a:ln>
        </p:spPr>
      </p:sp>
      <p:sp>
        <p:nvSpPr>
          <p:cNvPr id="53443" name="Line 118"/>
          <p:cNvSpPr/>
          <p:nvPr/>
        </p:nvSpPr>
        <p:spPr>
          <a:xfrm rot="-5400000">
            <a:off x="1855153" y="5189855"/>
            <a:ext cx="420687" cy="0"/>
          </a:xfrm>
          <a:prstGeom prst="line">
            <a:avLst/>
          </a:prstGeom>
          <a:ln w="127000" cap="flat" cmpd="sng">
            <a:solidFill>
              <a:srgbClr val="00CC00"/>
            </a:solidFill>
            <a:prstDash val="solid"/>
            <a:headEnd type="none" w="med" len="med"/>
            <a:tailEnd type="none" w="med" len="med"/>
          </a:ln>
        </p:spPr>
      </p:sp>
      <p:sp>
        <p:nvSpPr>
          <p:cNvPr id="53444" name="Line 119"/>
          <p:cNvSpPr/>
          <p:nvPr/>
        </p:nvSpPr>
        <p:spPr>
          <a:xfrm rot="-5400000">
            <a:off x="2394903" y="5189855"/>
            <a:ext cx="420687" cy="0"/>
          </a:xfrm>
          <a:prstGeom prst="line">
            <a:avLst/>
          </a:prstGeom>
          <a:ln w="127000" cap="flat" cmpd="sng">
            <a:solidFill>
              <a:srgbClr val="00FF00"/>
            </a:solidFill>
            <a:prstDash val="solid"/>
            <a:headEnd type="none" w="med" len="med"/>
            <a:tailEnd type="none" w="med" len="med"/>
          </a:ln>
        </p:spPr>
      </p:sp>
      <p:sp>
        <p:nvSpPr>
          <p:cNvPr id="53445" name="Line 120"/>
          <p:cNvSpPr/>
          <p:nvPr/>
        </p:nvSpPr>
        <p:spPr>
          <a:xfrm rot="-5400000">
            <a:off x="2394903" y="5715318"/>
            <a:ext cx="420687" cy="0"/>
          </a:xfrm>
          <a:prstGeom prst="line">
            <a:avLst/>
          </a:prstGeom>
          <a:ln w="127000" cap="flat" cmpd="sng">
            <a:solidFill>
              <a:srgbClr val="00FF00"/>
            </a:solidFill>
            <a:prstDash val="solid"/>
            <a:headEnd type="none" w="med" len="med"/>
            <a:tailEnd type="none" w="med" len="med"/>
          </a:ln>
        </p:spPr>
      </p:sp>
      <p:sp>
        <p:nvSpPr>
          <p:cNvPr id="50177" name="Text Box 121"/>
          <p:cNvSpPr txBox="1">
            <a:spLocks noChangeArrowheads="1"/>
          </p:cNvSpPr>
          <p:nvPr/>
        </p:nvSpPr>
        <p:spPr bwMode="auto">
          <a:xfrm>
            <a:off x="2023428" y="4242118"/>
            <a:ext cx="293688" cy="276225"/>
          </a:xfrm>
          <a:prstGeom prst="rect">
            <a:avLst/>
          </a:prstGeom>
          <a:noFill/>
          <a:ln w="9525">
            <a:noFill/>
            <a:miter lim="800000"/>
          </a:ln>
          <a:effec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200" b="1" i="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g</a:t>
            </a:r>
          </a:p>
        </p:txBody>
      </p:sp>
      <p:sp>
        <p:nvSpPr>
          <p:cNvPr id="53447" name="Text Box 122"/>
          <p:cNvSpPr txBox="1"/>
          <p:nvPr/>
        </p:nvSpPr>
        <p:spPr>
          <a:xfrm>
            <a:off x="2198053" y="4716780"/>
            <a:ext cx="295275" cy="277813"/>
          </a:xfrm>
          <a:prstGeom prst="rect">
            <a:avLst/>
          </a:prstGeom>
          <a:noFill/>
          <a:ln w="9525">
            <a:noFill/>
          </a:ln>
        </p:spPr>
        <p:txBody>
          <a:bodyPr>
            <a:spAutoFit/>
          </a:bodyPr>
          <a:lstStyle/>
          <a:p>
            <a:pPr eaLnBrk="1" hangingPunct="1">
              <a:spcBef>
                <a:spcPct val="50000"/>
              </a:spcBef>
            </a:pPr>
            <a:r>
              <a:rPr lang="en-US" altLang="zh-CN" sz="1200" b="1" i="1" dirty="0">
                <a:latin typeface="Times New Roman" panose="02020603050405020304" pitchFamily="18" charset="0"/>
              </a:rPr>
              <a:t>a</a:t>
            </a:r>
          </a:p>
        </p:txBody>
      </p:sp>
      <p:sp>
        <p:nvSpPr>
          <p:cNvPr id="53448" name="Text Box 123"/>
          <p:cNvSpPr txBox="1"/>
          <p:nvPr/>
        </p:nvSpPr>
        <p:spPr>
          <a:xfrm>
            <a:off x="2591753" y="5004118"/>
            <a:ext cx="293687" cy="276225"/>
          </a:xfrm>
          <a:prstGeom prst="rect">
            <a:avLst/>
          </a:prstGeom>
          <a:noFill/>
          <a:ln w="9525">
            <a:noFill/>
          </a:ln>
        </p:spPr>
        <p:txBody>
          <a:bodyPr>
            <a:spAutoFit/>
          </a:bodyPr>
          <a:lstStyle/>
          <a:p>
            <a:pPr eaLnBrk="1" hangingPunct="1">
              <a:spcBef>
                <a:spcPct val="50000"/>
              </a:spcBef>
            </a:pPr>
            <a:r>
              <a:rPr lang="en-US" altLang="zh-CN" sz="1200" b="1" i="1" dirty="0">
                <a:latin typeface="Times New Roman" panose="02020603050405020304" pitchFamily="18" charset="0"/>
              </a:rPr>
              <a:t>b</a:t>
            </a:r>
          </a:p>
        </p:txBody>
      </p:sp>
      <p:sp>
        <p:nvSpPr>
          <p:cNvPr id="53449" name="Text Box 124"/>
          <p:cNvSpPr txBox="1"/>
          <p:nvPr/>
        </p:nvSpPr>
        <p:spPr>
          <a:xfrm>
            <a:off x="2591753" y="5581968"/>
            <a:ext cx="293687" cy="277812"/>
          </a:xfrm>
          <a:prstGeom prst="rect">
            <a:avLst/>
          </a:prstGeom>
          <a:noFill/>
          <a:ln w="9525">
            <a:noFill/>
          </a:ln>
        </p:spPr>
        <p:txBody>
          <a:bodyPr>
            <a:spAutoFit/>
          </a:bodyPr>
          <a:lstStyle/>
          <a:p>
            <a:pPr eaLnBrk="1" hangingPunct="1">
              <a:spcBef>
                <a:spcPct val="50000"/>
              </a:spcBef>
            </a:pPr>
            <a:r>
              <a:rPr lang="en-US" altLang="zh-CN" sz="1200" b="1" i="1" dirty="0">
                <a:latin typeface="Times New Roman" panose="02020603050405020304" pitchFamily="18" charset="0"/>
              </a:rPr>
              <a:t>c</a:t>
            </a:r>
          </a:p>
        </p:txBody>
      </p:sp>
      <p:sp>
        <p:nvSpPr>
          <p:cNvPr id="53450" name="Text Box 125"/>
          <p:cNvSpPr txBox="1"/>
          <p:nvPr/>
        </p:nvSpPr>
        <p:spPr>
          <a:xfrm>
            <a:off x="2148840" y="5845493"/>
            <a:ext cx="295275" cy="276225"/>
          </a:xfrm>
          <a:prstGeom prst="rect">
            <a:avLst/>
          </a:prstGeom>
          <a:noFill/>
          <a:ln w="9525">
            <a:noFill/>
          </a:ln>
        </p:spPr>
        <p:txBody>
          <a:bodyPr>
            <a:spAutoFit/>
          </a:bodyPr>
          <a:lstStyle/>
          <a:p>
            <a:pPr eaLnBrk="1" hangingPunct="1">
              <a:spcBef>
                <a:spcPct val="50000"/>
              </a:spcBef>
            </a:pPr>
            <a:r>
              <a:rPr lang="en-US" altLang="zh-CN" sz="1200" b="1" i="1" dirty="0">
                <a:latin typeface="Times New Roman" panose="02020603050405020304" pitchFamily="18" charset="0"/>
              </a:rPr>
              <a:t>d</a:t>
            </a:r>
          </a:p>
        </p:txBody>
      </p:sp>
      <p:sp>
        <p:nvSpPr>
          <p:cNvPr id="53451" name="Text Box 126"/>
          <p:cNvSpPr txBox="1"/>
          <p:nvPr/>
        </p:nvSpPr>
        <p:spPr>
          <a:xfrm>
            <a:off x="1855153" y="5529580"/>
            <a:ext cx="293687" cy="276225"/>
          </a:xfrm>
          <a:prstGeom prst="rect">
            <a:avLst/>
          </a:prstGeom>
          <a:noFill/>
          <a:ln w="9525">
            <a:noFill/>
          </a:ln>
        </p:spPr>
        <p:txBody>
          <a:bodyPr>
            <a:spAutoFit/>
          </a:bodyPr>
          <a:lstStyle/>
          <a:p>
            <a:pPr eaLnBrk="1" hangingPunct="1">
              <a:spcBef>
                <a:spcPct val="50000"/>
              </a:spcBef>
            </a:pPr>
            <a:r>
              <a:rPr lang="en-US" altLang="zh-CN" sz="1200" b="1" i="1" dirty="0">
                <a:latin typeface="Times New Roman" panose="02020603050405020304" pitchFamily="18" charset="0"/>
              </a:rPr>
              <a:t>e</a:t>
            </a:r>
          </a:p>
        </p:txBody>
      </p:sp>
      <p:sp>
        <p:nvSpPr>
          <p:cNvPr id="53452" name="Text Box 127"/>
          <p:cNvSpPr txBox="1"/>
          <p:nvPr/>
        </p:nvSpPr>
        <p:spPr>
          <a:xfrm>
            <a:off x="1855153" y="5056505"/>
            <a:ext cx="342900" cy="277813"/>
          </a:xfrm>
          <a:prstGeom prst="rect">
            <a:avLst/>
          </a:prstGeom>
          <a:noFill/>
          <a:ln w="9525">
            <a:noFill/>
          </a:ln>
        </p:spPr>
        <p:txBody>
          <a:bodyPr>
            <a:spAutoFit/>
          </a:bodyPr>
          <a:lstStyle/>
          <a:p>
            <a:pPr eaLnBrk="1" hangingPunct="1">
              <a:spcBef>
                <a:spcPct val="50000"/>
              </a:spcBef>
            </a:pPr>
            <a:r>
              <a:rPr lang="en-US" altLang="zh-CN" sz="1200" b="1" i="1" dirty="0">
                <a:latin typeface="Times New Roman" panose="02020603050405020304" pitchFamily="18" charset="0"/>
              </a:rPr>
              <a:t>f</a:t>
            </a:r>
          </a:p>
        </p:txBody>
      </p:sp>
      <p:sp>
        <p:nvSpPr>
          <p:cNvPr id="53453" name="Text Box 128"/>
          <p:cNvSpPr txBox="1"/>
          <p:nvPr/>
        </p:nvSpPr>
        <p:spPr>
          <a:xfrm>
            <a:off x="2198053" y="5161280"/>
            <a:ext cx="295275" cy="277813"/>
          </a:xfrm>
          <a:prstGeom prst="rect">
            <a:avLst/>
          </a:prstGeom>
          <a:noFill/>
          <a:ln w="9525">
            <a:noFill/>
          </a:ln>
        </p:spPr>
        <p:txBody>
          <a:bodyPr>
            <a:spAutoFit/>
          </a:bodyPr>
          <a:lstStyle/>
          <a:p>
            <a:pPr eaLnBrk="1" hangingPunct="1">
              <a:spcBef>
                <a:spcPct val="50000"/>
              </a:spcBef>
            </a:pPr>
            <a:r>
              <a:rPr lang="en-US" altLang="zh-CN" sz="1200" b="1" i="1" dirty="0">
                <a:latin typeface="Times New Roman" panose="02020603050405020304" pitchFamily="18" charset="0"/>
              </a:rPr>
              <a:t>g</a:t>
            </a:r>
          </a:p>
        </p:txBody>
      </p:sp>
      <p:sp>
        <p:nvSpPr>
          <p:cNvPr id="50187" name="Text Box 129"/>
          <p:cNvSpPr txBox="1">
            <a:spLocks noChangeArrowheads="1"/>
          </p:cNvSpPr>
          <p:nvPr/>
        </p:nvSpPr>
        <p:spPr bwMode="auto">
          <a:xfrm>
            <a:off x="2423478" y="4269105"/>
            <a:ext cx="293688" cy="276225"/>
          </a:xfrm>
          <a:prstGeom prst="rect">
            <a:avLst/>
          </a:prstGeom>
          <a:noFill/>
          <a:ln w="9525">
            <a:noFill/>
            <a:miter lim="800000"/>
          </a:ln>
          <a:effec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200" b="1" i="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a</a:t>
            </a:r>
          </a:p>
        </p:txBody>
      </p:sp>
      <p:sp>
        <p:nvSpPr>
          <p:cNvPr id="50188" name="Text Box 130"/>
          <p:cNvSpPr txBox="1">
            <a:spLocks noChangeArrowheads="1"/>
          </p:cNvSpPr>
          <p:nvPr/>
        </p:nvSpPr>
        <p:spPr bwMode="auto">
          <a:xfrm>
            <a:off x="2620328" y="4269105"/>
            <a:ext cx="293688" cy="276225"/>
          </a:xfrm>
          <a:prstGeom prst="rect">
            <a:avLst/>
          </a:prstGeom>
          <a:noFill/>
          <a:ln w="9525">
            <a:noFill/>
            <a:miter lim="800000"/>
          </a:ln>
          <a:effec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200" b="1" i="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b</a:t>
            </a:r>
          </a:p>
        </p:txBody>
      </p:sp>
      <p:sp>
        <p:nvSpPr>
          <p:cNvPr id="50189" name="Text Box 131"/>
          <p:cNvSpPr txBox="1">
            <a:spLocks noChangeArrowheads="1"/>
          </p:cNvSpPr>
          <p:nvPr/>
        </p:nvSpPr>
        <p:spPr bwMode="auto">
          <a:xfrm>
            <a:off x="2450465" y="6359843"/>
            <a:ext cx="295275" cy="276225"/>
          </a:xfrm>
          <a:prstGeom prst="rect">
            <a:avLst/>
          </a:prstGeom>
          <a:noFill/>
          <a:ln w="9525">
            <a:noFill/>
            <a:miter lim="800000"/>
          </a:ln>
          <a:effec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200" b="1" i="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c</a:t>
            </a:r>
          </a:p>
        </p:txBody>
      </p:sp>
      <p:sp>
        <p:nvSpPr>
          <p:cNvPr id="50190" name="Text Box 132"/>
          <p:cNvSpPr txBox="1">
            <a:spLocks noChangeArrowheads="1"/>
          </p:cNvSpPr>
          <p:nvPr/>
        </p:nvSpPr>
        <p:spPr bwMode="auto">
          <a:xfrm>
            <a:off x="2013903" y="6370955"/>
            <a:ext cx="293688" cy="276225"/>
          </a:xfrm>
          <a:prstGeom prst="rect">
            <a:avLst/>
          </a:prstGeom>
          <a:noFill/>
          <a:ln w="9525">
            <a:noFill/>
            <a:miter lim="800000"/>
          </a:ln>
          <a:effec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200" b="1" i="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d</a:t>
            </a:r>
          </a:p>
        </p:txBody>
      </p:sp>
      <p:sp>
        <p:nvSpPr>
          <p:cNvPr id="50191" name="Text Box 133"/>
          <p:cNvSpPr txBox="1">
            <a:spLocks noChangeArrowheads="1"/>
          </p:cNvSpPr>
          <p:nvPr/>
        </p:nvSpPr>
        <p:spPr bwMode="auto">
          <a:xfrm>
            <a:off x="1807528" y="6370955"/>
            <a:ext cx="293688" cy="276225"/>
          </a:xfrm>
          <a:prstGeom prst="rect">
            <a:avLst/>
          </a:prstGeom>
          <a:noFill/>
          <a:ln w="9525">
            <a:noFill/>
            <a:miter lim="800000"/>
          </a:ln>
          <a:effec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200" b="1" i="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e</a:t>
            </a:r>
          </a:p>
        </p:txBody>
      </p:sp>
      <p:sp>
        <p:nvSpPr>
          <p:cNvPr id="50192" name="Text Box 134"/>
          <p:cNvSpPr txBox="1">
            <a:spLocks noChangeArrowheads="1"/>
          </p:cNvSpPr>
          <p:nvPr/>
        </p:nvSpPr>
        <p:spPr bwMode="auto">
          <a:xfrm>
            <a:off x="1805940" y="4269105"/>
            <a:ext cx="293688" cy="276225"/>
          </a:xfrm>
          <a:prstGeom prst="rect">
            <a:avLst/>
          </a:prstGeom>
          <a:noFill/>
          <a:ln w="9525">
            <a:noFill/>
            <a:miter lim="800000"/>
          </a:ln>
          <a:effec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200" b="1" i="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f</a:t>
            </a:r>
          </a:p>
        </p:txBody>
      </p:sp>
      <p:sp>
        <p:nvSpPr>
          <p:cNvPr id="53460" name="Oval 135"/>
          <p:cNvSpPr/>
          <p:nvPr/>
        </p:nvSpPr>
        <p:spPr>
          <a:xfrm>
            <a:off x="2726690" y="6463030"/>
            <a:ext cx="98425" cy="104775"/>
          </a:xfrm>
          <a:prstGeom prst="ellipse">
            <a:avLst/>
          </a:prstGeom>
          <a:solidFill>
            <a:srgbClr val="00FF00"/>
          </a:solidFill>
          <a:ln w="9525" cap="flat" cmpd="sng">
            <a:solidFill>
              <a:srgbClr val="00CC00"/>
            </a:solidFill>
            <a:prstDash val="solid"/>
            <a:headEnd type="none" w="med" len="med"/>
            <a:tailEnd type="none" w="med" len="med"/>
          </a:ln>
        </p:spPr>
        <p:txBody>
          <a:bodyPr wrap="none" anchor="ctr"/>
          <a:lstStyle/>
          <a:p>
            <a:pPr eaLnBrk="1" hangingPunct="1"/>
            <a:endParaRPr lang="zh-CN" altLang="en-US" sz="1200" dirty="0">
              <a:solidFill>
                <a:schemeClr val="tx1"/>
              </a:solidFill>
              <a:latin typeface="Arial" panose="020B0604020202020204" pitchFamily="34" charset="0"/>
            </a:endParaRPr>
          </a:p>
        </p:txBody>
      </p:sp>
      <p:graphicFrame>
        <p:nvGraphicFramePr>
          <p:cNvPr id="7" name="表格 6"/>
          <p:cNvGraphicFramePr/>
          <p:nvPr>
            <p:custDataLst>
              <p:tags r:id="rId1"/>
            </p:custDataLst>
          </p:nvPr>
        </p:nvGraphicFramePr>
        <p:xfrm>
          <a:off x="8122285" y="2910840"/>
          <a:ext cx="3303270" cy="3792220"/>
        </p:xfrm>
        <a:graphic>
          <a:graphicData uri="http://schemas.openxmlformats.org/drawingml/2006/table">
            <a:tbl>
              <a:tblPr/>
              <a:tblGrid>
                <a:gridCol w="302260">
                  <a:extLst>
                    <a:ext uri="{9D8B030D-6E8A-4147-A177-3AD203B41FA5}">
                      <a16:colId xmlns:a16="http://schemas.microsoft.com/office/drawing/2014/main" val="20000"/>
                    </a:ext>
                  </a:extLst>
                </a:gridCol>
                <a:gridCol w="299720">
                  <a:extLst>
                    <a:ext uri="{9D8B030D-6E8A-4147-A177-3AD203B41FA5}">
                      <a16:colId xmlns:a16="http://schemas.microsoft.com/office/drawing/2014/main" val="20001"/>
                    </a:ext>
                  </a:extLst>
                </a:gridCol>
                <a:gridCol w="302260">
                  <a:extLst>
                    <a:ext uri="{9D8B030D-6E8A-4147-A177-3AD203B41FA5}">
                      <a16:colId xmlns:a16="http://schemas.microsoft.com/office/drawing/2014/main" val="20002"/>
                    </a:ext>
                  </a:extLst>
                </a:gridCol>
                <a:gridCol w="299720">
                  <a:extLst>
                    <a:ext uri="{9D8B030D-6E8A-4147-A177-3AD203B41FA5}">
                      <a16:colId xmlns:a16="http://schemas.microsoft.com/office/drawing/2014/main" val="20003"/>
                    </a:ext>
                  </a:extLst>
                </a:gridCol>
                <a:gridCol w="300990">
                  <a:extLst>
                    <a:ext uri="{9D8B030D-6E8A-4147-A177-3AD203B41FA5}">
                      <a16:colId xmlns:a16="http://schemas.microsoft.com/office/drawing/2014/main" val="20004"/>
                    </a:ext>
                  </a:extLst>
                </a:gridCol>
                <a:gridCol w="301625">
                  <a:extLst>
                    <a:ext uri="{9D8B030D-6E8A-4147-A177-3AD203B41FA5}">
                      <a16:colId xmlns:a16="http://schemas.microsoft.com/office/drawing/2014/main" val="20005"/>
                    </a:ext>
                  </a:extLst>
                </a:gridCol>
                <a:gridCol w="300355">
                  <a:extLst>
                    <a:ext uri="{9D8B030D-6E8A-4147-A177-3AD203B41FA5}">
                      <a16:colId xmlns:a16="http://schemas.microsoft.com/office/drawing/2014/main" val="20006"/>
                    </a:ext>
                  </a:extLst>
                </a:gridCol>
                <a:gridCol w="302260">
                  <a:extLst>
                    <a:ext uri="{9D8B030D-6E8A-4147-A177-3AD203B41FA5}">
                      <a16:colId xmlns:a16="http://schemas.microsoft.com/office/drawing/2014/main" val="20007"/>
                    </a:ext>
                  </a:extLst>
                </a:gridCol>
                <a:gridCol w="276860">
                  <a:extLst>
                    <a:ext uri="{9D8B030D-6E8A-4147-A177-3AD203B41FA5}">
                      <a16:colId xmlns:a16="http://schemas.microsoft.com/office/drawing/2014/main" val="20008"/>
                    </a:ext>
                  </a:extLst>
                </a:gridCol>
                <a:gridCol w="278130">
                  <a:extLst>
                    <a:ext uri="{9D8B030D-6E8A-4147-A177-3AD203B41FA5}">
                      <a16:colId xmlns:a16="http://schemas.microsoft.com/office/drawing/2014/main" val="20009"/>
                    </a:ext>
                  </a:extLst>
                </a:gridCol>
                <a:gridCol w="339090">
                  <a:extLst>
                    <a:ext uri="{9D8B030D-6E8A-4147-A177-3AD203B41FA5}">
                      <a16:colId xmlns:a16="http://schemas.microsoft.com/office/drawing/2014/main" val="20010"/>
                    </a:ext>
                  </a:extLst>
                </a:gridCol>
              </a:tblGrid>
              <a:tr h="385445">
                <a:tc gridSpan="4">
                  <a:txBody>
                    <a:bodyPr/>
                    <a:lstStyle/>
                    <a:p>
                      <a:pPr lvl="0" algn="ctr" eaLnBrk="1" hangingPunct="1">
                        <a:buNone/>
                      </a:pPr>
                      <a:r>
                        <a:rPr lang="zh-CN" altLang="en-US" sz="2400" b="1" baseline="-25000" dirty="0">
                          <a:solidFill>
                            <a:srgbClr val="000000"/>
                          </a:solidFill>
                          <a:latin typeface="黑体" panose="02010609060101010101" pitchFamily="49" charset="-122"/>
                          <a:ea typeface="黑体" panose="02010609060101010101" pitchFamily="49" charset="-122"/>
                        </a:rPr>
                        <a:t>输入</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tcPr>
                </a:tc>
                <a:tc gridSpan="7">
                  <a:txBody>
                    <a:bodyPr/>
                    <a:lstStyle/>
                    <a:p>
                      <a:pPr lvl="0" algn="ctr" eaLnBrk="1" hangingPunct="1">
                        <a:buNone/>
                      </a:pPr>
                      <a:r>
                        <a:rPr lang="zh-CN" altLang="en-US" sz="2400" b="1" baseline="-25000" dirty="0">
                          <a:solidFill>
                            <a:srgbClr val="000000"/>
                          </a:solidFill>
                          <a:latin typeface="黑体" panose="02010609060101010101" pitchFamily="49" charset="-122"/>
                          <a:ea typeface="黑体" panose="02010609060101010101" pitchFamily="49" charset="-122"/>
                        </a:rPr>
                        <a:t>译码输出</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91795">
                <a:tc>
                  <a:txBody>
                    <a:bodyPr/>
                    <a:lstStyle/>
                    <a:p>
                      <a:pPr lvl="0" algn="ctr" eaLnBrk="1" hangingPunct="1">
                        <a:buNone/>
                      </a:pPr>
                      <a:r>
                        <a:rPr lang="en-US" altLang="zh-CN" sz="1800" b="1" dirty="0">
                          <a:solidFill>
                            <a:srgbClr val="6600CC"/>
                          </a:solidFill>
                          <a:latin typeface="Arial" panose="020B0604020202020204" pitchFamily="34" charset="0"/>
                        </a:rPr>
                        <a:t>A</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6600CC"/>
                          </a:solidFill>
                          <a:latin typeface="Arial" panose="020B0604020202020204" pitchFamily="34" charset="0"/>
                        </a:rPr>
                        <a:t>B</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6600CC"/>
                          </a:solidFill>
                          <a:latin typeface="Arial" panose="020B0604020202020204" pitchFamily="34" charset="0"/>
                        </a:rPr>
                        <a:t>C</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6600CC"/>
                          </a:solidFill>
                          <a:latin typeface="Arial" panose="020B0604020202020204" pitchFamily="34" charset="0"/>
                        </a:rPr>
                        <a:t>D</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C00000"/>
                          </a:solidFill>
                          <a:latin typeface="Arial" panose="020B0604020202020204" pitchFamily="34" charset="0"/>
                        </a:rPr>
                        <a:t>a</a:t>
                      </a:r>
                      <a:endParaRPr lang="en-US" altLang="zh-CN" sz="1800" b="1" baseline="-25000" dirty="0">
                        <a:solidFill>
                          <a:srgbClr val="C00000"/>
                        </a:solidFill>
                        <a:latin typeface="Arial" panose="020B0604020202020204" pitchFamily="34" charset="0"/>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C00000"/>
                          </a:solidFill>
                          <a:latin typeface="Arial" panose="020B0604020202020204" pitchFamily="34" charset="0"/>
                        </a:rPr>
                        <a:t>b</a:t>
                      </a:r>
                      <a:endParaRPr lang="en-US" altLang="zh-CN" sz="1800" b="1" baseline="-25000" dirty="0">
                        <a:solidFill>
                          <a:srgbClr val="C00000"/>
                        </a:solidFill>
                        <a:latin typeface="Arial" panose="020B0604020202020204" pitchFamily="34" charset="0"/>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C00000"/>
                          </a:solidFill>
                          <a:latin typeface="Arial" panose="020B0604020202020204" pitchFamily="34" charset="0"/>
                        </a:rPr>
                        <a:t>c</a:t>
                      </a:r>
                      <a:endParaRPr lang="en-US" altLang="zh-CN" sz="1800" b="1" baseline="-25000" dirty="0">
                        <a:solidFill>
                          <a:srgbClr val="C00000"/>
                        </a:solidFill>
                        <a:latin typeface="Arial" panose="020B0604020202020204" pitchFamily="34" charset="0"/>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C00000"/>
                          </a:solidFill>
                          <a:latin typeface="Arial" panose="020B0604020202020204" pitchFamily="34" charset="0"/>
                        </a:rPr>
                        <a:t>d</a:t>
                      </a:r>
                      <a:endParaRPr lang="en-US" altLang="zh-CN" sz="1800" b="1" baseline="-25000" dirty="0">
                        <a:solidFill>
                          <a:srgbClr val="C00000"/>
                        </a:solidFill>
                        <a:latin typeface="Arial" panose="020B0604020202020204" pitchFamily="34" charset="0"/>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C00000"/>
                          </a:solidFill>
                          <a:latin typeface="Arial" panose="020B0604020202020204" pitchFamily="34" charset="0"/>
                        </a:rPr>
                        <a:t>e</a:t>
                      </a:r>
                      <a:endParaRPr lang="en-US" altLang="zh-CN" sz="1800" b="1" baseline="-25000" dirty="0">
                        <a:solidFill>
                          <a:srgbClr val="C00000"/>
                        </a:solidFill>
                        <a:latin typeface="Arial" panose="020B0604020202020204" pitchFamily="34" charset="0"/>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C00000"/>
                          </a:solidFill>
                          <a:latin typeface="Arial" panose="020B0604020202020204" pitchFamily="34" charset="0"/>
                        </a:rPr>
                        <a:t>f</a:t>
                      </a:r>
                      <a:endParaRPr lang="en-US" altLang="zh-CN" sz="1800" b="1" baseline="-25000" dirty="0">
                        <a:solidFill>
                          <a:srgbClr val="C00000"/>
                        </a:solidFill>
                        <a:latin typeface="Arial" panose="020B0604020202020204" pitchFamily="34" charset="0"/>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C00000"/>
                          </a:solidFill>
                          <a:latin typeface="Arial" panose="020B0604020202020204" pitchFamily="34" charset="0"/>
                        </a:rPr>
                        <a:t>g</a:t>
                      </a:r>
                      <a:endParaRPr lang="en-US" altLang="zh-CN" sz="1800" b="1" baseline="-25000" dirty="0">
                        <a:solidFill>
                          <a:srgbClr val="C00000"/>
                        </a:solidFill>
                        <a:latin typeface="Arial" panose="020B0604020202020204" pitchFamily="34" charset="0"/>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300990">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301625">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301625">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300990">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302260">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300990">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8"/>
                  </a:ext>
                </a:extLst>
              </a:tr>
              <a:tr h="301625">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9"/>
                  </a:ext>
                </a:extLst>
              </a:tr>
              <a:tr h="301625">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10"/>
                  </a:ext>
                </a:extLst>
              </a:tr>
              <a:tr h="301625">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0</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solidFill>
                            <a:srgbClr val="000000"/>
                          </a:solidFill>
                          <a:latin typeface="Times New Roman" panose="02020603050405020304" pitchFamily="18" charset="0"/>
                        </a:rPr>
                        <a:t>1</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8" name="Text Box 136"/>
          <p:cNvSpPr txBox="1"/>
          <p:nvPr/>
        </p:nvSpPr>
        <p:spPr>
          <a:xfrm>
            <a:off x="8265160" y="2215515"/>
            <a:ext cx="3224530" cy="645160"/>
          </a:xfrm>
          <a:prstGeom prst="rect">
            <a:avLst/>
          </a:prstGeom>
          <a:noFill/>
          <a:ln w="9525">
            <a:noFill/>
          </a:ln>
        </p:spPr>
        <p:txBody>
          <a:bodyPr wrap="square">
            <a:spAutoFit/>
          </a:bodyPr>
          <a:lstStyle/>
          <a:p>
            <a:pPr algn="ctr" eaLnBrk="1" hangingPunct="1"/>
            <a:r>
              <a:rPr lang="en-US" altLang="zh-CN" sz="1800" b="1" dirty="0">
                <a:solidFill>
                  <a:schemeClr val="tx1"/>
                </a:solidFill>
                <a:latin typeface="Times New Roman" panose="02020603050405020304" pitchFamily="18" charset="0"/>
                <a:ea typeface="黑体" panose="02010609060101010101" pitchFamily="49" charset="-122"/>
              </a:rPr>
              <a:t>8421BCD</a:t>
            </a:r>
            <a:r>
              <a:rPr lang="zh-CN" altLang="en-US" sz="1800" b="1" dirty="0">
                <a:solidFill>
                  <a:schemeClr val="tx1"/>
                </a:solidFill>
                <a:latin typeface="黑体" panose="02010609060101010101" pitchFamily="49" charset="-122"/>
                <a:ea typeface="黑体" panose="02010609060101010101" pitchFamily="49" charset="-122"/>
              </a:rPr>
              <a:t>码驱动的共阴极七段数码管显示译码器功能表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0"/>
                                        </p:tgtEl>
                                        <p:attrNameLst>
                                          <p:attrName>style.visibility</p:attrName>
                                        </p:attrNameLst>
                                      </p:cBhvr>
                                      <p:to>
                                        <p:strVal val="visible"/>
                                      </p:to>
                                    </p:set>
                                    <p:animEffect transition="in" filter="dissolve">
                                      <p:cBhvr>
                                        <p:cTn id="11" dur="500"/>
                                        <p:tgtEl>
                                          <p:spTgt spid="130"/>
                                        </p:tgtEl>
                                      </p:cBhvr>
                                    </p:animEffect>
                                  </p:childTnLst>
                                </p:cTn>
                              </p:par>
                              <p:par>
                                <p:cTn id="12" presetID="9"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dissolve">
                                      <p:cBhvr>
                                        <p:cTn id="23" dur="500"/>
                                        <p:tgtEl>
                                          <p:spTgt spid="129"/>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271"/>
                                        </p:tgtEl>
                                        <p:attrNameLst>
                                          <p:attrName>style.visibility</p:attrName>
                                        </p:attrNameLst>
                                      </p:cBhvr>
                                      <p:to>
                                        <p:strVal val="visible"/>
                                      </p:to>
                                    </p:set>
                                    <p:animEffect transition="in" filter="dissolve">
                                      <p:cBhvr>
                                        <p:cTn id="30" dur="500"/>
                                        <p:tgtEl>
                                          <p:spTgt spid="27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271"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b="1" dirty="0">
                <a:latin typeface="黑体" panose="02010609060101010101" pitchFamily="49" charset="-122"/>
                <a:ea typeface="黑体" panose="02010609060101010101" pitchFamily="49" charset="-122"/>
                <a:sym typeface="+mn-ea"/>
              </a:rPr>
              <a:t>ROM</a:t>
            </a:r>
            <a:r>
              <a:rPr lang="zh-CN" altLang="en-US" b="1" dirty="0">
                <a:latin typeface="黑体" panose="02010609060101010101" pitchFamily="49" charset="-122"/>
                <a:ea typeface="黑体" panose="02010609060101010101" pitchFamily="49" charset="-122"/>
                <a:sym typeface="+mn-ea"/>
              </a:rPr>
              <a:t>和真值表</a:t>
            </a:r>
            <a:endParaRPr lang="zh-CN" altLang="en-US"/>
          </a:p>
        </p:txBody>
      </p:sp>
      <p:sp>
        <p:nvSpPr>
          <p:cNvPr id="25602" name="内容占位符 5"/>
          <p:cNvSpPr>
            <a:spLocks noGrp="1"/>
          </p:cNvSpPr>
          <p:nvPr>
            <p:ph idx="1"/>
          </p:nvPr>
        </p:nvSpPr>
        <p:spPr>
          <a:xfrm>
            <a:off x="838200" y="1310640"/>
            <a:ext cx="5589270" cy="4866640"/>
          </a:xfrm>
          <a:noFill/>
          <a:ln>
            <a:noFill/>
          </a:ln>
        </p:spPr>
        <p:txBody>
          <a:bodyPr/>
          <a:lstStyle/>
          <a:p>
            <a:r>
              <a:rPr lang="en-US" altLang="zh-CN" sz="2800" dirty="0"/>
              <a:t>ROM</a:t>
            </a:r>
            <a:r>
              <a:rPr lang="zh-CN" altLang="en-US" sz="2800" dirty="0"/>
              <a:t>“存储”了一个</a:t>
            </a:r>
            <a:r>
              <a:rPr lang="en-US" altLang="zh-CN" sz="2800" dirty="0"/>
              <a:t>n</a:t>
            </a:r>
            <a:r>
              <a:rPr lang="zh-CN" altLang="en-US" sz="2800" dirty="0"/>
              <a:t>输入、</a:t>
            </a:r>
            <a:r>
              <a:rPr lang="en-US" altLang="zh-CN" sz="2800" dirty="0"/>
              <a:t>b</a:t>
            </a:r>
            <a:r>
              <a:rPr lang="zh-CN" altLang="en-US" sz="2800" dirty="0"/>
              <a:t>输出的组合逻辑功能的真值表。</a:t>
            </a:r>
          </a:p>
          <a:p>
            <a:endParaRPr lang="zh-CN" altLang="en-US" sz="2800" dirty="0"/>
          </a:p>
          <a:p>
            <a:r>
              <a:rPr lang="zh-CN" altLang="en-US" sz="2800" dirty="0"/>
              <a:t>一个</a:t>
            </a:r>
            <a:r>
              <a:rPr lang="en-US" altLang="zh-CN" sz="2800" dirty="0"/>
              <a:t>3</a:t>
            </a:r>
            <a:r>
              <a:rPr lang="zh-CN" altLang="en-US" sz="2800" dirty="0"/>
              <a:t>输入、</a:t>
            </a:r>
            <a:r>
              <a:rPr lang="en-US" altLang="zh-CN" sz="2800" dirty="0"/>
              <a:t>4</a:t>
            </a:r>
            <a:r>
              <a:rPr lang="zh-CN" altLang="en-US" sz="2800" dirty="0"/>
              <a:t>输出的组合功能的真值表，可以被存储在一个</a:t>
            </a:r>
            <a:r>
              <a:rPr lang="en-US" altLang="zh-CN" sz="2800" dirty="0"/>
              <a:t>2</a:t>
            </a:r>
            <a:r>
              <a:rPr lang="en-US" altLang="zh-CN" sz="2800" baseline="30000" dirty="0"/>
              <a:t>3</a:t>
            </a:r>
            <a:r>
              <a:rPr lang="en-US" altLang="zh-CN" sz="2800" dirty="0"/>
              <a:t> * 4 (8 * 4) </a:t>
            </a:r>
            <a:r>
              <a:rPr lang="zh-CN" altLang="en-US" sz="2800" dirty="0"/>
              <a:t>的只读存储器中。忽略延迟，</a:t>
            </a:r>
            <a:r>
              <a:rPr lang="en-US" altLang="zh-CN" sz="2800" dirty="0"/>
              <a:t>ROM</a:t>
            </a:r>
            <a:r>
              <a:rPr lang="zh-CN" altLang="en-US" sz="2800" dirty="0"/>
              <a:t>的数据输出总是等于真值表中由地址输入所选择的那行输出位。</a:t>
            </a:r>
          </a:p>
        </p:txBody>
      </p:sp>
      <p:sp>
        <p:nvSpPr>
          <p:cNvPr id="25603"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3</a:t>
            </a:fld>
            <a:endParaRPr lang="zh-CN" altLang="zh-CN" sz="1400" dirty="0">
              <a:latin typeface="Times New Roman" panose="02020603050405020304" pitchFamily="18" charset="0"/>
            </a:endParaRPr>
          </a:p>
        </p:txBody>
      </p:sp>
      <p:sp>
        <p:nvSpPr>
          <p:cNvPr id="25604" name="文本框 9"/>
          <p:cNvSpPr txBox="1"/>
          <p:nvPr/>
        </p:nvSpPr>
        <p:spPr>
          <a:xfrm>
            <a:off x="6428105" y="5284470"/>
            <a:ext cx="4864100" cy="706755"/>
          </a:xfrm>
          <a:prstGeom prst="rect">
            <a:avLst/>
          </a:prstGeom>
          <a:noFill/>
          <a:ln w="9525">
            <a:noFill/>
          </a:ln>
        </p:spPr>
        <p:txBody>
          <a:bodyPr wrap="square">
            <a:spAutoFit/>
          </a:bodyPr>
          <a:lstStyle/>
          <a:p>
            <a:r>
              <a:rPr lang="zh-CN" altLang="en-US" sz="2000" dirty="0">
                <a:solidFill>
                  <a:schemeClr val="tx1"/>
                </a:solidFill>
                <a:latin typeface="Arial" panose="020B0604020202020204" pitchFamily="34" charset="0"/>
              </a:rPr>
              <a:t>一个</a:t>
            </a:r>
            <a:r>
              <a:rPr lang="en-US" altLang="zh-CN" sz="2000" dirty="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输入</a:t>
            </a:r>
            <a:r>
              <a:rPr lang="en-US" altLang="zh-CN" sz="2000" dirty="0">
                <a:solidFill>
                  <a:schemeClr val="tx1"/>
                </a:solidFill>
                <a:latin typeface="Arial" panose="020B0604020202020204" pitchFamily="34" charset="0"/>
              </a:rPr>
              <a:t>4</a:t>
            </a:r>
            <a:r>
              <a:rPr lang="zh-CN" altLang="en-US" sz="2000" dirty="0">
                <a:solidFill>
                  <a:schemeClr val="tx1"/>
                </a:solidFill>
                <a:latin typeface="Arial" panose="020B0604020202020204" pitchFamily="34" charset="0"/>
              </a:rPr>
              <a:t>输出组合逻辑函数的真值表</a:t>
            </a:r>
          </a:p>
          <a:p>
            <a:r>
              <a:rPr lang="zh-CN" altLang="en-US" sz="2000" dirty="0">
                <a:solidFill>
                  <a:schemeClr val="tx1"/>
                </a:solidFill>
                <a:sym typeface="+mn-ea"/>
              </a:rPr>
              <a:t>（具有输出极性控制的</a:t>
            </a:r>
            <a:r>
              <a:rPr lang="en-US" altLang="zh-CN" sz="2000" dirty="0">
                <a:solidFill>
                  <a:schemeClr val="tx1"/>
                </a:solidFill>
                <a:sym typeface="+mn-ea"/>
              </a:rPr>
              <a:t>2-4</a:t>
            </a:r>
            <a:r>
              <a:rPr lang="zh-CN" altLang="en-US" sz="2000" dirty="0">
                <a:solidFill>
                  <a:schemeClr val="tx1"/>
                </a:solidFill>
                <a:sym typeface="+mn-ea"/>
              </a:rPr>
              <a:t>译码器</a:t>
            </a:r>
            <a:r>
              <a:rPr lang="zh-CN" sz="2000" dirty="0">
                <a:solidFill>
                  <a:schemeClr val="tx1"/>
                </a:solidFill>
                <a:sym typeface="+mn-ea"/>
              </a:rPr>
              <a:t>）</a:t>
            </a:r>
            <a:endParaRPr lang="zh-CN" altLang="en-US" sz="2000" dirty="0">
              <a:solidFill>
                <a:schemeClr val="tx1"/>
              </a:solidFill>
              <a:latin typeface="Arial" panose="020B0604020202020204" pitchFamily="34" charset="0"/>
            </a:endParaRPr>
          </a:p>
        </p:txBody>
      </p:sp>
      <p:graphicFrame>
        <p:nvGraphicFramePr>
          <p:cNvPr id="2" name="表格 2"/>
          <p:cNvGraphicFramePr>
            <a:graphicFrameLocks noGrp="1"/>
          </p:cNvGraphicFramePr>
          <p:nvPr>
            <p:custDataLst>
              <p:tags r:id="rId1"/>
            </p:custDataLst>
          </p:nvPr>
        </p:nvGraphicFramePr>
        <p:xfrm>
          <a:off x="6532880" y="2018030"/>
          <a:ext cx="4445000" cy="3210560"/>
        </p:xfrm>
        <a:graphic>
          <a:graphicData uri="http://schemas.openxmlformats.org/drawingml/2006/table">
            <a:tbl>
              <a:tblPr firstRow="1" bandRow="1">
                <a:tableStyleId>{5940675A-B579-460E-94D1-54222C63F5DA}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gridCol w="635000">
                  <a:extLst>
                    <a:ext uri="{9D8B030D-6E8A-4147-A177-3AD203B41FA5}">
                      <a16:colId xmlns:a16="http://schemas.microsoft.com/office/drawing/2014/main" val="20006"/>
                    </a:ext>
                  </a:extLst>
                </a:gridCol>
              </a:tblGrid>
              <a:tr h="353060">
                <a:tc gridSpan="3">
                  <a:txBody>
                    <a:bodyPr/>
                    <a:lstStyle/>
                    <a:p>
                      <a:pPr algn="ctr"/>
                      <a:r>
                        <a:rPr lang="zh-CN" altLang="en-US" sz="1600" dirty="0"/>
                        <a:t>输入</a:t>
                      </a:r>
                    </a:p>
                  </a:txBody>
                  <a:tcPr marL="107756" marR="107756" marT="53895" marB="53895">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rgbClr r="0" g="0" b="0"/>
                      </a:solidFill>
                      <a:prstDash val="solid"/>
                      <a:round/>
                      <a:headEnd type="none" w="med" len="med"/>
                      <a:tailEnd type="none" w="med" len="med"/>
                    </a:lnB>
                  </a:tcPr>
                </a:tc>
                <a:tc hMerge="1">
                  <a:txBody>
                    <a:bodyPr/>
                    <a:lstStyle/>
                    <a:p>
                      <a:endParaRPr lang="en-US"/>
                    </a:p>
                  </a:txBody>
                  <a:tcPr>
                    <a:lnB w="12700" cap="flat" cmpd="sng" algn="ctr">
                      <a:solidFill>
                        <a:scrgbClr r="0" g="0" b="0"/>
                      </a:solidFill>
                      <a:prstDash val="solid"/>
                      <a:round/>
                      <a:headEnd type="none" w="med" len="med"/>
                      <a:tailEnd type="none" w="med" len="med"/>
                    </a:lnB>
                  </a:tcPr>
                </a:tc>
                <a:tc gridSpan="4">
                  <a:txBody>
                    <a:bodyPr/>
                    <a:lstStyle/>
                    <a:p>
                      <a:pPr algn="ctr"/>
                      <a:r>
                        <a:rPr lang="zh-CN" altLang="en-US" sz="1600" dirty="0"/>
                        <a:t>输出</a:t>
                      </a:r>
                    </a:p>
                  </a:txBody>
                  <a:tcPr marL="107756" marR="107756" marT="53895" marB="53895">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rgbClr r="0" g="0" b="0"/>
                      </a:solidFill>
                      <a:prstDash val="solid"/>
                      <a:round/>
                      <a:headEnd type="none" w="med" len="med"/>
                      <a:tailEnd type="none" w="med" len="med"/>
                    </a:lnB>
                  </a:tcPr>
                </a:tc>
                <a:tc hMerge="1">
                  <a:txBody>
                    <a:bodyPr/>
                    <a:lstStyle/>
                    <a:p>
                      <a:endParaRPr lang="en-US"/>
                    </a:p>
                  </a:txBody>
                  <a:tcPr>
                    <a:lnB w="12700" cap="flat" cmpd="sng" algn="ctr">
                      <a:solidFill>
                        <a:scrgbClr r="0" g="0" b="0"/>
                      </a:solidFill>
                      <a:prstDash val="solid"/>
                      <a:round/>
                      <a:headEnd type="none" w="med" len="med"/>
                      <a:tailEnd type="none" w="med" len="med"/>
                    </a:lnB>
                  </a:tcPr>
                </a:tc>
                <a:tc hMerge="1">
                  <a:txBody>
                    <a:bodyPr/>
                    <a:lstStyle/>
                    <a:p>
                      <a:endParaRPr lang="en-US"/>
                    </a:p>
                  </a:txBody>
                  <a:tcP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a:r>
                        <a:rPr lang="en-US" altLang="zh-CN" sz="1600" dirty="0"/>
                        <a:t>A2</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A1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A0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D3</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D2</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D1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D0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algn="ctr"/>
                      <a:r>
                        <a:rPr lang="en-US" altLang="zh-CN" sz="1600" dirty="0">
                          <a:solidFill>
                            <a:srgbClr val="FF0000"/>
                          </a:solidFill>
                        </a:rPr>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pPr algn="ctr"/>
                      <a:r>
                        <a:rPr lang="en-US" altLang="zh-CN" sz="1600" dirty="0">
                          <a:solidFill>
                            <a:srgbClr val="FF0000"/>
                          </a:solidFill>
                        </a:rPr>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pPr algn="ctr"/>
                      <a:r>
                        <a:rPr lang="en-US" altLang="zh-CN" sz="1600" dirty="0">
                          <a:solidFill>
                            <a:srgbClr val="FF0000"/>
                          </a:solidFill>
                        </a:rPr>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7500">
                <a:tc>
                  <a:txBody>
                    <a:bodyPr/>
                    <a:lstStyle/>
                    <a:p>
                      <a:pPr algn="ctr"/>
                      <a:r>
                        <a:rPr lang="en-US" altLang="zh-CN" sz="1600" dirty="0">
                          <a:solidFill>
                            <a:srgbClr val="FF0000"/>
                          </a:solidFill>
                        </a:rPr>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7500">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7500">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17500">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17500">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1</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0</a:t>
                      </a:r>
                    </a:p>
                  </a:txBody>
                  <a:tcPr marL="72921" marR="72921" marT="36471" marB="36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grpSp>
        <p:nvGrpSpPr>
          <p:cNvPr id="2" name="Group 2"/>
          <p:cNvGrpSpPr/>
          <p:nvPr/>
        </p:nvGrpSpPr>
        <p:grpSpPr>
          <a:xfrm>
            <a:off x="1919288" y="619760"/>
            <a:ext cx="3352800" cy="2324100"/>
            <a:chOff x="2592" y="1200"/>
            <a:chExt cx="2976" cy="1464"/>
          </a:xfrm>
        </p:grpSpPr>
        <p:sp>
          <p:nvSpPr>
            <p:cNvPr id="868355" name="Rectangle 3"/>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356" name="Rectangle 4"/>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357" name="Rectangle 5"/>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358" name="Rectangle 6"/>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359" name="Rectangle 7"/>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360" name="Rectangle 8"/>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361" name="Rectangle 9"/>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362" name="Rectangle 10"/>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363" name="Rectangle 11"/>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364" name="Rectangle 12"/>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365" name="Rectangle 13"/>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366" name="Rectangle 14"/>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868367" name="Rectangle 15"/>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368" name="Rectangle 16"/>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369" name="Rectangle 17"/>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868370" name="Rectangle 18"/>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sp>
          <p:nvSpPr>
            <p:cNvPr id="56492" name="Line 19"/>
            <p:cNvSpPr/>
            <p:nvPr/>
          </p:nvSpPr>
          <p:spPr>
            <a:xfrm>
              <a:off x="3264" y="1635"/>
              <a:ext cx="576" cy="0"/>
            </a:xfrm>
            <a:prstGeom prst="line">
              <a:avLst/>
            </a:prstGeom>
            <a:ln w="12700" cap="flat" cmpd="sng">
              <a:solidFill>
                <a:schemeClr val="bg2"/>
              </a:solidFill>
              <a:prstDash val="solid"/>
              <a:headEnd type="none" w="sm" len="sm"/>
              <a:tailEnd type="none" w="sm" len="sm"/>
            </a:ln>
          </p:spPr>
        </p:sp>
        <p:sp>
          <p:nvSpPr>
            <p:cNvPr id="56493" name="Line 20"/>
            <p:cNvSpPr/>
            <p:nvPr/>
          </p:nvSpPr>
          <p:spPr>
            <a:xfrm>
              <a:off x="3264" y="1860"/>
              <a:ext cx="2304" cy="0"/>
            </a:xfrm>
            <a:prstGeom prst="line">
              <a:avLst/>
            </a:prstGeom>
            <a:ln w="12700" cap="flat" cmpd="sng">
              <a:solidFill>
                <a:schemeClr val="bg2"/>
              </a:solidFill>
              <a:prstDash val="solid"/>
              <a:headEnd type="none" w="sm" len="sm"/>
              <a:tailEnd type="none" w="sm" len="sm"/>
            </a:ln>
          </p:spPr>
        </p:sp>
        <p:sp>
          <p:nvSpPr>
            <p:cNvPr id="56494" name="Line 21"/>
            <p:cNvSpPr/>
            <p:nvPr/>
          </p:nvSpPr>
          <p:spPr>
            <a:xfrm>
              <a:off x="3264" y="2085"/>
              <a:ext cx="2304" cy="0"/>
            </a:xfrm>
            <a:prstGeom prst="line">
              <a:avLst/>
            </a:prstGeom>
            <a:ln w="12700" cap="flat" cmpd="sng">
              <a:solidFill>
                <a:schemeClr val="bg2"/>
              </a:solidFill>
              <a:prstDash val="solid"/>
              <a:headEnd type="none" w="sm" len="sm"/>
              <a:tailEnd type="none" w="sm" len="sm"/>
            </a:ln>
          </p:spPr>
        </p:sp>
        <p:sp>
          <p:nvSpPr>
            <p:cNvPr id="56495" name="Line 22"/>
            <p:cNvSpPr/>
            <p:nvPr/>
          </p:nvSpPr>
          <p:spPr>
            <a:xfrm>
              <a:off x="3264" y="2310"/>
              <a:ext cx="2304" cy="0"/>
            </a:xfrm>
            <a:prstGeom prst="line">
              <a:avLst/>
            </a:prstGeom>
            <a:ln w="12700" cap="flat" cmpd="sng">
              <a:solidFill>
                <a:schemeClr val="bg2"/>
              </a:solidFill>
              <a:prstDash val="solid"/>
              <a:headEnd type="none" w="sm" len="sm"/>
              <a:tailEnd type="none" w="sm" len="sm"/>
            </a:ln>
          </p:spPr>
        </p:sp>
        <p:sp>
          <p:nvSpPr>
            <p:cNvPr id="56496" name="Line 23"/>
            <p:cNvSpPr/>
            <p:nvPr/>
          </p:nvSpPr>
          <p:spPr>
            <a:xfrm>
              <a:off x="3264" y="2535"/>
              <a:ext cx="2304" cy="0"/>
            </a:xfrm>
            <a:prstGeom prst="line">
              <a:avLst/>
            </a:prstGeom>
            <a:ln w="28575" cap="sq" cmpd="sng">
              <a:solidFill>
                <a:schemeClr val="bg2"/>
              </a:solidFill>
              <a:prstDash val="solid"/>
              <a:headEnd type="none" w="sm" len="sm"/>
              <a:tailEnd type="none" w="sm" len="sm"/>
            </a:ln>
          </p:spPr>
        </p:sp>
        <p:sp>
          <p:nvSpPr>
            <p:cNvPr id="56497" name="Line 24"/>
            <p:cNvSpPr/>
            <p:nvPr/>
          </p:nvSpPr>
          <p:spPr>
            <a:xfrm>
              <a:off x="3264" y="1635"/>
              <a:ext cx="0" cy="225"/>
            </a:xfrm>
            <a:prstGeom prst="line">
              <a:avLst/>
            </a:prstGeom>
            <a:ln w="12700" cap="flat" cmpd="sng">
              <a:solidFill>
                <a:schemeClr val="bg2"/>
              </a:solidFill>
              <a:prstDash val="solid"/>
              <a:headEnd type="none" w="sm" len="sm"/>
              <a:tailEnd type="none" w="sm" len="sm"/>
            </a:ln>
          </p:spPr>
        </p:sp>
        <p:sp>
          <p:nvSpPr>
            <p:cNvPr id="56498" name="Line 25"/>
            <p:cNvSpPr/>
            <p:nvPr/>
          </p:nvSpPr>
          <p:spPr>
            <a:xfrm>
              <a:off x="3840" y="1635"/>
              <a:ext cx="0" cy="900"/>
            </a:xfrm>
            <a:prstGeom prst="line">
              <a:avLst/>
            </a:prstGeom>
            <a:ln w="12700" cap="flat" cmpd="sng">
              <a:solidFill>
                <a:schemeClr val="bg2"/>
              </a:solidFill>
              <a:prstDash val="solid"/>
              <a:headEnd type="none" w="sm" len="sm"/>
              <a:tailEnd type="none" w="sm" len="sm"/>
            </a:ln>
          </p:spPr>
        </p:sp>
        <p:sp>
          <p:nvSpPr>
            <p:cNvPr id="56499" name="Line 26"/>
            <p:cNvSpPr/>
            <p:nvPr/>
          </p:nvSpPr>
          <p:spPr>
            <a:xfrm>
              <a:off x="4416" y="1635"/>
              <a:ext cx="0" cy="900"/>
            </a:xfrm>
            <a:prstGeom prst="line">
              <a:avLst/>
            </a:prstGeom>
            <a:ln w="12700" cap="flat" cmpd="sng">
              <a:solidFill>
                <a:schemeClr val="bg2"/>
              </a:solidFill>
              <a:prstDash val="solid"/>
              <a:headEnd type="none" w="sm" len="sm"/>
              <a:tailEnd type="none" w="sm" len="sm"/>
            </a:ln>
          </p:spPr>
        </p:sp>
        <p:sp>
          <p:nvSpPr>
            <p:cNvPr id="56500" name="Line 27"/>
            <p:cNvSpPr/>
            <p:nvPr/>
          </p:nvSpPr>
          <p:spPr>
            <a:xfrm>
              <a:off x="4992" y="1635"/>
              <a:ext cx="0" cy="900"/>
            </a:xfrm>
            <a:prstGeom prst="line">
              <a:avLst/>
            </a:prstGeom>
            <a:ln w="12700" cap="flat" cmpd="sng">
              <a:solidFill>
                <a:schemeClr val="bg2"/>
              </a:solidFill>
              <a:prstDash val="solid"/>
              <a:headEnd type="none" w="sm" len="sm"/>
              <a:tailEnd type="none" w="sm" len="sm"/>
            </a:ln>
          </p:spPr>
        </p:sp>
        <p:sp>
          <p:nvSpPr>
            <p:cNvPr id="56501" name="Line 28"/>
            <p:cNvSpPr/>
            <p:nvPr/>
          </p:nvSpPr>
          <p:spPr>
            <a:xfrm>
              <a:off x="5568" y="2310"/>
              <a:ext cx="0" cy="225"/>
            </a:xfrm>
            <a:prstGeom prst="line">
              <a:avLst/>
            </a:prstGeom>
            <a:ln w="12700" cap="flat" cmpd="sng">
              <a:solidFill>
                <a:schemeClr val="bg2"/>
              </a:solidFill>
              <a:prstDash val="solid"/>
              <a:headEnd type="none" w="sm" len="sm"/>
              <a:tailEnd type="none" w="sm" len="sm"/>
            </a:ln>
          </p:spPr>
        </p:sp>
        <p:sp>
          <p:nvSpPr>
            <p:cNvPr id="56502" name="Line 29"/>
            <p:cNvSpPr/>
            <p:nvPr/>
          </p:nvSpPr>
          <p:spPr>
            <a:xfrm>
              <a:off x="5568" y="1635"/>
              <a:ext cx="0" cy="675"/>
            </a:xfrm>
            <a:prstGeom prst="line">
              <a:avLst/>
            </a:prstGeom>
            <a:ln w="28575" cap="sq" cmpd="sng">
              <a:solidFill>
                <a:schemeClr val="bg2"/>
              </a:solidFill>
              <a:prstDash val="solid"/>
              <a:headEnd type="none" w="sm" len="sm"/>
              <a:tailEnd type="none" w="sm" len="sm"/>
            </a:ln>
          </p:spPr>
        </p:sp>
        <p:sp>
          <p:nvSpPr>
            <p:cNvPr id="56503" name="Line 30"/>
            <p:cNvSpPr/>
            <p:nvPr/>
          </p:nvSpPr>
          <p:spPr>
            <a:xfrm>
              <a:off x="3264" y="1860"/>
              <a:ext cx="0" cy="675"/>
            </a:xfrm>
            <a:prstGeom prst="line">
              <a:avLst/>
            </a:prstGeom>
            <a:ln w="28575" cap="sq" cmpd="sng">
              <a:solidFill>
                <a:schemeClr val="bg2"/>
              </a:solidFill>
              <a:prstDash val="solid"/>
              <a:headEnd type="none" w="sm" len="sm"/>
              <a:tailEnd type="none" w="sm" len="sm"/>
            </a:ln>
          </p:spPr>
        </p:sp>
        <p:sp>
          <p:nvSpPr>
            <p:cNvPr id="56504" name="Line 31"/>
            <p:cNvSpPr/>
            <p:nvPr/>
          </p:nvSpPr>
          <p:spPr>
            <a:xfrm>
              <a:off x="3840" y="1635"/>
              <a:ext cx="1728" cy="0"/>
            </a:xfrm>
            <a:prstGeom prst="line">
              <a:avLst/>
            </a:prstGeom>
            <a:ln w="28575" cap="sq" cmpd="sng">
              <a:solidFill>
                <a:schemeClr val="bg2"/>
              </a:solidFill>
              <a:prstDash val="solid"/>
              <a:headEnd type="none" w="sm" len="sm"/>
              <a:tailEnd type="none" w="sm" len="sm"/>
            </a:ln>
          </p:spPr>
        </p:sp>
        <p:sp>
          <p:nvSpPr>
            <p:cNvPr id="56505" name="Line 32"/>
            <p:cNvSpPr/>
            <p:nvPr/>
          </p:nvSpPr>
          <p:spPr>
            <a:xfrm flipH="1" flipV="1">
              <a:off x="2880" y="1384"/>
              <a:ext cx="384" cy="251"/>
            </a:xfrm>
            <a:prstGeom prst="line">
              <a:avLst/>
            </a:prstGeom>
            <a:ln w="28575" cap="sq" cmpd="sng">
              <a:solidFill>
                <a:schemeClr val="bg2"/>
              </a:solidFill>
              <a:prstDash val="solid"/>
              <a:headEnd type="none" w="sm" len="sm"/>
              <a:tailEnd type="none" w="sm" len="sm"/>
            </a:ln>
          </p:spPr>
        </p:sp>
        <p:sp>
          <p:nvSpPr>
            <p:cNvPr id="868385" name="Text Box 33"/>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00   01    11     10</a:t>
              </a:r>
            </a:p>
          </p:txBody>
        </p:sp>
        <p:sp>
          <p:nvSpPr>
            <p:cNvPr id="868386" name="Text Box 34"/>
            <p:cNvSpPr txBox="1">
              <a:spLocks noChangeArrowheads="1"/>
            </p:cNvSpPr>
            <p:nvPr/>
          </p:nvSpPr>
          <p:spPr bwMode="auto">
            <a:xfrm>
              <a:off x="2832" y="1699"/>
              <a:ext cx="480" cy="965"/>
            </a:xfrm>
            <a:prstGeom prst="rect">
              <a:avLst/>
            </a:prstGeom>
            <a:noFill/>
            <a:ln w="12700" cap="sq">
              <a:noFill/>
              <a:miter lim="800000"/>
              <a:headEnd type="none" w="sm" len="sm"/>
              <a:tailEnd type="none" w="sm" len="sm"/>
            </a:ln>
            <a:effectLst/>
          </p:spPr>
          <p:txBody>
            <a:bodyPr>
              <a:spAutoFit/>
            </a:bodyPr>
            <a:lstStyle/>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00</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01</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11</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a:t>
              </a:r>
            </a:p>
          </p:txBody>
        </p:sp>
        <p:sp>
          <p:nvSpPr>
            <p:cNvPr id="868387" name="Text Box 35"/>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0" lang="en-US" altLang="zh-CN" sz="2000" b="1" kern="1200" cap="none" spc="0" normalizeH="0" baseline="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1" lang="en-US" altLang="zh-CN" sz="2000"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endParaRPr kumimoji="0" lang="en-US" altLang="zh-CN" sz="2000" b="1" kern="1200" cap="none" spc="0" normalizeH="0" baseline="-2500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68388" name="Text Box 36"/>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0" lang="en-US" altLang="zh-CN" sz="2000" b="1" kern="1200" cap="none" spc="0" normalizeH="0" baseline="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CD</a:t>
              </a:r>
              <a:endParaRPr kumimoji="0" lang="en-US" altLang="zh-CN" b="1" kern="1200" cap="none" spc="0" normalizeH="0" baseline="-2500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sp>
        <p:nvSpPr>
          <p:cNvPr id="868389" name="AutoShape 37"/>
          <p:cNvSpPr/>
          <p:nvPr/>
        </p:nvSpPr>
        <p:spPr>
          <a:xfrm>
            <a:off x="4079875" y="1269048"/>
            <a:ext cx="990600" cy="1524000"/>
          </a:xfrm>
          <a:prstGeom prst="roundRect">
            <a:avLst>
              <a:gd name="adj" fmla="val 16667"/>
            </a:avLst>
          </a:prstGeom>
          <a:noFill/>
          <a:ln w="38100" cap="flat" cmpd="sng">
            <a:solidFill>
              <a:schemeClr val="bg1"/>
            </a:solidFill>
            <a:prstDash val="solid"/>
            <a:miter/>
            <a:headEnd type="none" w="med" len="med"/>
            <a:tailEnd type="none" w="med" len="med"/>
          </a:ln>
        </p:spPr>
        <p:txBody>
          <a:bodyPr wrap="none" anchor="ctr"/>
          <a:lstStyle/>
          <a:p>
            <a:pPr algn="ctr" eaLnBrk="1" hangingPunct="1"/>
            <a:endParaRPr lang="zh-CN" altLang="zh-CN" dirty="0">
              <a:solidFill>
                <a:srgbClr val="000000"/>
              </a:solidFill>
              <a:latin typeface="Times New Roman" panose="02020603050405020304" pitchFamily="18" charset="0"/>
            </a:endParaRPr>
          </a:p>
        </p:txBody>
      </p:sp>
      <p:sp>
        <p:nvSpPr>
          <p:cNvPr id="868390" name="AutoShape 38"/>
          <p:cNvSpPr/>
          <p:nvPr/>
        </p:nvSpPr>
        <p:spPr>
          <a:xfrm>
            <a:off x="2743200" y="2048510"/>
            <a:ext cx="2514600" cy="685800"/>
          </a:xfrm>
          <a:prstGeom prst="roundRect">
            <a:avLst>
              <a:gd name="adj" fmla="val 16667"/>
            </a:avLst>
          </a:prstGeom>
          <a:noFill/>
          <a:ln w="38100" cap="flat" cmpd="sng">
            <a:solidFill>
              <a:srgbClr val="00FF00"/>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391" name="AutoShape 39"/>
          <p:cNvSpPr/>
          <p:nvPr/>
        </p:nvSpPr>
        <p:spPr>
          <a:xfrm>
            <a:off x="3503613" y="1700848"/>
            <a:ext cx="914400" cy="685800"/>
          </a:xfrm>
          <a:prstGeom prst="roundRect">
            <a:avLst>
              <a:gd name="adj" fmla="val 16667"/>
            </a:avLst>
          </a:prstGeom>
          <a:noFill/>
          <a:ln w="38100" cap="flat" cmpd="sng">
            <a:solidFill>
              <a:srgbClr val="CC0099"/>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392" name="Text Box 40"/>
          <p:cNvSpPr txBox="1">
            <a:spLocks noChangeArrowheads="1"/>
          </p:cNvSpPr>
          <p:nvPr/>
        </p:nvSpPr>
        <p:spPr bwMode="auto">
          <a:xfrm>
            <a:off x="3505200" y="152400"/>
            <a:ext cx="762000" cy="583565"/>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en-US" altLang="zh-CN" sz="3200" b="1" kern="1200" cap="none" spc="0" normalizeH="0" baseline="0" noProof="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a</a:t>
            </a:r>
          </a:p>
        </p:txBody>
      </p:sp>
      <p:grpSp>
        <p:nvGrpSpPr>
          <p:cNvPr id="3" name="Group 41"/>
          <p:cNvGrpSpPr/>
          <p:nvPr/>
        </p:nvGrpSpPr>
        <p:grpSpPr>
          <a:xfrm>
            <a:off x="5951538" y="548323"/>
            <a:ext cx="3352800" cy="2324100"/>
            <a:chOff x="2592" y="1200"/>
            <a:chExt cx="2976" cy="1464"/>
          </a:xfrm>
        </p:grpSpPr>
        <p:sp>
          <p:nvSpPr>
            <p:cNvPr id="868394" name="Rectangle 42"/>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395" name="Rectangle 43"/>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396" name="Rectangle 44"/>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397" name="Rectangle 45"/>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398" name="Rectangle 46"/>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399" name="Rectangle 47"/>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00" name="Rectangle 48"/>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01" name="Rectangle 49"/>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02" name="Rectangle 50"/>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868403" name="Rectangle 51"/>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04" name="Rectangle 52"/>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868405" name="Rectangle 53"/>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06" name="Rectangle 54"/>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07" name="Rectangle 55"/>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08" name="Rectangle 56"/>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09" name="Rectangle 57"/>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sp>
          <p:nvSpPr>
            <p:cNvPr id="56458" name="Line 58"/>
            <p:cNvSpPr/>
            <p:nvPr/>
          </p:nvSpPr>
          <p:spPr>
            <a:xfrm>
              <a:off x="3264" y="1635"/>
              <a:ext cx="576" cy="0"/>
            </a:xfrm>
            <a:prstGeom prst="line">
              <a:avLst/>
            </a:prstGeom>
            <a:ln w="12700" cap="flat" cmpd="sng">
              <a:solidFill>
                <a:schemeClr val="bg2"/>
              </a:solidFill>
              <a:prstDash val="solid"/>
              <a:headEnd type="none" w="sm" len="sm"/>
              <a:tailEnd type="none" w="sm" len="sm"/>
            </a:ln>
          </p:spPr>
        </p:sp>
        <p:sp>
          <p:nvSpPr>
            <p:cNvPr id="56459" name="Line 59"/>
            <p:cNvSpPr/>
            <p:nvPr/>
          </p:nvSpPr>
          <p:spPr>
            <a:xfrm>
              <a:off x="3264" y="1860"/>
              <a:ext cx="2304" cy="0"/>
            </a:xfrm>
            <a:prstGeom prst="line">
              <a:avLst/>
            </a:prstGeom>
            <a:ln w="12700" cap="flat" cmpd="sng">
              <a:solidFill>
                <a:schemeClr val="bg2"/>
              </a:solidFill>
              <a:prstDash val="solid"/>
              <a:headEnd type="none" w="sm" len="sm"/>
              <a:tailEnd type="none" w="sm" len="sm"/>
            </a:ln>
          </p:spPr>
        </p:sp>
        <p:sp>
          <p:nvSpPr>
            <p:cNvPr id="56460" name="Line 60"/>
            <p:cNvSpPr/>
            <p:nvPr/>
          </p:nvSpPr>
          <p:spPr>
            <a:xfrm>
              <a:off x="3264" y="2085"/>
              <a:ext cx="2304" cy="0"/>
            </a:xfrm>
            <a:prstGeom prst="line">
              <a:avLst/>
            </a:prstGeom>
            <a:ln w="12700" cap="flat" cmpd="sng">
              <a:solidFill>
                <a:schemeClr val="bg2"/>
              </a:solidFill>
              <a:prstDash val="solid"/>
              <a:headEnd type="none" w="sm" len="sm"/>
              <a:tailEnd type="none" w="sm" len="sm"/>
            </a:ln>
          </p:spPr>
        </p:sp>
        <p:sp>
          <p:nvSpPr>
            <p:cNvPr id="56461" name="Line 61"/>
            <p:cNvSpPr/>
            <p:nvPr/>
          </p:nvSpPr>
          <p:spPr>
            <a:xfrm>
              <a:off x="3264" y="2310"/>
              <a:ext cx="2304" cy="0"/>
            </a:xfrm>
            <a:prstGeom prst="line">
              <a:avLst/>
            </a:prstGeom>
            <a:ln w="12700" cap="flat" cmpd="sng">
              <a:solidFill>
                <a:schemeClr val="bg2"/>
              </a:solidFill>
              <a:prstDash val="solid"/>
              <a:headEnd type="none" w="sm" len="sm"/>
              <a:tailEnd type="none" w="sm" len="sm"/>
            </a:ln>
          </p:spPr>
        </p:sp>
        <p:sp>
          <p:nvSpPr>
            <p:cNvPr id="56462" name="Line 62"/>
            <p:cNvSpPr/>
            <p:nvPr/>
          </p:nvSpPr>
          <p:spPr>
            <a:xfrm>
              <a:off x="3264" y="2535"/>
              <a:ext cx="2304" cy="0"/>
            </a:xfrm>
            <a:prstGeom prst="line">
              <a:avLst/>
            </a:prstGeom>
            <a:ln w="28575" cap="sq" cmpd="sng">
              <a:solidFill>
                <a:schemeClr val="bg2"/>
              </a:solidFill>
              <a:prstDash val="solid"/>
              <a:headEnd type="none" w="sm" len="sm"/>
              <a:tailEnd type="none" w="sm" len="sm"/>
            </a:ln>
          </p:spPr>
        </p:sp>
        <p:sp>
          <p:nvSpPr>
            <p:cNvPr id="56463" name="Line 63"/>
            <p:cNvSpPr/>
            <p:nvPr/>
          </p:nvSpPr>
          <p:spPr>
            <a:xfrm>
              <a:off x="3264" y="1635"/>
              <a:ext cx="0" cy="225"/>
            </a:xfrm>
            <a:prstGeom prst="line">
              <a:avLst/>
            </a:prstGeom>
            <a:ln w="12700" cap="flat" cmpd="sng">
              <a:solidFill>
                <a:schemeClr val="bg2"/>
              </a:solidFill>
              <a:prstDash val="solid"/>
              <a:headEnd type="none" w="sm" len="sm"/>
              <a:tailEnd type="none" w="sm" len="sm"/>
            </a:ln>
          </p:spPr>
        </p:sp>
        <p:sp>
          <p:nvSpPr>
            <p:cNvPr id="56464" name="Line 64"/>
            <p:cNvSpPr/>
            <p:nvPr/>
          </p:nvSpPr>
          <p:spPr>
            <a:xfrm>
              <a:off x="3840" y="1635"/>
              <a:ext cx="0" cy="900"/>
            </a:xfrm>
            <a:prstGeom prst="line">
              <a:avLst/>
            </a:prstGeom>
            <a:ln w="12700" cap="flat" cmpd="sng">
              <a:solidFill>
                <a:schemeClr val="bg2"/>
              </a:solidFill>
              <a:prstDash val="solid"/>
              <a:headEnd type="none" w="sm" len="sm"/>
              <a:tailEnd type="none" w="sm" len="sm"/>
            </a:ln>
          </p:spPr>
        </p:sp>
        <p:sp>
          <p:nvSpPr>
            <p:cNvPr id="56465" name="Line 65"/>
            <p:cNvSpPr/>
            <p:nvPr/>
          </p:nvSpPr>
          <p:spPr>
            <a:xfrm>
              <a:off x="4416" y="1635"/>
              <a:ext cx="0" cy="900"/>
            </a:xfrm>
            <a:prstGeom prst="line">
              <a:avLst/>
            </a:prstGeom>
            <a:ln w="12700" cap="flat" cmpd="sng">
              <a:solidFill>
                <a:schemeClr val="bg2"/>
              </a:solidFill>
              <a:prstDash val="solid"/>
              <a:headEnd type="none" w="sm" len="sm"/>
              <a:tailEnd type="none" w="sm" len="sm"/>
            </a:ln>
          </p:spPr>
        </p:sp>
        <p:sp>
          <p:nvSpPr>
            <p:cNvPr id="56466" name="Line 66"/>
            <p:cNvSpPr/>
            <p:nvPr/>
          </p:nvSpPr>
          <p:spPr>
            <a:xfrm>
              <a:off x="4992" y="1635"/>
              <a:ext cx="0" cy="900"/>
            </a:xfrm>
            <a:prstGeom prst="line">
              <a:avLst/>
            </a:prstGeom>
            <a:ln w="12700" cap="flat" cmpd="sng">
              <a:solidFill>
                <a:schemeClr val="bg2"/>
              </a:solidFill>
              <a:prstDash val="solid"/>
              <a:headEnd type="none" w="sm" len="sm"/>
              <a:tailEnd type="none" w="sm" len="sm"/>
            </a:ln>
          </p:spPr>
        </p:sp>
        <p:sp>
          <p:nvSpPr>
            <p:cNvPr id="56467" name="Line 67"/>
            <p:cNvSpPr/>
            <p:nvPr/>
          </p:nvSpPr>
          <p:spPr>
            <a:xfrm>
              <a:off x="5568" y="2310"/>
              <a:ext cx="0" cy="225"/>
            </a:xfrm>
            <a:prstGeom prst="line">
              <a:avLst/>
            </a:prstGeom>
            <a:ln w="12700" cap="flat" cmpd="sng">
              <a:solidFill>
                <a:schemeClr val="bg2"/>
              </a:solidFill>
              <a:prstDash val="solid"/>
              <a:headEnd type="none" w="sm" len="sm"/>
              <a:tailEnd type="none" w="sm" len="sm"/>
            </a:ln>
          </p:spPr>
        </p:sp>
        <p:sp>
          <p:nvSpPr>
            <p:cNvPr id="56468" name="Line 68"/>
            <p:cNvSpPr/>
            <p:nvPr/>
          </p:nvSpPr>
          <p:spPr>
            <a:xfrm>
              <a:off x="5568" y="1635"/>
              <a:ext cx="0" cy="675"/>
            </a:xfrm>
            <a:prstGeom prst="line">
              <a:avLst/>
            </a:prstGeom>
            <a:ln w="28575" cap="sq" cmpd="sng">
              <a:solidFill>
                <a:schemeClr val="bg2"/>
              </a:solidFill>
              <a:prstDash val="solid"/>
              <a:headEnd type="none" w="sm" len="sm"/>
              <a:tailEnd type="none" w="sm" len="sm"/>
            </a:ln>
          </p:spPr>
        </p:sp>
        <p:sp>
          <p:nvSpPr>
            <p:cNvPr id="56469" name="Line 69"/>
            <p:cNvSpPr/>
            <p:nvPr/>
          </p:nvSpPr>
          <p:spPr>
            <a:xfrm>
              <a:off x="3264" y="1860"/>
              <a:ext cx="0" cy="675"/>
            </a:xfrm>
            <a:prstGeom prst="line">
              <a:avLst/>
            </a:prstGeom>
            <a:ln w="28575" cap="sq" cmpd="sng">
              <a:solidFill>
                <a:schemeClr val="bg2"/>
              </a:solidFill>
              <a:prstDash val="solid"/>
              <a:headEnd type="none" w="sm" len="sm"/>
              <a:tailEnd type="none" w="sm" len="sm"/>
            </a:ln>
          </p:spPr>
        </p:sp>
        <p:sp>
          <p:nvSpPr>
            <p:cNvPr id="56470" name="Line 70"/>
            <p:cNvSpPr/>
            <p:nvPr/>
          </p:nvSpPr>
          <p:spPr>
            <a:xfrm>
              <a:off x="3840" y="1635"/>
              <a:ext cx="1728" cy="0"/>
            </a:xfrm>
            <a:prstGeom prst="line">
              <a:avLst/>
            </a:prstGeom>
            <a:ln w="28575" cap="sq" cmpd="sng">
              <a:solidFill>
                <a:schemeClr val="bg2"/>
              </a:solidFill>
              <a:prstDash val="solid"/>
              <a:headEnd type="none" w="sm" len="sm"/>
              <a:tailEnd type="none" w="sm" len="sm"/>
            </a:ln>
          </p:spPr>
        </p:sp>
        <p:sp>
          <p:nvSpPr>
            <p:cNvPr id="56471" name="Line 71"/>
            <p:cNvSpPr/>
            <p:nvPr/>
          </p:nvSpPr>
          <p:spPr>
            <a:xfrm flipH="1" flipV="1">
              <a:off x="2880" y="1384"/>
              <a:ext cx="384" cy="251"/>
            </a:xfrm>
            <a:prstGeom prst="line">
              <a:avLst/>
            </a:prstGeom>
            <a:ln w="28575" cap="sq" cmpd="sng">
              <a:solidFill>
                <a:schemeClr val="bg2"/>
              </a:solidFill>
              <a:prstDash val="solid"/>
              <a:headEnd type="none" w="sm" len="sm"/>
              <a:tailEnd type="none" w="sm" len="sm"/>
            </a:ln>
          </p:spPr>
        </p:sp>
        <p:sp>
          <p:nvSpPr>
            <p:cNvPr id="868424" name="Text Box 72"/>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00   01    11     10</a:t>
              </a:r>
            </a:p>
          </p:txBody>
        </p:sp>
        <p:sp>
          <p:nvSpPr>
            <p:cNvPr id="868425" name="Text Box 73"/>
            <p:cNvSpPr txBox="1">
              <a:spLocks noChangeArrowheads="1"/>
            </p:cNvSpPr>
            <p:nvPr/>
          </p:nvSpPr>
          <p:spPr bwMode="auto">
            <a:xfrm>
              <a:off x="2832" y="1699"/>
              <a:ext cx="480" cy="965"/>
            </a:xfrm>
            <a:prstGeom prst="rect">
              <a:avLst/>
            </a:prstGeom>
            <a:noFill/>
            <a:ln w="12700" cap="sq">
              <a:noFill/>
              <a:miter lim="800000"/>
              <a:headEnd type="none" w="sm" len="sm"/>
              <a:tailEnd type="none" w="sm" len="sm"/>
            </a:ln>
            <a:effectLst/>
          </p:spPr>
          <p:txBody>
            <a:bodyPr>
              <a:spAutoFit/>
            </a:bodyPr>
            <a:lstStyle/>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00</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01</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11</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a:t>
              </a:r>
            </a:p>
          </p:txBody>
        </p:sp>
        <p:sp>
          <p:nvSpPr>
            <p:cNvPr id="868426" name="Text Box 74"/>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0" lang="en-US" altLang="zh-CN" sz="2000" b="1" kern="1200" cap="none" spc="0" normalizeH="0" baseline="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1" lang="en-US" altLang="zh-CN" sz="2000"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endParaRPr kumimoji="0" lang="en-US" altLang="zh-CN" sz="2000" b="1" kern="1200" cap="none" spc="0" normalizeH="0" baseline="-2500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68427" name="Text Box 75"/>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0" lang="en-US" altLang="zh-CN" sz="2000" b="1" kern="1200" cap="none" spc="0" normalizeH="0" baseline="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CD</a:t>
              </a:r>
              <a:endParaRPr kumimoji="0" lang="en-US" altLang="zh-CN" b="1" kern="1200" cap="none" spc="0" normalizeH="0" baseline="-2500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sp>
        <p:nvSpPr>
          <p:cNvPr id="868428" name="Text Box 76"/>
          <p:cNvSpPr txBox="1">
            <a:spLocks noChangeArrowheads="1"/>
          </p:cNvSpPr>
          <p:nvPr/>
        </p:nvSpPr>
        <p:spPr bwMode="auto">
          <a:xfrm>
            <a:off x="7543800" y="152400"/>
            <a:ext cx="762000" cy="583565"/>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en-US" altLang="zh-CN" sz="3200" b="1" kern="1200" cap="none" spc="0" normalizeH="0" baseline="0" noProof="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b</a:t>
            </a:r>
          </a:p>
        </p:txBody>
      </p:sp>
      <p:sp>
        <p:nvSpPr>
          <p:cNvPr id="868429" name="AutoShape 77"/>
          <p:cNvSpPr/>
          <p:nvPr/>
        </p:nvSpPr>
        <p:spPr>
          <a:xfrm rot="-5372072">
            <a:off x="7677150" y="124460"/>
            <a:ext cx="533400" cy="2400300"/>
          </a:xfrm>
          <a:prstGeom prst="leftBracket">
            <a:avLst>
              <a:gd name="adj" fmla="val 37500"/>
            </a:avLst>
          </a:prstGeom>
          <a:noFill/>
          <a:ln w="38100" cap="flat" cmpd="sng">
            <a:solidFill>
              <a:srgbClr val="FF6600"/>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430" name="AutoShape 78"/>
          <p:cNvSpPr/>
          <p:nvPr/>
        </p:nvSpPr>
        <p:spPr>
          <a:xfrm rot="-5400000">
            <a:off x="7807325" y="1357948"/>
            <a:ext cx="533400" cy="2514600"/>
          </a:xfrm>
          <a:prstGeom prst="rightBracket">
            <a:avLst>
              <a:gd name="adj" fmla="val 39242"/>
            </a:avLst>
          </a:prstGeom>
          <a:noFill/>
          <a:ln w="38100" cap="flat" cmpd="sng">
            <a:solidFill>
              <a:srgbClr val="FF6600"/>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431" name="AutoShape 79"/>
          <p:cNvSpPr/>
          <p:nvPr/>
        </p:nvSpPr>
        <p:spPr>
          <a:xfrm>
            <a:off x="6858000" y="1172210"/>
            <a:ext cx="381000" cy="1600200"/>
          </a:xfrm>
          <a:prstGeom prst="roundRect">
            <a:avLst>
              <a:gd name="adj" fmla="val 16667"/>
            </a:avLst>
          </a:prstGeom>
          <a:noFill/>
          <a:ln w="38100" cap="flat" cmpd="sng">
            <a:solidFill>
              <a:srgbClr val="00FF00"/>
            </a:solidFill>
            <a:prstDash val="solid"/>
            <a:miter/>
            <a:headEnd type="none" w="med" len="med"/>
            <a:tailEnd type="none" w="med" len="med"/>
          </a:ln>
        </p:spPr>
        <p:txBody>
          <a:bodyPr wrap="none" anchor="ctr"/>
          <a:lstStyle/>
          <a:p>
            <a:pPr algn="ctr" eaLnBrk="1" hangingPunct="1"/>
            <a:endParaRPr lang="zh-CN" altLang="zh-CN" dirty="0">
              <a:solidFill>
                <a:srgbClr val="000000"/>
              </a:solidFill>
              <a:latin typeface="Times New Roman" panose="02020603050405020304" pitchFamily="18" charset="0"/>
            </a:endParaRPr>
          </a:p>
        </p:txBody>
      </p:sp>
      <p:sp>
        <p:nvSpPr>
          <p:cNvPr id="868432" name="AutoShape 80"/>
          <p:cNvSpPr/>
          <p:nvPr/>
        </p:nvSpPr>
        <p:spPr>
          <a:xfrm>
            <a:off x="8183563" y="1124585"/>
            <a:ext cx="381000" cy="1600200"/>
          </a:xfrm>
          <a:prstGeom prst="roundRect">
            <a:avLst>
              <a:gd name="adj" fmla="val 16667"/>
            </a:avLst>
          </a:prstGeom>
          <a:noFill/>
          <a:ln w="38100" cap="flat" cmpd="sng">
            <a:solidFill>
              <a:srgbClr val="00B050"/>
            </a:solidFill>
            <a:prstDash val="solid"/>
            <a:miter/>
            <a:headEnd type="none" w="med" len="med"/>
            <a:tailEnd type="none" w="med" len="med"/>
          </a:ln>
        </p:spPr>
        <p:txBody>
          <a:bodyPr wrap="none" anchor="ctr"/>
          <a:lstStyle/>
          <a:p>
            <a:pPr algn="ctr" eaLnBrk="1" hangingPunct="1"/>
            <a:endParaRPr lang="zh-CN" altLang="zh-CN" dirty="0">
              <a:solidFill>
                <a:schemeClr val="tx1"/>
              </a:solidFill>
              <a:latin typeface="Times New Roman" panose="02020603050405020304" pitchFamily="18" charset="0"/>
            </a:endParaRPr>
          </a:p>
        </p:txBody>
      </p:sp>
      <p:grpSp>
        <p:nvGrpSpPr>
          <p:cNvPr id="4" name="Group 81"/>
          <p:cNvGrpSpPr/>
          <p:nvPr/>
        </p:nvGrpSpPr>
        <p:grpSpPr>
          <a:xfrm>
            <a:off x="6553200" y="2962910"/>
            <a:ext cx="2743200" cy="579438"/>
            <a:chOff x="3168" y="1776"/>
            <a:chExt cx="1728" cy="365"/>
          </a:xfrm>
        </p:grpSpPr>
        <p:sp>
          <p:nvSpPr>
            <p:cNvPr id="868434" name="Text Box 82"/>
            <p:cNvSpPr txBox="1">
              <a:spLocks noChangeArrowheads="1"/>
            </p:cNvSpPr>
            <p:nvPr/>
          </p:nvSpPr>
          <p:spPr bwMode="auto">
            <a:xfrm>
              <a:off x="3168" y="1776"/>
              <a:ext cx="1728" cy="365"/>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1" lang="en-US" altLang="zh-CN" sz="3200" b="1" kern="1200" cap="none" spc="0" normalizeH="0" baseline="0" noProof="0" dirty="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b=B+CD+CD</a:t>
              </a:r>
            </a:p>
          </p:txBody>
        </p:sp>
        <p:sp>
          <p:nvSpPr>
            <p:cNvPr id="56438" name="Line 83"/>
            <p:cNvSpPr/>
            <p:nvPr/>
          </p:nvSpPr>
          <p:spPr>
            <a:xfrm>
              <a:off x="3216" y="1824"/>
              <a:ext cx="144" cy="0"/>
            </a:xfrm>
            <a:prstGeom prst="line">
              <a:avLst/>
            </a:prstGeom>
            <a:ln w="38100" cap="flat" cmpd="sng">
              <a:solidFill>
                <a:schemeClr val="tx1"/>
              </a:solidFill>
              <a:prstDash val="solid"/>
              <a:miter/>
              <a:headEnd type="none" w="med" len="med"/>
              <a:tailEnd type="none" w="med" len="med"/>
            </a:ln>
          </p:spPr>
        </p:sp>
        <p:sp>
          <p:nvSpPr>
            <p:cNvPr id="56439" name="Line 84"/>
            <p:cNvSpPr/>
            <p:nvPr/>
          </p:nvSpPr>
          <p:spPr>
            <a:xfrm>
              <a:off x="3504" y="1824"/>
              <a:ext cx="144" cy="0"/>
            </a:xfrm>
            <a:prstGeom prst="line">
              <a:avLst/>
            </a:prstGeom>
            <a:ln w="38100" cap="flat" cmpd="sng">
              <a:solidFill>
                <a:schemeClr val="tx1"/>
              </a:solidFill>
              <a:prstDash val="solid"/>
              <a:miter/>
              <a:headEnd type="none" w="med" len="med"/>
              <a:tailEnd type="none" w="med" len="med"/>
            </a:ln>
          </p:spPr>
        </p:sp>
        <p:sp>
          <p:nvSpPr>
            <p:cNvPr id="56440" name="Line 85"/>
            <p:cNvSpPr/>
            <p:nvPr/>
          </p:nvSpPr>
          <p:spPr>
            <a:xfrm>
              <a:off x="3840" y="1824"/>
              <a:ext cx="144" cy="0"/>
            </a:xfrm>
            <a:prstGeom prst="line">
              <a:avLst/>
            </a:prstGeom>
            <a:ln w="38100" cap="flat" cmpd="sng">
              <a:solidFill>
                <a:schemeClr val="tx1"/>
              </a:solidFill>
              <a:prstDash val="solid"/>
              <a:miter/>
              <a:headEnd type="none" w="med" len="med"/>
              <a:tailEnd type="none" w="med" len="med"/>
            </a:ln>
          </p:spPr>
        </p:sp>
        <p:sp>
          <p:nvSpPr>
            <p:cNvPr id="56441" name="Line 86"/>
            <p:cNvSpPr/>
            <p:nvPr/>
          </p:nvSpPr>
          <p:spPr>
            <a:xfrm>
              <a:off x="4032" y="1824"/>
              <a:ext cx="144" cy="0"/>
            </a:xfrm>
            <a:prstGeom prst="line">
              <a:avLst/>
            </a:prstGeom>
            <a:ln w="38100" cap="flat" cmpd="sng">
              <a:solidFill>
                <a:schemeClr val="tx1"/>
              </a:solidFill>
              <a:prstDash val="solid"/>
              <a:miter/>
              <a:headEnd type="none" w="med" len="med"/>
              <a:tailEnd type="none" w="med" len="med"/>
            </a:ln>
          </p:spPr>
        </p:sp>
      </p:grpSp>
      <p:grpSp>
        <p:nvGrpSpPr>
          <p:cNvPr id="5" name="Group 87"/>
          <p:cNvGrpSpPr/>
          <p:nvPr/>
        </p:nvGrpSpPr>
        <p:grpSpPr>
          <a:xfrm>
            <a:off x="2057400" y="3866198"/>
            <a:ext cx="3352800" cy="2324100"/>
            <a:chOff x="2592" y="1200"/>
            <a:chExt cx="2976" cy="1464"/>
          </a:xfrm>
        </p:grpSpPr>
        <p:sp>
          <p:nvSpPr>
            <p:cNvPr id="868440" name="Rectangle 88"/>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41" name="Rectangle 89"/>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42" name="Rectangle 90"/>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43" name="Rectangle 91"/>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44" name="Rectangle 92"/>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45" name="Rectangle 93"/>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46" name="Rectangle 94"/>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47" name="Rectangle 95"/>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48" name="Rectangle 96"/>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49" name="Rectangle 97"/>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50" name="Rectangle 98"/>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51" name="Rectangle 99"/>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52" name="Rectangle 100"/>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868453" name="Rectangle 101"/>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54" name="Rectangle 102"/>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55" name="Rectangle 103"/>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sp>
          <p:nvSpPr>
            <p:cNvPr id="56419" name="Line 104"/>
            <p:cNvSpPr/>
            <p:nvPr/>
          </p:nvSpPr>
          <p:spPr>
            <a:xfrm>
              <a:off x="3264" y="1635"/>
              <a:ext cx="576" cy="0"/>
            </a:xfrm>
            <a:prstGeom prst="line">
              <a:avLst/>
            </a:prstGeom>
            <a:ln w="12700" cap="flat" cmpd="sng">
              <a:solidFill>
                <a:schemeClr val="bg2"/>
              </a:solidFill>
              <a:prstDash val="solid"/>
              <a:headEnd type="none" w="sm" len="sm"/>
              <a:tailEnd type="none" w="sm" len="sm"/>
            </a:ln>
          </p:spPr>
        </p:sp>
        <p:sp>
          <p:nvSpPr>
            <p:cNvPr id="56420" name="Line 105"/>
            <p:cNvSpPr/>
            <p:nvPr/>
          </p:nvSpPr>
          <p:spPr>
            <a:xfrm>
              <a:off x="3264" y="1860"/>
              <a:ext cx="2304" cy="0"/>
            </a:xfrm>
            <a:prstGeom prst="line">
              <a:avLst/>
            </a:prstGeom>
            <a:ln w="12700" cap="flat" cmpd="sng">
              <a:solidFill>
                <a:schemeClr val="bg2"/>
              </a:solidFill>
              <a:prstDash val="solid"/>
              <a:headEnd type="none" w="sm" len="sm"/>
              <a:tailEnd type="none" w="sm" len="sm"/>
            </a:ln>
          </p:spPr>
        </p:sp>
        <p:sp>
          <p:nvSpPr>
            <p:cNvPr id="56421" name="Line 106"/>
            <p:cNvSpPr/>
            <p:nvPr/>
          </p:nvSpPr>
          <p:spPr>
            <a:xfrm>
              <a:off x="3264" y="2085"/>
              <a:ext cx="2304" cy="0"/>
            </a:xfrm>
            <a:prstGeom prst="line">
              <a:avLst/>
            </a:prstGeom>
            <a:ln w="12700" cap="flat" cmpd="sng">
              <a:solidFill>
                <a:schemeClr val="bg2"/>
              </a:solidFill>
              <a:prstDash val="solid"/>
              <a:headEnd type="none" w="sm" len="sm"/>
              <a:tailEnd type="none" w="sm" len="sm"/>
            </a:ln>
          </p:spPr>
        </p:sp>
        <p:sp>
          <p:nvSpPr>
            <p:cNvPr id="56422" name="Line 107"/>
            <p:cNvSpPr/>
            <p:nvPr/>
          </p:nvSpPr>
          <p:spPr>
            <a:xfrm>
              <a:off x="3264" y="2310"/>
              <a:ext cx="2304" cy="0"/>
            </a:xfrm>
            <a:prstGeom prst="line">
              <a:avLst/>
            </a:prstGeom>
            <a:ln w="12700" cap="flat" cmpd="sng">
              <a:solidFill>
                <a:schemeClr val="bg2"/>
              </a:solidFill>
              <a:prstDash val="solid"/>
              <a:headEnd type="none" w="sm" len="sm"/>
              <a:tailEnd type="none" w="sm" len="sm"/>
            </a:ln>
          </p:spPr>
        </p:sp>
        <p:sp>
          <p:nvSpPr>
            <p:cNvPr id="56423" name="Line 108"/>
            <p:cNvSpPr/>
            <p:nvPr/>
          </p:nvSpPr>
          <p:spPr>
            <a:xfrm>
              <a:off x="3264" y="2535"/>
              <a:ext cx="2304" cy="0"/>
            </a:xfrm>
            <a:prstGeom prst="line">
              <a:avLst/>
            </a:prstGeom>
            <a:ln w="28575" cap="sq" cmpd="sng">
              <a:solidFill>
                <a:schemeClr val="bg2"/>
              </a:solidFill>
              <a:prstDash val="solid"/>
              <a:headEnd type="none" w="sm" len="sm"/>
              <a:tailEnd type="none" w="sm" len="sm"/>
            </a:ln>
          </p:spPr>
        </p:sp>
        <p:sp>
          <p:nvSpPr>
            <p:cNvPr id="56424" name="Line 109"/>
            <p:cNvSpPr/>
            <p:nvPr/>
          </p:nvSpPr>
          <p:spPr>
            <a:xfrm>
              <a:off x="3264" y="1635"/>
              <a:ext cx="0" cy="225"/>
            </a:xfrm>
            <a:prstGeom prst="line">
              <a:avLst/>
            </a:prstGeom>
            <a:ln w="12700" cap="flat" cmpd="sng">
              <a:solidFill>
                <a:schemeClr val="bg2"/>
              </a:solidFill>
              <a:prstDash val="solid"/>
              <a:headEnd type="none" w="sm" len="sm"/>
              <a:tailEnd type="none" w="sm" len="sm"/>
            </a:ln>
          </p:spPr>
        </p:sp>
        <p:sp>
          <p:nvSpPr>
            <p:cNvPr id="56425" name="Line 110"/>
            <p:cNvSpPr/>
            <p:nvPr/>
          </p:nvSpPr>
          <p:spPr>
            <a:xfrm>
              <a:off x="3840" y="1635"/>
              <a:ext cx="0" cy="900"/>
            </a:xfrm>
            <a:prstGeom prst="line">
              <a:avLst/>
            </a:prstGeom>
            <a:ln w="12700" cap="flat" cmpd="sng">
              <a:solidFill>
                <a:schemeClr val="bg2"/>
              </a:solidFill>
              <a:prstDash val="solid"/>
              <a:headEnd type="none" w="sm" len="sm"/>
              <a:tailEnd type="none" w="sm" len="sm"/>
            </a:ln>
          </p:spPr>
        </p:sp>
        <p:sp>
          <p:nvSpPr>
            <p:cNvPr id="56426" name="Line 111"/>
            <p:cNvSpPr/>
            <p:nvPr/>
          </p:nvSpPr>
          <p:spPr>
            <a:xfrm>
              <a:off x="4416" y="1635"/>
              <a:ext cx="0" cy="900"/>
            </a:xfrm>
            <a:prstGeom prst="line">
              <a:avLst/>
            </a:prstGeom>
            <a:ln w="12700" cap="flat" cmpd="sng">
              <a:solidFill>
                <a:schemeClr val="bg2"/>
              </a:solidFill>
              <a:prstDash val="solid"/>
              <a:headEnd type="none" w="sm" len="sm"/>
              <a:tailEnd type="none" w="sm" len="sm"/>
            </a:ln>
          </p:spPr>
        </p:sp>
        <p:sp>
          <p:nvSpPr>
            <p:cNvPr id="56427" name="Line 112"/>
            <p:cNvSpPr/>
            <p:nvPr/>
          </p:nvSpPr>
          <p:spPr>
            <a:xfrm>
              <a:off x="4992" y="1635"/>
              <a:ext cx="0" cy="900"/>
            </a:xfrm>
            <a:prstGeom prst="line">
              <a:avLst/>
            </a:prstGeom>
            <a:ln w="12700" cap="flat" cmpd="sng">
              <a:solidFill>
                <a:schemeClr val="bg2"/>
              </a:solidFill>
              <a:prstDash val="solid"/>
              <a:headEnd type="none" w="sm" len="sm"/>
              <a:tailEnd type="none" w="sm" len="sm"/>
            </a:ln>
          </p:spPr>
        </p:sp>
        <p:sp>
          <p:nvSpPr>
            <p:cNvPr id="56428" name="Line 113"/>
            <p:cNvSpPr/>
            <p:nvPr/>
          </p:nvSpPr>
          <p:spPr>
            <a:xfrm>
              <a:off x="5568" y="2310"/>
              <a:ext cx="0" cy="225"/>
            </a:xfrm>
            <a:prstGeom prst="line">
              <a:avLst/>
            </a:prstGeom>
            <a:ln w="12700" cap="flat" cmpd="sng">
              <a:solidFill>
                <a:schemeClr val="bg2"/>
              </a:solidFill>
              <a:prstDash val="solid"/>
              <a:headEnd type="none" w="sm" len="sm"/>
              <a:tailEnd type="none" w="sm" len="sm"/>
            </a:ln>
          </p:spPr>
        </p:sp>
        <p:sp>
          <p:nvSpPr>
            <p:cNvPr id="56429" name="Line 114"/>
            <p:cNvSpPr/>
            <p:nvPr/>
          </p:nvSpPr>
          <p:spPr>
            <a:xfrm>
              <a:off x="5568" y="1635"/>
              <a:ext cx="0" cy="675"/>
            </a:xfrm>
            <a:prstGeom prst="line">
              <a:avLst/>
            </a:prstGeom>
            <a:ln w="28575" cap="sq" cmpd="sng">
              <a:solidFill>
                <a:schemeClr val="bg2"/>
              </a:solidFill>
              <a:prstDash val="solid"/>
              <a:headEnd type="none" w="sm" len="sm"/>
              <a:tailEnd type="none" w="sm" len="sm"/>
            </a:ln>
          </p:spPr>
        </p:sp>
        <p:sp>
          <p:nvSpPr>
            <p:cNvPr id="56430" name="Line 115"/>
            <p:cNvSpPr/>
            <p:nvPr/>
          </p:nvSpPr>
          <p:spPr>
            <a:xfrm>
              <a:off x="3264" y="1860"/>
              <a:ext cx="0" cy="675"/>
            </a:xfrm>
            <a:prstGeom prst="line">
              <a:avLst/>
            </a:prstGeom>
            <a:ln w="28575" cap="sq" cmpd="sng">
              <a:solidFill>
                <a:schemeClr val="bg2"/>
              </a:solidFill>
              <a:prstDash val="solid"/>
              <a:headEnd type="none" w="sm" len="sm"/>
              <a:tailEnd type="none" w="sm" len="sm"/>
            </a:ln>
          </p:spPr>
        </p:sp>
        <p:sp>
          <p:nvSpPr>
            <p:cNvPr id="56431" name="Line 116"/>
            <p:cNvSpPr/>
            <p:nvPr/>
          </p:nvSpPr>
          <p:spPr>
            <a:xfrm>
              <a:off x="3840" y="1635"/>
              <a:ext cx="1728" cy="0"/>
            </a:xfrm>
            <a:prstGeom prst="line">
              <a:avLst/>
            </a:prstGeom>
            <a:ln w="28575" cap="sq" cmpd="sng">
              <a:solidFill>
                <a:schemeClr val="bg2"/>
              </a:solidFill>
              <a:prstDash val="solid"/>
              <a:headEnd type="none" w="sm" len="sm"/>
              <a:tailEnd type="none" w="sm" len="sm"/>
            </a:ln>
          </p:spPr>
        </p:sp>
        <p:sp>
          <p:nvSpPr>
            <p:cNvPr id="56432" name="Line 117"/>
            <p:cNvSpPr/>
            <p:nvPr/>
          </p:nvSpPr>
          <p:spPr>
            <a:xfrm flipH="1" flipV="1">
              <a:off x="2880" y="1384"/>
              <a:ext cx="384" cy="251"/>
            </a:xfrm>
            <a:prstGeom prst="line">
              <a:avLst/>
            </a:prstGeom>
            <a:ln w="28575" cap="sq" cmpd="sng">
              <a:solidFill>
                <a:schemeClr val="bg2"/>
              </a:solidFill>
              <a:prstDash val="solid"/>
              <a:headEnd type="none" w="sm" len="sm"/>
              <a:tailEnd type="none" w="sm" len="sm"/>
            </a:ln>
          </p:spPr>
        </p:sp>
        <p:sp>
          <p:nvSpPr>
            <p:cNvPr id="868470" name="Text Box 118"/>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00   01    11     10</a:t>
              </a:r>
            </a:p>
          </p:txBody>
        </p:sp>
        <p:sp>
          <p:nvSpPr>
            <p:cNvPr id="868471" name="Text Box 119"/>
            <p:cNvSpPr txBox="1">
              <a:spLocks noChangeArrowheads="1"/>
            </p:cNvSpPr>
            <p:nvPr/>
          </p:nvSpPr>
          <p:spPr bwMode="auto">
            <a:xfrm>
              <a:off x="2832" y="1699"/>
              <a:ext cx="482" cy="965"/>
            </a:xfrm>
            <a:prstGeom prst="rect">
              <a:avLst/>
            </a:prstGeom>
            <a:noFill/>
            <a:ln w="12700" cap="sq">
              <a:noFill/>
              <a:miter lim="800000"/>
              <a:headEnd type="none" w="sm" len="sm"/>
              <a:tailEnd type="none" w="sm" len="sm"/>
            </a:ln>
            <a:effectLst/>
          </p:spPr>
          <p:txBody>
            <a:bodyPr>
              <a:spAutoFit/>
            </a:bodyPr>
            <a:lstStyle/>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00</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01</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11</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a:t>
              </a:r>
            </a:p>
          </p:txBody>
        </p:sp>
        <p:sp>
          <p:nvSpPr>
            <p:cNvPr id="868472" name="Text Box 120"/>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0" lang="en-US" altLang="zh-CN" sz="2000" b="1" kern="1200" cap="none" spc="0" normalizeH="0" baseline="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1" lang="en-US" altLang="zh-CN" sz="2000"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endParaRPr kumimoji="0" lang="en-US" altLang="zh-CN" sz="2000" b="1" kern="1200" cap="none" spc="0" normalizeH="0" baseline="-2500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68473" name="Text Box 121"/>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0" lang="en-US" altLang="zh-CN" sz="2000" b="1" kern="1200" cap="none" spc="0" normalizeH="0" baseline="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CD</a:t>
              </a:r>
              <a:endParaRPr kumimoji="0" lang="en-US" altLang="zh-CN" b="1" kern="1200" cap="none" spc="0" normalizeH="0" baseline="-2500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sp>
        <p:nvSpPr>
          <p:cNvPr id="868474" name="AutoShape 122"/>
          <p:cNvSpPr/>
          <p:nvPr/>
        </p:nvSpPr>
        <p:spPr>
          <a:xfrm>
            <a:off x="3575050" y="4580573"/>
            <a:ext cx="990600" cy="1524000"/>
          </a:xfrm>
          <a:prstGeom prst="roundRect">
            <a:avLst>
              <a:gd name="adj" fmla="val 16667"/>
            </a:avLst>
          </a:prstGeom>
          <a:noFill/>
          <a:ln w="38100" cap="flat" cmpd="sng">
            <a:solidFill>
              <a:schemeClr val="bg1"/>
            </a:solidFill>
            <a:prstDash val="solid"/>
            <a:miter/>
            <a:headEnd type="none" w="med" len="med"/>
            <a:tailEnd type="none" w="med" len="med"/>
          </a:ln>
        </p:spPr>
        <p:txBody>
          <a:bodyPr wrap="none" anchor="ctr"/>
          <a:lstStyle/>
          <a:p>
            <a:pPr algn="ctr" eaLnBrk="1" hangingPunct="1"/>
            <a:endParaRPr lang="zh-CN" altLang="zh-CN" dirty="0">
              <a:solidFill>
                <a:srgbClr val="000000"/>
              </a:solidFill>
              <a:latin typeface="Times New Roman" panose="02020603050405020304" pitchFamily="18" charset="0"/>
            </a:endParaRPr>
          </a:p>
        </p:txBody>
      </p:sp>
      <p:sp>
        <p:nvSpPr>
          <p:cNvPr id="868475" name="AutoShape 123"/>
          <p:cNvSpPr/>
          <p:nvPr/>
        </p:nvSpPr>
        <p:spPr>
          <a:xfrm>
            <a:off x="2819400" y="4944110"/>
            <a:ext cx="2514600" cy="685800"/>
          </a:xfrm>
          <a:prstGeom prst="roundRect">
            <a:avLst>
              <a:gd name="adj" fmla="val 16667"/>
            </a:avLst>
          </a:prstGeom>
          <a:noFill/>
          <a:ln w="38100" cap="flat" cmpd="sng">
            <a:solidFill>
              <a:srgbClr val="00FF00"/>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476" name="AutoShape 124"/>
          <p:cNvSpPr/>
          <p:nvPr/>
        </p:nvSpPr>
        <p:spPr>
          <a:xfrm>
            <a:off x="2971800" y="4582160"/>
            <a:ext cx="990600" cy="1524000"/>
          </a:xfrm>
          <a:prstGeom prst="roundRect">
            <a:avLst>
              <a:gd name="adj" fmla="val 16667"/>
            </a:avLst>
          </a:prstGeom>
          <a:noFill/>
          <a:ln w="38100" cap="flat" cmpd="sng">
            <a:solidFill>
              <a:srgbClr val="FF6600"/>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477" name="Text Box 125"/>
          <p:cNvSpPr txBox="1">
            <a:spLocks noChangeArrowheads="1"/>
          </p:cNvSpPr>
          <p:nvPr/>
        </p:nvSpPr>
        <p:spPr bwMode="auto">
          <a:xfrm>
            <a:off x="3657600" y="3572510"/>
            <a:ext cx="762000" cy="583565"/>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en-US" altLang="zh-CN" sz="3200" b="1" kern="1200" cap="none" spc="0" normalizeH="0" baseline="0" noProof="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c</a:t>
            </a:r>
          </a:p>
        </p:txBody>
      </p:sp>
      <p:grpSp>
        <p:nvGrpSpPr>
          <p:cNvPr id="6" name="Group 126"/>
          <p:cNvGrpSpPr/>
          <p:nvPr/>
        </p:nvGrpSpPr>
        <p:grpSpPr>
          <a:xfrm>
            <a:off x="5951538" y="3788410"/>
            <a:ext cx="3352800" cy="2324100"/>
            <a:chOff x="2592" y="1200"/>
            <a:chExt cx="2976" cy="1464"/>
          </a:xfrm>
        </p:grpSpPr>
        <p:sp>
          <p:nvSpPr>
            <p:cNvPr id="868479" name="Rectangle 127"/>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80" name="Rectangle 128"/>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81" name="Rectangle 129"/>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82" name="Rectangle 130"/>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83" name="Rectangle 131"/>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84" name="Rectangle 132"/>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85" name="Rectangle 133"/>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86" name="Rectangle 134"/>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a:t>
              </a:r>
            </a:p>
          </p:txBody>
        </p:sp>
        <p:sp>
          <p:nvSpPr>
            <p:cNvPr id="868487" name="Rectangle 135"/>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88" name="Rectangle 136"/>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868489" name="Rectangle 137"/>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90" name="Rectangle 138"/>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868491" name="Rectangle 139"/>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92" name="Rectangle 140"/>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868493" name="Rectangle 141"/>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0" lang="en-US" altLang="zh-CN" sz="2400" b="1" i="0" u="none" strike="noStrike" kern="1200" cap="none" spc="0" normalizeH="0" baseline="0" noProof="1">
                  <a:ln>
                    <a:noFill/>
                  </a:ln>
                  <a:solidFill>
                    <a:srgbClr val="000000"/>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868494" name="Rectangle 142"/>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rgbClr val="3366FF"/>
                </a:buClr>
                <a:buSzPct val="80000"/>
                <a:buFontTx/>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sp>
          <p:nvSpPr>
            <p:cNvPr id="56385" name="Line 143"/>
            <p:cNvSpPr/>
            <p:nvPr/>
          </p:nvSpPr>
          <p:spPr>
            <a:xfrm>
              <a:off x="3264" y="1635"/>
              <a:ext cx="576" cy="0"/>
            </a:xfrm>
            <a:prstGeom prst="line">
              <a:avLst/>
            </a:prstGeom>
            <a:ln w="12700" cap="flat" cmpd="sng">
              <a:solidFill>
                <a:schemeClr val="bg2"/>
              </a:solidFill>
              <a:prstDash val="solid"/>
              <a:headEnd type="none" w="sm" len="sm"/>
              <a:tailEnd type="none" w="sm" len="sm"/>
            </a:ln>
          </p:spPr>
        </p:sp>
        <p:sp>
          <p:nvSpPr>
            <p:cNvPr id="56386" name="Line 144"/>
            <p:cNvSpPr/>
            <p:nvPr/>
          </p:nvSpPr>
          <p:spPr>
            <a:xfrm>
              <a:off x="3264" y="1860"/>
              <a:ext cx="2304" cy="0"/>
            </a:xfrm>
            <a:prstGeom prst="line">
              <a:avLst/>
            </a:prstGeom>
            <a:ln w="12700" cap="flat" cmpd="sng">
              <a:solidFill>
                <a:schemeClr val="bg2"/>
              </a:solidFill>
              <a:prstDash val="solid"/>
              <a:headEnd type="none" w="sm" len="sm"/>
              <a:tailEnd type="none" w="sm" len="sm"/>
            </a:ln>
          </p:spPr>
        </p:sp>
        <p:sp>
          <p:nvSpPr>
            <p:cNvPr id="56387" name="Line 145"/>
            <p:cNvSpPr/>
            <p:nvPr/>
          </p:nvSpPr>
          <p:spPr>
            <a:xfrm>
              <a:off x="3264" y="2085"/>
              <a:ext cx="2304" cy="0"/>
            </a:xfrm>
            <a:prstGeom prst="line">
              <a:avLst/>
            </a:prstGeom>
            <a:ln w="12700" cap="flat" cmpd="sng">
              <a:solidFill>
                <a:schemeClr val="bg2"/>
              </a:solidFill>
              <a:prstDash val="solid"/>
              <a:headEnd type="none" w="sm" len="sm"/>
              <a:tailEnd type="none" w="sm" len="sm"/>
            </a:ln>
          </p:spPr>
        </p:sp>
        <p:sp>
          <p:nvSpPr>
            <p:cNvPr id="56388" name="Line 146"/>
            <p:cNvSpPr/>
            <p:nvPr/>
          </p:nvSpPr>
          <p:spPr>
            <a:xfrm>
              <a:off x="3264" y="2310"/>
              <a:ext cx="2304" cy="0"/>
            </a:xfrm>
            <a:prstGeom prst="line">
              <a:avLst/>
            </a:prstGeom>
            <a:ln w="12700" cap="flat" cmpd="sng">
              <a:solidFill>
                <a:schemeClr val="bg2"/>
              </a:solidFill>
              <a:prstDash val="solid"/>
              <a:headEnd type="none" w="sm" len="sm"/>
              <a:tailEnd type="none" w="sm" len="sm"/>
            </a:ln>
          </p:spPr>
        </p:sp>
        <p:sp>
          <p:nvSpPr>
            <p:cNvPr id="56389" name="Line 147"/>
            <p:cNvSpPr/>
            <p:nvPr/>
          </p:nvSpPr>
          <p:spPr>
            <a:xfrm>
              <a:off x="3264" y="2535"/>
              <a:ext cx="2304" cy="0"/>
            </a:xfrm>
            <a:prstGeom prst="line">
              <a:avLst/>
            </a:prstGeom>
            <a:ln w="28575" cap="sq" cmpd="sng">
              <a:solidFill>
                <a:schemeClr val="bg2"/>
              </a:solidFill>
              <a:prstDash val="solid"/>
              <a:headEnd type="none" w="sm" len="sm"/>
              <a:tailEnd type="none" w="sm" len="sm"/>
            </a:ln>
          </p:spPr>
        </p:sp>
        <p:sp>
          <p:nvSpPr>
            <p:cNvPr id="56390" name="Line 148"/>
            <p:cNvSpPr/>
            <p:nvPr/>
          </p:nvSpPr>
          <p:spPr>
            <a:xfrm>
              <a:off x="3264" y="1635"/>
              <a:ext cx="0" cy="225"/>
            </a:xfrm>
            <a:prstGeom prst="line">
              <a:avLst/>
            </a:prstGeom>
            <a:ln w="12700" cap="flat" cmpd="sng">
              <a:solidFill>
                <a:schemeClr val="bg2"/>
              </a:solidFill>
              <a:prstDash val="solid"/>
              <a:headEnd type="none" w="sm" len="sm"/>
              <a:tailEnd type="none" w="sm" len="sm"/>
            </a:ln>
          </p:spPr>
        </p:sp>
        <p:sp>
          <p:nvSpPr>
            <p:cNvPr id="56391" name="Line 149"/>
            <p:cNvSpPr/>
            <p:nvPr/>
          </p:nvSpPr>
          <p:spPr>
            <a:xfrm>
              <a:off x="3840" y="1635"/>
              <a:ext cx="0" cy="900"/>
            </a:xfrm>
            <a:prstGeom prst="line">
              <a:avLst/>
            </a:prstGeom>
            <a:ln w="12700" cap="flat" cmpd="sng">
              <a:solidFill>
                <a:schemeClr val="bg2"/>
              </a:solidFill>
              <a:prstDash val="solid"/>
              <a:headEnd type="none" w="sm" len="sm"/>
              <a:tailEnd type="none" w="sm" len="sm"/>
            </a:ln>
          </p:spPr>
        </p:sp>
        <p:sp>
          <p:nvSpPr>
            <p:cNvPr id="56392" name="Line 150"/>
            <p:cNvSpPr/>
            <p:nvPr/>
          </p:nvSpPr>
          <p:spPr>
            <a:xfrm>
              <a:off x="4416" y="1635"/>
              <a:ext cx="0" cy="900"/>
            </a:xfrm>
            <a:prstGeom prst="line">
              <a:avLst/>
            </a:prstGeom>
            <a:ln w="12700" cap="flat" cmpd="sng">
              <a:solidFill>
                <a:schemeClr val="bg2"/>
              </a:solidFill>
              <a:prstDash val="solid"/>
              <a:headEnd type="none" w="sm" len="sm"/>
              <a:tailEnd type="none" w="sm" len="sm"/>
            </a:ln>
          </p:spPr>
        </p:sp>
        <p:sp>
          <p:nvSpPr>
            <p:cNvPr id="56393" name="Line 151"/>
            <p:cNvSpPr/>
            <p:nvPr/>
          </p:nvSpPr>
          <p:spPr>
            <a:xfrm>
              <a:off x="4992" y="1635"/>
              <a:ext cx="0" cy="900"/>
            </a:xfrm>
            <a:prstGeom prst="line">
              <a:avLst/>
            </a:prstGeom>
            <a:ln w="12700" cap="flat" cmpd="sng">
              <a:solidFill>
                <a:schemeClr val="bg2"/>
              </a:solidFill>
              <a:prstDash val="solid"/>
              <a:headEnd type="none" w="sm" len="sm"/>
              <a:tailEnd type="none" w="sm" len="sm"/>
            </a:ln>
          </p:spPr>
        </p:sp>
        <p:sp>
          <p:nvSpPr>
            <p:cNvPr id="56394" name="Line 152"/>
            <p:cNvSpPr/>
            <p:nvPr/>
          </p:nvSpPr>
          <p:spPr>
            <a:xfrm>
              <a:off x="5568" y="2310"/>
              <a:ext cx="0" cy="225"/>
            </a:xfrm>
            <a:prstGeom prst="line">
              <a:avLst/>
            </a:prstGeom>
            <a:ln w="12700" cap="flat" cmpd="sng">
              <a:solidFill>
                <a:schemeClr val="bg2"/>
              </a:solidFill>
              <a:prstDash val="solid"/>
              <a:headEnd type="none" w="sm" len="sm"/>
              <a:tailEnd type="none" w="sm" len="sm"/>
            </a:ln>
          </p:spPr>
        </p:sp>
        <p:sp>
          <p:nvSpPr>
            <p:cNvPr id="56395" name="Line 153"/>
            <p:cNvSpPr/>
            <p:nvPr/>
          </p:nvSpPr>
          <p:spPr>
            <a:xfrm>
              <a:off x="5568" y="1635"/>
              <a:ext cx="0" cy="675"/>
            </a:xfrm>
            <a:prstGeom prst="line">
              <a:avLst/>
            </a:prstGeom>
            <a:ln w="28575" cap="sq" cmpd="sng">
              <a:solidFill>
                <a:schemeClr val="bg2"/>
              </a:solidFill>
              <a:prstDash val="solid"/>
              <a:headEnd type="none" w="sm" len="sm"/>
              <a:tailEnd type="none" w="sm" len="sm"/>
            </a:ln>
          </p:spPr>
        </p:sp>
        <p:sp>
          <p:nvSpPr>
            <p:cNvPr id="56396" name="Line 154"/>
            <p:cNvSpPr/>
            <p:nvPr/>
          </p:nvSpPr>
          <p:spPr>
            <a:xfrm>
              <a:off x="3264" y="1860"/>
              <a:ext cx="0" cy="675"/>
            </a:xfrm>
            <a:prstGeom prst="line">
              <a:avLst/>
            </a:prstGeom>
            <a:ln w="28575" cap="sq" cmpd="sng">
              <a:solidFill>
                <a:schemeClr val="bg2"/>
              </a:solidFill>
              <a:prstDash val="solid"/>
              <a:headEnd type="none" w="sm" len="sm"/>
              <a:tailEnd type="none" w="sm" len="sm"/>
            </a:ln>
          </p:spPr>
        </p:sp>
        <p:sp>
          <p:nvSpPr>
            <p:cNvPr id="56397" name="Line 155"/>
            <p:cNvSpPr/>
            <p:nvPr/>
          </p:nvSpPr>
          <p:spPr>
            <a:xfrm>
              <a:off x="3840" y="1635"/>
              <a:ext cx="1728" cy="0"/>
            </a:xfrm>
            <a:prstGeom prst="line">
              <a:avLst/>
            </a:prstGeom>
            <a:ln w="28575" cap="sq" cmpd="sng">
              <a:solidFill>
                <a:schemeClr val="bg2"/>
              </a:solidFill>
              <a:prstDash val="solid"/>
              <a:headEnd type="none" w="sm" len="sm"/>
              <a:tailEnd type="none" w="sm" len="sm"/>
            </a:ln>
          </p:spPr>
        </p:sp>
        <p:sp>
          <p:nvSpPr>
            <p:cNvPr id="56398" name="Line 156"/>
            <p:cNvSpPr/>
            <p:nvPr/>
          </p:nvSpPr>
          <p:spPr>
            <a:xfrm flipH="1" flipV="1">
              <a:off x="2880" y="1384"/>
              <a:ext cx="384" cy="251"/>
            </a:xfrm>
            <a:prstGeom prst="line">
              <a:avLst/>
            </a:prstGeom>
            <a:ln w="28575" cap="sq" cmpd="sng">
              <a:solidFill>
                <a:schemeClr val="bg2"/>
              </a:solidFill>
              <a:prstDash val="solid"/>
              <a:headEnd type="none" w="sm" len="sm"/>
              <a:tailEnd type="none" w="sm" len="sm"/>
            </a:ln>
          </p:spPr>
        </p:sp>
        <p:sp>
          <p:nvSpPr>
            <p:cNvPr id="868509" name="Text Box 157"/>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00   01    11     10</a:t>
              </a:r>
            </a:p>
          </p:txBody>
        </p:sp>
        <p:sp>
          <p:nvSpPr>
            <p:cNvPr id="868510" name="Text Box 158"/>
            <p:cNvSpPr txBox="1">
              <a:spLocks noChangeArrowheads="1"/>
            </p:cNvSpPr>
            <p:nvPr/>
          </p:nvSpPr>
          <p:spPr bwMode="auto">
            <a:xfrm>
              <a:off x="2832" y="1699"/>
              <a:ext cx="480" cy="965"/>
            </a:xfrm>
            <a:prstGeom prst="rect">
              <a:avLst/>
            </a:prstGeom>
            <a:noFill/>
            <a:ln w="12700" cap="sq">
              <a:noFill/>
              <a:miter lim="800000"/>
              <a:headEnd type="none" w="sm" len="sm"/>
              <a:tailEnd type="none" w="sm" len="sm"/>
            </a:ln>
            <a:effectLst/>
          </p:spPr>
          <p:txBody>
            <a:bodyPr>
              <a:spAutoFit/>
            </a:bodyPr>
            <a:lstStyle/>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00</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01</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11</a:t>
              </a:r>
            </a:p>
            <a:p>
              <a:pPr marR="0" defTabSz="914400" eaLnBrk="1" hangingPunct="1">
                <a:lnSpc>
                  <a:spcPct val="60000"/>
                </a:lnSpc>
                <a:spcBef>
                  <a:spcPct val="50000"/>
                </a:spcBef>
                <a:buClrTx/>
                <a:buSzTx/>
                <a:buFontTx/>
                <a:defRPr/>
              </a:pPr>
              <a:r>
                <a:rPr kumimoji="1" lang="en-US" altLang="zh-CN"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a:t>
              </a:r>
            </a:p>
          </p:txBody>
        </p:sp>
        <p:sp>
          <p:nvSpPr>
            <p:cNvPr id="868511" name="Text Box 159"/>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0" lang="en-US" altLang="zh-CN" sz="2000" b="1" kern="1200" cap="none" spc="0" normalizeH="0" baseline="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1" lang="en-US" altLang="zh-CN" sz="2000" b="1"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endParaRPr kumimoji="0" lang="en-US" altLang="zh-CN" sz="2000" b="1" kern="1200" cap="none" spc="0" normalizeH="0" baseline="-2500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68512" name="Text Box 160"/>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0" lang="en-US" altLang="zh-CN" sz="2000" b="1" kern="1200" cap="none" spc="0" normalizeH="0" baseline="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CD</a:t>
              </a:r>
              <a:endParaRPr kumimoji="0" lang="en-US" altLang="zh-CN" b="1" kern="1200" cap="none" spc="0" normalizeH="0" baseline="-25000" noProof="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sp>
        <p:nvSpPr>
          <p:cNvPr id="868513" name="AutoShape 161"/>
          <p:cNvSpPr/>
          <p:nvPr/>
        </p:nvSpPr>
        <p:spPr>
          <a:xfrm>
            <a:off x="8832850" y="4580573"/>
            <a:ext cx="457200" cy="1524000"/>
          </a:xfrm>
          <a:prstGeom prst="roundRect">
            <a:avLst>
              <a:gd name="adj" fmla="val 16667"/>
            </a:avLst>
          </a:prstGeom>
          <a:noFill/>
          <a:ln w="38100" cap="flat" cmpd="sng">
            <a:solidFill>
              <a:schemeClr val="bg1"/>
            </a:solidFill>
            <a:prstDash val="solid"/>
            <a:miter/>
            <a:headEnd type="none" w="med" len="med"/>
            <a:tailEnd type="none" w="med" len="med"/>
          </a:ln>
        </p:spPr>
        <p:txBody>
          <a:bodyPr wrap="none" anchor="ctr"/>
          <a:lstStyle/>
          <a:p>
            <a:pPr algn="ctr" eaLnBrk="1" hangingPunct="1"/>
            <a:endParaRPr lang="zh-CN" altLang="zh-CN" dirty="0">
              <a:solidFill>
                <a:srgbClr val="000000"/>
              </a:solidFill>
              <a:latin typeface="Times New Roman" panose="02020603050405020304" pitchFamily="18" charset="0"/>
            </a:endParaRPr>
          </a:p>
        </p:txBody>
      </p:sp>
      <p:sp>
        <p:nvSpPr>
          <p:cNvPr id="868514" name="AutoShape 162"/>
          <p:cNvSpPr/>
          <p:nvPr/>
        </p:nvSpPr>
        <p:spPr>
          <a:xfrm>
            <a:off x="6815138" y="5261610"/>
            <a:ext cx="2514600" cy="685800"/>
          </a:xfrm>
          <a:prstGeom prst="roundRect">
            <a:avLst>
              <a:gd name="adj" fmla="val 16667"/>
            </a:avLst>
          </a:prstGeom>
          <a:noFill/>
          <a:ln w="38100" cap="flat" cmpd="sng">
            <a:solidFill>
              <a:srgbClr val="00FF00"/>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15" name="AutoShape 163"/>
          <p:cNvSpPr/>
          <p:nvPr/>
        </p:nvSpPr>
        <p:spPr>
          <a:xfrm>
            <a:off x="7464425" y="4940935"/>
            <a:ext cx="400050" cy="685800"/>
          </a:xfrm>
          <a:prstGeom prst="roundRect">
            <a:avLst>
              <a:gd name="adj" fmla="val 16667"/>
            </a:avLst>
          </a:prstGeom>
          <a:noFill/>
          <a:ln w="38100" cap="flat" cmpd="sng">
            <a:solidFill>
              <a:schemeClr val="bg1"/>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16" name="Text Box 164"/>
          <p:cNvSpPr txBox="1">
            <a:spLocks noChangeArrowheads="1"/>
          </p:cNvSpPr>
          <p:nvPr/>
        </p:nvSpPr>
        <p:spPr bwMode="auto">
          <a:xfrm>
            <a:off x="7620000" y="3610610"/>
            <a:ext cx="762000" cy="583565"/>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en-US" altLang="zh-CN" sz="3200" b="1" kern="1200" cap="none" spc="0" normalizeH="0" baseline="0" noProof="1">
                <a:solidFill>
                  <a:srgbClr val="00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d</a:t>
            </a:r>
          </a:p>
        </p:txBody>
      </p:sp>
      <p:sp>
        <p:nvSpPr>
          <p:cNvPr id="868517" name="AutoShape 165"/>
          <p:cNvSpPr/>
          <p:nvPr/>
        </p:nvSpPr>
        <p:spPr>
          <a:xfrm rot="-5372072">
            <a:off x="8515350" y="4010660"/>
            <a:ext cx="533400" cy="1333500"/>
          </a:xfrm>
          <a:prstGeom prst="leftBracket">
            <a:avLst>
              <a:gd name="adj" fmla="val 20810"/>
            </a:avLst>
          </a:prstGeom>
          <a:noFill/>
          <a:ln w="38100" cap="flat" cmpd="sng">
            <a:solidFill>
              <a:srgbClr val="FF33CC"/>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18" name="AutoShape 166"/>
          <p:cNvSpPr/>
          <p:nvPr/>
        </p:nvSpPr>
        <p:spPr>
          <a:xfrm rot="-5400000">
            <a:off x="8458200" y="5325110"/>
            <a:ext cx="533400" cy="1295400"/>
          </a:xfrm>
          <a:prstGeom prst="rightBracket">
            <a:avLst>
              <a:gd name="adj" fmla="val 20215"/>
            </a:avLst>
          </a:prstGeom>
          <a:noFill/>
          <a:ln w="38100" cap="flat" cmpd="sng">
            <a:solidFill>
              <a:srgbClr val="FF33CC"/>
            </a:solidFill>
            <a:prstDash val="solid"/>
            <a:miter/>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19" name="AutoShape 167"/>
          <p:cNvSpPr/>
          <p:nvPr/>
        </p:nvSpPr>
        <p:spPr>
          <a:xfrm>
            <a:off x="6858000" y="4493260"/>
            <a:ext cx="457200" cy="457200"/>
          </a:xfrm>
          <a:prstGeom prst="rightBracket">
            <a:avLst>
              <a:gd name="adj" fmla="val 50000"/>
            </a:avLst>
          </a:prstGeom>
          <a:noFill/>
          <a:ln w="38100" cap="sq" cmpd="sng">
            <a:solidFill>
              <a:srgbClr val="FF6600"/>
            </a:solidFill>
            <a:prstDash val="solid"/>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20" name="AutoShape 168"/>
          <p:cNvSpPr/>
          <p:nvPr/>
        </p:nvSpPr>
        <p:spPr>
          <a:xfrm>
            <a:off x="6858000" y="5588635"/>
            <a:ext cx="457200" cy="457200"/>
          </a:xfrm>
          <a:prstGeom prst="rightBracket">
            <a:avLst>
              <a:gd name="adj" fmla="val 50000"/>
            </a:avLst>
          </a:prstGeom>
          <a:noFill/>
          <a:ln w="38100" cap="sq" cmpd="sng">
            <a:solidFill>
              <a:srgbClr val="FF6600"/>
            </a:solidFill>
            <a:prstDash val="solid"/>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21" name="AutoShape 169"/>
          <p:cNvSpPr/>
          <p:nvPr/>
        </p:nvSpPr>
        <p:spPr>
          <a:xfrm>
            <a:off x="8759825" y="4436110"/>
            <a:ext cx="685800" cy="533400"/>
          </a:xfrm>
          <a:prstGeom prst="leftBracket">
            <a:avLst>
              <a:gd name="adj" fmla="val 49296"/>
            </a:avLst>
          </a:prstGeom>
          <a:noFill/>
          <a:ln w="38100" cap="sq" cmpd="sng">
            <a:solidFill>
              <a:srgbClr val="FF6600"/>
            </a:solidFill>
            <a:prstDash val="solid"/>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22" name="AutoShape 170"/>
          <p:cNvSpPr/>
          <p:nvPr/>
        </p:nvSpPr>
        <p:spPr>
          <a:xfrm>
            <a:off x="8759825" y="5517198"/>
            <a:ext cx="609600" cy="558800"/>
          </a:xfrm>
          <a:prstGeom prst="leftBracket">
            <a:avLst>
              <a:gd name="adj" fmla="val 49296"/>
            </a:avLst>
          </a:prstGeom>
          <a:noFill/>
          <a:ln w="38100" cap="sq" cmpd="sng">
            <a:solidFill>
              <a:srgbClr val="FF6600"/>
            </a:solidFill>
            <a:prstDash val="solid"/>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25" name="Text Box 173"/>
          <p:cNvSpPr txBox="1">
            <a:spLocks noChangeArrowheads="1"/>
          </p:cNvSpPr>
          <p:nvPr/>
        </p:nvSpPr>
        <p:spPr bwMode="auto">
          <a:xfrm>
            <a:off x="2438400" y="3115310"/>
            <a:ext cx="3733800" cy="583565"/>
          </a:xfrm>
          <a:prstGeom prst="rect">
            <a:avLst/>
          </a:prstGeom>
          <a:noFill/>
          <a:ln w="9525">
            <a:solidFill>
              <a:schemeClr val="bg1"/>
            </a:solidFill>
            <a:miter lim="800000"/>
          </a:ln>
          <a:effectLst/>
        </p:spPr>
        <p:txBody>
          <a:bodyPr>
            <a:spAutoFit/>
          </a:bodyPr>
          <a:lstStyle/>
          <a:p>
            <a:pPr marR="0" defTabSz="914400" eaLnBrk="1" hangingPunct="1">
              <a:spcBef>
                <a:spcPct val="50000"/>
              </a:spcBef>
              <a:buClrTx/>
              <a:buSzTx/>
              <a:buFontTx/>
              <a:defRPr/>
            </a:pPr>
            <a:r>
              <a:rPr kumimoji="1" lang="en-US" altLang="zh-CN" sz="3200" b="1" kern="1200" cap="none" spc="0" normalizeH="0" baseline="0" noProof="0" dirty="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a=A+C+BD+BD</a:t>
            </a:r>
          </a:p>
        </p:txBody>
      </p:sp>
      <p:sp>
        <p:nvSpPr>
          <p:cNvPr id="56351" name="Line 174"/>
          <p:cNvSpPr/>
          <p:nvPr/>
        </p:nvSpPr>
        <p:spPr>
          <a:xfrm>
            <a:off x="4800600" y="3191510"/>
            <a:ext cx="228600" cy="0"/>
          </a:xfrm>
          <a:prstGeom prst="line">
            <a:avLst/>
          </a:prstGeom>
          <a:ln w="38100" cap="flat" cmpd="sng">
            <a:solidFill>
              <a:schemeClr val="tx1"/>
            </a:solidFill>
            <a:prstDash val="solid"/>
            <a:miter/>
            <a:headEnd type="none" w="med" len="med"/>
            <a:tailEnd type="none" w="med" len="med"/>
          </a:ln>
        </p:spPr>
      </p:sp>
      <p:sp>
        <p:nvSpPr>
          <p:cNvPr id="56352" name="Line 175"/>
          <p:cNvSpPr/>
          <p:nvPr/>
        </p:nvSpPr>
        <p:spPr>
          <a:xfrm>
            <a:off x="5105400" y="3191510"/>
            <a:ext cx="228600" cy="0"/>
          </a:xfrm>
          <a:prstGeom prst="line">
            <a:avLst/>
          </a:prstGeom>
          <a:ln w="38100" cap="flat" cmpd="sng">
            <a:solidFill>
              <a:schemeClr val="tx1"/>
            </a:solidFill>
            <a:prstDash val="solid"/>
            <a:miter/>
            <a:headEnd type="none" w="med" len="med"/>
            <a:tailEnd type="none" w="med" len="med"/>
          </a:ln>
        </p:spPr>
      </p:sp>
      <p:sp>
        <p:nvSpPr>
          <p:cNvPr id="56353" name="Line 176"/>
          <p:cNvSpPr/>
          <p:nvPr/>
        </p:nvSpPr>
        <p:spPr>
          <a:xfrm>
            <a:off x="2514600" y="3275648"/>
            <a:ext cx="228600" cy="0"/>
          </a:xfrm>
          <a:prstGeom prst="line">
            <a:avLst/>
          </a:prstGeom>
          <a:ln w="38100" cap="flat" cmpd="sng">
            <a:solidFill>
              <a:schemeClr val="tx1"/>
            </a:solidFill>
            <a:prstDash val="solid"/>
            <a:miter/>
            <a:headEnd type="none" w="med" len="med"/>
            <a:tailEnd type="none" w="med" len="med"/>
          </a:ln>
        </p:spPr>
      </p:sp>
      <p:sp>
        <p:nvSpPr>
          <p:cNvPr id="868530" name="Text Box 178"/>
          <p:cNvSpPr txBox="1">
            <a:spLocks noChangeArrowheads="1"/>
          </p:cNvSpPr>
          <p:nvPr/>
        </p:nvSpPr>
        <p:spPr bwMode="auto">
          <a:xfrm>
            <a:off x="2514600" y="6113780"/>
            <a:ext cx="2133600" cy="583565"/>
          </a:xfrm>
          <a:prstGeom prst="rect">
            <a:avLst/>
          </a:prstGeom>
          <a:noFill/>
          <a:ln w="9525">
            <a:solidFill>
              <a:schemeClr val="bg1"/>
            </a:solidFill>
            <a:miter lim="800000"/>
          </a:ln>
          <a:effectLst/>
        </p:spPr>
        <p:txBody>
          <a:bodyPr>
            <a:spAutoFit/>
          </a:bodyPr>
          <a:lstStyle/>
          <a:p>
            <a:pPr marR="0" defTabSz="914400" eaLnBrk="1" hangingPunct="1">
              <a:spcBef>
                <a:spcPct val="50000"/>
              </a:spcBef>
              <a:buClrTx/>
              <a:buSzTx/>
              <a:buFontTx/>
              <a:defRPr/>
            </a:pPr>
            <a:r>
              <a:rPr kumimoji="1" lang="en-US" altLang="zh-CN" sz="32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c=B+C+D</a:t>
            </a:r>
          </a:p>
        </p:txBody>
      </p:sp>
      <p:sp>
        <p:nvSpPr>
          <p:cNvPr id="56355" name="Line 179"/>
          <p:cNvSpPr/>
          <p:nvPr/>
        </p:nvSpPr>
        <p:spPr>
          <a:xfrm>
            <a:off x="3524250" y="6205855"/>
            <a:ext cx="315913" cy="0"/>
          </a:xfrm>
          <a:prstGeom prst="line">
            <a:avLst/>
          </a:prstGeom>
          <a:ln w="38100" cap="flat" cmpd="sng">
            <a:solidFill>
              <a:schemeClr val="tx1"/>
            </a:solidFill>
            <a:prstDash val="solid"/>
            <a:miter/>
            <a:headEnd type="none" w="med" len="med"/>
            <a:tailEnd type="none" w="med" len="med"/>
          </a:ln>
        </p:spPr>
      </p:sp>
      <p:sp>
        <p:nvSpPr>
          <p:cNvPr id="56356" name="Line 180"/>
          <p:cNvSpPr/>
          <p:nvPr/>
        </p:nvSpPr>
        <p:spPr>
          <a:xfrm>
            <a:off x="2590800" y="6243955"/>
            <a:ext cx="236538" cy="0"/>
          </a:xfrm>
          <a:prstGeom prst="line">
            <a:avLst/>
          </a:prstGeom>
          <a:ln w="38100" cap="flat" cmpd="sng">
            <a:solidFill>
              <a:schemeClr val="tx1"/>
            </a:solidFill>
            <a:prstDash val="solid"/>
            <a:miter/>
            <a:headEnd type="none" w="med" len="med"/>
            <a:tailEnd type="none" w="med" len="med"/>
          </a:ln>
        </p:spPr>
      </p:sp>
      <p:sp>
        <p:nvSpPr>
          <p:cNvPr id="868534" name="Text Box 182"/>
          <p:cNvSpPr txBox="1">
            <a:spLocks noChangeArrowheads="1"/>
          </p:cNvSpPr>
          <p:nvPr/>
        </p:nvSpPr>
        <p:spPr bwMode="auto">
          <a:xfrm>
            <a:off x="5715000" y="6243955"/>
            <a:ext cx="4572000" cy="583565"/>
          </a:xfrm>
          <a:prstGeom prst="rect">
            <a:avLst/>
          </a:prstGeom>
          <a:noFill/>
          <a:ln w="9525">
            <a:solidFill>
              <a:schemeClr val="bg1"/>
            </a:solidFill>
            <a:miter lim="800000"/>
          </a:ln>
          <a:effectLst/>
        </p:spPr>
        <p:txBody>
          <a:bodyPr>
            <a:spAutoFit/>
          </a:bodyPr>
          <a:lstStyle/>
          <a:p>
            <a:pPr marR="0" defTabSz="914400" eaLnBrk="1" hangingPunct="1">
              <a:spcBef>
                <a:spcPct val="50000"/>
              </a:spcBef>
              <a:buClrTx/>
              <a:buSzTx/>
              <a:buFontTx/>
              <a:defRPr/>
            </a:pPr>
            <a:r>
              <a:rPr kumimoji="1" lang="en-US" altLang="zh-CN" sz="32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d=A+CD+BC+BD+BCD</a:t>
            </a:r>
          </a:p>
        </p:txBody>
      </p:sp>
      <p:sp>
        <p:nvSpPr>
          <p:cNvPr id="56358" name="Line 183"/>
          <p:cNvSpPr/>
          <p:nvPr/>
        </p:nvSpPr>
        <p:spPr>
          <a:xfrm>
            <a:off x="7035800" y="6320155"/>
            <a:ext cx="279400" cy="0"/>
          </a:xfrm>
          <a:prstGeom prst="line">
            <a:avLst/>
          </a:prstGeom>
          <a:ln w="38100" cap="flat" cmpd="sng">
            <a:solidFill>
              <a:schemeClr val="tx1"/>
            </a:solidFill>
            <a:prstDash val="solid"/>
            <a:miter/>
            <a:headEnd type="none" w="med" len="med"/>
            <a:tailEnd type="none" w="med" len="med"/>
          </a:ln>
        </p:spPr>
      </p:sp>
      <p:sp>
        <p:nvSpPr>
          <p:cNvPr id="56359" name="Line 184"/>
          <p:cNvSpPr/>
          <p:nvPr/>
        </p:nvSpPr>
        <p:spPr>
          <a:xfrm>
            <a:off x="7569200" y="6320155"/>
            <a:ext cx="279400" cy="0"/>
          </a:xfrm>
          <a:prstGeom prst="line">
            <a:avLst/>
          </a:prstGeom>
          <a:ln w="38100" cap="flat" cmpd="sng">
            <a:solidFill>
              <a:schemeClr val="tx1"/>
            </a:solidFill>
            <a:prstDash val="solid"/>
            <a:miter/>
            <a:headEnd type="none" w="med" len="med"/>
            <a:tailEnd type="none" w="med" len="med"/>
          </a:ln>
        </p:spPr>
      </p:sp>
      <p:sp>
        <p:nvSpPr>
          <p:cNvPr id="56360" name="Line 185"/>
          <p:cNvSpPr/>
          <p:nvPr/>
        </p:nvSpPr>
        <p:spPr>
          <a:xfrm>
            <a:off x="5808663" y="6366193"/>
            <a:ext cx="279400" cy="0"/>
          </a:xfrm>
          <a:prstGeom prst="line">
            <a:avLst/>
          </a:prstGeom>
          <a:ln w="38100" cap="flat" cmpd="sng">
            <a:solidFill>
              <a:schemeClr val="tx1"/>
            </a:solidFill>
            <a:prstDash val="solid"/>
            <a:miter/>
            <a:headEnd type="none" w="med" len="med"/>
            <a:tailEnd type="none" w="med" len="med"/>
          </a:ln>
        </p:spPr>
      </p:sp>
      <p:sp>
        <p:nvSpPr>
          <p:cNvPr id="56361" name="Line 186"/>
          <p:cNvSpPr/>
          <p:nvPr/>
        </p:nvSpPr>
        <p:spPr>
          <a:xfrm>
            <a:off x="8331200" y="6289993"/>
            <a:ext cx="279400" cy="0"/>
          </a:xfrm>
          <a:prstGeom prst="line">
            <a:avLst/>
          </a:prstGeom>
          <a:ln w="38100" cap="flat" cmpd="sng">
            <a:solidFill>
              <a:schemeClr val="tx1"/>
            </a:solidFill>
            <a:prstDash val="solid"/>
            <a:miter/>
            <a:headEnd type="none" w="med" len="med"/>
            <a:tailEnd type="none" w="med" len="med"/>
          </a:ln>
        </p:spPr>
      </p:sp>
      <p:sp>
        <p:nvSpPr>
          <p:cNvPr id="56362" name="Line 187"/>
          <p:cNvSpPr/>
          <p:nvPr/>
        </p:nvSpPr>
        <p:spPr>
          <a:xfrm>
            <a:off x="8712200" y="6289993"/>
            <a:ext cx="279400" cy="0"/>
          </a:xfrm>
          <a:prstGeom prst="line">
            <a:avLst/>
          </a:prstGeom>
          <a:ln w="38100" cap="flat" cmpd="sng">
            <a:solidFill>
              <a:schemeClr val="tx1"/>
            </a:solidFill>
            <a:prstDash val="solid"/>
            <a:miter/>
            <a:headEnd type="none" w="med" len="med"/>
            <a:tailEnd type="none" w="med" len="med"/>
          </a:ln>
        </p:spPr>
      </p:sp>
      <p:sp>
        <p:nvSpPr>
          <p:cNvPr id="868541" name="AutoShape 189"/>
          <p:cNvSpPr/>
          <p:nvPr/>
        </p:nvSpPr>
        <p:spPr>
          <a:xfrm>
            <a:off x="2743200" y="1210310"/>
            <a:ext cx="457200" cy="457200"/>
          </a:xfrm>
          <a:prstGeom prst="rightBracket">
            <a:avLst>
              <a:gd name="adj" fmla="val 50000"/>
            </a:avLst>
          </a:prstGeom>
          <a:noFill/>
          <a:ln w="38100" cap="sq" cmpd="sng">
            <a:solidFill>
              <a:srgbClr val="FF6600"/>
            </a:solidFill>
            <a:prstDash val="solid"/>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42" name="AutoShape 190"/>
          <p:cNvSpPr/>
          <p:nvPr/>
        </p:nvSpPr>
        <p:spPr>
          <a:xfrm>
            <a:off x="2743200" y="2353310"/>
            <a:ext cx="457200" cy="457200"/>
          </a:xfrm>
          <a:prstGeom prst="rightBracket">
            <a:avLst>
              <a:gd name="adj" fmla="val 50000"/>
            </a:avLst>
          </a:prstGeom>
          <a:noFill/>
          <a:ln w="38100" cap="sq" cmpd="sng">
            <a:solidFill>
              <a:srgbClr val="FF6600"/>
            </a:solidFill>
            <a:prstDash val="solid"/>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43" name="AutoShape 191"/>
          <p:cNvSpPr/>
          <p:nvPr/>
        </p:nvSpPr>
        <p:spPr>
          <a:xfrm>
            <a:off x="4724400" y="1286510"/>
            <a:ext cx="457200" cy="457200"/>
          </a:xfrm>
          <a:prstGeom prst="leftBracket">
            <a:avLst>
              <a:gd name="adj" fmla="val 49296"/>
            </a:avLst>
          </a:prstGeom>
          <a:noFill/>
          <a:ln w="38100" cap="sq" cmpd="sng">
            <a:solidFill>
              <a:srgbClr val="FF6600"/>
            </a:solidFill>
            <a:prstDash val="solid"/>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8544" name="AutoShape 192"/>
          <p:cNvSpPr/>
          <p:nvPr/>
        </p:nvSpPr>
        <p:spPr>
          <a:xfrm>
            <a:off x="4724400" y="2327910"/>
            <a:ext cx="457200" cy="482600"/>
          </a:xfrm>
          <a:prstGeom prst="leftBracket">
            <a:avLst>
              <a:gd name="adj" fmla="val 52034"/>
            </a:avLst>
          </a:prstGeom>
          <a:noFill/>
          <a:ln w="38100" cap="sq" cmpd="sng">
            <a:solidFill>
              <a:srgbClr val="FF6600"/>
            </a:solidFill>
            <a:prstDash val="solid"/>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56368" name="灯片编号占位符 7"/>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buFont typeface="Arial" panose="020B0604020202020204" pitchFamily="34" charset="0"/>
            </a:pPr>
            <a:fld id="{9A0DB2DC-4C9A-4742-B13C-FB6460FD3503}" type="slidenum">
              <a:rPr lang="zh-CN" altLang="zh-CN" sz="1400" dirty="0">
                <a:solidFill>
                  <a:srgbClr val="FFFFFF"/>
                </a:solidFill>
                <a:latin typeface="Times New Roman" panose="02020603050405020304" pitchFamily="18" charset="0"/>
              </a:rPr>
              <a:t>30</a:t>
            </a:fld>
            <a:endParaRPr lang="zh-CN" altLang="zh-CN" sz="1400" dirty="0">
              <a:solidFill>
                <a:srgbClr val="FFFFFF"/>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31</a:t>
            </a:fld>
            <a:endParaRPr lang="zh-CN" altLang="zh-CN" sz="1400" dirty="0">
              <a:latin typeface="Times New Roman" panose="02020603050405020304" pitchFamily="18" charset="0"/>
            </a:endParaRPr>
          </a:p>
        </p:txBody>
      </p:sp>
      <p:sp>
        <p:nvSpPr>
          <p:cNvPr id="3" name="内容占位符 2"/>
          <p:cNvSpPr>
            <a:spLocks noGrp="1"/>
          </p:cNvSpPr>
          <p:nvPr>
            <p:ph idx="1"/>
          </p:nvPr>
        </p:nvSpPr>
        <p:spPr/>
        <p:txBody>
          <a:bodyPr/>
          <a:lstStyle/>
          <a:p>
            <a:endParaRPr lang="zh-CN" altLang="en-US"/>
          </a:p>
        </p:txBody>
      </p:sp>
      <p:sp>
        <p:nvSpPr>
          <p:cNvPr id="58372" name="矩形 3"/>
          <p:cNvSpPr/>
          <p:nvPr/>
        </p:nvSpPr>
        <p:spPr>
          <a:xfrm>
            <a:off x="692150" y="1263650"/>
            <a:ext cx="10015220" cy="5492750"/>
          </a:xfrm>
          <a:prstGeom prst="rect">
            <a:avLst/>
          </a:prstGeom>
          <a:noFill/>
          <a:ln w="9525">
            <a:noFill/>
          </a:ln>
        </p:spPr>
        <p:txBody>
          <a:bodyPr wrap="square">
            <a:spAutoFit/>
          </a:bodyPr>
          <a:lstStyle/>
          <a:p>
            <a:pPr>
              <a:lnSpc>
                <a:spcPct val="75000"/>
              </a:lnSpc>
              <a:spcBef>
                <a:spcPts val="0"/>
              </a:spcBef>
              <a:spcAft>
                <a:spcPts val="0"/>
              </a:spcAft>
            </a:pPr>
            <a:r>
              <a:rPr lang="es-ES" altLang="zh-CN" sz="1800" dirty="0">
                <a:solidFill>
                  <a:schemeClr val="tx1"/>
                </a:solidFill>
                <a:latin typeface="Arial" panose="020B0604020202020204" pitchFamily="34" charset="0"/>
              </a:rPr>
              <a:t>module Vr7segdec(DIG, EN, SEGA, SEGB, SEGC, SEGD, SEGE, SEGF, SEGG);</a:t>
            </a:r>
          </a:p>
          <a:p>
            <a:pPr>
              <a:lnSpc>
                <a:spcPct val="75000"/>
              </a:lnSpc>
              <a:spcBef>
                <a:spcPts val="0"/>
              </a:spcBef>
              <a:spcAft>
                <a:spcPts val="0"/>
              </a:spcAft>
            </a:pPr>
            <a:r>
              <a:rPr lang="es-ES" altLang="zh-CN" sz="1800" dirty="0">
                <a:solidFill>
                  <a:schemeClr val="tx1"/>
                </a:solidFill>
                <a:latin typeface="Arial" panose="020B0604020202020204" pitchFamily="34" charset="0"/>
              </a:rPr>
              <a:t>  input [3:0] DIG;       input EN;</a:t>
            </a:r>
          </a:p>
          <a:p>
            <a:pPr>
              <a:lnSpc>
                <a:spcPct val="75000"/>
              </a:lnSpc>
              <a:spcBef>
                <a:spcPts val="0"/>
              </a:spcBef>
              <a:spcAft>
                <a:spcPts val="0"/>
              </a:spcAft>
            </a:pPr>
            <a:r>
              <a:rPr lang="es-ES" altLang="zh-CN" sz="1800" dirty="0">
                <a:solidFill>
                  <a:schemeClr val="tx1"/>
                </a:solidFill>
                <a:latin typeface="Arial" panose="020B0604020202020204" pitchFamily="34" charset="0"/>
              </a:rPr>
              <a:t>  output reg SEGA, SEGB, SEGC, SEGD, SEGE, SEGF, SEGG;</a:t>
            </a:r>
          </a:p>
          <a:p>
            <a:pPr>
              <a:lnSpc>
                <a:spcPct val="75000"/>
              </a:lnSpc>
              <a:spcBef>
                <a:spcPts val="0"/>
              </a:spcBef>
              <a:spcAft>
                <a:spcPts val="0"/>
              </a:spcAft>
            </a:pPr>
            <a:r>
              <a:rPr lang="es-ES" altLang="zh-CN" sz="1800" dirty="0">
                <a:solidFill>
                  <a:schemeClr val="tx1"/>
                </a:solidFill>
                <a:latin typeface="Arial" panose="020B0604020202020204" pitchFamily="34" charset="0"/>
              </a:rPr>
              <a:t>  reg [1:7] SEGS;</a:t>
            </a:r>
          </a:p>
          <a:p>
            <a:pPr>
              <a:lnSpc>
                <a:spcPct val="75000"/>
              </a:lnSpc>
              <a:spcBef>
                <a:spcPts val="0"/>
              </a:spcBef>
              <a:spcAft>
                <a:spcPts val="0"/>
              </a:spcAft>
            </a:pPr>
            <a:r>
              <a:rPr lang="es-ES" altLang="zh-CN" sz="1800" dirty="0">
                <a:solidFill>
                  <a:schemeClr val="tx1"/>
                </a:solidFill>
                <a:latin typeface="Arial" panose="020B0604020202020204" pitchFamily="34" charset="0"/>
              </a:rPr>
              <a:t>  always @ (DIG or EN) begin</a:t>
            </a:r>
          </a:p>
          <a:p>
            <a:pPr>
              <a:lnSpc>
                <a:spcPct val="75000"/>
              </a:lnSpc>
              <a:spcBef>
                <a:spcPts val="0"/>
              </a:spcBef>
              <a:spcAft>
                <a:spcPts val="0"/>
              </a:spcAft>
            </a:pPr>
            <a:r>
              <a:rPr lang="es-ES" altLang="zh-CN" sz="1800" dirty="0">
                <a:solidFill>
                  <a:schemeClr val="tx1"/>
                </a:solidFill>
                <a:latin typeface="Arial" panose="020B0604020202020204" pitchFamily="34" charset="0"/>
              </a:rPr>
              <a:t>    if (EN) </a:t>
            </a:r>
          </a:p>
          <a:p>
            <a:pPr>
              <a:lnSpc>
                <a:spcPct val="75000"/>
              </a:lnSpc>
              <a:spcBef>
                <a:spcPts val="0"/>
              </a:spcBef>
              <a:spcAft>
                <a:spcPts val="0"/>
              </a:spcAft>
            </a:pPr>
            <a:r>
              <a:rPr lang="es-ES" altLang="zh-CN" sz="1800" dirty="0">
                <a:solidFill>
                  <a:schemeClr val="tx1"/>
                </a:solidFill>
                <a:latin typeface="Arial" panose="020B0604020202020204" pitchFamily="34" charset="0"/>
              </a:rPr>
              <a:t>      case (DIG)        // Segment patterns   abcdefg</a:t>
            </a:r>
          </a:p>
          <a:p>
            <a:pPr>
              <a:lnSpc>
                <a:spcPct val="75000"/>
              </a:lnSpc>
              <a:spcBef>
                <a:spcPts val="0"/>
              </a:spcBef>
              <a:spcAft>
                <a:spcPts val="0"/>
              </a:spcAft>
            </a:pPr>
            <a:r>
              <a:rPr lang="es-ES" altLang="zh-CN" sz="1800" dirty="0">
                <a:solidFill>
                  <a:schemeClr val="tx1"/>
                </a:solidFill>
                <a:latin typeface="Arial" panose="020B0604020202020204" pitchFamily="34" charset="0"/>
              </a:rPr>
              <a:t>        0:  SEGS = 7'b1111110;  // 0 </a:t>
            </a:r>
          </a:p>
          <a:p>
            <a:pPr>
              <a:lnSpc>
                <a:spcPct val="75000"/>
              </a:lnSpc>
              <a:spcBef>
                <a:spcPts val="0"/>
              </a:spcBef>
              <a:spcAft>
                <a:spcPts val="0"/>
              </a:spcAft>
            </a:pPr>
            <a:r>
              <a:rPr lang="es-ES" altLang="zh-CN" sz="1800" dirty="0">
                <a:solidFill>
                  <a:schemeClr val="tx1"/>
                </a:solidFill>
                <a:latin typeface="Arial" panose="020B0604020202020204" pitchFamily="34" charset="0"/>
              </a:rPr>
              <a:t>        1:  SEGS = 7'b0110000;  // 1 </a:t>
            </a:r>
          </a:p>
          <a:p>
            <a:pPr>
              <a:lnSpc>
                <a:spcPct val="75000"/>
              </a:lnSpc>
              <a:spcBef>
                <a:spcPts val="0"/>
              </a:spcBef>
              <a:spcAft>
                <a:spcPts val="0"/>
              </a:spcAft>
            </a:pPr>
            <a:r>
              <a:rPr lang="es-ES" altLang="zh-CN" sz="1800" dirty="0">
                <a:solidFill>
                  <a:schemeClr val="tx1"/>
                </a:solidFill>
                <a:latin typeface="Arial" panose="020B0604020202020204" pitchFamily="34" charset="0"/>
              </a:rPr>
              <a:t>        2:  SEGS = 7'b1101101;  // 2 </a:t>
            </a:r>
          </a:p>
          <a:p>
            <a:pPr>
              <a:lnSpc>
                <a:spcPct val="75000"/>
              </a:lnSpc>
              <a:spcBef>
                <a:spcPts val="0"/>
              </a:spcBef>
              <a:spcAft>
                <a:spcPts val="0"/>
              </a:spcAft>
            </a:pPr>
            <a:r>
              <a:rPr lang="es-ES" altLang="zh-CN" sz="1800" dirty="0">
                <a:solidFill>
                  <a:schemeClr val="tx1"/>
                </a:solidFill>
                <a:latin typeface="Arial" panose="020B0604020202020204" pitchFamily="34" charset="0"/>
              </a:rPr>
              <a:t>        3:  SEGS = 7'b1111001;  // 3 </a:t>
            </a:r>
          </a:p>
          <a:p>
            <a:pPr>
              <a:lnSpc>
                <a:spcPct val="75000"/>
              </a:lnSpc>
              <a:spcBef>
                <a:spcPts val="0"/>
              </a:spcBef>
              <a:spcAft>
                <a:spcPts val="0"/>
              </a:spcAft>
            </a:pPr>
            <a:r>
              <a:rPr lang="es-ES" altLang="zh-CN" sz="1800" dirty="0">
                <a:solidFill>
                  <a:schemeClr val="tx1"/>
                </a:solidFill>
                <a:latin typeface="Arial" panose="020B0604020202020204" pitchFamily="34" charset="0"/>
              </a:rPr>
              <a:t>        4:  SEGS = 7'b0110011;  // 4 </a:t>
            </a:r>
          </a:p>
          <a:p>
            <a:pPr>
              <a:lnSpc>
                <a:spcPct val="75000"/>
              </a:lnSpc>
              <a:spcBef>
                <a:spcPts val="0"/>
              </a:spcBef>
              <a:spcAft>
                <a:spcPts val="0"/>
              </a:spcAft>
            </a:pPr>
            <a:r>
              <a:rPr lang="es-ES" altLang="zh-CN" sz="1800" dirty="0">
                <a:solidFill>
                  <a:schemeClr val="tx1"/>
                </a:solidFill>
                <a:latin typeface="Arial" panose="020B0604020202020204" pitchFamily="34" charset="0"/>
              </a:rPr>
              <a:t>        5:  SEGS = 7'b1011011;  // 5 </a:t>
            </a:r>
          </a:p>
          <a:p>
            <a:pPr>
              <a:lnSpc>
                <a:spcPct val="75000"/>
              </a:lnSpc>
              <a:spcBef>
                <a:spcPts val="0"/>
              </a:spcBef>
              <a:spcAft>
                <a:spcPts val="0"/>
              </a:spcAft>
            </a:pPr>
            <a:r>
              <a:rPr lang="es-ES" altLang="zh-CN" sz="1800" dirty="0">
                <a:solidFill>
                  <a:schemeClr val="tx1"/>
                </a:solidFill>
                <a:latin typeface="Arial" panose="020B0604020202020204" pitchFamily="34" charset="0"/>
              </a:rPr>
              <a:t>        6:  SEGS = 7'b0011111;  // 6 (no 'tail')    //      6:  SEGS = 7'b1011111;  // 6 ('tail' included)</a:t>
            </a:r>
          </a:p>
          <a:p>
            <a:pPr>
              <a:lnSpc>
                <a:spcPct val="75000"/>
              </a:lnSpc>
              <a:spcBef>
                <a:spcPts val="0"/>
              </a:spcBef>
              <a:spcAft>
                <a:spcPts val="0"/>
              </a:spcAft>
            </a:pPr>
            <a:r>
              <a:rPr lang="es-ES" altLang="zh-CN" sz="1800" dirty="0">
                <a:solidFill>
                  <a:schemeClr val="tx1"/>
                </a:solidFill>
                <a:latin typeface="Arial" panose="020B0604020202020204" pitchFamily="34" charset="0"/>
              </a:rPr>
              <a:t>        7:  SEGS = 7'b1110000;  // 7 </a:t>
            </a:r>
          </a:p>
          <a:p>
            <a:pPr>
              <a:lnSpc>
                <a:spcPct val="75000"/>
              </a:lnSpc>
              <a:spcBef>
                <a:spcPts val="0"/>
              </a:spcBef>
              <a:spcAft>
                <a:spcPts val="0"/>
              </a:spcAft>
            </a:pPr>
            <a:r>
              <a:rPr lang="es-ES" altLang="zh-CN" sz="1800" dirty="0">
                <a:solidFill>
                  <a:schemeClr val="tx1"/>
                </a:solidFill>
                <a:latin typeface="Arial" panose="020B0604020202020204" pitchFamily="34" charset="0"/>
              </a:rPr>
              <a:t>        8:  SEGS = 7'b1111111;  // 8 </a:t>
            </a:r>
          </a:p>
          <a:p>
            <a:pPr>
              <a:lnSpc>
                <a:spcPct val="75000"/>
              </a:lnSpc>
              <a:spcBef>
                <a:spcPts val="0"/>
              </a:spcBef>
              <a:spcAft>
                <a:spcPts val="0"/>
              </a:spcAft>
            </a:pPr>
            <a:r>
              <a:rPr lang="es-ES" altLang="zh-CN" sz="1800" dirty="0">
                <a:solidFill>
                  <a:schemeClr val="tx1"/>
                </a:solidFill>
                <a:latin typeface="Arial" panose="020B0604020202020204" pitchFamily="34" charset="0"/>
              </a:rPr>
              <a:t>        9:  SEGS = 7'b1110011;  // 9 (no 'tail')   //      9:  SEGS = 7'b1111011;  // 9 ('tail' included)</a:t>
            </a:r>
          </a:p>
          <a:p>
            <a:pPr>
              <a:lnSpc>
                <a:spcPct val="75000"/>
              </a:lnSpc>
              <a:spcBef>
                <a:spcPts val="0"/>
              </a:spcBef>
              <a:spcAft>
                <a:spcPts val="0"/>
              </a:spcAft>
            </a:pPr>
            <a:r>
              <a:rPr lang="es-ES" altLang="zh-CN" sz="1800" dirty="0">
                <a:solidFill>
                  <a:schemeClr val="tx1"/>
                </a:solidFill>
                <a:latin typeface="Arial" panose="020B0604020202020204" pitchFamily="34" charset="0"/>
              </a:rPr>
              <a:t>//      10: SEGS = 7'b1110111;  // A          //      11: SEGS = 7'b0011111;  // b </a:t>
            </a:r>
          </a:p>
          <a:p>
            <a:pPr>
              <a:lnSpc>
                <a:spcPct val="75000"/>
              </a:lnSpc>
              <a:spcBef>
                <a:spcPts val="0"/>
              </a:spcBef>
              <a:spcAft>
                <a:spcPts val="0"/>
              </a:spcAft>
            </a:pPr>
            <a:r>
              <a:rPr lang="es-ES" altLang="zh-CN" sz="1800" dirty="0">
                <a:solidFill>
                  <a:schemeClr val="tx1"/>
                </a:solidFill>
                <a:latin typeface="Arial" panose="020B0604020202020204" pitchFamily="34" charset="0"/>
              </a:rPr>
              <a:t>//      12: SEGS = 7'b1001110;  // C         //      13: SEGS = 7'b0111101;  // d </a:t>
            </a:r>
          </a:p>
          <a:p>
            <a:pPr>
              <a:lnSpc>
                <a:spcPct val="75000"/>
              </a:lnSpc>
              <a:spcBef>
                <a:spcPts val="0"/>
              </a:spcBef>
              <a:spcAft>
                <a:spcPts val="0"/>
              </a:spcAft>
            </a:pPr>
            <a:r>
              <a:rPr lang="es-ES" altLang="zh-CN" sz="1800" dirty="0">
                <a:solidFill>
                  <a:schemeClr val="tx1"/>
                </a:solidFill>
                <a:latin typeface="Arial" panose="020B0604020202020204" pitchFamily="34" charset="0"/>
              </a:rPr>
              <a:t>//      14: SEGS = 7'b1001111;  // E         //      15: SEGS = 7'b1000111;  // F</a:t>
            </a:r>
          </a:p>
          <a:p>
            <a:pPr>
              <a:lnSpc>
                <a:spcPct val="75000"/>
              </a:lnSpc>
              <a:spcBef>
                <a:spcPts val="0"/>
              </a:spcBef>
              <a:spcAft>
                <a:spcPts val="0"/>
              </a:spcAft>
            </a:pPr>
            <a:r>
              <a:rPr lang="es-ES" altLang="zh-CN" sz="1800" dirty="0">
                <a:solidFill>
                  <a:schemeClr val="tx1"/>
                </a:solidFill>
                <a:latin typeface="Arial" panose="020B0604020202020204" pitchFamily="34" charset="0"/>
              </a:rPr>
              <a:t>        default: SEGS = 7'bxxxxxxx;</a:t>
            </a:r>
          </a:p>
          <a:p>
            <a:pPr>
              <a:lnSpc>
                <a:spcPct val="75000"/>
              </a:lnSpc>
              <a:spcBef>
                <a:spcPts val="0"/>
              </a:spcBef>
              <a:spcAft>
                <a:spcPts val="0"/>
              </a:spcAft>
            </a:pPr>
            <a:r>
              <a:rPr lang="es-ES" altLang="zh-CN" sz="1800" dirty="0">
                <a:solidFill>
                  <a:schemeClr val="tx1"/>
                </a:solidFill>
                <a:latin typeface="Arial" panose="020B0604020202020204" pitchFamily="34" charset="0"/>
              </a:rPr>
              <a:t>      endcase</a:t>
            </a:r>
          </a:p>
          <a:p>
            <a:pPr>
              <a:lnSpc>
                <a:spcPct val="75000"/>
              </a:lnSpc>
              <a:spcBef>
                <a:spcPts val="0"/>
              </a:spcBef>
              <a:spcAft>
                <a:spcPts val="0"/>
              </a:spcAft>
            </a:pPr>
            <a:r>
              <a:rPr lang="es-ES" altLang="zh-CN" sz="1800" dirty="0">
                <a:solidFill>
                  <a:schemeClr val="tx1"/>
                </a:solidFill>
                <a:latin typeface="Arial" panose="020B0604020202020204" pitchFamily="34" charset="0"/>
              </a:rPr>
              <a:t>    else SEGS = 7'b0000000;</a:t>
            </a:r>
          </a:p>
          <a:p>
            <a:pPr>
              <a:lnSpc>
                <a:spcPct val="75000"/>
              </a:lnSpc>
              <a:spcBef>
                <a:spcPts val="0"/>
              </a:spcBef>
              <a:spcAft>
                <a:spcPts val="0"/>
              </a:spcAft>
            </a:pPr>
            <a:r>
              <a:rPr lang="es-ES" altLang="zh-CN" sz="1800" dirty="0">
                <a:solidFill>
                  <a:schemeClr val="tx1"/>
                </a:solidFill>
                <a:latin typeface="Arial" panose="020B0604020202020204" pitchFamily="34" charset="0"/>
              </a:rPr>
              <a:t>    {SEGA, SEGB, SEGC, SEGD, SEGE, SEGF, SEGG} = SEGS;</a:t>
            </a:r>
          </a:p>
          <a:p>
            <a:pPr>
              <a:lnSpc>
                <a:spcPct val="75000"/>
              </a:lnSpc>
              <a:spcBef>
                <a:spcPts val="0"/>
              </a:spcBef>
              <a:spcAft>
                <a:spcPts val="0"/>
              </a:spcAft>
            </a:pPr>
            <a:r>
              <a:rPr lang="es-ES" altLang="zh-CN" sz="1800" dirty="0">
                <a:solidFill>
                  <a:schemeClr val="tx1"/>
                </a:solidFill>
                <a:latin typeface="Arial" panose="020B0604020202020204" pitchFamily="34" charset="0"/>
              </a:rPr>
              <a:t>  end</a:t>
            </a:r>
          </a:p>
          <a:p>
            <a:pPr>
              <a:lnSpc>
                <a:spcPct val="75000"/>
              </a:lnSpc>
              <a:spcBef>
                <a:spcPts val="0"/>
              </a:spcBef>
              <a:spcAft>
                <a:spcPts val="0"/>
              </a:spcAft>
            </a:pPr>
            <a:r>
              <a:rPr lang="es-ES" altLang="zh-CN" sz="1800" dirty="0">
                <a:solidFill>
                  <a:schemeClr val="tx1"/>
                </a:solidFill>
                <a:latin typeface="Arial" panose="020B0604020202020204" pitchFamily="34" charset="0"/>
              </a:rPr>
              <a:t>endmodule</a:t>
            </a:r>
          </a:p>
        </p:txBody>
      </p:sp>
      <p:sp>
        <p:nvSpPr>
          <p:cNvPr id="2" name="标题 1"/>
          <p:cNvSpPr>
            <a:spLocks noGrp="1"/>
          </p:cNvSpPr>
          <p:nvPr>
            <p:ph type="title"/>
          </p:nvPr>
        </p:nvSpPr>
        <p:spPr>
          <a:prstGeom prst="rect">
            <a:avLst/>
          </a:prstGeom>
        </p:spPr>
        <p:txBody>
          <a:bodyPr vert="horz" lIns="91440" tIns="45720" rIns="91440" bIns="45720" rtlCol="0" anchor="ctr">
            <a:normAutofit/>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mn-ea"/>
              </a:rPr>
              <a:t>Verilog</a:t>
            </a:r>
            <a:r>
              <a:rPr lang="zh-CN" altLang="en-US" b="1" dirty="0">
                <a:latin typeface="黑体" panose="02010609060101010101" pitchFamily="49" charset="-122"/>
                <a:ea typeface="黑体" panose="02010609060101010101" pitchFamily="49" charset="-122"/>
                <a:sym typeface="+mn-ea"/>
              </a:rPr>
              <a:t>实现七段译码器</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32</a:t>
            </a:fld>
            <a:endParaRPr lang="zh-CN" altLang="zh-CN" sz="1400" dirty="0">
              <a:solidFill>
                <a:schemeClr val="tx1"/>
              </a:solidFill>
              <a:latin typeface="Times New Roman" panose="02020603050405020304" pitchFamily="18" charset="0"/>
            </a:endParaRPr>
          </a:p>
        </p:txBody>
      </p:sp>
      <p:sp>
        <p:nvSpPr>
          <p:cNvPr id="3" name="内容占位符 2"/>
          <p:cNvSpPr>
            <a:spLocks noGrp="1"/>
          </p:cNvSpPr>
          <p:nvPr>
            <p:ph idx="1"/>
          </p:nvPr>
        </p:nvSpPr>
        <p:spPr/>
        <p:txBody>
          <a:bodyPr/>
          <a:lstStyle/>
          <a:p>
            <a:endParaRPr lang="zh-CN" altLang="en-US"/>
          </a:p>
        </p:txBody>
      </p:sp>
      <p:sp>
        <p:nvSpPr>
          <p:cNvPr id="59396" name="矩形 3"/>
          <p:cNvSpPr/>
          <p:nvPr/>
        </p:nvSpPr>
        <p:spPr>
          <a:xfrm>
            <a:off x="1847850" y="1305878"/>
            <a:ext cx="8729663" cy="5446395"/>
          </a:xfrm>
          <a:prstGeom prst="rect">
            <a:avLst/>
          </a:prstGeom>
          <a:noFill/>
          <a:ln w="9525">
            <a:noFill/>
          </a:ln>
        </p:spPr>
        <p:txBody>
          <a:bodyPr>
            <a:spAutoFit/>
          </a:bodyPr>
          <a:lstStyle/>
          <a:p>
            <a:r>
              <a:rPr lang="es-ES" altLang="zh-CN" sz="1200" dirty="0">
                <a:solidFill>
                  <a:schemeClr val="tx1"/>
                </a:solidFill>
                <a:latin typeface="Arial" panose="020B0604020202020204" pitchFamily="34" charset="0"/>
              </a:rPr>
              <a:t>`timescale 1ns / 100ps</a:t>
            </a:r>
          </a:p>
          <a:p>
            <a:r>
              <a:rPr lang="es-ES" altLang="zh-CN" sz="1200" dirty="0">
                <a:solidFill>
                  <a:schemeClr val="tx1"/>
                </a:solidFill>
                <a:latin typeface="Arial" panose="020B0604020202020204" pitchFamily="34" charset="0"/>
              </a:rPr>
              <a:t>module Vr7seg_tb ();</a:t>
            </a:r>
          </a:p>
          <a:p>
            <a:r>
              <a:rPr lang="es-ES" altLang="zh-CN" sz="1200" dirty="0">
                <a:solidFill>
                  <a:schemeClr val="tx1"/>
                </a:solidFill>
                <a:latin typeface="Arial" panose="020B0604020202020204" pitchFamily="34" charset="0"/>
              </a:rPr>
              <a:t>  reg EN;</a:t>
            </a:r>
          </a:p>
          <a:p>
            <a:r>
              <a:rPr lang="es-ES" altLang="zh-CN" sz="1200" dirty="0">
                <a:solidFill>
                  <a:schemeClr val="tx1"/>
                </a:solidFill>
                <a:latin typeface="Arial" panose="020B0604020202020204" pitchFamily="34" charset="0"/>
              </a:rPr>
              <a:t>  reg [3:0] DIG;</a:t>
            </a:r>
          </a:p>
          <a:p>
            <a:r>
              <a:rPr lang="es-ES" altLang="zh-CN" sz="1200" dirty="0">
                <a:solidFill>
                  <a:schemeClr val="tx1"/>
                </a:solidFill>
                <a:latin typeface="Arial" panose="020B0604020202020204" pitchFamily="34" charset="0"/>
              </a:rPr>
              <a:t>  wire SEGA, SEGB, SEGC, SEGD, SEGE, SEGF, SEGG;</a:t>
            </a:r>
          </a:p>
          <a:p>
            <a:r>
              <a:rPr lang="es-ES" altLang="zh-CN" sz="1200" dirty="0">
                <a:solidFill>
                  <a:schemeClr val="tx1"/>
                </a:solidFill>
                <a:latin typeface="Arial" panose="020B0604020202020204" pitchFamily="34" charset="0"/>
              </a:rPr>
              <a:t>  integer i;</a:t>
            </a:r>
          </a:p>
          <a:p>
            <a:r>
              <a:rPr lang="es-ES" altLang="zh-CN" sz="1200" dirty="0">
                <a:solidFill>
                  <a:schemeClr val="tx1"/>
                </a:solidFill>
                <a:latin typeface="Arial" panose="020B0604020202020204" pitchFamily="34" charset="0"/>
              </a:rPr>
              <a:t>    </a:t>
            </a:r>
          </a:p>
          <a:p>
            <a:r>
              <a:rPr lang="es-ES" altLang="zh-CN" sz="1200" dirty="0">
                <a:solidFill>
                  <a:schemeClr val="tx1"/>
                </a:solidFill>
                <a:latin typeface="Arial" panose="020B0604020202020204" pitchFamily="34" charset="0"/>
              </a:rPr>
              <a:t>    Vr7segE   UUT (.DIG(DIG), .EN(EN), .SEGA(SEGA), .SEGB(SEGB), .SEGC(SEGC),</a:t>
            </a:r>
          </a:p>
          <a:p>
            <a:r>
              <a:rPr lang="es-ES" altLang="zh-CN" sz="1200" dirty="0">
                <a:solidFill>
                  <a:schemeClr val="tx1"/>
                </a:solidFill>
                <a:latin typeface="Arial" panose="020B0604020202020204" pitchFamily="34" charset="0"/>
              </a:rPr>
              <a:t>                   .SEGD(SEGD), .SEGE(SEGE), .SEGF(SEGF), .SEGG(SEGG) );</a:t>
            </a:r>
          </a:p>
          <a:p>
            <a:r>
              <a:rPr lang="es-ES" altLang="zh-CN" sz="1200" dirty="0">
                <a:solidFill>
                  <a:schemeClr val="tx1"/>
                </a:solidFill>
                <a:latin typeface="Arial" panose="020B0604020202020204" pitchFamily="34" charset="0"/>
              </a:rPr>
              <a:t>  initial</a:t>
            </a:r>
          </a:p>
          <a:p>
            <a:r>
              <a:rPr lang="es-ES" altLang="zh-CN" sz="1200" dirty="0">
                <a:solidFill>
                  <a:schemeClr val="tx1"/>
                </a:solidFill>
                <a:latin typeface="Arial" panose="020B0604020202020204" pitchFamily="34" charset="0"/>
              </a:rPr>
              <a:t>  begin</a:t>
            </a:r>
          </a:p>
          <a:p>
            <a:r>
              <a:rPr lang="es-ES" altLang="zh-CN" sz="1200" dirty="0">
                <a:solidFill>
                  <a:schemeClr val="tx1"/>
                </a:solidFill>
                <a:latin typeface="Arial" panose="020B0604020202020204" pitchFamily="34" charset="0"/>
              </a:rPr>
              <a:t>      EN = 1; // Enable all</a:t>
            </a:r>
          </a:p>
          <a:p>
            <a:r>
              <a:rPr lang="es-ES" altLang="zh-CN" sz="1200" dirty="0">
                <a:solidFill>
                  <a:schemeClr val="tx1"/>
                </a:solidFill>
                <a:latin typeface="Arial" panose="020B0604020202020204" pitchFamily="34" charset="0"/>
              </a:rPr>
              <a:t>      for (i=0; i&lt;16; i=i+1)</a:t>
            </a:r>
          </a:p>
          <a:p>
            <a:r>
              <a:rPr lang="es-ES" altLang="zh-CN" sz="1200" dirty="0">
                <a:solidFill>
                  <a:schemeClr val="tx1"/>
                </a:solidFill>
                <a:latin typeface="Arial" panose="020B0604020202020204" pitchFamily="34" charset="0"/>
              </a:rPr>
              <a:t>      begin</a:t>
            </a:r>
          </a:p>
          <a:p>
            <a:r>
              <a:rPr lang="es-ES" altLang="zh-CN" sz="1200" dirty="0">
                <a:solidFill>
                  <a:schemeClr val="tx1"/>
                </a:solidFill>
                <a:latin typeface="Arial" panose="020B0604020202020204" pitchFamily="34" charset="0"/>
              </a:rPr>
              <a:t>       DIG = i;</a:t>
            </a:r>
          </a:p>
          <a:p>
            <a:r>
              <a:rPr lang="es-ES" altLang="zh-CN" sz="1200" dirty="0">
                <a:solidFill>
                  <a:schemeClr val="tx1"/>
                </a:solidFill>
                <a:latin typeface="Arial" panose="020B0604020202020204" pitchFamily="34" charset="0"/>
              </a:rPr>
              <a:t>       #5</a:t>
            </a:r>
          </a:p>
          <a:p>
            <a:r>
              <a:rPr lang="es-ES" altLang="zh-CN" sz="1200" dirty="0">
                <a:solidFill>
                  <a:schemeClr val="tx1"/>
                </a:solidFill>
                <a:latin typeface="Arial" panose="020B0604020202020204" pitchFamily="34" charset="0"/>
              </a:rPr>
              <a:t>       $write("Iteration %0d\n", i);</a:t>
            </a:r>
          </a:p>
          <a:p>
            <a:r>
              <a:rPr lang="es-ES" altLang="zh-CN" sz="1200" dirty="0">
                <a:solidFill>
                  <a:schemeClr val="tx1"/>
                </a:solidFill>
                <a:latin typeface="Arial" panose="020B0604020202020204" pitchFamily="34" charset="0"/>
              </a:rPr>
              <a:t>       if (SEGA) $write(" __\n"); else $write("\n");</a:t>
            </a:r>
          </a:p>
          <a:p>
            <a:r>
              <a:rPr lang="es-ES" altLang="zh-CN" sz="1200" dirty="0">
                <a:solidFill>
                  <a:schemeClr val="tx1"/>
                </a:solidFill>
                <a:latin typeface="Arial" panose="020B0604020202020204" pitchFamily="34" charset="0"/>
              </a:rPr>
              <a:t>       if (SEGF) $write("|"); else $write(" ");</a:t>
            </a:r>
          </a:p>
          <a:p>
            <a:r>
              <a:rPr lang="es-ES" altLang="zh-CN" sz="1200" dirty="0">
                <a:solidFill>
                  <a:schemeClr val="tx1"/>
                </a:solidFill>
                <a:latin typeface="Arial" panose="020B0604020202020204" pitchFamily="34" charset="0"/>
              </a:rPr>
              <a:t>       if (SEGG) $write("__"); else $write("  ");</a:t>
            </a:r>
          </a:p>
          <a:p>
            <a:r>
              <a:rPr lang="es-ES" altLang="zh-CN" sz="1200" dirty="0">
                <a:solidFill>
                  <a:schemeClr val="tx1"/>
                </a:solidFill>
                <a:latin typeface="Arial" panose="020B0604020202020204" pitchFamily="34" charset="0"/>
              </a:rPr>
              <a:t>       if (SEGB) $write("|\n"); else $write("\n");</a:t>
            </a:r>
          </a:p>
          <a:p>
            <a:r>
              <a:rPr lang="es-ES" altLang="zh-CN" sz="1200" dirty="0">
                <a:solidFill>
                  <a:schemeClr val="tx1"/>
                </a:solidFill>
                <a:latin typeface="Arial" panose="020B0604020202020204" pitchFamily="34" charset="0"/>
              </a:rPr>
              <a:t>       if (SEGE) $write("|"); else $write(" ");</a:t>
            </a:r>
          </a:p>
          <a:p>
            <a:r>
              <a:rPr lang="es-ES" altLang="zh-CN" sz="1200" dirty="0">
                <a:solidFill>
                  <a:schemeClr val="tx1"/>
                </a:solidFill>
                <a:latin typeface="Arial" panose="020B0604020202020204" pitchFamily="34" charset="0"/>
              </a:rPr>
              <a:t>       if (SEGD) $write("__"); else $write("  ");</a:t>
            </a:r>
          </a:p>
          <a:p>
            <a:r>
              <a:rPr lang="es-ES" altLang="zh-CN" sz="1200" dirty="0">
                <a:solidFill>
                  <a:schemeClr val="tx1"/>
                </a:solidFill>
                <a:latin typeface="Arial" panose="020B0604020202020204" pitchFamily="34" charset="0"/>
              </a:rPr>
              <a:t>       if (SEGC) $write("|\n"); else $write("\n");</a:t>
            </a:r>
          </a:p>
          <a:p>
            <a:r>
              <a:rPr lang="es-ES" altLang="zh-CN" sz="1200" dirty="0">
                <a:solidFill>
                  <a:schemeClr val="tx1"/>
                </a:solidFill>
                <a:latin typeface="Arial" panose="020B0604020202020204" pitchFamily="34" charset="0"/>
              </a:rPr>
              <a:t>       #5 ;</a:t>
            </a:r>
          </a:p>
          <a:p>
            <a:r>
              <a:rPr lang="es-ES" altLang="zh-CN" sz="1200" dirty="0">
                <a:solidFill>
                  <a:schemeClr val="tx1"/>
                </a:solidFill>
                <a:latin typeface="Arial" panose="020B0604020202020204" pitchFamily="34" charset="0"/>
              </a:rPr>
              <a:t>      end</a:t>
            </a:r>
          </a:p>
          <a:p>
            <a:r>
              <a:rPr lang="es-ES" altLang="zh-CN" sz="1200" dirty="0">
                <a:solidFill>
                  <a:schemeClr val="tx1"/>
                </a:solidFill>
                <a:latin typeface="Arial" panose="020B0604020202020204" pitchFamily="34" charset="0"/>
              </a:rPr>
              <a:t>    $write("Done\n");</a:t>
            </a:r>
          </a:p>
          <a:p>
            <a:r>
              <a:rPr lang="es-ES" altLang="zh-CN" sz="1200" dirty="0">
                <a:solidFill>
                  <a:schemeClr val="tx1"/>
                </a:solidFill>
                <a:latin typeface="Arial" panose="020B0604020202020204" pitchFamily="34" charset="0"/>
              </a:rPr>
              <a:t>  end</a:t>
            </a:r>
          </a:p>
          <a:p>
            <a:r>
              <a:rPr lang="es-ES" altLang="zh-CN" sz="1200" dirty="0">
                <a:solidFill>
                  <a:schemeClr val="tx1"/>
                </a:solidFill>
                <a:latin typeface="Arial" panose="020B0604020202020204" pitchFamily="34" charset="0"/>
              </a:rPr>
              <a:t>endmodule</a:t>
            </a:r>
          </a:p>
        </p:txBody>
      </p:sp>
      <p:sp>
        <p:nvSpPr>
          <p:cNvPr id="2" name="标题 1"/>
          <p:cNvSpPr>
            <a:spLocks noGrp="1"/>
          </p:cNvSpPr>
          <p:nvPr>
            <p:ph type="title"/>
          </p:nvPr>
        </p:nvSpPr>
        <p:spPr>
          <a:prstGeom prst="rect">
            <a:avLst/>
          </a:prstGeom>
        </p:spPr>
        <p:txBody>
          <a:bodyPr vert="horz" lIns="91440" tIns="45720" rIns="91440" bIns="45720" rtlCol="0" anchor="ctr">
            <a:normAutofit/>
          </a:bodyPr>
          <a:lstStyle/>
          <a:p>
            <a:pPr algn="ctr"/>
            <a:r>
              <a:rPr lang="zh-CN" altLang="en-US" b="1" dirty="0">
                <a:latin typeface="黑体" panose="02010609060101010101" pitchFamily="49" charset="-122"/>
                <a:ea typeface="黑体" panose="02010609060101010101" pitchFamily="49" charset="-122"/>
                <a:sym typeface="+mn-ea"/>
              </a:rPr>
              <a:t>七段译码器的</a:t>
            </a:r>
            <a:r>
              <a:rPr lang="en-US" altLang="zh-CN" b="1" dirty="0">
                <a:latin typeface="黑体" panose="02010609060101010101" pitchFamily="49" charset="-122"/>
                <a:ea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sym typeface="+mn-ea"/>
              </a:rPr>
              <a:t>测试平台</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组合逻辑元件</a:t>
            </a:r>
            <a:endParaRPr lang="zh-CN" altLang="en-US"/>
          </a:p>
        </p:txBody>
      </p:sp>
      <p:sp>
        <p:nvSpPr>
          <p:cNvPr id="22530" name="内容占位符 2"/>
          <p:cNvSpPr>
            <a:spLocks noGrp="1"/>
          </p:cNvSpPr>
          <p:nvPr>
            <p:ph idx="1"/>
          </p:nvPr>
        </p:nvSpPr>
        <p:spPr>
          <a:noFill/>
          <a:ln>
            <a:noFill/>
          </a:ln>
        </p:spPr>
        <p:txBody>
          <a:bodyPr/>
          <a:lstStyle/>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只读存储器(ROM)</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译码器(Decoders) </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solidFill>
                  <a:srgbClr val="000099"/>
                </a:solidFill>
                <a:latin typeface="黑体" panose="02010609060101010101" pitchFamily="49" charset="-122"/>
                <a:ea typeface="黑体" panose="02010609060101010101" pitchFamily="49" charset="-122"/>
              </a:rPr>
              <a:t>多路复用器(multiplexers)</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三态器件</a:t>
            </a:r>
            <a:r>
              <a:rPr lang="en-US" altLang="zh-CN" dirty="0">
                <a:ea typeface="黑体" panose="02010609060101010101" pitchFamily="49" charset="-122"/>
              </a:rPr>
              <a:t>(Three-state Buffer)</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sym typeface="+mn-ea"/>
              </a:rPr>
              <a:t>编码器</a:t>
            </a:r>
            <a:r>
              <a:rPr lang="en-US" altLang="zh-CN" b="1" dirty="0">
                <a:latin typeface="黑体" panose="02010609060101010101" pitchFamily="49" charset="-122"/>
                <a:ea typeface="黑体" panose="02010609060101010101" pitchFamily="49" charset="-122"/>
                <a:sym typeface="+mn-ea"/>
              </a:rPr>
              <a:t>(</a:t>
            </a:r>
            <a:r>
              <a:rPr lang="en-US" altLang="zh-CN" dirty="0">
                <a:sym typeface="+mn-ea"/>
              </a:rPr>
              <a:t>Encoders)</a:t>
            </a:r>
            <a:endParaRPr lang="en-US" altLang="zh-CN" dirty="0">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异或门和奇偶校验功能</a:t>
            </a:r>
            <a:endParaRPr lang="en-US" altLang="zh-CN" b="1" dirty="0">
              <a:latin typeface="黑体" panose="02010609060101010101" pitchFamily="49" charset="-122"/>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比较器</a:t>
            </a:r>
            <a:endParaRPr lang="zh-CN" altLang="en-US" dirty="0"/>
          </a:p>
        </p:txBody>
      </p:sp>
      <p:sp>
        <p:nvSpPr>
          <p:cNvPr id="2253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33</a:t>
            </a:fld>
            <a:endParaRPr lang="zh-CN" altLang="zh-CN" sz="1400" dirty="0">
              <a:solidFill>
                <a:srgbClr val="000000"/>
              </a:solidFill>
              <a:latin typeface="Times New Roman" panose="02020603050405020304" pitchFamily="18" charset="0"/>
            </a:endParaRPr>
          </a:p>
        </p:txBody>
      </p:sp>
    </p:spTree>
  </p:cSld>
  <p:clrMapOvr>
    <a:masterClrMapping/>
  </p:clrMapOvr>
  <p:transition spd="slow">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noFill/>
          <a:ln>
            <a:noFill/>
          </a:ln>
        </p:spPr>
        <p:txBody>
          <a:bodyPr/>
          <a:lstStyle/>
          <a:p>
            <a:pPr algn="ctr"/>
            <a:r>
              <a:rPr lang="zh-CN" altLang="en-US" sz="3900" b="1" dirty="0">
                <a:latin typeface="黑体" panose="02010609060101010101" pitchFamily="49" charset="-122"/>
                <a:ea typeface="黑体" panose="02010609060101010101" pitchFamily="49" charset="-122"/>
                <a:sym typeface="+mn-ea"/>
              </a:rPr>
              <a:t>多路复用器</a:t>
            </a:r>
            <a:r>
              <a:rPr lang="en-US" altLang="zh-CN" sz="3900" b="1" dirty="0">
                <a:latin typeface="黑体" panose="02010609060101010101" pitchFamily="49" charset="-122"/>
                <a:ea typeface="黑体" panose="02010609060101010101" pitchFamily="49" charset="-122"/>
                <a:sym typeface="+mn-ea"/>
              </a:rPr>
              <a:t>/</a:t>
            </a:r>
            <a:r>
              <a:rPr lang="zh-CN" altLang="en-US" sz="3900" b="1" dirty="0">
                <a:latin typeface="黑体" panose="02010609060101010101" pitchFamily="49" charset="-122"/>
                <a:ea typeface="黑体" panose="02010609060101010101" pitchFamily="49" charset="-122"/>
                <a:sym typeface="+mn-ea"/>
              </a:rPr>
              <a:t>数据选择器</a:t>
            </a:r>
            <a:r>
              <a:rPr lang="en-US" altLang="zh-CN" sz="3900" b="1" dirty="0">
                <a:latin typeface="黑体" panose="02010609060101010101" pitchFamily="49" charset="-122"/>
                <a:ea typeface="黑体" panose="02010609060101010101" pitchFamily="49" charset="-122"/>
                <a:sym typeface="+mn-ea"/>
              </a:rPr>
              <a:t>/</a:t>
            </a:r>
            <a:r>
              <a:rPr lang="zh-CN" altLang="en-US" sz="3900" b="1" dirty="0">
                <a:latin typeface="黑体" panose="02010609060101010101" pitchFamily="49" charset="-122"/>
                <a:ea typeface="黑体" panose="02010609060101010101" pitchFamily="49" charset="-122"/>
                <a:sym typeface="+mn-ea"/>
              </a:rPr>
              <a:t>多路选择器</a:t>
            </a:r>
            <a:r>
              <a:rPr lang="en-US" altLang="zh-CN" sz="3900" b="1" dirty="0">
                <a:latin typeface="黑体" panose="02010609060101010101" pitchFamily="49" charset="-122"/>
                <a:ea typeface="黑体" panose="02010609060101010101" pitchFamily="49" charset="-122"/>
                <a:sym typeface="+mn-ea"/>
              </a:rPr>
              <a:t>/</a:t>
            </a:r>
            <a:r>
              <a:rPr lang="zh-CN" altLang="en-US" sz="3900" b="1" dirty="0">
                <a:latin typeface="黑体" panose="02010609060101010101" pitchFamily="49" charset="-122"/>
                <a:ea typeface="黑体" panose="02010609060101010101" pitchFamily="49" charset="-122"/>
                <a:sym typeface="+mn-ea"/>
              </a:rPr>
              <a:t>多路开关</a:t>
            </a:r>
          </a:p>
        </p:txBody>
      </p:sp>
      <p:sp>
        <p:nvSpPr>
          <p:cNvPr id="72707" name="内容占位符 2"/>
          <p:cNvSpPr>
            <a:spLocks noGrp="1"/>
          </p:cNvSpPr>
          <p:nvPr>
            <p:ph idx="1"/>
          </p:nvPr>
        </p:nvSpPr>
        <p:spPr>
          <a:noFill/>
          <a:ln>
            <a:noFill/>
          </a:ln>
        </p:spPr>
        <p:txBody>
          <a:bodyPr/>
          <a:lstStyle/>
          <a:p>
            <a:pPr>
              <a:lnSpc>
                <a:spcPct val="150000"/>
              </a:lnSpc>
            </a:pPr>
            <a:r>
              <a:rPr lang="zh-CN" altLang="en-US" dirty="0">
                <a:latin typeface="Arial" panose="020B0604020202020204" pitchFamily="34" charset="0"/>
                <a:sym typeface="+mn-ea"/>
              </a:rPr>
              <a:t>多路选择器是一种数据开关</a:t>
            </a:r>
          </a:p>
          <a:p>
            <a:pPr>
              <a:lnSpc>
                <a:spcPct val="150000"/>
              </a:lnSpc>
            </a:pPr>
            <a:r>
              <a:rPr lang="zh-CN" altLang="en-US" dirty="0">
                <a:latin typeface="Arial" panose="020B0604020202020204" pitchFamily="34" charset="0"/>
                <a:sym typeface="+mn-ea"/>
              </a:rPr>
              <a:t>它从</a:t>
            </a:r>
            <a:r>
              <a:rPr lang="en-US" altLang="zh-CN" dirty="0">
                <a:latin typeface="Arial" panose="020B0604020202020204" pitchFamily="34" charset="0"/>
                <a:sym typeface="+mn-ea"/>
              </a:rPr>
              <a:t>n</a:t>
            </a:r>
            <a:r>
              <a:rPr lang="zh-CN" altLang="en-US" dirty="0">
                <a:latin typeface="Arial" panose="020B0604020202020204" pitchFamily="34" charset="0"/>
                <a:sym typeface="+mn-ea"/>
              </a:rPr>
              <a:t>个数据源里选择一个数据，连到其他输出端</a:t>
            </a:r>
            <a:endParaRPr lang="en-US" altLang="zh-CN" dirty="0">
              <a:solidFill>
                <a:schemeClr val="tx1"/>
              </a:solidFill>
              <a:latin typeface="Arial" panose="020B0604020202020204" pitchFamily="34" charset="0"/>
            </a:endParaRPr>
          </a:p>
          <a:p>
            <a:pPr>
              <a:lnSpc>
                <a:spcPct val="150000"/>
              </a:lnSpc>
            </a:pPr>
            <a:r>
              <a:rPr lang="zh-CN" altLang="en-US" dirty="0">
                <a:latin typeface="Arial" panose="020B0604020202020204" pitchFamily="34" charset="0"/>
                <a:sym typeface="+mn-ea"/>
              </a:rPr>
              <a:t>多路选择器与二进制译码器相似，因为它们都实现了选择功能，而且都会基于选择实现数据传送。</a:t>
            </a:r>
          </a:p>
          <a:p>
            <a:pPr>
              <a:lnSpc>
                <a:spcPct val="150000"/>
              </a:lnSpc>
            </a:pPr>
            <a:r>
              <a:rPr lang="zh-CN" altLang="en-US" dirty="0">
                <a:latin typeface="Arial" panose="020B0604020202020204" pitchFamily="34" charset="0"/>
                <a:sym typeface="+mn-ea"/>
              </a:rPr>
              <a:t>多路选择器可以被当做是一个由二进制译码器控制的单个开关的集合。</a:t>
            </a:r>
            <a:endParaRPr lang="zh-CN" altLang="en-US" dirty="0"/>
          </a:p>
        </p:txBody>
      </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34</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35</a:t>
            </a:fld>
            <a:endParaRPr lang="zh-CN" altLang="zh-CN" sz="1400" dirty="0">
              <a:latin typeface="Times New Roman" panose="02020603050405020304" pitchFamily="18" charset="0"/>
            </a:endParaRPr>
          </a:p>
        </p:txBody>
      </p:sp>
      <p:pic>
        <p:nvPicPr>
          <p:cNvPr id="31" name="Picture 2"/>
          <p:cNvPicPr>
            <a:picLocks noChangeAspect="1"/>
          </p:cNvPicPr>
          <p:nvPr/>
        </p:nvPicPr>
        <p:blipFill>
          <a:blip r:embed="rId4"/>
          <a:stretch>
            <a:fillRect/>
          </a:stretch>
        </p:blipFill>
        <p:spPr>
          <a:xfrm>
            <a:off x="7226300" y="1785938"/>
            <a:ext cx="1500188" cy="1384300"/>
          </a:xfrm>
          <a:prstGeom prst="rect">
            <a:avLst/>
          </a:prstGeom>
          <a:noFill/>
          <a:ln w="9525">
            <a:noFill/>
          </a:ln>
        </p:spPr>
      </p:pic>
      <p:pic>
        <p:nvPicPr>
          <p:cNvPr id="32" name="Picture 3"/>
          <p:cNvPicPr>
            <a:picLocks noChangeAspect="1"/>
          </p:cNvPicPr>
          <p:nvPr/>
        </p:nvPicPr>
        <p:blipFill>
          <a:blip r:embed="rId5"/>
          <a:stretch>
            <a:fillRect/>
          </a:stretch>
        </p:blipFill>
        <p:spPr>
          <a:xfrm>
            <a:off x="9013825" y="2000250"/>
            <a:ext cx="1214438" cy="1100138"/>
          </a:xfrm>
          <a:prstGeom prst="rect">
            <a:avLst/>
          </a:prstGeom>
          <a:noFill/>
          <a:ln w="9525">
            <a:noFill/>
          </a:ln>
        </p:spPr>
      </p:pic>
      <p:sp>
        <p:nvSpPr>
          <p:cNvPr id="33" name="Text Box 3"/>
          <p:cNvSpPr txBox="1"/>
          <p:nvPr/>
        </p:nvSpPr>
        <p:spPr>
          <a:xfrm>
            <a:off x="2309813" y="5500688"/>
            <a:ext cx="3571875" cy="701675"/>
          </a:xfrm>
          <a:prstGeom prst="rect">
            <a:avLst/>
          </a:prstGeom>
          <a:noFill/>
          <a:ln w="25400">
            <a:noFill/>
          </a:ln>
        </p:spPr>
        <p:txBody>
          <a:bodyPr>
            <a:spAutoFit/>
          </a:bodyPr>
          <a:lstStyle/>
          <a:p>
            <a:pPr eaLnBrk="1" hangingPunct="1">
              <a:spcBef>
                <a:spcPct val="20000"/>
              </a:spcBef>
            </a:pPr>
            <a:r>
              <a:rPr lang="en-US" altLang="zh-CN" sz="1800" b="1" i="1" dirty="0">
                <a:solidFill>
                  <a:srgbClr val="C00000"/>
                </a:solidFill>
                <a:latin typeface="Arial" panose="020B0604020202020204" pitchFamily="34" charset="0"/>
              </a:rPr>
              <a:t>m</a:t>
            </a:r>
            <a:r>
              <a:rPr lang="en-US" altLang="zh-CN" sz="1800" b="1" i="1" baseline="-25000" dirty="0">
                <a:solidFill>
                  <a:srgbClr val="C00000"/>
                </a:solidFill>
                <a:latin typeface="Arial" panose="020B0604020202020204" pitchFamily="34" charset="0"/>
              </a:rPr>
              <a:t>k</a:t>
            </a:r>
            <a:r>
              <a:rPr lang="en-US" altLang="zh-CN" sz="1800" b="1" dirty="0">
                <a:solidFill>
                  <a:srgbClr val="C00000"/>
                </a:solidFill>
                <a:latin typeface="Arial" panose="020B0604020202020204" pitchFamily="34" charset="0"/>
              </a:rPr>
              <a:t> </a:t>
            </a:r>
            <a:r>
              <a:rPr lang="en-US" altLang="zh-CN" sz="1800" b="1" dirty="0">
                <a:solidFill>
                  <a:srgbClr val="000000"/>
                </a:solidFill>
                <a:latin typeface="Arial" panose="020B0604020202020204" pitchFamily="34" charset="0"/>
              </a:rPr>
              <a:t>—— </a:t>
            </a:r>
            <a:r>
              <a:rPr lang="en-US" altLang="zh-CN" sz="1800" b="1" i="1" dirty="0">
                <a:solidFill>
                  <a:srgbClr val="000000"/>
                </a:solidFill>
                <a:latin typeface="Arial" panose="020B0604020202020204" pitchFamily="34" charset="0"/>
              </a:rPr>
              <a:t>n </a:t>
            </a:r>
            <a:r>
              <a:rPr lang="zh-CN" altLang="en-US" sz="1800" b="1" dirty="0">
                <a:solidFill>
                  <a:srgbClr val="000000"/>
                </a:solidFill>
                <a:latin typeface="黑体" panose="02010609060101010101" pitchFamily="49" charset="-122"/>
                <a:ea typeface="黑体" panose="02010609060101010101" pitchFamily="49" charset="-122"/>
              </a:rPr>
              <a:t>个控制变量的最小项</a:t>
            </a:r>
            <a:endParaRPr lang="en-US" altLang="zh-CN" sz="1800" b="1" dirty="0">
              <a:solidFill>
                <a:srgbClr val="000000"/>
              </a:solidFill>
              <a:latin typeface="黑体" panose="02010609060101010101" pitchFamily="49" charset="-122"/>
              <a:ea typeface="黑体" panose="02010609060101010101" pitchFamily="49" charset="-122"/>
            </a:endParaRPr>
          </a:p>
          <a:p>
            <a:pPr eaLnBrk="1" hangingPunct="1">
              <a:spcBef>
                <a:spcPct val="20000"/>
              </a:spcBef>
            </a:pPr>
            <a:r>
              <a:rPr lang="en-US" altLang="zh-CN" sz="1800" b="1" i="1" dirty="0">
                <a:solidFill>
                  <a:srgbClr val="006600"/>
                </a:solidFill>
                <a:latin typeface="Arial" panose="020B0604020202020204" pitchFamily="34" charset="0"/>
              </a:rPr>
              <a:t>I</a:t>
            </a:r>
            <a:r>
              <a:rPr lang="en-US" altLang="zh-CN" sz="1800" b="1" i="1" baseline="-25000" dirty="0">
                <a:solidFill>
                  <a:srgbClr val="006600"/>
                </a:solidFill>
                <a:latin typeface="Arial" panose="020B0604020202020204" pitchFamily="34" charset="0"/>
              </a:rPr>
              <a:t>k</a:t>
            </a:r>
            <a:r>
              <a:rPr lang="en-US" altLang="zh-CN" sz="1800" b="1" dirty="0">
                <a:solidFill>
                  <a:srgbClr val="006600"/>
                </a:solidFill>
                <a:latin typeface="Arial" panose="020B0604020202020204" pitchFamily="34" charset="0"/>
              </a:rPr>
              <a:t> </a:t>
            </a:r>
            <a:r>
              <a:rPr lang="en-US" altLang="zh-CN" sz="1800" b="1" dirty="0">
                <a:solidFill>
                  <a:srgbClr val="000000"/>
                </a:solidFill>
                <a:latin typeface="Arial" panose="020B0604020202020204" pitchFamily="34" charset="0"/>
              </a:rPr>
              <a:t>——</a:t>
            </a:r>
            <a:r>
              <a:rPr lang="zh-CN" altLang="en-US" sz="1800" b="1" dirty="0">
                <a:solidFill>
                  <a:srgbClr val="000000"/>
                </a:solidFill>
                <a:latin typeface="Arial" panose="020B0604020202020204" pitchFamily="34" charset="0"/>
              </a:rPr>
              <a:t>第 </a:t>
            </a:r>
            <a:r>
              <a:rPr lang="en-US" altLang="zh-CN" sz="1800" b="1" i="1" dirty="0">
                <a:solidFill>
                  <a:srgbClr val="000000"/>
                </a:solidFill>
                <a:latin typeface="Arial" panose="020B0604020202020204" pitchFamily="34" charset="0"/>
              </a:rPr>
              <a:t>k </a:t>
            </a:r>
            <a:r>
              <a:rPr lang="zh-CN" altLang="en-US" sz="1800" b="1" dirty="0">
                <a:solidFill>
                  <a:srgbClr val="000000"/>
                </a:solidFill>
                <a:latin typeface="黑体" panose="02010609060101010101" pitchFamily="49" charset="-122"/>
                <a:ea typeface="黑体" panose="02010609060101010101" pitchFamily="49" charset="-122"/>
              </a:rPr>
              <a:t>路数据输入</a:t>
            </a:r>
            <a:endParaRPr lang="en-US" altLang="zh-CN" sz="1800" b="1" dirty="0">
              <a:solidFill>
                <a:srgbClr val="000000"/>
              </a:solidFill>
              <a:latin typeface="黑体" panose="02010609060101010101" pitchFamily="49" charset="-122"/>
              <a:ea typeface="黑体" panose="02010609060101010101" pitchFamily="49" charset="-122"/>
            </a:endParaRPr>
          </a:p>
        </p:txBody>
      </p:sp>
      <p:grpSp>
        <p:nvGrpSpPr>
          <p:cNvPr id="39" name="组合 15"/>
          <p:cNvGrpSpPr/>
          <p:nvPr/>
        </p:nvGrpSpPr>
        <p:grpSpPr>
          <a:xfrm>
            <a:off x="6351588" y="3890963"/>
            <a:ext cx="5324475" cy="2627224"/>
            <a:chOff x="681009" y="3235439"/>
            <a:chExt cx="5325235" cy="2627107"/>
          </a:xfrm>
        </p:grpSpPr>
        <p:sp>
          <p:nvSpPr>
            <p:cNvPr id="84014" name="圆角矩形标注 16"/>
            <p:cNvSpPr/>
            <p:nvPr/>
          </p:nvSpPr>
          <p:spPr>
            <a:xfrm>
              <a:off x="681009" y="3235439"/>
              <a:ext cx="5325235" cy="2529682"/>
            </a:xfrm>
            <a:prstGeom prst="wedgeRoundRectCallout">
              <a:avLst>
                <a:gd name="adj1" fmla="val -53250"/>
                <a:gd name="adj2" fmla="val 2333"/>
                <a:gd name="adj3" fmla="val 16667"/>
              </a:avLst>
            </a:prstGeom>
            <a:solidFill>
              <a:srgbClr val="FFFFCC"/>
            </a:solidFill>
            <a:ln w="19050" cap="flat" cmpd="sng">
              <a:solidFill>
                <a:srgbClr val="006600"/>
              </a:solidFill>
              <a:prstDash val="solid"/>
              <a:round/>
              <a:headEnd type="none" w="med" len="med"/>
              <a:tailEnd type="none" w="med" len="med"/>
            </a:ln>
          </p:spPr>
          <p:txBody>
            <a:bodyPr>
              <a:spAutoFit/>
            </a:bodyPr>
            <a:lstStyle/>
            <a:p>
              <a:pPr eaLnBrk="1" hangingPunct="1"/>
              <a:endParaRPr lang="zh-CN" altLang="en-US" dirty="0">
                <a:solidFill>
                  <a:srgbClr val="000000"/>
                </a:solidFill>
                <a:latin typeface="Arial" panose="020B0604020202020204" pitchFamily="34" charset="0"/>
              </a:endParaRPr>
            </a:p>
          </p:txBody>
        </p:sp>
        <p:sp>
          <p:nvSpPr>
            <p:cNvPr id="84015" name="TextBox 17"/>
            <p:cNvSpPr txBox="1"/>
            <p:nvPr/>
          </p:nvSpPr>
          <p:spPr>
            <a:xfrm>
              <a:off x="908622" y="3316944"/>
              <a:ext cx="4715852" cy="2545602"/>
            </a:xfrm>
            <a:prstGeom prst="rect">
              <a:avLst/>
            </a:prstGeom>
            <a:noFill/>
            <a:ln w="19050">
              <a:noFill/>
            </a:ln>
          </p:spPr>
          <p:txBody>
            <a:bodyPr>
              <a:spAutoFit/>
            </a:bodyPr>
            <a:lstStyle/>
            <a:p>
              <a:pPr eaLnBrk="1" hangingPunct="1">
                <a:spcBef>
                  <a:spcPts val="300"/>
                </a:spcBef>
              </a:pPr>
              <a:r>
                <a:rPr lang="zh-CN" altLang="en-US" sz="2800" b="1" dirty="0">
                  <a:solidFill>
                    <a:srgbClr val="0000FF"/>
                  </a:solidFill>
                  <a:latin typeface="黑体" panose="02010609060101010101" pitchFamily="49" charset="-122"/>
                  <a:ea typeface="黑体" panose="02010609060101010101" pitchFamily="49" charset="-122"/>
                </a:rPr>
                <a:t>多路选择器的功能：</a:t>
              </a:r>
            </a:p>
            <a:p>
              <a:pPr eaLnBrk="1" hangingPunct="1">
                <a:spcBef>
                  <a:spcPts val="300"/>
                </a:spcBef>
              </a:pPr>
              <a:r>
                <a:rPr lang="zh-CN" altLang="en-US" b="1" dirty="0">
                  <a:solidFill>
                    <a:srgbClr val="000000"/>
                  </a:solidFill>
                  <a:latin typeface="黑体" panose="02010609060101010101" pitchFamily="49" charset="-122"/>
                  <a:ea typeface="黑体" panose="02010609060101010101" pitchFamily="49" charset="-122"/>
                </a:rPr>
                <a:t>① 从多路输入中选择一个送往输出端</a:t>
              </a:r>
              <a:r>
                <a:rPr lang="en-US" altLang="zh-CN"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Arial" panose="020B0604020202020204" pitchFamily="34" charset="0"/>
                </a:rPr>
                <a:t>2</a:t>
              </a:r>
              <a:r>
                <a:rPr lang="en-US" altLang="zh-CN" b="1" baseline="30000" dirty="0">
                  <a:solidFill>
                    <a:srgbClr val="000000"/>
                  </a:solidFill>
                  <a:latin typeface="Arial" panose="020B0604020202020204" pitchFamily="34" charset="0"/>
                </a:rPr>
                <a:t>n</a:t>
              </a:r>
              <a:r>
                <a:rPr lang="zh-CN" altLang="en-US" b="1" dirty="0">
                  <a:solidFill>
                    <a:srgbClr val="000000"/>
                  </a:solidFill>
                  <a:latin typeface="黑体" panose="02010609060101010101" pitchFamily="49" charset="-122"/>
                  <a:ea typeface="黑体" panose="02010609060101010101" pitchFamily="49" charset="-122"/>
                </a:rPr>
                <a:t>选</a:t>
              </a:r>
              <a:r>
                <a:rPr lang="en-US" altLang="zh-CN" b="1" dirty="0">
                  <a:solidFill>
                    <a:srgbClr val="000000"/>
                  </a:solidFill>
                  <a:latin typeface="黑体" panose="02010609060101010101" pitchFamily="49" charset="-122"/>
                  <a:ea typeface="黑体" panose="02010609060101010101" pitchFamily="49" charset="-122"/>
                </a:rPr>
                <a:t>1)</a:t>
              </a:r>
              <a:r>
                <a:rPr lang="zh-CN" altLang="en-US" b="1" dirty="0">
                  <a:solidFill>
                    <a:srgbClr val="000000"/>
                  </a:solidFill>
                  <a:latin typeface="黑体" panose="02010609060101010101" pitchFamily="49" charset="-122"/>
                  <a:ea typeface="黑体" panose="02010609060101010101" pitchFamily="49" charset="-122"/>
                </a:rPr>
                <a:t>；</a:t>
              </a:r>
              <a:endParaRPr lang="en-US" altLang="zh-CN" b="1" dirty="0">
                <a:solidFill>
                  <a:srgbClr val="000000"/>
                </a:solidFill>
                <a:latin typeface="黑体" panose="02010609060101010101" pitchFamily="49" charset="-122"/>
                <a:ea typeface="黑体" panose="02010609060101010101" pitchFamily="49" charset="-122"/>
              </a:endParaRPr>
            </a:p>
            <a:p>
              <a:pPr eaLnBrk="1" hangingPunct="1">
                <a:spcBef>
                  <a:spcPts val="300"/>
                </a:spcBef>
              </a:pPr>
              <a:r>
                <a:rPr lang="en-US" altLang="zh-CN" b="1" dirty="0">
                  <a:solidFill>
                    <a:srgbClr val="000000"/>
                  </a:solidFill>
                  <a:latin typeface="黑体" panose="02010609060101010101" pitchFamily="49" charset="-122"/>
                  <a:ea typeface="黑体" panose="02010609060101010101" pitchFamily="49" charset="-122"/>
                </a:rPr>
                <a:t>② </a:t>
              </a:r>
              <a:r>
                <a:rPr lang="zh-CN" altLang="en-US" b="1" dirty="0">
                  <a:solidFill>
                    <a:srgbClr val="000000"/>
                  </a:solidFill>
                  <a:latin typeface="黑体" panose="02010609060101010101" pitchFamily="49" charset="-122"/>
                  <a:ea typeface="黑体" panose="02010609060101010101" pitchFamily="49" charset="-122"/>
                </a:rPr>
                <a:t>选择哪一路输入送到输出端由控制信号决定；</a:t>
              </a:r>
            </a:p>
            <a:p>
              <a:pPr eaLnBrk="1" hangingPunct="1">
                <a:spcBef>
                  <a:spcPts val="300"/>
                </a:spcBef>
              </a:pPr>
              <a:r>
                <a:rPr lang="zh-CN" altLang="en-US" sz="2800" b="1" dirty="0">
                  <a:solidFill>
                    <a:srgbClr val="0000FF"/>
                  </a:solidFill>
                  <a:latin typeface="黑体" panose="02010609060101010101" pitchFamily="49" charset="-122"/>
                  <a:ea typeface="黑体" panose="02010609060101010101" pitchFamily="49" charset="-122"/>
                </a:rPr>
                <a:t>用途</a:t>
              </a:r>
              <a:r>
                <a:rPr lang="zh-CN" altLang="en-US" b="1" dirty="0">
                  <a:solidFill>
                    <a:srgbClr val="000000"/>
                  </a:solidFill>
                  <a:latin typeface="黑体" panose="02010609060101010101" pitchFamily="49" charset="-122"/>
                  <a:ea typeface="黑体" panose="02010609060101010101" pitchFamily="49" charset="-122"/>
                </a:rPr>
                <a:t>：实现多通道的数据传送；</a:t>
              </a:r>
            </a:p>
          </p:txBody>
        </p:sp>
      </p:grpSp>
      <p:graphicFrame>
        <p:nvGraphicFramePr>
          <p:cNvPr id="42" name="Object 8"/>
          <p:cNvGraphicFramePr/>
          <p:nvPr/>
        </p:nvGraphicFramePr>
        <p:xfrm>
          <a:off x="2309813" y="4710113"/>
          <a:ext cx="1328737" cy="714375"/>
        </p:xfrm>
        <a:graphic>
          <a:graphicData uri="http://schemas.openxmlformats.org/presentationml/2006/ole">
            <mc:AlternateContent xmlns:mc="http://schemas.openxmlformats.org/markup-compatibility/2006">
              <mc:Choice xmlns:v="urn:schemas-microsoft-com:vml" Requires="v">
                <p:oleObj spid="_x0000_s4107" r:id="rId6" imgW="850265" imgH="457200" progId="Equation.3">
                  <p:embed/>
                </p:oleObj>
              </mc:Choice>
              <mc:Fallback>
                <p:oleObj r:id="rId6" imgW="850265" imgH="457200" progId="Equation.3">
                  <p:embed/>
                  <p:pic>
                    <p:nvPicPr>
                      <p:cNvPr id="0" name="图片 3076"/>
                      <p:cNvPicPr/>
                      <p:nvPr/>
                    </p:nvPicPr>
                    <p:blipFill>
                      <a:blip r:embed="rId7"/>
                      <a:stretch>
                        <a:fillRect/>
                      </a:stretch>
                    </p:blipFill>
                    <p:spPr>
                      <a:xfrm>
                        <a:off x="2309813" y="4710113"/>
                        <a:ext cx="1328737" cy="714375"/>
                      </a:xfrm>
                      <a:prstGeom prst="rect">
                        <a:avLst/>
                      </a:prstGeom>
                      <a:noFill/>
                      <a:ln w="38100">
                        <a:noFill/>
                        <a:miter/>
                      </a:ln>
                    </p:spPr>
                  </p:pic>
                </p:oleObj>
              </mc:Fallback>
            </mc:AlternateContent>
          </a:graphicData>
        </a:graphic>
      </p:graphicFrame>
      <p:graphicFrame>
        <p:nvGraphicFramePr>
          <p:cNvPr id="43" name="Object 9"/>
          <p:cNvGraphicFramePr/>
          <p:nvPr/>
        </p:nvGraphicFramePr>
        <p:xfrm>
          <a:off x="7870825" y="3429000"/>
          <a:ext cx="1487488" cy="376238"/>
        </p:xfrm>
        <a:graphic>
          <a:graphicData uri="http://schemas.openxmlformats.org/presentationml/2006/ole">
            <mc:AlternateContent xmlns:mc="http://schemas.openxmlformats.org/markup-compatibility/2006">
              <mc:Choice xmlns:v="urn:schemas-microsoft-com:vml" Requires="v">
                <p:oleObj spid="_x0000_s4108" r:id="rId8" imgW="951865" imgH="241300" progId="Equation.3">
                  <p:embed/>
                </p:oleObj>
              </mc:Choice>
              <mc:Fallback>
                <p:oleObj r:id="rId8" imgW="951865" imgH="241300" progId="Equation.3">
                  <p:embed/>
                  <p:pic>
                    <p:nvPicPr>
                      <p:cNvPr id="0" name="图片 3075"/>
                      <p:cNvPicPr/>
                      <p:nvPr/>
                    </p:nvPicPr>
                    <p:blipFill>
                      <a:blip r:embed="rId9"/>
                      <a:stretch>
                        <a:fillRect/>
                      </a:stretch>
                    </p:blipFill>
                    <p:spPr>
                      <a:xfrm>
                        <a:off x="7870825" y="3429000"/>
                        <a:ext cx="1487488" cy="376238"/>
                      </a:xfrm>
                      <a:prstGeom prst="rect">
                        <a:avLst/>
                      </a:prstGeom>
                      <a:noFill/>
                      <a:ln w="38100">
                        <a:noFill/>
                        <a:miter/>
                      </a:ln>
                    </p:spPr>
                  </p:pic>
                </p:oleObj>
              </mc:Fallback>
            </mc:AlternateContent>
          </a:graphicData>
        </a:graphic>
      </p:graphicFrame>
      <p:grpSp>
        <p:nvGrpSpPr>
          <p:cNvPr id="3" name="组合 2"/>
          <p:cNvGrpSpPr/>
          <p:nvPr/>
        </p:nvGrpSpPr>
        <p:grpSpPr>
          <a:xfrm>
            <a:off x="1023620" y="1712913"/>
            <a:ext cx="2928938" cy="2324100"/>
            <a:chOff x="1612" y="2698"/>
            <a:chExt cx="4613" cy="3660"/>
          </a:xfrm>
        </p:grpSpPr>
        <p:sp>
          <p:nvSpPr>
            <p:cNvPr id="34" name="左大括号 33"/>
            <p:cNvSpPr/>
            <p:nvPr/>
          </p:nvSpPr>
          <p:spPr>
            <a:xfrm>
              <a:off x="3330" y="3053"/>
              <a:ext cx="310" cy="1304"/>
            </a:xfrm>
            <a:prstGeom prst="leftBrace">
              <a:avLst>
                <a:gd name="adj1" fmla="val 8171"/>
                <a:gd name="adj2" fmla="val 50000"/>
              </a:avLst>
            </a:prstGeom>
            <a:noFill/>
            <a:ln w="19050" cap="flat" cmpd="sng">
              <a:solidFill>
                <a:srgbClr val="006600"/>
              </a:solidFill>
              <a:prstDash val="solid"/>
              <a:headEnd type="none" w="med" len="med"/>
              <a:tailEnd type="none" w="med" len="med"/>
            </a:ln>
          </p:spPr>
          <p:txBody>
            <a:bodyPr wrap="square">
              <a:spAutoFit/>
            </a:bodyPr>
            <a:lstStyle/>
            <a:p>
              <a:pPr eaLnBrk="1" hangingPunct="1"/>
              <a:endParaRPr lang="zh-CN" altLang="en-US" dirty="0">
                <a:solidFill>
                  <a:srgbClr val="000000"/>
                </a:solidFill>
                <a:latin typeface="Arial" panose="020B0604020202020204" pitchFamily="34" charset="0"/>
              </a:endParaRPr>
            </a:p>
          </p:txBody>
        </p:sp>
        <p:sp>
          <p:nvSpPr>
            <p:cNvPr id="35" name="Text Box 3"/>
            <p:cNvSpPr txBox="1"/>
            <p:nvPr/>
          </p:nvSpPr>
          <p:spPr>
            <a:xfrm>
              <a:off x="1612" y="3495"/>
              <a:ext cx="2025" cy="823"/>
            </a:xfrm>
            <a:prstGeom prst="rect">
              <a:avLst/>
            </a:prstGeom>
            <a:noFill/>
            <a:ln w="25400">
              <a:noFill/>
            </a:ln>
          </p:spPr>
          <p:txBody>
            <a:bodyPr>
              <a:spAutoFit/>
            </a:bodyPr>
            <a:lstStyle/>
            <a:p>
              <a:pPr eaLnBrk="1" hangingPunct="1"/>
              <a:r>
                <a:rPr lang="zh-CN" altLang="en-US" sz="1400" b="1" dirty="0">
                  <a:solidFill>
                    <a:srgbClr val="006600"/>
                  </a:solidFill>
                  <a:latin typeface="黑体" panose="02010609060101010101" pitchFamily="49" charset="-122"/>
                  <a:ea typeface="黑体" panose="02010609060101010101" pitchFamily="49" charset="-122"/>
                </a:rPr>
                <a:t>数据输入端</a:t>
              </a:r>
              <a:endParaRPr lang="en-US" altLang="zh-CN" sz="1400" b="1" dirty="0">
                <a:solidFill>
                  <a:srgbClr val="006600"/>
                </a:solidFill>
                <a:latin typeface="黑体" panose="02010609060101010101" pitchFamily="49" charset="-122"/>
                <a:ea typeface="黑体" panose="02010609060101010101" pitchFamily="49" charset="-122"/>
              </a:endParaRPr>
            </a:p>
            <a:p>
              <a:pPr eaLnBrk="1" hangingPunct="1"/>
              <a:r>
                <a:rPr lang="en-US" altLang="zh-CN" sz="1400" b="1" dirty="0">
                  <a:solidFill>
                    <a:srgbClr val="006600"/>
                  </a:solidFill>
                  <a:latin typeface="Arial" panose="020B0604020202020204" pitchFamily="34" charset="0"/>
                </a:rPr>
                <a:t>  </a:t>
              </a:r>
              <a:r>
                <a:rPr lang="zh-CN" altLang="en-US" sz="1400" b="1" dirty="0">
                  <a:solidFill>
                    <a:srgbClr val="006600"/>
                  </a:solidFill>
                  <a:latin typeface="Arial" panose="020B0604020202020204" pitchFamily="34" charset="0"/>
                </a:rPr>
                <a:t>（</a:t>
              </a:r>
              <a:r>
                <a:rPr lang="en-US" altLang="zh-CN" sz="1400" b="1" dirty="0">
                  <a:solidFill>
                    <a:srgbClr val="006600"/>
                  </a:solidFill>
                  <a:latin typeface="Arial" panose="020B0604020202020204" pitchFamily="34" charset="0"/>
                </a:rPr>
                <a:t>2</a:t>
              </a:r>
              <a:r>
                <a:rPr lang="en-US" altLang="zh-CN" sz="1400" b="1" baseline="30000" dirty="0">
                  <a:solidFill>
                    <a:srgbClr val="006600"/>
                  </a:solidFill>
                  <a:latin typeface="Arial" panose="020B0604020202020204" pitchFamily="34" charset="0"/>
                </a:rPr>
                <a:t>n</a:t>
              </a:r>
              <a:r>
                <a:rPr lang="zh-CN" altLang="en-US" sz="1400" b="1" dirty="0">
                  <a:solidFill>
                    <a:srgbClr val="006600"/>
                  </a:solidFill>
                  <a:latin typeface="Arial" panose="020B0604020202020204" pitchFamily="34" charset="0"/>
                </a:rPr>
                <a:t>个）</a:t>
              </a:r>
            </a:p>
          </p:txBody>
        </p:sp>
        <p:pic>
          <p:nvPicPr>
            <p:cNvPr id="83978" name="Picture 4"/>
            <p:cNvPicPr>
              <a:picLocks noChangeAspect="1"/>
            </p:cNvPicPr>
            <p:nvPr/>
          </p:nvPicPr>
          <p:blipFill>
            <a:blip r:embed="rId10"/>
            <a:stretch>
              <a:fillRect/>
            </a:stretch>
          </p:blipFill>
          <p:spPr>
            <a:xfrm>
              <a:off x="4200" y="2698"/>
              <a:ext cx="2025" cy="2187"/>
            </a:xfrm>
            <a:prstGeom prst="rect">
              <a:avLst/>
            </a:prstGeom>
            <a:noFill/>
            <a:ln w="9525">
              <a:noFill/>
            </a:ln>
          </p:spPr>
        </p:pic>
        <p:sp>
          <p:nvSpPr>
            <p:cNvPr id="37" name="右大括号 36"/>
            <p:cNvSpPr/>
            <p:nvPr/>
          </p:nvSpPr>
          <p:spPr>
            <a:xfrm rot="5400000">
              <a:off x="5002" y="4980"/>
              <a:ext cx="283" cy="735"/>
            </a:xfrm>
            <a:prstGeom prst="rightBrace">
              <a:avLst>
                <a:gd name="adj1" fmla="val 8311"/>
                <a:gd name="adj2" fmla="val 50000"/>
              </a:avLst>
            </a:prstGeom>
            <a:noFill/>
            <a:ln w="19050" cap="flat" cmpd="sng">
              <a:solidFill>
                <a:srgbClr val="C00000"/>
              </a:solidFill>
              <a:prstDash val="solid"/>
              <a:headEnd type="none" w="med" len="med"/>
              <a:tailEnd type="none" w="med" len="med"/>
            </a:ln>
          </p:spPr>
          <p:txBody>
            <a:bodyPr>
              <a:spAutoFit/>
            </a:bodyPr>
            <a:lstStyle/>
            <a:p>
              <a:pPr eaLnBrk="1" hangingPunct="1"/>
              <a:endParaRPr lang="zh-CN" altLang="en-US" dirty="0">
                <a:solidFill>
                  <a:srgbClr val="000000"/>
                </a:solidFill>
                <a:latin typeface="Arial" panose="020B0604020202020204" pitchFamily="34" charset="0"/>
              </a:endParaRPr>
            </a:p>
          </p:txBody>
        </p:sp>
        <p:sp>
          <p:nvSpPr>
            <p:cNvPr id="38" name="Text Box 3"/>
            <p:cNvSpPr txBox="1"/>
            <p:nvPr/>
          </p:nvSpPr>
          <p:spPr>
            <a:xfrm>
              <a:off x="4190" y="5535"/>
              <a:ext cx="1912" cy="823"/>
            </a:xfrm>
            <a:prstGeom prst="rect">
              <a:avLst/>
            </a:prstGeom>
            <a:noFill/>
            <a:ln w="25400">
              <a:noFill/>
            </a:ln>
          </p:spPr>
          <p:txBody>
            <a:bodyPr>
              <a:spAutoFit/>
            </a:bodyPr>
            <a:lstStyle/>
            <a:p>
              <a:pPr eaLnBrk="1" hangingPunct="1"/>
              <a:r>
                <a:rPr lang="zh-CN" altLang="en-US" sz="1400" b="1" dirty="0">
                  <a:solidFill>
                    <a:srgbClr val="C00000"/>
                  </a:solidFill>
                  <a:latin typeface="黑体" panose="02010609060101010101" pitchFamily="49" charset="-122"/>
                  <a:ea typeface="黑体" panose="02010609060101010101" pitchFamily="49" charset="-122"/>
                </a:rPr>
                <a:t>选择控制端</a:t>
              </a:r>
              <a:endParaRPr lang="en-US" altLang="zh-CN" sz="1400" b="1" dirty="0">
                <a:solidFill>
                  <a:srgbClr val="C00000"/>
                </a:solidFill>
                <a:latin typeface="黑体" panose="02010609060101010101" pitchFamily="49" charset="-122"/>
                <a:ea typeface="黑体" panose="02010609060101010101" pitchFamily="49" charset="-122"/>
              </a:endParaRPr>
            </a:p>
            <a:p>
              <a:pPr algn="ctr" eaLnBrk="1" hangingPunct="1"/>
              <a:r>
                <a:rPr lang="en-US" altLang="zh-CN" sz="1400" b="1" dirty="0">
                  <a:solidFill>
                    <a:srgbClr val="006600"/>
                  </a:solidFill>
                  <a:latin typeface="Arial" panose="020B0604020202020204" pitchFamily="34" charset="0"/>
                </a:rPr>
                <a:t> </a:t>
              </a:r>
              <a:r>
                <a:rPr lang="zh-CN" altLang="en-US" sz="1400" b="1" dirty="0">
                  <a:solidFill>
                    <a:srgbClr val="C00000"/>
                  </a:solidFill>
                  <a:latin typeface="Arial" panose="020B0604020202020204" pitchFamily="34" charset="0"/>
                </a:rPr>
                <a:t>（</a:t>
              </a:r>
              <a:r>
                <a:rPr lang="en-US" altLang="zh-CN" sz="1400" b="1" dirty="0">
                  <a:solidFill>
                    <a:srgbClr val="C00000"/>
                  </a:solidFill>
                  <a:latin typeface="Arial" panose="020B0604020202020204" pitchFamily="34" charset="0"/>
                </a:rPr>
                <a:t>n</a:t>
              </a:r>
              <a:r>
                <a:rPr lang="zh-CN" altLang="en-US" sz="1400" b="1" dirty="0">
                  <a:solidFill>
                    <a:srgbClr val="C00000"/>
                  </a:solidFill>
                  <a:latin typeface="Arial" panose="020B0604020202020204" pitchFamily="34" charset="0"/>
                </a:rPr>
                <a:t>个）</a:t>
              </a:r>
            </a:p>
          </p:txBody>
        </p:sp>
        <p:sp>
          <p:nvSpPr>
            <p:cNvPr id="44" name="Text Box 3"/>
            <p:cNvSpPr txBox="1"/>
            <p:nvPr/>
          </p:nvSpPr>
          <p:spPr>
            <a:xfrm>
              <a:off x="3840" y="2720"/>
              <a:ext cx="675" cy="485"/>
            </a:xfrm>
            <a:prstGeom prst="rect">
              <a:avLst/>
            </a:prstGeom>
            <a:noFill/>
            <a:ln w="25400">
              <a:noFill/>
            </a:ln>
          </p:spPr>
          <p:txBody>
            <a:bodyPr>
              <a:spAutoFit/>
            </a:bodyPr>
            <a:lstStyle/>
            <a:p>
              <a:pPr eaLnBrk="1" hangingPunct="1">
                <a:spcBef>
                  <a:spcPct val="20000"/>
                </a:spcBef>
              </a:pPr>
              <a:r>
                <a:rPr lang="en-US" altLang="zh-CN" sz="1400" b="1" i="1" dirty="0">
                  <a:solidFill>
                    <a:srgbClr val="000000"/>
                  </a:solidFill>
                  <a:latin typeface="Times New Roman" panose="02020603050405020304" pitchFamily="18" charset="0"/>
                </a:rPr>
                <a:t>I</a:t>
              </a:r>
              <a:r>
                <a:rPr lang="en-US" altLang="zh-CN" sz="1400" b="1" baseline="-25000" dirty="0">
                  <a:solidFill>
                    <a:srgbClr val="000000"/>
                  </a:solidFill>
                  <a:latin typeface="Times New Roman" panose="02020603050405020304" pitchFamily="18" charset="0"/>
                </a:rPr>
                <a:t>0</a:t>
              </a:r>
              <a:endParaRPr lang="en-US" altLang="zh-CN" sz="1400" dirty="0">
                <a:solidFill>
                  <a:srgbClr val="000000"/>
                </a:solidFill>
                <a:latin typeface="Times New Roman" panose="02020603050405020304" pitchFamily="18" charset="0"/>
                <a:ea typeface="黑体" panose="02010609060101010101" pitchFamily="49" charset="-122"/>
              </a:endParaRPr>
            </a:p>
          </p:txBody>
        </p:sp>
        <p:sp>
          <p:nvSpPr>
            <p:cNvPr id="45" name="Text Box 3"/>
            <p:cNvSpPr txBox="1"/>
            <p:nvPr/>
          </p:nvSpPr>
          <p:spPr>
            <a:xfrm>
              <a:off x="3832" y="3058"/>
              <a:ext cx="675" cy="485"/>
            </a:xfrm>
            <a:prstGeom prst="rect">
              <a:avLst/>
            </a:prstGeom>
            <a:noFill/>
            <a:ln w="25400">
              <a:noFill/>
            </a:ln>
          </p:spPr>
          <p:txBody>
            <a:bodyPr>
              <a:spAutoFit/>
            </a:bodyPr>
            <a:lstStyle/>
            <a:p>
              <a:pPr eaLnBrk="1" hangingPunct="1">
                <a:spcBef>
                  <a:spcPct val="20000"/>
                </a:spcBef>
              </a:pPr>
              <a:r>
                <a:rPr lang="en-US" altLang="zh-CN" sz="1400" b="1" i="1" dirty="0">
                  <a:solidFill>
                    <a:srgbClr val="000000"/>
                  </a:solidFill>
                  <a:latin typeface="Times New Roman" panose="02020603050405020304" pitchFamily="18" charset="0"/>
                </a:rPr>
                <a:t>I</a:t>
              </a:r>
              <a:r>
                <a:rPr lang="en-US" altLang="zh-CN" sz="1400" b="1" baseline="-25000" dirty="0">
                  <a:solidFill>
                    <a:srgbClr val="000000"/>
                  </a:solidFill>
                  <a:latin typeface="Times New Roman" panose="02020603050405020304" pitchFamily="18" charset="0"/>
                </a:rPr>
                <a:t>1</a:t>
              </a:r>
              <a:endParaRPr lang="en-US" altLang="zh-CN" sz="1400" dirty="0">
                <a:solidFill>
                  <a:srgbClr val="000000"/>
                </a:solidFill>
                <a:latin typeface="Times New Roman" panose="02020603050405020304" pitchFamily="18" charset="0"/>
                <a:ea typeface="黑体" panose="02010609060101010101" pitchFamily="49" charset="-122"/>
              </a:endParaRPr>
            </a:p>
          </p:txBody>
        </p:sp>
        <p:sp>
          <p:nvSpPr>
            <p:cNvPr id="46" name="Text Box 3"/>
            <p:cNvSpPr txBox="1"/>
            <p:nvPr/>
          </p:nvSpPr>
          <p:spPr>
            <a:xfrm>
              <a:off x="3570" y="3958"/>
              <a:ext cx="1027" cy="485"/>
            </a:xfrm>
            <a:prstGeom prst="rect">
              <a:avLst/>
            </a:prstGeom>
            <a:noFill/>
            <a:ln w="25400">
              <a:noFill/>
            </a:ln>
          </p:spPr>
          <p:txBody>
            <a:bodyPr>
              <a:spAutoFit/>
            </a:bodyPr>
            <a:lstStyle/>
            <a:p>
              <a:pPr eaLnBrk="1" hangingPunct="1">
                <a:spcBef>
                  <a:spcPct val="20000"/>
                </a:spcBef>
              </a:pPr>
              <a:r>
                <a:rPr lang="en-US" altLang="zh-CN" sz="1400" b="1" i="1" dirty="0">
                  <a:solidFill>
                    <a:srgbClr val="000000"/>
                  </a:solidFill>
                  <a:latin typeface="Times New Roman" panose="02020603050405020304" pitchFamily="18" charset="0"/>
                </a:rPr>
                <a:t>I</a:t>
              </a:r>
              <a:r>
                <a:rPr lang="en-US" altLang="zh-CN" sz="1400" b="1" baseline="-25000" dirty="0">
                  <a:solidFill>
                    <a:srgbClr val="000000"/>
                  </a:solidFill>
                  <a:latin typeface="Times New Roman" panose="02020603050405020304" pitchFamily="18" charset="0"/>
                </a:rPr>
                <a:t>2</a:t>
              </a:r>
              <a:r>
                <a:rPr lang="en-US" altLang="zh-CN" sz="1400" b="1" baseline="30000" dirty="0">
                  <a:solidFill>
                    <a:srgbClr val="000000"/>
                  </a:solidFill>
                  <a:latin typeface="Times New Roman" panose="02020603050405020304" pitchFamily="18" charset="0"/>
                </a:rPr>
                <a:t>n</a:t>
              </a:r>
              <a:r>
                <a:rPr lang="en-US" altLang="zh-CN" sz="1400" b="1" baseline="-25000" dirty="0">
                  <a:solidFill>
                    <a:srgbClr val="000000"/>
                  </a:solidFill>
                  <a:latin typeface="Times New Roman" panose="02020603050405020304" pitchFamily="18" charset="0"/>
                </a:rPr>
                <a:t>-1</a:t>
              </a:r>
              <a:endParaRPr lang="en-US" altLang="zh-CN" sz="1400" dirty="0">
                <a:solidFill>
                  <a:srgbClr val="000000"/>
                </a:solidFill>
                <a:latin typeface="Times New Roman" panose="02020603050405020304" pitchFamily="18" charset="0"/>
                <a:ea typeface="黑体" panose="02010609060101010101" pitchFamily="49" charset="-122"/>
              </a:endParaRPr>
            </a:p>
          </p:txBody>
        </p:sp>
        <p:sp>
          <p:nvSpPr>
            <p:cNvPr id="47" name="Text Box 3"/>
            <p:cNvSpPr txBox="1"/>
            <p:nvPr/>
          </p:nvSpPr>
          <p:spPr>
            <a:xfrm>
              <a:off x="5242" y="4738"/>
              <a:ext cx="675" cy="485"/>
            </a:xfrm>
            <a:prstGeom prst="rect">
              <a:avLst/>
            </a:prstGeom>
            <a:noFill/>
            <a:ln w="25400">
              <a:noFill/>
            </a:ln>
          </p:spPr>
          <p:txBody>
            <a:bodyPr>
              <a:spAutoFit/>
            </a:bodyPr>
            <a:lstStyle/>
            <a:p>
              <a:pPr eaLnBrk="1" hangingPunct="1">
                <a:spcBef>
                  <a:spcPct val="20000"/>
                </a:spcBef>
              </a:pPr>
              <a:r>
                <a:rPr lang="en-US" altLang="zh-CN" sz="1400" b="1" i="1" dirty="0">
                  <a:solidFill>
                    <a:srgbClr val="000000"/>
                  </a:solidFill>
                  <a:latin typeface="Times New Roman" panose="02020603050405020304" pitchFamily="18" charset="0"/>
                </a:rPr>
                <a:t>A</a:t>
              </a:r>
              <a:r>
                <a:rPr lang="en-US" altLang="zh-CN" sz="1400" b="1" baseline="-25000" dirty="0">
                  <a:solidFill>
                    <a:srgbClr val="000000"/>
                  </a:solidFill>
                  <a:latin typeface="Times New Roman" panose="02020603050405020304" pitchFamily="18" charset="0"/>
                </a:rPr>
                <a:t>0</a:t>
              </a:r>
              <a:endParaRPr lang="en-US" altLang="zh-CN" sz="1400" dirty="0">
                <a:solidFill>
                  <a:srgbClr val="000000"/>
                </a:solidFill>
                <a:latin typeface="Times New Roman" panose="02020603050405020304" pitchFamily="18" charset="0"/>
                <a:ea typeface="黑体" panose="02010609060101010101" pitchFamily="49" charset="-122"/>
              </a:endParaRPr>
            </a:p>
          </p:txBody>
        </p:sp>
        <p:sp>
          <p:nvSpPr>
            <p:cNvPr id="48" name="Text Box 3"/>
            <p:cNvSpPr txBox="1"/>
            <p:nvPr/>
          </p:nvSpPr>
          <p:spPr>
            <a:xfrm>
              <a:off x="4530" y="4723"/>
              <a:ext cx="825" cy="485"/>
            </a:xfrm>
            <a:prstGeom prst="rect">
              <a:avLst/>
            </a:prstGeom>
            <a:noFill/>
            <a:ln w="25400">
              <a:noFill/>
            </a:ln>
          </p:spPr>
          <p:txBody>
            <a:bodyPr>
              <a:spAutoFit/>
            </a:bodyPr>
            <a:lstStyle/>
            <a:p>
              <a:pPr eaLnBrk="1" hangingPunct="1">
                <a:spcBef>
                  <a:spcPct val="20000"/>
                </a:spcBef>
              </a:pPr>
              <a:r>
                <a:rPr lang="en-US" altLang="zh-CN" sz="1400" b="1" i="1" dirty="0">
                  <a:solidFill>
                    <a:srgbClr val="000000"/>
                  </a:solidFill>
                  <a:latin typeface="Times New Roman" panose="02020603050405020304" pitchFamily="18" charset="0"/>
                </a:rPr>
                <a:t>A</a:t>
              </a:r>
              <a:r>
                <a:rPr lang="en-US" altLang="zh-CN" sz="1400" b="1" baseline="-25000" dirty="0">
                  <a:solidFill>
                    <a:srgbClr val="000000"/>
                  </a:solidFill>
                  <a:latin typeface="Times New Roman" panose="02020603050405020304" pitchFamily="18" charset="0"/>
                </a:rPr>
                <a:t>n-1</a:t>
              </a:r>
              <a:endParaRPr lang="en-US" altLang="zh-CN" sz="1400" dirty="0">
                <a:solidFill>
                  <a:srgbClr val="000000"/>
                </a:solidFill>
                <a:latin typeface="Times New Roman" panose="02020603050405020304" pitchFamily="18" charset="0"/>
                <a:ea typeface="黑体" panose="02010609060101010101" pitchFamily="49" charset="-122"/>
              </a:endParaRPr>
            </a:p>
          </p:txBody>
        </p:sp>
      </p:grpSp>
      <p:sp>
        <p:nvSpPr>
          <p:cNvPr id="49" name="Rectangle 97"/>
          <p:cNvSpPr/>
          <p:nvPr/>
        </p:nvSpPr>
        <p:spPr>
          <a:xfrm>
            <a:off x="7810500" y="1357313"/>
            <a:ext cx="1816100" cy="368300"/>
          </a:xfrm>
          <a:prstGeom prst="rect">
            <a:avLst/>
          </a:prstGeom>
          <a:noFill/>
          <a:ln w="9525">
            <a:noFill/>
          </a:ln>
        </p:spPr>
        <p:txBody>
          <a:bodyPr wrap="none">
            <a:spAutoFit/>
          </a:bodyPr>
          <a:lstStyle/>
          <a:p>
            <a:pPr eaLnBrk="1" hangingPunct="1"/>
            <a:r>
              <a:rPr lang="en-US" altLang="zh-CN" sz="1800" b="1" dirty="0">
                <a:solidFill>
                  <a:srgbClr val="000000"/>
                </a:solidFill>
                <a:latin typeface="Arial" panose="020B0604020202020204" pitchFamily="34" charset="0"/>
              </a:rPr>
              <a:t>2</a:t>
            </a:r>
            <a:r>
              <a:rPr lang="zh-CN" altLang="en-US" sz="1800" b="1" dirty="0">
                <a:solidFill>
                  <a:srgbClr val="000000"/>
                </a:solidFill>
                <a:latin typeface="黑体" panose="02010609060101010101" pitchFamily="49" charset="-122"/>
                <a:ea typeface="黑体" panose="02010609060101010101" pitchFamily="49" charset="-122"/>
              </a:rPr>
              <a:t>选</a:t>
            </a:r>
            <a:r>
              <a:rPr lang="en-US" altLang="zh-CN" sz="1800" b="1" dirty="0">
                <a:solidFill>
                  <a:srgbClr val="000000"/>
                </a:solidFill>
                <a:latin typeface="Arial" panose="020B0604020202020204" pitchFamily="34" charset="0"/>
              </a:rPr>
              <a:t>1</a:t>
            </a:r>
            <a:r>
              <a:rPr lang="zh-CN" altLang="en-US" sz="1800" b="1" dirty="0">
                <a:solidFill>
                  <a:srgbClr val="000000"/>
                </a:solidFill>
                <a:latin typeface="Arial" panose="020B0604020202020204" pitchFamily="34" charset="0"/>
              </a:rPr>
              <a:t>多路</a:t>
            </a:r>
            <a:r>
              <a:rPr lang="zh-CN" altLang="en-US" sz="1800" b="1" dirty="0">
                <a:solidFill>
                  <a:srgbClr val="000000"/>
                </a:solidFill>
                <a:latin typeface="黑体" panose="02010609060101010101" pitchFamily="49" charset="-122"/>
                <a:ea typeface="黑体" panose="02010609060101010101" pitchFamily="49" charset="-122"/>
              </a:rPr>
              <a:t>选择器</a:t>
            </a:r>
            <a:endParaRPr lang="en-US" altLang="zh-CN" sz="1800" b="1" dirty="0">
              <a:solidFill>
                <a:srgbClr val="000000"/>
              </a:solidFill>
              <a:latin typeface="黑体" panose="02010609060101010101" pitchFamily="49" charset="-122"/>
              <a:ea typeface="黑体" panose="02010609060101010101" pitchFamily="49" charset="-122"/>
            </a:endParaRPr>
          </a:p>
        </p:txBody>
      </p:sp>
      <p:grpSp>
        <p:nvGrpSpPr>
          <p:cNvPr id="50" name="组合 19"/>
          <p:cNvGrpSpPr/>
          <p:nvPr/>
        </p:nvGrpSpPr>
        <p:grpSpPr>
          <a:xfrm>
            <a:off x="3963988" y="4179888"/>
            <a:ext cx="1986281" cy="912582"/>
            <a:chOff x="7172362" y="1816403"/>
            <a:chExt cx="1360115" cy="912497"/>
          </a:xfrm>
        </p:grpSpPr>
        <p:sp>
          <p:nvSpPr>
            <p:cNvPr id="84012" name="圆角矩形标注 17"/>
            <p:cNvSpPr/>
            <p:nvPr/>
          </p:nvSpPr>
          <p:spPr>
            <a:xfrm>
              <a:off x="7172362" y="1851026"/>
              <a:ext cx="1313154" cy="877874"/>
            </a:xfrm>
            <a:prstGeom prst="wedgeRoundRectCallout">
              <a:avLst>
                <a:gd name="adj1" fmla="val -68986"/>
                <a:gd name="adj2" fmla="val 57009"/>
                <a:gd name="adj3" fmla="val 16667"/>
              </a:avLst>
            </a:prstGeom>
            <a:solidFill>
              <a:srgbClr val="CCFF99"/>
            </a:solidFill>
            <a:ln w="19050" cap="flat" cmpd="sng">
              <a:solidFill>
                <a:srgbClr val="006600"/>
              </a:solidFill>
              <a:prstDash val="solid"/>
              <a:round/>
              <a:headEnd type="none" w="med" len="med"/>
              <a:tailEnd type="none" w="med" len="med"/>
            </a:ln>
          </p:spPr>
          <p:txBody>
            <a:bodyPr>
              <a:spAutoFit/>
            </a:bodyPr>
            <a:lstStyle/>
            <a:p>
              <a:pPr eaLnBrk="1" hangingPunct="1"/>
              <a:endParaRPr lang="zh-CN" altLang="en-US" dirty="0">
                <a:solidFill>
                  <a:srgbClr val="000000"/>
                </a:solidFill>
                <a:latin typeface="Arial" panose="020B0604020202020204" pitchFamily="34" charset="0"/>
              </a:endParaRPr>
            </a:p>
          </p:txBody>
        </p:sp>
        <p:sp>
          <p:nvSpPr>
            <p:cNvPr id="84013" name="Text Box 9"/>
            <p:cNvSpPr txBox="1"/>
            <p:nvPr/>
          </p:nvSpPr>
          <p:spPr>
            <a:xfrm>
              <a:off x="7234976" y="1816403"/>
              <a:ext cx="1297501" cy="829868"/>
            </a:xfrm>
            <a:prstGeom prst="rect">
              <a:avLst/>
            </a:prstGeom>
            <a:noFill/>
            <a:ln w="9525">
              <a:noFill/>
            </a:ln>
          </p:spPr>
          <p:txBody>
            <a:bodyPr wrap="square">
              <a:spAutoFit/>
            </a:bodyPr>
            <a:lstStyle/>
            <a:p>
              <a:pPr eaLnBrk="1" hangingPunct="1">
                <a:spcBef>
                  <a:spcPts val="600"/>
                </a:spcBef>
              </a:pPr>
              <a:r>
                <a:rPr lang="zh-CN" altLang="en-US" sz="1600" b="1" dirty="0">
                  <a:solidFill>
                    <a:srgbClr val="000000"/>
                  </a:solidFill>
                  <a:latin typeface="黑体" panose="02010609060101010101" pitchFamily="49" charset="-122"/>
                  <a:ea typeface="黑体" panose="02010609060101010101" pitchFamily="49" charset="-122"/>
                </a:rPr>
                <a:t>控制端最小项</a:t>
              </a:r>
              <a:r>
                <a:rPr lang="en-US" altLang="zh-CN" sz="1600" b="1" i="1" dirty="0">
                  <a:solidFill>
                    <a:srgbClr val="C00000"/>
                  </a:solidFill>
                  <a:latin typeface="Arial" panose="020B0604020202020204" pitchFamily="34" charset="0"/>
                </a:rPr>
                <a:t>m</a:t>
              </a:r>
              <a:r>
                <a:rPr lang="en-US" altLang="zh-CN" sz="1600" b="1" i="1" baseline="-25000" dirty="0">
                  <a:solidFill>
                    <a:srgbClr val="C00000"/>
                  </a:solidFill>
                  <a:latin typeface="Arial" panose="020B0604020202020204" pitchFamily="34" charset="0"/>
                </a:rPr>
                <a:t>k</a:t>
              </a:r>
              <a:r>
                <a:rPr lang="zh-CN" altLang="en-US" sz="1600" b="1" dirty="0">
                  <a:solidFill>
                    <a:srgbClr val="000000"/>
                  </a:solidFill>
                  <a:latin typeface="黑体" panose="02010609060101010101" pitchFamily="49" charset="-122"/>
                  <a:ea typeface="黑体" panose="02010609060101010101" pitchFamily="49" charset="-122"/>
                </a:rPr>
                <a:t>的序号</a:t>
              </a:r>
              <a:r>
                <a:rPr lang="en-US" altLang="zh-CN" sz="1600" b="1" i="1" dirty="0">
                  <a:solidFill>
                    <a:srgbClr val="000000"/>
                  </a:solidFill>
                  <a:latin typeface="黑体" panose="02010609060101010101" pitchFamily="49" charset="-122"/>
                  <a:ea typeface="黑体" panose="02010609060101010101" pitchFamily="49" charset="-122"/>
                </a:rPr>
                <a:t>k</a:t>
              </a:r>
              <a:r>
                <a:rPr lang="zh-CN" altLang="en-US" sz="1600" b="1" dirty="0">
                  <a:solidFill>
                    <a:srgbClr val="000000"/>
                  </a:solidFill>
                  <a:latin typeface="Arial" panose="020B0604020202020204" pitchFamily="34" charset="0"/>
                  <a:ea typeface="黑体" panose="02010609060101010101" pitchFamily="49" charset="-122"/>
                </a:rPr>
                <a:t>，</a:t>
              </a:r>
              <a:r>
                <a:rPr lang="zh-CN" altLang="en-US" sz="1600" b="1" dirty="0">
                  <a:solidFill>
                    <a:srgbClr val="000000"/>
                  </a:solidFill>
                  <a:latin typeface="黑体" panose="02010609060101010101" pitchFamily="49" charset="-122"/>
                  <a:ea typeface="黑体" panose="02010609060101010101" pitchFamily="49" charset="-122"/>
                </a:rPr>
                <a:t>指向了第 </a:t>
              </a:r>
              <a:r>
                <a:rPr lang="en-US" altLang="zh-CN" sz="1600" b="1" i="1" dirty="0">
                  <a:solidFill>
                    <a:srgbClr val="000000"/>
                  </a:solidFill>
                  <a:latin typeface="Times New Roman" panose="02020603050405020304" pitchFamily="18" charset="0"/>
                  <a:ea typeface="黑体" panose="02010609060101010101" pitchFamily="49" charset="-122"/>
                </a:rPr>
                <a:t>k</a:t>
              </a:r>
              <a:r>
                <a:rPr lang="zh-CN" altLang="en-US" sz="1600" b="1" dirty="0">
                  <a:solidFill>
                    <a:srgbClr val="000000"/>
                  </a:solidFill>
                  <a:latin typeface="黑体" panose="02010609060101010101" pitchFamily="49" charset="-122"/>
                  <a:ea typeface="黑体" panose="02010609060101010101" pitchFamily="49" charset="-122"/>
                </a:rPr>
                <a:t>路数据输入端</a:t>
              </a:r>
              <a:r>
                <a:rPr lang="en-US" altLang="zh-CN" sz="1600" b="1" i="1" dirty="0">
                  <a:solidFill>
                    <a:srgbClr val="000000"/>
                  </a:solidFill>
                  <a:latin typeface="Times New Roman" panose="02020603050405020304" pitchFamily="18" charset="0"/>
                  <a:ea typeface="黑体" panose="02010609060101010101" pitchFamily="49" charset="-122"/>
                </a:rPr>
                <a:t>I</a:t>
              </a:r>
              <a:r>
                <a:rPr lang="en-US" altLang="zh-CN" sz="1600" b="1" baseline="-25000" dirty="0">
                  <a:solidFill>
                    <a:srgbClr val="000000"/>
                  </a:solidFill>
                  <a:latin typeface="Times New Roman" panose="02020603050405020304" pitchFamily="18" charset="0"/>
                  <a:ea typeface="黑体" panose="02010609060101010101" pitchFamily="49" charset="-122"/>
                </a:rPr>
                <a:t>k</a:t>
              </a:r>
              <a:r>
                <a:rPr lang="zh-CN" altLang="en-US" sz="1600" b="1" dirty="0">
                  <a:solidFill>
                    <a:srgbClr val="000000"/>
                  </a:solidFill>
                  <a:latin typeface="黑体" panose="02010609060101010101" pitchFamily="49" charset="-122"/>
                  <a:ea typeface="黑体" panose="02010609060101010101" pitchFamily="49" charset="-122"/>
                </a:rPr>
                <a:t>。</a:t>
              </a:r>
              <a:endParaRPr lang="en-US" altLang="zh-CN" sz="1600" b="1" dirty="0">
                <a:solidFill>
                  <a:srgbClr val="000000"/>
                </a:solidFill>
                <a:latin typeface="黑体" panose="02010609060101010101" pitchFamily="49" charset="-122"/>
                <a:ea typeface="黑体" panose="02010609060101010101" pitchFamily="49" charset="-122"/>
              </a:endParaRPr>
            </a:p>
          </p:txBody>
        </p:sp>
      </p:grpSp>
      <p:grpSp>
        <p:nvGrpSpPr>
          <p:cNvPr id="4" name="组合 3"/>
          <p:cNvGrpSpPr/>
          <p:nvPr/>
        </p:nvGrpSpPr>
        <p:grpSpPr>
          <a:xfrm>
            <a:off x="5081905" y="1856105"/>
            <a:ext cx="1771650" cy="1521460"/>
            <a:chOff x="8003" y="2923"/>
            <a:chExt cx="2790" cy="2396"/>
          </a:xfrm>
        </p:grpSpPr>
        <p:sp>
          <p:nvSpPr>
            <p:cNvPr id="83991" name="矩形 30"/>
            <p:cNvSpPr/>
            <p:nvPr/>
          </p:nvSpPr>
          <p:spPr>
            <a:xfrm>
              <a:off x="9023" y="2923"/>
              <a:ext cx="907" cy="727"/>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endParaRPr lang="zh-CN" altLang="en-US" dirty="0">
                <a:solidFill>
                  <a:srgbClr val="000000"/>
                </a:solidFill>
                <a:latin typeface="Arial" panose="020B0604020202020204" pitchFamily="34" charset="0"/>
              </a:endParaRPr>
            </a:p>
          </p:txBody>
        </p:sp>
        <p:cxnSp>
          <p:nvCxnSpPr>
            <p:cNvPr id="83992" name="直接箭头连接符 31"/>
            <p:cNvCxnSpPr/>
            <p:nvPr/>
          </p:nvCxnSpPr>
          <p:spPr>
            <a:xfrm flipV="1">
              <a:off x="9250" y="4510"/>
              <a:ext cx="0" cy="453"/>
            </a:xfrm>
            <a:prstGeom prst="straightConnector1">
              <a:avLst/>
            </a:prstGeom>
            <a:ln w="19050" cap="flat" cmpd="sng">
              <a:solidFill>
                <a:srgbClr val="C00000"/>
              </a:solidFill>
              <a:prstDash val="solid"/>
              <a:headEnd type="none" w="med" len="med"/>
              <a:tailEnd type="arrow" w="med" len="med"/>
            </a:ln>
          </p:spPr>
        </p:cxnSp>
        <p:cxnSp>
          <p:nvCxnSpPr>
            <p:cNvPr id="83993" name="直接箭头连接符 32"/>
            <p:cNvCxnSpPr/>
            <p:nvPr/>
          </p:nvCxnSpPr>
          <p:spPr>
            <a:xfrm flipV="1">
              <a:off x="9703" y="4510"/>
              <a:ext cx="0" cy="453"/>
            </a:xfrm>
            <a:prstGeom prst="straightConnector1">
              <a:avLst/>
            </a:prstGeom>
            <a:ln w="19050" cap="flat" cmpd="sng">
              <a:solidFill>
                <a:srgbClr val="C00000"/>
              </a:solidFill>
              <a:prstDash val="solid"/>
              <a:headEnd type="none" w="med" len="med"/>
              <a:tailEnd type="arrow" w="med" len="med"/>
            </a:ln>
          </p:spPr>
        </p:cxnSp>
        <p:sp>
          <p:nvSpPr>
            <p:cNvPr id="83994" name="Text Box 3"/>
            <p:cNvSpPr txBox="1"/>
            <p:nvPr/>
          </p:nvSpPr>
          <p:spPr>
            <a:xfrm>
              <a:off x="9510" y="4885"/>
              <a:ext cx="675" cy="435"/>
            </a:xfrm>
            <a:prstGeom prst="rect">
              <a:avLst/>
            </a:prstGeom>
            <a:noFill/>
            <a:ln w="25400">
              <a:noFill/>
            </a:ln>
          </p:spPr>
          <p:txBody>
            <a:bodyPr>
              <a:spAutoFit/>
            </a:bodyPr>
            <a:lstStyle/>
            <a:p>
              <a:pPr eaLnBrk="1" hangingPunct="1">
                <a:spcBef>
                  <a:spcPct val="20000"/>
                </a:spcBef>
              </a:pPr>
              <a:r>
                <a:rPr lang="en-US" altLang="zh-CN" sz="1200" b="1" i="1" dirty="0">
                  <a:solidFill>
                    <a:srgbClr val="000000"/>
                  </a:solidFill>
                  <a:latin typeface="Times New Roman" panose="02020603050405020304" pitchFamily="18" charset="0"/>
                </a:rPr>
                <a:t>A</a:t>
              </a:r>
              <a:r>
                <a:rPr lang="en-US" altLang="zh-CN" sz="1200" b="1" baseline="-25000" dirty="0">
                  <a:solidFill>
                    <a:srgbClr val="000000"/>
                  </a:solidFill>
                  <a:latin typeface="Times New Roman" panose="02020603050405020304" pitchFamily="18" charset="0"/>
                </a:rPr>
                <a:t>0</a:t>
              </a:r>
              <a:endParaRPr lang="en-US" altLang="zh-CN" sz="1200" dirty="0">
                <a:solidFill>
                  <a:srgbClr val="000000"/>
                </a:solidFill>
                <a:latin typeface="Times New Roman" panose="02020603050405020304" pitchFamily="18" charset="0"/>
                <a:ea typeface="黑体" panose="02010609060101010101" pitchFamily="49" charset="-122"/>
              </a:endParaRPr>
            </a:p>
          </p:txBody>
        </p:sp>
        <p:sp>
          <p:nvSpPr>
            <p:cNvPr id="83995" name="Text Box 3"/>
            <p:cNvSpPr txBox="1"/>
            <p:nvPr/>
          </p:nvSpPr>
          <p:spPr>
            <a:xfrm>
              <a:off x="8798" y="4870"/>
              <a:ext cx="825" cy="435"/>
            </a:xfrm>
            <a:prstGeom prst="rect">
              <a:avLst/>
            </a:prstGeom>
            <a:noFill/>
            <a:ln w="25400">
              <a:noFill/>
            </a:ln>
          </p:spPr>
          <p:txBody>
            <a:bodyPr>
              <a:spAutoFit/>
            </a:bodyPr>
            <a:lstStyle/>
            <a:p>
              <a:pPr eaLnBrk="1" hangingPunct="1">
                <a:spcBef>
                  <a:spcPct val="20000"/>
                </a:spcBef>
              </a:pPr>
              <a:r>
                <a:rPr lang="en-US" altLang="zh-CN" sz="1200" b="1" i="1" dirty="0">
                  <a:solidFill>
                    <a:srgbClr val="000000"/>
                  </a:solidFill>
                  <a:latin typeface="Times New Roman" panose="02020603050405020304" pitchFamily="18" charset="0"/>
                </a:rPr>
                <a:t>A</a:t>
              </a:r>
              <a:r>
                <a:rPr lang="en-US" altLang="zh-CN" sz="1200" b="1" baseline="-25000" dirty="0">
                  <a:solidFill>
                    <a:srgbClr val="000000"/>
                  </a:solidFill>
                  <a:latin typeface="Times New Roman" panose="02020603050405020304" pitchFamily="18" charset="0"/>
                </a:rPr>
                <a:t>n-1</a:t>
              </a:r>
              <a:endParaRPr lang="en-US" altLang="zh-CN" sz="1200" dirty="0">
                <a:solidFill>
                  <a:srgbClr val="000000"/>
                </a:solidFill>
                <a:latin typeface="Times New Roman" panose="02020603050405020304" pitchFamily="18" charset="0"/>
                <a:ea typeface="黑体" panose="02010609060101010101" pitchFamily="49" charset="-122"/>
              </a:endParaRPr>
            </a:p>
          </p:txBody>
        </p:sp>
        <p:cxnSp>
          <p:nvCxnSpPr>
            <p:cNvPr id="83996" name="直接箭头连接符 35"/>
            <p:cNvCxnSpPr/>
            <p:nvPr/>
          </p:nvCxnSpPr>
          <p:spPr>
            <a:xfrm flipH="1" flipV="1">
              <a:off x="9198" y="3270"/>
              <a:ext cx="452" cy="395"/>
            </a:xfrm>
            <a:prstGeom prst="straightConnector1">
              <a:avLst/>
            </a:prstGeom>
            <a:ln w="19050" cap="flat" cmpd="sng">
              <a:solidFill>
                <a:schemeClr val="tx1"/>
              </a:solidFill>
              <a:prstDash val="solid"/>
              <a:headEnd type="none" w="med" len="med"/>
              <a:tailEnd type="triangle" w="med" len="med"/>
            </a:ln>
          </p:spPr>
        </p:cxnSp>
        <p:cxnSp>
          <p:nvCxnSpPr>
            <p:cNvPr id="83997" name="直接连接符 36"/>
            <p:cNvCxnSpPr/>
            <p:nvPr/>
          </p:nvCxnSpPr>
          <p:spPr>
            <a:xfrm>
              <a:off x="8570" y="3263"/>
              <a:ext cx="568" cy="0"/>
            </a:xfrm>
            <a:prstGeom prst="line">
              <a:avLst/>
            </a:prstGeom>
            <a:ln w="19050" cap="flat" cmpd="sng">
              <a:solidFill>
                <a:schemeClr val="tx1"/>
              </a:solidFill>
              <a:prstDash val="solid"/>
              <a:headEnd type="none" w="med" len="med"/>
              <a:tailEnd type="oval" w="med" len="med"/>
            </a:ln>
          </p:spPr>
        </p:cxnSp>
        <p:cxnSp>
          <p:nvCxnSpPr>
            <p:cNvPr id="83998" name="直接连接符 37"/>
            <p:cNvCxnSpPr/>
            <p:nvPr/>
          </p:nvCxnSpPr>
          <p:spPr>
            <a:xfrm>
              <a:off x="8585" y="3503"/>
              <a:ext cx="568" cy="0"/>
            </a:xfrm>
            <a:prstGeom prst="line">
              <a:avLst/>
            </a:prstGeom>
            <a:ln w="19050" cap="flat" cmpd="sng">
              <a:solidFill>
                <a:schemeClr val="tx1"/>
              </a:solidFill>
              <a:prstDash val="solid"/>
              <a:headEnd type="none" w="med" len="med"/>
              <a:tailEnd type="oval" w="med" len="med"/>
            </a:ln>
          </p:spPr>
        </p:cxnSp>
        <p:cxnSp>
          <p:nvCxnSpPr>
            <p:cNvPr id="83999" name="直接连接符 38"/>
            <p:cNvCxnSpPr/>
            <p:nvPr/>
          </p:nvCxnSpPr>
          <p:spPr>
            <a:xfrm>
              <a:off x="8608" y="4283"/>
              <a:ext cx="567" cy="0"/>
            </a:xfrm>
            <a:prstGeom prst="line">
              <a:avLst/>
            </a:prstGeom>
            <a:ln w="19050" cap="flat" cmpd="sng">
              <a:solidFill>
                <a:schemeClr val="tx1"/>
              </a:solidFill>
              <a:prstDash val="solid"/>
              <a:headEnd type="none" w="med" len="med"/>
              <a:tailEnd type="oval" w="med" len="med"/>
            </a:ln>
          </p:spPr>
        </p:cxnSp>
        <p:cxnSp>
          <p:nvCxnSpPr>
            <p:cNvPr id="84000" name="直接连接符 39"/>
            <p:cNvCxnSpPr/>
            <p:nvPr/>
          </p:nvCxnSpPr>
          <p:spPr>
            <a:xfrm>
              <a:off x="9653" y="3670"/>
              <a:ext cx="567" cy="0"/>
            </a:xfrm>
            <a:prstGeom prst="line">
              <a:avLst/>
            </a:prstGeom>
            <a:ln w="19050" cap="flat" cmpd="sng">
              <a:solidFill>
                <a:schemeClr val="tx1"/>
              </a:solidFill>
              <a:prstDash val="solid"/>
              <a:headEnd type="oval" w="med" len="med"/>
              <a:tailEnd type="none" w="med" len="med"/>
            </a:ln>
          </p:spPr>
        </p:cxnSp>
        <p:sp>
          <p:nvSpPr>
            <p:cNvPr id="84001" name="Text Box 3"/>
            <p:cNvSpPr txBox="1"/>
            <p:nvPr/>
          </p:nvSpPr>
          <p:spPr>
            <a:xfrm>
              <a:off x="9175" y="4398"/>
              <a:ext cx="675" cy="532"/>
            </a:xfrm>
            <a:prstGeom prst="rect">
              <a:avLst/>
            </a:prstGeom>
            <a:noFill/>
            <a:ln w="25400">
              <a:noFill/>
            </a:ln>
          </p:spPr>
          <p:txBody>
            <a:bodyPr>
              <a:spAutoFit/>
            </a:bodyPr>
            <a:lstStyle/>
            <a:p>
              <a:pPr eaLnBrk="1" hangingPunct="1">
                <a:spcBef>
                  <a:spcPct val="20000"/>
                </a:spcBef>
              </a:pPr>
              <a:r>
                <a:rPr lang="en-US" altLang="zh-CN" sz="1600" b="1" dirty="0">
                  <a:solidFill>
                    <a:srgbClr val="FF0000"/>
                  </a:solidFill>
                  <a:latin typeface="Times New Roman" panose="02020603050405020304" pitchFamily="18" charset="0"/>
                  <a:ea typeface="黑体" panose="02010609060101010101" pitchFamily="49" charset="-122"/>
                </a:rPr>
                <a:t>…</a:t>
              </a:r>
            </a:p>
          </p:txBody>
        </p:sp>
        <p:sp>
          <p:nvSpPr>
            <p:cNvPr id="84002" name="Text Box 3"/>
            <p:cNvSpPr txBox="1"/>
            <p:nvPr/>
          </p:nvSpPr>
          <p:spPr>
            <a:xfrm rot="5400000">
              <a:off x="8558" y="3535"/>
              <a:ext cx="675" cy="533"/>
            </a:xfrm>
            <a:prstGeom prst="rect">
              <a:avLst/>
            </a:prstGeom>
            <a:noFill/>
            <a:ln w="25400">
              <a:noFill/>
            </a:ln>
          </p:spPr>
          <p:txBody>
            <a:bodyPr>
              <a:spAutoFit/>
            </a:bodyPr>
            <a:lstStyle/>
            <a:p>
              <a:pPr eaLnBrk="1" hangingPunct="1">
                <a:spcBef>
                  <a:spcPct val="20000"/>
                </a:spcBef>
              </a:pPr>
              <a:r>
                <a:rPr lang="en-US" altLang="zh-CN" sz="1600" b="1" dirty="0">
                  <a:solidFill>
                    <a:srgbClr val="000000"/>
                  </a:solidFill>
                  <a:latin typeface="Times New Roman" panose="02020603050405020304" pitchFamily="18" charset="0"/>
                  <a:ea typeface="黑体" panose="02010609060101010101" pitchFamily="49" charset="-122"/>
                </a:rPr>
                <a:t>…</a:t>
              </a:r>
            </a:p>
          </p:txBody>
        </p:sp>
        <p:sp>
          <p:nvSpPr>
            <p:cNvPr id="84003" name="Text Box 3"/>
            <p:cNvSpPr txBox="1"/>
            <p:nvPr/>
          </p:nvSpPr>
          <p:spPr>
            <a:xfrm>
              <a:off x="8198" y="2923"/>
              <a:ext cx="675" cy="435"/>
            </a:xfrm>
            <a:prstGeom prst="rect">
              <a:avLst/>
            </a:prstGeom>
            <a:noFill/>
            <a:ln w="25400">
              <a:noFill/>
            </a:ln>
          </p:spPr>
          <p:txBody>
            <a:bodyPr>
              <a:spAutoFit/>
            </a:bodyPr>
            <a:lstStyle/>
            <a:p>
              <a:pPr eaLnBrk="1" hangingPunct="1">
                <a:spcBef>
                  <a:spcPct val="20000"/>
                </a:spcBef>
              </a:pPr>
              <a:r>
                <a:rPr lang="en-US" altLang="zh-CN" sz="1200" b="1" i="1" dirty="0">
                  <a:solidFill>
                    <a:srgbClr val="000000"/>
                  </a:solidFill>
                  <a:latin typeface="Times New Roman" panose="02020603050405020304" pitchFamily="18" charset="0"/>
                </a:rPr>
                <a:t>I</a:t>
              </a:r>
              <a:r>
                <a:rPr lang="en-US" altLang="zh-CN" sz="1200" b="1" baseline="-25000" dirty="0">
                  <a:solidFill>
                    <a:srgbClr val="000000"/>
                  </a:solidFill>
                  <a:latin typeface="Times New Roman" panose="02020603050405020304" pitchFamily="18" charset="0"/>
                </a:rPr>
                <a:t>0</a:t>
              </a:r>
              <a:endParaRPr lang="en-US" altLang="zh-CN" sz="1200" dirty="0">
                <a:solidFill>
                  <a:srgbClr val="000000"/>
                </a:solidFill>
                <a:latin typeface="Times New Roman" panose="02020603050405020304" pitchFamily="18" charset="0"/>
                <a:ea typeface="黑体" panose="02010609060101010101" pitchFamily="49" charset="-122"/>
              </a:endParaRPr>
            </a:p>
          </p:txBody>
        </p:sp>
        <p:sp>
          <p:nvSpPr>
            <p:cNvPr id="84004" name="Text Box 3"/>
            <p:cNvSpPr txBox="1"/>
            <p:nvPr/>
          </p:nvSpPr>
          <p:spPr>
            <a:xfrm>
              <a:off x="8190" y="3260"/>
              <a:ext cx="675" cy="435"/>
            </a:xfrm>
            <a:prstGeom prst="rect">
              <a:avLst/>
            </a:prstGeom>
            <a:noFill/>
            <a:ln w="25400">
              <a:noFill/>
            </a:ln>
          </p:spPr>
          <p:txBody>
            <a:bodyPr>
              <a:spAutoFit/>
            </a:bodyPr>
            <a:lstStyle/>
            <a:p>
              <a:pPr eaLnBrk="1" hangingPunct="1">
                <a:spcBef>
                  <a:spcPct val="20000"/>
                </a:spcBef>
              </a:pPr>
              <a:r>
                <a:rPr lang="en-US" altLang="zh-CN" sz="1200" b="1" i="1" dirty="0">
                  <a:solidFill>
                    <a:srgbClr val="000000"/>
                  </a:solidFill>
                  <a:latin typeface="Times New Roman" panose="02020603050405020304" pitchFamily="18" charset="0"/>
                </a:rPr>
                <a:t>I</a:t>
              </a:r>
              <a:r>
                <a:rPr lang="en-US" altLang="zh-CN" sz="1200" b="1" baseline="-25000" dirty="0">
                  <a:solidFill>
                    <a:srgbClr val="000000"/>
                  </a:solidFill>
                  <a:latin typeface="Times New Roman" panose="02020603050405020304" pitchFamily="18" charset="0"/>
                </a:rPr>
                <a:t>1</a:t>
              </a:r>
              <a:endParaRPr lang="en-US" altLang="zh-CN" sz="1200" dirty="0">
                <a:solidFill>
                  <a:srgbClr val="000000"/>
                </a:solidFill>
                <a:latin typeface="Times New Roman" panose="02020603050405020304" pitchFamily="18" charset="0"/>
                <a:ea typeface="黑体" panose="02010609060101010101" pitchFamily="49" charset="-122"/>
              </a:endParaRPr>
            </a:p>
          </p:txBody>
        </p:sp>
        <p:sp>
          <p:nvSpPr>
            <p:cNvPr id="84005" name="Text Box 3"/>
            <p:cNvSpPr txBox="1"/>
            <p:nvPr/>
          </p:nvSpPr>
          <p:spPr>
            <a:xfrm>
              <a:off x="8003" y="4058"/>
              <a:ext cx="1027" cy="435"/>
            </a:xfrm>
            <a:prstGeom prst="rect">
              <a:avLst/>
            </a:prstGeom>
            <a:noFill/>
            <a:ln w="25400">
              <a:noFill/>
            </a:ln>
          </p:spPr>
          <p:txBody>
            <a:bodyPr>
              <a:spAutoFit/>
            </a:bodyPr>
            <a:lstStyle/>
            <a:p>
              <a:pPr eaLnBrk="1" hangingPunct="1">
                <a:spcBef>
                  <a:spcPct val="20000"/>
                </a:spcBef>
              </a:pPr>
              <a:r>
                <a:rPr lang="en-US" altLang="zh-CN" sz="1200" b="1" i="1" dirty="0">
                  <a:solidFill>
                    <a:srgbClr val="000000"/>
                  </a:solidFill>
                  <a:latin typeface="Times New Roman" panose="02020603050405020304" pitchFamily="18" charset="0"/>
                </a:rPr>
                <a:t>I</a:t>
              </a:r>
              <a:r>
                <a:rPr lang="en-US" altLang="zh-CN" sz="1200" b="1" baseline="-25000" dirty="0">
                  <a:solidFill>
                    <a:srgbClr val="000000"/>
                  </a:solidFill>
                  <a:latin typeface="Times New Roman" panose="02020603050405020304" pitchFamily="18" charset="0"/>
                </a:rPr>
                <a:t>2</a:t>
              </a:r>
              <a:r>
                <a:rPr lang="en-US" altLang="zh-CN" sz="1200" b="1" baseline="30000" dirty="0">
                  <a:solidFill>
                    <a:srgbClr val="000000"/>
                  </a:solidFill>
                  <a:latin typeface="Times New Roman" panose="02020603050405020304" pitchFamily="18" charset="0"/>
                </a:rPr>
                <a:t>n</a:t>
              </a:r>
              <a:r>
                <a:rPr lang="en-US" altLang="zh-CN" sz="1200" b="1" baseline="-25000" dirty="0">
                  <a:solidFill>
                    <a:srgbClr val="000000"/>
                  </a:solidFill>
                  <a:latin typeface="Times New Roman" panose="02020603050405020304" pitchFamily="18" charset="0"/>
                </a:rPr>
                <a:t>-1</a:t>
              </a:r>
              <a:endParaRPr lang="en-US" altLang="zh-CN" sz="1200" dirty="0">
                <a:solidFill>
                  <a:srgbClr val="000000"/>
                </a:solidFill>
                <a:latin typeface="Times New Roman" panose="02020603050405020304" pitchFamily="18" charset="0"/>
                <a:ea typeface="黑体" panose="02010609060101010101" pitchFamily="49" charset="-122"/>
              </a:endParaRPr>
            </a:p>
          </p:txBody>
        </p:sp>
        <p:sp>
          <p:nvSpPr>
            <p:cNvPr id="84006" name="Text Box 3"/>
            <p:cNvSpPr txBox="1"/>
            <p:nvPr/>
          </p:nvSpPr>
          <p:spPr>
            <a:xfrm>
              <a:off x="10113" y="3460"/>
              <a:ext cx="680" cy="435"/>
            </a:xfrm>
            <a:prstGeom prst="rect">
              <a:avLst/>
            </a:prstGeom>
            <a:noFill/>
            <a:ln w="25400">
              <a:noFill/>
            </a:ln>
          </p:spPr>
          <p:txBody>
            <a:bodyPr>
              <a:spAutoFit/>
            </a:bodyPr>
            <a:lstStyle/>
            <a:p>
              <a:pPr eaLnBrk="1" hangingPunct="1">
                <a:spcBef>
                  <a:spcPct val="20000"/>
                </a:spcBef>
              </a:pPr>
              <a:r>
                <a:rPr lang="en-US" altLang="zh-CN" sz="1200" b="1" dirty="0">
                  <a:solidFill>
                    <a:srgbClr val="000000"/>
                  </a:solidFill>
                  <a:latin typeface="Times New Roman" panose="02020603050405020304" pitchFamily="18" charset="0"/>
                  <a:ea typeface="黑体" panose="02010609060101010101" pitchFamily="49" charset="-122"/>
                </a:rPr>
                <a:t>Z</a:t>
              </a:r>
            </a:p>
          </p:txBody>
        </p:sp>
      </p:grpSp>
      <p:sp>
        <p:nvSpPr>
          <p:cNvPr id="70" name="右箭头 46"/>
          <p:cNvSpPr/>
          <p:nvPr/>
        </p:nvSpPr>
        <p:spPr>
          <a:xfrm>
            <a:off x="4244340" y="2181860"/>
            <a:ext cx="720000" cy="432000"/>
          </a:xfrm>
          <a:prstGeom prst="rightArrow">
            <a:avLst>
              <a:gd name="adj1" fmla="val 50000"/>
              <a:gd name="adj2" fmla="val 50097"/>
            </a:avLst>
          </a:prstGeom>
          <a:solidFill>
            <a:srgbClr val="CCFF99"/>
          </a:solidFill>
          <a:ln w="19050" cap="flat" cmpd="sng">
            <a:solidFill>
              <a:schemeClr val="bg1"/>
            </a:solidFill>
            <a:prstDash val="solid"/>
            <a:round/>
            <a:headEnd type="none" w="med" len="med"/>
            <a:tailEnd type="none" w="med" len="med"/>
          </a:ln>
        </p:spPr>
        <p:txBody>
          <a:bodyPr wrap="square">
            <a:spAutoFit/>
          </a:bodyPr>
          <a:lstStyle/>
          <a:p>
            <a:pPr eaLnBrk="1" hangingPunct="1"/>
            <a:endParaRPr lang="zh-CN" altLang="en-US" dirty="0">
              <a:solidFill>
                <a:srgbClr val="000000"/>
              </a:solidFill>
              <a:latin typeface="Arial" panose="020B0604020202020204" pitchFamily="34" charset="0"/>
            </a:endParaRPr>
          </a:p>
        </p:txBody>
      </p:sp>
      <p:grpSp>
        <p:nvGrpSpPr>
          <p:cNvPr id="71" name="组合 19"/>
          <p:cNvGrpSpPr/>
          <p:nvPr/>
        </p:nvGrpSpPr>
        <p:grpSpPr>
          <a:xfrm>
            <a:off x="5130800" y="3429000"/>
            <a:ext cx="957263" cy="549275"/>
            <a:chOff x="7164404" y="1851028"/>
            <a:chExt cx="1214551" cy="701506"/>
          </a:xfrm>
        </p:grpSpPr>
        <p:sp>
          <p:nvSpPr>
            <p:cNvPr id="84010" name="圆角矩形标注 17"/>
            <p:cNvSpPr/>
            <p:nvPr/>
          </p:nvSpPr>
          <p:spPr>
            <a:xfrm>
              <a:off x="7172362" y="1851028"/>
              <a:ext cx="1173959" cy="652157"/>
            </a:xfrm>
            <a:prstGeom prst="wedgeRoundRectCallout">
              <a:avLst>
                <a:gd name="adj1" fmla="val 43306"/>
                <a:gd name="adj2" fmla="val -62208"/>
                <a:gd name="adj3" fmla="val 16667"/>
              </a:avLst>
            </a:prstGeom>
            <a:solidFill>
              <a:srgbClr val="FFFF99"/>
            </a:solidFill>
            <a:ln w="19050" cap="flat" cmpd="sng">
              <a:solidFill>
                <a:srgbClr val="C00000"/>
              </a:solidFill>
              <a:prstDash val="solid"/>
              <a:round/>
              <a:headEnd type="none" w="med" len="med"/>
              <a:tailEnd type="none" w="med" len="med"/>
            </a:ln>
          </p:spPr>
          <p:txBody>
            <a:bodyPr>
              <a:spAutoFit/>
            </a:bodyPr>
            <a:lstStyle/>
            <a:p>
              <a:pPr eaLnBrk="1" hangingPunct="1"/>
              <a:endParaRPr lang="zh-CN" altLang="en-US" dirty="0">
                <a:solidFill>
                  <a:srgbClr val="000000"/>
                </a:solidFill>
                <a:latin typeface="Arial" panose="020B0604020202020204" pitchFamily="34" charset="0"/>
              </a:endParaRPr>
            </a:p>
          </p:txBody>
        </p:sp>
        <p:sp>
          <p:nvSpPr>
            <p:cNvPr id="84011" name="Text Box 9"/>
            <p:cNvSpPr txBox="1"/>
            <p:nvPr/>
          </p:nvSpPr>
          <p:spPr>
            <a:xfrm>
              <a:off x="7164404" y="1884491"/>
              <a:ext cx="1214551" cy="668043"/>
            </a:xfrm>
            <a:prstGeom prst="rect">
              <a:avLst/>
            </a:prstGeom>
            <a:noFill/>
            <a:ln w="9525">
              <a:noFill/>
            </a:ln>
          </p:spPr>
          <p:txBody>
            <a:bodyPr>
              <a:spAutoFit/>
            </a:bodyPr>
            <a:lstStyle/>
            <a:p>
              <a:pPr eaLnBrk="1" hangingPunct="1">
                <a:spcBef>
                  <a:spcPts val="600"/>
                </a:spcBef>
              </a:pPr>
              <a:r>
                <a:rPr lang="zh-CN" altLang="en-US" sz="1400" b="1" dirty="0">
                  <a:solidFill>
                    <a:srgbClr val="000000"/>
                  </a:solidFill>
                  <a:latin typeface="黑体" panose="02010609060101010101" pitchFamily="49" charset="-122"/>
                  <a:ea typeface="黑体" panose="02010609060101010101" pitchFamily="49" charset="-122"/>
                </a:rPr>
                <a:t>可构成</a:t>
              </a:r>
              <a:r>
                <a:rPr lang="en-US" altLang="zh-CN" sz="1400" b="1" dirty="0">
                  <a:solidFill>
                    <a:srgbClr val="000000"/>
                  </a:solidFill>
                  <a:latin typeface="Arial" panose="020B0604020202020204" pitchFamily="34" charset="0"/>
                </a:rPr>
                <a:t>2</a:t>
              </a:r>
              <a:r>
                <a:rPr lang="en-US" altLang="zh-CN" sz="1400" b="1" baseline="30000" dirty="0">
                  <a:solidFill>
                    <a:srgbClr val="000000"/>
                  </a:solidFill>
                  <a:latin typeface="Arial" panose="020B0604020202020204" pitchFamily="34" charset="0"/>
                </a:rPr>
                <a:t>n</a:t>
              </a:r>
              <a:r>
                <a:rPr lang="zh-CN" altLang="en-US" sz="1400" b="1" dirty="0">
                  <a:solidFill>
                    <a:srgbClr val="000000"/>
                  </a:solidFill>
                  <a:latin typeface="黑体" panose="02010609060101010101" pitchFamily="49" charset="-122"/>
                  <a:ea typeface="黑体" panose="02010609060101010101" pitchFamily="49" charset="-122"/>
                </a:rPr>
                <a:t>个最小项</a:t>
              </a:r>
              <a:endParaRPr lang="en-US" altLang="zh-CN" sz="1400" b="1" dirty="0">
                <a:solidFill>
                  <a:srgbClr val="000000"/>
                </a:solidFill>
                <a:latin typeface="黑体" panose="02010609060101010101" pitchFamily="49" charset="-122"/>
                <a:ea typeface="黑体" panose="02010609060101010101" pitchFamily="49" charset="-122"/>
              </a:endParaRPr>
            </a:p>
          </p:txBody>
        </p:sp>
      </p:grpSp>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多路选择器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dissolve">
                                      <p:cBhvr>
                                        <p:cTn id="14" dur="500"/>
                                        <p:tgtEl>
                                          <p:spTgt spid="7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dissolve">
                                      <p:cBhvr>
                                        <p:cTn id="19" dur="5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dissolve">
                                      <p:cBhvr>
                                        <p:cTn id="24" dur="500"/>
                                        <p:tgtEl>
                                          <p:spTgt spid="31"/>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dissolve">
                                      <p:cBhvr>
                                        <p:cTn id="28" dur="500"/>
                                        <p:tgtEl>
                                          <p:spTgt spid="32"/>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dissolv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dissolv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dissolve">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dissolv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9" grpId="0"/>
      <p:bldP spid="7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binary decoder receives the following inputs: E N at E N, and S 0 to S s minus 1 at Ay 0 to Ay s minus 1. The binary decoder then sends outputs Y 0 to Y n minus 1 to a parallel configuration of single-pole switches. The input terminals of the switches are wired to inputs D 0 to D n minus 1, and the output terminals of the switches are wired to output 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585" y="1310005"/>
            <a:ext cx="6166485" cy="5266055"/>
          </a:xfrm>
          <a:prstGeom prst="rect">
            <a:avLst/>
          </a:prstGeom>
        </p:spPr>
      </p:pic>
      <p:sp>
        <p:nvSpPr>
          <p:cNvPr id="3" name="内容占位符 2"/>
          <p:cNvSpPr>
            <a:spLocks noGrp="1"/>
          </p:cNvSpPr>
          <p:nvPr>
            <p:ph idx="1"/>
          </p:nvPr>
        </p:nvSpPr>
        <p:spPr>
          <a:xfrm>
            <a:off x="838200" y="1310640"/>
            <a:ext cx="3816985" cy="4866640"/>
          </a:xfrm>
        </p:spPr>
        <p:txBody>
          <a:bodyPr/>
          <a:lstStyle/>
          <a:p>
            <a:r>
              <a:rPr lang="zh-CN" altLang="en-US" dirty="0">
                <a:latin typeface="Arial" panose="020B0604020202020204" pitchFamily="34" charset="0"/>
                <a:sym typeface="+mn-ea"/>
              </a:rPr>
              <a:t>多路选择器可以被当做是一个由二进制译码器控制的单个开关的集合。</a:t>
            </a:r>
            <a:endParaRPr lang="zh-CN" altLang="en-US" dirty="0"/>
          </a:p>
          <a:p>
            <a:endParaRPr lang="zh-CN" altLang="en-US"/>
          </a:p>
        </p:txBody>
      </p:sp>
      <p:sp>
        <p:nvSpPr>
          <p:cNvPr id="2" name="标题 1"/>
          <p:cNvSpPr>
            <a:spLocks noGrp="1"/>
          </p:cNvSpPr>
          <p:nvPr>
            <p:ph type="title"/>
          </p:nvPr>
        </p:nvSpPr>
        <p:spPr>
          <a:prstGeom prst="rect">
            <a:avLst/>
          </a:prstGeom>
        </p:spPr>
        <p:txBody>
          <a:bodyPr vert="horz" lIns="91440" tIns="45720" rIns="91440" bIns="45720" rtlCol="0" anchor="ctr"/>
          <a:lstStyle/>
          <a:p>
            <a:pPr algn="ctr"/>
            <a:r>
              <a:rPr lang="zh-CN" altLang="en-US" b="1">
                <a:latin typeface="宋体" panose="02010600030101010101" pitchFamily="2" charset="-122"/>
                <a:ea typeface="宋体" panose="02010600030101010101" pitchFamily="2" charset="-122"/>
              </a:rPr>
              <a:t>用一个译码器和开关实现的多路选择器</a:t>
            </a: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36</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b="1" dirty="0">
                <a:latin typeface="黑体" panose="02010609060101010101" pitchFamily="49" charset="-122"/>
                <a:ea typeface="黑体" panose="02010609060101010101" pitchFamily="49" charset="-122"/>
                <a:cs typeface="黑体" panose="02010609060101010101" pitchFamily="49" charset="-122"/>
                <a:sym typeface="+mn-ea"/>
              </a:rPr>
              <a:t>8</a:t>
            </a:r>
            <a:r>
              <a:rPr lang="zh-CN" altLang="en-US" b="1" dirty="0">
                <a:latin typeface="黑体" panose="02010609060101010101" pitchFamily="49" charset="-122"/>
                <a:ea typeface="黑体" panose="02010609060101010101" pitchFamily="49" charset="-122"/>
                <a:cs typeface="黑体" panose="02010609060101010101" pitchFamily="49" charset="-122"/>
                <a:sym typeface="+mn-ea"/>
              </a:rPr>
              <a:t>选</a:t>
            </a:r>
            <a:r>
              <a:rPr lang="en-US" altLang="zh-CN" b="1"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b="1" dirty="0">
                <a:latin typeface="黑体" panose="02010609060101010101" pitchFamily="49" charset="-122"/>
                <a:ea typeface="黑体" panose="02010609060101010101" pitchFamily="49" charset="-122"/>
                <a:cs typeface="黑体" panose="02010609060101010101" pitchFamily="49" charset="-122"/>
                <a:sym typeface="+mn-ea"/>
              </a:rPr>
              <a:t>多路选择器</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4" name="内容占位符 3"/>
          <p:cNvSpPr>
            <a:spLocks noGrp="1"/>
          </p:cNvSpPr>
          <p:nvPr>
            <p:ph idx="1"/>
          </p:nvPr>
        </p:nvSpPr>
        <p:spPr/>
        <p:txBody>
          <a:bodyPr/>
          <a:lstStyle/>
          <a:p>
            <a:endParaRPr lang="zh-CN" altLang="en-US"/>
          </a:p>
        </p:txBody>
      </p:sp>
      <p:pic>
        <p:nvPicPr>
          <p:cNvPr id="10" name="Picture 2"/>
          <p:cNvPicPr>
            <a:picLocks noChangeAspect="1"/>
          </p:cNvPicPr>
          <p:nvPr/>
        </p:nvPicPr>
        <p:blipFill>
          <a:blip r:embed="rId3"/>
          <a:stretch>
            <a:fillRect/>
          </a:stretch>
        </p:blipFill>
        <p:spPr>
          <a:xfrm>
            <a:off x="8375015" y="1862455"/>
            <a:ext cx="3206750" cy="3711575"/>
          </a:xfrm>
          <a:prstGeom prst="rect">
            <a:avLst/>
          </a:prstGeom>
          <a:noFill/>
          <a:ln w="9525" cap="flat" cmpd="sng">
            <a:solidFill>
              <a:schemeClr val="bg2"/>
            </a:solidFill>
            <a:prstDash val="solid"/>
            <a:miter/>
            <a:headEnd type="none" w="med" len="med"/>
            <a:tailEnd type="none" w="med" len="med"/>
          </a:ln>
        </p:spPr>
      </p:pic>
      <p:pic>
        <p:nvPicPr>
          <p:cNvPr id="87043" name="Picture 3"/>
          <p:cNvPicPr>
            <a:picLocks noChangeAspect="1"/>
          </p:cNvPicPr>
          <p:nvPr/>
        </p:nvPicPr>
        <p:blipFill>
          <a:blip r:embed="rId4"/>
          <a:stretch>
            <a:fillRect/>
          </a:stretch>
        </p:blipFill>
        <p:spPr>
          <a:xfrm>
            <a:off x="3665538" y="1357313"/>
            <a:ext cx="1304925" cy="1962150"/>
          </a:xfrm>
          <a:prstGeom prst="rect">
            <a:avLst/>
          </a:prstGeom>
          <a:noFill/>
          <a:ln w="9525">
            <a:noFill/>
          </a:ln>
        </p:spPr>
      </p:pic>
      <p:pic>
        <p:nvPicPr>
          <p:cNvPr id="12" name="Picture 4"/>
          <p:cNvPicPr>
            <a:picLocks noChangeAspect="1"/>
          </p:cNvPicPr>
          <p:nvPr/>
        </p:nvPicPr>
        <p:blipFill>
          <a:blip r:embed="rId5"/>
          <a:stretch>
            <a:fillRect/>
          </a:stretch>
        </p:blipFill>
        <p:spPr>
          <a:xfrm>
            <a:off x="960755" y="3625850"/>
            <a:ext cx="4566285" cy="1948180"/>
          </a:xfrm>
          <a:prstGeom prst="rect">
            <a:avLst/>
          </a:prstGeom>
          <a:noFill/>
          <a:ln w="12700" cap="flat" cmpd="sng">
            <a:solidFill>
              <a:srgbClr val="007F7F"/>
            </a:solidFill>
            <a:prstDash val="solid"/>
            <a:miter/>
            <a:headEnd type="none" w="med" len="med"/>
            <a:tailEnd type="none" w="med" len="med"/>
          </a:ln>
        </p:spPr>
      </p:pic>
      <p:graphicFrame>
        <p:nvGraphicFramePr>
          <p:cNvPr id="13" name="Object 10"/>
          <p:cNvGraphicFramePr/>
          <p:nvPr/>
        </p:nvGraphicFramePr>
        <p:xfrm>
          <a:off x="1809750" y="5859145"/>
          <a:ext cx="8358188" cy="377825"/>
        </p:xfrm>
        <a:graphic>
          <a:graphicData uri="http://schemas.openxmlformats.org/presentationml/2006/ole">
            <mc:AlternateContent xmlns:mc="http://schemas.openxmlformats.org/markup-compatibility/2006">
              <mc:Choice xmlns:v="urn:schemas-microsoft-com:vml" Requires="v">
                <p:oleObj spid="_x0000_s5126" r:id="rId6" imgW="5318760" imgH="241300" progId="Equation.3">
                  <p:embed/>
                </p:oleObj>
              </mc:Choice>
              <mc:Fallback>
                <p:oleObj r:id="rId6" imgW="5318760" imgH="241300" progId="Equation.3">
                  <p:embed/>
                  <p:pic>
                    <p:nvPicPr>
                      <p:cNvPr id="0" name="图片 3077"/>
                      <p:cNvPicPr/>
                      <p:nvPr/>
                    </p:nvPicPr>
                    <p:blipFill>
                      <a:blip r:embed="rId7"/>
                      <a:stretch>
                        <a:fillRect/>
                      </a:stretch>
                    </p:blipFill>
                    <p:spPr>
                      <a:xfrm>
                        <a:off x="1809750" y="5859145"/>
                        <a:ext cx="8358188" cy="377825"/>
                      </a:xfrm>
                      <a:prstGeom prst="rect">
                        <a:avLst/>
                      </a:prstGeom>
                      <a:noFill/>
                      <a:ln w="38100">
                        <a:noFill/>
                        <a:miter/>
                      </a:ln>
                    </p:spPr>
                  </p:pic>
                </p:oleObj>
              </mc:Fallback>
            </mc:AlternateContent>
          </a:graphicData>
        </a:graphic>
      </p:graphicFrame>
      <p:sp>
        <p:nvSpPr>
          <p:cNvPr id="15" name="右箭头 14"/>
          <p:cNvSpPr/>
          <p:nvPr/>
        </p:nvSpPr>
        <p:spPr>
          <a:xfrm rot="1292345">
            <a:off x="4730321" y="2699742"/>
            <a:ext cx="360000" cy="252000"/>
          </a:xfrm>
          <a:prstGeom prst="rightArrow">
            <a:avLst>
              <a:gd name="adj1" fmla="val 50000"/>
              <a:gd name="adj2" fmla="val 50000"/>
            </a:avLst>
          </a:prstGeom>
          <a:solidFill>
            <a:srgbClr val="FFFF99"/>
          </a:solidFill>
          <a:ln w="19050" cap="flat" cmpd="sng">
            <a:solidFill>
              <a:srgbClr val="006600"/>
            </a:solidFill>
            <a:prstDash val="solid"/>
            <a:round/>
            <a:headEnd type="none" w="med" len="med"/>
            <a:tailEnd type="none" w="med" len="med"/>
          </a:ln>
        </p:spPr>
        <p:txBody>
          <a:bodyPr>
            <a:spAutoFit/>
          </a:bodyPr>
          <a:lstStyle/>
          <a:p>
            <a:pPr eaLnBrk="1" hangingPunct="1"/>
            <a:endParaRPr lang="zh-CN" altLang="en-US" dirty="0">
              <a:solidFill>
                <a:srgbClr val="000000"/>
              </a:solidFill>
              <a:latin typeface="Arial" panose="020B0604020202020204" pitchFamily="34" charset="0"/>
            </a:endParaRPr>
          </a:p>
        </p:txBody>
      </p:sp>
      <p:sp>
        <p:nvSpPr>
          <p:cNvPr id="16" name="右箭头 15"/>
          <p:cNvSpPr/>
          <p:nvPr/>
        </p:nvSpPr>
        <p:spPr>
          <a:xfrm rot="7290890">
            <a:off x="3698722" y="3093102"/>
            <a:ext cx="432000" cy="288000"/>
          </a:xfrm>
          <a:prstGeom prst="rightArrow">
            <a:avLst>
              <a:gd name="adj1" fmla="val 50000"/>
              <a:gd name="adj2" fmla="val 50000"/>
            </a:avLst>
          </a:prstGeom>
          <a:solidFill>
            <a:srgbClr val="FFFF99"/>
          </a:solidFill>
          <a:ln w="19050" cap="flat" cmpd="sng">
            <a:solidFill>
              <a:srgbClr val="006600"/>
            </a:solidFill>
            <a:prstDash val="solid"/>
            <a:round/>
            <a:headEnd type="none" w="med" len="med"/>
            <a:tailEnd type="none" w="med" len="med"/>
          </a:ln>
        </p:spPr>
        <p:txBody>
          <a:bodyPr>
            <a:spAutoFit/>
          </a:bodyPr>
          <a:lstStyle/>
          <a:p>
            <a:pPr eaLnBrk="1" hangingPunct="1"/>
            <a:endParaRPr lang="zh-CN" altLang="en-US" dirty="0">
              <a:solidFill>
                <a:srgbClr val="000000"/>
              </a:solidFill>
              <a:latin typeface="Arial" panose="020B0604020202020204" pitchFamily="34" charset="0"/>
            </a:endParaRPr>
          </a:p>
        </p:txBody>
      </p:sp>
      <p:sp>
        <p:nvSpPr>
          <p:cNvPr id="17" name="Rectangle 97"/>
          <p:cNvSpPr/>
          <p:nvPr/>
        </p:nvSpPr>
        <p:spPr>
          <a:xfrm>
            <a:off x="1738313" y="3125788"/>
            <a:ext cx="2041525" cy="461962"/>
          </a:xfrm>
          <a:prstGeom prst="rect">
            <a:avLst/>
          </a:prstGeom>
          <a:noFill/>
          <a:ln w="9525">
            <a:noFill/>
          </a:ln>
        </p:spPr>
        <p:txBody>
          <a:bodyPr wrap="none">
            <a:spAutoFit/>
          </a:bodyPr>
          <a:lstStyle/>
          <a:p>
            <a:pPr eaLnBrk="1" hangingPunct="1"/>
            <a:r>
              <a:rPr lang="zh-CN" altLang="en-US" b="1" dirty="0">
                <a:solidFill>
                  <a:srgbClr val="000000"/>
                </a:solidFill>
                <a:latin typeface="黑体" panose="02010609060101010101" pitchFamily="49" charset="-122"/>
                <a:ea typeface="黑体" panose="02010609060101010101" pitchFamily="49" charset="-122"/>
              </a:rPr>
              <a:t>二级电路实现</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18" name="Rectangle 97"/>
          <p:cNvSpPr/>
          <p:nvPr/>
        </p:nvSpPr>
        <p:spPr>
          <a:xfrm>
            <a:off x="8796973" y="1285558"/>
            <a:ext cx="2349500" cy="461962"/>
          </a:xfrm>
          <a:prstGeom prst="rect">
            <a:avLst/>
          </a:prstGeom>
          <a:noFill/>
          <a:ln w="9525">
            <a:noFill/>
          </a:ln>
        </p:spPr>
        <p:txBody>
          <a:bodyPr wrap="none">
            <a:spAutoFit/>
          </a:bodyPr>
          <a:lstStyle/>
          <a:p>
            <a:pPr eaLnBrk="1" hangingPunct="1"/>
            <a:r>
              <a:rPr lang="zh-CN" altLang="en-US" b="1" dirty="0">
                <a:solidFill>
                  <a:srgbClr val="000000"/>
                </a:solidFill>
                <a:latin typeface="黑体" panose="02010609060101010101" pitchFamily="49" charset="-122"/>
                <a:ea typeface="黑体" panose="02010609060101010101" pitchFamily="49" charset="-122"/>
              </a:rPr>
              <a:t>单一逻辑门实现</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19" name="Rectangle 97"/>
          <p:cNvSpPr/>
          <p:nvPr/>
        </p:nvSpPr>
        <p:spPr>
          <a:xfrm>
            <a:off x="5164455" y="1372870"/>
            <a:ext cx="3026410" cy="460375"/>
          </a:xfrm>
          <a:prstGeom prst="rect">
            <a:avLst/>
          </a:prstGeom>
          <a:noFill/>
          <a:ln w="9525">
            <a:noFill/>
          </a:ln>
        </p:spPr>
        <p:txBody>
          <a:bodyPr wrap="square">
            <a:spAutoFit/>
          </a:bodyPr>
          <a:lstStyle/>
          <a:p>
            <a:pPr eaLnBrk="1" hangingPunct="1"/>
            <a:r>
              <a:rPr lang="zh-CN" altLang="en-US" b="1" dirty="0">
                <a:solidFill>
                  <a:srgbClr val="000000"/>
                </a:solidFill>
                <a:latin typeface="黑体" panose="02010609060101010101" pitchFamily="49" charset="-122"/>
                <a:ea typeface="黑体" panose="02010609060101010101" pitchFamily="49" charset="-122"/>
              </a:rPr>
              <a:t>多路选择器级联实现</a:t>
            </a:r>
            <a:endParaRPr lang="en-US" altLang="zh-CN" b="1" dirty="0">
              <a:solidFill>
                <a:srgbClr val="000000"/>
              </a:solidFill>
              <a:latin typeface="黑体" panose="02010609060101010101" pitchFamily="49" charset="-122"/>
              <a:ea typeface="黑体" panose="02010609060101010101" pitchFamily="49" charset="-122"/>
            </a:endParaRPr>
          </a:p>
        </p:txBody>
      </p:sp>
      <p:grpSp>
        <p:nvGrpSpPr>
          <p:cNvPr id="2" name="组合 19"/>
          <p:cNvGrpSpPr/>
          <p:nvPr/>
        </p:nvGrpSpPr>
        <p:grpSpPr>
          <a:xfrm>
            <a:off x="5535930" y="1977390"/>
            <a:ext cx="2505710" cy="3452495"/>
            <a:chOff x="4283968" y="1563638"/>
            <a:chExt cx="1864874" cy="2527395"/>
          </a:xfrm>
        </p:grpSpPr>
        <p:pic>
          <p:nvPicPr>
            <p:cNvPr id="87055" name="Picture 5"/>
            <p:cNvPicPr>
              <a:picLocks noChangeAspect="1"/>
            </p:cNvPicPr>
            <p:nvPr/>
          </p:nvPicPr>
          <p:blipFill>
            <a:blip r:embed="rId8"/>
            <a:stretch>
              <a:fillRect/>
            </a:stretch>
          </p:blipFill>
          <p:spPr>
            <a:xfrm>
              <a:off x="4283968" y="1563638"/>
              <a:ext cx="1864874" cy="2527395"/>
            </a:xfrm>
            <a:prstGeom prst="rect">
              <a:avLst/>
            </a:prstGeom>
            <a:noFill/>
            <a:ln w="9525" cap="flat" cmpd="sng">
              <a:solidFill>
                <a:schemeClr val="bg2"/>
              </a:solidFill>
              <a:prstDash val="solid"/>
              <a:miter/>
              <a:headEnd type="none" w="med" len="med"/>
              <a:tailEnd type="none" w="med" len="med"/>
            </a:ln>
          </p:spPr>
        </p:pic>
        <p:cxnSp>
          <p:nvCxnSpPr>
            <p:cNvPr id="87056" name="直接连接符 21"/>
            <p:cNvCxnSpPr/>
            <p:nvPr/>
          </p:nvCxnSpPr>
          <p:spPr>
            <a:xfrm>
              <a:off x="4788024" y="2079124"/>
              <a:ext cx="0" cy="129600"/>
            </a:xfrm>
            <a:prstGeom prst="line">
              <a:avLst/>
            </a:prstGeom>
            <a:ln w="19050" cap="flat" cmpd="sng">
              <a:solidFill>
                <a:schemeClr val="bg2"/>
              </a:solidFill>
              <a:prstDash val="solid"/>
              <a:headEnd type="none" w="med" len="med"/>
              <a:tailEnd type="none" w="med" len="med"/>
            </a:ln>
          </p:spPr>
        </p:cxnSp>
        <p:cxnSp>
          <p:nvCxnSpPr>
            <p:cNvPr id="87057" name="直接连接符 22"/>
            <p:cNvCxnSpPr/>
            <p:nvPr/>
          </p:nvCxnSpPr>
          <p:spPr>
            <a:xfrm flipH="1">
              <a:off x="4541520" y="2204090"/>
              <a:ext cx="252000" cy="0"/>
            </a:xfrm>
            <a:prstGeom prst="line">
              <a:avLst/>
            </a:prstGeom>
            <a:ln w="19050" cap="flat" cmpd="sng">
              <a:solidFill>
                <a:schemeClr val="bg2"/>
              </a:solidFill>
              <a:prstDash val="solid"/>
              <a:headEnd type="none" w="med" len="med"/>
              <a:tailEnd type="none" w="med" len="med"/>
            </a:ln>
          </p:spPr>
        </p:cxnSp>
        <p:cxnSp>
          <p:nvCxnSpPr>
            <p:cNvPr id="87058" name="直接连接符 23"/>
            <p:cNvCxnSpPr/>
            <p:nvPr/>
          </p:nvCxnSpPr>
          <p:spPr>
            <a:xfrm>
              <a:off x="4545330" y="2207900"/>
              <a:ext cx="0" cy="1800000"/>
            </a:xfrm>
            <a:prstGeom prst="line">
              <a:avLst/>
            </a:prstGeom>
            <a:ln w="19050" cap="flat" cmpd="sng">
              <a:solidFill>
                <a:schemeClr val="bg2"/>
              </a:solidFill>
              <a:prstDash val="solid"/>
              <a:headEnd type="none" w="med" len="med"/>
              <a:tailEnd type="none" w="med" len="med"/>
            </a:ln>
          </p:spPr>
        </p:cxnSp>
        <p:cxnSp>
          <p:nvCxnSpPr>
            <p:cNvPr id="87059" name="直接连接符 24"/>
            <p:cNvCxnSpPr/>
            <p:nvPr/>
          </p:nvCxnSpPr>
          <p:spPr>
            <a:xfrm flipH="1">
              <a:off x="4545712" y="2787774"/>
              <a:ext cx="252000" cy="0"/>
            </a:xfrm>
            <a:prstGeom prst="line">
              <a:avLst/>
            </a:prstGeom>
            <a:ln w="19050" cap="flat" cmpd="sng">
              <a:solidFill>
                <a:schemeClr val="bg2"/>
              </a:solidFill>
              <a:prstDash val="solid"/>
              <a:headEnd type="none" w="sm" len="med"/>
              <a:tailEnd type="oval" w="sm" len="med"/>
            </a:ln>
          </p:spPr>
        </p:cxnSp>
        <p:cxnSp>
          <p:nvCxnSpPr>
            <p:cNvPr id="87060" name="直接连接符 25"/>
            <p:cNvCxnSpPr/>
            <p:nvPr/>
          </p:nvCxnSpPr>
          <p:spPr>
            <a:xfrm flipH="1">
              <a:off x="4539834" y="3401938"/>
              <a:ext cx="252000" cy="0"/>
            </a:xfrm>
            <a:prstGeom prst="line">
              <a:avLst/>
            </a:prstGeom>
            <a:ln w="19050" cap="flat" cmpd="sng">
              <a:solidFill>
                <a:schemeClr val="bg2"/>
              </a:solidFill>
              <a:prstDash val="solid"/>
              <a:headEnd type="none" w="sm" len="med"/>
              <a:tailEnd type="oval" w="sm" len="med"/>
            </a:ln>
          </p:spPr>
        </p:cxnSp>
        <p:cxnSp>
          <p:nvCxnSpPr>
            <p:cNvPr id="87061" name="直接连接符 26"/>
            <p:cNvCxnSpPr/>
            <p:nvPr/>
          </p:nvCxnSpPr>
          <p:spPr>
            <a:xfrm flipH="1">
              <a:off x="4549140" y="3981812"/>
              <a:ext cx="252000" cy="0"/>
            </a:xfrm>
            <a:prstGeom prst="line">
              <a:avLst/>
            </a:prstGeom>
            <a:ln w="19050" cap="flat" cmpd="sng">
              <a:solidFill>
                <a:schemeClr val="bg2"/>
              </a:solidFill>
              <a:prstDash val="solid"/>
              <a:headEnd type="none" w="sm" len="med"/>
              <a:tailEnd type="oval" w="sm" len="med"/>
            </a:ln>
          </p:spPr>
        </p:cxnSp>
        <p:cxnSp>
          <p:nvCxnSpPr>
            <p:cNvPr id="87062" name="直接连接符 27"/>
            <p:cNvCxnSpPr/>
            <p:nvPr/>
          </p:nvCxnSpPr>
          <p:spPr>
            <a:xfrm flipH="1">
              <a:off x="4420364" y="3981430"/>
              <a:ext cx="252000" cy="0"/>
            </a:xfrm>
            <a:prstGeom prst="line">
              <a:avLst/>
            </a:prstGeom>
            <a:ln w="19050" cap="flat" cmpd="sng">
              <a:solidFill>
                <a:schemeClr val="bg2"/>
              </a:solidFill>
              <a:prstDash val="solid"/>
              <a:headEnd type="none" w="med" len="med"/>
              <a:tailEnd type="none" w="med" len="med"/>
            </a:ln>
          </p:spPr>
        </p:cxnSp>
        <p:cxnSp>
          <p:nvCxnSpPr>
            <p:cNvPr id="87063" name="直接连接符 28"/>
            <p:cNvCxnSpPr/>
            <p:nvPr/>
          </p:nvCxnSpPr>
          <p:spPr>
            <a:xfrm>
              <a:off x="4791834" y="2658174"/>
              <a:ext cx="0" cy="129600"/>
            </a:xfrm>
            <a:prstGeom prst="line">
              <a:avLst/>
            </a:prstGeom>
            <a:ln w="19050" cap="flat" cmpd="sng">
              <a:solidFill>
                <a:schemeClr val="bg2"/>
              </a:solidFill>
              <a:prstDash val="solid"/>
              <a:headEnd type="none" w="med" len="med"/>
              <a:tailEnd type="none" w="med" len="med"/>
            </a:ln>
          </p:spPr>
        </p:cxnSp>
        <p:cxnSp>
          <p:nvCxnSpPr>
            <p:cNvPr id="87064" name="直接连接符 29"/>
            <p:cNvCxnSpPr/>
            <p:nvPr/>
          </p:nvCxnSpPr>
          <p:spPr>
            <a:xfrm>
              <a:off x="4788024" y="3275766"/>
              <a:ext cx="0" cy="129600"/>
            </a:xfrm>
            <a:prstGeom prst="line">
              <a:avLst/>
            </a:prstGeom>
            <a:ln w="19050" cap="flat" cmpd="sng">
              <a:solidFill>
                <a:schemeClr val="bg2"/>
              </a:solidFill>
              <a:prstDash val="solid"/>
              <a:headEnd type="none" w="med" len="med"/>
              <a:tailEnd type="none" w="med" len="med"/>
            </a:ln>
          </p:spPr>
        </p:cxnSp>
        <p:cxnSp>
          <p:nvCxnSpPr>
            <p:cNvPr id="87065" name="直接连接符 30"/>
            <p:cNvCxnSpPr/>
            <p:nvPr/>
          </p:nvCxnSpPr>
          <p:spPr>
            <a:xfrm>
              <a:off x="4791834" y="3859450"/>
              <a:ext cx="0" cy="129600"/>
            </a:xfrm>
            <a:prstGeom prst="line">
              <a:avLst/>
            </a:prstGeom>
            <a:ln w="19050" cap="flat" cmpd="sng">
              <a:solidFill>
                <a:schemeClr val="bg2"/>
              </a:solidFill>
              <a:prstDash val="solid"/>
              <a:headEnd type="none" w="med" len="med"/>
              <a:tailEnd type="none" w="med" len="med"/>
            </a:ln>
          </p:spPr>
        </p:cxnSp>
        <p:cxnSp>
          <p:nvCxnSpPr>
            <p:cNvPr id="87066" name="直接连接符 31"/>
            <p:cNvCxnSpPr/>
            <p:nvPr/>
          </p:nvCxnSpPr>
          <p:spPr>
            <a:xfrm>
              <a:off x="5724128" y="2958460"/>
              <a:ext cx="0" cy="302400"/>
            </a:xfrm>
            <a:prstGeom prst="line">
              <a:avLst/>
            </a:prstGeom>
            <a:ln w="19050" cap="flat" cmpd="sng">
              <a:solidFill>
                <a:schemeClr val="bg2"/>
              </a:solidFill>
              <a:prstDash val="solid"/>
              <a:headEnd type="none" w="med" len="med"/>
              <a:tailEnd type="none" w="med" len="med"/>
            </a:ln>
          </p:spPr>
        </p:cxnSp>
        <p:cxnSp>
          <p:nvCxnSpPr>
            <p:cNvPr id="87067" name="直接连接符 32"/>
            <p:cNvCxnSpPr/>
            <p:nvPr/>
          </p:nvCxnSpPr>
          <p:spPr>
            <a:xfrm>
              <a:off x="5599162" y="3011418"/>
              <a:ext cx="0" cy="252000"/>
            </a:xfrm>
            <a:prstGeom prst="line">
              <a:avLst/>
            </a:prstGeom>
            <a:ln w="19050" cap="flat" cmpd="sng">
              <a:solidFill>
                <a:schemeClr val="bg2"/>
              </a:solidFill>
              <a:prstDash val="solid"/>
              <a:headEnd type="none" w="med" len="med"/>
              <a:tailEnd type="none" w="med" len="med"/>
            </a:ln>
          </p:spPr>
        </p:cxnSp>
      </p:grpSp>
      <p:sp>
        <p:nvSpPr>
          <p:cNvPr id="87054" name="灯片编号占位符 2"/>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37</a:t>
            </a:fld>
            <a:endParaRPr lang="zh-CN" altLang="zh-CN" sz="14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p:bldP spid="18"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宋体" panose="02010600030101010101" pitchFamily="2" charset="-122"/>
              </a:rPr>
              <a:t>多路选择器的典型应用</a:t>
            </a:r>
          </a:p>
        </p:txBody>
      </p:sp>
      <p:sp>
        <p:nvSpPr>
          <p:cNvPr id="4" name="内容占位符 3"/>
          <p:cNvSpPr>
            <a:spLocks noGrp="1"/>
          </p:cNvSpPr>
          <p:nvPr>
            <p:ph idx="1"/>
          </p:nvPr>
        </p:nvSpPr>
        <p:spPr/>
        <p:txBody>
          <a:bodyPr/>
          <a:lstStyle/>
          <a:p>
            <a:endParaRPr lang="zh-CN" altLang="en-US"/>
          </a:p>
        </p:txBody>
      </p:sp>
      <p:grpSp>
        <p:nvGrpSpPr>
          <p:cNvPr id="86018" name="Group 90"/>
          <p:cNvGrpSpPr/>
          <p:nvPr/>
        </p:nvGrpSpPr>
        <p:grpSpPr>
          <a:xfrm>
            <a:off x="1703388" y="5418138"/>
            <a:ext cx="4929187" cy="368300"/>
            <a:chOff x="720" y="3753"/>
            <a:chExt cx="3105" cy="310"/>
          </a:xfrm>
        </p:grpSpPr>
        <p:sp>
          <p:nvSpPr>
            <p:cNvPr id="3" name="Text Box 91"/>
            <p:cNvSpPr txBox="1">
              <a:spLocks noChangeArrowheads="1"/>
            </p:cNvSpPr>
            <p:nvPr/>
          </p:nvSpPr>
          <p:spPr bwMode="auto">
            <a:xfrm>
              <a:off x="720" y="3753"/>
              <a:ext cx="3105" cy="310"/>
            </a:xfrm>
            <a:prstGeom prst="rect">
              <a:avLst/>
            </a:prstGeom>
            <a:noFill/>
            <a:ln w="28575">
              <a:noFill/>
              <a:miter lim="800000"/>
            </a:ln>
            <a:effectLst/>
          </p:spPr>
          <p:txBody>
            <a:bodyPr>
              <a:spAutoFit/>
            </a:bodyPr>
            <a:lstStyle/>
            <a:p>
              <a:pPr marR="0" defTabSz="914400" eaLnBrk="1" hangingPunct="1">
                <a:spcBef>
                  <a:spcPct val="50000"/>
                </a:spcBef>
                <a:buClrTx/>
                <a:buSzTx/>
                <a:buFontTx/>
                <a:defRPr/>
              </a:pP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F=E</a:t>
              </a:r>
              <a:r>
                <a:rPr kumimoji="1" lang="en-US" altLang="zh-CN" sz="1800" b="1" kern="1200" cap="none" spc="0" normalizeH="0" baseline="-2500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a:t>
              </a: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0 </a:t>
              </a:r>
              <a:r>
                <a:rPr kumimoji="0" lang="en-US" altLang="zh-CN" sz="1800" b="1"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1</a:t>
              </a: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0" lang="en-US" altLang="zh-CN" sz="1800" b="1"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0 </a:t>
              </a: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D</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1 </a:t>
              </a:r>
              <a:r>
                <a:rPr kumimoji="0" lang="en-US" altLang="zh-CN" sz="1800" b="1"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1</a:t>
              </a: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0" lang="en-US" altLang="zh-CN" sz="1800" b="1"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0 </a:t>
              </a: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D</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2 </a:t>
              </a:r>
              <a:r>
                <a:rPr kumimoji="0" lang="en-US" altLang="zh-CN" sz="1800" b="1"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1</a:t>
              </a: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0" lang="en-US" altLang="zh-CN" sz="1800" b="1"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0 </a:t>
              </a: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D</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a:t>
              </a:r>
              <a:r>
                <a:rPr kumimoji="0" lang="en-US" altLang="zh-CN" sz="1800" b="1"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1</a:t>
              </a: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0" lang="en-US" altLang="zh-CN" sz="1800" b="1"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sz="18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0 </a:t>
              </a:r>
              <a:r>
                <a:rPr kumimoji="1" lang="en-US" altLang="zh-CN" sz="1800" b="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sp>
          <p:nvSpPr>
            <p:cNvPr id="86149" name="Line 92"/>
            <p:cNvSpPr/>
            <p:nvPr/>
          </p:nvSpPr>
          <p:spPr>
            <a:xfrm>
              <a:off x="960" y="3808"/>
              <a:ext cx="91" cy="0"/>
            </a:xfrm>
            <a:prstGeom prst="line">
              <a:avLst/>
            </a:prstGeom>
            <a:ln w="28575" cap="flat" cmpd="sng">
              <a:solidFill>
                <a:srgbClr val="006600"/>
              </a:solidFill>
              <a:prstDash val="solid"/>
              <a:miter/>
              <a:headEnd type="none" w="med" len="med"/>
              <a:tailEnd type="none" w="med" len="med"/>
            </a:ln>
          </p:spPr>
        </p:sp>
        <p:sp>
          <p:nvSpPr>
            <p:cNvPr id="86150" name="Line 93"/>
            <p:cNvSpPr/>
            <p:nvPr/>
          </p:nvSpPr>
          <p:spPr>
            <a:xfrm>
              <a:off x="1317" y="3796"/>
              <a:ext cx="91" cy="0"/>
            </a:xfrm>
            <a:prstGeom prst="line">
              <a:avLst/>
            </a:prstGeom>
            <a:ln w="28575" cap="flat" cmpd="sng">
              <a:solidFill>
                <a:srgbClr val="006600"/>
              </a:solidFill>
              <a:prstDash val="solid"/>
              <a:miter/>
              <a:headEnd type="none" w="med" len="med"/>
              <a:tailEnd type="none" w="med" len="med"/>
            </a:ln>
          </p:spPr>
        </p:sp>
        <p:sp>
          <p:nvSpPr>
            <p:cNvPr id="86151" name="Line 94"/>
            <p:cNvSpPr/>
            <p:nvPr/>
          </p:nvSpPr>
          <p:spPr>
            <a:xfrm>
              <a:off x="1521" y="3796"/>
              <a:ext cx="91" cy="0"/>
            </a:xfrm>
            <a:prstGeom prst="line">
              <a:avLst/>
            </a:prstGeom>
            <a:ln w="28575" cap="flat" cmpd="sng">
              <a:solidFill>
                <a:srgbClr val="006600"/>
              </a:solidFill>
              <a:prstDash val="solid"/>
              <a:miter/>
              <a:headEnd type="none" w="med" len="med"/>
              <a:tailEnd type="none" w="med" len="med"/>
            </a:ln>
          </p:spPr>
        </p:sp>
        <p:sp>
          <p:nvSpPr>
            <p:cNvPr id="86152" name="Line 95"/>
            <p:cNvSpPr/>
            <p:nvPr/>
          </p:nvSpPr>
          <p:spPr>
            <a:xfrm>
              <a:off x="2001" y="3808"/>
              <a:ext cx="91" cy="0"/>
            </a:xfrm>
            <a:prstGeom prst="line">
              <a:avLst/>
            </a:prstGeom>
            <a:ln w="28575" cap="flat" cmpd="sng">
              <a:solidFill>
                <a:srgbClr val="006600"/>
              </a:solidFill>
              <a:prstDash val="solid"/>
              <a:miter/>
              <a:headEnd type="none" w="med" len="med"/>
              <a:tailEnd type="none" w="med" len="med"/>
            </a:ln>
          </p:spPr>
        </p:sp>
        <p:sp>
          <p:nvSpPr>
            <p:cNvPr id="86153" name="Line 96"/>
            <p:cNvSpPr/>
            <p:nvPr/>
          </p:nvSpPr>
          <p:spPr>
            <a:xfrm>
              <a:off x="2886" y="3808"/>
              <a:ext cx="91" cy="0"/>
            </a:xfrm>
            <a:prstGeom prst="line">
              <a:avLst/>
            </a:prstGeom>
            <a:ln w="28575" cap="flat" cmpd="sng">
              <a:solidFill>
                <a:srgbClr val="006600"/>
              </a:solidFill>
              <a:prstDash val="solid"/>
              <a:miter/>
              <a:headEnd type="none" w="med" len="med"/>
              <a:tailEnd type="none" w="med" len="med"/>
            </a:ln>
          </p:spPr>
        </p:sp>
      </p:grpSp>
      <p:graphicFrame>
        <p:nvGraphicFramePr>
          <p:cNvPr id="10" name="表格 9"/>
          <p:cNvGraphicFramePr>
            <a:graphicFrameLocks noGrp="1"/>
          </p:cNvGraphicFramePr>
          <p:nvPr/>
        </p:nvGraphicFramePr>
        <p:xfrm>
          <a:off x="7596188" y="1507173"/>
          <a:ext cx="1785938" cy="1844676"/>
        </p:xfrm>
        <a:graphic>
          <a:graphicData uri="http://schemas.openxmlformats.org/drawingml/2006/table">
            <a:tbl>
              <a:tblPr firstRow="1" bandRow="1">
                <a:tableStyleId>{D7AC3CCA-C797-4891-BE02-D94E43425B78}</a:tableStyleId>
              </a:tblPr>
              <a:tblGrid>
                <a:gridCol w="407980">
                  <a:extLst>
                    <a:ext uri="{9D8B030D-6E8A-4147-A177-3AD203B41FA5}">
                      <a16:colId xmlns:a16="http://schemas.microsoft.com/office/drawing/2014/main" val="20000"/>
                    </a:ext>
                  </a:extLst>
                </a:gridCol>
                <a:gridCol w="407980">
                  <a:extLst>
                    <a:ext uri="{9D8B030D-6E8A-4147-A177-3AD203B41FA5}">
                      <a16:colId xmlns:a16="http://schemas.microsoft.com/office/drawing/2014/main" val="20001"/>
                    </a:ext>
                  </a:extLst>
                </a:gridCol>
                <a:gridCol w="407980">
                  <a:extLst>
                    <a:ext uri="{9D8B030D-6E8A-4147-A177-3AD203B41FA5}">
                      <a16:colId xmlns:a16="http://schemas.microsoft.com/office/drawing/2014/main" val="20002"/>
                    </a:ext>
                  </a:extLst>
                </a:gridCol>
                <a:gridCol w="561998">
                  <a:extLst>
                    <a:ext uri="{9D8B030D-6E8A-4147-A177-3AD203B41FA5}">
                      <a16:colId xmlns:a16="http://schemas.microsoft.com/office/drawing/2014/main" val="20003"/>
                    </a:ext>
                  </a:extLst>
                </a:gridCol>
              </a:tblGrid>
              <a:tr h="304935">
                <a:tc>
                  <a:txBody>
                    <a:bodyPr/>
                    <a:lstStyle/>
                    <a:p>
                      <a:pPr algn="ctr"/>
                      <a:r>
                        <a:rPr lang="en-US" altLang="zh-CN" sz="1400" dirty="0">
                          <a:solidFill>
                            <a:schemeClr val="tx1"/>
                          </a:solidFill>
                          <a:latin typeface="+mj-lt"/>
                        </a:rPr>
                        <a:t>E</a:t>
                      </a:r>
                      <a:r>
                        <a:rPr lang="en-US" altLang="zh-CN" sz="1400" b="1" kern="1200" baseline="-25000" dirty="0">
                          <a:solidFill>
                            <a:schemeClr val="tx1"/>
                          </a:solidFill>
                          <a:latin typeface="+mj-lt"/>
                          <a:ea typeface="+mn-ea"/>
                          <a:cs typeface="+mn-cs"/>
                        </a:rPr>
                        <a:t>n</a:t>
                      </a:r>
                      <a:endParaRPr lang="zh-CN" altLang="en-US" sz="1400" b="1" kern="1200" baseline="-25000" dirty="0">
                        <a:solidFill>
                          <a:schemeClr val="tx1"/>
                        </a:solidFill>
                        <a:latin typeface="+mj-lt"/>
                        <a:ea typeface="+mn-ea"/>
                        <a:cs typeface="+mn-cs"/>
                      </a:endParaRPr>
                    </a:p>
                  </a:txBody>
                  <a:tcPr marL="91439" marR="91439" marT="45740" marB="45740">
                    <a:lnR w="12700" cap="flat" cmpd="sng" algn="ctr">
                      <a:noFill/>
                      <a:prstDash val="solid"/>
                      <a:round/>
                      <a:headEnd type="none" w="med" len="med"/>
                      <a:tailEnd type="none" w="med" len="med"/>
                    </a:lnR>
                    <a:solidFill>
                      <a:schemeClr val="bg1"/>
                    </a:solidFill>
                  </a:tcPr>
                </a:tc>
                <a:tc>
                  <a:txBody>
                    <a:bodyPr/>
                    <a:lstStyle/>
                    <a:p>
                      <a:pPr algn="ctr"/>
                      <a:r>
                        <a:rPr lang="en-US" altLang="zh-CN" sz="1400" dirty="0">
                          <a:solidFill>
                            <a:schemeClr val="tx1"/>
                          </a:solidFill>
                          <a:latin typeface="+mj-lt"/>
                        </a:rPr>
                        <a:t>A</a:t>
                      </a:r>
                      <a:r>
                        <a:rPr lang="en-US" altLang="zh-CN" sz="1400" b="1" kern="1200" baseline="-25000" dirty="0">
                          <a:solidFill>
                            <a:schemeClr val="tx1"/>
                          </a:solidFill>
                          <a:latin typeface="+mj-lt"/>
                          <a:ea typeface="+mn-ea"/>
                          <a:cs typeface="+mn-cs"/>
                        </a:rPr>
                        <a:t>1</a:t>
                      </a:r>
                      <a:endParaRPr lang="zh-CN" altLang="en-US" sz="1400" b="1" kern="1200" baseline="-25000" dirty="0">
                        <a:solidFill>
                          <a:schemeClr val="tx1"/>
                        </a:solidFill>
                        <a:latin typeface="+mj-lt"/>
                        <a:ea typeface="+mn-ea"/>
                        <a:cs typeface="+mn-cs"/>
                      </a:endParaRPr>
                    </a:p>
                  </a:txBody>
                  <a:tcPr marL="91439" marR="91439" marT="45740" marB="4574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a:r>
                        <a:rPr lang="en-US" altLang="zh-CN" sz="1400" dirty="0">
                          <a:solidFill>
                            <a:schemeClr val="tx1"/>
                          </a:solidFill>
                          <a:latin typeface="+mj-lt"/>
                        </a:rPr>
                        <a:t>A</a:t>
                      </a:r>
                      <a:r>
                        <a:rPr lang="en-US" altLang="zh-CN" sz="1400" baseline="-25000" dirty="0">
                          <a:solidFill>
                            <a:schemeClr val="tx1"/>
                          </a:solidFill>
                          <a:latin typeface="+mj-lt"/>
                        </a:rPr>
                        <a:t>0</a:t>
                      </a:r>
                      <a:endParaRPr lang="zh-CN" altLang="en-US" sz="1400" baseline="-25000" dirty="0">
                        <a:solidFill>
                          <a:schemeClr val="tx1"/>
                        </a:solidFill>
                        <a:latin typeface="+mj-lt"/>
                      </a:endParaRPr>
                    </a:p>
                  </a:txBody>
                  <a:tcPr marL="91439" marR="91439" marT="45740" marB="45740">
                    <a:lnL w="12700" cap="flat" cmpd="sng" algn="ctr">
                      <a:noFill/>
                      <a:prstDash val="solid"/>
                      <a:round/>
                      <a:headEnd type="none" w="med" len="med"/>
                      <a:tailEnd type="none" w="med" len="med"/>
                    </a:lnL>
                    <a:solidFill>
                      <a:schemeClr val="bg1"/>
                    </a:solidFill>
                  </a:tcPr>
                </a:tc>
                <a:tc>
                  <a:txBody>
                    <a:bodyPr/>
                    <a:lstStyle/>
                    <a:p>
                      <a:pPr algn="ctr"/>
                      <a:r>
                        <a:rPr lang="en-US" altLang="zh-CN" sz="1400" dirty="0">
                          <a:solidFill>
                            <a:srgbClr val="C00000"/>
                          </a:solidFill>
                          <a:latin typeface="+mj-lt"/>
                        </a:rPr>
                        <a:t>F</a:t>
                      </a:r>
                      <a:endParaRPr lang="zh-CN" altLang="en-US" sz="1400" baseline="-25000" dirty="0">
                        <a:solidFill>
                          <a:srgbClr val="C00000"/>
                        </a:solidFill>
                        <a:latin typeface="+mj-lt"/>
                      </a:endParaRPr>
                    </a:p>
                  </a:txBody>
                  <a:tcPr marL="91439" marR="91439" marT="45740" marB="45740">
                    <a:solidFill>
                      <a:schemeClr val="bg1"/>
                    </a:solidFill>
                  </a:tcPr>
                </a:tc>
                <a:extLst>
                  <a:ext uri="{0D108BD9-81ED-4DB2-BD59-A6C34878D82A}">
                    <a16:rowId xmlns:a16="http://schemas.microsoft.com/office/drawing/2014/main" val="10000"/>
                  </a:ext>
                </a:extLst>
              </a:tr>
              <a:tr h="304935">
                <a:tc>
                  <a:txBody>
                    <a:bodyPr/>
                    <a:lstStyle/>
                    <a:p>
                      <a:pPr marL="0" algn="ctr" defTabSz="914400" rtl="0" eaLnBrk="1" latinLnBrk="0" hangingPunct="1"/>
                      <a:r>
                        <a:rPr lang="en-US" altLang="zh-CN" sz="1400" b="1" kern="1200" dirty="0">
                          <a:solidFill>
                            <a:schemeClr val="dk1"/>
                          </a:solidFill>
                          <a:latin typeface="+mj-lt"/>
                          <a:ea typeface="+mn-ea"/>
                          <a:cs typeface="+mn-cs"/>
                        </a:rPr>
                        <a:t>1</a:t>
                      </a:r>
                      <a:endParaRPr lang="zh-CN" altLang="en-US" sz="1400" b="1" kern="1200" dirty="0">
                        <a:solidFill>
                          <a:schemeClr val="dk1"/>
                        </a:solidFill>
                        <a:latin typeface="+mj-lt"/>
                        <a:ea typeface="+mn-ea"/>
                        <a:cs typeface="+mn-cs"/>
                      </a:endParaRPr>
                    </a:p>
                  </a:txBody>
                  <a:tcPr marL="91439" marR="91439" marT="45740" marB="45740">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latinLnBrk="0" hangingPunct="1"/>
                      <a:r>
                        <a:rPr lang="en-US" altLang="zh-CN" sz="1400" b="1" kern="1200" dirty="0">
                          <a:solidFill>
                            <a:schemeClr val="dk1"/>
                          </a:solidFill>
                          <a:latin typeface="+mj-lt"/>
                          <a:ea typeface="+mn-ea"/>
                          <a:cs typeface="+mn-cs"/>
                        </a:rPr>
                        <a:t>× </a:t>
                      </a:r>
                      <a:endParaRPr lang="zh-CN" altLang="en-US" sz="1400" b="1" kern="1200" dirty="0">
                        <a:solidFill>
                          <a:schemeClr val="dk1"/>
                        </a:solidFill>
                        <a:latin typeface="+mj-lt"/>
                        <a:ea typeface="+mn-ea"/>
                        <a:cs typeface="+mn-cs"/>
                      </a:endParaRPr>
                    </a:p>
                  </a:txBody>
                  <a:tcPr marL="91439" marR="91439"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latinLnBrk="0" hangingPunct="1"/>
                      <a:r>
                        <a:rPr lang="en-US" altLang="zh-CN" sz="1400" b="1" kern="1200" dirty="0">
                          <a:solidFill>
                            <a:schemeClr val="dk1"/>
                          </a:solidFill>
                          <a:latin typeface="+mj-lt"/>
                          <a:ea typeface="+mn-ea"/>
                          <a:cs typeface="+mn-cs"/>
                        </a:rPr>
                        <a:t>× </a:t>
                      </a:r>
                      <a:endParaRPr lang="zh-CN" altLang="en-US" sz="1400" b="1" kern="1200" dirty="0">
                        <a:solidFill>
                          <a:schemeClr val="dk1"/>
                        </a:solidFill>
                        <a:latin typeface="+mj-lt"/>
                        <a:ea typeface="+mn-ea"/>
                        <a:cs typeface="+mn-cs"/>
                      </a:endParaRPr>
                    </a:p>
                  </a:txBody>
                  <a:tcPr marL="91439" marR="91439" marT="45740" marB="45740">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39" marR="91439" marT="45740" marB="45740">
                    <a:solidFill>
                      <a:schemeClr val="bg1"/>
                    </a:solidFill>
                  </a:tcPr>
                </a:tc>
                <a:extLst>
                  <a:ext uri="{0D108BD9-81ED-4DB2-BD59-A6C34878D82A}">
                    <a16:rowId xmlns:a16="http://schemas.microsoft.com/office/drawing/2014/main" val="10001"/>
                  </a:ext>
                </a:extLst>
              </a:tr>
              <a:tr h="304935">
                <a:tc>
                  <a:txBody>
                    <a:bodyPr/>
                    <a:lstStyle/>
                    <a:p>
                      <a:pPr algn="ctr"/>
                      <a:r>
                        <a:rPr lang="en-US" altLang="zh-CN" sz="1400" b="1" dirty="0">
                          <a:latin typeface="+mj-lt"/>
                        </a:rPr>
                        <a:t>0</a:t>
                      </a:r>
                      <a:endParaRPr lang="zh-CN" altLang="en-US" sz="1400" b="1" dirty="0">
                        <a:latin typeface="+mj-lt"/>
                      </a:endParaRPr>
                    </a:p>
                  </a:txBody>
                  <a:tcPr marL="91439" marR="91439" marT="45740" marB="45740">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39" marR="91439"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39" marR="91439" marT="45740" marB="45740">
                    <a:lnL w="12700" cap="flat" cmpd="sng" algn="ctr">
                      <a:solidFill>
                        <a:schemeClr val="tx1"/>
                      </a:solidFill>
                      <a:prstDash val="solid"/>
                      <a:round/>
                      <a:headEnd type="none" w="med" len="med"/>
                      <a:tailEnd type="none" w="med" len="med"/>
                    </a:lnL>
                    <a:solidFill>
                      <a:schemeClr val="bg1"/>
                    </a:solidFill>
                  </a:tcPr>
                </a:tc>
                <a:tc>
                  <a:txBody>
                    <a:bodyPr/>
                    <a:lstStyle/>
                    <a:p>
                      <a:pPr algn="ctr">
                        <a:spcBef>
                          <a:spcPct val="50000"/>
                        </a:spcBef>
                      </a:pPr>
                      <a:r>
                        <a:rPr kumimoji="0" lang="en-US" altLang="zh-CN" sz="1400" b="1" dirty="0"/>
                        <a:t>D</a:t>
                      </a:r>
                      <a:r>
                        <a:rPr kumimoji="0" lang="en-US" altLang="zh-CN" sz="1400" b="1" baseline="-25000" dirty="0"/>
                        <a:t>0</a:t>
                      </a:r>
                    </a:p>
                  </a:txBody>
                  <a:tcPr marL="91439" marR="91439" marT="45740" marB="45740">
                    <a:solidFill>
                      <a:schemeClr val="bg1"/>
                    </a:solidFill>
                  </a:tcPr>
                </a:tc>
                <a:extLst>
                  <a:ext uri="{0D108BD9-81ED-4DB2-BD59-A6C34878D82A}">
                    <a16:rowId xmlns:a16="http://schemas.microsoft.com/office/drawing/2014/main" val="10002"/>
                  </a:ext>
                </a:extLst>
              </a:tr>
              <a:tr h="320001">
                <a:tc>
                  <a:txBody>
                    <a:bodyPr/>
                    <a:lstStyle/>
                    <a:p>
                      <a:pPr algn="ctr"/>
                      <a:r>
                        <a:rPr lang="en-US" altLang="zh-CN" sz="1400" b="1" dirty="0">
                          <a:latin typeface="+mj-lt"/>
                        </a:rPr>
                        <a:t>0</a:t>
                      </a:r>
                      <a:endParaRPr lang="zh-CN" altLang="en-US" sz="1400" b="1" dirty="0">
                        <a:latin typeface="+mj-lt"/>
                      </a:endParaRPr>
                    </a:p>
                  </a:txBody>
                  <a:tcPr marL="91439" marR="91439" marT="45740" marB="45740">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39" marR="91439"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1</a:t>
                      </a:r>
                      <a:endParaRPr lang="zh-CN" altLang="en-US" sz="1400" b="1" dirty="0">
                        <a:latin typeface="+mj-lt"/>
                      </a:endParaRPr>
                    </a:p>
                  </a:txBody>
                  <a:tcPr marL="91439" marR="91439" marT="45740" marB="45740">
                    <a:lnL w="12700" cap="flat" cmpd="sng" algn="ctr">
                      <a:solidFill>
                        <a:schemeClr val="tx1"/>
                      </a:solidFill>
                      <a:prstDash val="solid"/>
                      <a:round/>
                      <a:headEnd type="none" w="med" len="med"/>
                      <a:tailEnd type="none" w="med" len="med"/>
                    </a:lnL>
                    <a:solidFill>
                      <a:schemeClr val="bg1"/>
                    </a:solidFill>
                  </a:tcPr>
                </a:tc>
                <a:tc>
                  <a:txBody>
                    <a:bodyPr/>
                    <a:lstStyle/>
                    <a:p>
                      <a:pPr algn="ctr">
                        <a:spcBef>
                          <a:spcPct val="50000"/>
                        </a:spcBef>
                      </a:pPr>
                      <a:r>
                        <a:rPr kumimoji="0" lang="en-US" altLang="zh-CN" sz="1400" b="1" dirty="0"/>
                        <a:t>D</a:t>
                      </a:r>
                      <a:r>
                        <a:rPr kumimoji="0" lang="en-US" altLang="zh-CN" sz="1400" b="1" baseline="-25000" dirty="0"/>
                        <a:t>1</a:t>
                      </a:r>
                    </a:p>
                  </a:txBody>
                  <a:tcPr marL="91439" marR="91439" marT="45740" marB="45740">
                    <a:solidFill>
                      <a:schemeClr val="bg1"/>
                    </a:solidFill>
                  </a:tcPr>
                </a:tc>
                <a:extLst>
                  <a:ext uri="{0D108BD9-81ED-4DB2-BD59-A6C34878D82A}">
                    <a16:rowId xmlns:a16="http://schemas.microsoft.com/office/drawing/2014/main" val="10003"/>
                  </a:ext>
                </a:extLst>
              </a:tr>
              <a:tr h="304935">
                <a:tc>
                  <a:txBody>
                    <a:bodyPr/>
                    <a:lstStyle/>
                    <a:p>
                      <a:pPr algn="ctr"/>
                      <a:r>
                        <a:rPr lang="en-US" altLang="zh-CN" sz="1400" b="1" dirty="0">
                          <a:latin typeface="+mj-lt"/>
                        </a:rPr>
                        <a:t>0</a:t>
                      </a:r>
                      <a:endParaRPr lang="zh-CN" altLang="en-US" sz="1400" b="1" dirty="0">
                        <a:latin typeface="+mj-lt"/>
                      </a:endParaRPr>
                    </a:p>
                  </a:txBody>
                  <a:tcPr marL="91439" marR="91439" marT="45740" marB="45740">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1</a:t>
                      </a:r>
                      <a:endParaRPr lang="zh-CN" altLang="en-US" sz="1400" b="1" dirty="0">
                        <a:latin typeface="+mj-lt"/>
                      </a:endParaRPr>
                    </a:p>
                  </a:txBody>
                  <a:tcPr marL="91439" marR="91439"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39" marR="91439" marT="45740" marB="45740">
                    <a:lnL w="12700" cap="flat" cmpd="sng" algn="ctr">
                      <a:solidFill>
                        <a:schemeClr val="tx1"/>
                      </a:solidFill>
                      <a:prstDash val="solid"/>
                      <a:round/>
                      <a:headEnd type="none" w="med" len="med"/>
                      <a:tailEnd type="none" w="med" len="med"/>
                    </a:lnL>
                    <a:solidFill>
                      <a:schemeClr val="bg1"/>
                    </a:solidFill>
                  </a:tcPr>
                </a:tc>
                <a:tc>
                  <a:txBody>
                    <a:bodyPr/>
                    <a:lstStyle/>
                    <a:p>
                      <a:pPr algn="ctr">
                        <a:spcBef>
                          <a:spcPct val="50000"/>
                        </a:spcBef>
                      </a:pPr>
                      <a:r>
                        <a:rPr kumimoji="0" lang="en-US" altLang="zh-CN" sz="1400" b="1" dirty="0"/>
                        <a:t>D</a:t>
                      </a:r>
                      <a:r>
                        <a:rPr kumimoji="0" lang="en-US" altLang="zh-CN" sz="1400" b="1" baseline="-25000" dirty="0"/>
                        <a:t>2</a:t>
                      </a:r>
                    </a:p>
                  </a:txBody>
                  <a:tcPr marL="91439" marR="91439" marT="45740" marB="45740">
                    <a:solidFill>
                      <a:schemeClr val="bg1"/>
                    </a:solidFill>
                  </a:tcPr>
                </a:tc>
                <a:extLst>
                  <a:ext uri="{0D108BD9-81ED-4DB2-BD59-A6C34878D82A}">
                    <a16:rowId xmlns:a16="http://schemas.microsoft.com/office/drawing/2014/main" val="10004"/>
                  </a:ext>
                </a:extLst>
              </a:tr>
              <a:tr h="304935">
                <a:tc>
                  <a:txBody>
                    <a:bodyPr/>
                    <a:lstStyle/>
                    <a:p>
                      <a:pPr algn="ctr"/>
                      <a:r>
                        <a:rPr lang="en-US" altLang="zh-CN" sz="1400" b="1" dirty="0">
                          <a:latin typeface="+mj-lt"/>
                        </a:rPr>
                        <a:t>0</a:t>
                      </a:r>
                      <a:endParaRPr lang="zh-CN" altLang="en-US" sz="1400" b="1" dirty="0">
                        <a:latin typeface="+mj-lt"/>
                      </a:endParaRPr>
                    </a:p>
                  </a:txBody>
                  <a:tcPr marL="91439" marR="91439" marT="45740" marB="45740">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1</a:t>
                      </a:r>
                      <a:endParaRPr lang="zh-CN" altLang="en-US" sz="1400" b="1" dirty="0">
                        <a:latin typeface="+mj-lt"/>
                      </a:endParaRPr>
                    </a:p>
                  </a:txBody>
                  <a:tcPr marL="91439" marR="91439"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1</a:t>
                      </a:r>
                      <a:endParaRPr lang="zh-CN" altLang="en-US" sz="1400" b="1" dirty="0">
                        <a:latin typeface="+mj-lt"/>
                      </a:endParaRPr>
                    </a:p>
                  </a:txBody>
                  <a:tcPr marL="91439" marR="91439" marT="45740" marB="45740">
                    <a:lnL w="12700" cap="flat" cmpd="sng" algn="ctr">
                      <a:solidFill>
                        <a:schemeClr val="tx1"/>
                      </a:solidFill>
                      <a:prstDash val="solid"/>
                      <a:round/>
                      <a:headEnd type="none" w="med" len="med"/>
                      <a:tailEnd type="none" w="med" len="med"/>
                    </a:lnL>
                    <a:solidFill>
                      <a:schemeClr val="bg1"/>
                    </a:solidFill>
                  </a:tcPr>
                </a:tc>
                <a:tc>
                  <a:txBody>
                    <a:bodyPr/>
                    <a:lstStyle/>
                    <a:p>
                      <a:pPr algn="ctr">
                        <a:spcBef>
                          <a:spcPct val="50000"/>
                        </a:spcBef>
                      </a:pPr>
                      <a:r>
                        <a:rPr kumimoji="0" lang="en-US" altLang="zh-CN" sz="1400" b="1" dirty="0"/>
                        <a:t>D</a:t>
                      </a:r>
                      <a:r>
                        <a:rPr kumimoji="0" lang="en-US" altLang="zh-CN" sz="1400" b="1" baseline="-25000" dirty="0"/>
                        <a:t>3</a:t>
                      </a:r>
                    </a:p>
                  </a:txBody>
                  <a:tcPr marL="91439" marR="91439" marT="45740" marB="45740">
                    <a:solidFill>
                      <a:schemeClr val="bg1"/>
                    </a:solidFill>
                  </a:tcPr>
                </a:tc>
                <a:extLst>
                  <a:ext uri="{0D108BD9-81ED-4DB2-BD59-A6C34878D82A}">
                    <a16:rowId xmlns:a16="http://schemas.microsoft.com/office/drawing/2014/main" val="10005"/>
                  </a:ext>
                </a:extLst>
              </a:tr>
            </a:tbl>
          </a:graphicData>
        </a:graphic>
      </p:graphicFrame>
      <p:sp>
        <p:nvSpPr>
          <p:cNvPr id="86056" name="Text Box 52"/>
          <p:cNvSpPr txBox="1"/>
          <p:nvPr/>
        </p:nvSpPr>
        <p:spPr>
          <a:xfrm>
            <a:off x="8096250" y="1175385"/>
            <a:ext cx="1214438" cy="339725"/>
          </a:xfrm>
          <a:prstGeom prst="rect">
            <a:avLst/>
          </a:prstGeom>
          <a:noFill/>
          <a:ln w="9525">
            <a:noFill/>
          </a:ln>
        </p:spPr>
        <p:txBody>
          <a:bodyPr>
            <a:spAutoFit/>
          </a:bodyPr>
          <a:lstStyle/>
          <a:p>
            <a:pPr eaLnBrk="1" hangingPunct="1"/>
            <a:r>
              <a:rPr lang="zh-CN" altLang="en-US" sz="1600" b="1" dirty="0">
                <a:solidFill>
                  <a:srgbClr val="000000"/>
                </a:solidFill>
                <a:latin typeface="黑体" panose="02010609060101010101" pitchFamily="49" charset="-122"/>
                <a:ea typeface="黑体" panose="02010609060101010101" pitchFamily="49" charset="-122"/>
              </a:rPr>
              <a:t>功能表</a:t>
            </a:r>
          </a:p>
        </p:txBody>
      </p:sp>
      <p:sp>
        <p:nvSpPr>
          <p:cNvPr id="86057" name="Line 4"/>
          <p:cNvSpPr/>
          <p:nvPr/>
        </p:nvSpPr>
        <p:spPr>
          <a:xfrm>
            <a:off x="4013200" y="3059113"/>
            <a:ext cx="0" cy="584200"/>
          </a:xfrm>
          <a:prstGeom prst="line">
            <a:avLst/>
          </a:prstGeom>
          <a:ln w="28575" cap="sq" cmpd="sng">
            <a:solidFill>
              <a:schemeClr val="tx1"/>
            </a:solidFill>
            <a:prstDash val="solid"/>
            <a:headEnd type="none" w="sm" len="sm"/>
            <a:tailEnd type="oval" w="sm" len="sm"/>
          </a:ln>
        </p:spPr>
      </p:sp>
      <p:sp>
        <p:nvSpPr>
          <p:cNvPr id="86058" name="Line 5"/>
          <p:cNvSpPr/>
          <p:nvPr/>
        </p:nvSpPr>
        <p:spPr>
          <a:xfrm>
            <a:off x="3157538" y="3197225"/>
            <a:ext cx="2376487" cy="0"/>
          </a:xfrm>
          <a:prstGeom prst="line">
            <a:avLst/>
          </a:prstGeom>
          <a:ln w="28575" cap="sq" cmpd="sng">
            <a:solidFill>
              <a:schemeClr val="tx1"/>
            </a:solidFill>
            <a:prstDash val="solid"/>
            <a:headEnd type="oval" w="sm" len="sm"/>
            <a:tailEnd type="none" w="sm" len="sm"/>
          </a:ln>
        </p:spPr>
      </p:sp>
      <p:sp>
        <p:nvSpPr>
          <p:cNvPr id="86059" name="Line 7"/>
          <p:cNvSpPr/>
          <p:nvPr/>
        </p:nvSpPr>
        <p:spPr>
          <a:xfrm flipV="1">
            <a:off x="4090988" y="2630488"/>
            <a:ext cx="0" cy="180975"/>
          </a:xfrm>
          <a:prstGeom prst="line">
            <a:avLst/>
          </a:prstGeom>
          <a:ln w="28575" cap="sq" cmpd="sng">
            <a:solidFill>
              <a:schemeClr val="tx1"/>
            </a:solidFill>
            <a:prstDash val="solid"/>
            <a:headEnd type="none" w="sm" len="sm"/>
            <a:tailEnd type="none" w="sm" len="sm"/>
          </a:ln>
        </p:spPr>
      </p:sp>
      <p:sp>
        <p:nvSpPr>
          <p:cNvPr id="86060" name="Line 8"/>
          <p:cNvSpPr/>
          <p:nvPr/>
        </p:nvSpPr>
        <p:spPr>
          <a:xfrm>
            <a:off x="5026025" y="3052763"/>
            <a:ext cx="0" cy="995362"/>
          </a:xfrm>
          <a:prstGeom prst="line">
            <a:avLst/>
          </a:prstGeom>
          <a:ln w="28575" cap="sq" cmpd="sng">
            <a:solidFill>
              <a:schemeClr val="tx1"/>
            </a:solidFill>
            <a:prstDash val="solid"/>
            <a:headEnd type="none" w="sm" len="sm"/>
            <a:tailEnd type="oval" w="sm" len="sm"/>
          </a:ln>
        </p:spPr>
      </p:sp>
      <p:sp>
        <p:nvSpPr>
          <p:cNvPr id="86061" name="Line 9"/>
          <p:cNvSpPr/>
          <p:nvPr/>
        </p:nvSpPr>
        <p:spPr>
          <a:xfrm>
            <a:off x="4229100" y="3040063"/>
            <a:ext cx="0" cy="1223962"/>
          </a:xfrm>
          <a:prstGeom prst="line">
            <a:avLst/>
          </a:prstGeom>
          <a:ln w="28575" cap="sq" cmpd="sng">
            <a:solidFill>
              <a:schemeClr val="tx1"/>
            </a:solidFill>
            <a:prstDash val="solid"/>
            <a:headEnd type="none" w="sm" len="sm"/>
            <a:tailEnd type="none" w="sm" len="sm"/>
          </a:ln>
        </p:spPr>
      </p:sp>
      <p:sp>
        <p:nvSpPr>
          <p:cNvPr id="86062" name="Line 11"/>
          <p:cNvSpPr/>
          <p:nvPr/>
        </p:nvSpPr>
        <p:spPr>
          <a:xfrm flipV="1">
            <a:off x="4960938" y="2635250"/>
            <a:ext cx="0" cy="288925"/>
          </a:xfrm>
          <a:prstGeom prst="line">
            <a:avLst/>
          </a:prstGeom>
          <a:ln w="28575" cap="sq" cmpd="sng">
            <a:solidFill>
              <a:schemeClr val="tx1"/>
            </a:solidFill>
            <a:prstDash val="solid"/>
            <a:headEnd type="none" w="sm" len="sm"/>
            <a:tailEnd type="none" w="sm" len="sm"/>
          </a:ln>
        </p:spPr>
      </p:sp>
      <p:sp>
        <p:nvSpPr>
          <p:cNvPr id="86063" name="Line 12"/>
          <p:cNvSpPr/>
          <p:nvPr/>
        </p:nvSpPr>
        <p:spPr>
          <a:xfrm>
            <a:off x="4117975" y="3052763"/>
            <a:ext cx="0" cy="792162"/>
          </a:xfrm>
          <a:prstGeom prst="line">
            <a:avLst/>
          </a:prstGeom>
          <a:ln w="28575" cap="sq" cmpd="sng">
            <a:solidFill>
              <a:schemeClr val="tx1"/>
            </a:solidFill>
            <a:prstDash val="solid"/>
            <a:headEnd type="none" w="sm" len="sm"/>
            <a:tailEnd type="oval" w="sm" len="sm"/>
          </a:ln>
        </p:spPr>
      </p:sp>
      <p:sp>
        <p:nvSpPr>
          <p:cNvPr id="86064" name="Line 13"/>
          <p:cNvSpPr/>
          <p:nvPr/>
        </p:nvSpPr>
        <p:spPr>
          <a:xfrm>
            <a:off x="5140325" y="3040063"/>
            <a:ext cx="0" cy="1223962"/>
          </a:xfrm>
          <a:prstGeom prst="line">
            <a:avLst/>
          </a:prstGeom>
          <a:ln w="28575" cap="sq" cmpd="sng">
            <a:solidFill>
              <a:schemeClr val="tx1"/>
            </a:solidFill>
            <a:prstDash val="solid"/>
            <a:headEnd type="none" w="sm" len="sm"/>
            <a:tailEnd type="none" w="sm" len="sm"/>
          </a:ln>
        </p:spPr>
      </p:sp>
      <p:sp>
        <p:nvSpPr>
          <p:cNvPr id="86065" name="Line 15"/>
          <p:cNvSpPr/>
          <p:nvPr/>
        </p:nvSpPr>
        <p:spPr>
          <a:xfrm>
            <a:off x="5753100" y="3052763"/>
            <a:ext cx="0" cy="776287"/>
          </a:xfrm>
          <a:prstGeom prst="line">
            <a:avLst/>
          </a:prstGeom>
          <a:ln w="28575" cap="sq" cmpd="sng">
            <a:solidFill>
              <a:schemeClr val="tx1"/>
            </a:solidFill>
            <a:prstDash val="solid"/>
            <a:headEnd type="none" w="sm" len="sm"/>
            <a:tailEnd type="oval" w="sm" len="sm"/>
          </a:ln>
        </p:spPr>
      </p:sp>
      <p:sp>
        <p:nvSpPr>
          <p:cNvPr id="86066" name="Line 16"/>
          <p:cNvSpPr/>
          <p:nvPr/>
        </p:nvSpPr>
        <p:spPr>
          <a:xfrm>
            <a:off x="5862638" y="3040063"/>
            <a:ext cx="0" cy="1223962"/>
          </a:xfrm>
          <a:prstGeom prst="line">
            <a:avLst/>
          </a:prstGeom>
          <a:ln w="28575" cap="sq" cmpd="sng">
            <a:solidFill>
              <a:schemeClr val="tx1"/>
            </a:solidFill>
            <a:prstDash val="solid"/>
            <a:headEnd type="none" w="sm" len="sm"/>
            <a:tailEnd type="none" w="sm" len="sm"/>
          </a:ln>
        </p:spPr>
      </p:sp>
      <p:sp>
        <p:nvSpPr>
          <p:cNvPr id="86067" name="Rectangle 18"/>
          <p:cNvSpPr/>
          <p:nvPr/>
        </p:nvSpPr>
        <p:spPr>
          <a:xfrm>
            <a:off x="3055938" y="2797175"/>
            <a:ext cx="503237" cy="241300"/>
          </a:xfrm>
          <a:prstGeom prst="rect">
            <a:avLst/>
          </a:prstGeom>
          <a:no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068" name="Line 19"/>
          <p:cNvSpPr/>
          <p:nvPr/>
        </p:nvSpPr>
        <p:spPr>
          <a:xfrm flipV="1">
            <a:off x="3244850" y="2505075"/>
            <a:ext cx="0" cy="287338"/>
          </a:xfrm>
          <a:prstGeom prst="line">
            <a:avLst/>
          </a:prstGeom>
          <a:ln w="28575" cap="sq" cmpd="sng">
            <a:solidFill>
              <a:schemeClr val="tx1"/>
            </a:solidFill>
            <a:prstDash val="solid"/>
            <a:headEnd type="none" w="sm" len="sm"/>
            <a:tailEnd type="none" w="sm" len="sm"/>
          </a:ln>
        </p:spPr>
      </p:sp>
      <p:sp>
        <p:nvSpPr>
          <p:cNvPr id="86069" name="Line 20"/>
          <p:cNvSpPr/>
          <p:nvPr/>
        </p:nvSpPr>
        <p:spPr>
          <a:xfrm>
            <a:off x="3146425" y="3052763"/>
            <a:ext cx="0" cy="1223962"/>
          </a:xfrm>
          <a:prstGeom prst="line">
            <a:avLst/>
          </a:prstGeom>
          <a:ln w="28575" cap="sq" cmpd="sng">
            <a:solidFill>
              <a:schemeClr val="tx1"/>
            </a:solidFill>
            <a:prstDash val="solid"/>
            <a:headEnd type="none" w="sm" len="sm"/>
            <a:tailEnd type="none" w="sm" len="sm"/>
          </a:ln>
        </p:spPr>
      </p:sp>
      <p:sp>
        <p:nvSpPr>
          <p:cNvPr id="86070" name="Line 21"/>
          <p:cNvSpPr/>
          <p:nvPr/>
        </p:nvSpPr>
        <p:spPr>
          <a:xfrm>
            <a:off x="3259138" y="3052763"/>
            <a:ext cx="0" cy="582612"/>
          </a:xfrm>
          <a:prstGeom prst="line">
            <a:avLst/>
          </a:prstGeom>
          <a:ln w="28575" cap="sq" cmpd="sng">
            <a:solidFill>
              <a:schemeClr val="tx1"/>
            </a:solidFill>
            <a:prstDash val="solid"/>
            <a:headEnd type="none" w="sm" len="sm"/>
            <a:tailEnd type="oval" w="sm" len="sm"/>
          </a:ln>
        </p:spPr>
      </p:sp>
      <p:sp>
        <p:nvSpPr>
          <p:cNvPr id="86071" name="Line 22"/>
          <p:cNvSpPr/>
          <p:nvPr/>
        </p:nvSpPr>
        <p:spPr>
          <a:xfrm>
            <a:off x="3454400" y="3040063"/>
            <a:ext cx="0" cy="1223962"/>
          </a:xfrm>
          <a:prstGeom prst="line">
            <a:avLst/>
          </a:prstGeom>
          <a:ln w="28575" cap="sq" cmpd="sng">
            <a:solidFill>
              <a:schemeClr val="tx1"/>
            </a:solidFill>
            <a:prstDash val="solid"/>
            <a:headEnd type="none" w="sm" len="sm"/>
            <a:tailEnd type="none" w="sm" len="sm"/>
          </a:ln>
        </p:spPr>
      </p:sp>
      <p:sp>
        <p:nvSpPr>
          <p:cNvPr id="86072" name="Line 23"/>
          <p:cNvSpPr/>
          <p:nvPr/>
        </p:nvSpPr>
        <p:spPr>
          <a:xfrm>
            <a:off x="3352800" y="3052763"/>
            <a:ext cx="0" cy="995362"/>
          </a:xfrm>
          <a:prstGeom prst="line">
            <a:avLst/>
          </a:prstGeom>
          <a:ln w="28575" cap="sq" cmpd="sng">
            <a:solidFill>
              <a:schemeClr val="tx1"/>
            </a:solidFill>
            <a:prstDash val="solid"/>
            <a:headEnd type="none" w="sm" len="sm"/>
            <a:tailEnd type="oval" w="sm" len="sm"/>
          </a:ln>
        </p:spPr>
      </p:sp>
      <p:sp>
        <p:nvSpPr>
          <p:cNvPr id="86073" name="Line 36"/>
          <p:cNvSpPr/>
          <p:nvPr/>
        </p:nvSpPr>
        <p:spPr>
          <a:xfrm>
            <a:off x="3152775" y="4579938"/>
            <a:ext cx="0" cy="187325"/>
          </a:xfrm>
          <a:prstGeom prst="line">
            <a:avLst/>
          </a:prstGeom>
          <a:ln w="28575" cap="sq" cmpd="sng">
            <a:solidFill>
              <a:schemeClr val="tx1"/>
            </a:solidFill>
            <a:prstDash val="solid"/>
            <a:headEnd type="none" w="sm" len="sm"/>
            <a:tailEnd type="none" w="sm" len="sm"/>
          </a:ln>
        </p:spPr>
      </p:sp>
      <p:sp>
        <p:nvSpPr>
          <p:cNvPr id="30" name="Text Box 37"/>
          <p:cNvSpPr txBox="1">
            <a:spLocks noChangeArrowheads="1"/>
          </p:cNvSpPr>
          <p:nvPr/>
        </p:nvSpPr>
        <p:spPr bwMode="auto">
          <a:xfrm>
            <a:off x="2943225" y="4643438"/>
            <a:ext cx="714375" cy="338138"/>
          </a:xfrm>
          <a:prstGeom prst="rect">
            <a:avLst/>
          </a:prstGeom>
          <a:noFill/>
          <a:ln w="28575" cap="sq">
            <a:noFill/>
            <a:miter lim="800000"/>
            <a:headEnd type="none" w="sm" len="sm"/>
            <a:tailEnd type="none" w="sm" len="sm"/>
          </a:ln>
          <a:effectLst/>
        </p:spPr>
        <p:txBody>
          <a:bodyPr>
            <a:spAutoFit/>
          </a:bodyPr>
          <a:lstStyle/>
          <a:p>
            <a:pPr marR="0" defTabSz="914400" eaLnBrk="1" hangingPunct="1">
              <a:spcBef>
                <a:spcPct val="50000"/>
              </a:spcBef>
              <a:buClrTx/>
              <a:buSzTx/>
              <a:buFontTx/>
              <a:defRPr/>
            </a:pPr>
            <a:r>
              <a:rPr kumimoji="0" lang="en-US" altLang="zh-CN" sz="1600" b="1"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0" lang="en-US" altLang="zh-CN" sz="1600" b="1" kern="1200" cap="none" spc="0" normalizeH="0" baseline="-2500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0" lang="en-US" altLang="zh-CN" sz="1600" b="1" kern="1200" cap="none" spc="0" normalizeH="0" baseline="0" noProof="0" dirty="0">
                <a:solidFill>
                  <a:srgbClr val="000000"/>
                </a:solidFill>
                <a:latin typeface="Arial" panose="020B0604020202020204" pitchFamily="34" charset="0"/>
                <a:ea typeface="宋体" panose="02010600030101010101" pitchFamily="2" charset="-122"/>
                <a:cs typeface="+mn-cs"/>
              </a:rPr>
              <a:t>E</a:t>
            </a:r>
            <a:r>
              <a:rPr kumimoji="0" lang="en-US" altLang="zh-CN" sz="1600" b="1" kern="1200" cap="none" spc="0" normalizeH="0" baseline="-25000" noProof="0" dirty="0">
                <a:solidFill>
                  <a:srgbClr val="000000"/>
                </a:solidFill>
                <a:latin typeface="Arial" panose="020B0604020202020204" pitchFamily="34" charset="0"/>
                <a:ea typeface="宋体" panose="02010600030101010101" pitchFamily="2" charset="-122"/>
                <a:cs typeface="+mn-cs"/>
              </a:rPr>
              <a:t>n</a:t>
            </a:r>
          </a:p>
        </p:txBody>
      </p:sp>
      <p:sp>
        <p:nvSpPr>
          <p:cNvPr id="86075" name="Text Box 39"/>
          <p:cNvSpPr txBox="1"/>
          <p:nvPr/>
        </p:nvSpPr>
        <p:spPr>
          <a:xfrm>
            <a:off x="1757363" y="3238500"/>
            <a:ext cx="584200" cy="338138"/>
          </a:xfrm>
          <a:prstGeom prst="rect">
            <a:avLst/>
          </a:prstGeom>
          <a:noFill/>
          <a:ln w="28575">
            <a:noFill/>
          </a:ln>
        </p:spPr>
        <p:txBody>
          <a:bodyPr>
            <a:spAutoFit/>
          </a:bodyPr>
          <a:lstStyle/>
          <a:p>
            <a:pPr eaLnBrk="1" hangingPunct="1">
              <a:spcBef>
                <a:spcPct val="50000"/>
              </a:spcBef>
            </a:pPr>
            <a:r>
              <a:rPr lang="en-US" altLang="zh-CN" sz="1600" b="1" dirty="0">
                <a:solidFill>
                  <a:srgbClr val="000000"/>
                </a:solidFill>
                <a:latin typeface="Arial" panose="020B0604020202020204" pitchFamily="34" charset="0"/>
              </a:rPr>
              <a:t>A</a:t>
            </a:r>
            <a:r>
              <a:rPr lang="en-US" altLang="zh-CN" sz="1600" b="1" baseline="-25000" dirty="0">
                <a:solidFill>
                  <a:srgbClr val="000000"/>
                </a:solidFill>
                <a:latin typeface="Arial" panose="020B0604020202020204" pitchFamily="34" charset="0"/>
              </a:rPr>
              <a:t>1</a:t>
            </a:r>
          </a:p>
        </p:txBody>
      </p:sp>
      <p:sp>
        <p:nvSpPr>
          <p:cNvPr id="86076" name="Text Box 40"/>
          <p:cNvSpPr txBox="1"/>
          <p:nvPr/>
        </p:nvSpPr>
        <p:spPr>
          <a:xfrm>
            <a:off x="1757363" y="3683000"/>
            <a:ext cx="584200" cy="338138"/>
          </a:xfrm>
          <a:prstGeom prst="rect">
            <a:avLst/>
          </a:prstGeom>
          <a:noFill/>
          <a:ln w="28575">
            <a:noFill/>
          </a:ln>
        </p:spPr>
        <p:txBody>
          <a:bodyPr>
            <a:spAutoFit/>
          </a:bodyPr>
          <a:lstStyle/>
          <a:p>
            <a:pPr eaLnBrk="1" hangingPunct="1">
              <a:spcBef>
                <a:spcPct val="50000"/>
              </a:spcBef>
            </a:pPr>
            <a:r>
              <a:rPr lang="en-US" altLang="zh-CN" sz="1600" b="1" dirty="0">
                <a:solidFill>
                  <a:srgbClr val="000000"/>
                </a:solidFill>
                <a:latin typeface="Arial" panose="020B0604020202020204" pitchFamily="34" charset="0"/>
              </a:rPr>
              <a:t>A</a:t>
            </a:r>
            <a:r>
              <a:rPr lang="en-US" altLang="zh-CN" sz="1600" b="1" baseline="-25000" dirty="0">
                <a:solidFill>
                  <a:srgbClr val="000000"/>
                </a:solidFill>
                <a:latin typeface="Arial" panose="020B0604020202020204" pitchFamily="34" charset="0"/>
              </a:rPr>
              <a:t>0</a:t>
            </a:r>
          </a:p>
        </p:txBody>
      </p:sp>
      <p:sp>
        <p:nvSpPr>
          <p:cNvPr id="86077" name="Line 41"/>
          <p:cNvSpPr/>
          <p:nvPr/>
        </p:nvSpPr>
        <p:spPr>
          <a:xfrm>
            <a:off x="2192338" y="3419475"/>
            <a:ext cx="3995737" cy="0"/>
          </a:xfrm>
          <a:prstGeom prst="line">
            <a:avLst/>
          </a:prstGeom>
          <a:ln w="28575" cap="sq" cmpd="sng">
            <a:solidFill>
              <a:schemeClr val="tx1"/>
            </a:solidFill>
            <a:prstDash val="solid"/>
            <a:headEnd type="none" w="sm" len="sm"/>
            <a:tailEnd type="none" w="sm" len="sm"/>
          </a:ln>
        </p:spPr>
      </p:sp>
      <p:sp>
        <p:nvSpPr>
          <p:cNvPr id="86078" name="Line 42"/>
          <p:cNvSpPr/>
          <p:nvPr/>
        </p:nvSpPr>
        <p:spPr>
          <a:xfrm>
            <a:off x="2789238" y="3646488"/>
            <a:ext cx="3419475" cy="0"/>
          </a:xfrm>
          <a:prstGeom prst="line">
            <a:avLst/>
          </a:prstGeom>
          <a:ln w="28575" cap="sq" cmpd="sng">
            <a:solidFill>
              <a:schemeClr val="tx1"/>
            </a:solidFill>
            <a:prstDash val="solid"/>
            <a:headEnd type="none" w="sm" len="sm"/>
            <a:tailEnd type="none" w="sm" len="sm"/>
          </a:ln>
        </p:spPr>
      </p:sp>
      <p:sp>
        <p:nvSpPr>
          <p:cNvPr id="86079" name="Line 43"/>
          <p:cNvSpPr/>
          <p:nvPr/>
        </p:nvSpPr>
        <p:spPr>
          <a:xfrm>
            <a:off x="2209800" y="3851275"/>
            <a:ext cx="3995738" cy="0"/>
          </a:xfrm>
          <a:prstGeom prst="line">
            <a:avLst/>
          </a:prstGeom>
          <a:ln w="28575" cap="sq" cmpd="sng">
            <a:solidFill>
              <a:schemeClr val="tx1"/>
            </a:solidFill>
            <a:prstDash val="solid"/>
            <a:headEnd type="none" w="sm" len="sm"/>
            <a:tailEnd type="none" w="sm" len="sm"/>
          </a:ln>
        </p:spPr>
      </p:sp>
      <p:sp>
        <p:nvSpPr>
          <p:cNvPr id="86080" name="Line 44"/>
          <p:cNvSpPr/>
          <p:nvPr/>
        </p:nvSpPr>
        <p:spPr>
          <a:xfrm>
            <a:off x="2781300" y="4052888"/>
            <a:ext cx="3419475" cy="0"/>
          </a:xfrm>
          <a:prstGeom prst="line">
            <a:avLst/>
          </a:prstGeom>
          <a:ln w="28575" cap="sq" cmpd="sng">
            <a:solidFill>
              <a:schemeClr val="tx1"/>
            </a:solidFill>
            <a:prstDash val="solid"/>
            <a:headEnd type="none" w="sm" len="sm"/>
            <a:tailEnd type="none" w="sm" len="sm"/>
          </a:ln>
        </p:spPr>
      </p:sp>
      <p:sp>
        <p:nvSpPr>
          <p:cNvPr id="86081" name="Line 45"/>
          <p:cNvSpPr/>
          <p:nvPr/>
        </p:nvSpPr>
        <p:spPr>
          <a:xfrm>
            <a:off x="2408238" y="3421063"/>
            <a:ext cx="0" cy="206375"/>
          </a:xfrm>
          <a:prstGeom prst="line">
            <a:avLst/>
          </a:prstGeom>
          <a:ln w="28575" cap="sq" cmpd="sng">
            <a:solidFill>
              <a:schemeClr val="tx1"/>
            </a:solidFill>
            <a:prstDash val="solid"/>
            <a:headEnd type="oval" w="sm" len="sm"/>
            <a:tailEnd type="none" w="sm" len="sm"/>
          </a:ln>
        </p:spPr>
      </p:sp>
      <p:sp>
        <p:nvSpPr>
          <p:cNvPr id="86082" name="Line 47"/>
          <p:cNvSpPr/>
          <p:nvPr/>
        </p:nvSpPr>
        <p:spPr>
          <a:xfrm>
            <a:off x="2408238" y="3857625"/>
            <a:ext cx="0" cy="179388"/>
          </a:xfrm>
          <a:prstGeom prst="line">
            <a:avLst/>
          </a:prstGeom>
          <a:ln w="28575" cap="sq" cmpd="sng">
            <a:solidFill>
              <a:schemeClr val="tx1"/>
            </a:solidFill>
            <a:prstDash val="solid"/>
            <a:headEnd type="oval" w="sm" len="sm"/>
            <a:tailEnd type="none" w="sm" len="sm"/>
          </a:ln>
        </p:spPr>
      </p:sp>
      <p:sp>
        <p:nvSpPr>
          <p:cNvPr id="86083" name="Line 59"/>
          <p:cNvSpPr/>
          <p:nvPr/>
        </p:nvSpPr>
        <p:spPr>
          <a:xfrm>
            <a:off x="4891088" y="3059113"/>
            <a:ext cx="0" cy="360362"/>
          </a:xfrm>
          <a:prstGeom prst="line">
            <a:avLst/>
          </a:prstGeom>
          <a:ln w="28575" cap="sq" cmpd="sng">
            <a:solidFill>
              <a:schemeClr val="tx1"/>
            </a:solidFill>
            <a:prstDash val="solid"/>
            <a:headEnd type="none" w="sm" len="sm"/>
            <a:tailEnd type="oval" w="sm" len="sm"/>
          </a:ln>
        </p:spPr>
      </p:sp>
      <p:sp>
        <p:nvSpPr>
          <p:cNvPr id="86084" name="Text Box 65"/>
          <p:cNvSpPr txBox="1"/>
          <p:nvPr/>
        </p:nvSpPr>
        <p:spPr>
          <a:xfrm>
            <a:off x="4195763" y="1576388"/>
            <a:ext cx="657225" cy="338137"/>
          </a:xfrm>
          <a:prstGeom prst="rect">
            <a:avLst/>
          </a:prstGeom>
          <a:noFill/>
          <a:ln w="12700" cap="flat" cmpd="sng">
            <a:solidFill>
              <a:schemeClr val="bg1"/>
            </a:solidFill>
            <a:prstDash val="solid"/>
            <a:miter/>
            <a:headEnd type="none" w="med" len="med"/>
            <a:tailEnd type="none" w="med" len="med"/>
          </a:ln>
        </p:spPr>
        <p:txBody>
          <a:bodyPr>
            <a:spAutoFit/>
          </a:bodyPr>
          <a:lstStyle/>
          <a:p>
            <a:pPr eaLnBrk="1" hangingPunct="1">
              <a:spcBef>
                <a:spcPct val="50000"/>
              </a:spcBef>
            </a:pPr>
            <a:r>
              <a:rPr lang="en-US" altLang="zh-CN" sz="1600" b="1" dirty="0">
                <a:solidFill>
                  <a:srgbClr val="000000"/>
                </a:solidFill>
                <a:latin typeface="Arial" panose="020B0604020202020204" pitchFamily="34" charset="0"/>
              </a:rPr>
              <a:t>F</a:t>
            </a:r>
            <a:endParaRPr lang="en-US" altLang="zh-CN" sz="1600" b="1" baseline="-25000" dirty="0">
              <a:solidFill>
                <a:srgbClr val="000000"/>
              </a:solidFill>
              <a:latin typeface="Arial" panose="020B0604020202020204" pitchFamily="34" charset="0"/>
            </a:endParaRPr>
          </a:p>
        </p:txBody>
      </p:sp>
      <p:sp>
        <p:nvSpPr>
          <p:cNvPr id="86085" name="Oval 66"/>
          <p:cNvSpPr/>
          <p:nvPr/>
        </p:nvSpPr>
        <p:spPr>
          <a:xfrm>
            <a:off x="3119438" y="4294188"/>
            <a:ext cx="53975" cy="55562"/>
          </a:xfrm>
          <a:prstGeom prst="ellipse">
            <a:avLst/>
          </a:prstGeom>
          <a:noFill/>
          <a:ln w="28575" cap="sq" cmpd="sng">
            <a:solidFill>
              <a:schemeClr val="tx1"/>
            </a:solidFill>
            <a:prstDash val="solid"/>
            <a:headEnd type="none" w="sm" len="sm"/>
            <a:tailEnd type="none" w="sm" len="sm"/>
          </a:ln>
        </p:spPr>
        <p:txBody>
          <a:bodyPr wrap="none" anchor="ctr"/>
          <a:lstStyle/>
          <a:p>
            <a:pPr eaLnBrk="1" hangingPunct="1"/>
            <a:endParaRPr lang="zh-CN" altLang="en-US" sz="1600" dirty="0">
              <a:solidFill>
                <a:srgbClr val="000000"/>
              </a:solidFill>
              <a:latin typeface="Arial" panose="020B0604020202020204" pitchFamily="34" charset="0"/>
            </a:endParaRPr>
          </a:p>
        </p:txBody>
      </p:sp>
      <p:sp>
        <p:nvSpPr>
          <p:cNvPr id="86086" name="Text Box 67"/>
          <p:cNvSpPr txBox="1"/>
          <p:nvPr/>
        </p:nvSpPr>
        <p:spPr>
          <a:xfrm>
            <a:off x="3395663" y="4227513"/>
            <a:ext cx="442912" cy="338137"/>
          </a:xfrm>
          <a:prstGeom prst="rect">
            <a:avLst/>
          </a:prstGeom>
          <a:noFill/>
          <a:ln w="28575">
            <a:noFill/>
          </a:ln>
        </p:spPr>
        <p:txBody>
          <a:bodyPr>
            <a:spAutoFit/>
          </a:bodyPr>
          <a:lstStyle/>
          <a:p>
            <a:pPr eaLnBrk="1" hangingPunct="1">
              <a:spcBef>
                <a:spcPct val="50000"/>
              </a:spcBef>
            </a:pPr>
            <a:r>
              <a:rPr lang="en-US" altLang="zh-CN" sz="1600" b="1" dirty="0">
                <a:solidFill>
                  <a:srgbClr val="000000"/>
                </a:solidFill>
                <a:latin typeface="Arial" panose="020B0604020202020204" pitchFamily="34" charset="0"/>
              </a:rPr>
              <a:t>D</a:t>
            </a:r>
            <a:r>
              <a:rPr lang="en-US" altLang="zh-CN" sz="1600" b="1" baseline="-25000" dirty="0">
                <a:solidFill>
                  <a:srgbClr val="000000"/>
                </a:solidFill>
                <a:latin typeface="Arial" panose="020B0604020202020204" pitchFamily="34" charset="0"/>
              </a:rPr>
              <a:t>0</a:t>
            </a:r>
          </a:p>
        </p:txBody>
      </p:sp>
      <p:sp>
        <p:nvSpPr>
          <p:cNvPr id="86087" name="Line 68"/>
          <p:cNvSpPr/>
          <p:nvPr/>
        </p:nvSpPr>
        <p:spPr>
          <a:xfrm>
            <a:off x="5649913" y="3057525"/>
            <a:ext cx="0" cy="360363"/>
          </a:xfrm>
          <a:prstGeom prst="line">
            <a:avLst/>
          </a:prstGeom>
          <a:ln w="28575" cap="sq" cmpd="sng">
            <a:solidFill>
              <a:schemeClr val="tx1"/>
            </a:solidFill>
            <a:prstDash val="solid"/>
            <a:headEnd type="none" w="sm" len="sm"/>
            <a:tailEnd type="oval" w="sm" len="sm"/>
          </a:ln>
        </p:spPr>
      </p:sp>
      <p:sp>
        <p:nvSpPr>
          <p:cNvPr id="86088" name="Line 70"/>
          <p:cNvSpPr/>
          <p:nvPr/>
        </p:nvSpPr>
        <p:spPr>
          <a:xfrm flipV="1">
            <a:off x="5748338" y="2487613"/>
            <a:ext cx="0" cy="396875"/>
          </a:xfrm>
          <a:prstGeom prst="line">
            <a:avLst/>
          </a:prstGeom>
          <a:ln w="28575" cap="sq" cmpd="sng">
            <a:solidFill>
              <a:schemeClr val="tx1"/>
            </a:solidFill>
            <a:prstDash val="solid"/>
            <a:headEnd type="none" w="sm" len="sm"/>
            <a:tailEnd type="none" w="sm" len="sm"/>
          </a:ln>
        </p:spPr>
      </p:sp>
      <p:sp>
        <p:nvSpPr>
          <p:cNvPr id="86089" name="Line 71"/>
          <p:cNvSpPr/>
          <p:nvPr/>
        </p:nvSpPr>
        <p:spPr>
          <a:xfrm>
            <a:off x="4071938" y="2619375"/>
            <a:ext cx="304800" cy="0"/>
          </a:xfrm>
          <a:prstGeom prst="line">
            <a:avLst/>
          </a:prstGeom>
          <a:ln w="28575" cap="flat" cmpd="sng">
            <a:solidFill>
              <a:schemeClr val="tx1"/>
            </a:solidFill>
            <a:prstDash val="solid"/>
            <a:miter/>
            <a:headEnd type="none" w="med" len="med"/>
            <a:tailEnd type="none" w="med" len="med"/>
          </a:ln>
        </p:spPr>
      </p:sp>
      <p:sp>
        <p:nvSpPr>
          <p:cNvPr id="86090" name="Line 72"/>
          <p:cNvSpPr/>
          <p:nvPr/>
        </p:nvSpPr>
        <p:spPr>
          <a:xfrm flipV="1">
            <a:off x="4376738" y="2124075"/>
            <a:ext cx="0" cy="495300"/>
          </a:xfrm>
          <a:prstGeom prst="line">
            <a:avLst/>
          </a:prstGeom>
          <a:ln w="28575" cap="flat" cmpd="sng">
            <a:solidFill>
              <a:schemeClr val="tx1"/>
            </a:solidFill>
            <a:prstDash val="solid"/>
            <a:miter/>
            <a:headEnd type="none" w="med" len="med"/>
            <a:tailEnd type="none" w="med" len="med"/>
          </a:ln>
        </p:spPr>
      </p:sp>
      <p:sp>
        <p:nvSpPr>
          <p:cNvPr id="86091" name="Line 73"/>
          <p:cNvSpPr/>
          <p:nvPr/>
        </p:nvSpPr>
        <p:spPr>
          <a:xfrm flipH="1">
            <a:off x="4605338" y="2619375"/>
            <a:ext cx="360362" cy="0"/>
          </a:xfrm>
          <a:prstGeom prst="line">
            <a:avLst/>
          </a:prstGeom>
          <a:ln w="28575" cap="flat" cmpd="sng">
            <a:solidFill>
              <a:schemeClr val="tx1"/>
            </a:solidFill>
            <a:prstDash val="solid"/>
            <a:miter/>
            <a:headEnd type="none" w="med" len="med"/>
            <a:tailEnd type="none" w="med" len="med"/>
          </a:ln>
        </p:spPr>
      </p:sp>
      <p:sp>
        <p:nvSpPr>
          <p:cNvPr id="86092" name="Line 74"/>
          <p:cNvSpPr/>
          <p:nvPr/>
        </p:nvSpPr>
        <p:spPr>
          <a:xfrm flipV="1">
            <a:off x="4605338" y="2120900"/>
            <a:ext cx="0" cy="498475"/>
          </a:xfrm>
          <a:prstGeom prst="line">
            <a:avLst/>
          </a:prstGeom>
          <a:ln w="28575" cap="flat" cmpd="sng">
            <a:solidFill>
              <a:schemeClr val="tx1"/>
            </a:solidFill>
            <a:prstDash val="solid"/>
            <a:miter/>
            <a:headEnd type="none" w="med" len="med"/>
            <a:tailEnd type="none" w="med" len="med"/>
          </a:ln>
        </p:spPr>
      </p:sp>
      <p:sp>
        <p:nvSpPr>
          <p:cNvPr id="86093" name="Line 75"/>
          <p:cNvSpPr/>
          <p:nvPr/>
        </p:nvSpPr>
        <p:spPr>
          <a:xfrm flipH="1">
            <a:off x="4757738" y="2476500"/>
            <a:ext cx="990600" cy="0"/>
          </a:xfrm>
          <a:prstGeom prst="line">
            <a:avLst/>
          </a:prstGeom>
          <a:ln w="28575" cap="flat" cmpd="sng">
            <a:solidFill>
              <a:schemeClr val="tx1"/>
            </a:solidFill>
            <a:prstDash val="solid"/>
            <a:miter/>
            <a:headEnd type="none" w="med" len="med"/>
            <a:tailEnd type="none" w="med" len="med"/>
          </a:ln>
        </p:spPr>
      </p:sp>
      <p:sp>
        <p:nvSpPr>
          <p:cNvPr id="86094" name="Line 76"/>
          <p:cNvSpPr/>
          <p:nvPr/>
        </p:nvSpPr>
        <p:spPr>
          <a:xfrm flipV="1">
            <a:off x="4757738" y="2097088"/>
            <a:ext cx="0" cy="384175"/>
          </a:xfrm>
          <a:prstGeom prst="line">
            <a:avLst/>
          </a:prstGeom>
          <a:ln w="28575" cap="flat" cmpd="sng">
            <a:solidFill>
              <a:schemeClr val="tx1"/>
            </a:solidFill>
            <a:prstDash val="solid"/>
            <a:miter/>
            <a:headEnd type="none" w="med" len="med"/>
            <a:tailEnd type="none" w="med" len="med"/>
          </a:ln>
        </p:spPr>
      </p:sp>
      <p:sp>
        <p:nvSpPr>
          <p:cNvPr id="86095" name="Line 77"/>
          <p:cNvSpPr/>
          <p:nvPr/>
        </p:nvSpPr>
        <p:spPr>
          <a:xfrm>
            <a:off x="3233738" y="2476500"/>
            <a:ext cx="990600" cy="0"/>
          </a:xfrm>
          <a:prstGeom prst="line">
            <a:avLst/>
          </a:prstGeom>
          <a:ln w="28575" cap="flat" cmpd="sng">
            <a:solidFill>
              <a:schemeClr val="tx1"/>
            </a:solidFill>
            <a:prstDash val="solid"/>
            <a:miter/>
            <a:headEnd type="none" w="med" len="med"/>
            <a:tailEnd type="none" w="med" len="med"/>
          </a:ln>
        </p:spPr>
      </p:sp>
      <p:sp>
        <p:nvSpPr>
          <p:cNvPr id="86096" name="Line 78"/>
          <p:cNvSpPr/>
          <p:nvPr/>
        </p:nvSpPr>
        <p:spPr>
          <a:xfrm flipV="1">
            <a:off x="4224338" y="2097088"/>
            <a:ext cx="0" cy="384175"/>
          </a:xfrm>
          <a:prstGeom prst="line">
            <a:avLst/>
          </a:prstGeom>
          <a:ln w="28575" cap="flat" cmpd="sng">
            <a:solidFill>
              <a:schemeClr val="tx1"/>
            </a:solidFill>
            <a:prstDash val="solid"/>
            <a:miter/>
            <a:headEnd type="none" w="med" len="med"/>
            <a:tailEnd type="none" w="med" len="med"/>
          </a:ln>
        </p:spPr>
      </p:sp>
      <p:sp>
        <p:nvSpPr>
          <p:cNvPr id="86097" name="Line 79"/>
          <p:cNvSpPr/>
          <p:nvPr/>
        </p:nvSpPr>
        <p:spPr>
          <a:xfrm flipV="1">
            <a:off x="4471988" y="1782763"/>
            <a:ext cx="0" cy="219075"/>
          </a:xfrm>
          <a:prstGeom prst="line">
            <a:avLst/>
          </a:prstGeom>
          <a:ln w="28575" cap="flat" cmpd="sng">
            <a:solidFill>
              <a:schemeClr val="tx1"/>
            </a:solidFill>
            <a:prstDash val="solid"/>
            <a:miter/>
            <a:headEnd type="none" w="med" len="med"/>
            <a:tailEnd type="none" w="med" len="med"/>
          </a:ln>
        </p:spPr>
      </p:sp>
      <p:sp>
        <p:nvSpPr>
          <p:cNvPr id="86098" name="Text Box 80"/>
          <p:cNvSpPr txBox="1"/>
          <p:nvPr/>
        </p:nvSpPr>
        <p:spPr>
          <a:xfrm>
            <a:off x="4224338" y="4214813"/>
            <a:ext cx="414337" cy="338137"/>
          </a:xfrm>
          <a:prstGeom prst="rect">
            <a:avLst/>
          </a:prstGeom>
          <a:noFill/>
          <a:ln w="28575">
            <a:noFill/>
          </a:ln>
        </p:spPr>
        <p:txBody>
          <a:bodyPr>
            <a:spAutoFit/>
          </a:bodyPr>
          <a:lstStyle/>
          <a:p>
            <a:pPr eaLnBrk="1" hangingPunct="1">
              <a:spcBef>
                <a:spcPct val="50000"/>
              </a:spcBef>
            </a:pPr>
            <a:r>
              <a:rPr lang="en-US" altLang="zh-CN" sz="1600" b="1" dirty="0">
                <a:solidFill>
                  <a:srgbClr val="000000"/>
                </a:solidFill>
                <a:latin typeface="Arial" panose="020B0604020202020204" pitchFamily="34" charset="0"/>
              </a:rPr>
              <a:t>D</a:t>
            </a:r>
            <a:r>
              <a:rPr lang="en-US" altLang="zh-CN" sz="1600" b="1" baseline="-25000" dirty="0">
                <a:solidFill>
                  <a:srgbClr val="000000"/>
                </a:solidFill>
                <a:latin typeface="Arial" panose="020B0604020202020204" pitchFamily="34" charset="0"/>
              </a:rPr>
              <a:t>1</a:t>
            </a:r>
          </a:p>
        </p:txBody>
      </p:sp>
      <p:sp>
        <p:nvSpPr>
          <p:cNvPr id="86099" name="Text Box 81"/>
          <p:cNvSpPr txBox="1"/>
          <p:nvPr/>
        </p:nvSpPr>
        <p:spPr>
          <a:xfrm>
            <a:off x="5062538" y="4214813"/>
            <a:ext cx="433387" cy="338137"/>
          </a:xfrm>
          <a:prstGeom prst="rect">
            <a:avLst/>
          </a:prstGeom>
          <a:noFill/>
          <a:ln w="28575">
            <a:noFill/>
          </a:ln>
        </p:spPr>
        <p:txBody>
          <a:bodyPr>
            <a:spAutoFit/>
          </a:bodyPr>
          <a:lstStyle/>
          <a:p>
            <a:pPr eaLnBrk="1" hangingPunct="1">
              <a:spcBef>
                <a:spcPct val="50000"/>
              </a:spcBef>
            </a:pPr>
            <a:r>
              <a:rPr lang="en-US" altLang="zh-CN" sz="1600" b="1" dirty="0">
                <a:solidFill>
                  <a:srgbClr val="000000"/>
                </a:solidFill>
                <a:latin typeface="Arial" panose="020B0604020202020204" pitchFamily="34" charset="0"/>
              </a:rPr>
              <a:t>D</a:t>
            </a:r>
            <a:r>
              <a:rPr lang="en-US" altLang="zh-CN" sz="1600" b="1" baseline="-25000" dirty="0">
                <a:solidFill>
                  <a:srgbClr val="000000"/>
                </a:solidFill>
                <a:latin typeface="Arial" panose="020B0604020202020204" pitchFamily="34" charset="0"/>
              </a:rPr>
              <a:t>2</a:t>
            </a:r>
          </a:p>
        </p:txBody>
      </p:sp>
      <p:sp>
        <p:nvSpPr>
          <p:cNvPr id="86100" name="Text Box 82"/>
          <p:cNvSpPr txBox="1"/>
          <p:nvPr/>
        </p:nvSpPr>
        <p:spPr>
          <a:xfrm>
            <a:off x="5900738" y="4214813"/>
            <a:ext cx="452437" cy="338137"/>
          </a:xfrm>
          <a:prstGeom prst="rect">
            <a:avLst/>
          </a:prstGeom>
          <a:noFill/>
          <a:ln w="28575">
            <a:noFill/>
          </a:ln>
        </p:spPr>
        <p:txBody>
          <a:bodyPr>
            <a:spAutoFit/>
          </a:bodyPr>
          <a:lstStyle/>
          <a:p>
            <a:pPr eaLnBrk="1" hangingPunct="1">
              <a:spcBef>
                <a:spcPct val="50000"/>
              </a:spcBef>
            </a:pPr>
            <a:r>
              <a:rPr lang="en-US" altLang="zh-CN" sz="1600" b="1" dirty="0">
                <a:solidFill>
                  <a:srgbClr val="000000"/>
                </a:solidFill>
                <a:latin typeface="Arial" panose="020B0604020202020204" pitchFamily="34" charset="0"/>
              </a:rPr>
              <a:t>D</a:t>
            </a:r>
            <a:r>
              <a:rPr lang="en-US" altLang="zh-CN" sz="1600" b="1" baseline="-25000" dirty="0">
                <a:solidFill>
                  <a:srgbClr val="000000"/>
                </a:solidFill>
                <a:latin typeface="Arial" panose="020B0604020202020204" pitchFamily="34" charset="0"/>
              </a:rPr>
              <a:t>3</a:t>
            </a:r>
          </a:p>
        </p:txBody>
      </p:sp>
      <p:cxnSp>
        <p:nvCxnSpPr>
          <p:cNvPr id="86101" name="直接连接符 56"/>
          <p:cNvCxnSpPr/>
          <p:nvPr/>
        </p:nvCxnSpPr>
        <p:spPr>
          <a:xfrm rot="5400000">
            <a:off x="3852863" y="3119438"/>
            <a:ext cx="144462" cy="1587"/>
          </a:xfrm>
          <a:prstGeom prst="line">
            <a:avLst/>
          </a:prstGeom>
          <a:ln w="28575" cap="flat" cmpd="sng">
            <a:solidFill>
              <a:schemeClr val="tx1"/>
            </a:solidFill>
            <a:prstDash val="solid"/>
            <a:headEnd type="none" w="med" len="med"/>
            <a:tailEnd type="oval" w="sm" len="med"/>
          </a:ln>
        </p:spPr>
      </p:cxnSp>
      <p:cxnSp>
        <p:nvCxnSpPr>
          <p:cNvPr id="86102" name="直接连接符 57"/>
          <p:cNvCxnSpPr/>
          <p:nvPr/>
        </p:nvCxnSpPr>
        <p:spPr>
          <a:xfrm rot="5400000">
            <a:off x="4722813" y="3133725"/>
            <a:ext cx="144462" cy="1588"/>
          </a:xfrm>
          <a:prstGeom prst="line">
            <a:avLst/>
          </a:prstGeom>
          <a:ln w="28575" cap="flat" cmpd="sng">
            <a:solidFill>
              <a:schemeClr val="tx1"/>
            </a:solidFill>
            <a:prstDash val="solid"/>
            <a:headEnd type="none" w="med" len="med"/>
            <a:tailEnd type="oval" w="sm" len="med"/>
          </a:ln>
        </p:spPr>
      </p:cxnSp>
      <p:cxnSp>
        <p:nvCxnSpPr>
          <p:cNvPr id="86103" name="直接连接符 58"/>
          <p:cNvCxnSpPr/>
          <p:nvPr/>
        </p:nvCxnSpPr>
        <p:spPr>
          <a:xfrm rot="5400000">
            <a:off x="5476875" y="3119438"/>
            <a:ext cx="144463" cy="1587"/>
          </a:xfrm>
          <a:prstGeom prst="line">
            <a:avLst/>
          </a:prstGeom>
          <a:ln w="28575" cap="flat" cmpd="sng">
            <a:solidFill>
              <a:schemeClr val="tx1"/>
            </a:solidFill>
            <a:prstDash val="solid"/>
            <a:headEnd type="none" w="med" len="med"/>
            <a:tailEnd type="oval" w="sm" len="med"/>
          </a:ln>
        </p:spPr>
      </p:cxnSp>
      <p:grpSp>
        <p:nvGrpSpPr>
          <p:cNvPr id="86104" name="组合 104"/>
          <p:cNvGrpSpPr/>
          <p:nvPr/>
        </p:nvGrpSpPr>
        <p:grpSpPr>
          <a:xfrm>
            <a:off x="2400300" y="3519488"/>
            <a:ext cx="438150" cy="250825"/>
            <a:chOff x="3131840" y="3613084"/>
            <a:chExt cx="1032776" cy="484733"/>
          </a:xfrm>
        </p:grpSpPr>
        <p:sp>
          <p:nvSpPr>
            <p:cNvPr id="86144" name="AutoShape 30"/>
            <p:cNvSpPr/>
            <p:nvPr/>
          </p:nvSpPr>
          <p:spPr>
            <a:xfrm rot="5400000">
              <a:off x="3420852" y="3629400"/>
              <a:ext cx="484733" cy="452085"/>
            </a:xfrm>
            <a:prstGeom prst="flowChartExtract">
              <a:avLst/>
            </a:prstGeom>
            <a:noFill/>
            <a:ln w="28575" cap="flat" cmpd="sng">
              <a:solidFill>
                <a:schemeClr val="tx1"/>
              </a:solidFill>
              <a:prstDash val="solid"/>
              <a:miter/>
              <a:headEnd type="none" w="med" len="med"/>
              <a:tailEnd type="none" w="med" len="med"/>
            </a:ln>
          </p:spPr>
          <p:txBody>
            <a:bodyPr rot="10800000" vert="eaVert" wrap="none" anchor="ctr"/>
            <a:lstStyle/>
            <a:p>
              <a:pPr eaLnBrk="1" hangingPunct="1"/>
              <a:endParaRPr lang="zh-CN" altLang="en-US" dirty="0">
                <a:solidFill>
                  <a:srgbClr val="000000"/>
                </a:solidFill>
                <a:latin typeface="Arial" panose="020B0604020202020204" pitchFamily="34" charset="0"/>
              </a:endParaRPr>
            </a:p>
          </p:txBody>
        </p:sp>
        <p:sp>
          <p:nvSpPr>
            <p:cNvPr id="86145" name="Line 31"/>
            <p:cNvSpPr/>
            <p:nvPr/>
          </p:nvSpPr>
          <p:spPr>
            <a:xfrm>
              <a:off x="3131840" y="3828058"/>
              <a:ext cx="283490" cy="1191"/>
            </a:xfrm>
            <a:prstGeom prst="line">
              <a:avLst/>
            </a:prstGeom>
            <a:ln w="28575" cap="flat" cmpd="sng">
              <a:solidFill>
                <a:schemeClr val="tx1"/>
              </a:solidFill>
              <a:prstDash val="solid"/>
              <a:headEnd type="none" w="med" len="med"/>
              <a:tailEnd type="none" w="med" len="med"/>
            </a:ln>
          </p:spPr>
        </p:sp>
        <p:sp>
          <p:nvSpPr>
            <p:cNvPr id="86146" name="Line 32"/>
            <p:cNvSpPr/>
            <p:nvPr/>
          </p:nvSpPr>
          <p:spPr>
            <a:xfrm>
              <a:off x="3994772" y="3858657"/>
              <a:ext cx="169844" cy="1191"/>
            </a:xfrm>
            <a:prstGeom prst="line">
              <a:avLst/>
            </a:prstGeom>
            <a:ln w="28575" cap="flat" cmpd="sng">
              <a:solidFill>
                <a:schemeClr val="tx1"/>
              </a:solidFill>
              <a:prstDash val="solid"/>
              <a:headEnd type="none" w="med" len="med"/>
              <a:tailEnd type="none" w="med" len="med"/>
            </a:ln>
          </p:spPr>
        </p:sp>
        <p:sp>
          <p:nvSpPr>
            <p:cNvPr id="86147" name="Oval 33"/>
            <p:cNvSpPr/>
            <p:nvPr/>
          </p:nvSpPr>
          <p:spPr>
            <a:xfrm>
              <a:off x="3902382" y="3817339"/>
              <a:ext cx="84922" cy="80987"/>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grpSp>
      <p:grpSp>
        <p:nvGrpSpPr>
          <p:cNvPr id="86105" name="组合 109"/>
          <p:cNvGrpSpPr/>
          <p:nvPr/>
        </p:nvGrpSpPr>
        <p:grpSpPr>
          <a:xfrm>
            <a:off x="2414588" y="3924300"/>
            <a:ext cx="438150" cy="252413"/>
            <a:chOff x="3131840" y="3613084"/>
            <a:chExt cx="1032776" cy="484733"/>
          </a:xfrm>
        </p:grpSpPr>
        <p:sp>
          <p:nvSpPr>
            <p:cNvPr id="86140" name="AutoShape 30"/>
            <p:cNvSpPr/>
            <p:nvPr/>
          </p:nvSpPr>
          <p:spPr>
            <a:xfrm rot="5400000">
              <a:off x="3420852" y="3629400"/>
              <a:ext cx="484733" cy="452085"/>
            </a:xfrm>
            <a:prstGeom prst="flowChartExtract">
              <a:avLst/>
            </a:prstGeom>
            <a:noFill/>
            <a:ln w="28575" cap="flat" cmpd="sng">
              <a:solidFill>
                <a:schemeClr val="tx1"/>
              </a:solidFill>
              <a:prstDash val="solid"/>
              <a:miter/>
              <a:headEnd type="none" w="med" len="med"/>
              <a:tailEnd type="none" w="med" len="med"/>
            </a:ln>
          </p:spPr>
          <p:txBody>
            <a:bodyPr rot="10800000" vert="eaVert" wrap="none" anchor="ctr"/>
            <a:lstStyle/>
            <a:p>
              <a:pPr eaLnBrk="1" hangingPunct="1"/>
              <a:endParaRPr lang="zh-CN" altLang="en-US" dirty="0">
                <a:solidFill>
                  <a:srgbClr val="000000"/>
                </a:solidFill>
                <a:latin typeface="Arial" panose="020B0604020202020204" pitchFamily="34" charset="0"/>
              </a:endParaRPr>
            </a:p>
          </p:txBody>
        </p:sp>
        <p:sp>
          <p:nvSpPr>
            <p:cNvPr id="86141" name="Line 31"/>
            <p:cNvSpPr/>
            <p:nvPr/>
          </p:nvSpPr>
          <p:spPr>
            <a:xfrm>
              <a:off x="3131840" y="3828058"/>
              <a:ext cx="283490" cy="1191"/>
            </a:xfrm>
            <a:prstGeom prst="line">
              <a:avLst/>
            </a:prstGeom>
            <a:ln w="28575" cap="flat" cmpd="sng">
              <a:solidFill>
                <a:schemeClr val="tx1"/>
              </a:solidFill>
              <a:prstDash val="solid"/>
              <a:headEnd type="none" w="med" len="med"/>
              <a:tailEnd type="none" w="med" len="med"/>
            </a:ln>
          </p:spPr>
        </p:sp>
        <p:sp>
          <p:nvSpPr>
            <p:cNvPr id="86142" name="Line 32"/>
            <p:cNvSpPr/>
            <p:nvPr/>
          </p:nvSpPr>
          <p:spPr>
            <a:xfrm>
              <a:off x="3994772" y="3858657"/>
              <a:ext cx="169844" cy="1191"/>
            </a:xfrm>
            <a:prstGeom prst="line">
              <a:avLst/>
            </a:prstGeom>
            <a:ln w="28575" cap="flat" cmpd="sng">
              <a:solidFill>
                <a:schemeClr val="tx1"/>
              </a:solidFill>
              <a:prstDash val="solid"/>
              <a:headEnd type="none" w="med" len="med"/>
              <a:tailEnd type="none" w="med" len="med"/>
            </a:ln>
          </p:spPr>
        </p:sp>
        <p:sp>
          <p:nvSpPr>
            <p:cNvPr id="86143" name="Oval 33"/>
            <p:cNvSpPr/>
            <p:nvPr/>
          </p:nvSpPr>
          <p:spPr>
            <a:xfrm>
              <a:off x="3902382" y="3817339"/>
              <a:ext cx="84922" cy="80987"/>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endParaRPr lang="zh-CN" altLang="en-US" dirty="0">
                <a:solidFill>
                  <a:srgbClr val="000000"/>
                </a:solidFill>
                <a:latin typeface="Arial" panose="020B0604020202020204" pitchFamily="34" charset="0"/>
              </a:endParaRPr>
            </a:p>
          </p:txBody>
        </p:sp>
      </p:grpSp>
      <p:sp>
        <p:nvSpPr>
          <p:cNvPr id="86106" name="Rectangle 17"/>
          <p:cNvSpPr/>
          <p:nvPr/>
        </p:nvSpPr>
        <p:spPr>
          <a:xfrm>
            <a:off x="4062413" y="1987550"/>
            <a:ext cx="828675" cy="274638"/>
          </a:xfrm>
          <a:prstGeom prst="rect">
            <a:avLst/>
          </a:prstGeom>
          <a:solidFill>
            <a:srgbClr val="99FF99"/>
          </a:solidFill>
          <a:ln w="28575" cap="sq" cmpd="sng">
            <a:solidFill>
              <a:schemeClr val="tx1"/>
            </a:solidFill>
            <a:prstDash val="solid"/>
            <a:miter/>
            <a:headEnd type="none" w="sm" len="sm"/>
            <a:tailEnd type="none" w="sm" len="sm"/>
          </a:ln>
        </p:spPr>
        <p:txBody>
          <a:bodyPr wrap="none" anchor="ctr"/>
          <a:lstStyle/>
          <a:p>
            <a:pPr algn="ctr" eaLnBrk="1" hangingPunct="1"/>
            <a:r>
              <a:rPr lang="en-US" altLang="zh-CN" b="1" dirty="0">
                <a:solidFill>
                  <a:srgbClr val="000000"/>
                </a:solidFill>
                <a:latin typeface="Arial" panose="020B0604020202020204" pitchFamily="34" charset="0"/>
              </a:rPr>
              <a:t>+</a:t>
            </a:r>
          </a:p>
        </p:txBody>
      </p:sp>
      <p:sp>
        <p:nvSpPr>
          <p:cNvPr id="86107" name="Rectangle 18"/>
          <p:cNvSpPr/>
          <p:nvPr/>
        </p:nvSpPr>
        <p:spPr>
          <a:xfrm>
            <a:off x="3829050" y="2800350"/>
            <a:ext cx="503238" cy="241300"/>
          </a:xfrm>
          <a:prstGeom prst="rect">
            <a:avLst/>
          </a:prstGeom>
          <a:no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108" name="Rectangle 18"/>
          <p:cNvSpPr/>
          <p:nvPr/>
        </p:nvSpPr>
        <p:spPr>
          <a:xfrm>
            <a:off x="4716463" y="2814638"/>
            <a:ext cx="503237" cy="241300"/>
          </a:xfrm>
          <a:prstGeom prst="rect">
            <a:avLst/>
          </a:prstGeom>
          <a:no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109" name="Rectangle 18"/>
          <p:cNvSpPr/>
          <p:nvPr/>
        </p:nvSpPr>
        <p:spPr>
          <a:xfrm>
            <a:off x="5468938" y="2806700"/>
            <a:ext cx="503237" cy="241300"/>
          </a:xfrm>
          <a:prstGeom prst="rect">
            <a:avLst/>
          </a:prstGeom>
          <a:noFill/>
          <a:ln w="28575" cap="sq" cmpd="sng">
            <a:solidFill>
              <a:schemeClr val="tx1"/>
            </a:solidFill>
            <a:prstDash val="solid"/>
            <a:miter/>
            <a:headEnd type="none" w="sm" len="sm"/>
            <a:tailEnd type="none" w="sm" len="sm"/>
          </a:ln>
        </p:spPr>
        <p:txBody>
          <a:bodyPr wrap="none" anchor="ctr"/>
          <a:lstStyle/>
          <a:p>
            <a:pPr eaLnBrk="1" hangingPunct="1"/>
            <a:endParaRPr lang="zh-CN" altLang="en-US" dirty="0">
              <a:solidFill>
                <a:srgbClr val="000000"/>
              </a:solidFill>
              <a:latin typeface="Arial" panose="020B0604020202020204" pitchFamily="34" charset="0"/>
            </a:endParaRPr>
          </a:p>
        </p:txBody>
      </p:sp>
      <p:sp>
        <p:nvSpPr>
          <p:cNvPr id="86110" name="等腰三角形 65"/>
          <p:cNvSpPr/>
          <p:nvPr/>
        </p:nvSpPr>
        <p:spPr>
          <a:xfrm>
            <a:off x="3016250" y="4371975"/>
            <a:ext cx="260350" cy="185738"/>
          </a:xfrm>
          <a:prstGeom prst="triangle">
            <a:avLst>
              <a:gd name="adj" fmla="val 50000"/>
            </a:avLst>
          </a:prstGeom>
          <a:noFill/>
          <a:ln w="28575" cap="flat" cmpd="sng">
            <a:solidFill>
              <a:schemeClr val="tx1"/>
            </a:solidFill>
            <a:prstDash val="solid"/>
            <a:round/>
            <a:headEnd type="none" w="med" len="med"/>
            <a:tailEnd type="none" w="med" len="med"/>
          </a:ln>
        </p:spPr>
        <p:txBody>
          <a:bodyPr>
            <a:spAutoFit/>
          </a:bodyPr>
          <a:lstStyle/>
          <a:p>
            <a:pPr eaLnBrk="1" hangingPunct="1"/>
            <a:endParaRPr lang="zh-CN" altLang="en-US" dirty="0">
              <a:solidFill>
                <a:srgbClr val="000000"/>
              </a:solidFill>
              <a:latin typeface="Arial" panose="020B0604020202020204" pitchFamily="34" charset="0"/>
            </a:endParaRPr>
          </a:p>
        </p:txBody>
      </p:sp>
      <p:sp>
        <p:nvSpPr>
          <p:cNvPr id="75" name="Text Box 6"/>
          <p:cNvSpPr txBox="1"/>
          <p:nvPr/>
        </p:nvSpPr>
        <p:spPr>
          <a:xfrm>
            <a:off x="6478588" y="3448050"/>
            <a:ext cx="4824412" cy="461963"/>
          </a:xfrm>
          <a:prstGeom prst="rect">
            <a:avLst/>
          </a:prstGeom>
          <a:noFill/>
          <a:ln w="9525">
            <a:noFill/>
          </a:ln>
        </p:spPr>
        <p:txBody>
          <a:bodyPr>
            <a:spAutoFit/>
          </a:bodyPr>
          <a:lstStyle/>
          <a:p>
            <a:pPr eaLnBrk="1" hangingPunct="1">
              <a:spcBef>
                <a:spcPts val="600"/>
              </a:spcBef>
              <a:buClr>
                <a:srgbClr val="006600"/>
              </a:buClr>
              <a:buSzPct val="70000"/>
              <a:buFont typeface="Wingdings" panose="05000000000000000000" pitchFamily="2" charset="2"/>
              <a:buChar char="n"/>
            </a:pPr>
            <a:r>
              <a:rPr lang="zh-CN" altLang="en-US" b="1" dirty="0">
                <a:solidFill>
                  <a:srgbClr val="000000"/>
                </a:solidFill>
                <a:latin typeface="Arial" panose="020B0604020202020204" pitchFamily="34" charset="0"/>
                <a:ea typeface="黑体" panose="02010609060101010101" pitchFamily="49" charset="-122"/>
              </a:rPr>
              <a:t> 典型应用</a:t>
            </a:r>
            <a:r>
              <a:rPr lang="en-US" altLang="zh-CN" b="1" dirty="0">
                <a:solidFill>
                  <a:srgbClr val="000000"/>
                </a:solidFill>
                <a:latin typeface="Arial" panose="020B0604020202020204" pitchFamily="34" charset="0"/>
                <a:ea typeface="黑体" panose="02010609060101010101" pitchFamily="49" charset="-122"/>
              </a:rPr>
              <a:t>——</a:t>
            </a:r>
            <a:r>
              <a:rPr lang="zh-CN" altLang="en-US" b="1" dirty="0">
                <a:solidFill>
                  <a:srgbClr val="000000"/>
                </a:solidFill>
                <a:latin typeface="Arial" panose="020B0604020202020204" pitchFamily="34" charset="0"/>
                <a:ea typeface="黑体" panose="02010609060101010101" pitchFamily="49" charset="-122"/>
              </a:rPr>
              <a:t>实现常规逻辑函数</a:t>
            </a:r>
            <a:endParaRPr lang="en-US" altLang="zh-CN" b="1" dirty="0">
              <a:solidFill>
                <a:srgbClr val="000000"/>
              </a:solidFill>
              <a:latin typeface="Arial" panose="020B0604020202020204" pitchFamily="34" charset="0"/>
              <a:ea typeface="黑体" panose="02010609060101010101" pitchFamily="49" charset="-122"/>
            </a:endParaRPr>
          </a:p>
        </p:txBody>
      </p:sp>
      <p:pic>
        <p:nvPicPr>
          <p:cNvPr id="77" name="Picture 4"/>
          <p:cNvPicPr>
            <a:picLocks noChangeAspect="1"/>
          </p:cNvPicPr>
          <p:nvPr/>
        </p:nvPicPr>
        <p:blipFill>
          <a:blip r:embed="rId2"/>
          <a:stretch>
            <a:fillRect/>
          </a:stretch>
        </p:blipFill>
        <p:spPr>
          <a:xfrm>
            <a:off x="7024688" y="4071938"/>
            <a:ext cx="3000375" cy="1517650"/>
          </a:xfrm>
          <a:prstGeom prst="rect">
            <a:avLst/>
          </a:prstGeom>
          <a:noFill/>
          <a:ln w="9525">
            <a:noFill/>
          </a:ln>
        </p:spPr>
      </p:pic>
      <p:sp>
        <p:nvSpPr>
          <p:cNvPr id="86113" name="TextBox 77"/>
          <p:cNvSpPr txBox="1"/>
          <p:nvPr/>
        </p:nvSpPr>
        <p:spPr>
          <a:xfrm>
            <a:off x="3136900" y="2749550"/>
            <a:ext cx="503238" cy="338138"/>
          </a:xfrm>
          <a:prstGeom prst="rect">
            <a:avLst/>
          </a:prstGeom>
          <a:noFill/>
          <a:ln w="9525">
            <a:noFill/>
          </a:ln>
        </p:spPr>
        <p:txBody>
          <a:bodyPr>
            <a:spAutoFit/>
          </a:bodyPr>
          <a:lstStyle/>
          <a:p>
            <a:pPr eaLnBrk="1" hangingPunct="1"/>
            <a:r>
              <a:rPr lang="en-US" altLang="zh-CN" sz="1600" dirty="0">
                <a:solidFill>
                  <a:srgbClr val="000000"/>
                </a:solidFill>
                <a:latin typeface="Arial" panose="020B0604020202020204" pitchFamily="34" charset="0"/>
              </a:rPr>
              <a:t>&amp;</a:t>
            </a:r>
            <a:endParaRPr lang="zh-CN" altLang="en-US" sz="1600" dirty="0">
              <a:solidFill>
                <a:srgbClr val="000000"/>
              </a:solidFill>
              <a:latin typeface="Arial" panose="020B0604020202020204" pitchFamily="34" charset="0"/>
            </a:endParaRPr>
          </a:p>
        </p:txBody>
      </p:sp>
      <p:sp>
        <p:nvSpPr>
          <p:cNvPr id="86114" name="TextBox 78"/>
          <p:cNvSpPr txBox="1"/>
          <p:nvPr/>
        </p:nvSpPr>
        <p:spPr>
          <a:xfrm>
            <a:off x="3914775" y="2759075"/>
            <a:ext cx="503238" cy="339725"/>
          </a:xfrm>
          <a:prstGeom prst="rect">
            <a:avLst/>
          </a:prstGeom>
          <a:noFill/>
          <a:ln w="9525">
            <a:noFill/>
          </a:ln>
        </p:spPr>
        <p:txBody>
          <a:bodyPr>
            <a:spAutoFit/>
          </a:bodyPr>
          <a:lstStyle/>
          <a:p>
            <a:pPr eaLnBrk="1" hangingPunct="1"/>
            <a:r>
              <a:rPr lang="en-US" altLang="zh-CN" sz="1600" dirty="0">
                <a:solidFill>
                  <a:srgbClr val="000000"/>
                </a:solidFill>
                <a:latin typeface="Arial" panose="020B0604020202020204" pitchFamily="34" charset="0"/>
              </a:rPr>
              <a:t>&amp;</a:t>
            </a:r>
            <a:endParaRPr lang="zh-CN" altLang="en-US" sz="1600" dirty="0">
              <a:solidFill>
                <a:srgbClr val="000000"/>
              </a:solidFill>
              <a:latin typeface="Arial" panose="020B0604020202020204" pitchFamily="34" charset="0"/>
            </a:endParaRPr>
          </a:p>
        </p:txBody>
      </p:sp>
      <p:sp>
        <p:nvSpPr>
          <p:cNvPr id="86115" name="TextBox 79"/>
          <p:cNvSpPr txBox="1"/>
          <p:nvPr/>
        </p:nvSpPr>
        <p:spPr>
          <a:xfrm>
            <a:off x="4810125" y="2786063"/>
            <a:ext cx="504825" cy="338137"/>
          </a:xfrm>
          <a:prstGeom prst="rect">
            <a:avLst/>
          </a:prstGeom>
          <a:noFill/>
          <a:ln w="9525">
            <a:noFill/>
          </a:ln>
        </p:spPr>
        <p:txBody>
          <a:bodyPr>
            <a:spAutoFit/>
          </a:bodyPr>
          <a:lstStyle/>
          <a:p>
            <a:pPr eaLnBrk="1" hangingPunct="1"/>
            <a:r>
              <a:rPr lang="en-US" altLang="zh-CN" sz="1600" dirty="0">
                <a:solidFill>
                  <a:srgbClr val="000000"/>
                </a:solidFill>
                <a:latin typeface="Arial" panose="020B0604020202020204" pitchFamily="34" charset="0"/>
              </a:rPr>
              <a:t>&amp;</a:t>
            </a:r>
            <a:endParaRPr lang="zh-CN" altLang="en-US" sz="1600" dirty="0">
              <a:solidFill>
                <a:srgbClr val="000000"/>
              </a:solidFill>
              <a:latin typeface="Arial" panose="020B0604020202020204" pitchFamily="34" charset="0"/>
            </a:endParaRPr>
          </a:p>
        </p:txBody>
      </p:sp>
      <p:sp>
        <p:nvSpPr>
          <p:cNvPr id="86116" name="TextBox 80"/>
          <p:cNvSpPr txBox="1"/>
          <p:nvPr/>
        </p:nvSpPr>
        <p:spPr>
          <a:xfrm>
            <a:off x="5556250" y="2759075"/>
            <a:ext cx="504825" cy="339725"/>
          </a:xfrm>
          <a:prstGeom prst="rect">
            <a:avLst/>
          </a:prstGeom>
          <a:noFill/>
          <a:ln w="9525">
            <a:noFill/>
          </a:ln>
        </p:spPr>
        <p:txBody>
          <a:bodyPr>
            <a:spAutoFit/>
          </a:bodyPr>
          <a:lstStyle/>
          <a:p>
            <a:pPr eaLnBrk="1" hangingPunct="1"/>
            <a:r>
              <a:rPr lang="en-US" altLang="zh-CN" sz="1600" dirty="0">
                <a:solidFill>
                  <a:srgbClr val="000000"/>
                </a:solidFill>
                <a:latin typeface="Arial" panose="020B0604020202020204" pitchFamily="34" charset="0"/>
              </a:rPr>
              <a:t>&amp;</a:t>
            </a:r>
            <a:endParaRPr lang="zh-CN" altLang="en-US" sz="1600" dirty="0">
              <a:solidFill>
                <a:srgbClr val="000000"/>
              </a:solidFill>
              <a:latin typeface="Arial" panose="020B0604020202020204" pitchFamily="34" charset="0"/>
            </a:endParaRPr>
          </a:p>
        </p:txBody>
      </p:sp>
      <p:grpSp>
        <p:nvGrpSpPr>
          <p:cNvPr id="7" name="组合 95"/>
          <p:cNvGrpSpPr/>
          <p:nvPr/>
        </p:nvGrpSpPr>
        <p:grpSpPr>
          <a:xfrm>
            <a:off x="6738938" y="5857875"/>
            <a:ext cx="3600450" cy="307975"/>
            <a:chOff x="5148064" y="4568229"/>
            <a:chExt cx="3600400" cy="307777"/>
          </a:xfrm>
        </p:grpSpPr>
        <p:sp>
          <p:nvSpPr>
            <p:cNvPr id="86130" name="Text Box 91"/>
            <p:cNvSpPr txBox="1"/>
            <p:nvPr/>
          </p:nvSpPr>
          <p:spPr>
            <a:xfrm>
              <a:off x="5148064" y="4568229"/>
              <a:ext cx="3600400" cy="307777"/>
            </a:xfrm>
            <a:prstGeom prst="rect">
              <a:avLst/>
            </a:prstGeom>
            <a:noFill/>
            <a:ln w="28575" cap="flat" cmpd="sng">
              <a:noFill/>
              <a:prstDash val="solid"/>
              <a:miter/>
              <a:headEnd type="none" w="med" len="med"/>
              <a:tailEnd type="none" w="med" len="med"/>
            </a:ln>
          </p:spPr>
          <p:txBody>
            <a:bodyPr>
              <a:spAutoFit/>
            </a:bodyPr>
            <a:lstStyle/>
            <a:p>
              <a:pPr eaLnBrk="1" hangingPunct="1">
                <a:spcBef>
                  <a:spcPct val="50000"/>
                </a:spcBef>
              </a:pPr>
              <a:r>
                <a:rPr lang="en-US" altLang="zh-CN" sz="1400" b="1" dirty="0">
                  <a:solidFill>
                    <a:srgbClr val="000000"/>
                  </a:solidFill>
                  <a:latin typeface="Times New Roman" panose="02020603050405020304" pitchFamily="18" charset="0"/>
                </a:rPr>
                <a:t>Z</a:t>
              </a:r>
              <a:r>
                <a:rPr lang="en-US" altLang="zh-CN" sz="1400" b="1" dirty="0">
                  <a:solidFill>
                    <a:srgbClr val="000000"/>
                  </a:solidFill>
                  <a:latin typeface="Arial" panose="020B0604020202020204" pitchFamily="34" charset="0"/>
                </a:rPr>
                <a:t>= </a:t>
              </a:r>
              <a:r>
                <a:rPr lang="en-US" altLang="zh-CN" sz="1400" b="1" dirty="0">
                  <a:solidFill>
                    <a:srgbClr val="000000"/>
                  </a:solidFill>
                  <a:latin typeface="Times New Roman" panose="02020603050405020304" pitchFamily="18" charset="0"/>
                </a:rPr>
                <a:t>CD(</a:t>
              </a:r>
              <a:r>
                <a:rPr lang="en-US" altLang="zh-CN" sz="1400" b="1" dirty="0">
                  <a:solidFill>
                    <a:srgbClr val="000000"/>
                  </a:solidFill>
                  <a:latin typeface="Arial" panose="020B0604020202020204" pitchFamily="34" charset="0"/>
                </a:rPr>
                <a:t>A</a:t>
              </a:r>
              <a:r>
                <a:rPr lang="en-US" altLang="zh-CN" sz="1400" b="1" dirty="0">
                  <a:solidFill>
                    <a:srgbClr val="000000"/>
                  </a:solidFill>
                  <a:latin typeface="Times New Roman" panose="02020603050405020304" pitchFamily="18" charset="0"/>
                </a:rPr>
                <a:t> </a:t>
              </a:r>
              <a:r>
                <a:rPr lang="en-US" altLang="zh-CN" sz="1400" b="1" dirty="0">
                  <a:solidFill>
                    <a:srgbClr val="000000"/>
                  </a:solidFill>
                  <a:latin typeface="Arial" panose="020B0604020202020204" pitchFamily="34" charset="0"/>
                </a:rPr>
                <a:t>+</a:t>
              </a:r>
              <a:r>
                <a:rPr lang="en-US" altLang="zh-CN" sz="1400" b="1" dirty="0">
                  <a:solidFill>
                    <a:srgbClr val="000000"/>
                  </a:solidFill>
                  <a:latin typeface="Times New Roman" panose="02020603050405020304" pitchFamily="18" charset="0"/>
                </a:rPr>
                <a:t>B</a:t>
              </a:r>
              <a:r>
                <a:rPr lang="en-US" altLang="zh-CN" sz="1400" b="1" baseline="-25000" dirty="0">
                  <a:solidFill>
                    <a:srgbClr val="000000"/>
                  </a:solidFill>
                  <a:latin typeface="Arial" panose="020B0604020202020204" pitchFamily="34" charset="0"/>
                </a:rPr>
                <a:t> </a:t>
              </a:r>
              <a:r>
                <a:rPr lang="en-US" altLang="zh-CN" sz="1400" b="1" dirty="0">
                  <a:solidFill>
                    <a:srgbClr val="000000"/>
                  </a:solidFill>
                  <a:latin typeface="Times New Roman" panose="02020603050405020304" pitchFamily="18" charset="0"/>
                </a:rPr>
                <a:t>)</a:t>
              </a:r>
              <a:r>
                <a:rPr lang="en-US" altLang="zh-CN" sz="1400" b="1" dirty="0">
                  <a:solidFill>
                    <a:srgbClr val="000000"/>
                  </a:solidFill>
                  <a:latin typeface="Arial" panose="020B0604020202020204" pitchFamily="34" charset="0"/>
                </a:rPr>
                <a:t>+</a:t>
              </a:r>
              <a:r>
                <a:rPr lang="en-US" altLang="zh-CN" sz="1400" b="1" dirty="0">
                  <a:solidFill>
                    <a:srgbClr val="000000"/>
                  </a:solidFill>
                  <a:latin typeface="Times New Roman" panose="02020603050405020304" pitchFamily="18" charset="0"/>
                </a:rPr>
                <a:t> C</a:t>
              </a:r>
              <a:r>
                <a:rPr lang="en-US" altLang="zh-CN" sz="1400" b="1" dirty="0">
                  <a:solidFill>
                    <a:srgbClr val="000000"/>
                  </a:solidFill>
                  <a:latin typeface="Arial" panose="020B0604020202020204" pitchFamily="34" charset="0"/>
                </a:rPr>
                <a:t>DA</a:t>
              </a:r>
              <a:r>
                <a:rPr lang="en-US" altLang="zh-CN" sz="1400" b="1" baseline="-25000" dirty="0">
                  <a:solidFill>
                    <a:srgbClr val="000000"/>
                  </a:solidFill>
                  <a:latin typeface="Arial" panose="020B0604020202020204" pitchFamily="34" charset="0"/>
                </a:rPr>
                <a:t> </a:t>
              </a:r>
              <a:r>
                <a:rPr lang="en-US" altLang="zh-CN" sz="1400" b="1" dirty="0">
                  <a:solidFill>
                    <a:srgbClr val="000000"/>
                  </a:solidFill>
                  <a:latin typeface="Arial" panose="020B0604020202020204" pitchFamily="34" charset="0"/>
                </a:rPr>
                <a:t>+</a:t>
              </a:r>
              <a:r>
                <a:rPr lang="en-US" altLang="zh-CN" sz="1400" b="1" dirty="0">
                  <a:solidFill>
                    <a:srgbClr val="000000"/>
                  </a:solidFill>
                  <a:latin typeface="Times New Roman" panose="02020603050405020304" pitchFamily="18" charset="0"/>
                </a:rPr>
                <a:t> CD(</a:t>
              </a:r>
              <a:r>
                <a:rPr lang="en-US" altLang="zh-CN" sz="1400" b="1" baseline="-25000" dirty="0">
                  <a:solidFill>
                    <a:srgbClr val="000000"/>
                  </a:solidFill>
                  <a:latin typeface="Arial" panose="020B0604020202020204" pitchFamily="34" charset="0"/>
                </a:rPr>
                <a:t> </a:t>
              </a:r>
              <a:r>
                <a:rPr lang="en-US" altLang="zh-CN" sz="1400" b="1" dirty="0">
                  <a:solidFill>
                    <a:srgbClr val="000000"/>
                  </a:solidFill>
                  <a:latin typeface="Arial" panose="020B0604020202020204" pitchFamily="34" charset="0"/>
                </a:rPr>
                <a:t>AB</a:t>
              </a:r>
              <a:r>
                <a:rPr lang="en-US" altLang="zh-CN" sz="1400" b="1" baseline="-25000" dirty="0">
                  <a:solidFill>
                    <a:srgbClr val="000000"/>
                  </a:solidFill>
                  <a:latin typeface="Arial" panose="020B0604020202020204" pitchFamily="34" charset="0"/>
                </a:rPr>
                <a:t> </a:t>
              </a:r>
              <a:r>
                <a:rPr lang="en-US" altLang="zh-CN" sz="1400" b="1" dirty="0">
                  <a:solidFill>
                    <a:srgbClr val="000000"/>
                  </a:solidFill>
                  <a:latin typeface="Times New Roman" panose="02020603050405020304" pitchFamily="18" charset="0"/>
                </a:rPr>
                <a:t>+ </a:t>
              </a:r>
              <a:r>
                <a:rPr lang="en-US" altLang="zh-CN" sz="1400" b="1" dirty="0">
                  <a:solidFill>
                    <a:srgbClr val="000000"/>
                  </a:solidFill>
                  <a:latin typeface="Arial" panose="020B0604020202020204" pitchFamily="34" charset="0"/>
                </a:rPr>
                <a:t>AB)+C</a:t>
              </a:r>
              <a:r>
                <a:rPr lang="en-US" altLang="zh-CN" sz="1400" b="1" dirty="0">
                  <a:solidFill>
                    <a:srgbClr val="000000"/>
                  </a:solidFill>
                  <a:latin typeface="Times New Roman" panose="02020603050405020304" pitchFamily="18" charset="0"/>
                </a:rPr>
                <a:t>D(0)</a:t>
              </a:r>
            </a:p>
          </p:txBody>
        </p:sp>
        <p:sp>
          <p:nvSpPr>
            <p:cNvPr id="86131" name="Line 92"/>
            <p:cNvSpPr/>
            <p:nvPr/>
          </p:nvSpPr>
          <p:spPr>
            <a:xfrm>
              <a:off x="5513824" y="4633713"/>
              <a:ext cx="93600" cy="0"/>
            </a:xfrm>
            <a:prstGeom prst="line">
              <a:avLst/>
            </a:prstGeom>
            <a:ln w="19050" cap="flat" cmpd="sng">
              <a:solidFill>
                <a:srgbClr val="006600"/>
              </a:solidFill>
              <a:prstDash val="solid"/>
              <a:miter/>
              <a:headEnd type="none" w="med" len="med"/>
              <a:tailEnd type="none" w="med" len="med"/>
            </a:ln>
          </p:spPr>
        </p:sp>
        <p:sp>
          <p:nvSpPr>
            <p:cNvPr id="86132" name="Line 93"/>
            <p:cNvSpPr/>
            <p:nvPr/>
          </p:nvSpPr>
          <p:spPr>
            <a:xfrm>
              <a:off x="5830044" y="4629502"/>
              <a:ext cx="93600" cy="0"/>
            </a:xfrm>
            <a:prstGeom prst="line">
              <a:avLst/>
            </a:prstGeom>
            <a:ln w="19050" cap="flat" cmpd="sng">
              <a:solidFill>
                <a:srgbClr val="006600"/>
              </a:solidFill>
              <a:prstDash val="solid"/>
              <a:miter/>
              <a:headEnd type="none" w="med" len="med"/>
              <a:tailEnd type="none" w="med" len="med"/>
            </a:ln>
          </p:spPr>
        </p:sp>
        <p:sp>
          <p:nvSpPr>
            <p:cNvPr id="86133" name="Line 94"/>
            <p:cNvSpPr/>
            <p:nvPr/>
          </p:nvSpPr>
          <p:spPr>
            <a:xfrm>
              <a:off x="6099408" y="4630711"/>
              <a:ext cx="93600" cy="0"/>
            </a:xfrm>
            <a:prstGeom prst="line">
              <a:avLst/>
            </a:prstGeom>
            <a:ln w="19050" cap="flat" cmpd="sng">
              <a:solidFill>
                <a:srgbClr val="006600"/>
              </a:solidFill>
              <a:prstDash val="solid"/>
              <a:miter/>
              <a:headEnd type="none" w="med" len="med"/>
              <a:tailEnd type="none" w="med" len="med"/>
            </a:ln>
          </p:spPr>
        </p:sp>
        <p:sp>
          <p:nvSpPr>
            <p:cNvPr id="86134" name="Line 95"/>
            <p:cNvSpPr/>
            <p:nvPr/>
          </p:nvSpPr>
          <p:spPr>
            <a:xfrm>
              <a:off x="6482308" y="4644742"/>
              <a:ext cx="93600" cy="0"/>
            </a:xfrm>
            <a:prstGeom prst="line">
              <a:avLst/>
            </a:prstGeom>
            <a:ln w="19050" cap="flat" cmpd="sng">
              <a:solidFill>
                <a:srgbClr val="006600"/>
              </a:solidFill>
              <a:prstDash val="solid"/>
              <a:miter/>
              <a:headEnd type="none" w="med" len="med"/>
              <a:tailEnd type="none" w="med" len="med"/>
            </a:ln>
          </p:spPr>
        </p:sp>
        <p:sp>
          <p:nvSpPr>
            <p:cNvPr id="86135" name="Line 96"/>
            <p:cNvSpPr/>
            <p:nvPr/>
          </p:nvSpPr>
          <p:spPr>
            <a:xfrm>
              <a:off x="6732240" y="4641314"/>
              <a:ext cx="93600" cy="0"/>
            </a:xfrm>
            <a:prstGeom prst="line">
              <a:avLst/>
            </a:prstGeom>
            <a:ln w="19050" cap="flat" cmpd="sng">
              <a:solidFill>
                <a:srgbClr val="006600"/>
              </a:solidFill>
              <a:prstDash val="solid"/>
              <a:miter/>
              <a:headEnd type="none" w="med" len="med"/>
              <a:tailEnd type="none" w="med" len="med"/>
            </a:ln>
          </p:spPr>
        </p:sp>
        <p:sp>
          <p:nvSpPr>
            <p:cNvPr id="86136" name="Line 92"/>
            <p:cNvSpPr/>
            <p:nvPr/>
          </p:nvSpPr>
          <p:spPr>
            <a:xfrm>
              <a:off x="5655548" y="4629502"/>
              <a:ext cx="93600" cy="0"/>
            </a:xfrm>
            <a:prstGeom prst="line">
              <a:avLst/>
            </a:prstGeom>
            <a:ln w="19050" cap="flat" cmpd="sng">
              <a:solidFill>
                <a:srgbClr val="006600"/>
              </a:solidFill>
              <a:prstDash val="solid"/>
              <a:miter/>
              <a:headEnd type="none" w="med" len="med"/>
              <a:tailEnd type="none" w="med" len="med"/>
            </a:ln>
          </p:spPr>
        </p:sp>
        <p:sp>
          <p:nvSpPr>
            <p:cNvPr id="86137" name="Line 96"/>
            <p:cNvSpPr/>
            <p:nvPr/>
          </p:nvSpPr>
          <p:spPr>
            <a:xfrm>
              <a:off x="7161364" y="4641314"/>
              <a:ext cx="93600" cy="0"/>
            </a:xfrm>
            <a:prstGeom prst="line">
              <a:avLst/>
            </a:prstGeom>
            <a:ln w="19050" cap="flat" cmpd="sng">
              <a:solidFill>
                <a:srgbClr val="006600"/>
              </a:solidFill>
              <a:prstDash val="solid"/>
              <a:miter/>
              <a:headEnd type="none" w="med" len="med"/>
              <a:tailEnd type="none" w="med" len="med"/>
            </a:ln>
          </p:spPr>
        </p:sp>
        <p:sp>
          <p:nvSpPr>
            <p:cNvPr id="86138" name="Line 96"/>
            <p:cNvSpPr/>
            <p:nvPr/>
          </p:nvSpPr>
          <p:spPr>
            <a:xfrm>
              <a:off x="7495116" y="4629502"/>
              <a:ext cx="93600" cy="0"/>
            </a:xfrm>
            <a:prstGeom prst="line">
              <a:avLst/>
            </a:prstGeom>
            <a:ln w="19050" cap="flat" cmpd="sng">
              <a:solidFill>
                <a:srgbClr val="006600"/>
              </a:solidFill>
              <a:prstDash val="solid"/>
              <a:miter/>
              <a:headEnd type="none" w="med" len="med"/>
              <a:tailEnd type="none" w="med" len="med"/>
            </a:ln>
          </p:spPr>
        </p:sp>
        <p:sp>
          <p:nvSpPr>
            <p:cNvPr id="86139" name="Line 96"/>
            <p:cNvSpPr/>
            <p:nvPr/>
          </p:nvSpPr>
          <p:spPr>
            <a:xfrm>
              <a:off x="7821248" y="4637122"/>
              <a:ext cx="93600" cy="0"/>
            </a:xfrm>
            <a:prstGeom prst="line">
              <a:avLst/>
            </a:prstGeom>
            <a:ln w="19050" cap="flat" cmpd="sng">
              <a:solidFill>
                <a:srgbClr val="006600"/>
              </a:solidFill>
              <a:prstDash val="solid"/>
              <a:miter/>
              <a:headEnd type="none" w="med" len="med"/>
              <a:tailEnd type="none" w="med" len="med"/>
            </a:ln>
          </p:spPr>
        </p:sp>
      </p:grpSp>
      <p:grpSp>
        <p:nvGrpSpPr>
          <p:cNvPr id="8" name="组合 106"/>
          <p:cNvGrpSpPr/>
          <p:nvPr/>
        </p:nvGrpSpPr>
        <p:grpSpPr>
          <a:xfrm>
            <a:off x="6883400" y="6165850"/>
            <a:ext cx="2201863" cy="307975"/>
            <a:chOff x="5364087" y="4731990"/>
            <a:chExt cx="2202592" cy="307579"/>
          </a:xfrm>
        </p:grpSpPr>
        <p:sp>
          <p:nvSpPr>
            <p:cNvPr id="9286" name="Text Box 91"/>
            <p:cNvSpPr txBox="1">
              <a:spLocks noChangeArrowheads="1"/>
            </p:cNvSpPr>
            <p:nvPr/>
          </p:nvSpPr>
          <p:spPr bwMode="auto">
            <a:xfrm>
              <a:off x="5364087" y="4731990"/>
              <a:ext cx="2202592" cy="307579"/>
            </a:xfrm>
            <a:prstGeom prst="rect">
              <a:avLst/>
            </a:prstGeom>
            <a:noFill/>
            <a:ln w="28575">
              <a:noFill/>
              <a:miter lim="800000"/>
            </a:ln>
          </p:spPr>
          <p:txBody>
            <a:bodyPr>
              <a:spAutoFit/>
            </a:bodyPr>
            <a:lstStyle>
              <a:lvl1pPr>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AC</a:t>
              </a:r>
              <a:r>
                <a:rPr kumimoji="0" lang="en-US" altLang="zh-CN" sz="1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a:t>
              </a:r>
              <a:r>
                <a:rPr kumimoji="0" lang="en-US" altLang="zh-CN" sz="1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0"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D</a:t>
              </a:r>
              <a:r>
                <a:rPr kumimoji="0" lang="en-US" altLang="zh-CN" sz="1400" b="1"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1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1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a:t>
              </a:r>
              <a:r>
                <a:rPr kumimoji="0" lang="en-US" altLang="zh-CN" sz="1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DB</a:t>
              </a:r>
              <a:r>
                <a:rPr kumimoji="0" lang="en-US" altLang="zh-CN" sz="1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en-US" altLang="zh-CN" sz="1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 </a:t>
              </a:r>
            </a:p>
          </p:txBody>
        </p:sp>
        <p:sp>
          <p:nvSpPr>
            <p:cNvPr id="86124" name="Line 92"/>
            <p:cNvSpPr/>
            <p:nvPr/>
          </p:nvSpPr>
          <p:spPr>
            <a:xfrm>
              <a:off x="5602972" y="4789854"/>
              <a:ext cx="93600" cy="0"/>
            </a:xfrm>
            <a:prstGeom prst="line">
              <a:avLst/>
            </a:prstGeom>
            <a:ln w="19050" cap="flat" cmpd="sng">
              <a:solidFill>
                <a:srgbClr val="006600"/>
              </a:solidFill>
              <a:prstDash val="solid"/>
              <a:miter/>
              <a:headEnd type="none" w="med" len="med"/>
              <a:tailEnd type="none" w="med" len="med"/>
            </a:ln>
          </p:spPr>
        </p:sp>
        <p:sp>
          <p:nvSpPr>
            <p:cNvPr id="86125" name="Line 93"/>
            <p:cNvSpPr/>
            <p:nvPr/>
          </p:nvSpPr>
          <p:spPr>
            <a:xfrm>
              <a:off x="6168492" y="4793263"/>
              <a:ext cx="93600" cy="0"/>
            </a:xfrm>
            <a:prstGeom prst="line">
              <a:avLst/>
            </a:prstGeom>
            <a:ln w="19050" cap="flat" cmpd="sng">
              <a:solidFill>
                <a:srgbClr val="006600"/>
              </a:solidFill>
              <a:prstDash val="solid"/>
              <a:miter/>
              <a:headEnd type="none" w="med" len="med"/>
              <a:tailEnd type="none" w="med" len="med"/>
            </a:ln>
          </p:spPr>
        </p:sp>
        <p:sp>
          <p:nvSpPr>
            <p:cNvPr id="86126" name="Line 94"/>
            <p:cNvSpPr/>
            <p:nvPr/>
          </p:nvSpPr>
          <p:spPr>
            <a:xfrm>
              <a:off x="6286220" y="4790807"/>
              <a:ext cx="93600" cy="0"/>
            </a:xfrm>
            <a:prstGeom prst="line">
              <a:avLst/>
            </a:prstGeom>
            <a:ln w="19050" cap="flat" cmpd="sng">
              <a:solidFill>
                <a:srgbClr val="006600"/>
              </a:solidFill>
              <a:prstDash val="solid"/>
              <a:miter/>
              <a:headEnd type="none" w="med" len="med"/>
              <a:tailEnd type="none" w="med" len="med"/>
            </a:ln>
          </p:spPr>
        </p:sp>
        <p:sp>
          <p:nvSpPr>
            <p:cNvPr id="86127" name="Line 95"/>
            <p:cNvSpPr/>
            <p:nvPr/>
          </p:nvSpPr>
          <p:spPr>
            <a:xfrm>
              <a:off x="6614512" y="4793263"/>
              <a:ext cx="93600" cy="0"/>
            </a:xfrm>
            <a:prstGeom prst="line">
              <a:avLst/>
            </a:prstGeom>
            <a:ln w="19050" cap="flat" cmpd="sng">
              <a:solidFill>
                <a:srgbClr val="006600"/>
              </a:solidFill>
              <a:prstDash val="solid"/>
              <a:miter/>
              <a:headEnd type="none" w="med" len="med"/>
              <a:tailEnd type="none" w="med" len="med"/>
            </a:ln>
          </p:spPr>
        </p:sp>
        <p:sp>
          <p:nvSpPr>
            <p:cNvPr id="86128" name="Line 96"/>
            <p:cNvSpPr/>
            <p:nvPr/>
          </p:nvSpPr>
          <p:spPr>
            <a:xfrm>
              <a:off x="6727081" y="4789835"/>
              <a:ext cx="113255" cy="0"/>
            </a:xfrm>
            <a:prstGeom prst="line">
              <a:avLst/>
            </a:prstGeom>
            <a:ln w="19050" cap="flat" cmpd="sng">
              <a:solidFill>
                <a:srgbClr val="006600"/>
              </a:solidFill>
              <a:prstDash val="solid"/>
              <a:miter/>
              <a:headEnd type="none" w="med" len="med"/>
              <a:tailEnd type="none" w="med" len="med"/>
            </a:ln>
          </p:spPr>
        </p:sp>
        <p:sp>
          <p:nvSpPr>
            <p:cNvPr id="86129" name="Line 92"/>
            <p:cNvSpPr/>
            <p:nvPr/>
          </p:nvSpPr>
          <p:spPr>
            <a:xfrm>
              <a:off x="5744696" y="4793263"/>
              <a:ext cx="93600" cy="0"/>
            </a:xfrm>
            <a:prstGeom prst="line">
              <a:avLst/>
            </a:prstGeom>
            <a:ln w="19050" cap="flat" cmpd="sng">
              <a:solidFill>
                <a:srgbClr val="006600"/>
              </a:solidFill>
              <a:prstDash val="solid"/>
              <a:miter/>
              <a:headEnd type="none" w="med" len="med"/>
              <a:tailEnd type="none" w="med" len="med"/>
            </a:ln>
          </p:spPr>
        </p:sp>
      </p:grpSp>
      <p:sp>
        <p:nvSpPr>
          <p:cNvPr id="115" name="Line 21"/>
          <p:cNvSpPr/>
          <p:nvPr/>
        </p:nvSpPr>
        <p:spPr>
          <a:xfrm>
            <a:off x="3260725" y="3035300"/>
            <a:ext cx="0" cy="584200"/>
          </a:xfrm>
          <a:prstGeom prst="line">
            <a:avLst/>
          </a:prstGeom>
          <a:ln w="28575" cap="sq" cmpd="sng">
            <a:solidFill>
              <a:srgbClr val="CC0099"/>
            </a:solidFill>
            <a:prstDash val="solid"/>
            <a:headEnd type="none" w="sm" len="sm"/>
            <a:tailEnd type="oval" w="sm" len="sm"/>
          </a:ln>
        </p:spPr>
      </p:sp>
      <p:sp>
        <p:nvSpPr>
          <p:cNvPr id="116" name="Line 23"/>
          <p:cNvSpPr/>
          <p:nvPr/>
        </p:nvSpPr>
        <p:spPr>
          <a:xfrm>
            <a:off x="3354388" y="3035300"/>
            <a:ext cx="0" cy="996950"/>
          </a:xfrm>
          <a:prstGeom prst="line">
            <a:avLst/>
          </a:prstGeom>
          <a:ln w="28575" cap="sq" cmpd="sng">
            <a:solidFill>
              <a:srgbClr val="CC0099"/>
            </a:solidFill>
            <a:prstDash val="solid"/>
            <a:headEnd type="none" w="sm" len="sm"/>
            <a:tailEnd type="oval" w="sm" len="sm"/>
          </a:ln>
        </p:spPr>
      </p:sp>
      <p:sp>
        <p:nvSpPr>
          <p:cNvPr id="86122" name="灯片编号占位符 8"/>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38</a:t>
            </a:fld>
            <a:endParaRPr lang="zh-CN" altLang="zh-CN" sz="14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10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dissolve">
                                      <p:cBhvr>
                                        <p:cTn id="10" dur="10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dissolve">
                                      <p:cBhvr>
                                        <p:cTn id="15" dur="5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dissolve">
                                      <p:cBhvr>
                                        <p:cTn id="20" dur="500"/>
                                        <p:tgtEl>
                                          <p:spTgt spid="7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cs typeface="黑体" panose="02010609060101010101" pitchFamily="49" charset="-122"/>
                <a:sym typeface="+mn-ea"/>
              </a:rPr>
              <a:t>双</a:t>
            </a:r>
            <a:r>
              <a:rPr lang="en-US" altLang="zh-CN" b="1" dirty="0">
                <a:latin typeface="黑体" panose="02010609060101010101" pitchFamily="49" charset="-122"/>
                <a:ea typeface="黑体" panose="02010609060101010101" pitchFamily="49" charset="-122"/>
                <a:cs typeface="黑体" panose="02010609060101010101" pitchFamily="49" charset="-122"/>
                <a:sym typeface="+mn-ea"/>
              </a:rPr>
              <a:t>4</a:t>
            </a:r>
            <a:r>
              <a:rPr lang="zh-CN" altLang="en-US" b="1" dirty="0">
                <a:latin typeface="黑体" panose="02010609060101010101" pitchFamily="49" charset="-122"/>
                <a:ea typeface="黑体" panose="02010609060101010101" pitchFamily="49" charset="-122"/>
                <a:cs typeface="黑体" panose="02010609060101010101" pitchFamily="49" charset="-122"/>
                <a:sym typeface="+mn-ea"/>
              </a:rPr>
              <a:t>选</a:t>
            </a:r>
            <a:r>
              <a:rPr lang="en-US" altLang="zh-CN" b="1"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b="1" dirty="0">
                <a:latin typeface="黑体" panose="02010609060101010101" pitchFamily="49" charset="-122"/>
                <a:ea typeface="黑体" panose="02010609060101010101" pitchFamily="49" charset="-122"/>
                <a:cs typeface="黑体" panose="02010609060101010101" pitchFamily="49" charset="-122"/>
                <a:sym typeface="+mn-ea"/>
              </a:rPr>
              <a:t>多路选择器典型器件</a:t>
            </a:r>
            <a:r>
              <a:rPr lang="en-US" altLang="zh-CN" b="1" dirty="0">
                <a:latin typeface="黑体" panose="02010609060101010101" pitchFamily="49" charset="-122"/>
                <a:ea typeface="黑体" panose="02010609060101010101" pitchFamily="49" charset="-122"/>
                <a:cs typeface="黑体" panose="02010609060101010101" pitchFamily="49" charset="-122"/>
                <a:sym typeface="+mn-ea"/>
              </a:rPr>
              <a:t>74LS153</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6" name="内容占位符 5"/>
          <p:cNvSpPr>
            <a:spLocks noGrp="1"/>
          </p:cNvSpPr>
          <p:nvPr>
            <p:ph idx="1"/>
          </p:nvPr>
        </p:nvSpPr>
        <p:spPr/>
        <p:txBody>
          <a:bodyPr/>
          <a:lstStyle/>
          <a:p>
            <a:endParaRPr lang="zh-CN" altLang="en-US"/>
          </a:p>
        </p:txBody>
      </p:sp>
      <p:pic>
        <p:nvPicPr>
          <p:cNvPr id="88066" name="Picture 6"/>
          <p:cNvPicPr>
            <a:picLocks noChangeAspect="1"/>
          </p:cNvPicPr>
          <p:nvPr/>
        </p:nvPicPr>
        <p:blipFill>
          <a:blip r:embed="rId3"/>
          <a:stretch>
            <a:fillRect/>
          </a:stretch>
        </p:blipFill>
        <p:spPr>
          <a:xfrm>
            <a:off x="2063750" y="3494723"/>
            <a:ext cx="2016125" cy="3175000"/>
          </a:xfrm>
          <a:prstGeom prst="rect">
            <a:avLst/>
          </a:prstGeom>
          <a:noFill/>
          <a:ln w="9525">
            <a:noFill/>
          </a:ln>
        </p:spPr>
      </p:pic>
      <p:pic>
        <p:nvPicPr>
          <p:cNvPr id="88067" name="Picture 9"/>
          <p:cNvPicPr>
            <a:picLocks noChangeAspect="1"/>
          </p:cNvPicPr>
          <p:nvPr/>
        </p:nvPicPr>
        <p:blipFill>
          <a:blip r:embed="rId4"/>
          <a:stretch>
            <a:fillRect/>
          </a:stretch>
        </p:blipFill>
        <p:spPr>
          <a:xfrm>
            <a:off x="6167438" y="1208088"/>
            <a:ext cx="4032250" cy="5572125"/>
          </a:xfrm>
          <a:prstGeom prst="rect">
            <a:avLst/>
          </a:prstGeom>
          <a:noFill/>
          <a:ln w="28575" cap="flat" cmpd="sng">
            <a:solidFill>
              <a:schemeClr val="bg2"/>
            </a:solidFill>
            <a:prstDash val="solid"/>
            <a:miter/>
            <a:headEnd type="none" w="med" len="med"/>
            <a:tailEnd type="none" w="med" len="med"/>
          </a:ln>
        </p:spPr>
      </p:pic>
      <p:graphicFrame>
        <p:nvGraphicFramePr>
          <p:cNvPr id="10" name="表格 9"/>
          <p:cNvGraphicFramePr>
            <a:graphicFrameLocks noGrp="1"/>
          </p:cNvGraphicFramePr>
          <p:nvPr>
            <p:custDataLst>
              <p:tags r:id="rId1"/>
            </p:custDataLst>
          </p:nvPr>
        </p:nvGraphicFramePr>
        <p:xfrm>
          <a:off x="1200150" y="1268413"/>
          <a:ext cx="4140260" cy="2193925"/>
        </p:xfrm>
        <a:graphic>
          <a:graphicData uri="http://schemas.openxmlformats.org/drawingml/2006/table">
            <a:tbl>
              <a:tblPr firstRow="1" bandRow="1">
                <a:tableStyleId>{D7AC3CCA-C797-4891-BE02-D94E43425B78}</a:tableStyleId>
              </a:tblPr>
              <a:tblGrid>
                <a:gridCol w="788670">
                  <a:extLst>
                    <a:ext uri="{9D8B030D-6E8A-4147-A177-3AD203B41FA5}">
                      <a16:colId xmlns:a16="http://schemas.microsoft.com/office/drawing/2014/main" val="20000"/>
                    </a:ext>
                  </a:extLst>
                </a:gridCol>
                <a:gridCol w="788609">
                  <a:extLst>
                    <a:ext uri="{9D8B030D-6E8A-4147-A177-3AD203B41FA5}">
                      <a16:colId xmlns:a16="http://schemas.microsoft.com/office/drawing/2014/main" val="20001"/>
                    </a:ext>
                  </a:extLst>
                </a:gridCol>
                <a:gridCol w="591458">
                  <a:extLst>
                    <a:ext uri="{9D8B030D-6E8A-4147-A177-3AD203B41FA5}">
                      <a16:colId xmlns:a16="http://schemas.microsoft.com/office/drawing/2014/main" val="20002"/>
                    </a:ext>
                  </a:extLst>
                </a:gridCol>
                <a:gridCol w="544336">
                  <a:extLst>
                    <a:ext uri="{9D8B030D-6E8A-4147-A177-3AD203B41FA5}">
                      <a16:colId xmlns:a16="http://schemas.microsoft.com/office/drawing/2014/main" val="20003"/>
                    </a:ext>
                  </a:extLst>
                </a:gridCol>
                <a:gridCol w="1427187">
                  <a:extLst>
                    <a:ext uri="{9D8B030D-6E8A-4147-A177-3AD203B41FA5}">
                      <a16:colId xmlns:a16="http://schemas.microsoft.com/office/drawing/2014/main" val="20004"/>
                    </a:ext>
                  </a:extLst>
                </a:gridCol>
              </a:tblGrid>
              <a:tr h="41585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tx1"/>
                          </a:solidFill>
                          <a:latin typeface="+mj-lt"/>
                          <a:ea typeface="+mn-ea"/>
                          <a:cs typeface="+mn-cs"/>
                        </a:rPr>
                        <a:t>1G</a:t>
                      </a:r>
                      <a:r>
                        <a:rPr lang="en-US" altLang="zh-CN" sz="1400" b="1" kern="1200" baseline="0" dirty="0">
                          <a:solidFill>
                            <a:schemeClr val="tx1"/>
                          </a:solidFill>
                          <a:latin typeface="+mj-lt"/>
                          <a:ea typeface="+mn-ea"/>
                          <a:cs typeface="+mn-cs"/>
                        </a:rPr>
                        <a:t>n</a:t>
                      </a:r>
                      <a:endParaRPr lang="zh-CN" altLang="en-US" sz="1400" b="1" kern="1200" baseline="0" dirty="0">
                        <a:solidFill>
                          <a:schemeClr val="tx1"/>
                        </a:solidFill>
                        <a:latin typeface="+mj-lt"/>
                        <a:ea typeface="+mn-ea"/>
                        <a:cs typeface="+mn-cs"/>
                      </a:endParaRPr>
                    </a:p>
                  </a:txBody>
                  <a:tcPr marL="91424" marR="91424" marT="45701" marB="45701">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1400" dirty="0">
                          <a:solidFill>
                            <a:schemeClr val="tx1"/>
                          </a:solidFill>
                          <a:latin typeface="+mj-lt"/>
                        </a:rPr>
                        <a:t>2G</a:t>
                      </a:r>
                      <a:r>
                        <a:rPr lang="en-US" altLang="zh-CN" sz="1400" b="1" kern="1200" baseline="0" dirty="0">
                          <a:solidFill>
                            <a:schemeClr val="tx1"/>
                          </a:solidFill>
                          <a:latin typeface="+mj-lt"/>
                          <a:ea typeface="+mn-ea"/>
                          <a:cs typeface="+mn-cs"/>
                        </a:rPr>
                        <a:t>n</a:t>
                      </a:r>
                      <a:endParaRPr lang="zh-CN" altLang="en-US" sz="1400" b="1" kern="1200" baseline="0" dirty="0">
                        <a:solidFill>
                          <a:schemeClr val="tx1"/>
                        </a:solidFill>
                        <a:latin typeface="+mj-lt"/>
                        <a:ea typeface="+mn-ea"/>
                        <a:cs typeface="+mn-cs"/>
                      </a:endParaRPr>
                    </a:p>
                  </a:txBody>
                  <a:tcPr marL="91424" marR="91424" marT="45701" marB="45701">
                    <a:lnL w="12700" cmpd="sng">
                      <a:noFill/>
                    </a:lnL>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1400" dirty="0">
                          <a:solidFill>
                            <a:schemeClr val="tx1"/>
                          </a:solidFill>
                          <a:latin typeface="+mj-lt"/>
                        </a:rPr>
                        <a:t>A</a:t>
                      </a:r>
                      <a:endParaRPr lang="zh-CN" altLang="en-US" sz="1400" b="1" kern="1200" baseline="-25000" dirty="0">
                        <a:solidFill>
                          <a:schemeClr val="tx1"/>
                        </a:solidFill>
                        <a:latin typeface="+mj-lt"/>
                        <a:ea typeface="+mn-ea"/>
                        <a:cs typeface="+mn-cs"/>
                      </a:endParaRPr>
                    </a:p>
                  </a:txBody>
                  <a:tcPr marL="91424" marR="91424" marT="45701" marB="45701">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1400" dirty="0">
                          <a:solidFill>
                            <a:schemeClr val="tx1"/>
                          </a:solidFill>
                          <a:latin typeface="+mj-lt"/>
                        </a:rPr>
                        <a:t>B</a:t>
                      </a:r>
                      <a:endParaRPr lang="zh-CN" altLang="en-US" sz="1400" baseline="-25000" dirty="0">
                        <a:solidFill>
                          <a:schemeClr val="tx1"/>
                        </a:solidFill>
                        <a:latin typeface="+mj-lt"/>
                      </a:endParaRPr>
                    </a:p>
                  </a:txBody>
                  <a:tcPr marL="91424" marR="91424" marT="45701" marB="45701">
                    <a:lnL w="12700" cap="flat" cmpd="sng" algn="ctr">
                      <a:noFill/>
                      <a:prstDash val="solid"/>
                      <a:round/>
                      <a:headEnd type="none" w="med" len="med"/>
                      <a:tailEnd type="none" w="med" len="med"/>
                    </a:lnL>
                    <a:solidFill>
                      <a:schemeClr val="bg1">
                        <a:lumMod val="20000"/>
                        <a:lumOff val="80000"/>
                      </a:schemeClr>
                    </a:solidFill>
                  </a:tcPr>
                </a:tc>
                <a:tc>
                  <a:txBody>
                    <a:bodyPr/>
                    <a:lstStyle/>
                    <a:p>
                      <a:pPr algn="ctr"/>
                      <a:r>
                        <a:rPr lang="en-US" altLang="zh-CN" sz="1400" dirty="0">
                          <a:solidFill>
                            <a:srgbClr val="C00000"/>
                          </a:solidFill>
                          <a:latin typeface="+mj-lt"/>
                        </a:rPr>
                        <a:t>1Y    2Y</a:t>
                      </a:r>
                      <a:endParaRPr lang="zh-CN" altLang="en-US" sz="1400" baseline="-25000" dirty="0">
                        <a:solidFill>
                          <a:srgbClr val="C00000"/>
                        </a:solidFill>
                        <a:latin typeface="+mj-lt"/>
                      </a:endParaRPr>
                    </a:p>
                  </a:txBody>
                  <a:tcPr marL="91424" marR="91424" marT="45701" marB="45701">
                    <a:solidFill>
                      <a:schemeClr val="bg1">
                        <a:lumMod val="20000"/>
                        <a:lumOff val="80000"/>
                      </a:schemeClr>
                    </a:solidFill>
                  </a:tcPr>
                </a:tc>
                <a:extLst>
                  <a:ext uri="{0D108BD9-81ED-4DB2-BD59-A6C34878D82A}">
                    <a16:rowId xmlns:a16="http://schemas.microsoft.com/office/drawing/2014/main" val="10000"/>
                  </a:ext>
                </a:extLst>
              </a:tr>
              <a:tr h="352156">
                <a:tc>
                  <a:txBody>
                    <a:bodyPr/>
                    <a:lstStyle/>
                    <a:p>
                      <a:pPr marL="0" algn="ctr" defTabSz="914400" rtl="0" eaLnBrk="1" latinLnBrk="0" hangingPunct="1"/>
                      <a:r>
                        <a:rPr lang="en-US" altLang="zh-CN" sz="1400" b="1" kern="1200" dirty="0">
                          <a:solidFill>
                            <a:schemeClr val="dk1"/>
                          </a:solidFill>
                          <a:latin typeface="+mj-lt"/>
                          <a:ea typeface="+mn-ea"/>
                          <a:cs typeface="+mn-cs"/>
                        </a:rPr>
                        <a:t>1</a:t>
                      </a:r>
                      <a:endParaRPr lang="zh-CN" altLang="en-US" sz="1400" b="1" kern="1200" dirty="0">
                        <a:solidFill>
                          <a:schemeClr val="dk1"/>
                        </a:solidFill>
                        <a:latin typeface="+mj-lt"/>
                        <a:ea typeface="+mn-ea"/>
                        <a:cs typeface="+mn-cs"/>
                      </a:endParaRPr>
                    </a:p>
                  </a:txBody>
                  <a:tcPr marL="91424" marR="91424" marT="45701" marB="45701">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latinLnBrk="0" hangingPunct="1"/>
                      <a:r>
                        <a:rPr lang="en-US" altLang="zh-CN" sz="1400" b="1" kern="1200" dirty="0">
                          <a:solidFill>
                            <a:schemeClr val="dk1"/>
                          </a:solidFill>
                          <a:latin typeface="+mj-lt"/>
                          <a:ea typeface="+mn-ea"/>
                          <a:cs typeface="+mn-cs"/>
                        </a:rPr>
                        <a:t>1</a:t>
                      </a:r>
                      <a:endParaRPr lang="zh-CN" altLang="en-US" sz="1400" b="1" kern="1200" dirty="0">
                        <a:solidFill>
                          <a:schemeClr val="dk1"/>
                        </a:solidFill>
                        <a:latin typeface="+mj-lt"/>
                        <a:ea typeface="+mn-ea"/>
                        <a:cs typeface="+mn-cs"/>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latinLnBrk="0" hangingPunct="1"/>
                      <a:r>
                        <a:rPr lang="en-US" altLang="zh-CN" sz="1400" b="1" kern="1200" dirty="0">
                          <a:solidFill>
                            <a:schemeClr val="dk1"/>
                          </a:solidFill>
                          <a:latin typeface="+mj-lt"/>
                          <a:ea typeface="+mn-ea"/>
                          <a:cs typeface="+mn-cs"/>
                        </a:rPr>
                        <a:t>× </a:t>
                      </a:r>
                      <a:endParaRPr lang="zh-CN" altLang="en-US" sz="1400" b="1" kern="1200" dirty="0">
                        <a:solidFill>
                          <a:schemeClr val="dk1"/>
                        </a:solidFill>
                        <a:latin typeface="+mj-lt"/>
                        <a:ea typeface="+mn-ea"/>
                        <a:cs typeface="+mn-cs"/>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latinLnBrk="0" hangingPunct="1"/>
                      <a:r>
                        <a:rPr lang="en-US" altLang="zh-CN" sz="1400" b="1" kern="1200" dirty="0">
                          <a:solidFill>
                            <a:schemeClr val="dk1"/>
                          </a:solidFill>
                          <a:latin typeface="+mj-lt"/>
                          <a:ea typeface="+mn-ea"/>
                          <a:cs typeface="+mn-cs"/>
                        </a:rPr>
                        <a:t>× </a:t>
                      </a:r>
                      <a:endParaRPr lang="zh-CN" altLang="en-US" sz="1400" b="1" kern="1200" dirty="0">
                        <a:solidFill>
                          <a:schemeClr val="dk1"/>
                        </a:solidFill>
                        <a:latin typeface="+mj-lt"/>
                        <a:ea typeface="+mn-ea"/>
                        <a:cs typeface="+mn-cs"/>
                      </a:endParaRPr>
                    </a:p>
                  </a:txBody>
                  <a:tcPr marL="91424" marR="91424" marT="45701" marB="45701">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400" b="1" dirty="0">
                          <a:latin typeface="+mj-lt"/>
                        </a:rPr>
                        <a:t>0       0</a:t>
                      </a:r>
                      <a:endParaRPr lang="zh-CN" altLang="en-US" sz="1400" b="1" dirty="0">
                        <a:latin typeface="+mj-lt"/>
                      </a:endParaRPr>
                    </a:p>
                  </a:txBody>
                  <a:tcPr marL="91424" marR="91424" marT="45701" marB="45701">
                    <a:solidFill>
                      <a:schemeClr val="bg1"/>
                    </a:solidFill>
                  </a:tcPr>
                </a:tc>
                <a:extLst>
                  <a:ext uri="{0D108BD9-81ED-4DB2-BD59-A6C34878D82A}">
                    <a16:rowId xmlns:a16="http://schemas.microsoft.com/office/drawing/2014/main" val="10001"/>
                  </a:ext>
                </a:extLst>
              </a:tr>
              <a:tr h="352156">
                <a:tc>
                  <a:txBody>
                    <a:bodyPr/>
                    <a:lstStyle/>
                    <a:p>
                      <a:pPr algn="ctr"/>
                      <a:r>
                        <a:rPr lang="en-US" altLang="zh-CN" sz="1400" b="1" dirty="0">
                          <a:latin typeface="+mj-lt"/>
                        </a:rPr>
                        <a:t>0</a:t>
                      </a:r>
                      <a:endParaRPr lang="zh-CN" altLang="en-US" sz="1400" b="1" dirty="0">
                        <a:latin typeface="+mj-lt"/>
                      </a:endParaRPr>
                    </a:p>
                  </a:txBody>
                  <a:tcPr marL="91424" marR="91424" marT="45701" marB="45701">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solidFill>
                      <a:schemeClr val="bg1"/>
                    </a:solidFill>
                  </a:tcPr>
                </a:tc>
                <a:tc>
                  <a:txBody>
                    <a:bodyPr/>
                    <a:lstStyle/>
                    <a:p>
                      <a:pPr marL="0" marR="0" indent="0" algn="ctr" defTabSz="914400" rtl="0" eaLnBrk="1" fontAlgn="auto" latinLnBrk="0" hangingPunct="1">
                        <a:lnSpc>
                          <a:spcPct val="100000"/>
                        </a:lnSpc>
                        <a:spcBef>
                          <a:spcPct val="50000"/>
                        </a:spcBef>
                        <a:spcAft>
                          <a:spcPts val="0"/>
                        </a:spcAft>
                        <a:buClrTx/>
                        <a:buSzTx/>
                        <a:buFontTx/>
                        <a:buNone/>
                        <a:defRPr/>
                      </a:pPr>
                      <a:r>
                        <a:rPr kumimoji="0" lang="en-US" altLang="zh-CN" sz="1400" b="1" dirty="0">
                          <a:latin typeface="+mj-lt"/>
                        </a:rPr>
                        <a:t>1C</a:t>
                      </a:r>
                      <a:r>
                        <a:rPr kumimoji="0" lang="en-US" altLang="zh-CN" sz="1400" b="1" baseline="-25000" dirty="0">
                          <a:latin typeface="+mj-lt"/>
                        </a:rPr>
                        <a:t>0 </a:t>
                      </a:r>
                      <a:r>
                        <a:rPr kumimoji="0" lang="en-US" altLang="zh-CN" sz="1400" b="1" baseline="0" dirty="0">
                          <a:latin typeface="+mj-lt"/>
                        </a:rPr>
                        <a:t>  </a:t>
                      </a:r>
                      <a:r>
                        <a:rPr kumimoji="0" lang="en-US" altLang="zh-CN" sz="1400" b="1" dirty="0">
                          <a:latin typeface="+mj-lt"/>
                        </a:rPr>
                        <a:t>2C</a:t>
                      </a:r>
                      <a:r>
                        <a:rPr kumimoji="0" lang="en-US" altLang="zh-CN" sz="1400" b="1" baseline="-25000" dirty="0">
                          <a:latin typeface="+mj-lt"/>
                        </a:rPr>
                        <a:t>0 </a:t>
                      </a:r>
                    </a:p>
                  </a:txBody>
                  <a:tcPr marL="91424" marR="91424" marT="45701" marB="45701">
                    <a:solidFill>
                      <a:schemeClr val="bg1"/>
                    </a:solidFill>
                  </a:tcPr>
                </a:tc>
                <a:extLst>
                  <a:ext uri="{0D108BD9-81ED-4DB2-BD59-A6C34878D82A}">
                    <a16:rowId xmlns:a16="http://schemas.microsoft.com/office/drawing/2014/main" val="10002"/>
                  </a:ext>
                </a:extLst>
              </a:tr>
              <a:tr h="369445">
                <a:tc>
                  <a:txBody>
                    <a:bodyPr/>
                    <a:lstStyle/>
                    <a:p>
                      <a:pPr algn="ctr"/>
                      <a:r>
                        <a:rPr lang="en-US" altLang="zh-CN" sz="1400" b="1" dirty="0">
                          <a:latin typeface="+mj-lt"/>
                        </a:rPr>
                        <a:t>0</a:t>
                      </a:r>
                      <a:endParaRPr lang="zh-CN" altLang="en-US" sz="1400" b="1" dirty="0">
                        <a:latin typeface="+mj-lt"/>
                      </a:endParaRPr>
                    </a:p>
                  </a:txBody>
                  <a:tcPr marL="91424" marR="91424" marT="45701" marB="45701">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1</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solidFill>
                      <a:schemeClr val="bg1"/>
                    </a:solidFill>
                  </a:tcPr>
                </a:tc>
                <a:tc>
                  <a:txBody>
                    <a:bodyPr/>
                    <a:lstStyle/>
                    <a:p>
                      <a:pPr marL="0" marR="0" indent="0" algn="ctr" defTabSz="914400" rtl="0" eaLnBrk="1" fontAlgn="auto" latinLnBrk="0" hangingPunct="1">
                        <a:lnSpc>
                          <a:spcPct val="100000"/>
                        </a:lnSpc>
                        <a:spcBef>
                          <a:spcPct val="50000"/>
                        </a:spcBef>
                        <a:spcAft>
                          <a:spcPts val="0"/>
                        </a:spcAft>
                        <a:buClrTx/>
                        <a:buSzTx/>
                        <a:buFontTx/>
                        <a:buNone/>
                        <a:defRPr/>
                      </a:pPr>
                      <a:r>
                        <a:rPr kumimoji="0" lang="en-US" altLang="zh-CN" sz="1400" b="1" dirty="0">
                          <a:latin typeface="+mj-lt"/>
                        </a:rPr>
                        <a:t>1C</a:t>
                      </a:r>
                      <a:r>
                        <a:rPr kumimoji="0" lang="en-US" altLang="zh-CN" sz="1400" b="1" baseline="-25000" dirty="0">
                          <a:latin typeface="+mj-lt"/>
                        </a:rPr>
                        <a:t>1</a:t>
                      </a:r>
                      <a:r>
                        <a:rPr kumimoji="0" lang="en-US" altLang="zh-CN" sz="1400" b="1" baseline="0" dirty="0">
                          <a:latin typeface="+mj-lt"/>
                        </a:rPr>
                        <a:t>   </a:t>
                      </a:r>
                      <a:r>
                        <a:rPr kumimoji="0" lang="en-US" altLang="zh-CN" sz="1400" b="1" dirty="0">
                          <a:latin typeface="+mj-lt"/>
                        </a:rPr>
                        <a:t>2C</a:t>
                      </a:r>
                      <a:r>
                        <a:rPr kumimoji="0" lang="en-US" altLang="zh-CN" sz="1400" b="1" baseline="-25000" dirty="0">
                          <a:latin typeface="+mj-lt"/>
                        </a:rPr>
                        <a:t>1</a:t>
                      </a:r>
                    </a:p>
                  </a:txBody>
                  <a:tcPr marL="91424" marR="91424" marT="45701" marB="45701">
                    <a:solidFill>
                      <a:schemeClr val="bg1"/>
                    </a:solidFill>
                  </a:tcPr>
                </a:tc>
                <a:extLst>
                  <a:ext uri="{0D108BD9-81ED-4DB2-BD59-A6C34878D82A}">
                    <a16:rowId xmlns:a16="http://schemas.microsoft.com/office/drawing/2014/main" val="10003"/>
                  </a:ext>
                </a:extLst>
              </a:tr>
              <a:tr h="352156">
                <a:tc>
                  <a:txBody>
                    <a:bodyPr/>
                    <a:lstStyle/>
                    <a:p>
                      <a:pPr algn="ctr"/>
                      <a:r>
                        <a:rPr lang="en-US" altLang="zh-CN" sz="1400" b="1" dirty="0">
                          <a:latin typeface="+mj-lt"/>
                        </a:rPr>
                        <a:t>0</a:t>
                      </a:r>
                      <a:endParaRPr lang="zh-CN" altLang="en-US" sz="1400" b="1" dirty="0">
                        <a:latin typeface="+mj-lt"/>
                      </a:endParaRPr>
                    </a:p>
                  </a:txBody>
                  <a:tcPr marL="91424" marR="91424" marT="45701" marB="45701">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1</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solidFill>
                      <a:schemeClr val="bg1"/>
                    </a:solidFill>
                  </a:tcPr>
                </a:tc>
                <a:tc>
                  <a:txBody>
                    <a:bodyPr/>
                    <a:lstStyle/>
                    <a:p>
                      <a:pPr marL="0" marR="0" indent="0" algn="ctr" defTabSz="914400" rtl="0" eaLnBrk="1" fontAlgn="auto" latinLnBrk="0" hangingPunct="1">
                        <a:lnSpc>
                          <a:spcPct val="100000"/>
                        </a:lnSpc>
                        <a:spcBef>
                          <a:spcPct val="50000"/>
                        </a:spcBef>
                        <a:spcAft>
                          <a:spcPts val="0"/>
                        </a:spcAft>
                        <a:buClrTx/>
                        <a:buSzTx/>
                        <a:buFontTx/>
                        <a:buNone/>
                        <a:defRPr/>
                      </a:pPr>
                      <a:r>
                        <a:rPr kumimoji="0" lang="en-US" altLang="zh-CN" sz="1400" b="1" dirty="0">
                          <a:latin typeface="+mj-lt"/>
                        </a:rPr>
                        <a:t>1C</a:t>
                      </a:r>
                      <a:r>
                        <a:rPr kumimoji="0" lang="en-US" altLang="zh-CN" sz="1400" b="1" baseline="-25000" dirty="0">
                          <a:latin typeface="+mj-lt"/>
                        </a:rPr>
                        <a:t>2    </a:t>
                      </a:r>
                      <a:r>
                        <a:rPr kumimoji="0" lang="en-US" altLang="zh-CN" sz="1400" b="1" dirty="0">
                          <a:latin typeface="+mj-lt"/>
                        </a:rPr>
                        <a:t>2C</a:t>
                      </a:r>
                      <a:r>
                        <a:rPr kumimoji="0" lang="en-US" altLang="zh-CN" sz="1400" b="1" baseline="-25000" dirty="0">
                          <a:latin typeface="+mj-lt"/>
                        </a:rPr>
                        <a:t>2</a:t>
                      </a:r>
                    </a:p>
                  </a:txBody>
                  <a:tcPr marL="91424" marR="91424" marT="45701" marB="45701">
                    <a:solidFill>
                      <a:schemeClr val="bg1"/>
                    </a:solidFill>
                  </a:tcPr>
                </a:tc>
                <a:extLst>
                  <a:ext uri="{0D108BD9-81ED-4DB2-BD59-A6C34878D82A}">
                    <a16:rowId xmlns:a16="http://schemas.microsoft.com/office/drawing/2014/main" val="10004"/>
                  </a:ext>
                </a:extLst>
              </a:tr>
              <a:tr h="352156">
                <a:tc>
                  <a:txBody>
                    <a:bodyPr/>
                    <a:lstStyle/>
                    <a:p>
                      <a:pPr algn="ctr"/>
                      <a:r>
                        <a:rPr lang="en-US" altLang="zh-CN" sz="1400" b="1" dirty="0">
                          <a:latin typeface="+mj-lt"/>
                        </a:rPr>
                        <a:t>0</a:t>
                      </a:r>
                      <a:endParaRPr lang="zh-CN" altLang="en-US" sz="1400" b="1" dirty="0">
                        <a:latin typeface="+mj-lt"/>
                      </a:endParaRPr>
                    </a:p>
                  </a:txBody>
                  <a:tcPr marL="91424" marR="91424" marT="45701" marB="45701">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0</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1</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400" b="1" dirty="0">
                          <a:latin typeface="+mj-lt"/>
                        </a:rPr>
                        <a:t>1</a:t>
                      </a:r>
                      <a:endParaRPr lang="zh-CN" altLang="en-US" sz="1400" b="1" dirty="0">
                        <a:latin typeface="+mj-lt"/>
                      </a:endParaRPr>
                    </a:p>
                  </a:txBody>
                  <a:tcPr marL="91424" marR="91424" marT="45701" marB="45701">
                    <a:lnL w="12700" cap="flat" cmpd="sng" algn="ctr">
                      <a:solidFill>
                        <a:schemeClr val="tx1"/>
                      </a:solidFill>
                      <a:prstDash val="solid"/>
                      <a:round/>
                      <a:headEnd type="none" w="med" len="med"/>
                      <a:tailEnd type="none" w="med" len="med"/>
                    </a:lnL>
                    <a:solidFill>
                      <a:schemeClr val="bg1"/>
                    </a:solidFill>
                  </a:tcPr>
                </a:tc>
                <a:tc>
                  <a:txBody>
                    <a:bodyPr/>
                    <a:lstStyle/>
                    <a:p>
                      <a:pPr marL="0" marR="0" indent="0" algn="ctr" defTabSz="914400" rtl="0" eaLnBrk="1" fontAlgn="auto" latinLnBrk="0" hangingPunct="1">
                        <a:lnSpc>
                          <a:spcPct val="100000"/>
                        </a:lnSpc>
                        <a:spcBef>
                          <a:spcPct val="50000"/>
                        </a:spcBef>
                        <a:spcAft>
                          <a:spcPts val="0"/>
                        </a:spcAft>
                        <a:buClrTx/>
                        <a:buSzTx/>
                        <a:buFontTx/>
                        <a:buNone/>
                        <a:defRPr/>
                      </a:pPr>
                      <a:r>
                        <a:rPr kumimoji="0" lang="en-US" altLang="zh-CN" sz="1400" b="1" dirty="0">
                          <a:latin typeface="+mj-lt"/>
                        </a:rPr>
                        <a:t>1C</a:t>
                      </a:r>
                      <a:r>
                        <a:rPr kumimoji="0" lang="en-US" altLang="zh-CN" sz="1400" b="1" baseline="-25000" dirty="0">
                          <a:latin typeface="+mj-lt"/>
                        </a:rPr>
                        <a:t>3</a:t>
                      </a:r>
                      <a:r>
                        <a:rPr kumimoji="0" lang="en-US" altLang="zh-CN" sz="1400" b="1" baseline="0" dirty="0">
                          <a:latin typeface="+mj-lt"/>
                        </a:rPr>
                        <a:t>   </a:t>
                      </a:r>
                      <a:r>
                        <a:rPr kumimoji="0" lang="en-US" altLang="zh-CN" sz="1400" b="1" dirty="0">
                          <a:latin typeface="+mj-lt"/>
                        </a:rPr>
                        <a:t>2C</a:t>
                      </a:r>
                      <a:r>
                        <a:rPr kumimoji="0" lang="en-US" altLang="zh-CN" sz="1400" b="1" baseline="-25000" dirty="0">
                          <a:latin typeface="+mj-lt"/>
                        </a:rPr>
                        <a:t>3</a:t>
                      </a:r>
                    </a:p>
                  </a:txBody>
                  <a:tcPr marL="91424" marR="91424" marT="45701" marB="45701">
                    <a:solidFill>
                      <a:schemeClr val="bg1"/>
                    </a:solidFill>
                  </a:tcPr>
                </a:tc>
                <a:extLst>
                  <a:ext uri="{0D108BD9-81ED-4DB2-BD59-A6C34878D82A}">
                    <a16:rowId xmlns:a16="http://schemas.microsoft.com/office/drawing/2014/main" val="10005"/>
                  </a:ext>
                </a:extLst>
              </a:tr>
            </a:tbl>
          </a:graphicData>
        </a:graphic>
      </p:graphicFrame>
      <p:sp>
        <p:nvSpPr>
          <p:cNvPr id="88112" name="右箭头 11"/>
          <p:cNvSpPr/>
          <p:nvPr/>
        </p:nvSpPr>
        <p:spPr>
          <a:xfrm>
            <a:off x="4808855" y="3992563"/>
            <a:ext cx="612000" cy="324000"/>
          </a:xfrm>
          <a:prstGeom prst="rightArrow">
            <a:avLst>
              <a:gd name="adj1" fmla="val 50000"/>
              <a:gd name="adj2" fmla="val 49814"/>
            </a:avLst>
          </a:prstGeom>
          <a:solidFill>
            <a:srgbClr val="FFFF99"/>
          </a:solidFill>
          <a:ln w="19050" cap="flat" cmpd="sng">
            <a:solidFill>
              <a:srgbClr val="006600"/>
            </a:solidFill>
            <a:prstDash val="solid"/>
            <a:round/>
            <a:headEnd type="none" w="med" len="med"/>
            <a:tailEnd type="none" w="med" len="med"/>
          </a:ln>
        </p:spPr>
        <p:txBody>
          <a:bodyPr>
            <a:spAutoFit/>
          </a:bodyPr>
          <a:lstStyle/>
          <a:p>
            <a:pPr eaLnBrk="1" hangingPunct="1"/>
            <a:endParaRPr lang="zh-CN" altLang="en-US" dirty="0">
              <a:solidFill>
                <a:srgbClr val="000000"/>
              </a:solidFill>
              <a:latin typeface="Arial" panose="020B0604020202020204" pitchFamily="34" charset="0"/>
            </a:endParaRPr>
          </a:p>
        </p:txBody>
      </p:sp>
      <p:sp>
        <p:nvSpPr>
          <p:cNvPr id="88114"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39</a:t>
            </a:fld>
            <a:endParaRPr lang="zh-CN" altLang="zh-CN" sz="1400" dirty="0">
              <a:solidFill>
                <a:srgbClr val="00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ROM</a:t>
            </a:r>
            <a:r>
              <a:rPr lang="zh-CN" altLang="en-US" b="1" dirty="0">
                <a:latin typeface="黑体" panose="02010609060101010101" pitchFamily="49" charset="-122"/>
                <a:ea typeface="黑体" panose="02010609060101010101" pitchFamily="49" charset="-122"/>
                <a:sym typeface="+mn-ea"/>
              </a:rPr>
              <a:t>实现组合逻辑函数</a:t>
            </a:r>
            <a:endParaRPr lang="zh-CN" altLang="en-US"/>
          </a:p>
        </p:txBody>
      </p:sp>
      <p:sp>
        <p:nvSpPr>
          <p:cNvPr id="26626" name="内容占位符 5"/>
          <p:cNvSpPr>
            <a:spLocks noGrp="1"/>
          </p:cNvSpPr>
          <p:nvPr>
            <p:ph idx="1"/>
          </p:nvPr>
        </p:nvSpPr>
        <p:spPr>
          <a:noFill/>
          <a:ln>
            <a:noFill/>
          </a:ln>
        </p:spPr>
        <p:txBody>
          <a:bodyPr/>
          <a:lstStyle/>
          <a:p>
            <a:r>
              <a:rPr lang="zh-CN" altLang="en-US" sz="2800" dirty="0"/>
              <a:t>两种不同的方式来构建译码器：</a:t>
            </a:r>
          </a:p>
          <a:p>
            <a:pPr lvl="1"/>
            <a:r>
              <a:rPr lang="zh-CN" altLang="en-US" sz="2400" dirty="0"/>
              <a:t>使用分立的门</a:t>
            </a:r>
          </a:p>
          <a:p>
            <a:pPr lvl="1"/>
            <a:r>
              <a:rPr lang="zh-CN" altLang="en-US" sz="2400" dirty="0"/>
              <a:t>用包含真值表的</a:t>
            </a:r>
            <a:r>
              <a:rPr lang="en-US" altLang="zh-CN" sz="2400" dirty="0"/>
              <a:t>8 * 4 ROM</a:t>
            </a:r>
          </a:p>
          <a:p>
            <a:pPr lvl="0"/>
            <a:r>
              <a:rPr lang="zh-CN" altLang="en-US" sz="2740" kern="0" noProof="0" dirty="0">
                <a:ln>
                  <a:noFill/>
                </a:ln>
                <a:effectLst/>
                <a:uLnTx/>
                <a:uFillTx/>
                <a:cs typeface="宋体" panose="02010600030101010101" pitchFamily="2" charset="-122"/>
                <a:sym typeface="+mn-ea"/>
              </a:rPr>
              <a:t>使用</a:t>
            </a:r>
            <a:r>
              <a:rPr lang="en-US" altLang="zh-CN" sz="2740" kern="0" noProof="0" dirty="0">
                <a:ln>
                  <a:noFill/>
                </a:ln>
                <a:effectLst/>
                <a:uLnTx/>
                <a:uFillTx/>
                <a:cs typeface="宋体" panose="02010600030101010101" pitchFamily="2" charset="-122"/>
                <a:sym typeface="+mn-ea"/>
              </a:rPr>
              <a:t>ROM</a:t>
            </a:r>
            <a:r>
              <a:rPr lang="zh-CN" altLang="en-US" sz="2740" kern="0" noProof="0" dirty="0">
                <a:ln>
                  <a:noFill/>
                </a:ln>
                <a:effectLst/>
                <a:uLnTx/>
                <a:uFillTx/>
                <a:cs typeface="宋体" panose="02010600030101010101" pitchFamily="2" charset="-122"/>
                <a:sym typeface="+mn-ea"/>
              </a:rPr>
              <a:t>的物理实现并不是唯一的。</a:t>
            </a:r>
          </a:p>
        </p:txBody>
      </p:sp>
      <p:sp>
        <p:nvSpPr>
          <p:cNvPr id="26627"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4</a:t>
            </a:fld>
            <a:endParaRPr lang="zh-CN" altLang="zh-CN" sz="1400" dirty="0">
              <a:latin typeface="Times New Roman" panose="02020603050405020304" pitchFamily="18" charset="0"/>
            </a:endParaRPr>
          </a:p>
        </p:txBody>
      </p:sp>
      <p:sp>
        <p:nvSpPr>
          <p:cNvPr id="26628" name="文本框 2"/>
          <p:cNvSpPr txBox="1"/>
          <p:nvPr/>
        </p:nvSpPr>
        <p:spPr>
          <a:xfrm>
            <a:off x="1027113" y="5525135"/>
            <a:ext cx="3743325" cy="400050"/>
          </a:xfrm>
          <a:prstGeom prst="rect">
            <a:avLst/>
          </a:prstGeom>
          <a:noFill/>
          <a:ln w="9525">
            <a:noFill/>
          </a:ln>
        </p:spPr>
        <p:txBody>
          <a:bodyPr>
            <a:spAutoFit/>
          </a:bodyPr>
          <a:lstStyle/>
          <a:p>
            <a:r>
              <a:rPr lang="zh-CN" altLang="en-US" sz="2000" dirty="0">
                <a:solidFill>
                  <a:schemeClr val="tx1"/>
                </a:solidFill>
                <a:latin typeface="Arial" panose="020B0604020202020204" pitchFamily="34" charset="0"/>
              </a:rPr>
              <a:t>具有输出极性控制的</a:t>
            </a:r>
            <a:r>
              <a:rPr lang="en-US" altLang="zh-CN" sz="2000" dirty="0">
                <a:solidFill>
                  <a:schemeClr val="tx1"/>
                </a:solidFill>
                <a:latin typeface="Arial" panose="020B0604020202020204" pitchFamily="34" charset="0"/>
              </a:rPr>
              <a:t>2-4</a:t>
            </a:r>
            <a:r>
              <a:rPr lang="zh-CN" altLang="en-US" sz="2000" dirty="0">
                <a:solidFill>
                  <a:schemeClr val="tx1"/>
                </a:solidFill>
                <a:latin typeface="Arial" panose="020B0604020202020204" pitchFamily="34" charset="0"/>
              </a:rPr>
              <a:t>译码器</a:t>
            </a:r>
          </a:p>
        </p:txBody>
      </p:sp>
      <p:sp>
        <p:nvSpPr>
          <p:cNvPr id="26629" name="文本框 10"/>
          <p:cNvSpPr txBox="1"/>
          <p:nvPr/>
        </p:nvSpPr>
        <p:spPr>
          <a:xfrm>
            <a:off x="6610350" y="5510848"/>
            <a:ext cx="5075238" cy="400050"/>
          </a:xfrm>
          <a:prstGeom prst="rect">
            <a:avLst/>
          </a:prstGeom>
          <a:noFill/>
          <a:ln w="9525">
            <a:noFill/>
          </a:ln>
        </p:spPr>
        <p:txBody>
          <a:bodyPr>
            <a:spAutoFit/>
          </a:bodyPr>
          <a:lstStyle/>
          <a:p>
            <a:r>
              <a:rPr lang="zh-CN" altLang="en-US" sz="2000" dirty="0">
                <a:solidFill>
                  <a:schemeClr val="tx1"/>
                </a:solidFill>
                <a:latin typeface="Arial" panose="020B0604020202020204" pitchFamily="34" charset="0"/>
              </a:rPr>
              <a:t>用存储真值表的</a:t>
            </a:r>
            <a:r>
              <a:rPr lang="en-US" altLang="zh-CN" sz="2000" dirty="0">
                <a:solidFill>
                  <a:schemeClr val="tx1"/>
                </a:solidFill>
                <a:latin typeface="Arial" panose="020B0604020202020204" pitchFamily="34" charset="0"/>
              </a:rPr>
              <a:t>8 * 4 ROM</a:t>
            </a:r>
            <a:r>
              <a:rPr lang="zh-CN" altLang="en-US" sz="2000" dirty="0">
                <a:solidFill>
                  <a:schemeClr val="tx1"/>
                </a:solidFill>
                <a:latin typeface="Arial" panose="020B0604020202020204" pitchFamily="34" charset="0"/>
              </a:rPr>
              <a:t>构建</a:t>
            </a:r>
            <a:r>
              <a:rPr lang="en-US" altLang="zh-CN" sz="2000" dirty="0">
                <a:solidFill>
                  <a:schemeClr val="tx1"/>
                </a:solidFill>
                <a:latin typeface="Arial" panose="020B0604020202020204" pitchFamily="34" charset="0"/>
              </a:rPr>
              <a:t>2-4</a:t>
            </a:r>
            <a:r>
              <a:rPr lang="zh-CN" altLang="en-US" sz="2000" dirty="0">
                <a:solidFill>
                  <a:schemeClr val="tx1"/>
                </a:solidFill>
                <a:latin typeface="Arial" panose="020B0604020202020204" pitchFamily="34" charset="0"/>
              </a:rPr>
              <a:t>译码器</a:t>
            </a:r>
          </a:p>
        </p:txBody>
      </p:sp>
      <p:pic>
        <p:nvPicPr>
          <p:cNvPr id="26632" name="图片 2"/>
          <p:cNvPicPr>
            <a:picLocks noChangeAspect="1"/>
          </p:cNvPicPr>
          <p:nvPr/>
        </p:nvPicPr>
        <p:blipFill>
          <a:blip r:embed="rId3"/>
          <a:srcRect l="8220" r="9519"/>
          <a:stretch>
            <a:fillRect/>
          </a:stretch>
        </p:blipFill>
        <p:spPr>
          <a:xfrm>
            <a:off x="8398510" y="3520440"/>
            <a:ext cx="2773998" cy="1901825"/>
          </a:xfrm>
          <a:prstGeom prst="rect">
            <a:avLst/>
          </a:prstGeom>
          <a:noFill/>
          <a:ln w="9525">
            <a:noFill/>
          </a:ln>
        </p:spPr>
      </p:pic>
      <p:pic>
        <p:nvPicPr>
          <p:cNvPr id="26633" name="图片 8"/>
          <p:cNvPicPr>
            <a:picLocks noChangeAspect="1"/>
          </p:cNvPicPr>
          <p:nvPr/>
        </p:nvPicPr>
        <p:blipFill>
          <a:blip r:embed="rId4"/>
          <a:stretch>
            <a:fillRect/>
          </a:stretch>
        </p:blipFill>
        <p:spPr>
          <a:xfrm>
            <a:off x="1328738" y="3431223"/>
            <a:ext cx="3455987" cy="2079625"/>
          </a:xfrm>
          <a:prstGeom prst="rect">
            <a:avLst/>
          </a:prstGeom>
          <a:noFill/>
          <a:ln w="9525">
            <a:noFill/>
          </a:ln>
        </p:spPr>
      </p:pic>
      <p:pic>
        <p:nvPicPr>
          <p:cNvPr id="2" name="图片 2"/>
          <p:cNvPicPr>
            <a:picLocks noChangeAspect="1"/>
          </p:cNvPicPr>
          <p:nvPr/>
        </p:nvPicPr>
        <p:blipFill>
          <a:blip r:embed="rId3"/>
          <a:srcRect l="20741" r="9519"/>
          <a:stretch>
            <a:fillRect/>
          </a:stretch>
        </p:blipFill>
        <p:spPr>
          <a:xfrm>
            <a:off x="5880735" y="3521710"/>
            <a:ext cx="2352040" cy="1901825"/>
          </a:xfrm>
          <a:prstGeom prst="rect">
            <a:avLst/>
          </a:prstGeom>
          <a:noFill/>
          <a:ln w="9525">
            <a:noFill/>
          </a:ln>
        </p:spPr>
      </p:pic>
      <p:sp>
        <p:nvSpPr>
          <p:cNvPr id="3" name="文本框 2"/>
          <p:cNvSpPr txBox="1"/>
          <p:nvPr/>
        </p:nvSpPr>
        <p:spPr>
          <a:xfrm>
            <a:off x="5254625" y="4124325"/>
            <a:ext cx="626110" cy="737235"/>
          </a:xfrm>
          <a:prstGeom prst="rect">
            <a:avLst/>
          </a:prstGeom>
          <a:noFill/>
        </p:spPr>
        <p:txBody>
          <a:bodyPr wrap="square" rtlCol="0">
            <a:spAutoFit/>
          </a:bodyPr>
          <a:lstStyle/>
          <a:p>
            <a:pPr algn="r"/>
            <a:r>
              <a:rPr lang="en-US" altLang="zh-CN" sz="1400">
                <a:solidFill>
                  <a:schemeClr val="tx1"/>
                </a:solidFill>
              </a:rPr>
              <a:t>POL</a:t>
            </a:r>
          </a:p>
          <a:p>
            <a:pPr algn="r"/>
            <a:r>
              <a:rPr lang="en-US" altLang="zh-CN" sz="1400">
                <a:solidFill>
                  <a:schemeClr val="tx1"/>
                </a:solidFill>
              </a:rPr>
              <a:t>I0</a:t>
            </a:r>
          </a:p>
          <a:p>
            <a:pPr algn="r"/>
            <a:r>
              <a:rPr lang="en-US" altLang="zh-CN" sz="1400">
                <a:solidFill>
                  <a:schemeClr val="tx1"/>
                </a:solidFill>
              </a:rPr>
              <a:t>I1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扩展多路选择器</a:t>
            </a:r>
            <a:endParaRPr lang="zh-CN" altLang="en-US"/>
          </a:p>
        </p:txBody>
      </p:sp>
      <p:sp>
        <p:nvSpPr>
          <p:cNvPr id="3" name="内容占位符 2"/>
          <p:cNvSpPr>
            <a:spLocks noGrp="1"/>
          </p:cNvSpPr>
          <p:nvPr>
            <p:ph idx="1"/>
          </p:nvPr>
        </p:nvSpPr>
        <p:spPr>
          <a:xfrm>
            <a:off x="838200" y="1310640"/>
            <a:ext cx="6043295" cy="4866640"/>
          </a:xfrm>
        </p:spPr>
        <p:txBody>
          <a:bodyPr/>
          <a:lstStyle/>
          <a:p>
            <a:r>
              <a:rPr lang="zh-CN" altLang="en-US" dirty="0">
                <a:latin typeface="Arial" panose="020B0604020202020204" pitchFamily="34" charset="0"/>
                <a:sym typeface="+mn-ea"/>
              </a:rPr>
              <a:t>给定</a:t>
            </a:r>
            <a:r>
              <a:rPr lang="en-US" altLang="zh-CN" dirty="0">
                <a:latin typeface="Arial" panose="020B0604020202020204" pitchFamily="34" charset="0"/>
                <a:sym typeface="+mn-ea"/>
              </a:rPr>
              <a:t>8</a:t>
            </a:r>
            <a:r>
              <a:rPr lang="zh-CN" altLang="en-US" dirty="0">
                <a:latin typeface="Arial" panose="020B0604020202020204" pitchFamily="34" charset="0"/>
                <a:sym typeface="+mn-ea"/>
              </a:rPr>
              <a:t>选</a:t>
            </a:r>
            <a:r>
              <a:rPr lang="en-US" altLang="zh-CN" dirty="0">
                <a:latin typeface="Arial" panose="020B0604020202020204" pitchFamily="34" charset="0"/>
                <a:sym typeface="+mn-ea"/>
              </a:rPr>
              <a:t>1</a:t>
            </a:r>
            <a:r>
              <a:rPr lang="zh-CN" altLang="en-US" dirty="0">
                <a:latin typeface="Arial" panose="020B0604020202020204" pitchFamily="34" charset="0"/>
                <a:sym typeface="+mn-ea"/>
              </a:rPr>
              <a:t>多路选择器</a:t>
            </a:r>
            <a:r>
              <a:rPr lang="en-US" altLang="zh-CN" dirty="0">
                <a:latin typeface="Arial" panose="020B0604020202020204" pitchFamily="34" charset="0"/>
                <a:sym typeface="+mn-ea"/>
              </a:rPr>
              <a:t>74LS151</a:t>
            </a:r>
          </a:p>
          <a:p>
            <a:endParaRPr lang="en-US" altLang="zh-CN" dirty="0">
              <a:solidFill>
                <a:schemeClr val="tx1"/>
              </a:solidFill>
              <a:latin typeface="Arial" panose="020B0604020202020204" pitchFamily="34" charset="0"/>
            </a:endParaRPr>
          </a:p>
          <a:p>
            <a:r>
              <a:rPr lang="zh-CN" altLang="en-US" dirty="0">
                <a:latin typeface="Arial" panose="020B0604020202020204" pitchFamily="34" charset="0"/>
                <a:sym typeface="+mn-ea"/>
              </a:rPr>
              <a:t>实现</a:t>
            </a:r>
            <a:r>
              <a:rPr lang="en-US" altLang="zh-CN" dirty="0">
                <a:latin typeface="Arial" panose="020B0604020202020204" pitchFamily="34" charset="0"/>
                <a:sym typeface="+mn-ea"/>
              </a:rPr>
              <a:t>32</a:t>
            </a:r>
            <a:r>
              <a:rPr lang="zh-CN" altLang="en-US" dirty="0">
                <a:latin typeface="Arial" panose="020B0604020202020204" pitchFamily="34" charset="0"/>
                <a:sym typeface="+mn-ea"/>
              </a:rPr>
              <a:t>选</a:t>
            </a:r>
            <a:r>
              <a:rPr lang="en-US" altLang="zh-CN" dirty="0">
                <a:latin typeface="Arial" panose="020B0604020202020204" pitchFamily="34" charset="0"/>
                <a:sym typeface="+mn-ea"/>
              </a:rPr>
              <a:t>1</a:t>
            </a:r>
            <a:r>
              <a:rPr lang="zh-CN" altLang="en-US" dirty="0">
                <a:latin typeface="Arial" panose="020B0604020202020204" pitchFamily="34" charset="0"/>
                <a:sym typeface="+mn-ea"/>
              </a:rPr>
              <a:t>多路选择器</a:t>
            </a:r>
          </a:p>
          <a:p>
            <a:endParaRPr lang="zh-CN" altLang="en-US" dirty="0">
              <a:solidFill>
                <a:schemeClr val="tx1"/>
              </a:solidFill>
              <a:latin typeface="Arial" panose="020B0604020202020204" pitchFamily="34" charset="0"/>
            </a:endParaRPr>
          </a:p>
          <a:p>
            <a:r>
              <a:rPr lang="zh-CN" altLang="en-US" dirty="0">
                <a:sym typeface="+mn-ea"/>
              </a:rPr>
              <a:t>用一个</a:t>
            </a:r>
            <a:r>
              <a:rPr lang="en-US" altLang="zh-CN" dirty="0">
                <a:sym typeface="+mn-ea"/>
              </a:rPr>
              <a:t>2-4</a:t>
            </a:r>
            <a:r>
              <a:rPr lang="zh-CN" altLang="en-US" dirty="0">
                <a:sym typeface="+mn-ea"/>
              </a:rPr>
              <a:t>译码器对</a:t>
            </a:r>
            <a:r>
              <a:rPr lang="en-US" altLang="zh-CN" dirty="0">
                <a:sym typeface="+mn-ea"/>
              </a:rPr>
              <a:t>2</a:t>
            </a:r>
            <a:r>
              <a:rPr lang="zh-CN" altLang="en-US" dirty="0">
                <a:sym typeface="+mn-ea"/>
              </a:rPr>
              <a:t>个最高选择位进行译码，以从</a:t>
            </a:r>
            <a:r>
              <a:rPr lang="en-US" altLang="zh-CN" dirty="0">
                <a:sym typeface="+mn-ea"/>
              </a:rPr>
              <a:t>4</a:t>
            </a:r>
            <a:r>
              <a:rPr lang="zh-CN" altLang="en-US" dirty="0">
                <a:sym typeface="+mn-ea"/>
              </a:rPr>
              <a:t>个</a:t>
            </a:r>
            <a:r>
              <a:rPr lang="en-US" altLang="zh-CN" dirty="0">
                <a:sym typeface="+mn-ea"/>
              </a:rPr>
              <a:t>74*151 8</a:t>
            </a:r>
            <a:r>
              <a:rPr lang="zh-CN" altLang="en-US" dirty="0">
                <a:sym typeface="+mn-ea"/>
              </a:rPr>
              <a:t>输入多路选择器中选择一个</a:t>
            </a:r>
            <a:endParaRPr lang="zh-CN" altLang="en-US" dirty="0">
              <a:solidFill>
                <a:schemeClr val="tx1"/>
              </a:solidFill>
              <a:latin typeface="Arial" panose="020B0604020202020204" pitchFamily="34" charset="0"/>
            </a:endParaRPr>
          </a:p>
          <a:p>
            <a:endParaRPr lang="zh-CN" altLang="en-US"/>
          </a:p>
        </p:txBody>
      </p:sp>
      <p:sp>
        <p:nvSpPr>
          <p:cNvPr id="77826"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40</a:t>
            </a:fld>
            <a:endParaRPr lang="zh-CN" altLang="zh-CN" sz="1400" dirty="0">
              <a:solidFill>
                <a:schemeClr val="tx1"/>
              </a:solidFill>
              <a:latin typeface="Times New Roman" panose="02020603050405020304" pitchFamily="18" charset="0"/>
            </a:endParaRPr>
          </a:p>
        </p:txBody>
      </p:sp>
      <p:pic>
        <p:nvPicPr>
          <p:cNvPr id="77829" name="图片 2"/>
          <p:cNvPicPr>
            <a:picLocks noChangeAspect="1"/>
          </p:cNvPicPr>
          <p:nvPr/>
        </p:nvPicPr>
        <p:blipFill>
          <a:blip r:embed="rId3"/>
          <a:srcRect b="4238"/>
          <a:stretch>
            <a:fillRect/>
          </a:stretch>
        </p:blipFill>
        <p:spPr>
          <a:xfrm>
            <a:off x="7346950" y="1154430"/>
            <a:ext cx="3743325" cy="556704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多路选择器、多路分配器和总线</a:t>
            </a:r>
            <a:endParaRPr lang="zh-CN" altLang="en-US"/>
          </a:p>
        </p:txBody>
      </p:sp>
      <p:sp>
        <p:nvSpPr>
          <p:cNvPr id="6" name="内容占位符 5"/>
          <p:cNvSpPr>
            <a:spLocks noGrp="1"/>
          </p:cNvSpPr>
          <p:nvPr>
            <p:ph idx="1"/>
          </p:nvPr>
        </p:nvSpPr>
        <p:spPr/>
        <p:txBody>
          <a:bodyPr/>
          <a:lstStyle/>
          <a:p>
            <a:r>
              <a:rPr lang="zh-CN" altLang="en-US" dirty="0">
                <a:latin typeface="Arial" panose="020B0604020202020204" pitchFamily="34" charset="0"/>
                <a:sym typeface="+mn-ea"/>
              </a:rPr>
              <a:t>多路选择器可以用于选择发往总线的</a:t>
            </a:r>
            <a:r>
              <a:rPr lang="en-US" altLang="zh-CN" dirty="0">
                <a:latin typeface="Arial" panose="020B0604020202020204" pitchFamily="34" charset="0"/>
                <a:sym typeface="+mn-ea"/>
              </a:rPr>
              <a:t>n</a:t>
            </a:r>
            <a:r>
              <a:rPr lang="zh-CN" altLang="en-US" dirty="0">
                <a:latin typeface="Arial" panose="020B0604020202020204" pitchFamily="34" charset="0"/>
                <a:sym typeface="+mn-ea"/>
              </a:rPr>
              <a:t>个数据源之一，即从多路信号中选择一路信号输出。</a:t>
            </a:r>
          </a:p>
          <a:p>
            <a:r>
              <a:rPr lang="zh-CN" altLang="en-US" dirty="0">
                <a:latin typeface="Arial" panose="020B0604020202020204" pitchFamily="34" charset="0"/>
                <a:sym typeface="+mn-ea"/>
              </a:rPr>
              <a:t>在总线的远端，多路分配器可以用于把总线数据送到</a:t>
            </a:r>
            <a:r>
              <a:rPr lang="en-US" altLang="zh-CN" dirty="0">
                <a:latin typeface="Arial" panose="020B0604020202020204" pitchFamily="34" charset="0"/>
                <a:sym typeface="+mn-ea"/>
              </a:rPr>
              <a:t>m</a:t>
            </a:r>
            <a:r>
              <a:rPr lang="zh-CN" altLang="en-US" dirty="0">
                <a:latin typeface="Arial" panose="020B0604020202020204" pitchFamily="34" charset="0"/>
                <a:sym typeface="+mn-ea"/>
              </a:rPr>
              <a:t>个目的地之一，即将总线数据传送到所选择的输出端口。</a:t>
            </a:r>
            <a:endParaRPr lang="zh-CN" altLang="en-US"/>
          </a:p>
        </p:txBody>
      </p:sp>
      <p:sp>
        <p:nvSpPr>
          <p:cNvPr id="79875"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41</a:t>
            </a:fld>
            <a:endParaRPr lang="zh-CN" altLang="zh-CN" sz="1400" dirty="0">
              <a:solidFill>
                <a:schemeClr val="tx1"/>
              </a:solidFill>
              <a:latin typeface="Times New Roman" panose="02020603050405020304" pitchFamily="18" charset="0"/>
            </a:endParaRPr>
          </a:p>
        </p:txBody>
      </p:sp>
      <p:sp>
        <p:nvSpPr>
          <p:cNvPr id="79877" name="文本框 5"/>
          <p:cNvSpPr txBox="1"/>
          <p:nvPr/>
        </p:nvSpPr>
        <p:spPr>
          <a:xfrm>
            <a:off x="1978978" y="6133148"/>
            <a:ext cx="3527425" cy="460375"/>
          </a:xfrm>
          <a:prstGeom prst="rect">
            <a:avLst/>
          </a:prstGeom>
          <a:noFill/>
          <a:ln w="9525">
            <a:noFill/>
          </a:ln>
        </p:spPr>
        <p:txBody>
          <a:bodyPr>
            <a:spAutoFit/>
          </a:bodyPr>
          <a:lstStyle/>
          <a:p>
            <a:r>
              <a:rPr lang="zh-CN" altLang="en-US" dirty="0">
                <a:solidFill>
                  <a:schemeClr val="tx1"/>
                </a:solidFill>
                <a:latin typeface="Arial" panose="020B0604020202020204" pitchFamily="34" charset="0"/>
              </a:rPr>
              <a:t>开关等效</a:t>
            </a:r>
          </a:p>
        </p:txBody>
      </p:sp>
      <p:sp>
        <p:nvSpPr>
          <p:cNvPr id="79878" name="文本框 7"/>
          <p:cNvSpPr txBox="1"/>
          <p:nvPr/>
        </p:nvSpPr>
        <p:spPr>
          <a:xfrm>
            <a:off x="8184515" y="6133148"/>
            <a:ext cx="2808288" cy="460375"/>
          </a:xfrm>
          <a:prstGeom prst="rect">
            <a:avLst/>
          </a:prstGeom>
          <a:noFill/>
          <a:ln w="9525">
            <a:noFill/>
          </a:ln>
        </p:spPr>
        <p:txBody>
          <a:bodyPr>
            <a:spAutoFit/>
          </a:bodyPr>
          <a:lstStyle/>
          <a:p>
            <a:r>
              <a:rPr lang="zh-CN" altLang="en-US" dirty="0">
                <a:solidFill>
                  <a:schemeClr val="tx1"/>
                </a:solidFill>
                <a:latin typeface="Arial" panose="020B0604020202020204" pitchFamily="34" charset="0"/>
              </a:rPr>
              <a:t>符号框图</a:t>
            </a:r>
          </a:p>
        </p:txBody>
      </p:sp>
      <p:sp>
        <p:nvSpPr>
          <p:cNvPr id="79880" name="文本框 6"/>
          <p:cNvSpPr txBox="1"/>
          <p:nvPr/>
        </p:nvSpPr>
        <p:spPr>
          <a:xfrm>
            <a:off x="9617075" y="4567873"/>
            <a:ext cx="551815" cy="746125"/>
          </a:xfrm>
          <a:prstGeom prst="rect">
            <a:avLst/>
          </a:prstGeom>
          <a:noFill/>
          <a:ln w="9525">
            <a:noFill/>
          </a:ln>
        </p:spPr>
        <p:txBody>
          <a:bodyPr vert="eaVert">
            <a:spAutoFit/>
          </a:bodyPr>
          <a:lstStyle/>
          <a:p>
            <a:r>
              <a:rPr lang="en-US" altLang="zh-CN" dirty="0">
                <a:solidFill>
                  <a:schemeClr val="tx1"/>
                </a:solidFill>
                <a:latin typeface="Arial" panose="020B0604020202020204" pitchFamily="34" charset="0"/>
              </a:rPr>
              <a:t>…</a:t>
            </a:r>
            <a:endParaRPr lang="zh-CN" altLang="en-US" dirty="0">
              <a:solidFill>
                <a:schemeClr val="tx1"/>
              </a:solidFill>
              <a:latin typeface="Arial" panose="020B0604020202020204" pitchFamily="34" charset="0"/>
            </a:endParaRPr>
          </a:p>
        </p:txBody>
      </p:sp>
      <p:sp>
        <p:nvSpPr>
          <p:cNvPr id="2" name="梯形 1"/>
          <p:cNvSpPr/>
          <p:nvPr/>
        </p:nvSpPr>
        <p:spPr>
          <a:xfrm rot="5400000">
            <a:off x="7238365" y="4212273"/>
            <a:ext cx="1368425" cy="647700"/>
          </a:xfrm>
          <a:prstGeom prst="trapezoid">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3" name="梯形 2"/>
          <p:cNvSpPr/>
          <p:nvPr/>
        </p:nvSpPr>
        <p:spPr>
          <a:xfrm rot="16200000">
            <a:off x="8471853" y="4161473"/>
            <a:ext cx="1368425" cy="647700"/>
          </a:xfrm>
          <a:prstGeom prst="trapezoid">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5" name="直接连接符 4"/>
          <p:cNvCxnSpPr/>
          <p:nvPr/>
        </p:nvCxnSpPr>
        <p:spPr>
          <a:xfrm>
            <a:off x="8246428" y="4499610"/>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9471978" y="4140835"/>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9471978" y="4356735"/>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9471978" y="4572635"/>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9471978" y="5004435"/>
            <a:ext cx="571500" cy="0"/>
          </a:xfrm>
          <a:prstGeom prst="line">
            <a:avLst/>
          </a:prstGeom>
        </p:spPr>
        <p:style>
          <a:lnRef idx="1">
            <a:schemeClr val="dk1"/>
          </a:lnRef>
          <a:fillRef idx="0">
            <a:schemeClr val="dk1"/>
          </a:fillRef>
          <a:effectRef idx="0">
            <a:schemeClr val="dk1"/>
          </a:effectRef>
          <a:fontRef idx="minor">
            <a:schemeClr val="tx1"/>
          </a:fontRef>
        </p:style>
      </p:cxnSp>
      <p:sp>
        <p:nvSpPr>
          <p:cNvPr id="79888" name="文本框 7"/>
          <p:cNvSpPr txBox="1"/>
          <p:nvPr/>
        </p:nvSpPr>
        <p:spPr>
          <a:xfrm>
            <a:off x="10046653" y="4844098"/>
            <a:ext cx="936625"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DSTZ</a:t>
            </a:r>
            <a:endParaRPr lang="zh-CN" altLang="en-US" dirty="0">
              <a:solidFill>
                <a:schemeClr val="tx1"/>
              </a:solidFill>
              <a:latin typeface="Arial" panose="020B0604020202020204" pitchFamily="34" charset="0"/>
            </a:endParaRPr>
          </a:p>
        </p:txBody>
      </p:sp>
      <p:sp>
        <p:nvSpPr>
          <p:cNvPr id="79889" name="文本框 8"/>
          <p:cNvSpPr txBox="1"/>
          <p:nvPr/>
        </p:nvSpPr>
        <p:spPr>
          <a:xfrm>
            <a:off x="10033953" y="4204335"/>
            <a:ext cx="935037"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DSTB</a:t>
            </a:r>
            <a:endParaRPr lang="zh-CN" altLang="en-US" dirty="0">
              <a:solidFill>
                <a:schemeClr val="tx1"/>
              </a:solidFill>
              <a:latin typeface="Arial" panose="020B0604020202020204" pitchFamily="34" charset="0"/>
            </a:endParaRPr>
          </a:p>
        </p:txBody>
      </p:sp>
      <p:sp>
        <p:nvSpPr>
          <p:cNvPr id="79890" name="文本框 9"/>
          <p:cNvSpPr txBox="1"/>
          <p:nvPr/>
        </p:nvSpPr>
        <p:spPr>
          <a:xfrm>
            <a:off x="10024428" y="4424998"/>
            <a:ext cx="936625"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DSTC</a:t>
            </a:r>
            <a:endParaRPr lang="zh-CN" altLang="en-US" dirty="0">
              <a:solidFill>
                <a:schemeClr val="tx1"/>
              </a:solidFill>
              <a:latin typeface="Arial" panose="020B0604020202020204" pitchFamily="34" charset="0"/>
            </a:endParaRPr>
          </a:p>
        </p:txBody>
      </p:sp>
      <p:sp>
        <p:nvSpPr>
          <p:cNvPr id="79891" name="文本框 11"/>
          <p:cNvSpPr txBox="1"/>
          <p:nvPr/>
        </p:nvSpPr>
        <p:spPr>
          <a:xfrm>
            <a:off x="10033953" y="3977323"/>
            <a:ext cx="935037"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DSTA</a:t>
            </a:r>
            <a:endParaRPr lang="zh-CN" altLang="en-US" dirty="0">
              <a:solidFill>
                <a:schemeClr val="tx1"/>
              </a:solidFill>
              <a:latin typeface="Arial" panose="020B0604020202020204" pitchFamily="34" charset="0"/>
            </a:endParaRPr>
          </a:p>
        </p:txBody>
      </p:sp>
      <p:sp>
        <p:nvSpPr>
          <p:cNvPr id="79892" name="文本框 12"/>
          <p:cNvSpPr txBox="1"/>
          <p:nvPr/>
        </p:nvSpPr>
        <p:spPr>
          <a:xfrm>
            <a:off x="6395403" y="4859973"/>
            <a:ext cx="936625"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SRCZ</a:t>
            </a:r>
            <a:endParaRPr lang="zh-CN" altLang="en-US" dirty="0">
              <a:solidFill>
                <a:schemeClr val="tx1"/>
              </a:solidFill>
              <a:latin typeface="Arial" panose="020B0604020202020204" pitchFamily="34" charset="0"/>
            </a:endParaRPr>
          </a:p>
        </p:txBody>
      </p:sp>
      <p:sp>
        <p:nvSpPr>
          <p:cNvPr id="79893" name="文本框 13"/>
          <p:cNvSpPr txBox="1"/>
          <p:nvPr/>
        </p:nvSpPr>
        <p:spPr>
          <a:xfrm>
            <a:off x="6414453" y="4223385"/>
            <a:ext cx="935037"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SRCB</a:t>
            </a:r>
            <a:endParaRPr lang="zh-CN" altLang="en-US" dirty="0">
              <a:solidFill>
                <a:schemeClr val="tx1"/>
              </a:solidFill>
              <a:latin typeface="Arial" panose="020B0604020202020204" pitchFamily="34" charset="0"/>
            </a:endParaRPr>
          </a:p>
        </p:txBody>
      </p:sp>
      <p:sp>
        <p:nvSpPr>
          <p:cNvPr id="79894" name="文本框 24"/>
          <p:cNvSpPr txBox="1"/>
          <p:nvPr/>
        </p:nvSpPr>
        <p:spPr>
          <a:xfrm>
            <a:off x="6406515" y="4444048"/>
            <a:ext cx="935038"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SRCC</a:t>
            </a:r>
            <a:endParaRPr lang="zh-CN" altLang="en-US" dirty="0">
              <a:solidFill>
                <a:schemeClr val="tx1"/>
              </a:solidFill>
              <a:latin typeface="Arial" panose="020B0604020202020204" pitchFamily="34" charset="0"/>
            </a:endParaRPr>
          </a:p>
        </p:txBody>
      </p:sp>
      <p:sp>
        <p:nvSpPr>
          <p:cNvPr id="79895" name="文本框 25"/>
          <p:cNvSpPr txBox="1"/>
          <p:nvPr/>
        </p:nvSpPr>
        <p:spPr>
          <a:xfrm>
            <a:off x="6414453" y="3996373"/>
            <a:ext cx="935037"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SRCA</a:t>
            </a:r>
            <a:endParaRPr lang="zh-CN" altLang="en-US" dirty="0">
              <a:solidFill>
                <a:schemeClr val="tx1"/>
              </a:solidFill>
              <a:latin typeface="Arial" panose="020B0604020202020204" pitchFamily="34" charset="0"/>
            </a:endParaRPr>
          </a:p>
        </p:txBody>
      </p:sp>
      <p:cxnSp>
        <p:nvCxnSpPr>
          <p:cNvPr id="42" name="直接连接符 41"/>
          <p:cNvCxnSpPr/>
          <p:nvPr/>
        </p:nvCxnSpPr>
        <p:spPr>
          <a:xfrm>
            <a:off x="7022465" y="4140835"/>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7022465" y="4356735"/>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7022465" y="4572635"/>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7022465" y="5004435"/>
            <a:ext cx="571500" cy="0"/>
          </a:xfrm>
          <a:prstGeom prst="line">
            <a:avLst/>
          </a:prstGeom>
        </p:spPr>
        <p:style>
          <a:lnRef idx="1">
            <a:schemeClr val="dk1"/>
          </a:lnRef>
          <a:fillRef idx="0">
            <a:schemeClr val="dk1"/>
          </a:fillRef>
          <a:effectRef idx="0">
            <a:schemeClr val="dk1"/>
          </a:effectRef>
          <a:fontRef idx="minor">
            <a:schemeClr val="tx1"/>
          </a:fontRef>
        </p:style>
      </p:cxnSp>
      <p:sp>
        <p:nvSpPr>
          <p:cNvPr id="79900" name="文本框 26"/>
          <p:cNvSpPr txBox="1"/>
          <p:nvPr/>
        </p:nvSpPr>
        <p:spPr>
          <a:xfrm>
            <a:off x="7169150" y="4551998"/>
            <a:ext cx="551815" cy="473075"/>
          </a:xfrm>
          <a:prstGeom prst="rect">
            <a:avLst/>
          </a:prstGeom>
          <a:noFill/>
          <a:ln w="9525">
            <a:noFill/>
          </a:ln>
        </p:spPr>
        <p:txBody>
          <a:bodyPr vert="eaVert">
            <a:spAutoFit/>
          </a:bodyPr>
          <a:lstStyle/>
          <a:p>
            <a:r>
              <a:rPr lang="en-US" altLang="zh-CN" dirty="0">
                <a:solidFill>
                  <a:schemeClr val="tx1"/>
                </a:solidFill>
                <a:latin typeface="Arial" panose="020B0604020202020204" pitchFamily="34" charset="0"/>
              </a:rPr>
              <a:t>…</a:t>
            </a:r>
            <a:endParaRPr lang="zh-CN" altLang="en-US" dirty="0">
              <a:solidFill>
                <a:schemeClr val="tx1"/>
              </a:solidFill>
              <a:latin typeface="Arial" panose="020B0604020202020204" pitchFamily="34" charset="0"/>
            </a:endParaRPr>
          </a:p>
        </p:txBody>
      </p:sp>
      <p:sp>
        <p:nvSpPr>
          <p:cNvPr id="79901" name="文本框 32"/>
          <p:cNvSpPr txBox="1"/>
          <p:nvPr/>
        </p:nvSpPr>
        <p:spPr>
          <a:xfrm>
            <a:off x="7484428" y="4186873"/>
            <a:ext cx="998537" cy="645160"/>
          </a:xfrm>
          <a:prstGeom prst="rect">
            <a:avLst/>
          </a:prstGeom>
          <a:noFill/>
          <a:ln w="9525">
            <a:noFill/>
          </a:ln>
        </p:spPr>
        <p:txBody>
          <a:bodyPr>
            <a:spAutoFit/>
          </a:bodyPr>
          <a:lstStyle/>
          <a:p>
            <a:r>
              <a:rPr lang="zh-CN" altLang="en-US" sz="1800" dirty="0">
                <a:solidFill>
                  <a:schemeClr val="tx1"/>
                </a:solidFill>
                <a:latin typeface="Arial" panose="020B0604020202020204" pitchFamily="34" charset="0"/>
              </a:rPr>
              <a:t>多路选择器</a:t>
            </a:r>
          </a:p>
        </p:txBody>
      </p:sp>
      <p:sp>
        <p:nvSpPr>
          <p:cNvPr id="79902" name="文本框 34"/>
          <p:cNvSpPr txBox="1"/>
          <p:nvPr/>
        </p:nvSpPr>
        <p:spPr>
          <a:xfrm>
            <a:off x="8729028" y="4213860"/>
            <a:ext cx="998537" cy="645160"/>
          </a:xfrm>
          <a:prstGeom prst="rect">
            <a:avLst/>
          </a:prstGeom>
          <a:noFill/>
          <a:ln w="9525">
            <a:noFill/>
          </a:ln>
        </p:spPr>
        <p:txBody>
          <a:bodyPr>
            <a:spAutoFit/>
          </a:bodyPr>
          <a:lstStyle/>
          <a:p>
            <a:r>
              <a:rPr lang="zh-CN" altLang="en-US" sz="1800" dirty="0">
                <a:solidFill>
                  <a:schemeClr val="tx1"/>
                </a:solidFill>
                <a:latin typeface="Arial" panose="020B0604020202020204" pitchFamily="34" charset="0"/>
              </a:rPr>
              <a:t>多路分      配器</a:t>
            </a:r>
          </a:p>
        </p:txBody>
      </p:sp>
      <p:sp>
        <p:nvSpPr>
          <p:cNvPr id="79903" name="文本框 36"/>
          <p:cNvSpPr txBox="1"/>
          <p:nvPr/>
        </p:nvSpPr>
        <p:spPr>
          <a:xfrm>
            <a:off x="8249603" y="4115435"/>
            <a:ext cx="998537"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BUS</a:t>
            </a:r>
            <a:endParaRPr lang="zh-CN" altLang="en-US" sz="1600" dirty="0">
              <a:solidFill>
                <a:schemeClr val="tx1"/>
              </a:solidFill>
              <a:latin typeface="Arial" panose="020B0604020202020204" pitchFamily="34" charset="0"/>
            </a:endParaRPr>
          </a:p>
        </p:txBody>
      </p:sp>
      <p:sp>
        <p:nvSpPr>
          <p:cNvPr id="39" name="箭头: 上 38"/>
          <p:cNvSpPr/>
          <p:nvPr/>
        </p:nvSpPr>
        <p:spPr>
          <a:xfrm>
            <a:off x="7943215" y="5169535"/>
            <a:ext cx="160338" cy="365125"/>
          </a:xfrm>
          <a:prstGeom prst="upArrow">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41" name="箭头: 上 40"/>
          <p:cNvSpPr/>
          <p:nvPr/>
        </p:nvSpPr>
        <p:spPr>
          <a:xfrm>
            <a:off x="9038590" y="5169535"/>
            <a:ext cx="160338" cy="365125"/>
          </a:xfrm>
          <a:prstGeom prst="upArrow">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79906" name="文本框 46"/>
          <p:cNvSpPr txBox="1"/>
          <p:nvPr/>
        </p:nvSpPr>
        <p:spPr>
          <a:xfrm>
            <a:off x="7560628" y="5504498"/>
            <a:ext cx="998537"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SRCSEL</a:t>
            </a:r>
            <a:endParaRPr lang="zh-CN" altLang="en-US" sz="1600" dirty="0">
              <a:solidFill>
                <a:schemeClr val="tx1"/>
              </a:solidFill>
              <a:latin typeface="Arial" panose="020B0604020202020204" pitchFamily="34" charset="0"/>
            </a:endParaRPr>
          </a:p>
        </p:txBody>
      </p:sp>
      <p:sp>
        <p:nvSpPr>
          <p:cNvPr id="79907" name="文本框 47"/>
          <p:cNvSpPr txBox="1"/>
          <p:nvPr/>
        </p:nvSpPr>
        <p:spPr>
          <a:xfrm>
            <a:off x="8657590" y="5525135"/>
            <a:ext cx="998538"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DSTSEL</a:t>
            </a:r>
            <a:endParaRPr lang="zh-CN" altLang="en-US" sz="1600" dirty="0">
              <a:solidFill>
                <a:schemeClr val="tx1"/>
              </a:solidFill>
              <a:latin typeface="Arial" panose="020B0604020202020204" pitchFamily="34" charset="0"/>
            </a:endParaRPr>
          </a:p>
        </p:txBody>
      </p:sp>
      <p:cxnSp>
        <p:nvCxnSpPr>
          <p:cNvPr id="85" name="直接连接符 84"/>
          <p:cNvCxnSpPr/>
          <p:nvPr/>
        </p:nvCxnSpPr>
        <p:spPr>
          <a:xfrm>
            <a:off x="2318703" y="4683760"/>
            <a:ext cx="1797050" cy="0"/>
          </a:xfrm>
          <a:prstGeom prst="line">
            <a:avLst/>
          </a:prstGeom>
        </p:spPr>
        <p:style>
          <a:lnRef idx="1">
            <a:schemeClr val="dk1"/>
          </a:lnRef>
          <a:fillRef idx="0">
            <a:schemeClr val="dk1"/>
          </a:fillRef>
          <a:effectRef idx="0">
            <a:schemeClr val="dk1"/>
          </a:effectRef>
          <a:fontRef idx="minor">
            <a:schemeClr val="tx1"/>
          </a:fontRef>
        </p:style>
      </p:cxnSp>
      <p:grpSp>
        <p:nvGrpSpPr>
          <p:cNvPr id="79909" name="组合 93"/>
          <p:cNvGrpSpPr/>
          <p:nvPr/>
        </p:nvGrpSpPr>
        <p:grpSpPr>
          <a:xfrm>
            <a:off x="3974465" y="4066223"/>
            <a:ext cx="1654175" cy="1336675"/>
            <a:chOff x="6023996" y="4699103"/>
            <a:chExt cx="1653200" cy="1336730"/>
          </a:xfrm>
        </p:grpSpPr>
        <p:sp>
          <p:nvSpPr>
            <p:cNvPr id="79938" name="文本框 75"/>
            <p:cNvSpPr txBox="1"/>
            <p:nvPr/>
          </p:nvSpPr>
          <p:spPr>
            <a:xfrm>
              <a:off x="6309101" y="5289349"/>
              <a:ext cx="553998" cy="746484"/>
            </a:xfrm>
            <a:prstGeom prst="rect">
              <a:avLst/>
            </a:prstGeom>
            <a:noFill/>
            <a:ln w="9525">
              <a:noFill/>
            </a:ln>
          </p:spPr>
          <p:txBody>
            <a:bodyPr vert="eaVert">
              <a:spAutoFit/>
            </a:bodyPr>
            <a:lstStyle/>
            <a:p>
              <a:r>
                <a:rPr lang="en-US" altLang="zh-CN" dirty="0">
                  <a:solidFill>
                    <a:schemeClr val="tx1"/>
                  </a:solidFill>
                  <a:latin typeface="Arial" panose="020B0604020202020204" pitchFamily="34" charset="0"/>
                </a:rPr>
                <a:t>…</a:t>
              </a:r>
              <a:endParaRPr lang="zh-CN" altLang="en-US" dirty="0">
                <a:solidFill>
                  <a:schemeClr val="tx1"/>
                </a:solidFill>
                <a:latin typeface="Arial" panose="020B0604020202020204" pitchFamily="34" charset="0"/>
              </a:endParaRPr>
            </a:p>
          </p:txBody>
        </p:sp>
        <p:cxnSp>
          <p:nvCxnSpPr>
            <p:cNvPr id="77" name="直接连接符 76"/>
            <p:cNvCxnSpPr/>
            <p:nvPr/>
          </p:nvCxnSpPr>
          <p:spPr>
            <a:xfrm>
              <a:off x="6060487" y="4862622"/>
              <a:ext cx="675876" cy="0"/>
            </a:xfrm>
            <a:prstGeom prst="line">
              <a:avLst/>
            </a:prstGeom>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6185826" y="5111870"/>
              <a:ext cx="571163" cy="0"/>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6165201" y="5316665"/>
              <a:ext cx="571163" cy="0"/>
            </a:xfrm>
            <a:prstGeom prst="line">
              <a:avLst/>
            </a:prstGeom>
          </p:spPr>
          <p:style>
            <a:lnRef idx="1">
              <a:schemeClr val="dk1"/>
            </a:lnRef>
            <a:fillRef idx="0">
              <a:schemeClr val="dk1"/>
            </a:fillRef>
            <a:effectRef idx="0">
              <a:schemeClr val="dk1"/>
            </a:effectRef>
            <a:fontRef idx="minor">
              <a:schemeClr val="tx1"/>
            </a:fontRef>
          </p:style>
        </p:cxnSp>
        <p:cxnSp>
          <p:nvCxnSpPr>
            <p:cNvPr id="80" name="直接连接符 79"/>
            <p:cNvCxnSpPr/>
            <p:nvPr/>
          </p:nvCxnSpPr>
          <p:spPr>
            <a:xfrm>
              <a:off x="6066834" y="5726257"/>
              <a:ext cx="669530" cy="0"/>
            </a:xfrm>
            <a:prstGeom prst="line">
              <a:avLst/>
            </a:prstGeom>
          </p:spPr>
          <p:style>
            <a:lnRef idx="1">
              <a:schemeClr val="dk1"/>
            </a:lnRef>
            <a:fillRef idx="0">
              <a:schemeClr val="dk1"/>
            </a:fillRef>
            <a:effectRef idx="0">
              <a:schemeClr val="dk1"/>
            </a:effectRef>
            <a:fontRef idx="minor">
              <a:schemeClr val="tx1"/>
            </a:fontRef>
          </p:style>
        </p:cxnSp>
        <p:sp>
          <p:nvSpPr>
            <p:cNvPr id="79943" name="文本框 80"/>
            <p:cNvSpPr txBox="1"/>
            <p:nvPr/>
          </p:nvSpPr>
          <p:spPr>
            <a:xfrm>
              <a:off x="6741131" y="5566497"/>
              <a:ext cx="936065" cy="338554"/>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DSTZ</a:t>
              </a:r>
              <a:endParaRPr lang="zh-CN" altLang="en-US" dirty="0">
                <a:solidFill>
                  <a:schemeClr val="tx1"/>
                </a:solidFill>
                <a:latin typeface="Arial" panose="020B0604020202020204" pitchFamily="34" charset="0"/>
              </a:endParaRPr>
            </a:p>
          </p:txBody>
        </p:sp>
        <p:sp>
          <p:nvSpPr>
            <p:cNvPr id="79944" name="文本框 81"/>
            <p:cNvSpPr txBox="1"/>
            <p:nvPr/>
          </p:nvSpPr>
          <p:spPr>
            <a:xfrm>
              <a:off x="6727237" y="4926214"/>
              <a:ext cx="936065" cy="338554"/>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DSTB</a:t>
              </a:r>
              <a:endParaRPr lang="zh-CN" altLang="en-US" dirty="0">
                <a:solidFill>
                  <a:schemeClr val="tx1"/>
                </a:solidFill>
                <a:latin typeface="Arial" panose="020B0604020202020204" pitchFamily="34" charset="0"/>
              </a:endParaRPr>
            </a:p>
          </p:txBody>
        </p:sp>
        <p:sp>
          <p:nvSpPr>
            <p:cNvPr id="79945" name="文本框 82"/>
            <p:cNvSpPr txBox="1"/>
            <p:nvPr/>
          </p:nvSpPr>
          <p:spPr>
            <a:xfrm>
              <a:off x="6718880" y="5147193"/>
              <a:ext cx="936065" cy="338554"/>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DSTC</a:t>
              </a:r>
              <a:endParaRPr lang="zh-CN" altLang="en-US" dirty="0">
                <a:solidFill>
                  <a:schemeClr val="tx1"/>
                </a:solidFill>
                <a:latin typeface="Arial" panose="020B0604020202020204" pitchFamily="34" charset="0"/>
              </a:endParaRPr>
            </a:p>
          </p:txBody>
        </p:sp>
        <p:sp>
          <p:nvSpPr>
            <p:cNvPr id="79946" name="文本框 83"/>
            <p:cNvSpPr txBox="1"/>
            <p:nvPr/>
          </p:nvSpPr>
          <p:spPr>
            <a:xfrm>
              <a:off x="6727237" y="4699103"/>
              <a:ext cx="936065" cy="338554"/>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DSTA</a:t>
              </a:r>
              <a:endParaRPr lang="zh-CN" altLang="en-US" dirty="0">
                <a:solidFill>
                  <a:schemeClr val="tx1"/>
                </a:solidFill>
                <a:latin typeface="Arial" panose="020B0604020202020204" pitchFamily="34" charset="0"/>
              </a:endParaRPr>
            </a:p>
          </p:txBody>
        </p:sp>
        <p:sp>
          <p:nvSpPr>
            <p:cNvPr id="61" name="流程图: 接点 60"/>
            <p:cNvSpPr/>
            <p:nvPr/>
          </p:nvSpPr>
          <p:spPr>
            <a:xfrm flipH="1">
              <a:off x="6258808" y="5300790"/>
              <a:ext cx="53943" cy="5397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62" name="流程图: 接点 61"/>
            <p:cNvSpPr/>
            <p:nvPr/>
          </p:nvSpPr>
          <p:spPr>
            <a:xfrm flipH="1">
              <a:off x="6185826" y="5084881"/>
              <a:ext cx="53943" cy="5397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nvGrpSpPr>
            <p:cNvPr id="79949" name="组合 90"/>
            <p:cNvGrpSpPr/>
            <p:nvPr/>
          </p:nvGrpSpPr>
          <p:grpSpPr>
            <a:xfrm>
              <a:off x="6042119" y="4852390"/>
              <a:ext cx="53881" cy="232725"/>
              <a:chOff x="6042119" y="4852390"/>
              <a:chExt cx="53881" cy="232725"/>
            </a:xfrm>
          </p:grpSpPr>
          <p:sp>
            <p:nvSpPr>
              <p:cNvPr id="72" name="流程图: 接点 71"/>
              <p:cNvSpPr/>
              <p:nvPr/>
            </p:nvSpPr>
            <p:spPr>
              <a:xfrm flipH="1">
                <a:off x="6041448" y="5030904"/>
                <a:ext cx="53943" cy="5397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87" name="直接连接符 86"/>
              <p:cNvCxnSpPr>
                <a:endCxn id="72" idx="0"/>
              </p:cNvCxnSpPr>
              <p:nvPr/>
            </p:nvCxnSpPr>
            <p:spPr>
              <a:xfrm>
                <a:off x="6066833" y="4853096"/>
                <a:ext cx="1586" cy="177808"/>
              </a:xfrm>
              <a:prstGeom prst="line">
                <a:avLst/>
              </a:prstGeom>
            </p:spPr>
            <p:style>
              <a:lnRef idx="1">
                <a:schemeClr val="dk1"/>
              </a:lnRef>
              <a:fillRef idx="0">
                <a:schemeClr val="dk1"/>
              </a:fillRef>
              <a:effectRef idx="0">
                <a:schemeClr val="dk1"/>
              </a:effectRef>
              <a:fontRef idx="minor">
                <a:schemeClr val="tx1"/>
              </a:fontRef>
            </p:style>
          </p:cxnSp>
        </p:grpSp>
        <p:grpSp>
          <p:nvGrpSpPr>
            <p:cNvPr id="79950" name="组合 100"/>
            <p:cNvGrpSpPr/>
            <p:nvPr/>
          </p:nvGrpSpPr>
          <p:grpSpPr>
            <a:xfrm rot="10800000">
              <a:off x="6023996" y="5500434"/>
              <a:ext cx="53881" cy="232725"/>
              <a:chOff x="6042119" y="4852390"/>
              <a:chExt cx="53881" cy="232725"/>
            </a:xfrm>
          </p:grpSpPr>
          <p:sp>
            <p:nvSpPr>
              <p:cNvPr id="102" name="流程图: 接点 101"/>
              <p:cNvSpPr/>
              <p:nvPr/>
            </p:nvSpPr>
            <p:spPr>
              <a:xfrm flipH="1">
                <a:off x="6049989" y="5030749"/>
                <a:ext cx="53943" cy="5397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03" name="直接连接符 102"/>
              <p:cNvCxnSpPr>
                <a:endCxn id="102" idx="0"/>
              </p:cNvCxnSpPr>
              <p:nvPr/>
            </p:nvCxnSpPr>
            <p:spPr>
              <a:xfrm>
                <a:off x="6083308" y="4852941"/>
                <a:ext cx="1586" cy="177808"/>
              </a:xfrm>
              <a:prstGeom prst="line">
                <a:avLst/>
              </a:prstGeom>
            </p:spPr>
            <p:style>
              <a:lnRef idx="1">
                <a:schemeClr val="dk1"/>
              </a:lnRef>
              <a:fillRef idx="0">
                <a:schemeClr val="dk1"/>
              </a:fillRef>
              <a:effectRef idx="0">
                <a:schemeClr val="dk1"/>
              </a:effectRef>
              <a:fontRef idx="minor">
                <a:schemeClr val="tx1"/>
              </a:fontRef>
            </p:style>
          </p:cxnSp>
        </p:grpSp>
        <p:sp>
          <p:nvSpPr>
            <p:cNvPr id="93" name="流程图: 接点 92"/>
            <p:cNvSpPr/>
            <p:nvPr/>
          </p:nvSpPr>
          <p:spPr>
            <a:xfrm flipH="1">
              <a:off x="6041449" y="5300790"/>
              <a:ext cx="53943" cy="5397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sp>
        <p:nvSpPr>
          <p:cNvPr id="79910" name="文本框 107"/>
          <p:cNvSpPr txBox="1"/>
          <p:nvPr/>
        </p:nvSpPr>
        <p:spPr>
          <a:xfrm rot="10800000">
            <a:off x="1447800" y="4355148"/>
            <a:ext cx="551815" cy="746125"/>
          </a:xfrm>
          <a:prstGeom prst="rect">
            <a:avLst/>
          </a:prstGeom>
          <a:noFill/>
          <a:ln w="9525">
            <a:noFill/>
          </a:ln>
        </p:spPr>
        <p:txBody>
          <a:bodyPr vert="eaVert">
            <a:spAutoFit/>
          </a:bodyPr>
          <a:lstStyle/>
          <a:p>
            <a:r>
              <a:rPr lang="en-US" altLang="zh-CN" dirty="0">
                <a:solidFill>
                  <a:schemeClr val="tx1"/>
                </a:solidFill>
                <a:latin typeface="Arial" panose="020B0604020202020204" pitchFamily="34" charset="0"/>
              </a:rPr>
              <a:t>…</a:t>
            </a:r>
            <a:endParaRPr lang="zh-CN" altLang="en-US" dirty="0">
              <a:solidFill>
                <a:schemeClr val="tx1"/>
              </a:solidFill>
              <a:latin typeface="Arial" panose="020B0604020202020204" pitchFamily="34" charset="0"/>
            </a:endParaRPr>
          </a:p>
        </p:txBody>
      </p:sp>
      <p:cxnSp>
        <p:nvCxnSpPr>
          <p:cNvPr id="109" name="直接连接符 108"/>
          <p:cNvCxnSpPr/>
          <p:nvPr/>
        </p:nvCxnSpPr>
        <p:spPr>
          <a:xfrm rot="10800000">
            <a:off x="1570990" y="5147310"/>
            <a:ext cx="676275"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接连接符 109"/>
          <p:cNvCxnSpPr/>
          <p:nvPr/>
        </p:nvCxnSpPr>
        <p:spPr>
          <a:xfrm flipH="1">
            <a:off x="1628140" y="4694873"/>
            <a:ext cx="409575" cy="0"/>
          </a:xfrm>
          <a:prstGeom prst="line">
            <a:avLst/>
          </a:prstGeom>
        </p:spPr>
        <p:style>
          <a:lnRef idx="1">
            <a:schemeClr val="dk1"/>
          </a:lnRef>
          <a:fillRef idx="0">
            <a:schemeClr val="dk1"/>
          </a:fillRef>
          <a:effectRef idx="0">
            <a:schemeClr val="dk1"/>
          </a:effectRef>
          <a:fontRef idx="minor">
            <a:schemeClr val="tx1"/>
          </a:fontRef>
        </p:style>
      </p:cxnSp>
      <p:cxnSp>
        <p:nvCxnSpPr>
          <p:cNvPr id="111" name="直接连接符 110"/>
          <p:cNvCxnSpPr/>
          <p:nvPr/>
        </p:nvCxnSpPr>
        <p:spPr>
          <a:xfrm rot="10800000">
            <a:off x="1570990" y="4525010"/>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a:xfrm rot="10800000">
            <a:off x="1570990" y="4283710"/>
            <a:ext cx="669925" cy="0"/>
          </a:xfrm>
          <a:prstGeom prst="line">
            <a:avLst/>
          </a:prstGeom>
        </p:spPr>
        <p:style>
          <a:lnRef idx="1">
            <a:schemeClr val="dk1"/>
          </a:lnRef>
          <a:fillRef idx="0">
            <a:schemeClr val="dk1"/>
          </a:fillRef>
          <a:effectRef idx="0">
            <a:schemeClr val="dk1"/>
          </a:effectRef>
          <a:fontRef idx="minor">
            <a:schemeClr val="tx1"/>
          </a:fontRef>
        </p:style>
      </p:cxnSp>
      <p:sp>
        <p:nvSpPr>
          <p:cNvPr id="117" name="流程图: 接点 116"/>
          <p:cNvSpPr/>
          <p:nvPr/>
        </p:nvSpPr>
        <p:spPr>
          <a:xfrm rot="10800000" flipH="1">
            <a:off x="1996440" y="4653598"/>
            <a:ext cx="53975" cy="5397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8" name="流程图: 接点 117"/>
          <p:cNvSpPr/>
          <p:nvPr/>
        </p:nvSpPr>
        <p:spPr>
          <a:xfrm rot="10800000" flipH="1">
            <a:off x="2118678" y="4515485"/>
            <a:ext cx="53975" cy="5397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nvGrpSpPr>
          <p:cNvPr id="79917" name="组合 118"/>
          <p:cNvGrpSpPr/>
          <p:nvPr/>
        </p:nvGrpSpPr>
        <p:grpSpPr>
          <a:xfrm rot="10800000">
            <a:off x="2212340" y="4923473"/>
            <a:ext cx="53975" cy="233362"/>
            <a:chOff x="6042119" y="4852390"/>
            <a:chExt cx="53881" cy="232725"/>
          </a:xfrm>
        </p:grpSpPr>
        <p:sp>
          <p:nvSpPr>
            <p:cNvPr id="124" name="流程图: 接点 123"/>
            <p:cNvSpPr/>
            <p:nvPr/>
          </p:nvSpPr>
          <p:spPr>
            <a:xfrm flipH="1">
              <a:off x="6050042" y="5023372"/>
              <a:ext cx="53881" cy="5382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25" name="直接连接符 124"/>
            <p:cNvCxnSpPr>
              <a:endCxn id="124" idx="0"/>
            </p:cNvCxnSpPr>
            <p:nvPr/>
          </p:nvCxnSpPr>
          <p:spPr>
            <a:xfrm>
              <a:off x="6083322" y="4852390"/>
              <a:ext cx="1584" cy="178897"/>
            </a:xfrm>
            <a:prstGeom prst="line">
              <a:avLst/>
            </a:prstGeom>
          </p:spPr>
          <p:style>
            <a:lnRef idx="1">
              <a:schemeClr val="dk1"/>
            </a:lnRef>
            <a:fillRef idx="0">
              <a:schemeClr val="dk1"/>
            </a:fillRef>
            <a:effectRef idx="0">
              <a:schemeClr val="dk1"/>
            </a:effectRef>
            <a:fontRef idx="minor">
              <a:schemeClr val="tx1"/>
            </a:fontRef>
          </p:style>
        </p:cxnSp>
      </p:grpSp>
      <p:grpSp>
        <p:nvGrpSpPr>
          <p:cNvPr id="79918" name="组合 119"/>
          <p:cNvGrpSpPr/>
          <p:nvPr/>
        </p:nvGrpSpPr>
        <p:grpSpPr>
          <a:xfrm>
            <a:off x="2229803" y="4275773"/>
            <a:ext cx="53975" cy="233362"/>
            <a:chOff x="6042119" y="4852390"/>
            <a:chExt cx="53881" cy="232725"/>
          </a:xfrm>
        </p:grpSpPr>
        <p:sp>
          <p:nvSpPr>
            <p:cNvPr id="122" name="流程图: 接点 121"/>
            <p:cNvSpPr/>
            <p:nvPr/>
          </p:nvSpPr>
          <p:spPr>
            <a:xfrm flipH="1">
              <a:off x="6042119" y="5031287"/>
              <a:ext cx="53881" cy="5382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23" name="直接连接符 122"/>
            <p:cNvCxnSpPr>
              <a:endCxn id="122" idx="0"/>
            </p:cNvCxnSpPr>
            <p:nvPr/>
          </p:nvCxnSpPr>
          <p:spPr>
            <a:xfrm>
              <a:off x="6067475" y="4852390"/>
              <a:ext cx="1584" cy="178897"/>
            </a:xfrm>
            <a:prstGeom prst="line">
              <a:avLst/>
            </a:prstGeom>
          </p:spPr>
          <p:style>
            <a:lnRef idx="1">
              <a:schemeClr val="dk1"/>
            </a:lnRef>
            <a:fillRef idx="0">
              <a:schemeClr val="dk1"/>
            </a:fillRef>
            <a:effectRef idx="0">
              <a:schemeClr val="dk1"/>
            </a:effectRef>
            <a:fontRef idx="minor">
              <a:schemeClr val="tx1"/>
            </a:fontRef>
          </p:style>
        </p:cxnSp>
      </p:grpSp>
      <p:sp>
        <p:nvSpPr>
          <p:cNvPr id="121" name="流程图: 接点 120"/>
          <p:cNvSpPr/>
          <p:nvPr/>
        </p:nvSpPr>
        <p:spPr>
          <a:xfrm rot="10800000" flipH="1">
            <a:off x="2263140" y="4653598"/>
            <a:ext cx="53975" cy="5397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97" name="直接连接符 96"/>
          <p:cNvCxnSpPr/>
          <p:nvPr/>
        </p:nvCxnSpPr>
        <p:spPr>
          <a:xfrm>
            <a:off x="2139315" y="4525010"/>
            <a:ext cx="179388" cy="153988"/>
          </a:xfrm>
          <a:prstGeom prst="line">
            <a:avLst/>
          </a:prstGeom>
        </p:spPr>
        <p:style>
          <a:lnRef idx="1">
            <a:schemeClr val="dk1"/>
          </a:lnRef>
          <a:fillRef idx="0">
            <a:schemeClr val="dk1"/>
          </a:fillRef>
          <a:effectRef idx="0">
            <a:schemeClr val="dk1"/>
          </a:effectRef>
          <a:fontRef idx="minor">
            <a:schemeClr val="tx1"/>
          </a:fontRef>
        </p:style>
      </p:cxnSp>
      <p:sp>
        <p:nvSpPr>
          <p:cNvPr id="79921" name="文本框 97"/>
          <p:cNvSpPr txBox="1"/>
          <p:nvPr/>
        </p:nvSpPr>
        <p:spPr>
          <a:xfrm>
            <a:off x="910590" y="4118610"/>
            <a:ext cx="936625"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SRCA</a:t>
            </a:r>
            <a:endParaRPr lang="zh-CN" altLang="en-US" dirty="0">
              <a:solidFill>
                <a:schemeClr val="tx1"/>
              </a:solidFill>
              <a:latin typeface="Arial" panose="020B0604020202020204" pitchFamily="34" charset="0"/>
            </a:endParaRPr>
          </a:p>
        </p:txBody>
      </p:sp>
      <p:sp>
        <p:nvSpPr>
          <p:cNvPr id="79922" name="文本框 98"/>
          <p:cNvSpPr txBox="1"/>
          <p:nvPr/>
        </p:nvSpPr>
        <p:spPr>
          <a:xfrm>
            <a:off x="916940" y="4372610"/>
            <a:ext cx="936625"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SRCB</a:t>
            </a:r>
            <a:endParaRPr lang="zh-CN" altLang="en-US" dirty="0">
              <a:solidFill>
                <a:schemeClr val="tx1"/>
              </a:solidFill>
              <a:latin typeface="Arial" panose="020B0604020202020204" pitchFamily="34" charset="0"/>
            </a:endParaRPr>
          </a:p>
        </p:txBody>
      </p:sp>
      <p:sp>
        <p:nvSpPr>
          <p:cNvPr id="79923" name="文本框 99"/>
          <p:cNvSpPr txBox="1"/>
          <p:nvPr/>
        </p:nvSpPr>
        <p:spPr>
          <a:xfrm>
            <a:off x="926465" y="4618673"/>
            <a:ext cx="936625"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SRCC</a:t>
            </a:r>
            <a:endParaRPr lang="zh-CN" altLang="en-US" dirty="0">
              <a:solidFill>
                <a:schemeClr val="tx1"/>
              </a:solidFill>
              <a:latin typeface="Arial" panose="020B0604020202020204" pitchFamily="34" charset="0"/>
            </a:endParaRPr>
          </a:p>
        </p:txBody>
      </p:sp>
      <p:sp>
        <p:nvSpPr>
          <p:cNvPr id="79924" name="文本框 104"/>
          <p:cNvSpPr txBox="1"/>
          <p:nvPr/>
        </p:nvSpPr>
        <p:spPr>
          <a:xfrm>
            <a:off x="916940" y="4955223"/>
            <a:ext cx="936625"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SRCZ</a:t>
            </a:r>
            <a:endParaRPr lang="zh-CN" altLang="en-US" dirty="0">
              <a:solidFill>
                <a:schemeClr val="tx1"/>
              </a:solidFill>
              <a:latin typeface="Arial" panose="020B0604020202020204" pitchFamily="34" charset="0"/>
            </a:endParaRPr>
          </a:p>
        </p:txBody>
      </p:sp>
      <p:sp>
        <p:nvSpPr>
          <p:cNvPr id="79925" name="文本框 105"/>
          <p:cNvSpPr txBox="1"/>
          <p:nvPr/>
        </p:nvSpPr>
        <p:spPr>
          <a:xfrm>
            <a:off x="2763203" y="4315460"/>
            <a:ext cx="998537"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BUS</a:t>
            </a:r>
            <a:endParaRPr lang="zh-CN" altLang="en-US" sz="1600" dirty="0">
              <a:solidFill>
                <a:schemeClr val="tx1"/>
              </a:solidFill>
              <a:latin typeface="Arial" panose="020B0604020202020204" pitchFamily="34" charset="0"/>
            </a:endParaRPr>
          </a:p>
        </p:txBody>
      </p:sp>
      <p:sp>
        <p:nvSpPr>
          <p:cNvPr id="126" name="矩形 125"/>
          <p:cNvSpPr/>
          <p:nvPr/>
        </p:nvSpPr>
        <p:spPr>
          <a:xfrm>
            <a:off x="1863090" y="4029710"/>
            <a:ext cx="803275" cy="1243013"/>
          </a:xfrm>
          <a:prstGeom prst="rect">
            <a:avLst/>
          </a:prstGeom>
          <a:noFill/>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79927" name="文本框 126"/>
          <p:cNvSpPr txBox="1"/>
          <p:nvPr/>
        </p:nvSpPr>
        <p:spPr>
          <a:xfrm>
            <a:off x="1386205" y="3609975"/>
            <a:ext cx="1691005" cy="368300"/>
          </a:xfrm>
          <a:prstGeom prst="rect">
            <a:avLst/>
          </a:prstGeom>
          <a:noFill/>
          <a:ln w="9525">
            <a:noFill/>
          </a:ln>
        </p:spPr>
        <p:txBody>
          <a:bodyPr wrap="square">
            <a:spAutoFit/>
          </a:bodyPr>
          <a:lstStyle/>
          <a:p>
            <a:r>
              <a:rPr lang="zh-CN" altLang="en-US" sz="1800" dirty="0">
                <a:solidFill>
                  <a:schemeClr val="tx1"/>
                </a:solidFill>
                <a:latin typeface="Arial" panose="020B0604020202020204" pitchFamily="34" charset="0"/>
              </a:rPr>
              <a:t>多路选择器</a:t>
            </a:r>
          </a:p>
        </p:txBody>
      </p:sp>
      <p:sp>
        <p:nvSpPr>
          <p:cNvPr id="79928" name="文本框 127"/>
          <p:cNvSpPr txBox="1"/>
          <p:nvPr/>
        </p:nvSpPr>
        <p:spPr>
          <a:xfrm>
            <a:off x="3598545" y="3609975"/>
            <a:ext cx="1483360" cy="368300"/>
          </a:xfrm>
          <a:prstGeom prst="rect">
            <a:avLst/>
          </a:prstGeom>
          <a:noFill/>
          <a:ln w="9525">
            <a:noFill/>
          </a:ln>
        </p:spPr>
        <p:txBody>
          <a:bodyPr wrap="square">
            <a:spAutoFit/>
          </a:bodyPr>
          <a:lstStyle/>
          <a:p>
            <a:r>
              <a:rPr lang="zh-CN" altLang="en-US" sz="1800" dirty="0">
                <a:solidFill>
                  <a:schemeClr val="tx1"/>
                </a:solidFill>
                <a:latin typeface="Arial" panose="020B0604020202020204" pitchFamily="34" charset="0"/>
              </a:rPr>
              <a:t>多路分配器</a:t>
            </a:r>
          </a:p>
        </p:txBody>
      </p:sp>
      <p:sp>
        <p:nvSpPr>
          <p:cNvPr id="130" name="矩形 129"/>
          <p:cNvSpPr/>
          <p:nvPr/>
        </p:nvSpPr>
        <p:spPr>
          <a:xfrm>
            <a:off x="3556953" y="4066223"/>
            <a:ext cx="803275" cy="1243013"/>
          </a:xfrm>
          <a:prstGeom prst="rect">
            <a:avLst/>
          </a:prstGeom>
          <a:noFill/>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79930" name="文本框 131"/>
          <p:cNvSpPr txBox="1"/>
          <p:nvPr/>
        </p:nvSpPr>
        <p:spPr>
          <a:xfrm>
            <a:off x="3761740" y="5418773"/>
            <a:ext cx="1000125"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DSTSEL</a:t>
            </a:r>
            <a:endParaRPr lang="zh-CN" altLang="en-US" sz="1600" dirty="0">
              <a:solidFill>
                <a:schemeClr val="tx1"/>
              </a:solidFill>
              <a:latin typeface="Arial" panose="020B0604020202020204" pitchFamily="34" charset="0"/>
            </a:endParaRPr>
          </a:p>
        </p:txBody>
      </p:sp>
      <p:sp>
        <p:nvSpPr>
          <p:cNvPr id="79931" name="文本框 133"/>
          <p:cNvSpPr txBox="1"/>
          <p:nvPr/>
        </p:nvSpPr>
        <p:spPr>
          <a:xfrm>
            <a:off x="1759903" y="5399723"/>
            <a:ext cx="998537" cy="337185"/>
          </a:xfrm>
          <a:prstGeom prst="rect">
            <a:avLst/>
          </a:prstGeom>
          <a:noFill/>
          <a:ln w="9525">
            <a:noFill/>
          </a:ln>
        </p:spPr>
        <p:txBody>
          <a:bodyPr>
            <a:spAutoFit/>
          </a:bodyPr>
          <a:lstStyle/>
          <a:p>
            <a:r>
              <a:rPr lang="en-US" altLang="zh-CN" sz="1600" dirty="0">
                <a:solidFill>
                  <a:schemeClr val="tx1"/>
                </a:solidFill>
                <a:latin typeface="Arial" panose="020B0604020202020204" pitchFamily="34" charset="0"/>
              </a:rPr>
              <a:t>SRCSEL</a:t>
            </a:r>
            <a:endParaRPr lang="zh-CN" altLang="en-US" sz="1600" dirty="0">
              <a:solidFill>
                <a:schemeClr val="tx1"/>
              </a:solidFill>
              <a:latin typeface="Arial" panose="020B0604020202020204" pitchFamily="34" charset="0"/>
            </a:endParaRPr>
          </a:p>
        </p:txBody>
      </p:sp>
      <p:cxnSp>
        <p:nvCxnSpPr>
          <p:cNvPr id="138" name="连接符: 肘形 137"/>
          <p:cNvCxnSpPr/>
          <p:nvPr/>
        </p:nvCxnSpPr>
        <p:spPr>
          <a:xfrm rot="16200000" flipH="1">
            <a:off x="1694815" y="5001260"/>
            <a:ext cx="974725" cy="317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5" name="连接符: 肘形 154"/>
          <p:cNvCxnSpPr/>
          <p:nvPr/>
        </p:nvCxnSpPr>
        <p:spPr>
          <a:xfrm rot="16200000" flipH="1">
            <a:off x="3703796" y="5144929"/>
            <a:ext cx="849313" cy="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noFill/>
          <a:ln>
            <a:noFill/>
          </a:ln>
        </p:spPr>
        <p:txBody>
          <a:bodyPr/>
          <a:lstStyle/>
          <a:p>
            <a:pPr algn="ctr"/>
            <a:r>
              <a:rPr lang="en-US" altLang="zh-CN" sz="4000" dirty="0">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4000" dirty="0">
                <a:latin typeface="黑体" panose="02010609060101010101" pitchFamily="49" charset="-122"/>
                <a:ea typeface="黑体" panose="02010609060101010101" pitchFamily="49" charset="-122"/>
                <a:cs typeface="黑体" panose="02010609060101010101" pitchFamily="49" charset="-122"/>
                <a:sym typeface="+mn-ea"/>
              </a:rPr>
              <a:t>输入</a:t>
            </a:r>
            <a:r>
              <a:rPr lang="en-US" altLang="zh-CN" sz="4000" dirty="0">
                <a:latin typeface="黑体" panose="02010609060101010101" pitchFamily="49" charset="-122"/>
                <a:ea typeface="黑体" panose="02010609060101010101" pitchFamily="49" charset="-122"/>
                <a:cs typeface="黑体" panose="02010609060101010101" pitchFamily="49" charset="-122"/>
                <a:sym typeface="+mn-ea"/>
              </a:rPr>
              <a:t>8</a:t>
            </a:r>
            <a:r>
              <a:rPr lang="zh-CN" altLang="en-US" sz="4000" dirty="0">
                <a:latin typeface="黑体" panose="02010609060101010101" pitchFamily="49" charset="-122"/>
                <a:ea typeface="黑体" panose="02010609060101010101" pitchFamily="49" charset="-122"/>
                <a:cs typeface="黑体" panose="02010609060101010101" pitchFamily="49" charset="-122"/>
                <a:sym typeface="+mn-ea"/>
              </a:rPr>
              <a:t>位多路选择器的数据流型</a:t>
            </a:r>
            <a:r>
              <a:rPr lang="en-US" altLang="zh-CN" sz="4000" dirty="0">
                <a:latin typeface="黑体" panose="02010609060101010101" pitchFamily="49" charset="-122"/>
                <a:ea typeface="黑体" panose="02010609060101010101" pitchFamily="49" charset="-122"/>
                <a:cs typeface="黑体" panose="02010609060101010101" pitchFamily="49" charset="-122"/>
                <a:sym typeface="+mn-ea"/>
              </a:rPr>
              <a:t>Verilog</a:t>
            </a:r>
            <a:r>
              <a:rPr lang="zh-CN" altLang="en-US" sz="4000" dirty="0">
                <a:latin typeface="黑体" panose="02010609060101010101" pitchFamily="49" charset="-122"/>
                <a:ea typeface="黑体" panose="02010609060101010101" pitchFamily="49" charset="-122"/>
                <a:cs typeface="黑体" panose="02010609060101010101" pitchFamily="49" charset="-122"/>
                <a:sym typeface="+mn-ea"/>
              </a:rPr>
              <a:t>模块</a:t>
            </a:r>
            <a:endParaRPr lang="zh-CN" altLang="en-US" sz="40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9091" name="内容占位符 2"/>
          <p:cNvSpPr>
            <a:spLocks noGrp="1"/>
          </p:cNvSpPr>
          <p:nvPr>
            <p:ph idx="1"/>
          </p:nvPr>
        </p:nvSpPr>
        <p:spPr>
          <a:noFill/>
          <a:ln>
            <a:noFill/>
          </a:ln>
        </p:spPr>
        <p:txBody>
          <a:bodyPr/>
          <a:lstStyle/>
          <a:p>
            <a:r>
              <a:rPr lang="zh-CN" altLang="en-US" dirty="0">
                <a:latin typeface="Arial" panose="020B0604020202020204" pitchFamily="34" charset="0"/>
                <a:sym typeface="+mn-ea"/>
              </a:rPr>
              <a:t>多路选择器在数据流形式中，可以使用一系列条件操作符</a:t>
            </a:r>
            <a:r>
              <a:rPr lang="en-US" altLang="zh-CN" dirty="0">
                <a:latin typeface="Arial" panose="020B0604020202020204" pitchFamily="34" charset="0"/>
                <a:sym typeface="+mn-ea"/>
              </a:rPr>
              <a:t>(?:)</a:t>
            </a:r>
            <a:r>
              <a:rPr lang="zh-CN" altLang="en-US" dirty="0">
                <a:latin typeface="Arial" panose="020B0604020202020204" pitchFamily="34" charset="0"/>
                <a:sym typeface="Wingdings" panose="05000000000000000000" pitchFamily="2" charset="2"/>
              </a:rPr>
              <a:t>来提供所要求的功能。</a:t>
            </a:r>
            <a:endParaRPr lang="zh-CN" altLang="en-US" dirty="0"/>
          </a:p>
        </p:txBody>
      </p:sp>
      <p:sp>
        <p:nvSpPr>
          <p:cNvPr id="89092"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42</a:t>
            </a:fld>
            <a:endParaRPr lang="zh-CN" altLang="zh-CN" sz="1400" dirty="0">
              <a:latin typeface="Times New Roman" panose="02020603050405020304" pitchFamily="18" charset="0"/>
            </a:endParaRPr>
          </a:p>
        </p:txBody>
      </p:sp>
      <p:sp>
        <p:nvSpPr>
          <p:cNvPr id="89094" name="文本框 2"/>
          <p:cNvSpPr txBox="1"/>
          <p:nvPr/>
        </p:nvSpPr>
        <p:spPr>
          <a:xfrm>
            <a:off x="2968625" y="5894388"/>
            <a:ext cx="6119813" cy="460375"/>
          </a:xfrm>
          <a:prstGeom prst="rect">
            <a:avLst/>
          </a:prstGeom>
          <a:noFill/>
          <a:ln w="9525">
            <a:noFill/>
          </a:ln>
        </p:spPr>
        <p:txBody>
          <a:bodyPr>
            <a:spAutoFit/>
          </a:bodyPr>
          <a:lstStyle/>
          <a:p>
            <a:endParaRPr lang="zh-CN" altLang="en-US" dirty="0">
              <a:solidFill>
                <a:schemeClr val="tx1"/>
              </a:solidFill>
              <a:latin typeface="Arial" panose="020B0604020202020204" pitchFamily="34" charset="0"/>
            </a:endParaRPr>
          </a:p>
        </p:txBody>
      </p:sp>
      <p:sp>
        <p:nvSpPr>
          <p:cNvPr id="89096" name="矩形 7"/>
          <p:cNvSpPr/>
          <p:nvPr/>
        </p:nvSpPr>
        <p:spPr>
          <a:xfrm>
            <a:off x="2221230" y="2354580"/>
            <a:ext cx="8357870" cy="3969385"/>
          </a:xfrm>
          <a:prstGeom prst="rect">
            <a:avLst/>
          </a:prstGeom>
          <a:noFill/>
          <a:ln w="9525">
            <a:noFill/>
          </a:ln>
        </p:spPr>
        <p:txBody>
          <a:bodyPr wrap="square">
            <a:spAutoFit/>
          </a:bodyPr>
          <a:lstStyle/>
          <a:p>
            <a:r>
              <a:rPr lang="es-ES" altLang="zh-CN" sz="2800" dirty="0">
                <a:solidFill>
                  <a:schemeClr val="tx1"/>
                </a:solidFill>
                <a:latin typeface="Arial" panose="020B0604020202020204" pitchFamily="34" charset="0"/>
              </a:rPr>
              <a:t>module Vrmux2in8b_d(EN_L, S, D0, D1, Y);</a:t>
            </a:r>
          </a:p>
          <a:p>
            <a:r>
              <a:rPr lang="es-ES" altLang="zh-CN" sz="2800" dirty="0">
                <a:solidFill>
                  <a:schemeClr val="tx1"/>
                </a:solidFill>
                <a:latin typeface="Arial" panose="020B0604020202020204" pitchFamily="34" charset="0"/>
              </a:rPr>
              <a:t>  input EN_L, S;</a:t>
            </a:r>
          </a:p>
          <a:p>
            <a:r>
              <a:rPr lang="es-ES" altLang="zh-CN" sz="2800" dirty="0">
                <a:solidFill>
                  <a:schemeClr val="tx1"/>
                </a:solidFill>
                <a:latin typeface="Arial" panose="020B0604020202020204" pitchFamily="34" charset="0"/>
              </a:rPr>
              <a:t>  input [1:8] D0, D1;</a:t>
            </a:r>
          </a:p>
          <a:p>
            <a:r>
              <a:rPr lang="es-ES" altLang="zh-CN" sz="2800" dirty="0">
                <a:solidFill>
                  <a:schemeClr val="tx1"/>
                </a:solidFill>
                <a:latin typeface="Arial" panose="020B0604020202020204" pitchFamily="34" charset="0"/>
              </a:rPr>
              <a:t>  output [1:8] Y;</a:t>
            </a:r>
          </a:p>
          <a:p>
            <a:endParaRPr lang="es-ES" altLang="zh-CN" sz="2800" dirty="0">
              <a:solidFill>
                <a:schemeClr val="tx1"/>
              </a:solidFill>
              <a:latin typeface="Arial" panose="020B0604020202020204" pitchFamily="34" charset="0"/>
            </a:endParaRPr>
          </a:p>
          <a:p>
            <a:r>
              <a:rPr lang="es-ES" altLang="zh-CN" sz="2800" dirty="0">
                <a:solidFill>
                  <a:schemeClr val="tx1"/>
                </a:solidFill>
                <a:latin typeface="Arial" panose="020B0604020202020204" pitchFamily="34" charset="0"/>
              </a:rPr>
              <a:t>  assign Y = (~EN_L == 1'b0) ? 8'b0 : (</a:t>
            </a:r>
          </a:p>
          <a:p>
            <a:r>
              <a:rPr lang="es-ES" altLang="zh-CN" sz="2800" dirty="0">
                <a:solidFill>
                  <a:schemeClr val="tx1"/>
                </a:solidFill>
                <a:latin typeface="Arial" panose="020B0604020202020204" pitchFamily="34" charset="0"/>
              </a:rPr>
              <a:t>               (S == 1'</a:t>
            </a:r>
            <a:r>
              <a:rPr lang="en-US" altLang="es-ES" sz="2800" dirty="0">
                <a:solidFill>
                  <a:schemeClr val="tx1"/>
                </a:solidFill>
                <a:latin typeface="Arial" panose="020B0604020202020204" pitchFamily="34" charset="0"/>
              </a:rPr>
              <a:t>d</a:t>
            </a:r>
            <a:r>
              <a:rPr lang="es-ES" altLang="zh-CN" sz="2800" dirty="0">
                <a:solidFill>
                  <a:schemeClr val="tx1"/>
                </a:solidFill>
                <a:latin typeface="Arial" panose="020B0604020202020204" pitchFamily="34" charset="0"/>
              </a:rPr>
              <a:t>0) ? D0 : (</a:t>
            </a:r>
          </a:p>
          <a:p>
            <a:r>
              <a:rPr lang="es-ES" altLang="zh-CN" sz="2800" dirty="0">
                <a:solidFill>
                  <a:schemeClr val="tx1"/>
                </a:solidFill>
                <a:latin typeface="Arial" panose="020B0604020202020204" pitchFamily="34" charset="0"/>
              </a:rPr>
              <a:t>                 (S == 1'</a:t>
            </a:r>
            <a:r>
              <a:rPr lang="en-US" altLang="es-ES" sz="2800" dirty="0">
                <a:solidFill>
                  <a:schemeClr val="tx1"/>
                </a:solidFill>
                <a:latin typeface="Arial" panose="020B0604020202020204" pitchFamily="34" charset="0"/>
              </a:rPr>
              <a:t>d</a:t>
            </a:r>
            <a:r>
              <a:rPr lang="es-ES" altLang="zh-CN" sz="2800" dirty="0">
                <a:solidFill>
                  <a:schemeClr val="tx1"/>
                </a:solidFill>
                <a:latin typeface="Arial" panose="020B0604020202020204" pitchFamily="34" charset="0"/>
              </a:rPr>
              <a:t>1) ? D1 : 8'bx));</a:t>
            </a:r>
          </a:p>
          <a:p>
            <a:r>
              <a:rPr lang="es-ES" altLang="zh-CN" sz="2800" dirty="0">
                <a:solidFill>
                  <a:schemeClr val="tx1"/>
                </a:solidFill>
                <a:latin typeface="Arial" panose="020B0604020202020204" pitchFamily="34" charset="0"/>
              </a:rPr>
              <a:t>endmodule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采用多重if语句实现多路选择器</a:t>
            </a:r>
            <a:endParaRPr lang="zh-CN" altLang="en-US" dirty="0"/>
          </a:p>
        </p:txBody>
      </p:sp>
      <p:sp>
        <p:nvSpPr>
          <p:cNvPr id="90115" name="内容占位符 2"/>
          <p:cNvSpPr>
            <a:spLocks noGrp="1"/>
          </p:cNvSpPr>
          <p:nvPr>
            <p:ph idx="1"/>
          </p:nvPr>
        </p:nvSpPr>
        <p:spPr>
          <a:noFill/>
          <a:ln>
            <a:noFill/>
          </a:ln>
        </p:spPr>
        <p:txBody>
          <a:bodyPr/>
          <a:lstStyle/>
          <a:p>
            <a:r>
              <a:rPr lang="zh-CN" altLang="en-US" dirty="0">
                <a:latin typeface="Arial" panose="020B0604020202020204" pitchFamily="34" charset="0"/>
                <a:sym typeface="+mn-ea"/>
              </a:rPr>
              <a:t>多路选择器的行为化描述。</a:t>
            </a:r>
          </a:p>
          <a:p>
            <a:r>
              <a:rPr lang="zh-CN" altLang="en-US" dirty="0">
                <a:latin typeface="Arial" panose="020B0604020202020204" pitchFamily="34" charset="0"/>
                <a:sym typeface="+mn-ea"/>
              </a:rPr>
              <a:t>采用一系列多重</a:t>
            </a:r>
            <a:r>
              <a:rPr lang="en-US" altLang="zh-CN" dirty="0">
                <a:latin typeface="Arial" panose="020B0604020202020204" pitchFamily="34" charset="0"/>
                <a:sym typeface="+mn-ea"/>
              </a:rPr>
              <a:t>if</a:t>
            </a:r>
            <a:r>
              <a:rPr lang="zh-CN" altLang="en-US" dirty="0">
                <a:latin typeface="Arial" panose="020B0604020202020204" pitchFamily="34" charset="0"/>
                <a:sym typeface="+mn-ea"/>
              </a:rPr>
              <a:t>语句，一个</a:t>
            </a:r>
            <a:r>
              <a:rPr lang="en-US" altLang="zh-CN" dirty="0">
                <a:latin typeface="Arial" panose="020B0604020202020204" pitchFamily="34" charset="0"/>
                <a:sym typeface="+mn-ea"/>
              </a:rPr>
              <a:t>if</a:t>
            </a:r>
            <a:r>
              <a:rPr lang="zh-CN" altLang="en-US" dirty="0">
                <a:latin typeface="Arial" panose="020B0604020202020204" pitchFamily="34" charset="0"/>
                <a:sym typeface="+mn-ea"/>
              </a:rPr>
              <a:t>语句对应一个选择输入值</a:t>
            </a:r>
            <a:endParaRPr lang="zh-CN" altLang="en-US" dirty="0"/>
          </a:p>
        </p:txBody>
      </p:sp>
      <p:sp>
        <p:nvSpPr>
          <p:cNvPr id="90116"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43</a:t>
            </a:fld>
            <a:endParaRPr lang="zh-CN" altLang="zh-CN" sz="1400" dirty="0">
              <a:latin typeface="Times New Roman" panose="02020603050405020304" pitchFamily="18" charset="0"/>
            </a:endParaRPr>
          </a:p>
        </p:txBody>
      </p:sp>
      <p:sp>
        <p:nvSpPr>
          <p:cNvPr id="90118" name="文本框 2"/>
          <p:cNvSpPr txBox="1"/>
          <p:nvPr/>
        </p:nvSpPr>
        <p:spPr>
          <a:xfrm>
            <a:off x="2968625" y="6207125"/>
            <a:ext cx="6119813" cy="460375"/>
          </a:xfrm>
          <a:prstGeom prst="rect">
            <a:avLst/>
          </a:prstGeom>
          <a:noFill/>
          <a:ln w="9525">
            <a:noFill/>
          </a:ln>
        </p:spPr>
        <p:txBody>
          <a:bodyPr>
            <a:spAutoFit/>
          </a:bodyPr>
          <a:lstStyle/>
          <a:p>
            <a:endParaRPr lang="zh-CN" altLang="en-US" dirty="0">
              <a:solidFill>
                <a:schemeClr val="tx1"/>
              </a:solidFill>
              <a:latin typeface="Arial" panose="020B0604020202020204" pitchFamily="34" charset="0"/>
            </a:endParaRPr>
          </a:p>
        </p:txBody>
      </p:sp>
      <p:sp>
        <p:nvSpPr>
          <p:cNvPr id="90120" name="矩形 7"/>
          <p:cNvSpPr/>
          <p:nvPr/>
        </p:nvSpPr>
        <p:spPr>
          <a:xfrm>
            <a:off x="2968625" y="2374900"/>
            <a:ext cx="7530465" cy="4523105"/>
          </a:xfrm>
          <a:prstGeom prst="rect">
            <a:avLst/>
          </a:prstGeom>
          <a:noFill/>
          <a:ln w="9525">
            <a:noFill/>
          </a:ln>
        </p:spPr>
        <p:txBody>
          <a:bodyPr wrap="square">
            <a:spAutoFit/>
          </a:bodyPr>
          <a:lstStyle/>
          <a:p>
            <a:r>
              <a:rPr lang="es-ES" altLang="zh-CN" dirty="0">
                <a:solidFill>
                  <a:schemeClr val="tx1"/>
                </a:solidFill>
                <a:latin typeface="Times New Roman" panose="02020603050405020304" pitchFamily="18" charset="0"/>
                <a:cs typeface="Times New Roman" panose="02020603050405020304" pitchFamily="18" charset="0"/>
              </a:rPr>
              <a:t>module Vrmux2in8b_b(EN_L, S, D0, D1, Y);</a:t>
            </a:r>
          </a:p>
          <a:p>
            <a:r>
              <a:rPr lang="es-ES" altLang="zh-CN" dirty="0">
                <a:solidFill>
                  <a:schemeClr val="tx1"/>
                </a:solidFill>
                <a:latin typeface="Times New Roman" panose="02020603050405020304" pitchFamily="18" charset="0"/>
                <a:cs typeface="Times New Roman" panose="02020603050405020304" pitchFamily="18" charset="0"/>
              </a:rPr>
              <a:t>  input EN_L, S;</a:t>
            </a:r>
          </a:p>
          <a:p>
            <a:r>
              <a:rPr lang="es-ES" altLang="zh-CN" dirty="0">
                <a:solidFill>
                  <a:schemeClr val="tx1"/>
                </a:solidFill>
                <a:latin typeface="Times New Roman" panose="02020603050405020304" pitchFamily="18" charset="0"/>
                <a:cs typeface="Times New Roman" panose="02020603050405020304" pitchFamily="18" charset="0"/>
              </a:rPr>
              <a:t>  input [1:8] D0, D1;</a:t>
            </a:r>
          </a:p>
          <a:p>
            <a:r>
              <a:rPr lang="es-ES" altLang="zh-CN" dirty="0">
                <a:solidFill>
                  <a:schemeClr val="tx1"/>
                </a:solidFill>
                <a:latin typeface="Times New Roman" panose="02020603050405020304" pitchFamily="18" charset="0"/>
                <a:cs typeface="Times New Roman" panose="02020603050405020304" pitchFamily="18" charset="0"/>
              </a:rPr>
              <a:t>  output reg [1:8] Y;</a:t>
            </a:r>
          </a:p>
          <a:p>
            <a:r>
              <a:rPr lang="es-ES" altLang="zh-CN" dirty="0">
                <a:solidFill>
                  <a:schemeClr val="tx1"/>
                </a:solidFill>
                <a:latin typeface="Times New Roman" panose="02020603050405020304" pitchFamily="18" charset="0"/>
                <a:cs typeface="Times New Roman" panose="02020603050405020304" pitchFamily="18" charset="0"/>
              </a:rPr>
              <a:t> </a:t>
            </a:r>
            <a:endParaRPr lang="es-ES" altLang="zh-CN" sz="1400" dirty="0">
              <a:solidFill>
                <a:schemeClr val="tx1"/>
              </a:solidFill>
              <a:latin typeface="Times New Roman" panose="02020603050405020304" pitchFamily="18" charset="0"/>
              <a:cs typeface="Times New Roman" panose="02020603050405020304" pitchFamily="18" charset="0"/>
            </a:endParaRPr>
          </a:p>
          <a:p>
            <a:r>
              <a:rPr lang="es-ES" altLang="zh-CN" dirty="0">
                <a:solidFill>
                  <a:schemeClr val="tx1"/>
                </a:solidFill>
                <a:latin typeface="Times New Roman" panose="02020603050405020304" pitchFamily="18" charset="0"/>
                <a:cs typeface="Times New Roman" panose="02020603050405020304" pitchFamily="18" charset="0"/>
              </a:rPr>
              <a:t>  always @ (*) begin</a:t>
            </a:r>
          </a:p>
          <a:p>
            <a:r>
              <a:rPr lang="es-ES" altLang="zh-CN" dirty="0">
                <a:solidFill>
                  <a:schemeClr val="tx1"/>
                </a:solidFill>
                <a:latin typeface="Times New Roman" panose="02020603050405020304" pitchFamily="18" charset="0"/>
                <a:cs typeface="Times New Roman" panose="02020603050405020304" pitchFamily="18" charset="0"/>
              </a:rPr>
              <a:t>    if (~EN_L == 1'b0) Y = 8'b0;</a:t>
            </a:r>
          </a:p>
          <a:p>
            <a:r>
              <a:rPr lang="es-ES" altLang="zh-CN" dirty="0">
                <a:solidFill>
                  <a:schemeClr val="tx1"/>
                </a:solidFill>
                <a:latin typeface="Times New Roman" panose="02020603050405020304" pitchFamily="18" charset="0"/>
                <a:cs typeface="Times New Roman" panose="02020603050405020304" pitchFamily="18" charset="0"/>
              </a:rPr>
              <a:t>    else if (S == 1'b0) Y = D0;</a:t>
            </a:r>
          </a:p>
          <a:p>
            <a:r>
              <a:rPr lang="es-ES" altLang="zh-CN" dirty="0">
                <a:solidFill>
                  <a:schemeClr val="tx1"/>
                </a:solidFill>
                <a:latin typeface="Times New Roman" panose="02020603050405020304" pitchFamily="18" charset="0"/>
                <a:cs typeface="Times New Roman" panose="02020603050405020304" pitchFamily="18" charset="0"/>
              </a:rPr>
              <a:t>      else if (S == 1'b1) Y = D1;</a:t>
            </a:r>
          </a:p>
          <a:p>
            <a:r>
              <a:rPr lang="es-ES" altLang="zh-CN" dirty="0">
                <a:solidFill>
                  <a:schemeClr val="tx1"/>
                </a:solidFill>
                <a:latin typeface="Times New Roman" panose="02020603050405020304" pitchFamily="18" charset="0"/>
                <a:cs typeface="Times New Roman" panose="02020603050405020304" pitchFamily="18" charset="0"/>
              </a:rPr>
              <a:t>        else Y = 8'bx;</a:t>
            </a:r>
          </a:p>
          <a:p>
            <a:r>
              <a:rPr lang="es-ES" altLang="zh-CN" dirty="0">
                <a:solidFill>
                  <a:schemeClr val="tx1"/>
                </a:solidFill>
                <a:latin typeface="Times New Roman" panose="02020603050405020304" pitchFamily="18" charset="0"/>
                <a:cs typeface="Times New Roman" panose="02020603050405020304" pitchFamily="18" charset="0"/>
              </a:rPr>
              <a:t>  end</a:t>
            </a:r>
          </a:p>
          <a:p>
            <a:r>
              <a:rPr lang="es-ES" altLang="zh-CN" dirty="0">
                <a:solidFill>
                  <a:schemeClr val="tx1"/>
                </a:solidFill>
                <a:latin typeface="Times New Roman" panose="02020603050405020304" pitchFamily="18" charset="0"/>
                <a:cs typeface="Times New Roman" panose="02020603050405020304" pitchFamily="18" charset="0"/>
              </a:rPr>
              <a:t>endmodule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a:noFill/>
          <a:ln>
            <a:noFill/>
          </a:ln>
        </p:spPr>
        <p:txBody>
          <a:bodyPr/>
          <a:lstStyle/>
          <a:p>
            <a:pPr algn="ctr"/>
            <a:r>
              <a:rPr lang="zh-CN" altLang="en-US" dirty="0">
                <a:latin typeface="Arial" panose="020B0604020202020204" pitchFamily="34" charset="0"/>
                <a:sym typeface="+mn-ea"/>
              </a:rPr>
              <a:t>采用</a:t>
            </a:r>
            <a:r>
              <a:rPr lang="en-US" altLang="zh-CN" dirty="0">
                <a:latin typeface="Arial" panose="020B0604020202020204" pitchFamily="34" charset="0"/>
                <a:sym typeface="+mn-ea"/>
              </a:rPr>
              <a:t>case</a:t>
            </a:r>
            <a:r>
              <a:rPr lang="zh-CN" altLang="en-US" dirty="0">
                <a:latin typeface="Arial" panose="020B0604020202020204" pitchFamily="34" charset="0"/>
                <a:sym typeface="+mn-ea"/>
              </a:rPr>
              <a:t>语句的</a:t>
            </a:r>
            <a:r>
              <a:rPr lang="en-US" altLang="zh-CN" dirty="0">
                <a:latin typeface="Arial" panose="020B0604020202020204" pitchFamily="34" charset="0"/>
                <a:sym typeface="+mn-ea"/>
              </a:rPr>
              <a:t>4</a:t>
            </a:r>
            <a:r>
              <a:rPr lang="zh-CN" altLang="en-US" dirty="0">
                <a:latin typeface="Arial" panose="020B0604020202020204" pitchFamily="34" charset="0"/>
                <a:sym typeface="+mn-ea"/>
              </a:rPr>
              <a:t>输入</a:t>
            </a:r>
            <a:r>
              <a:rPr lang="en-US" altLang="zh-CN" dirty="0">
                <a:latin typeface="Arial" panose="020B0604020202020204" pitchFamily="34" charset="0"/>
                <a:sym typeface="+mn-ea"/>
              </a:rPr>
              <a:t>8</a:t>
            </a:r>
            <a:r>
              <a:rPr lang="zh-CN" altLang="en-US" dirty="0">
                <a:latin typeface="Arial" panose="020B0604020202020204" pitchFamily="34" charset="0"/>
                <a:sym typeface="+mn-ea"/>
              </a:rPr>
              <a:t>位多路复用器</a:t>
            </a:r>
            <a:endParaRPr lang="zh-CN" altLang="en-US" dirty="0"/>
          </a:p>
        </p:txBody>
      </p:sp>
      <p:sp>
        <p:nvSpPr>
          <p:cNvPr id="91139" name="内容占位符 2"/>
          <p:cNvSpPr>
            <a:spLocks noGrp="1"/>
          </p:cNvSpPr>
          <p:nvPr>
            <p:ph idx="1"/>
          </p:nvPr>
        </p:nvSpPr>
        <p:spPr>
          <a:noFill/>
          <a:ln>
            <a:noFill/>
          </a:ln>
        </p:spPr>
        <p:txBody>
          <a:bodyPr/>
          <a:lstStyle/>
          <a:p>
            <a:r>
              <a:rPr lang="zh-CN" altLang="en-US" dirty="0">
                <a:latin typeface="Arial" panose="020B0604020202020204" pitchFamily="34" charset="0"/>
                <a:sym typeface="+mn-ea"/>
              </a:rPr>
              <a:t>一个选择输入值对应一个</a:t>
            </a:r>
            <a:r>
              <a:rPr lang="en-US" altLang="zh-CN" dirty="0">
                <a:latin typeface="Arial" panose="020B0604020202020204" pitchFamily="34" charset="0"/>
                <a:sym typeface="+mn-ea"/>
              </a:rPr>
              <a:t>case</a:t>
            </a:r>
            <a:r>
              <a:rPr lang="zh-CN" altLang="en-US" dirty="0">
                <a:latin typeface="Arial" panose="020B0604020202020204" pitchFamily="34" charset="0"/>
                <a:sym typeface="+mn-ea"/>
              </a:rPr>
              <a:t>语句</a:t>
            </a:r>
          </a:p>
          <a:p>
            <a:r>
              <a:rPr lang="zh-CN" altLang="en-US" dirty="0">
                <a:latin typeface="Arial" panose="020B0604020202020204" pitchFamily="34" charset="0"/>
                <a:sym typeface="+mn-ea"/>
              </a:rPr>
              <a:t>更易读也更好维护。</a:t>
            </a:r>
            <a:endParaRPr lang="zh-CN" altLang="en-US" dirty="0"/>
          </a:p>
        </p:txBody>
      </p:sp>
      <p:sp>
        <p:nvSpPr>
          <p:cNvPr id="91140"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44</a:t>
            </a:fld>
            <a:endParaRPr lang="zh-CN" altLang="zh-CN" sz="1400" dirty="0">
              <a:latin typeface="Times New Roman" panose="02020603050405020304" pitchFamily="18" charset="0"/>
            </a:endParaRPr>
          </a:p>
        </p:txBody>
      </p:sp>
      <p:sp>
        <p:nvSpPr>
          <p:cNvPr id="91144" name="矩形 7"/>
          <p:cNvSpPr/>
          <p:nvPr/>
        </p:nvSpPr>
        <p:spPr>
          <a:xfrm>
            <a:off x="6316980" y="1613535"/>
            <a:ext cx="5801360" cy="5323205"/>
          </a:xfrm>
          <a:prstGeom prst="rect">
            <a:avLst/>
          </a:prstGeom>
          <a:noFill/>
          <a:ln w="9525">
            <a:noFill/>
          </a:ln>
        </p:spPr>
        <p:txBody>
          <a:bodyPr wrap="square">
            <a:spAutoFit/>
          </a:bodyPr>
          <a:lstStyle/>
          <a:p>
            <a:r>
              <a:rPr lang="es-ES" altLang="zh-CN" sz="2000" dirty="0">
                <a:solidFill>
                  <a:schemeClr val="tx1"/>
                </a:solidFill>
                <a:latin typeface="Arial" panose="020B0604020202020204" pitchFamily="34" charset="0"/>
              </a:rPr>
              <a:t>module Vrmux4in8b(EN_L, S, A, B, C, D, Y);</a:t>
            </a:r>
          </a:p>
          <a:p>
            <a:r>
              <a:rPr lang="es-ES" altLang="zh-CN" sz="2000" dirty="0">
                <a:solidFill>
                  <a:schemeClr val="tx1"/>
                </a:solidFill>
                <a:latin typeface="Arial" panose="020B0604020202020204" pitchFamily="34" charset="0"/>
              </a:rPr>
              <a:t>  input EN_L;</a:t>
            </a:r>
          </a:p>
          <a:p>
            <a:r>
              <a:rPr lang="es-ES" altLang="zh-CN" sz="2000" dirty="0">
                <a:solidFill>
                  <a:schemeClr val="tx1"/>
                </a:solidFill>
                <a:latin typeface="Arial" panose="020B0604020202020204" pitchFamily="34" charset="0"/>
              </a:rPr>
              <a:t>  input [1:0] S;</a:t>
            </a:r>
          </a:p>
          <a:p>
            <a:r>
              <a:rPr lang="es-ES" altLang="zh-CN" sz="2000" dirty="0">
                <a:solidFill>
                  <a:schemeClr val="tx1"/>
                </a:solidFill>
                <a:latin typeface="Arial" panose="020B0604020202020204" pitchFamily="34" charset="0"/>
              </a:rPr>
              <a:t>  input [1:8] A, B, C, D;</a:t>
            </a:r>
          </a:p>
          <a:p>
            <a:r>
              <a:rPr lang="es-ES" altLang="zh-CN" sz="2000" dirty="0">
                <a:solidFill>
                  <a:schemeClr val="tx1"/>
                </a:solidFill>
                <a:latin typeface="Arial" panose="020B0604020202020204" pitchFamily="34" charset="0"/>
              </a:rPr>
              <a:t>  output reg [1:8] Y;</a:t>
            </a:r>
          </a:p>
          <a:p>
            <a:endParaRPr lang="es-ES" altLang="zh-CN" sz="2000" dirty="0">
              <a:solidFill>
                <a:schemeClr val="tx1"/>
              </a:solidFill>
              <a:latin typeface="Arial" panose="020B0604020202020204" pitchFamily="34" charset="0"/>
            </a:endParaRPr>
          </a:p>
          <a:p>
            <a:r>
              <a:rPr lang="es-ES" altLang="zh-CN" sz="2000" dirty="0">
                <a:solidFill>
                  <a:schemeClr val="tx1"/>
                </a:solidFill>
                <a:latin typeface="Arial" panose="020B0604020202020204" pitchFamily="34" charset="0"/>
              </a:rPr>
              <a:t>  always @ (EN_L or S or A or B or C or D) begin</a:t>
            </a:r>
          </a:p>
          <a:p>
            <a:r>
              <a:rPr lang="es-ES" altLang="zh-CN" sz="2000" dirty="0">
                <a:solidFill>
                  <a:schemeClr val="tx1"/>
                </a:solidFill>
                <a:latin typeface="Arial" panose="020B0604020202020204" pitchFamily="34" charset="0"/>
              </a:rPr>
              <a:t>    if (~EN_L == 1'b0) Y = 8'b0;</a:t>
            </a:r>
          </a:p>
          <a:p>
            <a:r>
              <a:rPr lang="es-ES" altLang="zh-CN" sz="2000" dirty="0">
                <a:solidFill>
                  <a:schemeClr val="tx1"/>
                </a:solidFill>
                <a:latin typeface="Arial" panose="020B0604020202020204" pitchFamily="34" charset="0"/>
              </a:rPr>
              <a:t>    else case (S)</a:t>
            </a:r>
          </a:p>
          <a:p>
            <a:r>
              <a:rPr lang="es-ES" altLang="zh-CN" sz="2000" dirty="0">
                <a:solidFill>
                  <a:schemeClr val="tx1"/>
                </a:solidFill>
                <a:latin typeface="Arial" panose="020B0604020202020204" pitchFamily="34" charset="0"/>
              </a:rPr>
              <a:t>      2'd0: Y = A;</a:t>
            </a:r>
          </a:p>
          <a:p>
            <a:r>
              <a:rPr lang="es-ES" altLang="zh-CN" sz="2000" dirty="0">
                <a:solidFill>
                  <a:schemeClr val="tx1"/>
                </a:solidFill>
                <a:latin typeface="Arial" panose="020B0604020202020204" pitchFamily="34" charset="0"/>
              </a:rPr>
              <a:t>      2'd1: Y = B;</a:t>
            </a:r>
          </a:p>
          <a:p>
            <a:r>
              <a:rPr lang="es-ES" altLang="zh-CN" sz="2000" dirty="0">
                <a:solidFill>
                  <a:schemeClr val="tx1"/>
                </a:solidFill>
                <a:latin typeface="Arial" panose="020B0604020202020204" pitchFamily="34" charset="0"/>
              </a:rPr>
              <a:t>      2'd2: Y = C;</a:t>
            </a:r>
          </a:p>
          <a:p>
            <a:r>
              <a:rPr lang="es-ES" altLang="zh-CN" sz="2000" dirty="0">
                <a:solidFill>
                  <a:schemeClr val="tx1"/>
                </a:solidFill>
                <a:latin typeface="Arial" panose="020B0604020202020204" pitchFamily="34" charset="0"/>
              </a:rPr>
              <a:t>      2'd3: Y = D;</a:t>
            </a:r>
          </a:p>
          <a:p>
            <a:r>
              <a:rPr lang="es-ES" altLang="zh-CN" sz="2000" dirty="0">
                <a:solidFill>
                  <a:schemeClr val="tx1"/>
                </a:solidFill>
                <a:latin typeface="Arial" panose="020B0604020202020204" pitchFamily="34" charset="0"/>
              </a:rPr>
              <a:t>      default: Y = 8'bx;</a:t>
            </a:r>
          </a:p>
          <a:p>
            <a:r>
              <a:rPr lang="es-ES" altLang="zh-CN" sz="2000" dirty="0">
                <a:solidFill>
                  <a:schemeClr val="tx1"/>
                </a:solidFill>
                <a:latin typeface="Arial" panose="020B0604020202020204" pitchFamily="34" charset="0"/>
              </a:rPr>
              <a:t>    endcase</a:t>
            </a:r>
          </a:p>
          <a:p>
            <a:r>
              <a:rPr lang="es-ES" altLang="zh-CN" sz="2000" dirty="0">
                <a:solidFill>
                  <a:schemeClr val="tx1"/>
                </a:solidFill>
                <a:latin typeface="Arial" panose="020B0604020202020204" pitchFamily="34" charset="0"/>
              </a:rPr>
              <a:t>  end</a:t>
            </a:r>
          </a:p>
          <a:p>
            <a:r>
              <a:rPr lang="es-ES" altLang="zh-CN" sz="2000" dirty="0">
                <a:solidFill>
                  <a:schemeClr val="tx1"/>
                </a:solidFill>
                <a:latin typeface="Arial" panose="020B0604020202020204" pitchFamily="34" charset="0"/>
              </a:rPr>
              <a:t>endmodule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endParaRPr lang="zh-CN" altLang="en-US"/>
          </a:p>
        </p:txBody>
      </p:sp>
      <p:sp>
        <p:nvSpPr>
          <p:cNvPr id="20" name="内容占位符 19"/>
          <p:cNvSpPr>
            <a:spLocks noGrp="1"/>
          </p:cNvSpPr>
          <p:nvPr>
            <p:ph idx="1"/>
          </p:nvPr>
        </p:nvSpPr>
        <p:spPr/>
        <p:txBody>
          <a:bodyPr/>
          <a:lstStyle/>
          <a:p>
            <a:endParaRPr lang="zh-CN" altLang="en-US"/>
          </a:p>
        </p:txBody>
      </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12C937AA-D504-4AFF-87AB-8B4750AC8DC1}"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45</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框 3"/>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哪部分有疑问？</a:t>
            </a:r>
          </a:p>
        </p:txBody>
      </p:sp>
      <p:sp>
        <p:nvSpPr>
          <p:cNvPr id="5" name="文本框 4"/>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ROM</a:t>
            </a:r>
            <a:r>
              <a:rPr lang="zh-CN" altLang="en-US" sz="2600">
                <a:solidFill>
                  <a:srgbClr val="000000"/>
                </a:solidFill>
                <a:latin typeface="微软雅黑" panose="020B0503020204020204" charset="-122"/>
                <a:ea typeface="微软雅黑" panose="020B0503020204020204" charset="-122"/>
              </a:rPr>
              <a:t>实现组合逻辑函数</a:t>
            </a:r>
          </a:p>
        </p:txBody>
      </p:sp>
      <p:sp>
        <p:nvSpPr>
          <p:cNvPr id="6" name="文本框 5"/>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译码器</a:t>
            </a:r>
          </a:p>
        </p:txBody>
      </p:sp>
      <p:sp>
        <p:nvSpPr>
          <p:cNvPr id="7" name="文本框 6"/>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多路复用器</a:t>
            </a:r>
          </a:p>
        </p:txBody>
      </p:sp>
      <p:sp>
        <p:nvSpPr>
          <p:cNvPr id="8" name="文本框 7"/>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无</a:t>
            </a:r>
          </a:p>
        </p:txBody>
      </p:sp>
      <p:sp>
        <p:nvSpPr>
          <p:cNvPr id="9" name="矩形 8"/>
          <p:cNvSpPr>
            <a:spLocks noChangeAspect="1"/>
          </p:cNvSpPr>
          <p:nvPr>
            <p:custDataLst>
              <p:tags r:id="rId7"/>
            </p:custDataLst>
          </p:nvPr>
        </p:nvSpPr>
        <p:spPr>
          <a:xfrm>
            <a:off x="1571625" y="284988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p>
        </p:txBody>
      </p:sp>
      <p:sp>
        <p:nvSpPr>
          <p:cNvPr id="10" name="矩形 9"/>
          <p:cNvSpPr>
            <a:spLocks noChangeAspect="1"/>
          </p:cNvSpPr>
          <p:nvPr>
            <p:custDataLst>
              <p:tags r:id="rId8"/>
            </p:custDataLst>
          </p:nvPr>
        </p:nvSpPr>
        <p:spPr>
          <a:xfrm>
            <a:off x="1571625" y="370713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p>
        </p:txBody>
      </p:sp>
      <p:sp>
        <p:nvSpPr>
          <p:cNvPr id="11" name="矩形 10"/>
          <p:cNvSpPr>
            <a:spLocks noChangeAspect="1"/>
          </p:cNvSpPr>
          <p:nvPr>
            <p:custDataLst>
              <p:tags r:id="rId9"/>
            </p:custDataLst>
          </p:nvPr>
        </p:nvSpPr>
        <p:spPr>
          <a:xfrm>
            <a:off x="1571625" y="456438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p>
        </p:txBody>
      </p:sp>
      <p:sp>
        <p:nvSpPr>
          <p:cNvPr id="12" name="矩形 11"/>
          <p:cNvSpPr>
            <a:spLocks noChangeAspect="1"/>
          </p:cNvSpPr>
          <p:nvPr>
            <p:custDataLst>
              <p:tags r:id="rId10"/>
            </p:custDataLst>
          </p:nvPr>
        </p:nvSpPr>
        <p:spPr>
          <a:xfrm>
            <a:off x="1571625" y="542163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p>
        </p:txBody>
      </p:sp>
      <p:sp>
        <p:nvSpPr>
          <p:cNvPr id="13" name="圆角矩形 12"/>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p>
        </p:txBody>
      </p:sp>
      <p:grpSp>
        <p:nvGrpSpPr>
          <p:cNvPr id="18" name="组合 17"/>
          <p:cNvGrpSpPr/>
          <p:nvPr>
            <p:custDataLst>
              <p:tags r:id="rId12"/>
            </p:custDataLst>
          </p:nvPr>
        </p:nvGrpSpPr>
        <p:grpSpPr>
          <a:xfrm>
            <a:off x="0" y="0"/>
            <a:ext cx="12192000" cy="635000"/>
            <a:chOff x="0" y="0"/>
            <a:chExt cx="19200" cy="1000"/>
          </a:xfrm>
        </p:grpSpPr>
        <p:sp>
          <p:nvSpPr>
            <p:cNvPr id="14"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投票</a:t>
              </a:r>
            </a:p>
          </p:txBody>
        </p:sp>
        <p:sp>
          <p:nvSpPr>
            <p:cNvPr id="17" name="TipText"/>
            <p:cNvSpPr txBox="1"/>
            <p:nvPr>
              <p:custDataLst>
                <p:tags r:id="rId17"/>
              </p:custDataLst>
            </p:nvPr>
          </p:nvSpPr>
          <p:spPr>
            <a:xfrm>
              <a:off x="1800"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最多可选3项</a:t>
              </a:r>
            </a:p>
          </p:txBody>
        </p:sp>
      </p:grpSp>
      <p:pic>
        <p:nvPicPr>
          <p:cNvPr id="3" name="图片 2" descr="tmp93B9"/>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组合逻辑元件</a:t>
            </a:r>
            <a:endParaRPr lang="zh-CN" altLang="en-US"/>
          </a:p>
        </p:txBody>
      </p:sp>
      <p:sp>
        <p:nvSpPr>
          <p:cNvPr id="22530" name="内容占位符 2"/>
          <p:cNvSpPr>
            <a:spLocks noGrp="1"/>
          </p:cNvSpPr>
          <p:nvPr>
            <p:ph idx="1"/>
          </p:nvPr>
        </p:nvSpPr>
        <p:spPr>
          <a:noFill/>
          <a:ln>
            <a:noFill/>
          </a:ln>
        </p:spPr>
        <p:txBody>
          <a:bodyPr/>
          <a:lstStyle/>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只读存储器(ROM)</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译码器(Decoders) </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ea typeface="黑体" panose="02010609060101010101" pitchFamily="49" charset="-122"/>
              </a:rPr>
              <a:t>多路复用器</a:t>
            </a:r>
            <a:r>
              <a:rPr lang="en-US" altLang="zh-CN" dirty="0">
                <a:ea typeface="黑体" panose="02010609060101010101" pitchFamily="49" charset="-122"/>
              </a:rPr>
              <a:t>(multiplexers)</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solidFill>
                  <a:srgbClr val="000099"/>
                </a:solidFill>
                <a:latin typeface="黑体" panose="02010609060101010101" pitchFamily="49" charset="-122"/>
                <a:ea typeface="黑体" panose="02010609060101010101" pitchFamily="49" charset="-122"/>
              </a:rPr>
              <a:t>三态器件(Three-state Buffer)</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sym typeface="+mn-ea"/>
              </a:rPr>
              <a:t>编码器</a:t>
            </a:r>
            <a:r>
              <a:rPr lang="en-US" altLang="zh-CN" b="1" dirty="0">
                <a:latin typeface="黑体" panose="02010609060101010101" pitchFamily="49" charset="-122"/>
                <a:ea typeface="黑体" panose="02010609060101010101" pitchFamily="49" charset="-122"/>
                <a:sym typeface="+mn-ea"/>
              </a:rPr>
              <a:t>(</a:t>
            </a:r>
            <a:r>
              <a:rPr lang="en-US" altLang="zh-CN" dirty="0">
                <a:sym typeface="+mn-ea"/>
              </a:rPr>
              <a:t>Encoders)</a:t>
            </a:r>
            <a:endParaRPr lang="en-US" altLang="zh-CN" dirty="0">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异或门和奇偶校验功能</a:t>
            </a:r>
            <a:endParaRPr lang="en-US" altLang="zh-CN" b="1" dirty="0">
              <a:latin typeface="黑体" panose="02010609060101010101" pitchFamily="49" charset="-122"/>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比较器</a:t>
            </a:r>
            <a:endParaRPr lang="zh-CN" altLang="en-US" dirty="0"/>
          </a:p>
        </p:txBody>
      </p:sp>
      <p:sp>
        <p:nvSpPr>
          <p:cNvPr id="2253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46</a:t>
            </a:fld>
            <a:endParaRPr lang="zh-CN" altLang="zh-CN" sz="1400" dirty="0">
              <a:solidFill>
                <a:srgbClr val="000000"/>
              </a:solidFill>
              <a:latin typeface="Times New Roman" panose="02020603050405020304" pitchFamily="18" charset="0"/>
            </a:endParaRPr>
          </a:p>
        </p:txBody>
      </p:sp>
    </p:spTree>
  </p:cSld>
  <p:clrMapOvr>
    <a:masterClrMapping/>
  </p:clrMapOvr>
  <p:transition spd="slow">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6"/>
          <p:cNvSpPr>
            <a:spLocks noGrp="1"/>
          </p:cNvSpPr>
          <p:nvPr>
            <p:ph type="title"/>
          </p:nvPr>
        </p:nvSpPr>
        <p:spPr>
          <a:noFill/>
          <a:ln>
            <a:noFill/>
          </a:ln>
        </p:spPr>
        <p:txBody>
          <a:bodyPr/>
          <a:lstStyle/>
          <a:p>
            <a:pPr algn="ctr" eaLnBrk="1" hangingPunct="1"/>
            <a:r>
              <a:rPr lang="zh-CN" altLang="en-US" b="1" dirty="0">
                <a:latin typeface="黑体" panose="02010609060101010101" pitchFamily="49" charset="-122"/>
                <a:ea typeface="黑体" panose="02010609060101010101" pitchFamily="49" charset="-122"/>
              </a:rPr>
              <a:t>三态缓冲器 </a:t>
            </a:r>
            <a:r>
              <a:rPr lang="en-US" altLang="zh-CN" b="1" dirty="0">
                <a:latin typeface="黑体" panose="02010609060101010101" pitchFamily="49" charset="-122"/>
                <a:ea typeface="黑体" panose="02010609060101010101" pitchFamily="49" charset="-122"/>
              </a:rPr>
              <a:t>three-state buffer</a:t>
            </a:r>
          </a:p>
        </p:txBody>
      </p:sp>
      <p:sp>
        <p:nvSpPr>
          <p:cNvPr id="100355"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等线" panose="02010600030101010101" pitchFamily="2" charset="-122"/>
                <a:ea typeface="等线" panose="02010600030101010101" pitchFamily="2" charset="-122"/>
              </a:rPr>
              <a:t>47</a:t>
            </a:fld>
            <a:endParaRPr lang="en-US" altLang="zh-CN" sz="1200" dirty="0">
              <a:solidFill>
                <a:srgbClr val="898989"/>
              </a:solidFill>
              <a:latin typeface="等线" panose="02010600030101010101" pitchFamily="2" charset="-122"/>
              <a:ea typeface="等线" panose="02010600030101010101" pitchFamily="2" charset="-122"/>
            </a:endParaRPr>
          </a:p>
        </p:txBody>
      </p:sp>
      <p:sp>
        <p:nvSpPr>
          <p:cNvPr id="26" name="Text Box 4"/>
          <p:cNvSpPr txBox="1"/>
          <p:nvPr/>
        </p:nvSpPr>
        <p:spPr>
          <a:xfrm>
            <a:off x="809625" y="1334770"/>
            <a:ext cx="7345363" cy="460375"/>
          </a:xfrm>
          <a:prstGeom prst="rect">
            <a:avLst/>
          </a:prstGeom>
          <a:noFill/>
          <a:ln w="9525">
            <a:noFill/>
          </a:ln>
        </p:spPr>
        <p:txBody>
          <a:bodyPr>
            <a:spAutoFit/>
          </a:bodyPr>
          <a:lstStyle/>
          <a:p>
            <a:pPr eaLnBrk="1" hangingPunct="1">
              <a:spcBef>
                <a:spcPts val="600"/>
              </a:spcBef>
              <a:buClr>
                <a:srgbClr val="C00000"/>
              </a:buClr>
              <a:buSzPct val="70000"/>
              <a:buFont typeface="Wingdings" panose="05000000000000000000" pitchFamily="2" charset="2"/>
              <a:buChar char="n"/>
            </a:pPr>
            <a:r>
              <a:rPr lang="zh-CN" altLang="en-US" b="1" dirty="0">
                <a:solidFill>
                  <a:srgbClr val="C00000"/>
                </a:solidFill>
                <a:latin typeface="黑体" panose="02010609060101010101" pitchFamily="49" charset="-122"/>
                <a:ea typeface="黑体" panose="02010609060101010101" pitchFamily="49" charset="-122"/>
              </a:rPr>
              <a:t> 又称三态驱动器</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2" name="文本框 1"/>
          <p:cNvSpPr txBox="1"/>
          <p:nvPr/>
        </p:nvSpPr>
        <p:spPr>
          <a:xfrm>
            <a:off x="1104583" y="2855595"/>
            <a:ext cx="2133600" cy="2306955"/>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b="1" kern="1200" cap="none" spc="0" normalizeH="0" baseline="0" noProof="0" dirty="0">
                <a:solidFill>
                  <a:prstClr val="black"/>
                </a:solidFill>
                <a:latin typeface="等线" panose="02010600030101010101" pitchFamily="2" charset="-122"/>
                <a:ea typeface="等线" panose="02010600030101010101" pitchFamily="2" charset="-122"/>
                <a:cs typeface="+mn-cs"/>
              </a:rPr>
              <a:t>三态</a:t>
            </a:r>
            <a:r>
              <a:rPr kumimoji="0" lang="en-US" altLang="zh-CN" b="1" kern="1200" cap="none" spc="0" normalizeH="0" baseline="0" noProof="0" dirty="0">
                <a:solidFill>
                  <a:prstClr val="black"/>
                </a:solidFill>
                <a:latin typeface="等线" panose="02010600030101010101" pitchFamily="2" charset="-122"/>
                <a:ea typeface="等线" panose="02010600030101010101" pitchFamily="2" charset="-122"/>
                <a:cs typeface="+mn-cs"/>
              </a:rPr>
              <a:t>——</a:t>
            </a:r>
          </a:p>
          <a:p>
            <a:pPr marL="342900" marR="0" indent="-342900" defTabSz="914400" eaLnBrk="1" fontAlgn="auto" hangingPunct="1">
              <a:spcBef>
                <a:spcPts val="0"/>
              </a:spcBef>
              <a:spcAft>
                <a:spcPts val="0"/>
              </a:spcAft>
              <a:buClr>
                <a:srgbClr val="4472C4"/>
              </a:buClr>
              <a:buSzTx/>
              <a:buFont typeface="Wingdings" panose="05000000000000000000" pitchFamily="2" charset="2"/>
              <a:buChar char="n"/>
              <a:defRPr/>
            </a:pPr>
            <a:r>
              <a:rPr kumimoji="0" lang="en-US" altLang="zh-CN" b="1" kern="1200" cap="none" spc="0" normalizeH="0" baseline="0" noProof="0" dirty="0">
                <a:solidFill>
                  <a:srgbClr val="FF0000"/>
                </a:solidFill>
                <a:latin typeface="等线" panose="02010600030101010101" pitchFamily="2" charset="-122"/>
                <a:ea typeface="等线" panose="02010600030101010101" pitchFamily="2" charset="-122"/>
                <a:cs typeface="+mn-cs"/>
              </a:rPr>
              <a:t>0</a:t>
            </a:r>
          </a:p>
          <a:p>
            <a:pPr marL="342900" marR="0" indent="-342900" defTabSz="914400" eaLnBrk="1" fontAlgn="auto" hangingPunct="1">
              <a:spcBef>
                <a:spcPts val="0"/>
              </a:spcBef>
              <a:spcAft>
                <a:spcPts val="0"/>
              </a:spcAft>
              <a:buClr>
                <a:srgbClr val="4472C4"/>
              </a:buClr>
              <a:buSzTx/>
              <a:buFont typeface="Wingdings" panose="05000000000000000000" pitchFamily="2" charset="2"/>
              <a:buChar char="n"/>
              <a:defRPr/>
            </a:pPr>
            <a:r>
              <a:rPr kumimoji="0" lang="en-US" altLang="zh-CN" b="1" kern="1200" cap="none" spc="0" normalizeH="0" baseline="0" noProof="0" dirty="0">
                <a:solidFill>
                  <a:srgbClr val="FF0000"/>
                </a:solidFill>
                <a:latin typeface="等线" panose="02010600030101010101" pitchFamily="2" charset="-122"/>
                <a:ea typeface="等线" panose="02010600030101010101" pitchFamily="2" charset="-122"/>
                <a:cs typeface="+mn-cs"/>
              </a:rPr>
              <a:t>1</a:t>
            </a:r>
          </a:p>
          <a:p>
            <a:pPr marL="342900" marR="0" indent="-342900" defTabSz="914400" eaLnBrk="1" fontAlgn="auto" hangingPunct="1">
              <a:spcBef>
                <a:spcPts val="0"/>
              </a:spcBef>
              <a:spcAft>
                <a:spcPts val="0"/>
              </a:spcAft>
              <a:buClr>
                <a:srgbClr val="4472C4"/>
              </a:buClr>
              <a:buSzTx/>
              <a:buFont typeface="Wingdings" panose="05000000000000000000" pitchFamily="2" charset="2"/>
              <a:buChar char="n"/>
              <a:defRPr/>
            </a:pPr>
            <a:r>
              <a:rPr kumimoji="0" lang="en-US" altLang="zh-CN" b="1" kern="1200" cap="none" spc="0" normalizeH="0" baseline="0" noProof="0" dirty="0">
                <a:solidFill>
                  <a:srgbClr val="FF0000"/>
                </a:solidFill>
                <a:latin typeface="等线" panose="02010600030101010101" pitchFamily="2" charset="-122"/>
                <a:ea typeface="等线" panose="02010600030101010101" pitchFamily="2" charset="-122"/>
                <a:cs typeface="+mn-cs"/>
              </a:rPr>
              <a:t>Z</a:t>
            </a:r>
            <a:r>
              <a:rPr kumimoji="0" lang="zh-CN" altLang="en-US" b="1" kern="1200" cap="none" spc="0" normalizeH="0" baseline="0" noProof="0" dirty="0">
                <a:solidFill>
                  <a:srgbClr val="FF0000"/>
                </a:solidFill>
                <a:latin typeface="等线" panose="02010600030101010101" pitchFamily="2" charset="-122"/>
                <a:ea typeface="等线" panose="02010600030101010101" pitchFamily="2" charset="-122"/>
                <a:cs typeface="+mn-cs"/>
              </a:rPr>
              <a:t>：</a:t>
            </a:r>
            <a:r>
              <a:rPr kumimoji="0" lang="zh-CN" altLang="en-US" b="1" kern="1200" cap="none" spc="0" normalizeH="0" baseline="0" noProof="0" dirty="0">
                <a:solidFill>
                  <a:prstClr val="black"/>
                </a:solidFill>
                <a:latin typeface="等线" panose="02010600030101010101" pitchFamily="2" charset="-122"/>
                <a:ea typeface="等线" panose="02010600030101010101" pitchFamily="2" charset="-122"/>
                <a:cs typeface="+mn-cs"/>
              </a:rPr>
              <a:t>高阻态</a:t>
            </a:r>
            <a:r>
              <a:rPr lang="zh-CN" altLang="en-US" b="1" dirty="0">
                <a:solidFill>
                  <a:srgbClr val="000000"/>
                </a:solidFill>
                <a:latin typeface="黑体" panose="02010609060101010101" pitchFamily="49" charset="-122"/>
                <a:ea typeface="黑体" panose="02010609060101010101" pitchFamily="49" charset="-122"/>
                <a:sym typeface="+mn-ea"/>
              </a:rPr>
              <a:t>电阻很大，相当于开路</a:t>
            </a:r>
            <a:endParaRPr kumimoji="0" lang="zh-CN" altLang="en-US" b="1" kern="1200" cap="none" spc="0" normalizeH="0" baseline="0" noProof="0" dirty="0">
              <a:solidFill>
                <a:prstClr val="black"/>
              </a:solidFill>
              <a:latin typeface="等线" panose="02010600030101010101" pitchFamily="2" charset="-122"/>
              <a:ea typeface="等线" panose="02010600030101010101" pitchFamily="2" charset="-122"/>
              <a:cs typeface="+mn-cs"/>
            </a:endParaRPr>
          </a:p>
        </p:txBody>
      </p:sp>
      <p:sp>
        <p:nvSpPr>
          <p:cNvPr id="62" name="文本框 61"/>
          <p:cNvSpPr txBox="1"/>
          <p:nvPr/>
        </p:nvSpPr>
        <p:spPr>
          <a:xfrm>
            <a:off x="4808538" y="1373188"/>
            <a:ext cx="6429375" cy="460375"/>
          </a:xfrm>
          <a:prstGeom prst="rect">
            <a:avLst/>
          </a:prstGeom>
          <a:noFill/>
          <a:ln w="9525">
            <a:noFill/>
          </a:ln>
        </p:spPr>
        <p:txBody>
          <a:bodyPr>
            <a:spAutoFit/>
          </a:bodyPr>
          <a:lstStyle/>
          <a:p>
            <a:pPr marL="625475" lvl="1" indent="-266700" eaLnBrk="1" hangingPunct="1">
              <a:spcBef>
                <a:spcPts val="600"/>
              </a:spcBef>
              <a:buFont typeface="Wingdings" panose="05000000000000000000" pitchFamily="2" charset="2"/>
              <a:buChar char="Ø"/>
            </a:pPr>
            <a:r>
              <a:rPr lang="en-US" altLang="zh-CN" b="1" dirty="0">
                <a:solidFill>
                  <a:srgbClr val="000000"/>
                </a:solidFill>
                <a:latin typeface="黑体" panose="02010609060101010101" pitchFamily="49" charset="-122"/>
                <a:ea typeface="黑体" panose="02010609060101010101" pitchFamily="49" charset="-122"/>
              </a:rPr>
              <a:t>4</a:t>
            </a:r>
            <a:r>
              <a:rPr lang="zh-CN" altLang="en-US" b="1" dirty="0">
                <a:solidFill>
                  <a:srgbClr val="000000"/>
                </a:solidFill>
                <a:latin typeface="黑体" panose="02010609060101010101" pitchFamily="49" charset="-122"/>
                <a:ea typeface="黑体" panose="02010609060101010101" pitchFamily="49" charset="-122"/>
              </a:rPr>
              <a:t>种物理上不同的三态缓冲器的逻辑符号</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65" name="文本框 64"/>
          <p:cNvSpPr txBox="1"/>
          <p:nvPr/>
        </p:nvSpPr>
        <p:spPr>
          <a:xfrm>
            <a:off x="855345" y="1795145"/>
            <a:ext cx="3019425" cy="977265"/>
          </a:xfrm>
          <a:prstGeom prst="rect">
            <a:avLst/>
          </a:prstGeom>
          <a:noFill/>
          <a:ln w="9525">
            <a:noFill/>
          </a:ln>
        </p:spPr>
        <p:txBody>
          <a:bodyPr wrap="square">
            <a:spAutoFit/>
          </a:bodyPr>
          <a:lstStyle/>
          <a:p>
            <a:pPr eaLnBrk="1" hangingPunct="1">
              <a:lnSpc>
                <a:spcPct val="120000"/>
              </a:lnSpc>
              <a:buClr>
                <a:srgbClr val="CC0099"/>
              </a:buClr>
              <a:buSzPct val="70000"/>
              <a:buFont typeface="Wingdings" panose="05000000000000000000" pitchFamily="2" charset="2"/>
            </a:pPr>
            <a:r>
              <a:rPr lang="zh-CN" altLang="en-US" b="1" dirty="0">
                <a:solidFill>
                  <a:srgbClr val="000000"/>
                </a:solidFill>
                <a:latin typeface="黑体" panose="02010609060101010101" pitchFamily="49" charset="-122"/>
                <a:ea typeface="黑体" panose="02010609060101010101" pitchFamily="49" charset="-122"/>
              </a:rPr>
              <a:t>三态缓冲器还可用来增强输出驱动能力。</a:t>
            </a:r>
          </a:p>
        </p:txBody>
      </p:sp>
      <p:pic>
        <p:nvPicPr>
          <p:cNvPr id="10" name="Picture 9"/>
          <p:cNvPicPr>
            <a:picLocks noChangeAspect="1"/>
          </p:cNvPicPr>
          <p:nvPr/>
        </p:nvPicPr>
        <p:blipFill>
          <a:blip r:embed="rId2"/>
          <a:stretch>
            <a:fillRect/>
          </a:stretch>
        </p:blipFill>
        <p:spPr>
          <a:xfrm>
            <a:off x="4044950" y="2233613"/>
            <a:ext cx="7600950" cy="3846512"/>
          </a:xfrm>
          <a:prstGeom prst="rect">
            <a:avLst/>
          </a:prstGeom>
          <a:noFill/>
          <a:ln w="9525">
            <a:noFill/>
          </a:ln>
        </p:spPr>
      </p:pic>
      <p:pic>
        <p:nvPicPr>
          <p:cNvPr id="4" name="Picture 1"/>
          <p:cNvPicPr>
            <a:picLocks noGrp="1" noChangeAspect="1"/>
          </p:cNvPicPr>
          <p:nvPr>
            <p:ph idx="1"/>
          </p:nvPr>
        </p:nvPicPr>
        <p:blipFill>
          <a:blip r:embed="rId3"/>
          <a:srcRect l="35927" t="12049" r="6611" b="7095"/>
          <a:stretch>
            <a:fillRect/>
          </a:stretch>
        </p:blipFill>
        <p:spPr>
          <a:xfrm>
            <a:off x="461010" y="5451475"/>
            <a:ext cx="3759200" cy="962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dissolve">
                                      <p:cBhvr>
                                        <p:cTn id="26" dur="500"/>
                                        <p:tgtEl>
                                          <p:spTgt spid="6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6">
                                            <p:txEl>
                                              <p:pRg st="0" end="0"/>
                                            </p:txEl>
                                          </p:spTgt>
                                        </p:tgtEl>
                                        <p:attrNameLst>
                                          <p:attrName>style.visibility</p:attrName>
                                        </p:attrNameLst>
                                      </p:cBhvr>
                                      <p:to>
                                        <p:strVal val="visible"/>
                                      </p:to>
                                    </p:set>
                                    <p:animEffect transition="in" filter="dissolve">
                                      <p:cBhvr>
                                        <p:cTn id="31"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bldLvl="2"/>
      <p:bldP spid="2" grpId="0"/>
      <p:bldP spid="62" grpId="0"/>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6"/>
          <p:cNvSpPr>
            <a:spLocks noGrp="1"/>
          </p:cNvSpPr>
          <p:nvPr>
            <p:ph type="title"/>
          </p:nvPr>
        </p:nvSpPr>
        <p:spPr>
          <a:noFill/>
          <a:ln>
            <a:noFill/>
          </a:ln>
        </p:spPr>
        <p:txBody>
          <a:bodyPr/>
          <a:lstStyle/>
          <a:p>
            <a:pPr algn="ctr" eaLnBrk="1" hangingPunct="1"/>
            <a:r>
              <a:rPr lang="zh-CN" altLang="en-US" b="1" dirty="0">
                <a:latin typeface="黑体" panose="02010609060101010101" pitchFamily="49" charset="-122"/>
                <a:ea typeface="黑体" panose="02010609060101010101" pitchFamily="49" charset="-122"/>
              </a:rPr>
              <a:t>三态缓冲器 </a:t>
            </a:r>
            <a:r>
              <a:rPr lang="en-US" altLang="zh-CN" b="1" dirty="0">
                <a:latin typeface="黑体" panose="02010609060101010101" pitchFamily="49" charset="-122"/>
                <a:ea typeface="黑体" panose="02010609060101010101" pitchFamily="49" charset="-122"/>
              </a:rPr>
              <a:t>three-state buffer</a:t>
            </a:r>
          </a:p>
        </p:txBody>
      </p:sp>
      <p:sp>
        <p:nvSpPr>
          <p:cNvPr id="3" name="内容占位符 2"/>
          <p:cNvSpPr>
            <a:spLocks noGrp="1"/>
          </p:cNvSpPr>
          <p:nvPr>
            <p:ph idx="1"/>
          </p:nvPr>
        </p:nvSpPr>
        <p:spPr/>
        <p:txBody>
          <a:bodyPr/>
          <a:lstStyle/>
          <a:p>
            <a:endParaRPr lang="zh-CN" altLang="en-US"/>
          </a:p>
        </p:txBody>
      </p:sp>
      <p:sp>
        <p:nvSpPr>
          <p:cNvPr id="101379"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等线" panose="02010600030101010101" pitchFamily="2" charset="-122"/>
                <a:ea typeface="等线" panose="02010600030101010101" pitchFamily="2" charset="-122"/>
              </a:rPr>
              <a:t>48</a:t>
            </a:fld>
            <a:endParaRPr lang="en-US" altLang="zh-CN" sz="1200" dirty="0">
              <a:solidFill>
                <a:srgbClr val="898989"/>
              </a:solidFill>
              <a:latin typeface="等线" panose="02010600030101010101" pitchFamily="2" charset="-122"/>
              <a:ea typeface="等线" panose="02010600030101010101" pitchFamily="2" charset="-122"/>
            </a:endParaRPr>
          </a:p>
        </p:txBody>
      </p:sp>
      <p:sp>
        <p:nvSpPr>
          <p:cNvPr id="138" name="Text Box 4"/>
          <p:cNvSpPr txBox="1"/>
          <p:nvPr/>
        </p:nvSpPr>
        <p:spPr>
          <a:xfrm>
            <a:off x="7613650" y="1454150"/>
            <a:ext cx="4273550" cy="1198880"/>
          </a:xfrm>
          <a:prstGeom prst="rect">
            <a:avLst/>
          </a:prstGeom>
          <a:noFill/>
          <a:ln w="9525">
            <a:noFill/>
          </a:ln>
        </p:spPr>
        <p:txBody>
          <a:bodyPr>
            <a:spAutoFit/>
          </a:bodyPr>
          <a:lstStyle/>
          <a:p>
            <a:pPr lvl="1" eaLnBrk="1" hangingPunct="1">
              <a:spcBef>
                <a:spcPts val="600"/>
              </a:spcBef>
            </a:pPr>
            <a:r>
              <a:rPr lang="zh-CN" altLang="en-US" b="1" dirty="0">
                <a:solidFill>
                  <a:srgbClr val="000000"/>
                </a:solidFill>
                <a:latin typeface="黑体" panose="02010609060101010101" pitchFamily="49" charset="-122"/>
                <a:ea typeface="黑体" panose="02010609060101010101" pitchFamily="49" charset="-122"/>
              </a:rPr>
              <a:t>三态器件允许多个信号源共享单个“同线”，但线上每次仅一个器件“谈话”</a:t>
            </a:r>
          </a:p>
        </p:txBody>
      </p:sp>
      <p:grpSp>
        <p:nvGrpSpPr>
          <p:cNvPr id="101381" name="组合 1"/>
          <p:cNvGrpSpPr/>
          <p:nvPr/>
        </p:nvGrpSpPr>
        <p:grpSpPr>
          <a:xfrm>
            <a:off x="685800" y="1676400"/>
            <a:ext cx="7467600" cy="4884997"/>
            <a:chOff x="685800" y="1676400"/>
            <a:chExt cx="7467601" cy="4885026"/>
          </a:xfrm>
        </p:grpSpPr>
        <p:sp>
          <p:nvSpPr>
            <p:cNvPr id="101383" name="Rectangle 3"/>
            <p:cNvSpPr/>
            <p:nvPr/>
          </p:nvSpPr>
          <p:spPr>
            <a:xfrm>
              <a:off x="2057400" y="2514600"/>
              <a:ext cx="1600200" cy="2971800"/>
            </a:xfrm>
            <a:prstGeom prst="rect">
              <a:avLst/>
            </a:prstGeom>
            <a:noFill/>
            <a:ln w="19050"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384" name="Line 4"/>
            <p:cNvSpPr/>
            <p:nvPr/>
          </p:nvSpPr>
          <p:spPr>
            <a:xfrm flipH="1">
              <a:off x="1676400" y="2895600"/>
              <a:ext cx="381000" cy="0"/>
            </a:xfrm>
            <a:prstGeom prst="line">
              <a:avLst/>
            </a:prstGeom>
            <a:ln w="19050" cap="flat" cmpd="sng">
              <a:solidFill>
                <a:schemeClr val="tx1"/>
              </a:solidFill>
              <a:prstDash val="solid"/>
              <a:miter/>
              <a:headEnd type="none" w="med" len="med"/>
              <a:tailEnd type="none" w="med" len="med"/>
            </a:ln>
          </p:spPr>
        </p:sp>
        <p:sp>
          <p:nvSpPr>
            <p:cNvPr id="101385" name="Line 5"/>
            <p:cNvSpPr/>
            <p:nvPr/>
          </p:nvSpPr>
          <p:spPr>
            <a:xfrm flipH="1">
              <a:off x="1676400" y="4343400"/>
              <a:ext cx="381000" cy="0"/>
            </a:xfrm>
            <a:prstGeom prst="line">
              <a:avLst/>
            </a:prstGeom>
            <a:ln w="19050" cap="flat" cmpd="sng">
              <a:solidFill>
                <a:schemeClr val="tx1"/>
              </a:solidFill>
              <a:prstDash val="solid"/>
              <a:miter/>
              <a:headEnd type="none" w="med" len="med"/>
              <a:tailEnd type="none" w="med" len="med"/>
            </a:ln>
          </p:spPr>
        </p:sp>
        <p:sp>
          <p:nvSpPr>
            <p:cNvPr id="101386" name="Line 6"/>
            <p:cNvSpPr/>
            <p:nvPr/>
          </p:nvSpPr>
          <p:spPr>
            <a:xfrm flipH="1">
              <a:off x="1676400" y="4724400"/>
              <a:ext cx="381000" cy="0"/>
            </a:xfrm>
            <a:prstGeom prst="line">
              <a:avLst/>
            </a:prstGeom>
            <a:ln w="19050" cap="flat" cmpd="sng">
              <a:solidFill>
                <a:schemeClr val="tx1"/>
              </a:solidFill>
              <a:prstDash val="solid"/>
              <a:miter/>
              <a:headEnd type="none" w="med" len="med"/>
              <a:tailEnd type="none" w="med" len="med"/>
            </a:ln>
          </p:spPr>
        </p:sp>
        <p:sp>
          <p:nvSpPr>
            <p:cNvPr id="101387" name="Line 7"/>
            <p:cNvSpPr/>
            <p:nvPr/>
          </p:nvSpPr>
          <p:spPr>
            <a:xfrm flipH="1">
              <a:off x="1676400" y="5105400"/>
              <a:ext cx="381000" cy="0"/>
            </a:xfrm>
            <a:prstGeom prst="line">
              <a:avLst/>
            </a:prstGeom>
            <a:ln w="19050" cap="flat" cmpd="sng">
              <a:solidFill>
                <a:schemeClr val="tx1"/>
              </a:solidFill>
              <a:prstDash val="solid"/>
              <a:miter/>
              <a:headEnd type="none" w="med" len="med"/>
              <a:tailEnd type="none" w="med" len="med"/>
            </a:ln>
          </p:spPr>
        </p:sp>
        <p:sp>
          <p:nvSpPr>
            <p:cNvPr id="101388" name="Line 8"/>
            <p:cNvSpPr/>
            <p:nvPr/>
          </p:nvSpPr>
          <p:spPr>
            <a:xfrm>
              <a:off x="3810000" y="3505200"/>
              <a:ext cx="228600" cy="0"/>
            </a:xfrm>
            <a:prstGeom prst="line">
              <a:avLst/>
            </a:prstGeom>
            <a:ln w="19050" cap="flat" cmpd="sng">
              <a:solidFill>
                <a:schemeClr val="tx1"/>
              </a:solidFill>
              <a:prstDash val="solid"/>
              <a:miter/>
              <a:headEnd type="none" w="med" len="med"/>
              <a:tailEnd type="none" w="med" len="med"/>
            </a:ln>
          </p:spPr>
        </p:sp>
        <p:sp>
          <p:nvSpPr>
            <p:cNvPr id="101389" name="Line 9"/>
            <p:cNvSpPr/>
            <p:nvPr/>
          </p:nvSpPr>
          <p:spPr>
            <a:xfrm>
              <a:off x="3810000" y="3810000"/>
              <a:ext cx="228600" cy="0"/>
            </a:xfrm>
            <a:prstGeom prst="line">
              <a:avLst/>
            </a:prstGeom>
            <a:ln w="19050" cap="flat" cmpd="sng">
              <a:solidFill>
                <a:schemeClr val="tx1"/>
              </a:solidFill>
              <a:prstDash val="solid"/>
              <a:miter/>
              <a:headEnd type="none" w="med" len="med"/>
              <a:tailEnd type="none" w="med" len="med"/>
            </a:ln>
          </p:spPr>
        </p:sp>
        <p:sp>
          <p:nvSpPr>
            <p:cNvPr id="101390" name="Line 10"/>
            <p:cNvSpPr/>
            <p:nvPr/>
          </p:nvSpPr>
          <p:spPr>
            <a:xfrm>
              <a:off x="3810000" y="4495800"/>
              <a:ext cx="228600" cy="0"/>
            </a:xfrm>
            <a:prstGeom prst="line">
              <a:avLst/>
            </a:prstGeom>
            <a:ln w="19050" cap="flat" cmpd="sng">
              <a:solidFill>
                <a:schemeClr val="tx1"/>
              </a:solidFill>
              <a:prstDash val="solid"/>
              <a:miter/>
              <a:headEnd type="none" w="med" len="med"/>
              <a:tailEnd type="none" w="med" len="med"/>
            </a:ln>
          </p:spPr>
        </p:sp>
        <p:sp>
          <p:nvSpPr>
            <p:cNvPr id="101391" name="Text Box 11"/>
            <p:cNvSpPr txBox="1"/>
            <p:nvPr/>
          </p:nvSpPr>
          <p:spPr>
            <a:xfrm>
              <a:off x="2120900" y="4114800"/>
              <a:ext cx="393700" cy="1187450"/>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A</a:t>
              </a:r>
            </a:p>
            <a:p>
              <a:pPr eaLnBrk="1" hangingPunct="1"/>
              <a:r>
                <a:rPr lang="en-US" altLang="zh-CN" b="1" dirty="0">
                  <a:solidFill>
                    <a:srgbClr val="000000"/>
                  </a:solidFill>
                  <a:latin typeface="Tahoma" panose="020B0604030504040204" pitchFamily="34" charset="0"/>
                </a:rPr>
                <a:t>B</a:t>
              </a:r>
            </a:p>
            <a:p>
              <a:pPr eaLnBrk="1" hangingPunct="1"/>
              <a:r>
                <a:rPr lang="en-US" altLang="zh-CN" b="1" dirty="0">
                  <a:solidFill>
                    <a:srgbClr val="000000"/>
                  </a:solidFill>
                  <a:latin typeface="Tahoma" panose="020B0604030504040204" pitchFamily="34" charset="0"/>
                </a:rPr>
                <a:t>C</a:t>
              </a:r>
              <a:endParaRPr lang="en-US" altLang="zh-CN" b="1" baseline="-25000" dirty="0">
                <a:solidFill>
                  <a:srgbClr val="000000"/>
                </a:solidFill>
                <a:latin typeface="Tahoma" panose="020B0604030504040204" pitchFamily="34" charset="0"/>
              </a:endParaRPr>
            </a:p>
          </p:txBody>
        </p:sp>
        <p:sp>
          <p:nvSpPr>
            <p:cNvPr id="101392" name="Text Box 12"/>
            <p:cNvSpPr txBox="1"/>
            <p:nvPr/>
          </p:nvSpPr>
          <p:spPr>
            <a:xfrm>
              <a:off x="2081213" y="2698750"/>
              <a:ext cx="814388" cy="1187450"/>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G1</a:t>
              </a:r>
            </a:p>
            <a:p>
              <a:pPr eaLnBrk="1" hangingPunct="1"/>
              <a:r>
                <a:rPr lang="en-US" altLang="zh-CN" b="1" dirty="0">
                  <a:solidFill>
                    <a:srgbClr val="000000"/>
                  </a:solidFill>
                  <a:latin typeface="Tahoma" panose="020B0604030504040204" pitchFamily="34" charset="0"/>
                </a:rPr>
                <a:t>G2A</a:t>
              </a:r>
            </a:p>
            <a:p>
              <a:pPr eaLnBrk="1" hangingPunct="1"/>
              <a:r>
                <a:rPr lang="en-US" altLang="zh-CN" b="1" dirty="0">
                  <a:solidFill>
                    <a:srgbClr val="000000"/>
                  </a:solidFill>
                  <a:latin typeface="Tahoma" panose="020B0604030504040204" pitchFamily="34" charset="0"/>
                </a:rPr>
                <a:t>G2B</a:t>
              </a:r>
              <a:endParaRPr lang="zh-CN" altLang="en-US" b="1" dirty="0">
                <a:solidFill>
                  <a:srgbClr val="000000"/>
                </a:solidFill>
                <a:latin typeface="Tahoma" panose="020B0604030504040204" pitchFamily="34" charset="0"/>
              </a:endParaRPr>
            </a:p>
          </p:txBody>
        </p:sp>
        <p:sp>
          <p:nvSpPr>
            <p:cNvPr id="101393" name="Text Box 13"/>
            <p:cNvSpPr txBox="1"/>
            <p:nvPr/>
          </p:nvSpPr>
          <p:spPr>
            <a:xfrm>
              <a:off x="3124200" y="2676525"/>
              <a:ext cx="515938" cy="2657475"/>
            </a:xfrm>
            <a:prstGeom prst="rect">
              <a:avLst/>
            </a:prstGeom>
            <a:noFill/>
            <a:ln w="9525">
              <a:noFill/>
            </a:ln>
          </p:spPr>
          <p:txBody>
            <a:bodyPr wrap="none">
              <a:spAutoFit/>
            </a:bodyPr>
            <a:lstStyle/>
            <a:p>
              <a:pPr eaLnBrk="1" hangingPunct="1">
                <a:lnSpc>
                  <a:spcPct val="105000"/>
                </a:lnSpc>
              </a:pPr>
              <a:r>
                <a:rPr lang="en-US" altLang="zh-CN" sz="2000" b="1" dirty="0">
                  <a:solidFill>
                    <a:srgbClr val="000000"/>
                  </a:solidFill>
                  <a:latin typeface="Tahoma" panose="020B0604030504040204" pitchFamily="34" charset="0"/>
                </a:rPr>
                <a:t>Y0</a:t>
              </a:r>
            </a:p>
            <a:p>
              <a:pPr eaLnBrk="1" hangingPunct="1">
                <a:lnSpc>
                  <a:spcPct val="105000"/>
                </a:lnSpc>
              </a:pPr>
              <a:r>
                <a:rPr lang="en-US" altLang="zh-CN" sz="2000" b="1" dirty="0">
                  <a:solidFill>
                    <a:srgbClr val="000000"/>
                  </a:solidFill>
                  <a:latin typeface="Tahoma" panose="020B0604030504040204" pitchFamily="34" charset="0"/>
                </a:rPr>
                <a:t>Y1</a:t>
              </a:r>
            </a:p>
            <a:p>
              <a:pPr eaLnBrk="1" hangingPunct="1">
                <a:lnSpc>
                  <a:spcPct val="105000"/>
                </a:lnSpc>
              </a:pPr>
              <a:r>
                <a:rPr lang="en-US" altLang="zh-CN" sz="2000" b="1" dirty="0">
                  <a:solidFill>
                    <a:srgbClr val="000000"/>
                  </a:solidFill>
                  <a:latin typeface="Tahoma" panose="020B0604030504040204" pitchFamily="34" charset="0"/>
                </a:rPr>
                <a:t>Y2</a:t>
              </a:r>
            </a:p>
            <a:p>
              <a:pPr eaLnBrk="1" hangingPunct="1">
                <a:lnSpc>
                  <a:spcPct val="105000"/>
                </a:lnSpc>
              </a:pPr>
              <a:r>
                <a:rPr lang="en-US" altLang="zh-CN" sz="2000" b="1" dirty="0">
                  <a:solidFill>
                    <a:srgbClr val="000000"/>
                  </a:solidFill>
                  <a:latin typeface="Tahoma" panose="020B0604030504040204" pitchFamily="34" charset="0"/>
                </a:rPr>
                <a:t>Y3</a:t>
              </a:r>
            </a:p>
            <a:p>
              <a:pPr eaLnBrk="1" hangingPunct="1">
                <a:lnSpc>
                  <a:spcPct val="105000"/>
                </a:lnSpc>
              </a:pPr>
              <a:r>
                <a:rPr lang="en-US" altLang="zh-CN" sz="2000" b="1" dirty="0">
                  <a:solidFill>
                    <a:srgbClr val="000000"/>
                  </a:solidFill>
                  <a:latin typeface="Tahoma" panose="020B0604030504040204" pitchFamily="34" charset="0"/>
                </a:rPr>
                <a:t>Y4</a:t>
              </a:r>
            </a:p>
            <a:p>
              <a:pPr eaLnBrk="1" hangingPunct="1">
                <a:lnSpc>
                  <a:spcPct val="105000"/>
                </a:lnSpc>
              </a:pPr>
              <a:r>
                <a:rPr lang="en-US" altLang="zh-CN" sz="2000" b="1" dirty="0">
                  <a:solidFill>
                    <a:srgbClr val="000000"/>
                  </a:solidFill>
                  <a:latin typeface="Tahoma" panose="020B0604030504040204" pitchFamily="34" charset="0"/>
                </a:rPr>
                <a:t>Y5</a:t>
              </a:r>
            </a:p>
            <a:p>
              <a:pPr eaLnBrk="1" hangingPunct="1">
                <a:lnSpc>
                  <a:spcPct val="105000"/>
                </a:lnSpc>
              </a:pPr>
              <a:r>
                <a:rPr lang="en-US" altLang="zh-CN" sz="2000" b="1" dirty="0">
                  <a:solidFill>
                    <a:srgbClr val="000000"/>
                  </a:solidFill>
                  <a:latin typeface="Tahoma" panose="020B0604030504040204" pitchFamily="34" charset="0"/>
                </a:rPr>
                <a:t>Y6</a:t>
              </a:r>
            </a:p>
            <a:p>
              <a:pPr eaLnBrk="1" hangingPunct="1">
                <a:lnSpc>
                  <a:spcPct val="105000"/>
                </a:lnSpc>
              </a:pPr>
              <a:r>
                <a:rPr lang="en-US" altLang="zh-CN" sz="2000" b="1" dirty="0">
                  <a:solidFill>
                    <a:srgbClr val="000000"/>
                  </a:solidFill>
                  <a:latin typeface="Tahoma" panose="020B0604030504040204" pitchFamily="34" charset="0"/>
                </a:rPr>
                <a:t>Y7</a:t>
              </a:r>
            </a:p>
          </p:txBody>
        </p:sp>
        <p:sp>
          <p:nvSpPr>
            <p:cNvPr id="101394" name="Oval 14"/>
            <p:cNvSpPr/>
            <p:nvPr/>
          </p:nvSpPr>
          <p:spPr>
            <a:xfrm>
              <a:off x="3657600" y="28194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395" name="Oval 15"/>
            <p:cNvSpPr/>
            <p:nvPr/>
          </p:nvSpPr>
          <p:spPr>
            <a:xfrm>
              <a:off x="3657600" y="31242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396" name="Oval 16"/>
            <p:cNvSpPr/>
            <p:nvPr/>
          </p:nvSpPr>
          <p:spPr>
            <a:xfrm>
              <a:off x="3657600" y="34290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397" name="Oval 17"/>
            <p:cNvSpPr/>
            <p:nvPr/>
          </p:nvSpPr>
          <p:spPr>
            <a:xfrm>
              <a:off x="3657600" y="37338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398" name="Oval 18"/>
            <p:cNvSpPr/>
            <p:nvPr/>
          </p:nvSpPr>
          <p:spPr>
            <a:xfrm>
              <a:off x="3657600" y="41148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399" name="Oval 19"/>
            <p:cNvSpPr/>
            <p:nvPr/>
          </p:nvSpPr>
          <p:spPr>
            <a:xfrm>
              <a:off x="3657600" y="44196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00" name="Oval 20"/>
            <p:cNvSpPr/>
            <p:nvPr/>
          </p:nvSpPr>
          <p:spPr>
            <a:xfrm>
              <a:off x="3657600" y="47244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01" name="Oval 21"/>
            <p:cNvSpPr/>
            <p:nvPr/>
          </p:nvSpPr>
          <p:spPr>
            <a:xfrm>
              <a:off x="3657600" y="50292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02" name="Line 22"/>
            <p:cNvSpPr/>
            <p:nvPr/>
          </p:nvSpPr>
          <p:spPr>
            <a:xfrm>
              <a:off x="3810000" y="4191000"/>
              <a:ext cx="228600" cy="0"/>
            </a:xfrm>
            <a:prstGeom prst="line">
              <a:avLst/>
            </a:prstGeom>
            <a:ln w="19050" cap="flat" cmpd="sng">
              <a:solidFill>
                <a:schemeClr val="tx1"/>
              </a:solidFill>
              <a:prstDash val="solid"/>
              <a:miter/>
              <a:headEnd type="none" w="med" len="med"/>
              <a:tailEnd type="none" w="med" len="med"/>
            </a:ln>
          </p:spPr>
        </p:sp>
        <p:sp>
          <p:nvSpPr>
            <p:cNvPr id="101403" name="Line 23"/>
            <p:cNvSpPr/>
            <p:nvPr/>
          </p:nvSpPr>
          <p:spPr>
            <a:xfrm>
              <a:off x="3810000" y="5105400"/>
              <a:ext cx="228600" cy="0"/>
            </a:xfrm>
            <a:prstGeom prst="line">
              <a:avLst/>
            </a:prstGeom>
            <a:ln w="19050" cap="flat" cmpd="sng">
              <a:solidFill>
                <a:schemeClr val="tx1"/>
              </a:solidFill>
              <a:prstDash val="solid"/>
              <a:miter/>
              <a:headEnd type="none" w="med" len="med"/>
              <a:tailEnd type="none" w="med" len="med"/>
            </a:ln>
          </p:spPr>
        </p:sp>
        <p:sp>
          <p:nvSpPr>
            <p:cNvPr id="101404" name="Line 24"/>
            <p:cNvSpPr/>
            <p:nvPr/>
          </p:nvSpPr>
          <p:spPr>
            <a:xfrm>
              <a:off x="3810000" y="4800600"/>
              <a:ext cx="228600" cy="0"/>
            </a:xfrm>
            <a:prstGeom prst="line">
              <a:avLst/>
            </a:prstGeom>
            <a:ln w="19050" cap="flat" cmpd="sng">
              <a:solidFill>
                <a:schemeClr val="tx1"/>
              </a:solidFill>
              <a:prstDash val="solid"/>
              <a:miter/>
              <a:headEnd type="none" w="med" len="med"/>
              <a:tailEnd type="none" w="med" len="med"/>
            </a:ln>
          </p:spPr>
        </p:sp>
        <p:sp>
          <p:nvSpPr>
            <p:cNvPr id="101405" name="Line 25"/>
            <p:cNvSpPr/>
            <p:nvPr/>
          </p:nvSpPr>
          <p:spPr>
            <a:xfrm>
              <a:off x="3810000" y="2895600"/>
              <a:ext cx="228600" cy="0"/>
            </a:xfrm>
            <a:prstGeom prst="line">
              <a:avLst/>
            </a:prstGeom>
            <a:ln w="19050" cap="flat" cmpd="sng">
              <a:solidFill>
                <a:schemeClr val="tx1"/>
              </a:solidFill>
              <a:prstDash val="solid"/>
              <a:miter/>
              <a:headEnd type="none" w="med" len="med"/>
              <a:tailEnd type="none" w="med" len="med"/>
            </a:ln>
          </p:spPr>
        </p:sp>
        <p:sp>
          <p:nvSpPr>
            <p:cNvPr id="101406" name="Line 26"/>
            <p:cNvSpPr/>
            <p:nvPr/>
          </p:nvSpPr>
          <p:spPr>
            <a:xfrm>
              <a:off x="3810000" y="3200400"/>
              <a:ext cx="228600" cy="0"/>
            </a:xfrm>
            <a:prstGeom prst="line">
              <a:avLst/>
            </a:prstGeom>
            <a:ln w="19050" cap="flat" cmpd="sng">
              <a:solidFill>
                <a:schemeClr val="tx1"/>
              </a:solidFill>
              <a:prstDash val="solid"/>
              <a:miter/>
              <a:headEnd type="none" w="med" len="med"/>
              <a:tailEnd type="none" w="med" len="med"/>
            </a:ln>
          </p:spPr>
        </p:sp>
        <p:sp>
          <p:nvSpPr>
            <p:cNvPr id="101407" name="Oval 27"/>
            <p:cNvSpPr/>
            <p:nvPr/>
          </p:nvSpPr>
          <p:spPr>
            <a:xfrm>
              <a:off x="1905000" y="32004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08" name="Oval 28"/>
            <p:cNvSpPr/>
            <p:nvPr/>
          </p:nvSpPr>
          <p:spPr>
            <a:xfrm>
              <a:off x="1905000" y="3581400"/>
              <a:ext cx="152400" cy="152400"/>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09" name="Line 29"/>
            <p:cNvSpPr/>
            <p:nvPr/>
          </p:nvSpPr>
          <p:spPr>
            <a:xfrm flipH="1">
              <a:off x="1676400" y="3276600"/>
              <a:ext cx="228600" cy="0"/>
            </a:xfrm>
            <a:prstGeom prst="line">
              <a:avLst/>
            </a:prstGeom>
            <a:ln w="19050" cap="flat" cmpd="sng">
              <a:solidFill>
                <a:schemeClr val="tx1"/>
              </a:solidFill>
              <a:prstDash val="solid"/>
              <a:miter/>
              <a:headEnd type="none" w="med" len="med"/>
              <a:tailEnd type="none" w="med" len="med"/>
            </a:ln>
          </p:spPr>
        </p:sp>
        <p:sp>
          <p:nvSpPr>
            <p:cNvPr id="101410" name="Line 30"/>
            <p:cNvSpPr/>
            <p:nvPr/>
          </p:nvSpPr>
          <p:spPr>
            <a:xfrm flipH="1">
              <a:off x="1676400" y="3657600"/>
              <a:ext cx="228600" cy="0"/>
            </a:xfrm>
            <a:prstGeom prst="line">
              <a:avLst/>
            </a:prstGeom>
            <a:ln w="19050" cap="flat" cmpd="sng">
              <a:solidFill>
                <a:schemeClr val="tx1"/>
              </a:solidFill>
              <a:prstDash val="solid"/>
              <a:miter/>
              <a:headEnd type="none" w="med" len="med"/>
              <a:tailEnd type="none" w="med" len="med"/>
            </a:ln>
          </p:spPr>
        </p:sp>
        <p:sp>
          <p:nvSpPr>
            <p:cNvPr id="101411" name="Text Box 31"/>
            <p:cNvSpPr txBox="1"/>
            <p:nvPr/>
          </p:nvSpPr>
          <p:spPr>
            <a:xfrm>
              <a:off x="2406650" y="2057400"/>
              <a:ext cx="1022350" cy="457200"/>
            </a:xfrm>
            <a:prstGeom prst="rect">
              <a:avLst/>
            </a:prstGeom>
            <a:noFill/>
            <a:ln w="9525">
              <a:noFill/>
            </a:ln>
          </p:spPr>
          <p:txBody>
            <a:bodyPr wrap="none">
              <a:spAutoFit/>
            </a:bodyPr>
            <a:lstStyle/>
            <a:p>
              <a:pPr eaLnBrk="1" hangingPunct="1"/>
              <a:r>
                <a:rPr lang="zh-CN" altLang="en-US" b="1" dirty="0">
                  <a:solidFill>
                    <a:srgbClr val="000000"/>
                  </a:solidFill>
                  <a:latin typeface="Arial Narrow" panose="020B0606020202030204" pitchFamily="34" charset="0"/>
                </a:rPr>
                <a:t>74</a:t>
              </a:r>
              <a:r>
                <a:rPr lang="en-US" altLang="zh-CN" b="1" dirty="0">
                  <a:solidFill>
                    <a:srgbClr val="000000"/>
                  </a:solidFill>
                  <a:latin typeface="Arial Narrow" panose="020B0606020202030204" pitchFamily="34" charset="0"/>
                </a:rPr>
                <a:t>x138</a:t>
              </a:r>
            </a:p>
          </p:txBody>
        </p:sp>
        <p:sp>
          <p:nvSpPr>
            <p:cNvPr id="101412" name="Text Box 33"/>
            <p:cNvSpPr txBox="1"/>
            <p:nvPr/>
          </p:nvSpPr>
          <p:spPr>
            <a:xfrm>
              <a:off x="1004888" y="2667000"/>
              <a:ext cx="671513" cy="457200"/>
            </a:xfrm>
            <a:prstGeom prst="rect">
              <a:avLst/>
            </a:prstGeom>
            <a:noFill/>
            <a:ln w="9525">
              <a:noFill/>
            </a:ln>
          </p:spPr>
          <p:txBody>
            <a:bodyPr wrap="none">
              <a:spAutoFit/>
            </a:bodyPr>
            <a:lstStyle/>
            <a:p>
              <a:pPr algn="r" eaLnBrk="1" hangingPunct="1"/>
              <a:r>
                <a:rPr lang="en-US" altLang="zh-CN" b="1" dirty="0">
                  <a:solidFill>
                    <a:srgbClr val="000000"/>
                  </a:solidFill>
                  <a:latin typeface="Arial Narrow" panose="020B0606020202030204" pitchFamily="34" charset="0"/>
                </a:rPr>
                <a:t>EN1</a:t>
              </a:r>
            </a:p>
          </p:txBody>
        </p:sp>
        <p:sp>
          <p:nvSpPr>
            <p:cNvPr id="101413" name="Text Box 34"/>
            <p:cNvSpPr txBox="1"/>
            <p:nvPr/>
          </p:nvSpPr>
          <p:spPr>
            <a:xfrm>
              <a:off x="698500" y="3048000"/>
              <a:ext cx="963613" cy="457200"/>
            </a:xfrm>
            <a:prstGeom prst="rect">
              <a:avLst/>
            </a:prstGeom>
            <a:noFill/>
            <a:ln w="9525">
              <a:noFill/>
            </a:ln>
          </p:spPr>
          <p:txBody>
            <a:bodyPr wrap="none">
              <a:spAutoFit/>
            </a:bodyPr>
            <a:lstStyle/>
            <a:p>
              <a:pPr algn="r" eaLnBrk="1" hangingPunct="1"/>
              <a:r>
                <a:rPr lang="en-US" altLang="zh-CN" b="1" dirty="0">
                  <a:solidFill>
                    <a:srgbClr val="000000"/>
                  </a:solidFill>
                  <a:latin typeface="Arial Narrow" panose="020B0606020202030204" pitchFamily="34" charset="0"/>
                </a:rPr>
                <a:t>EN2_L</a:t>
              </a:r>
            </a:p>
          </p:txBody>
        </p:sp>
        <p:sp>
          <p:nvSpPr>
            <p:cNvPr id="101414" name="Text Box 35"/>
            <p:cNvSpPr txBox="1"/>
            <p:nvPr/>
          </p:nvSpPr>
          <p:spPr>
            <a:xfrm>
              <a:off x="685800" y="3429000"/>
              <a:ext cx="963613" cy="457200"/>
            </a:xfrm>
            <a:prstGeom prst="rect">
              <a:avLst/>
            </a:prstGeom>
            <a:noFill/>
            <a:ln w="9525">
              <a:noFill/>
            </a:ln>
          </p:spPr>
          <p:txBody>
            <a:bodyPr wrap="none">
              <a:spAutoFit/>
            </a:bodyPr>
            <a:lstStyle/>
            <a:p>
              <a:pPr algn="r" eaLnBrk="1" hangingPunct="1"/>
              <a:r>
                <a:rPr lang="en-US" altLang="zh-CN" b="1" dirty="0">
                  <a:solidFill>
                    <a:srgbClr val="000000"/>
                  </a:solidFill>
                  <a:latin typeface="Arial Narrow" panose="020B0606020202030204" pitchFamily="34" charset="0"/>
                </a:rPr>
                <a:t>EN3_L</a:t>
              </a:r>
            </a:p>
          </p:txBody>
        </p:sp>
        <p:sp>
          <p:nvSpPr>
            <p:cNvPr id="101415" name="Text Box 36"/>
            <p:cNvSpPr txBox="1"/>
            <p:nvPr/>
          </p:nvSpPr>
          <p:spPr>
            <a:xfrm>
              <a:off x="685800" y="4114800"/>
              <a:ext cx="1019175" cy="457200"/>
            </a:xfrm>
            <a:prstGeom prst="rect">
              <a:avLst/>
            </a:prstGeom>
            <a:noFill/>
            <a:ln w="9525">
              <a:noFill/>
            </a:ln>
          </p:spPr>
          <p:txBody>
            <a:bodyPr wrap="none">
              <a:spAutoFit/>
            </a:bodyPr>
            <a:lstStyle/>
            <a:p>
              <a:pPr algn="r" eaLnBrk="1" hangingPunct="1"/>
              <a:r>
                <a:rPr lang="en-US" altLang="zh-CN" b="1" dirty="0">
                  <a:solidFill>
                    <a:srgbClr val="000000"/>
                  </a:solidFill>
                  <a:latin typeface="Arial Narrow" panose="020B0606020202030204" pitchFamily="34" charset="0"/>
                </a:rPr>
                <a:t>SSRC0</a:t>
              </a:r>
            </a:p>
          </p:txBody>
        </p:sp>
        <p:sp>
          <p:nvSpPr>
            <p:cNvPr id="101416" name="Text Box 37"/>
            <p:cNvSpPr txBox="1"/>
            <p:nvPr/>
          </p:nvSpPr>
          <p:spPr>
            <a:xfrm>
              <a:off x="685800" y="4495800"/>
              <a:ext cx="1019175" cy="457200"/>
            </a:xfrm>
            <a:prstGeom prst="rect">
              <a:avLst/>
            </a:prstGeom>
            <a:noFill/>
            <a:ln w="9525">
              <a:noFill/>
            </a:ln>
          </p:spPr>
          <p:txBody>
            <a:bodyPr wrap="none">
              <a:spAutoFit/>
            </a:bodyPr>
            <a:lstStyle/>
            <a:p>
              <a:pPr algn="r" eaLnBrk="1" hangingPunct="1"/>
              <a:r>
                <a:rPr lang="en-US" altLang="zh-CN" b="1" dirty="0">
                  <a:solidFill>
                    <a:srgbClr val="000000"/>
                  </a:solidFill>
                  <a:latin typeface="Arial Narrow" panose="020B0606020202030204" pitchFamily="34" charset="0"/>
                </a:rPr>
                <a:t>SSRC1</a:t>
              </a:r>
            </a:p>
          </p:txBody>
        </p:sp>
        <p:sp>
          <p:nvSpPr>
            <p:cNvPr id="101417" name="Text Box 38"/>
            <p:cNvSpPr txBox="1"/>
            <p:nvPr/>
          </p:nvSpPr>
          <p:spPr>
            <a:xfrm>
              <a:off x="685800" y="4876800"/>
              <a:ext cx="1019175" cy="457200"/>
            </a:xfrm>
            <a:prstGeom prst="rect">
              <a:avLst/>
            </a:prstGeom>
            <a:noFill/>
            <a:ln w="9525">
              <a:noFill/>
            </a:ln>
          </p:spPr>
          <p:txBody>
            <a:bodyPr wrap="none">
              <a:spAutoFit/>
            </a:bodyPr>
            <a:lstStyle/>
            <a:p>
              <a:pPr algn="r" eaLnBrk="1" hangingPunct="1"/>
              <a:r>
                <a:rPr lang="en-US" altLang="zh-CN" b="1" dirty="0">
                  <a:solidFill>
                    <a:srgbClr val="000000"/>
                  </a:solidFill>
                  <a:latin typeface="Arial Narrow" panose="020B0606020202030204" pitchFamily="34" charset="0"/>
                </a:rPr>
                <a:t>SSRC2</a:t>
              </a:r>
            </a:p>
          </p:txBody>
        </p:sp>
        <p:sp>
          <p:nvSpPr>
            <p:cNvPr id="101418" name="AutoShape 45"/>
            <p:cNvSpPr/>
            <p:nvPr/>
          </p:nvSpPr>
          <p:spPr>
            <a:xfrm rot="5400000">
              <a:off x="5715000" y="1905000"/>
              <a:ext cx="457200" cy="457200"/>
            </a:xfrm>
            <a:prstGeom prst="triangle">
              <a:avLst>
                <a:gd name="adj" fmla="val 50000"/>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19" name="Oval 46"/>
            <p:cNvSpPr/>
            <p:nvPr/>
          </p:nvSpPr>
          <p:spPr>
            <a:xfrm>
              <a:off x="5867400" y="1828800"/>
              <a:ext cx="152400" cy="152400"/>
            </a:xfrm>
            <a:prstGeom prst="ellipse">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20" name="Line 47"/>
            <p:cNvSpPr/>
            <p:nvPr/>
          </p:nvSpPr>
          <p:spPr>
            <a:xfrm>
              <a:off x="5334000" y="2133600"/>
              <a:ext cx="381000" cy="0"/>
            </a:xfrm>
            <a:prstGeom prst="line">
              <a:avLst/>
            </a:prstGeom>
            <a:ln w="28575" cap="flat" cmpd="sng">
              <a:solidFill>
                <a:schemeClr val="tx1"/>
              </a:solidFill>
              <a:prstDash val="solid"/>
              <a:miter/>
              <a:headEnd type="none" w="med" len="med"/>
              <a:tailEnd type="none" w="med" len="med"/>
            </a:ln>
          </p:spPr>
        </p:sp>
        <p:sp>
          <p:nvSpPr>
            <p:cNvPr id="101421" name="Line 48"/>
            <p:cNvSpPr/>
            <p:nvPr/>
          </p:nvSpPr>
          <p:spPr>
            <a:xfrm>
              <a:off x="6172200" y="2133600"/>
              <a:ext cx="457200" cy="0"/>
            </a:xfrm>
            <a:prstGeom prst="line">
              <a:avLst/>
            </a:prstGeom>
            <a:ln w="28575" cap="flat" cmpd="sng">
              <a:solidFill>
                <a:schemeClr val="tx1"/>
              </a:solidFill>
              <a:prstDash val="solid"/>
              <a:miter/>
              <a:headEnd type="none" w="med" len="med"/>
              <a:tailEnd type="oval" w="med" len="med"/>
            </a:ln>
          </p:spPr>
        </p:sp>
        <p:sp>
          <p:nvSpPr>
            <p:cNvPr id="101422" name="Line 49"/>
            <p:cNvSpPr/>
            <p:nvPr/>
          </p:nvSpPr>
          <p:spPr>
            <a:xfrm>
              <a:off x="5943600" y="1676400"/>
              <a:ext cx="0" cy="152400"/>
            </a:xfrm>
            <a:prstGeom prst="line">
              <a:avLst/>
            </a:prstGeom>
            <a:ln w="28575" cap="flat" cmpd="sng">
              <a:solidFill>
                <a:schemeClr val="tx1"/>
              </a:solidFill>
              <a:prstDash val="solid"/>
              <a:miter/>
              <a:headEnd type="none" w="med" len="med"/>
              <a:tailEnd type="none" w="med" len="med"/>
            </a:ln>
          </p:spPr>
        </p:sp>
        <p:sp>
          <p:nvSpPr>
            <p:cNvPr id="101423" name="Line 50"/>
            <p:cNvSpPr/>
            <p:nvPr/>
          </p:nvSpPr>
          <p:spPr>
            <a:xfrm flipH="1">
              <a:off x="5334000" y="1676400"/>
              <a:ext cx="609600" cy="0"/>
            </a:xfrm>
            <a:prstGeom prst="line">
              <a:avLst/>
            </a:prstGeom>
            <a:ln w="28575" cap="flat" cmpd="sng">
              <a:solidFill>
                <a:schemeClr val="tx1"/>
              </a:solidFill>
              <a:prstDash val="solid"/>
              <a:miter/>
              <a:headEnd type="none" w="med" len="med"/>
              <a:tailEnd type="none" w="med" len="med"/>
            </a:ln>
          </p:spPr>
        </p:sp>
        <p:sp>
          <p:nvSpPr>
            <p:cNvPr id="101424" name="Line 51"/>
            <p:cNvSpPr/>
            <p:nvPr/>
          </p:nvSpPr>
          <p:spPr>
            <a:xfrm>
              <a:off x="6629400" y="1676400"/>
              <a:ext cx="0" cy="4572000"/>
            </a:xfrm>
            <a:prstGeom prst="line">
              <a:avLst/>
            </a:prstGeom>
            <a:ln w="38100" cap="flat" cmpd="sng">
              <a:solidFill>
                <a:schemeClr val="tx1"/>
              </a:solidFill>
              <a:prstDash val="solid"/>
              <a:miter/>
              <a:headEnd type="none" w="med" len="med"/>
              <a:tailEnd type="none" w="med" len="med"/>
            </a:ln>
          </p:spPr>
        </p:sp>
        <p:sp>
          <p:nvSpPr>
            <p:cNvPr id="101425" name="AutoShape 53"/>
            <p:cNvSpPr/>
            <p:nvPr/>
          </p:nvSpPr>
          <p:spPr>
            <a:xfrm rot="5400000">
              <a:off x="5715000" y="3048000"/>
              <a:ext cx="457200" cy="457200"/>
            </a:xfrm>
            <a:prstGeom prst="triangle">
              <a:avLst>
                <a:gd name="adj" fmla="val 50000"/>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26" name="Oval 54"/>
            <p:cNvSpPr/>
            <p:nvPr/>
          </p:nvSpPr>
          <p:spPr>
            <a:xfrm>
              <a:off x="5867400" y="2971800"/>
              <a:ext cx="152400" cy="152400"/>
            </a:xfrm>
            <a:prstGeom prst="ellipse">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27" name="Line 55"/>
            <p:cNvSpPr/>
            <p:nvPr/>
          </p:nvSpPr>
          <p:spPr>
            <a:xfrm>
              <a:off x="5334000" y="3276600"/>
              <a:ext cx="381000" cy="0"/>
            </a:xfrm>
            <a:prstGeom prst="line">
              <a:avLst/>
            </a:prstGeom>
            <a:ln w="28575" cap="flat" cmpd="sng">
              <a:solidFill>
                <a:schemeClr val="tx1"/>
              </a:solidFill>
              <a:prstDash val="solid"/>
              <a:miter/>
              <a:headEnd type="none" w="med" len="med"/>
              <a:tailEnd type="none" w="med" len="med"/>
            </a:ln>
          </p:spPr>
        </p:sp>
        <p:sp>
          <p:nvSpPr>
            <p:cNvPr id="101428" name="Line 56"/>
            <p:cNvSpPr/>
            <p:nvPr/>
          </p:nvSpPr>
          <p:spPr>
            <a:xfrm>
              <a:off x="6172200" y="3276600"/>
              <a:ext cx="457200" cy="0"/>
            </a:xfrm>
            <a:prstGeom prst="line">
              <a:avLst/>
            </a:prstGeom>
            <a:ln w="28575" cap="flat" cmpd="sng">
              <a:solidFill>
                <a:schemeClr val="tx1"/>
              </a:solidFill>
              <a:prstDash val="solid"/>
              <a:miter/>
              <a:headEnd type="none" w="med" len="med"/>
              <a:tailEnd type="oval" w="med" len="med"/>
            </a:ln>
          </p:spPr>
        </p:sp>
        <p:sp>
          <p:nvSpPr>
            <p:cNvPr id="101429" name="Line 57"/>
            <p:cNvSpPr/>
            <p:nvPr/>
          </p:nvSpPr>
          <p:spPr>
            <a:xfrm>
              <a:off x="5943600" y="2819400"/>
              <a:ext cx="0" cy="152400"/>
            </a:xfrm>
            <a:prstGeom prst="line">
              <a:avLst/>
            </a:prstGeom>
            <a:ln w="28575" cap="flat" cmpd="sng">
              <a:solidFill>
                <a:schemeClr val="tx1"/>
              </a:solidFill>
              <a:prstDash val="solid"/>
              <a:miter/>
              <a:headEnd type="none" w="med" len="med"/>
              <a:tailEnd type="none" w="med" len="med"/>
            </a:ln>
          </p:spPr>
        </p:sp>
        <p:sp>
          <p:nvSpPr>
            <p:cNvPr id="101430" name="Line 58"/>
            <p:cNvSpPr/>
            <p:nvPr/>
          </p:nvSpPr>
          <p:spPr>
            <a:xfrm flipH="1">
              <a:off x="5334000" y="2819400"/>
              <a:ext cx="609600" cy="0"/>
            </a:xfrm>
            <a:prstGeom prst="line">
              <a:avLst/>
            </a:prstGeom>
            <a:ln w="28575" cap="flat" cmpd="sng">
              <a:solidFill>
                <a:schemeClr val="tx1"/>
              </a:solidFill>
              <a:prstDash val="solid"/>
              <a:miter/>
              <a:headEnd type="none" w="med" len="med"/>
              <a:tailEnd type="none" w="med" len="med"/>
            </a:ln>
          </p:spPr>
        </p:sp>
        <p:sp>
          <p:nvSpPr>
            <p:cNvPr id="101431" name="AutoShape 60"/>
            <p:cNvSpPr/>
            <p:nvPr/>
          </p:nvSpPr>
          <p:spPr>
            <a:xfrm rot="5400000">
              <a:off x="5715000" y="5562600"/>
              <a:ext cx="457200" cy="457200"/>
            </a:xfrm>
            <a:prstGeom prst="triangle">
              <a:avLst>
                <a:gd name="adj" fmla="val 50000"/>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32" name="Oval 61"/>
            <p:cNvSpPr/>
            <p:nvPr/>
          </p:nvSpPr>
          <p:spPr>
            <a:xfrm>
              <a:off x="5867400" y="5486400"/>
              <a:ext cx="152400" cy="152400"/>
            </a:xfrm>
            <a:prstGeom prst="ellipse">
              <a:avLst/>
            </a:prstGeom>
            <a:solidFill>
              <a:srgbClr val="0070C0"/>
            </a:solid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1433" name="Line 62"/>
            <p:cNvSpPr/>
            <p:nvPr/>
          </p:nvSpPr>
          <p:spPr>
            <a:xfrm>
              <a:off x="5334000" y="5791200"/>
              <a:ext cx="381000" cy="0"/>
            </a:xfrm>
            <a:prstGeom prst="line">
              <a:avLst/>
            </a:prstGeom>
            <a:ln w="28575" cap="flat" cmpd="sng">
              <a:solidFill>
                <a:schemeClr val="tx1"/>
              </a:solidFill>
              <a:prstDash val="solid"/>
              <a:miter/>
              <a:headEnd type="none" w="med" len="med"/>
              <a:tailEnd type="none" w="med" len="med"/>
            </a:ln>
          </p:spPr>
        </p:sp>
        <p:sp>
          <p:nvSpPr>
            <p:cNvPr id="101434" name="Line 63"/>
            <p:cNvSpPr/>
            <p:nvPr/>
          </p:nvSpPr>
          <p:spPr>
            <a:xfrm>
              <a:off x="6172200" y="5791200"/>
              <a:ext cx="457200" cy="0"/>
            </a:xfrm>
            <a:prstGeom prst="line">
              <a:avLst/>
            </a:prstGeom>
            <a:ln w="28575" cap="flat" cmpd="sng">
              <a:solidFill>
                <a:schemeClr val="tx1"/>
              </a:solidFill>
              <a:prstDash val="solid"/>
              <a:miter/>
              <a:headEnd type="none" w="med" len="med"/>
              <a:tailEnd type="oval" w="med" len="med"/>
            </a:ln>
          </p:spPr>
        </p:sp>
        <p:sp>
          <p:nvSpPr>
            <p:cNvPr id="101435" name="Line 64"/>
            <p:cNvSpPr/>
            <p:nvPr/>
          </p:nvSpPr>
          <p:spPr>
            <a:xfrm>
              <a:off x="5943600" y="5334000"/>
              <a:ext cx="0" cy="152400"/>
            </a:xfrm>
            <a:prstGeom prst="line">
              <a:avLst/>
            </a:prstGeom>
            <a:ln w="28575" cap="flat" cmpd="sng">
              <a:solidFill>
                <a:schemeClr val="tx1"/>
              </a:solidFill>
              <a:prstDash val="solid"/>
              <a:miter/>
              <a:headEnd type="none" w="med" len="med"/>
              <a:tailEnd type="none" w="med" len="med"/>
            </a:ln>
          </p:spPr>
        </p:sp>
        <p:sp>
          <p:nvSpPr>
            <p:cNvPr id="101436" name="Line 65"/>
            <p:cNvSpPr/>
            <p:nvPr/>
          </p:nvSpPr>
          <p:spPr>
            <a:xfrm flipH="1">
              <a:off x="5334000" y="5334000"/>
              <a:ext cx="609600" cy="0"/>
            </a:xfrm>
            <a:prstGeom prst="line">
              <a:avLst/>
            </a:prstGeom>
            <a:ln w="28575" cap="flat" cmpd="sng">
              <a:solidFill>
                <a:schemeClr val="tx1"/>
              </a:solidFill>
              <a:prstDash val="solid"/>
              <a:miter/>
              <a:headEnd type="none" w="med" len="med"/>
              <a:tailEnd type="none" w="med" len="med"/>
            </a:ln>
          </p:spPr>
        </p:sp>
        <p:sp>
          <p:nvSpPr>
            <p:cNvPr id="101437" name="Line 66"/>
            <p:cNvSpPr/>
            <p:nvPr/>
          </p:nvSpPr>
          <p:spPr>
            <a:xfrm>
              <a:off x="4038600" y="2895600"/>
              <a:ext cx="304800" cy="0"/>
            </a:xfrm>
            <a:prstGeom prst="line">
              <a:avLst/>
            </a:prstGeom>
            <a:ln w="28575" cap="flat" cmpd="sng">
              <a:solidFill>
                <a:schemeClr val="tx1"/>
              </a:solidFill>
              <a:prstDash val="solid"/>
              <a:miter/>
              <a:headEnd type="none" w="med" len="med"/>
              <a:tailEnd type="none" w="med" len="med"/>
            </a:ln>
          </p:spPr>
        </p:sp>
        <p:sp>
          <p:nvSpPr>
            <p:cNvPr id="101438" name="Line 67"/>
            <p:cNvSpPr/>
            <p:nvPr/>
          </p:nvSpPr>
          <p:spPr>
            <a:xfrm flipV="1">
              <a:off x="4343400" y="1676400"/>
              <a:ext cx="0" cy="1219200"/>
            </a:xfrm>
            <a:prstGeom prst="line">
              <a:avLst/>
            </a:prstGeom>
            <a:ln w="28575" cap="flat" cmpd="sng">
              <a:solidFill>
                <a:schemeClr val="tx1"/>
              </a:solidFill>
              <a:prstDash val="solid"/>
              <a:miter/>
              <a:headEnd type="none" w="med" len="med"/>
              <a:tailEnd type="none" w="med" len="med"/>
            </a:ln>
          </p:spPr>
        </p:sp>
        <p:sp>
          <p:nvSpPr>
            <p:cNvPr id="101439" name="Line 68"/>
            <p:cNvSpPr/>
            <p:nvPr/>
          </p:nvSpPr>
          <p:spPr>
            <a:xfrm>
              <a:off x="4343400" y="1676400"/>
              <a:ext cx="1066800" cy="0"/>
            </a:xfrm>
            <a:prstGeom prst="line">
              <a:avLst/>
            </a:prstGeom>
            <a:ln w="28575" cap="flat" cmpd="sng">
              <a:solidFill>
                <a:schemeClr val="tx1"/>
              </a:solidFill>
              <a:prstDash val="solid"/>
              <a:miter/>
              <a:headEnd type="none" w="med" len="med"/>
              <a:tailEnd type="none" w="med" len="med"/>
            </a:ln>
          </p:spPr>
        </p:sp>
        <p:sp>
          <p:nvSpPr>
            <p:cNvPr id="101440" name="Line 69"/>
            <p:cNvSpPr/>
            <p:nvPr/>
          </p:nvSpPr>
          <p:spPr>
            <a:xfrm>
              <a:off x="4038600" y="3200400"/>
              <a:ext cx="533400" cy="0"/>
            </a:xfrm>
            <a:prstGeom prst="line">
              <a:avLst/>
            </a:prstGeom>
            <a:ln w="28575" cap="flat" cmpd="sng">
              <a:solidFill>
                <a:schemeClr val="tx1"/>
              </a:solidFill>
              <a:prstDash val="solid"/>
              <a:miter/>
              <a:headEnd type="none" w="med" len="med"/>
              <a:tailEnd type="none" w="med" len="med"/>
            </a:ln>
          </p:spPr>
        </p:sp>
        <p:sp>
          <p:nvSpPr>
            <p:cNvPr id="101441" name="Line 70"/>
            <p:cNvSpPr/>
            <p:nvPr/>
          </p:nvSpPr>
          <p:spPr>
            <a:xfrm flipV="1">
              <a:off x="4572000" y="2819400"/>
              <a:ext cx="0" cy="381000"/>
            </a:xfrm>
            <a:prstGeom prst="line">
              <a:avLst/>
            </a:prstGeom>
            <a:ln w="28575" cap="flat" cmpd="sng">
              <a:solidFill>
                <a:schemeClr val="tx1"/>
              </a:solidFill>
              <a:prstDash val="solid"/>
              <a:miter/>
              <a:headEnd type="none" w="med" len="med"/>
              <a:tailEnd type="none" w="med" len="med"/>
            </a:ln>
          </p:spPr>
        </p:sp>
        <p:sp>
          <p:nvSpPr>
            <p:cNvPr id="101442" name="Line 71"/>
            <p:cNvSpPr/>
            <p:nvPr/>
          </p:nvSpPr>
          <p:spPr>
            <a:xfrm flipV="1">
              <a:off x="4572000" y="2819400"/>
              <a:ext cx="838200" cy="0"/>
            </a:xfrm>
            <a:prstGeom prst="line">
              <a:avLst/>
            </a:prstGeom>
            <a:ln w="28575" cap="flat" cmpd="sng">
              <a:solidFill>
                <a:schemeClr val="tx1"/>
              </a:solidFill>
              <a:prstDash val="solid"/>
              <a:miter/>
              <a:headEnd type="none" w="med" len="med"/>
              <a:tailEnd type="none" w="med" len="med"/>
            </a:ln>
          </p:spPr>
        </p:sp>
        <p:sp>
          <p:nvSpPr>
            <p:cNvPr id="101443" name="Line 72"/>
            <p:cNvSpPr/>
            <p:nvPr/>
          </p:nvSpPr>
          <p:spPr>
            <a:xfrm>
              <a:off x="4038600" y="5105400"/>
              <a:ext cx="381000" cy="0"/>
            </a:xfrm>
            <a:prstGeom prst="line">
              <a:avLst/>
            </a:prstGeom>
            <a:ln w="28575" cap="flat" cmpd="sng">
              <a:solidFill>
                <a:schemeClr val="tx1"/>
              </a:solidFill>
              <a:prstDash val="solid"/>
              <a:miter/>
              <a:headEnd type="none" w="med" len="med"/>
              <a:tailEnd type="none" w="med" len="med"/>
            </a:ln>
          </p:spPr>
        </p:sp>
        <p:sp>
          <p:nvSpPr>
            <p:cNvPr id="101444" name="Line 73"/>
            <p:cNvSpPr/>
            <p:nvPr/>
          </p:nvSpPr>
          <p:spPr>
            <a:xfrm flipH="1">
              <a:off x="4419600" y="5334000"/>
              <a:ext cx="990600" cy="0"/>
            </a:xfrm>
            <a:prstGeom prst="line">
              <a:avLst/>
            </a:prstGeom>
            <a:ln w="28575" cap="flat" cmpd="sng">
              <a:solidFill>
                <a:schemeClr val="tx1"/>
              </a:solidFill>
              <a:prstDash val="solid"/>
              <a:miter/>
              <a:headEnd type="none" w="med" len="med"/>
              <a:tailEnd type="none" w="med" len="med"/>
            </a:ln>
          </p:spPr>
        </p:sp>
        <p:sp>
          <p:nvSpPr>
            <p:cNvPr id="101445" name="Line 74"/>
            <p:cNvSpPr/>
            <p:nvPr/>
          </p:nvSpPr>
          <p:spPr>
            <a:xfrm>
              <a:off x="4419600" y="5105400"/>
              <a:ext cx="0" cy="228600"/>
            </a:xfrm>
            <a:prstGeom prst="line">
              <a:avLst/>
            </a:prstGeom>
            <a:ln w="28575" cap="flat" cmpd="sng">
              <a:solidFill>
                <a:schemeClr val="tx1"/>
              </a:solidFill>
              <a:prstDash val="solid"/>
              <a:miter/>
              <a:headEnd type="none" w="med" len="med"/>
              <a:tailEnd type="none" w="med" len="med"/>
            </a:ln>
          </p:spPr>
        </p:sp>
        <p:sp>
          <p:nvSpPr>
            <p:cNvPr id="101446" name="Line 75"/>
            <p:cNvSpPr/>
            <p:nvPr/>
          </p:nvSpPr>
          <p:spPr>
            <a:xfrm>
              <a:off x="6019800" y="4114800"/>
              <a:ext cx="0" cy="685800"/>
            </a:xfrm>
            <a:prstGeom prst="line">
              <a:avLst/>
            </a:prstGeom>
            <a:ln w="57150" cap="rnd" cmpd="sng">
              <a:solidFill>
                <a:schemeClr val="tx1"/>
              </a:solidFill>
              <a:prstDash val="sysDot"/>
              <a:miter/>
              <a:headEnd type="none" w="med" len="med"/>
              <a:tailEnd type="none" w="med" len="med"/>
            </a:ln>
          </p:spPr>
        </p:sp>
        <p:sp>
          <p:nvSpPr>
            <p:cNvPr id="101447" name="Line 76"/>
            <p:cNvSpPr/>
            <p:nvPr/>
          </p:nvSpPr>
          <p:spPr>
            <a:xfrm>
              <a:off x="4267200" y="3810000"/>
              <a:ext cx="0" cy="685800"/>
            </a:xfrm>
            <a:prstGeom prst="line">
              <a:avLst/>
            </a:prstGeom>
            <a:ln w="57150" cap="rnd" cmpd="sng">
              <a:solidFill>
                <a:schemeClr val="tx1"/>
              </a:solidFill>
              <a:prstDash val="sysDot"/>
              <a:miter/>
              <a:headEnd type="none" w="med" len="med"/>
              <a:tailEnd type="none" w="med" len="med"/>
            </a:ln>
          </p:spPr>
        </p:sp>
        <p:sp>
          <p:nvSpPr>
            <p:cNvPr id="101448" name="Text Box 77"/>
            <p:cNvSpPr txBox="1"/>
            <p:nvPr/>
          </p:nvSpPr>
          <p:spPr>
            <a:xfrm>
              <a:off x="4800600" y="1905000"/>
              <a:ext cx="577850" cy="457200"/>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P0</a:t>
              </a:r>
            </a:p>
          </p:txBody>
        </p:sp>
        <p:sp>
          <p:nvSpPr>
            <p:cNvPr id="101449" name="Text Box 78"/>
            <p:cNvSpPr txBox="1"/>
            <p:nvPr/>
          </p:nvSpPr>
          <p:spPr>
            <a:xfrm>
              <a:off x="4800600" y="3048000"/>
              <a:ext cx="577850" cy="457200"/>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P1</a:t>
              </a:r>
            </a:p>
          </p:txBody>
        </p:sp>
        <p:sp>
          <p:nvSpPr>
            <p:cNvPr id="101450" name="Text Box 79"/>
            <p:cNvSpPr txBox="1"/>
            <p:nvPr/>
          </p:nvSpPr>
          <p:spPr>
            <a:xfrm>
              <a:off x="4800600" y="5562600"/>
              <a:ext cx="577850" cy="457200"/>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P7</a:t>
              </a:r>
            </a:p>
          </p:txBody>
        </p:sp>
        <p:sp>
          <p:nvSpPr>
            <p:cNvPr id="101451" name="Line 80"/>
            <p:cNvSpPr/>
            <p:nvPr/>
          </p:nvSpPr>
          <p:spPr>
            <a:xfrm>
              <a:off x="6629400" y="3886200"/>
              <a:ext cx="381000" cy="0"/>
            </a:xfrm>
            <a:prstGeom prst="line">
              <a:avLst/>
            </a:prstGeom>
            <a:ln w="38100" cap="flat" cmpd="sng">
              <a:solidFill>
                <a:schemeClr val="tx1"/>
              </a:solidFill>
              <a:prstDash val="solid"/>
              <a:miter/>
              <a:headEnd type="oval" w="med" len="med"/>
              <a:tailEnd type="none" w="med" len="med"/>
            </a:ln>
          </p:spPr>
        </p:sp>
        <p:sp>
          <p:nvSpPr>
            <p:cNvPr id="101452" name="Text Box 81"/>
            <p:cNvSpPr txBox="1"/>
            <p:nvPr/>
          </p:nvSpPr>
          <p:spPr>
            <a:xfrm>
              <a:off x="6942138" y="3657600"/>
              <a:ext cx="1211263" cy="457200"/>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SDATA</a:t>
              </a:r>
            </a:p>
          </p:txBody>
        </p:sp>
        <p:sp>
          <p:nvSpPr>
            <p:cNvPr id="101453" name="Text Box 4"/>
            <p:cNvSpPr txBox="1"/>
            <p:nvPr/>
          </p:nvSpPr>
          <p:spPr>
            <a:xfrm>
              <a:off x="1295717" y="6162644"/>
              <a:ext cx="4419283" cy="398782"/>
            </a:xfrm>
            <a:prstGeom prst="rect">
              <a:avLst/>
            </a:prstGeom>
            <a:noFill/>
            <a:ln w="9525">
              <a:noFill/>
            </a:ln>
          </p:spPr>
          <p:txBody>
            <a:bodyPr>
              <a:spAutoFit/>
            </a:bodyPr>
            <a:lstStyle/>
            <a:p>
              <a:pPr lvl="1" eaLnBrk="1" hangingPunct="1">
                <a:spcBef>
                  <a:spcPts val="600"/>
                </a:spcBef>
              </a:pPr>
              <a:r>
                <a:rPr lang="en-US" altLang="zh-CN" sz="2000" b="1" dirty="0">
                  <a:solidFill>
                    <a:srgbClr val="000000"/>
                  </a:solidFill>
                  <a:latin typeface="黑体" panose="02010609060101010101" pitchFamily="49" charset="-122"/>
                  <a:ea typeface="黑体" panose="02010609060101010101" pitchFamily="49" charset="-122"/>
                </a:rPr>
                <a:t>8</a:t>
              </a:r>
              <a:r>
                <a:rPr lang="zh-CN" altLang="en-US" sz="2000" b="1" dirty="0">
                  <a:solidFill>
                    <a:srgbClr val="000000"/>
                  </a:solidFill>
                  <a:latin typeface="黑体" panose="02010609060101010101" pitchFamily="49" charset="-122"/>
                  <a:ea typeface="黑体" panose="02010609060101010101" pitchFamily="49" charset="-122"/>
                </a:rPr>
                <a:t>个信号源共享</a:t>
              </a:r>
              <a:r>
                <a:rPr lang="en-US" altLang="zh-CN" sz="2000" b="1" dirty="0">
                  <a:solidFill>
                    <a:srgbClr val="000000"/>
                  </a:solidFill>
                  <a:latin typeface="黑体" panose="02010609060101010101" pitchFamily="49" charset="-122"/>
                  <a:ea typeface="黑体" panose="02010609060101010101" pitchFamily="49" charset="-122"/>
                </a:rPr>
                <a:t>1</a:t>
              </a:r>
              <a:r>
                <a:rPr lang="zh-CN" altLang="en-US" sz="2000" b="1" dirty="0">
                  <a:solidFill>
                    <a:srgbClr val="000000"/>
                  </a:solidFill>
                  <a:latin typeface="黑体" panose="02010609060101010101" pitchFamily="49" charset="-122"/>
                  <a:ea typeface="黑体" panose="02010609060101010101" pitchFamily="49" charset="-122"/>
                </a:rPr>
                <a:t>根三态同线</a:t>
              </a:r>
            </a:p>
          </p:txBody>
        </p:sp>
      </p:grpSp>
      <p:sp>
        <p:nvSpPr>
          <p:cNvPr id="141" name="Text Box 4"/>
          <p:cNvSpPr txBox="1"/>
          <p:nvPr/>
        </p:nvSpPr>
        <p:spPr>
          <a:xfrm>
            <a:off x="7664450" y="2788285"/>
            <a:ext cx="4273550" cy="2306955"/>
          </a:xfrm>
          <a:prstGeom prst="rect">
            <a:avLst/>
          </a:prstGeom>
          <a:noFill/>
          <a:ln w="9525">
            <a:noFill/>
          </a:ln>
        </p:spPr>
        <p:txBody>
          <a:bodyPr>
            <a:spAutoFit/>
          </a:bodyPr>
          <a:lstStyle/>
          <a:p>
            <a:pPr lvl="1" eaLnBrk="1" hangingPunct="1">
              <a:spcBef>
                <a:spcPts val="600"/>
              </a:spcBef>
            </a:pPr>
            <a:r>
              <a:rPr lang="zh-CN" altLang="en-US" b="1" dirty="0">
                <a:solidFill>
                  <a:srgbClr val="000000"/>
                </a:solidFill>
                <a:latin typeface="黑体" panose="02010609060101010101" pitchFamily="49" charset="-122"/>
                <a:ea typeface="黑体" panose="02010609060101010101" pitchFamily="49" charset="-122"/>
              </a:rPr>
              <a:t>假如不是全部</a:t>
            </a:r>
            <a:r>
              <a:rPr lang="en-US" altLang="zh-CN" b="1" dirty="0">
                <a:solidFill>
                  <a:srgbClr val="000000"/>
                </a:solidFill>
                <a:latin typeface="黑体" panose="02010609060101010101" pitchFamily="49" charset="-122"/>
                <a:ea typeface="黑体" panose="02010609060101010101" pitchFamily="49" charset="-122"/>
              </a:rPr>
              <a:t>EN</a:t>
            </a:r>
            <a:r>
              <a:rPr lang="zh-CN" altLang="en-US" b="1" dirty="0">
                <a:solidFill>
                  <a:srgbClr val="000000"/>
                </a:solidFill>
                <a:latin typeface="黑体" panose="02010609060101010101" pitchFamily="49" charset="-122"/>
                <a:ea typeface="黑体" panose="02010609060101010101" pitchFamily="49" charset="-122"/>
              </a:rPr>
              <a:t>线有效，则没有一个三态缓冲器能被使能，此时</a:t>
            </a:r>
            <a:r>
              <a:rPr lang="en-US" altLang="zh-CN" b="1" dirty="0">
                <a:solidFill>
                  <a:srgbClr val="000000"/>
                </a:solidFill>
                <a:latin typeface="黑体" panose="02010609060101010101" pitchFamily="49" charset="-122"/>
                <a:ea typeface="黑体" panose="02010609060101010101" pitchFamily="49" charset="-122"/>
              </a:rPr>
              <a:t>SDATA</a:t>
            </a:r>
            <a:r>
              <a:rPr lang="zh-CN" altLang="en-US" b="1" dirty="0">
                <a:solidFill>
                  <a:srgbClr val="000000"/>
                </a:solidFill>
                <a:latin typeface="黑体" panose="02010609060101010101" pitchFamily="49" charset="-122"/>
                <a:ea typeface="黑体" panose="02010609060101010101" pitchFamily="49" charset="-122"/>
              </a:rPr>
              <a:t>上的逻辑值是“未定义”，悬空信号的实际电压值依赖于电路细节。</a:t>
            </a:r>
          </a:p>
        </p:txBody>
      </p:sp>
      <p:sp>
        <p:nvSpPr>
          <p:cNvPr id="2" name="Text Box 4"/>
          <p:cNvSpPr txBox="1"/>
          <p:nvPr/>
        </p:nvSpPr>
        <p:spPr>
          <a:xfrm>
            <a:off x="7664450" y="5172710"/>
            <a:ext cx="4273550" cy="1276350"/>
          </a:xfrm>
          <a:prstGeom prst="rect">
            <a:avLst/>
          </a:prstGeom>
          <a:noFill/>
          <a:ln w="9525">
            <a:noFill/>
          </a:ln>
        </p:spPr>
        <p:txBody>
          <a:bodyPr wrap="square">
            <a:spAutoFit/>
          </a:bodyPr>
          <a:lstStyle/>
          <a:p>
            <a:pPr lvl="1" eaLnBrk="1" hangingPunct="1">
              <a:spcBef>
                <a:spcPts val="600"/>
              </a:spcBef>
            </a:pPr>
            <a:r>
              <a:rPr lang="zh-CN" altLang="en-US" b="1" dirty="0">
                <a:solidFill>
                  <a:srgbClr val="000000"/>
                </a:solidFill>
                <a:latin typeface="黑体" panose="02010609060101010101" pitchFamily="49" charset="-122"/>
                <a:ea typeface="黑体" panose="02010609060101010101" pitchFamily="49" charset="-122"/>
              </a:rPr>
              <a:t>一般进入高阻态比离开快</a:t>
            </a:r>
          </a:p>
          <a:p>
            <a:pPr lvl="1" eaLnBrk="1" hangingPunct="1">
              <a:spcBef>
                <a:spcPts val="600"/>
              </a:spcBef>
            </a:pPr>
            <a:r>
              <a:rPr lang="zh-CN" altLang="en-US" b="1" dirty="0">
                <a:solidFill>
                  <a:srgbClr val="000000"/>
                </a:solidFill>
                <a:latin typeface="黑体" panose="02010609060101010101" pitchFamily="49" charset="-122"/>
                <a:ea typeface="黑体" panose="02010609060101010101" pitchFamily="49" charset="-122"/>
              </a:rPr>
              <a:t>可以避免冲突（两个三态器件同时驱动同一根线）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dissolve">
                                      <p:cBhvr>
                                        <p:cTn id="7" dur="5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dissolve">
                                      <p:cBhvr>
                                        <p:cTn id="12" dur="5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dissolv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dissolve">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bldLvl="2"/>
      <p:bldP spid="141" grpId="0" build="p" bldLvl="2"/>
      <p:bldP spid="2" grpId="0" uiExpand="1" build="p" bldLvl="2"/>
      <p:bldP spid="2" grpId="1" build="allAtOnce" bldLvl="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6"/>
          <p:cNvSpPr>
            <a:spLocks noGrp="1"/>
          </p:cNvSpPr>
          <p:nvPr>
            <p:ph type="title"/>
          </p:nvPr>
        </p:nvSpPr>
        <p:spPr>
          <a:noFill/>
          <a:ln>
            <a:noFill/>
          </a:ln>
        </p:spPr>
        <p:txBody>
          <a:bodyPr/>
          <a:lstStyle/>
          <a:p>
            <a:pPr algn="ctr" eaLnBrk="1" hangingPunct="1"/>
            <a:r>
              <a:rPr lang="zh-CN" altLang="en-US" b="1" dirty="0">
                <a:latin typeface="黑体" panose="02010609060101010101" pitchFamily="49" charset="-122"/>
                <a:ea typeface="黑体" panose="02010609060101010101" pitchFamily="49" charset="-122"/>
              </a:rPr>
              <a:t>三态缓冲器</a:t>
            </a:r>
            <a:r>
              <a:rPr 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截止时间</a:t>
            </a:r>
          </a:p>
        </p:txBody>
      </p:sp>
      <p:sp>
        <p:nvSpPr>
          <p:cNvPr id="5" name="内容占位符 4"/>
          <p:cNvSpPr>
            <a:spLocks noGrp="1"/>
          </p:cNvSpPr>
          <p:nvPr>
            <p:ph idx="1"/>
          </p:nvPr>
        </p:nvSpPr>
        <p:spPr/>
        <p:txBody>
          <a:bodyPr/>
          <a:lstStyle/>
          <a:p>
            <a:endParaRPr lang="zh-CN" altLang="en-US"/>
          </a:p>
        </p:txBody>
      </p:sp>
      <p:sp>
        <p:nvSpPr>
          <p:cNvPr id="10445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等线" panose="02010600030101010101" pitchFamily="2" charset="-122"/>
                <a:ea typeface="等线" panose="02010600030101010101" pitchFamily="2" charset="-122"/>
              </a:rPr>
              <a:t>49</a:t>
            </a:fld>
            <a:endParaRPr lang="en-US" altLang="zh-CN" sz="1200" dirty="0">
              <a:solidFill>
                <a:srgbClr val="898989"/>
              </a:solidFill>
              <a:latin typeface="等线" panose="02010600030101010101" pitchFamily="2" charset="-122"/>
              <a:ea typeface="等线" panose="02010600030101010101" pitchFamily="2" charset="-122"/>
            </a:endParaRPr>
          </a:p>
        </p:txBody>
      </p:sp>
      <p:grpSp>
        <p:nvGrpSpPr>
          <p:cNvPr id="8" name="组合 7"/>
          <p:cNvGrpSpPr/>
          <p:nvPr/>
        </p:nvGrpSpPr>
        <p:grpSpPr>
          <a:xfrm>
            <a:off x="536575" y="1544955"/>
            <a:ext cx="7574915" cy="4570730"/>
            <a:chOff x="845" y="2433"/>
            <a:chExt cx="11929" cy="7198"/>
          </a:xfrm>
        </p:grpSpPr>
        <p:grpSp>
          <p:nvGrpSpPr>
            <p:cNvPr id="104455" name="Group 2"/>
            <p:cNvGrpSpPr/>
            <p:nvPr/>
          </p:nvGrpSpPr>
          <p:grpSpPr>
            <a:xfrm>
              <a:off x="845" y="3721"/>
              <a:ext cx="11164" cy="1984"/>
              <a:chOff x="240" y="1335"/>
              <a:chExt cx="4896" cy="873"/>
            </a:xfrm>
          </p:grpSpPr>
          <p:grpSp>
            <p:nvGrpSpPr>
              <p:cNvPr id="104551" name="Group 3"/>
              <p:cNvGrpSpPr/>
              <p:nvPr/>
            </p:nvGrpSpPr>
            <p:grpSpPr>
              <a:xfrm>
                <a:off x="969" y="1335"/>
                <a:ext cx="4167" cy="297"/>
                <a:chOff x="969" y="1440"/>
                <a:chExt cx="4167" cy="297"/>
              </a:xfrm>
            </p:grpSpPr>
            <p:sp>
              <p:nvSpPr>
                <p:cNvPr id="104571" name="Line 4"/>
                <p:cNvSpPr/>
                <p:nvPr/>
              </p:nvSpPr>
              <p:spPr>
                <a:xfrm>
                  <a:off x="1440" y="1440"/>
                  <a:ext cx="336" cy="0"/>
                </a:xfrm>
                <a:prstGeom prst="line">
                  <a:avLst/>
                </a:prstGeom>
                <a:ln w="38100" cap="flat" cmpd="sng">
                  <a:solidFill>
                    <a:schemeClr val="tx1"/>
                  </a:solidFill>
                  <a:prstDash val="solid"/>
                  <a:miter/>
                  <a:headEnd type="none" w="med" len="med"/>
                  <a:tailEnd type="none" w="med" len="med"/>
                </a:ln>
              </p:spPr>
            </p:sp>
            <p:sp>
              <p:nvSpPr>
                <p:cNvPr id="104572" name="Line 5"/>
                <p:cNvSpPr/>
                <p:nvPr/>
              </p:nvSpPr>
              <p:spPr>
                <a:xfrm flipV="1">
                  <a:off x="2064" y="1440"/>
                  <a:ext cx="96" cy="288"/>
                </a:xfrm>
                <a:prstGeom prst="line">
                  <a:avLst/>
                </a:prstGeom>
                <a:ln w="38100" cap="flat" cmpd="sng">
                  <a:solidFill>
                    <a:schemeClr val="tx1"/>
                  </a:solidFill>
                  <a:prstDash val="solid"/>
                  <a:miter/>
                  <a:headEnd type="none" w="med" len="med"/>
                  <a:tailEnd type="none" w="med" len="med"/>
                </a:ln>
              </p:spPr>
            </p:sp>
            <p:sp>
              <p:nvSpPr>
                <p:cNvPr id="104573" name="Line 6"/>
                <p:cNvSpPr/>
                <p:nvPr/>
              </p:nvSpPr>
              <p:spPr>
                <a:xfrm>
                  <a:off x="1872" y="1728"/>
                  <a:ext cx="192" cy="0"/>
                </a:xfrm>
                <a:prstGeom prst="line">
                  <a:avLst/>
                </a:prstGeom>
                <a:ln w="38100" cap="flat" cmpd="sng">
                  <a:solidFill>
                    <a:schemeClr val="tx1"/>
                  </a:solidFill>
                  <a:prstDash val="solid"/>
                  <a:miter/>
                  <a:headEnd type="none" w="med" len="med"/>
                  <a:tailEnd type="none" w="med" len="med"/>
                </a:ln>
              </p:spPr>
            </p:sp>
            <p:sp>
              <p:nvSpPr>
                <p:cNvPr id="104574" name="Line 7"/>
                <p:cNvSpPr/>
                <p:nvPr/>
              </p:nvSpPr>
              <p:spPr>
                <a:xfrm>
                  <a:off x="1776" y="1440"/>
                  <a:ext cx="96" cy="288"/>
                </a:xfrm>
                <a:prstGeom prst="line">
                  <a:avLst/>
                </a:prstGeom>
                <a:ln w="38100" cap="flat" cmpd="sng">
                  <a:solidFill>
                    <a:schemeClr val="tx1"/>
                  </a:solidFill>
                  <a:prstDash val="solid"/>
                  <a:miter/>
                  <a:headEnd type="none" w="med" len="med"/>
                  <a:tailEnd type="none" w="med" len="med"/>
                </a:ln>
              </p:spPr>
            </p:sp>
            <p:sp>
              <p:nvSpPr>
                <p:cNvPr id="104575" name="Line 8"/>
                <p:cNvSpPr/>
                <p:nvPr/>
              </p:nvSpPr>
              <p:spPr>
                <a:xfrm>
                  <a:off x="2160" y="1440"/>
                  <a:ext cx="480" cy="0"/>
                </a:xfrm>
                <a:prstGeom prst="line">
                  <a:avLst/>
                </a:prstGeom>
                <a:ln w="38100" cap="flat" cmpd="sng">
                  <a:solidFill>
                    <a:schemeClr val="tx1"/>
                  </a:solidFill>
                  <a:prstDash val="solid"/>
                  <a:miter/>
                  <a:headEnd type="none" w="med" len="med"/>
                  <a:tailEnd type="none" w="med" len="med"/>
                </a:ln>
              </p:spPr>
            </p:sp>
            <p:sp>
              <p:nvSpPr>
                <p:cNvPr id="104576" name="Text Box 9"/>
                <p:cNvSpPr txBox="1"/>
                <p:nvPr/>
              </p:nvSpPr>
              <p:spPr>
                <a:xfrm>
                  <a:off x="969" y="1449"/>
                  <a:ext cx="423" cy="28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rPr>
                    <a:t>EN1</a:t>
                  </a:r>
                </a:p>
              </p:txBody>
            </p:sp>
            <p:sp>
              <p:nvSpPr>
                <p:cNvPr id="104577" name="Line 10"/>
                <p:cNvSpPr/>
                <p:nvPr/>
              </p:nvSpPr>
              <p:spPr>
                <a:xfrm flipV="1">
                  <a:off x="2928" y="1440"/>
                  <a:ext cx="96" cy="288"/>
                </a:xfrm>
                <a:prstGeom prst="line">
                  <a:avLst/>
                </a:prstGeom>
                <a:ln w="38100" cap="flat" cmpd="sng">
                  <a:solidFill>
                    <a:schemeClr val="tx1"/>
                  </a:solidFill>
                  <a:prstDash val="solid"/>
                  <a:miter/>
                  <a:headEnd type="none" w="med" len="med"/>
                  <a:tailEnd type="none" w="med" len="med"/>
                </a:ln>
              </p:spPr>
            </p:sp>
            <p:sp>
              <p:nvSpPr>
                <p:cNvPr id="104578" name="Line 11"/>
                <p:cNvSpPr/>
                <p:nvPr/>
              </p:nvSpPr>
              <p:spPr>
                <a:xfrm>
                  <a:off x="2736" y="1728"/>
                  <a:ext cx="192" cy="0"/>
                </a:xfrm>
                <a:prstGeom prst="line">
                  <a:avLst/>
                </a:prstGeom>
                <a:ln w="38100" cap="flat" cmpd="sng">
                  <a:solidFill>
                    <a:schemeClr val="tx1"/>
                  </a:solidFill>
                  <a:prstDash val="solid"/>
                  <a:miter/>
                  <a:headEnd type="none" w="med" len="med"/>
                  <a:tailEnd type="none" w="med" len="med"/>
                </a:ln>
              </p:spPr>
            </p:sp>
            <p:sp>
              <p:nvSpPr>
                <p:cNvPr id="104579" name="Line 12"/>
                <p:cNvSpPr/>
                <p:nvPr/>
              </p:nvSpPr>
              <p:spPr>
                <a:xfrm>
                  <a:off x="2640" y="1440"/>
                  <a:ext cx="96" cy="288"/>
                </a:xfrm>
                <a:prstGeom prst="line">
                  <a:avLst/>
                </a:prstGeom>
                <a:ln w="38100" cap="flat" cmpd="sng">
                  <a:solidFill>
                    <a:schemeClr val="tx1"/>
                  </a:solidFill>
                  <a:prstDash val="solid"/>
                  <a:miter/>
                  <a:headEnd type="none" w="med" len="med"/>
                  <a:tailEnd type="none" w="med" len="med"/>
                </a:ln>
              </p:spPr>
            </p:sp>
            <p:sp>
              <p:nvSpPr>
                <p:cNvPr id="104580" name="Line 13"/>
                <p:cNvSpPr/>
                <p:nvPr/>
              </p:nvSpPr>
              <p:spPr>
                <a:xfrm flipV="1">
                  <a:off x="3792" y="1440"/>
                  <a:ext cx="96" cy="288"/>
                </a:xfrm>
                <a:prstGeom prst="line">
                  <a:avLst/>
                </a:prstGeom>
                <a:ln w="38100" cap="flat" cmpd="sng">
                  <a:solidFill>
                    <a:schemeClr val="tx1"/>
                  </a:solidFill>
                  <a:prstDash val="solid"/>
                  <a:miter/>
                  <a:headEnd type="none" w="med" len="med"/>
                  <a:tailEnd type="none" w="med" len="med"/>
                </a:ln>
              </p:spPr>
            </p:sp>
            <p:sp>
              <p:nvSpPr>
                <p:cNvPr id="104581" name="Line 14"/>
                <p:cNvSpPr/>
                <p:nvPr/>
              </p:nvSpPr>
              <p:spPr>
                <a:xfrm>
                  <a:off x="3600" y="1728"/>
                  <a:ext cx="192" cy="0"/>
                </a:xfrm>
                <a:prstGeom prst="line">
                  <a:avLst/>
                </a:prstGeom>
                <a:ln w="38100" cap="flat" cmpd="sng">
                  <a:solidFill>
                    <a:schemeClr val="tx1"/>
                  </a:solidFill>
                  <a:prstDash val="solid"/>
                  <a:miter/>
                  <a:headEnd type="none" w="med" len="med"/>
                  <a:tailEnd type="none" w="med" len="med"/>
                </a:ln>
              </p:spPr>
            </p:sp>
            <p:sp>
              <p:nvSpPr>
                <p:cNvPr id="104582" name="Line 15"/>
                <p:cNvSpPr/>
                <p:nvPr/>
              </p:nvSpPr>
              <p:spPr>
                <a:xfrm>
                  <a:off x="3504" y="1440"/>
                  <a:ext cx="96" cy="288"/>
                </a:xfrm>
                <a:prstGeom prst="line">
                  <a:avLst/>
                </a:prstGeom>
                <a:ln w="38100" cap="flat" cmpd="sng">
                  <a:solidFill>
                    <a:schemeClr val="tx1"/>
                  </a:solidFill>
                  <a:prstDash val="solid"/>
                  <a:miter/>
                  <a:headEnd type="none" w="med" len="med"/>
                  <a:tailEnd type="none" w="med" len="med"/>
                </a:ln>
              </p:spPr>
            </p:sp>
            <p:sp>
              <p:nvSpPr>
                <p:cNvPr id="104583" name="Line 16"/>
                <p:cNvSpPr/>
                <p:nvPr/>
              </p:nvSpPr>
              <p:spPr>
                <a:xfrm flipV="1">
                  <a:off x="4656" y="1440"/>
                  <a:ext cx="96" cy="288"/>
                </a:xfrm>
                <a:prstGeom prst="line">
                  <a:avLst/>
                </a:prstGeom>
                <a:ln w="38100" cap="flat" cmpd="sng">
                  <a:solidFill>
                    <a:schemeClr val="tx1"/>
                  </a:solidFill>
                  <a:prstDash val="solid"/>
                  <a:miter/>
                  <a:headEnd type="none" w="med" len="med"/>
                  <a:tailEnd type="none" w="med" len="med"/>
                </a:ln>
              </p:spPr>
            </p:sp>
            <p:sp>
              <p:nvSpPr>
                <p:cNvPr id="104584" name="Line 17"/>
                <p:cNvSpPr/>
                <p:nvPr/>
              </p:nvSpPr>
              <p:spPr>
                <a:xfrm>
                  <a:off x="4464" y="1728"/>
                  <a:ext cx="192" cy="0"/>
                </a:xfrm>
                <a:prstGeom prst="line">
                  <a:avLst/>
                </a:prstGeom>
                <a:ln w="38100" cap="flat" cmpd="sng">
                  <a:solidFill>
                    <a:schemeClr val="tx1"/>
                  </a:solidFill>
                  <a:prstDash val="solid"/>
                  <a:miter/>
                  <a:headEnd type="none" w="med" len="med"/>
                  <a:tailEnd type="none" w="med" len="med"/>
                </a:ln>
              </p:spPr>
            </p:sp>
            <p:sp>
              <p:nvSpPr>
                <p:cNvPr id="104585" name="Line 18"/>
                <p:cNvSpPr/>
                <p:nvPr/>
              </p:nvSpPr>
              <p:spPr>
                <a:xfrm>
                  <a:off x="4368" y="1440"/>
                  <a:ext cx="96" cy="288"/>
                </a:xfrm>
                <a:prstGeom prst="line">
                  <a:avLst/>
                </a:prstGeom>
                <a:ln w="38100" cap="flat" cmpd="sng">
                  <a:solidFill>
                    <a:schemeClr val="tx1"/>
                  </a:solidFill>
                  <a:prstDash val="solid"/>
                  <a:miter/>
                  <a:headEnd type="none" w="med" len="med"/>
                  <a:tailEnd type="none" w="med" len="med"/>
                </a:ln>
              </p:spPr>
            </p:sp>
            <p:sp>
              <p:nvSpPr>
                <p:cNvPr id="104586" name="Line 19"/>
                <p:cNvSpPr/>
                <p:nvPr/>
              </p:nvSpPr>
              <p:spPr>
                <a:xfrm>
                  <a:off x="3024" y="1440"/>
                  <a:ext cx="480" cy="0"/>
                </a:xfrm>
                <a:prstGeom prst="line">
                  <a:avLst/>
                </a:prstGeom>
                <a:ln w="38100" cap="flat" cmpd="sng">
                  <a:solidFill>
                    <a:schemeClr val="tx1"/>
                  </a:solidFill>
                  <a:prstDash val="solid"/>
                  <a:miter/>
                  <a:headEnd type="none" w="med" len="med"/>
                  <a:tailEnd type="none" w="med" len="med"/>
                </a:ln>
              </p:spPr>
            </p:sp>
            <p:sp>
              <p:nvSpPr>
                <p:cNvPr id="104587" name="Line 20"/>
                <p:cNvSpPr/>
                <p:nvPr/>
              </p:nvSpPr>
              <p:spPr>
                <a:xfrm>
                  <a:off x="3888" y="1440"/>
                  <a:ext cx="480" cy="0"/>
                </a:xfrm>
                <a:prstGeom prst="line">
                  <a:avLst/>
                </a:prstGeom>
                <a:ln w="38100" cap="flat" cmpd="sng">
                  <a:solidFill>
                    <a:schemeClr val="tx1"/>
                  </a:solidFill>
                  <a:prstDash val="solid"/>
                  <a:miter/>
                  <a:headEnd type="none" w="med" len="med"/>
                  <a:tailEnd type="none" w="med" len="med"/>
                </a:ln>
              </p:spPr>
            </p:sp>
            <p:sp>
              <p:nvSpPr>
                <p:cNvPr id="104588" name="Line 21"/>
                <p:cNvSpPr/>
                <p:nvPr/>
              </p:nvSpPr>
              <p:spPr>
                <a:xfrm>
                  <a:off x="4752" y="1440"/>
                  <a:ext cx="384" cy="0"/>
                </a:xfrm>
                <a:prstGeom prst="line">
                  <a:avLst/>
                </a:prstGeom>
                <a:ln w="38100" cap="flat" cmpd="sng">
                  <a:solidFill>
                    <a:schemeClr val="tx1"/>
                  </a:solidFill>
                  <a:prstDash val="solid"/>
                  <a:miter/>
                  <a:headEnd type="none" w="med" len="med"/>
                  <a:tailEnd type="none" w="med" len="med"/>
                </a:ln>
              </p:spPr>
            </p:sp>
          </p:grpSp>
          <p:grpSp>
            <p:nvGrpSpPr>
              <p:cNvPr id="104552" name="Group 22"/>
              <p:cNvGrpSpPr/>
              <p:nvPr/>
            </p:nvGrpSpPr>
            <p:grpSpPr>
              <a:xfrm>
                <a:off x="240" y="1920"/>
                <a:ext cx="4896" cy="288"/>
                <a:chOff x="240" y="1968"/>
                <a:chExt cx="4896" cy="288"/>
              </a:xfrm>
            </p:grpSpPr>
            <p:sp>
              <p:nvSpPr>
                <p:cNvPr id="104553" name="Line 23"/>
                <p:cNvSpPr/>
                <p:nvPr/>
              </p:nvSpPr>
              <p:spPr>
                <a:xfrm>
                  <a:off x="1440" y="2256"/>
                  <a:ext cx="336" cy="0"/>
                </a:xfrm>
                <a:prstGeom prst="line">
                  <a:avLst/>
                </a:prstGeom>
                <a:ln w="38100" cap="flat" cmpd="sng">
                  <a:solidFill>
                    <a:schemeClr val="tx1"/>
                  </a:solidFill>
                  <a:prstDash val="solid"/>
                  <a:miter/>
                  <a:headEnd type="none" w="med" len="med"/>
                  <a:tailEnd type="none" w="med" len="med"/>
                </a:ln>
              </p:spPr>
            </p:sp>
            <p:sp>
              <p:nvSpPr>
                <p:cNvPr id="104554" name="Line 24"/>
                <p:cNvSpPr/>
                <p:nvPr/>
              </p:nvSpPr>
              <p:spPr>
                <a:xfrm flipV="1">
                  <a:off x="1776" y="1968"/>
                  <a:ext cx="96" cy="288"/>
                </a:xfrm>
                <a:prstGeom prst="line">
                  <a:avLst/>
                </a:prstGeom>
                <a:ln w="38100" cap="flat" cmpd="sng">
                  <a:solidFill>
                    <a:schemeClr val="tx1"/>
                  </a:solidFill>
                  <a:prstDash val="solid"/>
                  <a:miter/>
                  <a:headEnd type="none" w="med" len="med"/>
                  <a:tailEnd type="none" w="med" len="med"/>
                </a:ln>
              </p:spPr>
            </p:sp>
            <p:sp>
              <p:nvSpPr>
                <p:cNvPr id="104555" name="Line 25"/>
                <p:cNvSpPr/>
                <p:nvPr/>
              </p:nvSpPr>
              <p:spPr>
                <a:xfrm>
                  <a:off x="1872" y="1968"/>
                  <a:ext cx="192" cy="0"/>
                </a:xfrm>
                <a:prstGeom prst="line">
                  <a:avLst/>
                </a:prstGeom>
                <a:ln w="38100" cap="flat" cmpd="sng">
                  <a:solidFill>
                    <a:schemeClr val="tx1"/>
                  </a:solidFill>
                  <a:prstDash val="solid"/>
                  <a:miter/>
                  <a:headEnd type="none" w="med" len="med"/>
                  <a:tailEnd type="none" w="med" len="med"/>
                </a:ln>
              </p:spPr>
            </p:sp>
            <p:sp>
              <p:nvSpPr>
                <p:cNvPr id="104556" name="Line 26"/>
                <p:cNvSpPr/>
                <p:nvPr/>
              </p:nvSpPr>
              <p:spPr>
                <a:xfrm>
                  <a:off x="2064" y="1968"/>
                  <a:ext cx="96" cy="288"/>
                </a:xfrm>
                <a:prstGeom prst="line">
                  <a:avLst/>
                </a:prstGeom>
                <a:ln w="38100" cap="flat" cmpd="sng">
                  <a:solidFill>
                    <a:schemeClr val="tx1"/>
                  </a:solidFill>
                  <a:prstDash val="solid"/>
                  <a:miter/>
                  <a:headEnd type="none" w="med" len="med"/>
                  <a:tailEnd type="none" w="med" len="med"/>
                </a:ln>
              </p:spPr>
            </p:sp>
            <p:sp>
              <p:nvSpPr>
                <p:cNvPr id="104557" name="Line 27"/>
                <p:cNvSpPr/>
                <p:nvPr/>
              </p:nvSpPr>
              <p:spPr>
                <a:xfrm>
                  <a:off x="2160" y="2256"/>
                  <a:ext cx="480" cy="0"/>
                </a:xfrm>
                <a:prstGeom prst="line">
                  <a:avLst/>
                </a:prstGeom>
                <a:ln w="38100" cap="flat" cmpd="sng">
                  <a:solidFill>
                    <a:schemeClr val="tx1"/>
                  </a:solidFill>
                  <a:prstDash val="solid"/>
                  <a:miter/>
                  <a:headEnd type="none" w="med" len="med"/>
                  <a:tailEnd type="none" w="med" len="med"/>
                </a:ln>
              </p:spPr>
            </p:sp>
            <p:sp>
              <p:nvSpPr>
                <p:cNvPr id="104558" name="Text Box 28"/>
                <p:cNvSpPr txBox="1"/>
                <p:nvPr/>
              </p:nvSpPr>
              <p:spPr>
                <a:xfrm>
                  <a:off x="240" y="1968"/>
                  <a:ext cx="1186" cy="28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rPr>
                    <a:t>EN2_L, EN3_L</a:t>
                  </a:r>
                </a:p>
              </p:txBody>
            </p:sp>
            <p:sp>
              <p:nvSpPr>
                <p:cNvPr id="104559" name="Line 29"/>
                <p:cNvSpPr/>
                <p:nvPr/>
              </p:nvSpPr>
              <p:spPr>
                <a:xfrm flipV="1">
                  <a:off x="2640" y="1968"/>
                  <a:ext cx="96" cy="288"/>
                </a:xfrm>
                <a:prstGeom prst="line">
                  <a:avLst/>
                </a:prstGeom>
                <a:ln w="38100" cap="flat" cmpd="sng">
                  <a:solidFill>
                    <a:schemeClr val="tx1"/>
                  </a:solidFill>
                  <a:prstDash val="solid"/>
                  <a:miter/>
                  <a:headEnd type="none" w="med" len="med"/>
                  <a:tailEnd type="none" w="med" len="med"/>
                </a:ln>
              </p:spPr>
            </p:sp>
            <p:sp>
              <p:nvSpPr>
                <p:cNvPr id="104560" name="Line 30"/>
                <p:cNvSpPr/>
                <p:nvPr/>
              </p:nvSpPr>
              <p:spPr>
                <a:xfrm>
                  <a:off x="2736" y="1968"/>
                  <a:ext cx="192" cy="0"/>
                </a:xfrm>
                <a:prstGeom prst="line">
                  <a:avLst/>
                </a:prstGeom>
                <a:ln w="38100" cap="flat" cmpd="sng">
                  <a:solidFill>
                    <a:schemeClr val="tx1"/>
                  </a:solidFill>
                  <a:prstDash val="solid"/>
                  <a:miter/>
                  <a:headEnd type="none" w="med" len="med"/>
                  <a:tailEnd type="none" w="med" len="med"/>
                </a:ln>
              </p:spPr>
            </p:sp>
            <p:sp>
              <p:nvSpPr>
                <p:cNvPr id="104561" name="Line 31"/>
                <p:cNvSpPr/>
                <p:nvPr/>
              </p:nvSpPr>
              <p:spPr>
                <a:xfrm>
                  <a:off x="2928" y="1968"/>
                  <a:ext cx="96" cy="288"/>
                </a:xfrm>
                <a:prstGeom prst="line">
                  <a:avLst/>
                </a:prstGeom>
                <a:ln w="38100" cap="flat" cmpd="sng">
                  <a:solidFill>
                    <a:schemeClr val="tx1"/>
                  </a:solidFill>
                  <a:prstDash val="solid"/>
                  <a:miter/>
                  <a:headEnd type="none" w="med" len="med"/>
                  <a:tailEnd type="none" w="med" len="med"/>
                </a:ln>
              </p:spPr>
            </p:sp>
            <p:sp>
              <p:nvSpPr>
                <p:cNvPr id="104562" name="Line 32"/>
                <p:cNvSpPr/>
                <p:nvPr/>
              </p:nvSpPr>
              <p:spPr>
                <a:xfrm flipV="1">
                  <a:off x="3504" y="1968"/>
                  <a:ext cx="96" cy="288"/>
                </a:xfrm>
                <a:prstGeom prst="line">
                  <a:avLst/>
                </a:prstGeom>
                <a:ln w="38100" cap="flat" cmpd="sng">
                  <a:solidFill>
                    <a:schemeClr val="tx1"/>
                  </a:solidFill>
                  <a:prstDash val="solid"/>
                  <a:miter/>
                  <a:headEnd type="none" w="med" len="med"/>
                  <a:tailEnd type="none" w="med" len="med"/>
                </a:ln>
              </p:spPr>
            </p:sp>
            <p:sp>
              <p:nvSpPr>
                <p:cNvPr id="104563" name="Line 33"/>
                <p:cNvSpPr/>
                <p:nvPr/>
              </p:nvSpPr>
              <p:spPr>
                <a:xfrm>
                  <a:off x="3600" y="1968"/>
                  <a:ext cx="192" cy="0"/>
                </a:xfrm>
                <a:prstGeom prst="line">
                  <a:avLst/>
                </a:prstGeom>
                <a:ln w="38100" cap="flat" cmpd="sng">
                  <a:solidFill>
                    <a:schemeClr val="tx1"/>
                  </a:solidFill>
                  <a:prstDash val="solid"/>
                  <a:miter/>
                  <a:headEnd type="none" w="med" len="med"/>
                  <a:tailEnd type="none" w="med" len="med"/>
                </a:ln>
              </p:spPr>
            </p:sp>
            <p:sp>
              <p:nvSpPr>
                <p:cNvPr id="104564" name="Line 34"/>
                <p:cNvSpPr/>
                <p:nvPr/>
              </p:nvSpPr>
              <p:spPr>
                <a:xfrm>
                  <a:off x="3792" y="1968"/>
                  <a:ext cx="96" cy="288"/>
                </a:xfrm>
                <a:prstGeom prst="line">
                  <a:avLst/>
                </a:prstGeom>
                <a:ln w="38100" cap="flat" cmpd="sng">
                  <a:solidFill>
                    <a:schemeClr val="tx1"/>
                  </a:solidFill>
                  <a:prstDash val="solid"/>
                  <a:miter/>
                  <a:headEnd type="none" w="med" len="med"/>
                  <a:tailEnd type="none" w="med" len="med"/>
                </a:ln>
              </p:spPr>
            </p:sp>
            <p:sp>
              <p:nvSpPr>
                <p:cNvPr id="104565" name="Line 35"/>
                <p:cNvSpPr/>
                <p:nvPr/>
              </p:nvSpPr>
              <p:spPr>
                <a:xfrm flipV="1">
                  <a:off x="4368" y="1968"/>
                  <a:ext cx="96" cy="288"/>
                </a:xfrm>
                <a:prstGeom prst="line">
                  <a:avLst/>
                </a:prstGeom>
                <a:ln w="38100" cap="flat" cmpd="sng">
                  <a:solidFill>
                    <a:schemeClr val="tx1"/>
                  </a:solidFill>
                  <a:prstDash val="solid"/>
                  <a:miter/>
                  <a:headEnd type="none" w="med" len="med"/>
                  <a:tailEnd type="none" w="med" len="med"/>
                </a:ln>
              </p:spPr>
            </p:sp>
            <p:sp>
              <p:nvSpPr>
                <p:cNvPr id="104566" name="Line 36"/>
                <p:cNvSpPr/>
                <p:nvPr/>
              </p:nvSpPr>
              <p:spPr>
                <a:xfrm>
                  <a:off x="4464" y="1968"/>
                  <a:ext cx="192" cy="0"/>
                </a:xfrm>
                <a:prstGeom prst="line">
                  <a:avLst/>
                </a:prstGeom>
                <a:ln w="38100" cap="flat" cmpd="sng">
                  <a:solidFill>
                    <a:schemeClr val="tx1"/>
                  </a:solidFill>
                  <a:prstDash val="solid"/>
                  <a:miter/>
                  <a:headEnd type="none" w="med" len="med"/>
                  <a:tailEnd type="none" w="med" len="med"/>
                </a:ln>
              </p:spPr>
            </p:sp>
            <p:sp>
              <p:nvSpPr>
                <p:cNvPr id="104567" name="Line 37"/>
                <p:cNvSpPr/>
                <p:nvPr/>
              </p:nvSpPr>
              <p:spPr>
                <a:xfrm>
                  <a:off x="4656" y="1968"/>
                  <a:ext cx="96" cy="288"/>
                </a:xfrm>
                <a:prstGeom prst="line">
                  <a:avLst/>
                </a:prstGeom>
                <a:ln w="38100" cap="flat" cmpd="sng">
                  <a:solidFill>
                    <a:schemeClr val="tx1"/>
                  </a:solidFill>
                  <a:prstDash val="solid"/>
                  <a:miter/>
                  <a:headEnd type="none" w="med" len="med"/>
                  <a:tailEnd type="none" w="med" len="med"/>
                </a:ln>
              </p:spPr>
            </p:sp>
            <p:sp>
              <p:nvSpPr>
                <p:cNvPr id="104568" name="Line 38"/>
                <p:cNvSpPr/>
                <p:nvPr/>
              </p:nvSpPr>
              <p:spPr>
                <a:xfrm>
                  <a:off x="3024" y="2256"/>
                  <a:ext cx="480" cy="0"/>
                </a:xfrm>
                <a:prstGeom prst="line">
                  <a:avLst/>
                </a:prstGeom>
                <a:ln w="38100" cap="flat" cmpd="sng">
                  <a:solidFill>
                    <a:schemeClr val="tx1"/>
                  </a:solidFill>
                  <a:prstDash val="solid"/>
                  <a:miter/>
                  <a:headEnd type="none" w="med" len="med"/>
                  <a:tailEnd type="none" w="med" len="med"/>
                </a:ln>
              </p:spPr>
            </p:sp>
            <p:sp>
              <p:nvSpPr>
                <p:cNvPr id="104569" name="Line 39"/>
                <p:cNvSpPr/>
                <p:nvPr/>
              </p:nvSpPr>
              <p:spPr>
                <a:xfrm>
                  <a:off x="3888" y="2256"/>
                  <a:ext cx="480" cy="0"/>
                </a:xfrm>
                <a:prstGeom prst="line">
                  <a:avLst/>
                </a:prstGeom>
                <a:ln w="38100" cap="flat" cmpd="sng">
                  <a:solidFill>
                    <a:schemeClr val="tx1"/>
                  </a:solidFill>
                  <a:prstDash val="solid"/>
                  <a:miter/>
                  <a:headEnd type="none" w="med" len="med"/>
                  <a:tailEnd type="none" w="med" len="med"/>
                </a:ln>
              </p:spPr>
            </p:sp>
            <p:sp>
              <p:nvSpPr>
                <p:cNvPr id="104570" name="Line 40"/>
                <p:cNvSpPr/>
                <p:nvPr/>
              </p:nvSpPr>
              <p:spPr>
                <a:xfrm>
                  <a:off x="4752" y="2256"/>
                  <a:ext cx="384" cy="0"/>
                </a:xfrm>
                <a:prstGeom prst="line">
                  <a:avLst/>
                </a:prstGeom>
                <a:ln w="38100" cap="flat" cmpd="sng">
                  <a:solidFill>
                    <a:schemeClr val="tx1"/>
                  </a:solidFill>
                  <a:prstDash val="solid"/>
                  <a:miter/>
                  <a:headEnd type="none" w="med" len="med"/>
                  <a:tailEnd type="none" w="med" len="med"/>
                </a:ln>
              </p:spPr>
            </p:sp>
          </p:grpSp>
        </p:grpSp>
        <p:grpSp>
          <p:nvGrpSpPr>
            <p:cNvPr id="104456" name="Group 41"/>
            <p:cNvGrpSpPr/>
            <p:nvPr/>
          </p:nvGrpSpPr>
          <p:grpSpPr>
            <a:xfrm>
              <a:off x="1125" y="3633"/>
              <a:ext cx="4098" cy="4800"/>
              <a:chOff x="363" y="1296"/>
              <a:chExt cx="1797" cy="2112"/>
            </a:xfrm>
          </p:grpSpPr>
          <p:sp>
            <p:nvSpPr>
              <p:cNvPr id="104546" name="Line 42"/>
              <p:cNvSpPr/>
              <p:nvPr/>
            </p:nvSpPr>
            <p:spPr>
              <a:xfrm>
                <a:off x="1824" y="1296"/>
                <a:ext cx="0" cy="1776"/>
              </a:xfrm>
              <a:prstGeom prst="line">
                <a:avLst/>
              </a:prstGeom>
              <a:ln w="19050" cap="flat" cmpd="sng">
                <a:solidFill>
                  <a:schemeClr val="hlink"/>
                </a:solidFill>
                <a:prstDash val="solid"/>
                <a:miter/>
                <a:headEnd type="none" w="med" len="med"/>
                <a:tailEnd type="none" w="med" len="med"/>
              </a:ln>
            </p:spPr>
          </p:sp>
          <p:sp>
            <p:nvSpPr>
              <p:cNvPr id="104547" name="Line 43"/>
              <p:cNvSpPr/>
              <p:nvPr/>
            </p:nvSpPr>
            <p:spPr>
              <a:xfrm>
                <a:off x="1968" y="2496"/>
                <a:ext cx="0" cy="576"/>
              </a:xfrm>
              <a:prstGeom prst="line">
                <a:avLst/>
              </a:prstGeom>
              <a:ln w="19050" cap="flat" cmpd="sng">
                <a:solidFill>
                  <a:schemeClr val="hlink"/>
                </a:solidFill>
                <a:prstDash val="solid"/>
                <a:miter/>
                <a:headEnd type="none" w="med" len="med"/>
                <a:tailEnd type="none" w="med" len="med"/>
              </a:ln>
            </p:spPr>
          </p:sp>
          <p:sp>
            <p:nvSpPr>
              <p:cNvPr id="104548" name="Text Box 44"/>
              <p:cNvSpPr txBox="1"/>
              <p:nvPr/>
            </p:nvSpPr>
            <p:spPr>
              <a:xfrm>
                <a:off x="363" y="3081"/>
                <a:ext cx="1797" cy="327"/>
              </a:xfrm>
              <a:prstGeom prst="rect">
                <a:avLst/>
              </a:prstGeom>
              <a:noFill/>
              <a:ln w="9525">
                <a:noFill/>
              </a:ln>
            </p:spPr>
            <p:txBody>
              <a:bodyPr wrap="none">
                <a:spAutoFit/>
              </a:bodyPr>
              <a:lstStyle/>
              <a:p>
                <a:pPr eaLnBrk="1" hangingPunct="1"/>
                <a:r>
                  <a:rPr lang="en-US" altLang="zh-CN" sz="2800" b="1" dirty="0">
                    <a:solidFill>
                      <a:srgbClr val="0563C1"/>
                    </a:solidFill>
                    <a:latin typeface="Arial Narrow" panose="020B0606020202030204" pitchFamily="34" charset="0"/>
                  </a:rPr>
                  <a:t>max(t</a:t>
                </a:r>
                <a:r>
                  <a:rPr lang="en-US" altLang="zh-CN" sz="2800" b="1" baseline="-25000" dirty="0">
                    <a:solidFill>
                      <a:srgbClr val="0563C1"/>
                    </a:solidFill>
                    <a:latin typeface="Arial Narrow" panose="020B0606020202030204" pitchFamily="34" charset="0"/>
                  </a:rPr>
                  <a:t>pLZmax</a:t>
                </a:r>
                <a:r>
                  <a:rPr lang="en-US" altLang="zh-CN" sz="2800" b="1" dirty="0">
                    <a:solidFill>
                      <a:srgbClr val="0563C1"/>
                    </a:solidFill>
                    <a:latin typeface="Arial Narrow" panose="020B0606020202030204" pitchFamily="34" charset="0"/>
                  </a:rPr>
                  <a:t>, t</a:t>
                </a:r>
                <a:r>
                  <a:rPr lang="en-US" altLang="zh-CN" sz="2800" b="1" baseline="-25000" dirty="0">
                    <a:solidFill>
                      <a:srgbClr val="0563C1"/>
                    </a:solidFill>
                    <a:latin typeface="Arial Narrow" panose="020B0606020202030204" pitchFamily="34" charset="0"/>
                  </a:rPr>
                  <a:t>pHZmax</a:t>
                </a:r>
                <a:r>
                  <a:rPr lang="en-US" altLang="zh-CN" sz="2800" b="1" dirty="0">
                    <a:solidFill>
                      <a:srgbClr val="0563C1"/>
                    </a:solidFill>
                    <a:latin typeface="Arial Narrow" panose="020B0606020202030204" pitchFamily="34" charset="0"/>
                  </a:rPr>
                  <a:t>)</a:t>
                </a:r>
              </a:p>
            </p:txBody>
          </p:sp>
          <p:sp>
            <p:nvSpPr>
              <p:cNvPr id="104549" name="Line 45"/>
              <p:cNvSpPr/>
              <p:nvPr/>
            </p:nvSpPr>
            <p:spPr>
              <a:xfrm>
                <a:off x="1632" y="2976"/>
                <a:ext cx="192" cy="0"/>
              </a:xfrm>
              <a:prstGeom prst="line">
                <a:avLst/>
              </a:prstGeom>
              <a:ln w="28575" cap="flat" cmpd="sng">
                <a:solidFill>
                  <a:schemeClr val="hlink"/>
                </a:solidFill>
                <a:prstDash val="solid"/>
                <a:miter/>
                <a:headEnd type="none" w="med" len="med"/>
                <a:tailEnd type="triangle" w="med" len="med"/>
              </a:ln>
            </p:spPr>
          </p:sp>
          <p:sp>
            <p:nvSpPr>
              <p:cNvPr id="104550" name="Line 46"/>
              <p:cNvSpPr/>
              <p:nvPr/>
            </p:nvSpPr>
            <p:spPr>
              <a:xfrm flipH="1">
                <a:off x="1968" y="2976"/>
                <a:ext cx="192" cy="0"/>
              </a:xfrm>
              <a:prstGeom prst="line">
                <a:avLst/>
              </a:prstGeom>
              <a:ln w="28575" cap="flat" cmpd="sng">
                <a:solidFill>
                  <a:schemeClr val="hlink"/>
                </a:solidFill>
                <a:prstDash val="solid"/>
                <a:miter/>
                <a:headEnd type="none" w="med" len="med"/>
                <a:tailEnd type="triangle" w="med" len="med"/>
              </a:ln>
            </p:spPr>
          </p:sp>
        </p:grpSp>
        <p:grpSp>
          <p:nvGrpSpPr>
            <p:cNvPr id="104457" name="Group 47"/>
            <p:cNvGrpSpPr/>
            <p:nvPr/>
          </p:nvGrpSpPr>
          <p:grpSpPr>
            <a:xfrm>
              <a:off x="8616" y="3633"/>
              <a:ext cx="4159" cy="4786"/>
              <a:chOff x="3648" y="1296"/>
              <a:chExt cx="1824" cy="2106"/>
            </a:xfrm>
          </p:grpSpPr>
          <p:sp>
            <p:nvSpPr>
              <p:cNvPr id="104541" name="Line 48"/>
              <p:cNvSpPr/>
              <p:nvPr/>
            </p:nvSpPr>
            <p:spPr>
              <a:xfrm>
                <a:off x="3840" y="1296"/>
                <a:ext cx="0" cy="1776"/>
              </a:xfrm>
              <a:prstGeom prst="line">
                <a:avLst/>
              </a:prstGeom>
              <a:ln w="19050" cap="flat" cmpd="sng">
                <a:solidFill>
                  <a:schemeClr val="accent2"/>
                </a:solidFill>
                <a:prstDash val="solid"/>
                <a:miter/>
                <a:headEnd type="none" w="med" len="med"/>
                <a:tailEnd type="none" w="med" len="med"/>
              </a:ln>
            </p:spPr>
          </p:sp>
          <p:sp>
            <p:nvSpPr>
              <p:cNvPr id="104542" name="Line 49"/>
              <p:cNvSpPr/>
              <p:nvPr/>
            </p:nvSpPr>
            <p:spPr>
              <a:xfrm>
                <a:off x="3936" y="2496"/>
                <a:ext cx="0" cy="576"/>
              </a:xfrm>
              <a:prstGeom prst="line">
                <a:avLst/>
              </a:prstGeom>
              <a:ln w="19050" cap="flat" cmpd="sng">
                <a:solidFill>
                  <a:schemeClr val="accent2"/>
                </a:solidFill>
                <a:prstDash val="solid"/>
                <a:miter/>
                <a:headEnd type="none" w="med" len="med"/>
                <a:tailEnd type="none" w="med" len="med"/>
              </a:ln>
            </p:spPr>
          </p:sp>
          <p:sp>
            <p:nvSpPr>
              <p:cNvPr id="104543" name="Text Box 50"/>
              <p:cNvSpPr txBox="1"/>
              <p:nvPr/>
            </p:nvSpPr>
            <p:spPr>
              <a:xfrm>
                <a:off x="3770" y="3075"/>
                <a:ext cx="1702" cy="327"/>
              </a:xfrm>
              <a:prstGeom prst="rect">
                <a:avLst/>
              </a:prstGeom>
              <a:noFill/>
              <a:ln w="9525">
                <a:noFill/>
              </a:ln>
            </p:spPr>
            <p:txBody>
              <a:bodyPr wrap="none">
                <a:spAutoFit/>
              </a:bodyPr>
              <a:lstStyle/>
              <a:p>
                <a:pPr eaLnBrk="1" hangingPunct="1"/>
                <a:r>
                  <a:rPr lang="en-US" altLang="zh-CN" sz="2800" b="1" dirty="0">
                    <a:solidFill>
                      <a:srgbClr val="ED7D31"/>
                    </a:solidFill>
                    <a:latin typeface="Arial Narrow" panose="020B0606020202030204" pitchFamily="34" charset="0"/>
                  </a:rPr>
                  <a:t>min(t</a:t>
                </a:r>
                <a:r>
                  <a:rPr lang="en-US" altLang="zh-CN" sz="2800" b="1" baseline="-25000" dirty="0">
                    <a:solidFill>
                      <a:srgbClr val="ED7D31"/>
                    </a:solidFill>
                    <a:latin typeface="Arial Narrow" panose="020B0606020202030204" pitchFamily="34" charset="0"/>
                  </a:rPr>
                  <a:t>pZLmin</a:t>
                </a:r>
                <a:r>
                  <a:rPr lang="en-US" altLang="zh-CN" sz="2800" b="1" dirty="0">
                    <a:solidFill>
                      <a:srgbClr val="ED7D31"/>
                    </a:solidFill>
                    <a:latin typeface="Arial Narrow" panose="020B0606020202030204" pitchFamily="34" charset="0"/>
                  </a:rPr>
                  <a:t>, t</a:t>
                </a:r>
                <a:r>
                  <a:rPr lang="en-US" altLang="zh-CN" sz="2800" b="1" baseline="-25000" dirty="0">
                    <a:solidFill>
                      <a:srgbClr val="ED7D31"/>
                    </a:solidFill>
                    <a:latin typeface="Arial Narrow" panose="020B0606020202030204" pitchFamily="34" charset="0"/>
                  </a:rPr>
                  <a:t>pZHmin</a:t>
                </a:r>
                <a:r>
                  <a:rPr lang="en-US" altLang="zh-CN" sz="2800" b="1" dirty="0">
                    <a:solidFill>
                      <a:srgbClr val="ED7D31"/>
                    </a:solidFill>
                    <a:latin typeface="Arial Narrow" panose="020B0606020202030204" pitchFamily="34" charset="0"/>
                  </a:rPr>
                  <a:t>)</a:t>
                </a:r>
              </a:p>
            </p:txBody>
          </p:sp>
          <p:sp>
            <p:nvSpPr>
              <p:cNvPr id="104544" name="Line 51"/>
              <p:cNvSpPr/>
              <p:nvPr/>
            </p:nvSpPr>
            <p:spPr>
              <a:xfrm>
                <a:off x="3648" y="2976"/>
                <a:ext cx="192" cy="0"/>
              </a:xfrm>
              <a:prstGeom prst="line">
                <a:avLst/>
              </a:prstGeom>
              <a:ln w="28575" cap="flat" cmpd="sng">
                <a:solidFill>
                  <a:schemeClr val="accent2"/>
                </a:solidFill>
                <a:prstDash val="solid"/>
                <a:miter/>
                <a:headEnd type="none" w="med" len="med"/>
                <a:tailEnd type="triangle" w="med" len="med"/>
              </a:ln>
            </p:spPr>
          </p:sp>
          <p:sp>
            <p:nvSpPr>
              <p:cNvPr id="104545" name="Line 52"/>
              <p:cNvSpPr/>
              <p:nvPr/>
            </p:nvSpPr>
            <p:spPr>
              <a:xfrm flipH="1">
                <a:off x="3936" y="2976"/>
                <a:ext cx="192" cy="0"/>
              </a:xfrm>
              <a:prstGeom prst="line">
                <a:avLst/>
              </a:prstGeom>
              <a:ln w="28575" cap="flat" cmpd="sng">
                <a:solidFill>
                  <a:schemeClr val="accent2"/>
                </a:solidFill>
                <a:prstDash val="solid"/>
                <a:miter/>
                <a:headEnd type="none" w="med" len="med"/>
                <a:tailEnd type="triangle" w="med" len="med"/>
              </a:ln>
            </p:spPr>
          </p:sp>
        </p:grpSp>
        <p:grpSp>
          <p:nvGrpSpPr>
            <p:cNvPr id="104458" name="Group 53"/>
            <p:cNvGrpSpPr/>
            <p:nvPr/>
          </p:nvGrpSpPr>
          <p:grpSpPr>
            <a:xfrm>
              <a:off x="1611" y="2433"/>
              <a:ext cx="10398" cy="655"/>
              <a:chOff x="576" y="768"/>
              <a:chExt cx="4560" cy="288"/>
            </a:xfrm>
          </p:grpSpPr>
          <p:grpSp>
            <p:nvGrpSpPr>
              <p:cNvPr id="104516" name="Group 54"/>
              <p:cNvGrpSpPr/>
              <p:nvPr/>
            </p:nvGrpSpPr>
            <p:grpSpPr>
              <a:xfrm>
                <a:off x="576" y="768"/>
                <a:ext cx="4560" cy="288"/>
                <a:chOff x="576" y="816"/>
                <a:chExt cx="4560" cy="288"/>
              </a:xfrm>
            </p:grpSpPr>
            <p:sp>
              <p:nvSpPr>
                <p:cNvPr id="104522" name="Line 55"/>
                <p:cNvSpPr/>
                <p:nvPr/>
              </p:nvSpPr>
              <p:spPr>
                <a:xfrm>
                  <a:off x="1440" y="1104"/>
                  <a:ext cx="3696" cy="0"/>
                </a:xfrm>
                <a:prstGeom prst="line">
                  <a:avLst/>
                </a:prstGeom>
                <a:ln w="38100" cap="flat" cmpd="sng">
                  <a:solidFill>
                    <a:schemeClr val="tx1"/>
                  </a:solidFill>
                  <a:prstDash val="solid"/>
                  <a:miter/>
                  <a:headEnd type="none" w="med" len="med"/>
                  <a:tailEnd type="none" w="med" len="med"/>
                </a:ln>
              </p:spPr>
            </p:sp>
            <p:sp>
              <p:nvSpPr>
                <p:cNvPr id="104523" name="Line 56"/>
                <p:cNvSpPr/>
                <p:nvPr/>
              </p:nvSpPr>
              <p:spPr>
                <a:xfrm flipV="1">
                  <a:off x="1872" y="816"/>
                  <a:ext cx="96" cy="288"/>
                </a:xfrm>
                <a:prstGeom prst="line">
                  <a:avLst/>
                </a:prstGeom>
                <a:ln w="38100" cap="flat" cmpd="sng">
                  <a:solidFill>
                    <a:schemeClr val="tx1"/>
                  </a:solidFill>
                  <a:prstDash val="solid"/>
                  <a:miter/>
                  <a:headEnd type="none" w="med" len="med"/>
                  <a:tailEnd type="none" w="med" len="med"/>
                </a:ln>
              </p:spPr>
            </p:sp>
            <p:sp>
              <p:nvSpPr>
                <p:cNvPr id="104524" name="Line 57"/>
                <p:cNvSpPr/>
                <p:nvPr/>
              </p:nvSpPr>
              <p:spPr>
                <a:xfrm>
                  <a:off x="1872" y="816"/>
                  <a:ext cx="96" cy="288"/>
                </a:xfrm>
                <a:prstGeom prst="line">
                  <a:avLst/>
                </a:prstGeom>
                <a:ln w="38100" cap="flat" cmpd="sng">
                  <a:solidFill>
                    <a:schemeClr val="tx1"/>
                  </a:solidFill>
                  <a:prstDash val="solid"/>
                  <a:miter/>
                  <a:headEnd type="none" w="med" len="med"/>
                  <a:tailEnd type="none" w="med" len="med"/>
                </a:ln>
              </p:spPr>
            </p:sp>
            <p:sp>
              <p:nvSpPr>
                <p:cNvPr id="104525" name="Text Box 58"/>
                <p:cNvSpPr txBox="1"/>
                <p:nvPr/>
              </p:nvSpPr>
              <p:spPr>
                <a:xfrm>
                  <a:off x="576" y="816"/>
                  <a:ext cx="886" cy="28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rPr>
                    <a:t>SSRC[2:0]</a:t>
                  </a:r>
                </a:p>
              </p:txBody>
            </p:sp>
            <p:sp>
              <p:nvSpPr>
                <p:cNvPr id="104526" name="Line 59"/>
                <p:cNvSpPr/>
                <p:nvPr/>
              </p:nvSpPr>
              <p:spPr>
                <a:xfrm>
                  <a:off x="1440" y="816"/>
                  <a:ext cx="3696" cy="0"/>
                </a:xfrm>
                <a:prstGeom prst="line">
                  <a:avLst/>
                </a:prstGeom>
                <a:ln w="38100" cap="flat" cmpd="sng">
                  <a:solidFill>
                    <a:schemeClr val="tx1"/>
                  </a:solidFill>
                  <a:prstDash val="solid"/>
                  <a:miter/>
                  <a:headEnd type="none" w="med" len="med"/>
                  <a:tailEnd type="none" w="med" len="med"/>
                </a:ln>
              </p:spPr>
            </p:sp>
            <p:sp>
              <p:nvSpPr>
                <p:cNvPr id="104527" name="Line 60"/>
                <p:cNvSpPr/>
                <p:nvPr/>
              </p:nvSpPr>
              <p:spPr>
                <a:xfrm flipV="1">
                  <a:off x="2736" y="816"/>
                  <a:ext cx="96" cy="288"/>
                </a:xfrm>
                <a:prstGeom prst="line">
                  <a:avLst/>
                </a:prstGeom>
                <a:ln w="38100" cap="flat" cmpd="sng">
                  <a:solidFill>
                    <a:schemeClr val="tx1"/>
                  </a:solidFill>
                  <a:prstDash val="solid"/>
                  <a:miter/>
                  <a:headEnd type="none" w="med" len="med"/>
                  <a:tailEnd type="none" w="med" len="med"/>
                </a:ln>
              </p:spPr>
            </p:sp>
            <p:sp>
              <p:nvSpPr>
                <p:cNvPr id="104528" name="Line 61"/>
                <p:cNvSpPr/>
                <p:nvPr/>
              </p:nvSpPr>
              <p:spPr>
                <a:xfrm>
                  <a:off x="2736" y="816"/>
                  <a:ext cx="96" cy="288"/>
                </a:xfrm>
                <a:prstGeom prst="line">
                  <a:avLst/>
                </a:prstGeom>
                <a:ln w="38100" cap="flat" cmpd="sng">
                  <a:solidFill>
                    <a:schemeClr val="tx1"/>
                  </a:solidFill>
                  <a:prstDash val="solid"/>
                  <a:miter/>
                  <a:headEnd type="none" w="med" len="med"/>
                  <a:tailEnd type="none" w="med" len="med"/>
                </a:ln>
              </p:spPr>
            </p:sp>
            <p:sp>
              <p:nvSpPr>
                <p:cNvPr id="104529" name="Line 62"/>
                <p:cNvSpPr/>
                <p:nvPr/>
              </p:nvSpPr>
              <p:spPr>
                <a:xfrm flipV="1">
                  <a:off x="1968" y="816"/>
                  <a:ext cx="96" cy="288"/>
                </a:xfrm>
                <a:prstGeom prst="line">
                  <a:avLst/>
                </a:prstGeom>
                <a:ln w="38100" cap="flat" cmpd="sng">
                  <a:solidFill>
                    <a:schemeClr val="tx1"/>
                  </a:solidFill>
                  <a:prstDash val="solid"/>
                  <a:miter/>
                  <a:headEnd type="none" w="med" len="med"/>
                  <a:tailEnd type="none" w="med" len="med"/>
                </a:ln>
              </p:spPr>
            </p:sp>
            <p:sp>
              <p:nvSpPr>
                <p:cNvPr id="104530" name="Line 63"/>
                <p:cNvSpPr/>
                <p:nvPr/>
              </p:nvSpPr>
              <p:spPr>
                <a:xfrm>
                  <a:off x="1968" y="816"/>
                  <a:ext cx="96" cy="288"/>
                </a:xfrm>
                <a:prstGeom prst="line">
                  <a:avLst/>
                </a:prstGeom>
                <a:ln w="38100" cap="flat" cmpd="sng">
                  <a:solidFill>
                    <a:schemeClr val="tx1"/>
                  </a:solidFill>
                  <a:prstDash val="solid"/>
                  <a:miter/>
                  <a:headEnd type="none" w="med" len="med"/>
                  <a:tailEnd type="none" w="med" len="med"/>
                </a:ln>
              </p:spPr>
            </p:sp>
            <p:sp>
              <p:nvSpPr>
                <p:cNvPr id="104531" name="Line 64"/>
                <p:cNvSpPr/>
                <p:nvPr/>
              </p:nvSpPr>
              <p:spPr>
                <a:xfrm flipV="1">
                  <a:off x="2832" y="816"/>
                  <a:ext cx="96" cy="288"/>
                </a:xfrm>
                <a:prstGeom prst="line">
                  <a:avLst/>
                </a:prstGeom>
                <a:ln w="38100" cap="flat" cmpd="sng">
                  <a:solidFill>
                    <a:schemeClr val="tx1"/>
                  </a:solidFill>
                  <a:prstDash val="solid"/>
                  <a:miter/>
                  <a:headEnd type="none" w="med" len="med"/>
                  <a:tailEnd type="none" w="med" len="med"/>
                </a:ln>
              </p:spPr>
            </p:sp>
            <p:sp>
              <p:nvSpPr>
                <p:cNvPr id="104532" name="Line 65"/>
                <p:cNvSpPr/>
                <p:nvPr/>
              </p:nvSpPr>
              <p:spPr>
                <a:xfrm>
                  <a:off x="2832" y="816"/>
                  <a:ext cx="96" cy="288"/>
                </a:xfrm>
                <a:prstGeom prst="line">
                  <a:avLst/>
                </a:prstGeom>
                <a:ln w="38100" cap="flat" cmpd="sng">
                  <a:solidFill>
                    <a:schemeClr val="tx1"/>
                  </a:solidFill>
                  <a:prstDash val="solid"/>
                  <a:miter/>
                  <a:headEnd type="none" w="med" len="med"/>
                  <a:tailEnd type="none" w="med" len="med"/>
                </a:ln>
              </p:spPr>
            </p:sp>
            <p:sp>
              <p:nvSpPr>
                <p:cNvPr id="104533" name="Line 66"/>
                <p:cNvSpPr/>
                <p:nvPr/>
              </p:nvSpPr>
              <p:spPr>
                <a:xfrm flipV="1">
                  <a:off x="3600" y="816"/>
                  <a:ext cx="96" cy="288"/>
                </a:xfrm>
                <a:prstGeom prst="line">
                  <a:avLst/>
                </a:prstGeom>
                <a:ln w="38100" cap="flat" cmpd="sng">
                  <a:solidFill>
                    <a:schemeClr val="tx1"/>
                  </a:solidFill>
                  <a:prstDash val="solid"/>
                  <a:miter/>
                  <a:headEnd type="none" w="med" len="med"/>
                  <a:tailEnd type="none" w="med" len="med"/>
                </a:ln>
              </p:spPr>
            </p:sp>
            <p:sp>
              <p:nvSpPr>
                <p:cNvPr id="104534" name="Line 67"/>
                <p:cNvSpPr/>
                <p:nvPr/>
              </p:nvSpPr>
              <p:spPr>
                <a:xfrm>
                  <a:off x="3600" y="816"/>
                  <a:ext cx="96" cy="288"/>
                </a:xfrm>
                <a:prstGeom prst="line">
                  <a:avLst/>
                </a:prstGeom>
                <a:ln w="38100" cap="flat" cmpd="sng">
                  <a:solidFill>
                    <a:schemeClr val="tx1"/>
                  </a:solidFill>
                  <a:prstDash val="solid"/>
                  <a:miter/>
                  <a:headEnd type="none" w="med" len="med"/>
                  <a:tailEnd type="none" w="med" len="med"/>
                </a:ln>
              </p:spPr>
            </p:sp>
            <p:sp>
              <p:nvSpPr>
                <p:cNvPr id="104535" name="Line 68"/>
                <p:cNvSpPr/>
                <p:nvPr/>
              </p:nvSpPr>
              <p:spPr>
                <a:xfrm flipV="1">
                  <a:off x="3696" y="816"/>
                  <a:ext cx="96" cy="288"/>
                </a:xfrm>
                <a:prstGeom prst="line">
                  <a:avLst/>
                </a:prstGeom>
                <a:ln w="38100" cap="flat" cmpd="sng">
                  <a:solidFill>
                    <a:schemeClr val="tx1"/>
                  </a:solidFill>
                  <a:prstDash val="solid"/>
                  <a:miter/>
                  <a:headEnd type="none" w="med" len="med"/>
                  <a:tailEnd type="none" w="med" len="med"/>
                </a:ln>
              </p:spPr>
            </p:sp>
            <p:sp>
              <p:nvSpPr>
                <p:cNvPr id="104536" name="Line 69"/>
                <p:cNvSpPr/>
                <p:nvPr/>
              </p:nvSpPr>
              <p:spPr>
                <a:xfrm>
                  <a:off x="3696" y="816"/>
                  <a:ext cx="96" cy="288"/>
                </a:xfrm>
                <a:prstGeom prst="line">
                  <a:avLst/>
                </a:prstGeom>
                <a:ln w="38100" cap="flat" cmpd="sng">
                  <a:solidFill>
                    <a:schemeClr val="tx1"/>
                  </a:solidFill>
                  <a:prstDash val="solid"/>
                  <a:miter/>
                  <a:headEnd type="none" w="med" len="med"/>
                  <a:tailEnd type="none" w="med" len="med"/>
                </a:ln>
              </p:spPr>
            </p:sp>
            <p:sp>
              <p:nvSpPr>
                <p:cNvPr id="104537" name="Line 70"/>
                <p:cNvSpPr/>
                <p:nvPr/>
              </p:nvSpPr>
              <p:spPr>
                <a:xfrm flipV="1">
                  <a:off x="4464" y="816"/>
                  <a:ext cx="96" cy="288"/>
                </a:xfrm>
                <a:prstGeom prst="line">
                  <a:avLst/>
                </a:prstGeom>
                <a:ln w="38100" cap="flat" cmpd="sng">
                  <a:solidFill>
                    <a:schemeClr val="tx1"/>
                  </a:solidFill>
                  <a:prstDash val="solid"/>
                  <a:miter/>
                  <a:headEnd type="none" w="med" len="med"/>
                  <a:tailEnd type="none" w="med" len="med"/>
                </a:ln>
              </p:spPr>
            </p:sp>
            <p:sp>
              <p:nvSpPr>
                <p:cNvPr id="104538" name="Line 71"/>
                <p:cNvSpPr/>
                <p:nvPr/>
              </p:nvSpPr>
              <p:spPr>
                <a:xfrm>
                  <a:off x="4464" y="816"/>
                  <a:ext cx="96" cy="288"/>
                </a:xfrm>
                <a:prstGeom prst="line">
                  <a:avLst/>
                </a:prstGeom>
                <a:ln w="38100" cap="flat" cmpd="sng">
                  <a:solidFill>
                    <a:schemeClr val="tx1"/>
                  </a:solidFill>
                  <a:prstDash val="solid"/>
                  <a:miter/>
                  <a:headEnd type="none" w="med" len="med"/>
                  <a:tailEnd type="none" w="med" len="med"/>
                </a:ln>
              </p:spPr>
            </p:sp>
            <p:sp>
              <p:nvSpPr>
                <p:cNvPr id="104539" name="Line 72"/>
                <p:cNvSpPr/>
                <p:nvPr/>
              </p:nvSpPr>
              <p:spPr>
                <a:xfrm flipV="1">
                  <a:off x="4560" y="816"/>
                  <a:ext cx="96" cy="288"/>
                </a:xfrm>
                <a:prstGeom prst="line">
                  <a:avLst/>
                </a:prstGeom>
                <a:ln w="38100" cap="flat" cmpd="sng">
                  <a:solidFill>
                    <a:schemeClr val="tx1"/>
                  </a:solidFill>
                  <a:prstDash val="solid"/>
                  <a:miter/>
                  <a:headEnd type="none" w="med" len="med"/>
                  <a:tailEnd type="none" w="med" len="med"/>
                </a:ln>
              </p:spPr>
            </p:sp>
            <p:sp>
              <p:nvSpPr>
                <p:cNvPr id="104540" name="Line 73"/>
                <p:cNvSpPr/>
                <p:nvPr/>
              </p:nvSpPr>
              <p:spPr>
                <a:xfrm>
                  <a:off x="4560" y="816"/>
                  <a:ext cx="96" cy="288"/>
                </a:xfrm>
                <a:prstGeom prst="line">
                  <a:avLst/>
                </a:prstGeom>
                <a:ln w="38100" cap="flat" cmpd="sng">
                  <a:solidFill>
                    <a:schemeClr val="tx1"/>
                  </a:solidFill>
                  <a:prstDash val="solid"/>
                  <a:miter/>
                  <a:headEnd type="none" w="med" len="med"/>
                  <a:tailEnd type="none" w="med" len="med"/>
                </a:ln>
              </p:spPr>
            </p:sp>
          </p:grpSp>
          <p:sp>
            <p:nvSpPr>
              <p:cNvPr id="104517" name="Text Box 74"/>
              <p:cNvSpPr txBox="1"/>
              <p:nvPr/>
            </p:nvSpPr>
            <p:spPr>
              <a:xfrm>
                <a:off x="2304" y="768"/>
                <a:ext cx="238" cy="288"/>
              </a:xfrm>
              <a:prstGeom prst="rect">
                <a:avLst/>
              </a:prstGeom>
              <a:noFill/>
              <a:ln w="9525">
                <a:noFill/>
              </a:ln>
            </p:spPr>
            <p:txBody>
              <a:bodyPr wrap="none">
                <a:spAutoFit/>
              </a:bodyPr>
              <a:lstStyle/>
              <a:p>
                <a:pPr eaLnBrk="1" hangingPunct="1"/>
                <a:r>
                  <a:rPr lang="zh-CN" altLang="en-US" b="1" dirty="0">
                    <a:solidFill>
                      <a:srgbClr val="000000"/>
                    </a:solidFill>
                    <a:latin typeface="Tahoma" panose="020B0604030504040204" pitchFamily="34" charset="0"/>
                  </a:rPr>
                  <a:t>0</a:t>
                </a:r>
              </a:p>
            </p:txBody>
          </p:sp>
          <p:sp>
            <p:nvSpPr>
              <p:cNvPr id="104518" name="Text Box 75"/>
              <p:cNvSpPr txBox="1"/>
              <p:nvPr/>
            </p:nvSpPr>
            <p:spPr>
              <a:xfrm>
                <a:off x="3168" y="768"/>
                <a:ext cx="238" cy="288"/>
              </a:xfrm>
              <a:prstGeom prst="rect">
                <a:avLst/>
              </a:prstGeom>
              <a:noFill/>
              <a:ln w="9525">
                <a:noFill/>
              </a:ln>
            </p:spPr>
            <p:txBody>
              <a:bodyPr wrap="none">
                <a:spAutoFit/>
              </a:bodyPr>
              <a:lstStyle/>
              <a:p>
                <a:pPr eaLnBrk="1" hangingPunct="1"/>
                <a:r>
                  <a:rPr lang="zh-CN" altLang="en-US" b="1" dirty="0">
                    <a:solidFill>
                      <a:srgbClr val="000000"/>
                    </a:solidFill>
                    <a:latin typeface="Tahoma" panose="020B0604030504040204" pitchFamily="34" charset="0"/>
                  </a:rPr>
                  <a:t>1</a:t>
                </a:r>
              </a:p>
            </p:txBody>
          </p:sp>
          <p:sp>
            <p:nvSpPr>
              <p:cNvPr id="104519" name="Text Box 76"/>
              <p:cNvSpPr txBox="1"/>
              <p:nvPr/>
            </p:nvSpPr>
            <p:spPr>
              <a:xfrm>
                <a:off x="3986" y="768"/>
                <a:ext cx="238" cy="288"/>
              </a:xfrm>
              <a:prstGeom prst="rect">
                <a:avLst/>
              </a:prstGeom>
              <a:noFill/>
              <a:ln w="9525">
                <a:noFill/>
              </a:ln>
            </p:spPr>
            <p:txBody>
              <a:bodyPr wrap="none">
                <a:spAutoFit/>
              </a:bodyPr>
              <a:lstStyle/>
              <a:p>
                <a:pPr eaLnBrk="1" hangingPunct="1"/>
                <a:r>
                  <a:rPr lang="zh-CN" altLang="en-US" b="1" dirty="0">
                    <a:solidFill>
                      <a:srgbClr val="000000"/>
                    </a:solidFill>
                    <a:latin typeface="Tahoma" panose="020B0604030504040204" pitchFamily="34" charset="0"/>
                  </a:rPr>
                  <a:t>2</a:t>
                </a:r>
              </a:p>
            </p:txBody>
          </p:sp>
          <p:sp>
            <p:nvSpPr>
              <p:cNvPr id="104520" name="Text Box 77"/>
              <p:cNvSpPr txBox="1"/>
              <p:nvPr/>
            </p:nvSpPr>
            <p:spPr>
              <a:xfrm>
                <a:off x="4850" y="768"/>
                <a:ext cx="238" cy="288"/>
              </a:xfrm>
              <a:prstGeom prst="rect">
                <a:avLst/>
              </a:prstGeom>
              <a:noFill/>
              <a:ln w="9525">
                <a:noFill/>
              </a:ln>
            </p:spPr>
            <p:txBody>
              <a:bodyPr wrap="none">
                <a:spAutoFit/>
              </a:bodyPr>
              <a:lstStyle/>
              <a:p>
                <a:pPr eaLnBrk="1" hangingPunct="1"/>
                <a:r>
                  <a:rPr lang="zh-CN" altLang="en-US" b="1" dirty="0">
                    <a:solidFill>
                      <a:srgbClr val="000000"/>
                    </a:solidFill>
                    <a:latin typeface="Tahoma" panose="020B0604030504040204" pitchFamily="34" charset="0"/>
                  </a:rPr>
                  <a:t>3</a:t>
                </a:r>
              </a:p>
            </p:txBody>
          </p:sp>
          <p:sp>
            <p:nvSpPr>
              <p:cNvPr id="104521" name="Text Box 78"/>
              <p:cNvSpPr txBox="1"/>
              <p:nvPr/>
            </p:nvSpPr>
            <p:spPr>
              <a:xfrm>
                <a:off x="1488" y="768"/>
                <a:ext cx="238" cy="288"/>
              </a:xfrm>
              <a:prstGeom prst="rect">
                <a:avLst/>
              </a:prstGeom>
              <a:noFill/>
              <a:ln w="9525">
                <a:noFill/>
              </a:ln>
            </p:spPr>
            <p:txBody>
              <a:bodyPr wrap="none">
                <a:spAutoFit/>
              </a:bodyPr>
              <a:lstStyle/>
              <a:p>
                <a:pPr eaLnBrk="1" hangingPunct="1"/>
                <a:r>
                  <a:rPr lang="zh-CN" altLang="en-US" b="1" dirty="0">
                    <a:solidFill>
                      <a:srgbClr val="000000"/>
                    </a:solidFill>
                    <a:latin typeface="Tahoma" panose="020B0604030504040204" pitchFamily="34" charset="0"/>
                  </a:rPr>
                  <a:t>7</a:t>
                </a:r>
              </a:p>
            </p:txBody>
          </p:sp>
        </p:grpSp>
        <p:grpSp>
          <p:nvGrpSpPr>
            <p:cNvPr id="104459" name="Group 79"/>
            <p:cNvGrpSpPr/>
            <p:nvPr/>
          </p:nvGrpSpPr>
          <p:grpSpPr>
            <a:xfrm>
              <a:off x="2079" y="6360"/>
              <a:ext cx="10259" cy="655"/>
              <a:chOff x="781" y="2496"/>
              <a:chExt cx="4499" cy="288"/>
            </a:xfrm>
          </p:grpSpPr>
          <p:grpSp>
            <p:nvGrpSpPr>
              <p:cNvPr id="104463" name="Group 80"/>
              <p:cNvGrpSpPr/>
              <p:nvPr/>
            </p:nvGrpSpPr>
            <p:grpSpPr>
              <a:xfrm>
                <a:off x="781" y="2496"/>
                <a:ext cx="4355" cy="288"/>
                <a:chOff x="781" y="2592"/>
                <a:chExt cx="4355" cy="288"/>
              </a:xfrm>
            </p:grpSpPr>
            <p:sp>
              <p:nvSpPr>
                <p:cNvPr id="104469" name="Line 81"/>
                <p:cNvSpPr/>
                <p:nvPr/>
              </p:nvSpPr>
              <p:spPr>
                <a:xfrm>
                  <a:off x="1440" y="2880"/>
                  <a:ext cx="480" cy="0"/>
                </a:xfrm>
                <a:prstGeom prst="line">
                  <a:avLst/>
                </a:prstGeom>
                <a:ln w="38100" cap="flat" cmpd="sng">
                  <a:solidFill>
                    <a:schemeClr val="tx1"/>
                  </a:solidFill>
                  <a:prstDash val="solid"/>
                  <a:miter/>
                  <a:headEnd type="none" w="med" len="med"/>
                  <a:tailEnd type="none" w="med" len="med"/>
                </a:ln>
              </p:spPr>
            </p:sp>
            <p:sp>
              <p:nvSpPr>
                <p:cNvPr id="104470" name="Line 82"/>
                <p:cNvSpPr/>
                <p:nvPr/>
              </p:nvSpPr>
              <p:spPr>
                <a:xfrm flipV="1">
                  <a:off x="1824" y="2736"/>
                  <a:ext cx="48" cy="144"/>
                </a:xfrm>
                <a:prstGeom prst="line">
                  <a:avLst/>
                </a:prstGeom>
                <a:ln w="38100" cap="flat" cmpd="sng">
                  <a:solidFill>
                    <a:schemeClr val="tx1"/>
                  </a:solidFill>
                  <a:prstDash val="solid"/>
                  <a:miter/>
                  <a:headEnd type="none" w="med" len="med"/>
                  <a:tailEnd type="none" w="med" len="med"/>
                </a:ln>
              </p:spPr>
            </p:sp>
            <p:sp>
              <p:nvSpPr>
                <p:cNvPr id="104471" name="Line 83"/>
                <p:cNvSpPr/>
                <p:nvPr/>
              </p:nvSpPr>
              <p:spPr>
                <a:xfrm>
                  <a:off x="2256" y="2592"/>
                  <a:ext cx="528" cy="0"/>
                </a:xfrm>
                <a:prstGeom prst="line">
                  <a:avLst/>
                </a:prstGeom>
                <a:ln w="38100" cap="flat" cmpd="sng">
                  <a:solidFill>
                    <a:schemeClr val="tx1"/>
                  </a:solidFill>
                  <a:prstDash val="solid"/>
                  <a:miter/>
                  <a:headEnd type="none" w="med" len="med"/>
                  <a:tailEnd type="none" w="med" len="med"/>
                </a:ln>
              </p:spPr>
            </p:sp>
            <p:sp>
              <p:nvSpPr>
                <p:cNvPr id="104472" name="Line 84"/>
                <p:cNvSpPr/>
                <p:nvPr/>
              </p:nvSpPr>
              <p:spPr>
                <a:xfrm>
                  <a:off x="1824" y="2592"/>
                  <a:ext cx="48" cy="144"/>
                </a:xfrm>
                <a:prstGeom prst="line">
                  <a:avLst/>
                </a:prstGeom>
                <a:ln w="38100" cap="flat" cmpd="sng">
                  <a:solidFill>
                    <a:schemeClr val="tx1"/>
                  </a:solidFill>
                  <a:prstDash val="solid"/>
                  <a:miter/>
                  <a:headEnd type="none" w="med" len="med"/>
                  <a:tailEnd type="none" w="med" len="med"/>
                </a:ln>
              </p:spPr>
            </p:sp>
            <p:sp>
              <p:nvSpPr>
                <p:cNvPr id="104473" name="Line 85"/>
                <p:cNvSpPr/>
                <p:nvPr/>
              </p:nvSpPr>
              <p:spPr>
                <a:xfrm>
                  <a:off x="2256" y="2880"/>
                  <a:ext cx="528" cy="0"/>
                </a:xfrm>
                <a:prstGeom prst="line">
                  <a:avLst/>
                </a:prstGeom>
                <a:ln w="38100" cap="flat" cmpd="sng">
                  <a:solidFill>
                    <a:schemeClr val="tx1"/>
                  </a:solidFill>
                  <a:prstDash val="solid"/>
                  <a:miter/>
                  <a:headEnd type="none" w="med" len="med"/>
                  <a:tailEnd type="none" w="med" len="med"/>
                </a:ln>
              </p:spPr>
            </p:sp>
            <p:sp>
              <p:nvSpPr>
                <p:cNvPr id="104474" name="Text Box 86"/>
                <p:cNvSpPr txBox="1"/>
                <p:nvPr/>
              </p:nvSpPr>
              <p:spPr>
                <a:xfrm>
                  <a:off x="781" y="2592"/>
                  <a:ext cx="659" cy="28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rPr>
                    <a:t>SDATA</a:t>
                  </a:r>
                </a:p>
              </p:txBody>
            </p:sp>
            <p:sp>
              <p:nvSpPr>
                <p:cNvPr id="104475" name="Line 87"/>
                <p:cNvSpPr/>
                <p:nvPr/>
              </p:nvSpPr>
              <p:spPr>
                <a:xfrm>
                  <a:off x="1440" y="2592"/>
                  <a:ext cx="480" cy="0"/>
                </a:xfrm>
                <a:prstGeom prst="line">
                  <a:avLst/>
                </a:prstGeom>
                <a:ln w="38100" cap="flat" cmpd="sng">
                  <a:solidFill>
                    <a:schemeClr val="tx1"/>
                  </a:solidFill>
                  <a:prstDash val="solid"/>
                  <a:miter/>
                  <a:headEnd type="none" w="med" len="med"/>
                  <a:tailEnd type="none" w="med" len="med"/>
                </a:ln>
              </p:spPr>
            </p:sp>
            <p:sp>
              <p:nvSpPr>
                <p:cNvPr id="104476" name="Line 88"/>
                <p:cNvSpPr/>
                <p:nvPr/>
              </p:nvSpPr>
              <p:spPr>
                <a:xfrm flipV="1">
                  <a:off x="2208" y="2592"/>
                  <a:ext cx="48" cy="144"/>
                </a:xfrm>
                <a:prstGeom prst="line">
                  <a:avLst/>
                </a:prstGeom>
                <a:ln w="38100" cap="flat" cmpd="sng">
                  <a:solidFill>
                    <a:schemeClr val="tx1"/>
                  </a:solidFill>
                  <a:prstDash val="solid"/>
                  <a:miter/>
                  <a:headEnd type="none" w="med" len="med"/>
                  <a:tailEnd type="none" w="med" len="med"/>
                </a:ln>
              </p:spPr>
            </p:sp>
            <p:sp>
              <p:nvSpPr>
                <p:cNvPr id="104477" name="Line 89"/>
                <p:cNvSpPr/>
                <p:nvPr/>
              </p:nvSpPr>
              <p:spPr>
                <a:xfrm>
                  <a:off x="1872" y="2736"/>
                  <a:ext cx="432" cy="0"/>
                </a:xfrm>
                <a:prstGeom prst="line">
                  <a:avLst/>
                </a:prstGeom>
                <a:ln w="38100" cap="flat" cmpd="sng">
                  <a:solidFill>
                    <a:schemeClr val="tx1"/>
                  </a:solidFill>
                  <a:prstDash val="solid"/>
                  <a:miter/>
                  <a:headEnd type="none" w="med" len="med"/>
                  <a:tailEnd type="none" w="med" len="med"/>
                </a:ln>
              </p:spPr>
            </p:sp>
            <p:sp>
              <p:nvSpPr>
                <p:cNvPr id="104478" name="Line 90"/>
                <p:cNvSpPr/>
                <p:nvPr/>
              </p:nvSpPr>
              <p:spPr>
                <a:xfrm>
                  <a:off x="2208" y="2736"/>
                  <a:ext cx="48" cy="144"/>
                </a:xfrm>
                <a:prstGeom prst="line">
                  <a:avLst/>
                </a:prstGeom>
                <a:ln w="38100" cap="flat" cmpd="sng">
                  <a:solidFill>
                    <a:schemeClr val="tx1"/>
                  </a:solidFill>
                  <a:prstDash val="solid"/>
                  <a:miter/>
                  <a:headEnd type="none" w="med" len="med"/>
                  <a:tailEnd type="none" w="med" len="med"/>
                </a:ln>
              </p:spPr>
            </p:sp>
            <p:sp>
              <p:nvSpPr>
                <p:cNvPr id="104479" name="Line 91"/>
                <p:cNvSpPr/>
                <p:nvPr/>
              </p:nvSpPr>
              <p:spPr>
                <a:xfrm flipV="1">
                  <a:off x="1920" y="2736"/>
                  <a:ext cx="48" cy="144"/>
                </a:xfrm>
                <a:prstGeom prst="line">
                  <a:avLst/>
                </a:prstGeom>
                <a:ln w="38100" cap="flat" cmpd="sng">
                  <a:solidFill>
                    <a:schemeClr val="tx1"/>
                  </a:solidFill>
                  <a:prstDash val="solid"/>
                  <a:miter/>
                  <a:headEnd type="none" w="med" len="med"/>
                  <a:tailEnd type="none" w="med" len="med"/>
                </a:ln>
              </p:spPr>
            </p:sp>
            <p:sp>
              <p:nvSpPr>
                <p:cNvPr id="104480" name="Line 92"/>
                <p:cNvSpPr/>
                <p:nvPr/>
              </p:nvSpPr>
              <p:spPr>
                <a:xfrm>
                  <a:off x="1920" y="2592"/>
                  <a:ext cx="48" cy="144"/>
                </a:xfrm>
                <a:prstGeom prst="line">
                  <a:avLst/>
                </a:prstGeom>
                <a:ln w="38100" cap="flat" cmpd="sng">
                  <a:solidFill>
                    <a:schemeClr val="tx1"/>
                  </a:solidFill>
                  <a:prstDash val="solid"/>
                  <a:miter/>
                  <a:headEnd type="none" w="med" len="med"/>
                  <a:tailEnd type="none" w="med" len="med"/>
                </a:ln>
              </p:spPr>
            </p:sp>
            <p:sp>
              <p:nvSpPr>
                <p:cNvPr id="104481" name="Line 93"/>
                <p:cNvSpPr/>
                <p:nvPr/>
              </p:nvSpPr>
              <p:spPr>
                <a:xfrm flipV="1">
                  <a:off x="2304" y="2592"/>
                  <a:ext cx="48" cy="144"/>
                </a:xfrm>
                <a:prstGeom prst="line">
                  <a:avLst/>
                </a:prstGeom>
                <a:ln w="38100" cap="flat" cmpd="sng">
                  <a:solidFill>
                    <a:schemeClr val="tx1"/>
                  </a:solidFill>
                  <a:prstDash val="solid"/>
                  <a:miter/>
                  <a:headEnd type="none" w="med" len="med"/>
                  <a:tailEnd type="none" w="med" len="med"/>
                </a:ln>
              </p:spPr>
            </p:sp>
            <p:sp>
              <p:nvSpPr>
                <p:cNvPr id="104482" name="Line 94"/>
                <p:cNvSpPr/>
                <p:nvPr/>
              </p:nvSpPr>
              <p:spPr>
                <a:xfrm>
                  <a:off x="2304" y="2736"/>
                  <a:ext cx="48" cy="144"/>
                </a:xfrm>
                <a:prstGeom prst="line">
                  <a:avLst/>
                </a:prstGeom>
                <a:ln w="38100" cap="flat" cmpd="sng">
                  <a:solidFill>
                    <a:schemeClr val="tx1"/>
                  </a:solidFill>
                  <a:prstDash val="solid"/>
                  <a:miter/>
                  <a:headEnd type="none" w="med" len="med"/>
                  <a:tailEnd type="none" w="med" len="med"/>
                </a:ln>
              </p:spPr>
            </p:sp>
            <p:sp>
              <p:nvSpPr>
                <p:cNvPr id="104483" name="Line 95"/>
                <p:cNvSpPr/>
                <p:nvPr/>
              </p:nvSpPr>
              <p:spPr>
                <a:xfrm flipV="1">
                  <a:off x="2688" y="2736"/>
                  <a:ext cx="48" cy="144"/>
                </a:xfrm>
                <a:prstGeom prst="line">
                  <a:avLst/>
                </a:prstGeom>
                <a:ln w="38100" cap="flat" cmpd="sng">
                  <a:solidFill>
                    <a:schemeClr val="tx1"/>
                  </a:solidFill>
                  <a:prstDash val="solid"/>
                  <a:miter/>
                  <a:headEnd type="none" w="med" len="med"/>
                  <a:tailEnd type="none" w="med" len="med"/>
                </a:ln>
              </p:spPr>
            </p:sp>
            <p:sp>
              <p:nvSpPr>
                <p:cNvPr id="104484" name="Line 96"/>
                <p:cNvSpPr/>
                <p:nvPr/>
              </p:nvSpPr>
              <p:spPr>
                <a:xfrm>
                  <a:off x="2688" y="2592"/>
                  <a:ext cx="48" cy="144"/>
                </a:xfrm>
                <a:prstGeom prst="line">
                  <a:avLst/>
                </a:prstGeom>
                <a:ln w="38100" cap="flat" cmpd="sng">
                  <a:solidFill>
                    <a:schemeClr val="tx1"/>
                  </a:solidFill>
                  <a:prstDash val="solid"/>
                  <a:miter/>
                  <a:headEnd type="none" w="med" len="med"/>
                  <a:tailEnd type="none" w="med" len="med"/>
                </a:ln>
              </p:spPr>
            </p:sp>
            <p:sp>
              <p:nvSpPr>
                <p:cNvPr id="104485" name="Line 97"/>
                <p:cNvSpPr/>
                <p:nvPr/>
              </p:nvSpPr>
              <p:spPr>
                <a:xfrm flipV="1">
                  <a:off x="3072" y="2592"/>
                  <a:ext cx="48" cy="144"/>
                </a:xfrm>
                <a:prstGeom prst="line">
                  <a:avLst/>
                </a:prstGeom>
                <a:ln w="38100" cap="flat" cmpd="sng">
                  <a:solidFill>
                    <a:schemeClr val="tx1"/>
                  </a:solidFill>
                  <a:prstDash val="solid"/>
                  <a:miter/>
                  <a:headEnd type="none" w="med" len="med"/>
                  <a:tailEnd type="none" w="med" len="med"/>
                </a:ln>
              </p:spPr>
            </p:sp>
            <p:sp>
              <p:nvSpPr>
                <p:cNvPr id="104486" name="Line 98"/>
                <p:cNvSpPr/>
                <p:nvPr/>
              </p:nvSpPr>
              <p:spPr>
                <a:xfrm>
                  <a:off x="2736" y="2736"/>
                  <a:ext cx="432" cy="0"/>
                </a:xfrm>
                <a:prstGeom prst="line">
                  <a:avLst/>
                </a:prstGeom>
                <a:ln w="38100" cap="flat" cmpd="sng">
                  <a:solidFill>
                    <a:schemeClr val="tx1"/>
                  </a:solidFill>
                  <a:prstDash val="solid"/>
                  <a:miter/>
                  <a:headEnd type="none" w="med" len="med"/>
                  <a:tailEnd type="none" w="med" len="med"/>
                </a:ln>
              </p:spPr>
            </p:sp>
            <p:sp>
              <p:nvSpPr>
                <p:cNvPr id="104487" name="Line 99"/>
                <p:cNvSpPr/>
                <p:nvPr/>
              </p:nvSpPr>
              <p:spPr>
                <a:xfrm>
                  <a:off x="3072" y="2736"/>
                  <a:ext cx="48" cy="144"/>
                </a:xfrm>
                <a:prstGeom prst="line">
                  <a:avLst/>
                </a:prstGeom>
                <a:ln w="38100" cap="flat" cmpd="sng">
                  <a:solidFill>
                    <a:schemeClr val="tx1"/>
                  </a:solidFill>
                  <a:prstDash val="solid"/>
                  <a:miter/>
                  <a:headEnd type="none" w="med" len="med"/>
                  <a:tailEnd type="none" w="med" len="med"/>
                </a:ln>
              </p:spPr>
            </p:sp>
            <p:sp>
              <p:nvSpPr>
                <p:cNvPr id="104488" name="Line 100"/>
                <p:cNvSpPr/>
                <p:nvPr/>
              </p:nvSpPr>
              <p:spPr>
                <a:xfrm flipV="1">
                  <a:off x="2784" y="2736"/>
                  <a:ext cx="48" cy="144"/>
                </a:xfrm>
                <a:prstGeom prst="line">
                  <a:avLst/>
                </a:prstGeom>
                <a:ln w="38100" cap="flat" cmpd="sng">
                  <a:solidFill>
                    <a:schemeClr val="tx1"/>
                  </a:solidFill>
                  <a:prstDash val="solid"/>
                  <a:miter/>
                  <a:headEnd type="none" w="med" len="med"/>
                  <a:tailEnd type="none" w="med" len="med"/>
                </a:ln>
              </p:spPr>
            </p:sp>
            <p:sp>
              <p:nvSpPr>
                <p:cNvPr id="104489" name="Line 101"/>
                <p:cNvSpPr/>
                <p:nvPr/>
              </p:nvSpPr>
              <p:spPr>
                <a:xfrm>
                  <a:off x="2784" y="2592"/>
                  <a:ext cx="48" cy="144"/>
                </a:xfrm>
                <a:prstGeom prst="line">
                  <a:avLst/>
                </a:prstGeom>
                <a:ln w="38100" cap="flat" cmpd="sng">
                  <a:solidFill>
                    <a:schemeClr val="tx1"/>
                  </a:solidFill>
                  <a:prstDash val="solid"/>
                  <a:miter/>
                  <a:headEnd type="none" w="med" len="med"/>
                  <a:tailEnd type="none" w="med" len="med"/>
                </a:ln>
              </p:spPr>
            </p:sp>
            <p:sp>
              <p:nvSpPr>
                <p:cNvPr id="104490" name="Line 102"/>
                <p:cNvSpPr/>
                <p:nvPr/>
              </p:nvSpPr>
              <p:spPr>
                <a:xfrm flipV="1">
                  <a:off x="3168" y="2592"/>
                  <a:ext cx="48" cy="144"/>
                </a:xfrm>
                <a:prstGeom prst="line">
                  <a:avLst/>
                </a:prstGeom>
                <a:ln w="38100" cap="flat" cmpd="sng">
                  <a:solidFill>
                    <a:schemeClr val="tx1"/>
                  </a:solidFill>
                  <a:prstDash val="solid"/>
                  <a:miter/>
                  <a:headEnd type="none" w="med" len="med"/>
                  <a:tailEnd type="none" w="med" len="med"/>
                </a:ln>
              </p:spPr>
            </p:sp>
            <p:sp>
              <p:nvSpPr>
                <p:cNvPr id="104491" name="Line 103"/>
                <p:cNvSpPr/>
                <p:nvPr/>
              </p:nvSpPr>
              <p:spPr>
                <a:xfrm>
                  <a:off x="3168" y="2736"/>
                  <a:ext cx="48" cy="144"/>
                </a:xfrm>
                <a:prstGeom prst="line">
                  <a:avLst/>
                </a:prstGeom>
                <a:ln w="38100" cap="flat" cmpd="sng">
                  <a:solidFill>
                    <a:schemeClr val="tx1"/>
                  </a:solidFill>
                  <a:prstDash val="solid"/>
                  <a:miter/>
                  <a:headEnd type="none" w="med" len="med"/>
                  <a:tailEnd type="none" w="med" len="med"/>
                </a:ln>
              </p:spPr>
            </p:sp>
            <p:sp>
              <p:nvSpPr>
                <p:cNvPr id="104492" name="Line 104"/>
                <p:cNvSpPr/>
                <p:nvPr/>
              </p:nvSpPr>
              <p:spPr>
                <a:xfrm flipV="1">
                  <a:off x="3552" y="2736"/>
                  <a:ext cx="48" cy="144"/>
                </a:xfrm>
                <a:prstGeom prst="line">
                  <a:avLst/>
                </a:prstGeom>
                <a:ln w="38100" cap="flat" cmpd="sng">
                  <a:solidFill>
                    <a:schemeClr val="tx1"/>
                  </a:solidFill>
                  <a:prstDash val="solid"/>
                  <a:miter/>
                  <a:headEnd type="none" w="med" len="med"/>
                  <a:tailEnd type="none" w="med" len="med"/>
                </a:ln>
              </p:spPr>
            </p:sp>
            <p:sp>
              <p:nvSpPr>
                <p:cNvPr id="104493" name="Line 105"/>
                <p:cNvSpPr/>
                <p:nvPr/>
              </p:nvSpPr>
              <p:spPr>
                <a:xfrm>
                  <a:off x="3552" y="2592"/>
                  <a:ext cx="48" cy="144"/>
                </a:xfrm>
                <a:prstGeom prst="line">
                  <a:avLst/>
                </a:prstGeom>
                <a:ln w="38100" cap="flat" cmpd="sng">
                  <a:solidFill>
                    <a:schemeClr val="tx1"/>
                  </a:solidFill>
                  <a:prstDash val="solid"/>
                  <a:miter/>
                  <a:headEnd type="none" w="med" len="med"/>
                  <a:tailEnd type="none" w="med" len="med"/>
                </a:ln>
              </p:spPr>
            </p:sp>
            <p:sp>
              <p:nvSpPr>
                <p:cNvPr id="104494" name="Line 106"/>
                <p:cNvSpPr/>
                <p:nvPr/>
              </p:nvSpPr>
              <p:spPr>
                <a:xfrm flipV="1">
                  <a:off x="3936" y="2592"/>
                  <a:ext cx="48" cy="144"/>
                </a:xfrm>
                <a:prstGeom prst="line">
                  <a:avLst/>
                </a:prstGeom>
                <a:ln w="38100" cap="flat" cmpd="sng">
                  <a:solidFill>
                    <a:schemeClr val="tx1"/>
                  </a:solidFill>
                  <a:prstDash val="solid"/>
                  <a:miter/>
                  <a:headEnd type="none" w="med" len="med"/>
                  <a:tailEnd type="none" w="med" len="med"/>
                </a:ln>
              </p:spPr>
            </p:sp>
            <p:sp>
              <p:nvSpPr>
                <p:cNvPr id="104495" name="Line 107"/>
                <p:cNvSpPr/>
                <p:nvPr/>
              </p:nvSpPr>
              <p:spPr>
                <a:xfrm>
                  <a:off x="3600" y="2736"/>
                  <a:ext cx="432" cy="0"/>
                </a:xfrm>
                <a:prstGeom prst="line">
                  <a:avLst/>
                </a:prstGeom>
                <a:ln w="38100" cap="flat" cmpd="sng">
                  <a:solidFill>
                    <a:schemeClr val="tx1"/>
                  </a:solidFill>
                  <a:prstDash val="solid"/>
                  <a:miter/>
                  <a:headEnd type="none" w="med" len="med"/>
                  <a:tailEnd type="none" w="med" len="med"/>
                </a:ln>
              </p:spPr>
            </p:sp>
            <p:sp>
              <p:nvSpPr>
                <p:cNvPr id="104496" name="Line 108"/>
                <p:cNvSpPr/>
                <p:nvPr/>
              </p:nvSpPr>
              <p:spPr>
                <a:xfrm>
                  <a:off x="3936" y="2736"/>
                  <a:ext cx="48" cy="144"/>
                </a:xfrm>
                <a:prstGeom prst="line">
                  <a:avLst/>
                </a:prstGeom>
                <a:ln w="38100" cap="flat" cmpd="sng">
                  <a:solidFill>
                    <a:schemeClr val="tx1"/>
                  </a:solidFill>
                  <a:prstDash val="solid"/>
                  <a:miter/>
                  <a:headEnd type="none" w="med" len="med"/>
                  <a:tailEnd type="none" w="med" len="med"/>
                </a:ln>
              </p:spPr>
            </p:sp>
            <p:sp>
              <p:nvSpPr>
                <p:cNvPr id="104497" name="Line 109"/>
                <p:cNvSpPr/>
                <p:nvPr/>
              </p:nvSpPr>
              <p:spPr>
                <a:xfrm flipV="1">
                  <a:off x="3648" y="2736"/>
                  <a:ext cx="48" cy="144"/>
                </a:xfrm>
                <a:prstGeom prst="line">
                  <a:avLst/>
                </a:prstGeom>
                <a:ln w="38100" cap="flat" cmpd="sng">
                  <a:solidFill>
                    <a:schemeClr val="tx1"/>
                  </a:solidFill>
                  <a:prstDash val="solid"/>
                  <a:miter/>
                  <a:headEnd type="none" w="med" len="med"/>
                  <a:tailEnd type="none" w="med" len="med"/>
                </a:ln>
              </p:spPr>
            </p:sp>
            <p:sp>
              <p:nvSpPr>
                <p:cNvPr id="104498" name="Line 110"/>
                <p:cNvSpPr/>
                <p:nvPr/>
              </p:nvSpPr>
              <p:spPr>
                <a:xfrm>
                  <a:off x="3648" y="2592"/>
                  <a:ext cx="48" cy="144"/>
                </a:xfrm>
                <a:prstGeom prst="line">
                  <a:avLst/>
                </a:prstGeom>
                <a:ln w="38100" cap="flat" cmpd="sng">
                  <a:solidFill>
                    <a:schemeClr val="tx1"/>
                  </a:solidFill>
                  <a:prstDash val="solid"/>
                  <a:miter/>
                  <a:headEnd type="none" w="med" len="med"/>
                  <a:tailEnd type="none" w="med" len="med"/>
                </a:ln>
              </p:spPr>
            </p:sp>
            <p:sp>
              <p:nvSpPr>
                <p:cNvPr id="104499" name="Line 111"/>
                <p:cNvSpPr/>
                <p:nvPr/>
              </p:nvSpPr>
              <p:spPr>
                <a:xfrm flipV="1">
                  <a:off x="4032" y="2592"/>
                  <a:ext cx="48" cy="144"/>
                </a:xfrm>
                <a:prstGeom prst="line">
                  <a:avLst/>
                </a:prstGeom>
                <a:ln w="38100" cap="flat" cmpd="sng">
                  <a:solidFill>
                    <a:schemeClr val="tx1"/>
                  </a:solidFill>
                  <a:prstDash val="solid"/>
                  <a:miter/>
                  <a:headEnd type="none" w="med" len="med"/>
                  <a:tailEnd type="none" w="med" len="med"/>
                </a:ln>
              </p:spPr>
            </p:sp>
            <p:sp>
              <p:nvSpPr>
                <p:cNvPr id="104500" name="Line 112"/>
                <p:cNvSpPr/>
                <p:nvPr/>
              </p:nvSpPr>
              <p:spPr>
                <a:xfrm>
                  <a:off x="4032" y="2736"/>
                  <a:ext cx="48" cy="144"/>
                </a:xfrm>
                <a:prstGeom prst="line">
                  <a:avLst/>
                </a:prstGeom>
                <a:ln w="38100" cap="flat" cmpd="sng">
                  <a:solidFill>
                    <a:schemeClr val="tx1"/>
                  </a:solidFill>
                  <a:prstDash val="solid"/>
                  <a:miter/>
                  <a:headEnd type="none" w="med" len="med"/>
                  <a:tailEnd type="none" w="med" len="med"/>
                </a:ln>
              </p:spPr>
            </p:sp>
            <p:sp>
              <p:nvSpPr>
                <p:cNvPr id="104501" name="Line 113"/>
                <p:cNvSpPr/>
                <p:nvPr/>
              </p:nvSpPr>
              <p:spPr>
                <a:xfrm flipV="1">
                  <a:off x="4416" y="2736"/>
                  <a:ext cx="48" cy="144"/>
                </a:xfrm>
                <a:prstGeom prst="line">
                  <a:avLst/>
                </a:prstGeom>
                <a:ln w="38100" cap="flat" cmpd="sng">
                  <a:solidFill>
                    <a:schemeClr val="tx1"/>
                  </a:solidFill>
                  <a:prstDash val="solid"/>
                  <a:miter/>
                  <a:headEnd type="none" w="med" len="med"/>
                  <a:tailEnd type="none" w="med" len="med"/>
                </a:ln>
              </p:spPr>
            </p:sp>
            <p:sp>
              <p:nvSpPr>
                <p:cNvPr id="104502" name="Line 114"/>
                <p:cNvSpPr/>
                <p:nvPr/>
              </p:nvSpPr>
              <p:spPr>
                <a:xfrm>
                  <a:off x="4416" y="2592"/>
                  <a:ext cx="48" cy="144"/>
                </a:xfrm>
                <a:prstGeom prst="line">
                  <a:avLst/>
                </a:prstGeom>
                <a:ln w="38100" cap="flat" cmpd="sng">
                  <a:solidFill>
                    <a:schemeClr val="tx1"/>
                  </a:solidFill>
                  <a:prstDash val="solid"/>
                  <a:miter/>
                  <a:headEnd type="none" w="med" len="med"/>
                  <a:tailEnd type="none" w="med" len="med"/>
                </a:ln>
              </p:spPr>
            </p:sp>
            <p:sp>
              <p:nvSpPr>
                <p:cNvPr id="104503" name="Line 115"/>
                <p:cNvSpPr/>
                <p:nvPr/>
              </p:nvSpPr>
              <p:spPr>
                <a:xfrm flipV="1">
                  <a:off x="4800" y="2592"/>
                  <a:ext cx="48" cy="144"/>
                </a:xfrm>
                <a:prstGeom prst="line">
                  <a:avLst/>
                </a:prstGeom>
                <a:ln w="38100" cap="flat" cmpd="sng">
                  <a:solidFill>
                    <a:schemeClr val="tx1"/>
                  </a:solidFill>
                  <a:prstDash val="solid"/>
                  <a:miter/>
                  <a:headEnd type="none" w="med" len="med"/>
                  <a:tailEnd type="none" w="med" len="med"/>
                </a:ln>
              </p:spPr>
            </p:sp>
            <p:sp>
              <p:nvSpPr>
                <p:cNvPr id="104504" name="Line 116"/>
                <p:cNvSpPr/>
                <p:nvPr/>
              </p:nvSpPr>
              <p:spPr>
                <a:xfrm>
                  <a:off x="4464" y="2736"/>
                  <a:ext cx="432" cy="0"/>
                </a:xfrm>
                <a:prstGeom prst="line">
                  <a:avLst/>
                </a:prstGeom>
                <a:ln w="38100" cap="flat" cmpd="sng">
                  <a:solidFill>
                    <a:schemeClr val="tx1"/>
                  </a:solidFill>
                  <a:prstDash val="solid"/>
                  <a:miter/>
                  <a:headEnd type="none" w="med" len="med"/>
                  <a:tailEnd type="none" w="med" len="med"/>
                </a:ln>
              </p:spPr>
            </p:sp>
            <p:sp>
              <p:nvSpPr>
                <p:cNvPr id="104505" name="Line 117"/>
                <p:cNvSpPr/>
                <p:nvPr/>
              </p:nvSpPr>
              <p:spPr>
                <a:xfrm>
                  <a:off x="4800" y="2736"/>
                  <a:ext cx="48" cy="144"/>
                </a:xfrm>
                <a:prstGeom prst="line">
                  <a:avLst/>
                </a:prstGeom>
                <a:ln w="38100" cap="flat" cmpd="sng">
                  <a:solidFill>
                    <a:schemeClr val="tx1"/>
                  </a:solidFill>
                  <a:prstDash val="solid"/>
                  <a:miter/>
                  <a:headEnd type="none" w="med" len="med"/>
                  <a:tailEnd type="none" w="med" len="med"/>
                </a:ln>
              </p:spPr>
            </p:sp>
            <p:sp>
              <p:nvSpPr>
                <p:cNvPr id="104506" name="Line 118"/>
                <p:cNvSpPr/>
                <p:nvPr/>
              </p:nvSpPr>
              <p:spPr>
                <a:xfrm flipV="1">
                  <a:off x="4512" y="2736"/>
                  <a:ext cx="48" cy="144"/>
                </a:xfrm>
                <a:prstGeom prst="line">
                  <a:avLst/>
                </a:prstGeom>
                <a:ln w="38100" cap="flat" cmpd="sng">
                  <a:solidFill>
                    <a:schemeClr val="tx1"/>
                  </a:solidFill>
                  <a:prstDash val="solid"/>
                  <a:miter/>
                  <a:headEnd type="none" w="med" len="med"/>
                  <a:tailEnd type="none" w="med" len="med"/>
                </a:ln>
              </p:spPr>
            </p:sp>
            <p:sp>
              <p:nvSpPr>
                <p:cNvPr id="104507" name="Line 119"/>
                <p:cNvSpPr/>
                <p:nvPr/>
              </p:nvSpPr>
              <p:spPr>
                <a:xfrm>
                  <a:off x="4512" y="2592"/>
                  <a:ext cx="48" cy="144"/>
                </a:xfrm>
                <a:prstGeom prst="line">
                  <a:avLst/>
                </a:prstGeom>
                <a:ln w="38100" cap="flat" cmpd="sng">
                  <a:solidFill>
                    <a:schemeClr val="tx1"/>
                  </a:solidFill>
                  <a:prstDash val="solid"/>
                  <a:miter/>
                  <a:headEnd type="none" w="med" len="med"/>
                  <a:tailEnd type="none" w="med" len="med"/>
                </a:ln>
              </p:spPr>
            </p:sp>
            <p:sp>
              <p:nvSpPr>
                <p:cNvPr id="104508" name="Line 120"/>
                <p:cNvSpPr/>
                <p:nvPr/>
              </p:nvSpPr>
              <p:spPr>
                <a:xfrm flipV="1">
                  <a:off x="4896" y="2592"/>
                  <a:ext cx="48" cy="144"/>
                </a:xfrm>
                <a:prstGeom prst="line">
                  <a:avLst/>
                </a:prstGeom>
                <a:ln w="38100" cap="flat" cmpd="sng">
                  <a:solidFill>
                    <a:schemeClr val="tx1"/>
                  </a:solidFill>
                  <a:prstDash val="solid"/>
                  <a:miter/>
                  <a:headEnd type="none" w="med" len="med"/>
                  <a:tailEnd type="none" w="med" len="med"/>
                </a:ln>
              </p:spPr>
            </p:sp>
            <p:sp>
              <p:nvSpPr>
                <p:cNvPr id="104509" name="Line 121"/>
                <p:cNvSpPr/>
                <p:nvPr/>
              </p:nvSpPr>
              <p:spPr>
                <a:xfrm>
                  <a:off x="4896" y="2736"/>
                  <a:ext cx="48" cy="144"/>
                </a:xfrm>
                <a:prstGeom prst="line">
                  <a:avLst/>
                </a:prstGeom>
                <a:ln w="38100" cap="flat" cmpd="sng">
                  <a:solidFill>
                    <a:schemeClr val="tx1"/>
                  </a:solidFill>
                  <a:prstDash val="solid"/>
                  <a:miter/>
                  <a:headEnd type="none" w="med" len="med"/>
                  <a:tailEnd type="none" w="med" len="med"/>
                </a:ln>
              </p:spPr>
            </p:sp>
            <p:sp>
              <p:nvSpPr>
                <p:cNvPr id="104510" name="Line 122"/>
                <p:cNvSpPr/>
                <p:nvPr/>
              </p:nvSpPr>
              <p:spPr>
                <a:xfrm>
                  <a:off x="3120" y="2592"/>
                  <a:ext cx="528" cy="0"/>
                </a:xfrm>
                <a:prstGeom prst="line">
                  <a:avLst/>
                </a:prstGeom>
                <a:ln w="38100" cap="flat" cmpd="sng">
                  <a:solidFill>
                    <a:schemeClr val="tx1"/>
                  </a:solidFill>
                  <a:prstDash val="solid"/>
                  <a:miter/>
                  <a:headEnd type="none" w="med" len="med"/>
                  <a:tailEnd type="none" w="med" len="med"/>
                </a:ln>
              </p:spPr>
            </p:sp>
            <p:sp>
              <p:nvSpPr>
                <p:cNvPr id="104511" name="Line 123"/>
                <p:cNvSpPr/>
                <p:nvPr/>
              </p:nvSpPr>
              <p:spPr>
                <a:xfrm>
                  <a:off x="3120" y="2880"/>
                  <a:ext cx="528" cy="0"/>
                </a:xfrm>
                <a:prstGeom prst="line">
                  <a:avLst/>
                </a:prstGeom>
                <a:ln w="38100" cap="flat" cmpd="sng">
                  <a:solidFill>
                    <a:schemeClr val="tx1"/>
                  </a:solidFill>
                  <a:prstDash val="solid"/>
                  <a:miter/>
                  <a:headEnd type="none" w="med" len="med"/>
                  <a:tailEnd type="none" w="med" len="med"/>
                </a:ln>
              </p:spPr>
            </p:sp>
            <p:sp>
              <p:nvSpPr>
                <p:cNvPr id="104512" name="Line 124"/>
                <p:cNvSpPr/>
                <p:nvPr/>
              </p:nvSpPr>
              <p:spPr>
                <a:xfrm>
                  <a:off x="3984" y="2592"/>
                  <a:ext cx="528" cy="0"/>
                </a:xfrm>
                <a:prstGeom prst="line">
                  <a:avLst/>
                </a:prstGeom>
                <a:ln w="38100" cap="flat" cmpd="sng">
                  <a:solidFill>
                    <a:schemeClr val="tx1"/>
                  </a:solidFill>
                  <a:prstDash val="solid"/>
                  <a:miter/>
                  <a:headEnd type="none" w="med" len="med"/>
                  <a:tailEnd type="none" w="med" len="med"/>
                </a:ln>
              </p:spPr>
            </p:sp>
            <p:sp>
              <p:nvSpPr>
                <p:cNvPr id="104513" name="Line 125"/>
                <p:cNvSpPr/>
                <p:nvPr/>
              </p:nvSpPr>
              <p:spPr>
                <a:xfrm>
                  <a:off x="4848" y="2592"/>
                  <a:ext cx="288" cy="0"/>
                </a:xfrm>
                <a:prstGeom prst="line">
                  <a:avLst/>
                </a:prstGeom>
                <a:ln w="38100" cap="flat" cmpd="sng">
                  <a:solidFill>
                    <a:schemeClr val="tx1"/>
                  </a:solidFill>
                  <a:prstDash val="solid"/>
                  <a:miter/>
                  <a:headEnd type="none" w="med" len="med"/>
                  <a:tailEnd type="none" w="med" len="med"/>
                </a:ln>
              </p:spPr>
            </p:sp>
            <p:sp>
              <p:nvSpPr>
                <p:cNvPr id="104514" name="Line 126"/>
                <p:cNvSpPr/>
                <p:nvPr/>
              </p:nvSpPr>
              <p:spPr>
                <a:xfrm>
                  <a:off x="3984" y="2880"/>
                  <a:ext cx="528" cy="0"/>
                </a:xfrm>
                <a:prstGeom prst="line">
                  <a:avLst/>
                </a:prstGeom>
                <a:ln w="38100" cap="flat" cmpd="sng">
                  <a:solidFill>
                    <a:schemeClr val="tx1"/>
                  </a:solidFill>
                  <a:prstDash val="solid"/>
                  <a:miter/>
                  <a:headEnd type="none" w="med" len="med"/>
                  <a:tailEnd type="none" w="med" len="med"/>
                </a:ln>
              </p:spPr>
            </p:sp>
            <p:sp>
              <p:nvSpPr>
                <p:cNvPr id="104515" name="Line 127"/>
                <p:cNvSpPr/>
                <p:nvPr/>
              </p:nvSpPr>
              <p:spPr>
                <a:xfrm>
                  <a:off x="4848" y="2880"/>
                  <a:ext cx="288" cy="0"/>
                </a:xfrm>
                <a:prstGeom prst="line">
                  <a:avLst/>
                </a:prstGeom>
                <a:ln w="38100" cap="flat" cmpd="sng">
                  <a:solidFill>
                    <a:schemeClr val="tx1"/>
                  </a:solidFill>
                  <a:prstDash val="solid"/>
                  <a:miter/>
                  <a:headEnd type="none" w="med" len="med"/>
                  <a:tailEnd type="none" w="med" len="med"/>
                </a:ln>
              </p:spPr>
            </p:sp>
          </p:grpSp>
          <p:sp>
            <p:nvSpPr>
              <p:cNvPr id="104464" name="Text Box 128"/>
              <p:cNvSpPr txBox="1"/>
              <p:nvPr/>
            </p:nvSpPr>
            <p:spPr>
              <a:xfrm>
                <a:off x="2379" y="2496"/>
                <a:ext cx="309" cy="28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rPr>
                  <a:t>P0</a:t>
                </a:r>
              </a:p>
            </p:txBody>
          </p:sp>
          <p:sp>
            <p:nvSpPr>
              <p:cNvPr id="104465" name="Text Box 129"/>
              <p:cNvSpPr txBox="1"/>
              <p:nvPr/>
            </p:nvSpPr>
            <p:spPr>
              <a:xfrm>
                <a:off x="3243" y="2496"/>
                <a:ext cx="309" cy="28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rPr>
                  <a:t>P1</a:t>
                </a:r>
              </a:p>
            </p:txBody>
          </p:sp>
          <p:sp>
            <p:nvSpPr>
              <p:cNvPr id="104466" name="Text Box 130"/>
              <p:cNvSpPr txBox="1"/>
              <p:nvPr/>
            </p:nvSpPr>
            <p:spPr>
              <a:xfrm>
                <a:off x="4107" y="2496"/>
                <a:ext cx="309" cy="28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rPr>
                  <a:t>P2</a:t>
                </a:r>
              </a:p>
            </p:txBody>
          </p:sp>
          <p:sp>
            <p:nvSpPr>
              <p:cNvPr id="104467" name="Text Box 131"/>
              <p:cNvSpPr txBox="1"/>
              <p:nvPr/>
            </p:nvSpPr>
            <p:spPr>
              <a:xfrm>
                <a:off x="4971" y="2496"/>
                <a:ext cx="309" cy="28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rPr>
                  <a:t>P3</a:t>
                </a:r>
              </a:p>
            </p:txBody>
          </p:sp>
          <p:sp>
            <p:nvSpPr>
              <p:cNvPr id="104468" name="Text Box 132"/>
              <p:cNvSpPr txBox="1"/>
              <p:nvPr/>
            </p:nvSpPr>
            <p:spPr>
              <a:xfrm>
                <a:off x="1488" y="2496"/>
                <a:ext cx="309" cy="28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rPr>
                  <a:t>P7</a:t>
                </a:r>
              </a:p>
            </p:txBody>
          </p:sp>
        </p:grpSp>
        <p:grpSp>
          <p:nvGrpSpPr>
            <p:cNvPr id="104460" name="Group 133"/>
            <p:cNvGrpSpPr/>
            <p:nvPr/>
          </p:nvGrpSpPr>
          <p:grpSpPr>
            <a:xfrm>
              <a:off x="5989" y="7105"/>
              <a:ext cx="2827" cy="2527"/>
              <a:chOff x="2496" y="2824"/>
              <a:chExt cx="1240" cy="1112"/>
            </a:xfrm>
          </p:grpSpPr>
          <p:sp>
            <p:nvSpPr>
              <p:cNvPr id="104461" name="Text Box 134"/>
              <p:cNvSpPr txBox="1"/>
              <p:nvPr/>
            </p:nvSpPr>
            <p:spPr>
              <a:xfrm>
                <a:off x="2496" y="3418"/>
                <a:ext cx="992" cy="518"/>
              </a:xfrm>
              <a:prstGeom prst="rect">
                <a:avLst/>
              </a:prstGeom>
              <a:noFill/>
              <a:ln w="9525">
                <a:noFill/>
              </a:ln>
            </p:spPr>
            <p:txBody>
              <a:bodyPr wrap="none">
                <a:spAutoFit/>
              </a:bodyPr>
              <a:lstStyle/>
              <a:p>
                <a:pPr eaLnBrk="1" hangingPunct="1"/>
                <a:r>
                  <a:rPr lang="en-US" altLang="zh-CN" b="1" dirty="0">
                    <a:solidFill>
                      <a:srgbClr val="000000"/>
                    </a:solidFill>
                    <a:latin typeface="Arial Narrow" panose="020B0606020202030204" pitchFamily="34" charset="0"/>
                    <a:ea typeface="黑体" panose="02010609060101010101" pitchFamily="49" charset="-122"/>
                  </a:rPr>
                  <a:t>Dead Time</a:t>
                </a:r>
              </a:p>
              <a:p>
                <a:pPr eaLnBrk="1" hangingPunct="1"/>
                <a:r>
                  <a:rPr lang="en-US" altLang="zh-CN" b="1" dirty="0">
                    <a:solidFill>
                      <a:srgbClr val="000000"/>
                    </a:solidFill>
                    <a:latin typeface="Arial Narrow" panose="020B0606020202030204" pitchFamily="34" charset="0"/>
                    <a:ea typeface="黑体" panose="02010609060101010101" pitchFamily="49" charset="-122"/>
                  </a:rPr>
                  <a:t>(</a:t>
                </a:r>
                <a:r>
                  <a:rPr lang="zh-CN" altLang="en-US" b="1" dirty="0">
                    <a:solidFill>
                      <a:srgbClr val="000000"/>
                    </a:solidFill>
                    <a:latin typeface="Arial Narrow" panose="020B0606020202030204" pitchFamily="34" charset="0"/>
                    <a:ea typeface="黑体" panose="02010609060101010101" pitchFamily="49" charset="-122"/>
                  </a:rPr>
                  <a:t>截止时间</a:t>
                </a:r>
                <a:r>
                  <a:rPr lang="en-US" altLang="zh-CN" b="1" dirty="0">
                    <a:solidFill>
                      <a:srgbClr val="000000"/>
                    </a:solidFill>
                    <a:latin typeface="Arial Narrow" panose="020B0606020202030204" pitchFamily="34" charset="0"/>
                    <a:ea typeface="黑体" panose="02010609060101010101" pitchFamily="49" charset="-122"/>
                  </a:rPr>
                  <a:t>)</a:t>
                </a:r>
              </a:p>
            </p:txBody>
          </p:sp>
          <p:sp>
            <p:nvSpPr>
              <p:cNvPr id="104462" name="Line 135"/>
              <p:cNvSpPr/>
              <p:nvPr/>
            </p:nvSpPr>
            <p:spPr>
              <a:xfrm flipV="1">
                <a:off x="3357" y="2824"/>
                <a:ext cx="379" cy="578"/>
              </a:xfrm>
              <a:prstGeom prst="line">
                <a:avLst/>
              </a:prstGeom>
              <a:ln w="38100" cap="flat" cmpd="sng">
                <a:solidFill>
                  <a:schemeClr val="folHlink"/>
                </a:solidFill>
                <a:prstDash val="solid"/>
                <a:miter/>
                <a:headEnd type="none" w="med" len="med"/>
                <a:tailEnd type="triangle" w="med" len="med"/>
              </a:ln>
            </p:spPr>
          </p:sp>
        </p:grpSp>
      </p:grpSp>
      <p:sp>
        <p:nvSpPr>
          <p:cNvPr id="299" name="Text Box 4"/>
          <p:cNvSpPr txBox="1"/>
          <p:nvPr/>
        </p:nvSpPr>
        <p:spPr>
          <a:xfrm>
            <a:off x="8064500" y="1659890"/>
            <a:ext cx="3838575" cy="3538220"/>
          </a:xfrm>
          <a:prstGeom prst="rect">
            <a:avLst/>
          </a:prstGeom>
          <a:noFill/>
          <a:ln w="9525">
            <a:noFill/>
          </a:ln>
        </p:spPr>
        <p:txBody>
          <a:bodyPr>
            <a:spAutoFit/>
          </a:bodyPr>
          <a:lstStyle/>
          <a:p>
            <a:pPr lvl="1" eaLnBrk="1" hangingPunct="1">
              <a:spcBef>
                <a:spcPts val="600"/>
              </a:spcBef>
            </a:pPr>
            <a:r>
              <a:rPr lang="zh-CN" altLang="en-US" sz="2800" b="1" dirty="0">
                <a:solidFill>
                  <a:srgbClr val="000000"/>
                </a:solidFill>
                <a:latin typeface="黑体" panose="02010609060101010101" pitchFamily="49" charset="-122"/>
                <a:ea typeface="黑体" panose="02010609060101010101" pitchFamily="49" charset="-122"/>
              </a:rPr>
              <a:t>使用三态器件唯一真正安全的方法是：设计逻辑控制，以保证同线上有一段截止时间（</a:t>
            </a:r>
            <a:r>
              <a:rPr lang="en-US" altLang="zh-CN" sz="2800" b="1" dirty="0">
                <a:solidFill>
                  <a:srgbClr val="000000"/>
                </a:solidFill>
                <a:latin typeface="黑体" panose="02010609060101010101" pitchFamily="49" charset="-122"/>
                <a:ea typeface="黑体" panose="02010609060101010101" pitchFamily="49" charset="-122"/>
              </a:rPr>
              <a:t>dead time</a:t>
            </a:r>
            <a:r>
              <a:rPr lang="zh-CN" altLang="en-US" sz="2800" b="1" dirty="0">
                <a:solidFill>
                  <a:srgbClr val="000000"/>
                </a:solidFill>
                <a:latin typeface="黑体" panose="02010609060101010101" pitchFamily="49" charset="-122"/>
                <a:ea typeface="黑体" panose="02010609060101010101" pitchFamily="49" charset="-122"/>
              </a:rPr>
              <a:t>），在此期间不应有任何器件驱动同线。</a:t>
            </a:r>
          </a:p>
        </p:txBody>
      </p:sp>
      <p:sp>
        <p:nvSpPr>
          <p:cNvPr id="104454" name="Text Box 4"/>
          <p:cNvSpPr txBox="1"/>
          <p:nvPr/>
        </p:nvSpPr>
        <p:spPr>
          <a:xfrm>
            <a:off x="3625533" y="6205220"/>
            <a:ext cx="3522662" cy="583565"/>
          </a:xfrm>
          <a:prstGeom prst="rect">
            <a:avLst/>
          </a:prstGeom>
          <a:noFill/>
          <a:ln w="9525">
            <a:noFill/>
          </a:ln>
        </p:spPr>
        <p:txBody>
          <a:bodyPr>
            <a:spAutoFit/>
          </a:bodyPr>
          <a:lstStyle/>
          <a:p>
            <a:pPr lvl="1" eaLnBrk="1" hangingPunct="1">
              <a:spcBef>
                <a:spcPts val="600"/>
              </a:spcBef>
            </a:pPr>
            <a:r>
              <a:rPr lang="zh-CN" altLang="en-US" sz="3200" b="1" dirty="0">
                <a:solidFill>
                  <a:srgbClr val="000000"/>
                </a:solidFill>
                <a:latin typeface="黑体" panose="02010609060101010101" pitchFamily="49" charset="-122"/>
                <a:ea typeface="黑体" panose="02010609060101010101" pitchFamily="49" charset="-122"/>
              </a:rPr>
              <a:t>三态同线时序图</a:t>
            </a:r>
          </a:p>
        </p:txBody>
      </p:sp>
      <p:sp>
        <p:nvSpPr>
          <p:cNvPr id="2" name="Line 135"/>
          <p:cNvSpPr/>
          <p:nvPr/>
        </p:nvSpPr>
        <p:spPr>
          <a:xfrm flipH="1" flipV="1">
            <a:off x="3177540" y="4453890"/>
            <a:ext cx="903605" cy="915035"/>
          </a:xfrm>
          <a:prstGeom prst="line">
            <a:avLst/>
          </a:prstGeom>
          <a:ln w="38100" cap="flat" cmpd="sng">
            <a:solidFill>
              <a:schemeClr val="folHlink"/>
            </a:solidFill>
            <a:prstDash val="solid"/>
            <a:miter/>
            <a:headEnd type="none" w="med" len="med"/>
            <a:tailEnd type="triangle" w="med" len="med"/>
          </a:ln>
        </p:spPr>
      </p:sp>
      <p:sp>
        <p:nvSpPr>
          <p:cNvPr id="3" name="Line 48"/>
          <p:cNvSpPr/>
          <p:nvPr/>
        </p:nvSpPr>
        <p:spPr>
          <a:xfrm>
            <a:off x="3254829" y="2319338"/>
            <a:ext cx="0" cy="2016000"/>
          </a:xfrm>
          <a:prstGeom prst="line">
            <a:avLst/>
          </a:prstGeom>
          <a:ln w="19050" cap="flat" cmpd="sng">
            <a:solidFill>
              <a:schemeClr val="accent2"/>
            </a:solidFill>
            <a:prstDash val="solid"/>
            <a:miter/>
            <a:headEnd type="none" w="med" len="med"/>
            <a:tailEnd type="none" w="med" len="med"/>
          </a:ln>
        </p:spPr>
      </p:sp>
      <p:sp>
        <p:nvSpPr>
          <p:cNvPr id="4" name="Line 43"/>
          <p:cNvSpPr/>
          <p:nvPr/>
        </p:nvSpPr>
        <p:spPr>
          <a:xfrm>
            <a:off x="5546207" y="3734926"/>
            <a:ext cx="0" cy="648000"/>
          </a:xfrm>
          <a:prstGeom prst="line">
            <a:avLst/>
          </a:prstGeom>
          <a:ln w="19050" cap="flat" cmpd="sng">
            <a:solidFill>
              <a:schemeClr val="hlink"/>
            </a:solidFill>
            <a:prstDash val="solid"/>
            <a:miter/>
            <a:headEnd type="none" w="med" len="med"/>
            <a:tailEnd type="none" w="med" len="med"/>
          </a:ln>
        </p:spPr>
      </p:sp>
      <p:sp>
        <p:nvSpPr>
          <p:cNvPr id="6" name="左大括号 5"/>
          <p:cNvSpPr/>
          <p:nvPr/>
        </p:nvSpPr>
        <p:spPr>
          <a:xfrm rot="16200000">
            <a:off x="3130477" y="4282903"/>
            <a:ext cx="72000" cy="216000"/>
          </a:xfrm>
          <a:prstGeom prst="leftBrace">
            <a:avLst/>
          </a:prstGeom>
          <a:extLst>
            <a:ext uri="{909E8E84-426E-40DD-AFC4-6F175D3DCCD1}">
              <a14:hiddenFill xmlns:a14="http://schemas.microsoft.com/office/drawing/2010/main">
                <a:solidFill>
                  <a:srgbClr val="FF0000"/>
                </a:solidFill>
              </a14:hiddenFill>
            </a:ext>
          </a:ex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7" name="左大括号 6"/>
          <p:cNvSpPr/>
          <p:nvPr/>
        </p:nvSpPr>
        <p:spPr>
          <a:xfrm rot="16200000">
            <a:off x="5625392" y="4266393"/>
            <a:ext cx="72000" cy="216000"/>
          </a:xfrm>
          <a:prstGeom prst="leftBrace">
            <a:avLst/>
          </a:prstGeom>
          <a:extLst>
            <a:ext uri="{909E8E84-426E-40DD-AFC4-6F175D3DCCD1}">
              <a14:hiddenFill xmlns:a14="http://schemas.microsoft.com/office/drawing/2010/main">
                <a:solidFill>
                  <a:srgbClr val="FF0000"/>
                </a:solidFill>
              </a14:hiddenFill>
            </a:ext>
          </a:ex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ROM</a:t>
            </a:r>
            <a:r>
              <a:rPr lang="zh-CN" altLang="en-US" b="1" dirty="0">
                <a:latin typeface="黑体" panose="02010609060101010101" pitchFamily="49" charset="-122"/>
                <a:ea typeface="黑体" panose="02010609060101010101" pitchFamily="49" charset="-122"/>
                <a:sym typeface="+mn-ea"/>
              </a:rPr>
              <a:t>实现</a:t>
            </a:r>
            <a:r>
              <a:rPr lang="en-US" altLang="zh-CN" b="1" dirty="0">
                <a:latin typeface="黑体" panose="02010609060101010101" pitchFamily="49" charset="-122"/>
                <a:ea typeface="黑体" panose="02010609060101010101" pitchFamily="49" charset="-122"/>
                <a:sym typeface="+mn-ea"/>
              </a:rPr>
              <a:t>4*4</a:t>
            </a:r>
            <a:r>
              <a:rPr lang="zh-CN" altLang="en-US" b="1" dirty="0">
                <a:latin typeface="黑体" panose="02010609060101010101" pitchFamily="49" charset="-122"/>
                <a:ea typeface="黑体" panose="02010609060101010101" pitchFamily="49" charset="-122"/>
                <a:sym typeface="+mn-ea"/>
              </a:rPr>
              <a:t>无符号二进制数乘法</a:t>
            </a:r>
            <a:endParaRPr lang="zh-CN" altLang="en-US"/>
          </a:p>
        </p:txBody>
      </p:sp>
      <p:sp>
        <p:nvSpPr>
          <p:cNvPr id="27650" name="内容占位符 5"/>
          <p:cNvSpPr>
            <a:spLocks noGrp="1"/>
          </p:cNvSpPr>
          <p:nvPr>
            <p:ph idx="1"/>
          </p:nvPr>
        </p:nvSpPr>
        <p:spPr>
          <a:noFill/>
          <a:ln>
            <a:noFill/>
          </a:ln>
        </p:spPr>
        <p:txBody>
          <a:bodyPr/>
          <a:lstStyle/>
          <a:p>
            <a:r>
              <a:rPr lang="zh-CN" altLang="en-US" dirty="0"/>
              <a:t>多少种组合？</a:t>
            </a:r>
          </a:p>
          <a:p>
            <a:r>
              <a:rPr lang="zh-CN" altLang="en-US" dirty="0"/>
              <a:t>乘积最多为几位？</a:t>
            </a:r>
          </a:p>
        </p:txBody>
      </p:sp>
      <p:sp>
        <p:nvSpPr>
          <p:cNvPr id="27651"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5</a:t>
            </a:fld>
            <a:endParaRPr lang="zh-CN" altLang="zh-CN" sz="1400" dirty="0">
              <a:latin typeface="Times New Roman" panose="02020603050405020304" pitchFamily="18" charset="0"/>
            </a:endParaRPr>
          </a:p>
        </p:txBody>
      </p:sp>
      <p:pic>
        <p:nvPicPr>
          <p:cNvPr id="27652" name="图片 1"/>
          <p:cNvPicPr>
            <a:picLocks noChangeAspect="1"/>
          </p:cNvPicPr>
          <p:nvPr/>
        </p:nvPicPr>
        <p:blipFill>
          <a:blip r:embed="rId3"/>
          <a:srcRect l="4372" t="3047" r="10435" b="2368"/>
          <a:stretch>
            <a:fillRect/>
          </a:stretch>
        </p:blipFill>
        <p:spPr>
          <a:xfrm>
            <a:off x="285750" y="3126105"/>
            <a:ext cx="5034915" cy="2780665"/>
          </a:xfrm>
          <a:prstGeom prst="rect">
            <a:avLst/>
          </a:prstGeom>
          <a:noFill/>
          <a:ln w="9525">
            <a:noFill/>
          </a:ln>
        </p:spPr>
      </p:pic>
      <p:sp>
        <p:nvSpPr>
          <p:cNvPr id="27654" name="文本框 1"/>
          <p:cNvSpPr txBox="1"/>
          <p:nvPr/>
        </p:nvSpPr>
        <p:spPr>
          <a:xfrm>
            <a:off x="5518785" y="1524000"/>
            <a:ext cx="6443980" cy="5323205"/>
          </a:xfrm>
          <a:prstGeom prst="rect">
            <a:avLst/>
          </a:prstGeom>
          <a:noFill/>
          <a:ln w="9525">
            <a:noFill/>
          </a:ln>
        </p:spPr>
        <p:txBody>
          <a:bodyPr wrap="square">
            <a:spAutoFit/>
          </a:bodyPr>
          <a:lstStyle/>
          <a:p>
            <a:pPr algn="dist" fontAlgn="auto"/>
            <a:r>
              <a:rPr lang="en-US" altLang="zh-CN" sz="2000" dirty="0">
                <a:solidFill>
                  <a:schemeClr val="tx1"/>
                </a:solidFill>
                <a:sym typeface="+mn-ea"/>
              </a:rPr>
              <a:t>       </a:t>
            </a:r>
            <a:r>
              <a:rPr lang="en-US" altLang="zh-CN" sz="2000" dirty="0">
                <a:solidFill>
                  <a:schemeClr val="accent1"/>
                </a:solidFill>
                <a:sym typeface="+mn-ea"/>
              </a:rPr>
              <a:t>0  1  2  3  4  5  6  7  8  9  A  B  C  D  E  F</a:t>
            </a:r>
            <a:endParaRPr lang="en-US" altLang="zh-CN" sz="2000" dirty="0">
              <a:solidFill>
                <a:schemeClr val="tx1"/>
              </a:solidFill>
              <a:latin typeface="Arial" panose="020B0604020202020204" pitchFamily="34" charset="0"/>
            </a:endParaRPr>
          </a:p>
          <a:p>
            <a:pPr algn="dist" fontAlgn="auto"/>
            <a:r>
              <a:rPr lang="en-US" altLang="zh-CN" sz="2000" dirty="0">
                <a:solidFill>
                  <a:schemeClr val="tx1"/>
                </a:solidFill>
                <a:latin typeface="Arial" panose="020B0604020202020204" pitchFamily="34" charset="0"/>
              </a:rPr>
              <a:t>0</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00 00 00 00 00 00 00 00 00 00 00 00 00  00  00</a:t>
            </a:r>
          </a:p>
          <a:p>
            <a:pPr algn="dist" fontAlgn="auto"/>
            <a:r>
              <a:rPr lang="en-US" altLang="zh-CN" sz="2000" dirty="0">
                <a:solidFill>
                  <a:schemeClr val="tx1"/>
                </a:solidFill>
                <a:latin typeface="Arial" panose="020B0604020202020204" pitchFamily="34" charset="0"/>
              </a:rPr>
              <a:t>1</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01 02 03 04 05 06 07 08 09 0A 0B 0C 0D 0E 0F</a:t>
            </a:r>
          </a:p>
          <a:p>
            <a:pPr algn="dist" fontAlgn="auto"/>
            <a:r>
              <a:rPr lang="en-US" altLang="zh-CN" sz="2000" dirty="0">
                <a:solidFill>
                  <a:schemeClr val="tx1"/>
                </a:solidFill>
                <a:latin typeface="Arial" panose="020B0604020202020204" pitchFamily="34" charset="0"/>
              </a:rPr>
              <a:t>2</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02 04 06 08 0A 0C 0E 10 12 14 16 18 1A 1C 1E</a:t>
            </a:r>
          </a:p>
          <a:p>
            <a:pPr algn="dist" fontAlgn="auto"/>
            <a:r>
              <a:rPr lang="en-US" altLang="zh-CN" sz="2000" dirty="0">
                <a:solidFill>
                  <a:schemeClr val="tx1"/>
                </a:solidFill>
                <a:latin typeface="Arial" panose="020B0604020202020204" pitchFamily="34" charset="0"/>
              </a:rPr>
              <a:t>3</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03 06 09 0C 0F 12 15 18 1B 1E 21 24 27 2A 2D</a:t>
            </a:r>
          </a:p>
          <a:p>
            <a:pPr algn="dist" fontAlgn="auto"/>
            <a:r>
              <a:rPr lang="en-US" altLang="zh-CN" sz="2000" dirty="0">
                <a:solidFill>
                  <a:schemeClr val="tx1"/>
                </a:solidFill>
                <a:latin typeface="Arial" panose="020B0604020202020204" pitchFamily="34" charset="0"/>
              </a:rPr>
              <a:t>4</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04 08 0C 10 14 18 1C 20 24 28 2C 30 34 38 3C</a:t>
            </a:r>
          </a:p>
          <a:p>
            <a:pPr algn="dist" fontAlgn="auto"/>
            <a:r>
              <a:rPr lang="en-US" altLang="zh-CN" sz="2000" dirty="0">
                <a:solidFill>
                  <a:schemeClr val="tx1"/>
                </a:solidFill>
                <a:latin typeface="Arial" panose="020B0604020202020204" pitchFamily="34" charset="0"/>
              </a:rPr>
              <a:t>5</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05 0A 0F 14 19 1E 23 28 2D 32 37 3C 41 46 4B</a:t>
            </a:r>
          </a:p>
          <a:p>
            <a:pPr algn="dist" fontAlgn="auto"/>
            <a:r>
              <a:rPr lang="en-US" altLang="zh-CN" sz="2000" dirty="0">
                <a:solidFill>
                  <a:schemeClr val="tx1"/>
                </a:solidFill>
                <a:latin typeface="Arial" panose="020B0604020202020204" pitchFamily="34" charset="0"/>
              </a:rPr>
              <a:t>6</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06 0C 12 18 1E 24 2A 30 36 3C 42 48 4E 54 5A</a:t>
            </a:r>
          </a:p>
          <a:p>
            <a:pPr algn="dist" fontAlgn="auto"/>
            <a:r>
              <a:rPr lang="en-US" altLang="zh-CN" sz="2000" dirty="0">
                <a:solidFill>
                  <a:schemeClr val="tx1"/>
                </a:solidFill>
                <a:latin typeface="Arial" panose="020B0604020202020204" pitchFamily="34" charset="0"/>
              </a:rPr>
              <a:t>7</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07 0E 15 1C 23 2A 31 38 3F 46 4D 54 5B 62 69</a:t>
            </a:r>
          </a:p>
          <a:p>
            <a:pPr algn="dist" fontAlgn="auto"/>
            <a:r>
              <a:rPr lang="en-US" altLang="zh-CN" sz="2000" dirty="0">
                <a:solidFill>
                  <a:schemeClr val="tx1"/>
                </a:solidFill>
                <a:latin typeface="Arial" panose="020B0604020202020204" pitchFamily="34" charset="0"/>
              </a:rPr>
              <a:t>8</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08 10 18 20 28  30 38 40 48 50 58  60 68 70 78</a:t>
            </a:r>
          </a:p>
          <a:p>
            <a:pPr algn="dist" fontAlgn="auto"/>
            <a:r>
              <a:rPr lang="en-US" altLang="zh-CN" sz="2000" dirty="0">
                <a:solidFill>
                  <a:schemeClr val="tx1"/>
                </a:solidFill>
                <a:latin typeface="Arial" panose="020B0604020202020204" pitchFamily="34" charset="0"/>
              </a:rPr>
              <a:t>9</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09 12 1B 24 2D 36 3F 48 51 5A 63 6C 75 7E 87</a:t>
            </a:r>
          </a:p>
          <a:p>
            <a:pPr algn="dist" fontAlgn="auto"/>
            <a:r>
              <a:rPr lang="en-US" altLang="zh-CN" sz="2000" dirty="0">
                <a:solidFill>
                  <a:schemeClr val="tx1"/>
                </a:solidFill>
                <a:latin typeface="Arial" panose="020B0604020202020204" pitchFamily="34" charset="0"/>
              </a:rPr>
              <a:t>A</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0A 14 1E 28 32 3C 46 50 5A 64 6E 78 82 8C 96</a:t>
            </a:r>
          </a:p>
          <a:p>
            <a:pPr algn="dist" fontAlgn="auto"/>
            <a:r>
              <a:rPr lang="en-US" altLang="zh-CN" sz="2000" dirty="0">
                <a:solidFill>
                  <a:schemeClr val="tx1"/>
                </a:solidFill>
                <a:latin typeface="Arial" panose="020B0604020202020204" pitchFamily="34" charset="0"/>
              </a:rPr>
              <a:t>B</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0B 16 21 2C 37 42 4D 58 63 6E 79 84 8F 9A A5</a:t>
            </a:r>
          </a:p>
          <a:p>
            <a:pPr algn="dist" fontAlgn="auto"/>
            <a:r>
              <a:rPr lang="en-US" altLang="zh-CN" sz="2000" dirty="0">
                <a:solidFill>
                  <a:schemeClr val="tx1"/>
                </a:solidFill>
                <a:latin typeface="Arial" panose="020B0604020202020204" pitchFamily="34" charset="0"/>
              </a:rPr>
              <a:t>C</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0C 18 24 30 3C 48 54 60 6C 78 84 90 9C A8 B4</a:t>
            </a:r>
          </a:p>
          <a:p>
            <a:pPr algn="dist" fontAlgn="auto"/>
            <a:r>
              <a:rPr lang="en-US" altLang="zh-CN" sz="2000" dirty="0">
                <a:solidFill>
                  <a:schemeClr val="tx1"/>
                </a:solidFill>
                <a:latin typeface="Arial" panose="020B0604020202020204" pitchFamily="34" charset="0"/>
              </a:rPr>
              <a:t>D</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0D 1A 27 34 41 4E 5B 68 75 82 8F 9C A9 B6 C3</a:t>
            </a:r>
          </a:p>
          <a:p>
            <a:pPr algn="dist" fontAlgn="auto"/>
            <a:r>
              <a:rPr lang="en-US" altLang="zh-CN" sz="2000" dirty="0">
                <a:solidFill>
                  <a:schemeClr val="tx1"/>
                </a:solidFill>
                <a:latin typeface="Arial" panose="020B0604020202020204" pitchFamily="34" charset="0"/>
              </a:rPr>
              <a:t>E</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0E 1C 2A 38 46 54 62 70 7E 8C 9A A8 B6 C4 D2</a:t>
            </a:r>
          </a:p>
          <a:p>
            <a:pPr algn="dist" fontAlgn="auto"/>
            <a:r>
              <a:rPr lang="en-US" altLang="zh-CN" sz="2000" dirty="0">
                <a:solidFill>
                  <a:schemeClr val="tx1"/>
                </a:solidFill>
                <a:latin typeface="Arial" panose="020B0604020202020204" pitchFamily="34" charset="0"/>
              </a:rPr>
              <a:t>F</a:t>
            </a:r>
            <a:r>
              <a:rPr lang="en-US" altLang="zh-CN" sz="2000" dirty="0">
                <a:solidFill>
                  <a:srgbClr val="FF0000"/>
                </a:solidFill>
                <a:latin typeface="Arial" panose="020B0604020202020204" pitchFamily="34" charset="0"/>
              </a:rPr>
              <a:t>0</a:t>
            </a:r>
            <a:r>
              <a:rPr lang="en-US" altLang="zh-CN" sz="2000" dirty="0">
                <a:solidFill>
                  <a:schemeClr val="tx1"/>
                </a:solidFill>
                <a:latin typeface="Arial" panose="020B0604020202020204" pitchFamily="34" charset="0"/>
              </a:rPr>
              <a:t>:00 0F 1E 2D 3C 4B 5A 69 78 87 96 A5 B4 C3 D2 E1</a:t>
            </a:r>
          </a:p>
        </p:txBody>
      </p:sp>
      <p:sp>
        <p:nvSpPr>
          <p:cNvPr id="2" name="矩形 1"/>
          <p:cNvSpPr/>
          <p:nvPr/>
        </p:nvSpPr>
        <p:spPr>
          <a:xfrm>
            <a:off x="5571490" y="1845945"/>
            <a:ext cx="384175" cy="4908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244465" y="1454150"/>
            <a:ext cx="710565" cy="398780"/>
          </a:xfrm>
          <a:prstGeom prst="rect">
            <a:avLst/>
          </a:prstGeom>
          <a:noFill/>
        </p:spPr>
        <p:txBody>
          <a:bodyPr wrap="square" rtlCol="0">
            <a:spAutoFit/>
          </a:bodyPr>
          <a:lstStyle/>
          <a:p>
            <a:r>
              <a:rPr lang="zh-CN" altLang="en-US" sz="2000">
                <a:solidFill>
                  <a:schemeClr val="tx1"/>
                </a:solidFill>
              </a:rPr>
              <a:t>地址</a:t>
            </a:r>
          </a:p>
        </p:txBody>
      </p:sp>
      <p:sp>
        <p:nvSpPr>
          <p:cNvPr id="5" name="矩形 4"/>
          <p:cNvSpPr/>
          <p:nvPr/>
        </p:nvSpPr>
        <p:spPr>
          <a:xfrm>
            <a:off x="5955030" y="1523365"/>
            <a:ext cx="6045200" cy="3225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488815" y="3016250"/>
            <a:ext cx="1090930" cy="337185"/>
          </a:xfrm>
          <a:prstGeom prst="rect">
            <a:avLst/>
          </a:prstGeom>
          <a:noFill/>
        </p:spPr>
        <p:txBody>
          <a:bodyPr wrap="square" rtlCol="0">
            <a:spAutoFit/>
          </a:bodyPr>
          <a:lstStyle/>
          <a:p>
            <a:r>
              <a:rPr lang="en-US" altLang="zh-CN" sz="1600">
                <a:solidFill>
                  <a:schemeClr val="tx1"/>
                </a:solidFill>
              </a:rPr>
              <a:t>X</a:t>
            </a:r>
            <a:r>
              <a:rPr lang="en-US" altLang="zh-CN" sz="1600" baseline="-25000">
                <a:solidFill>
                  <a:schemeClr val="tx1"/>
                </a:solidFill>
              </a:rPr>
              <a:t>3</a:t>
            </a:r>
            <a:r>
              <a:rPr lang="en-US" altLang="zh-CN" sz="1600">
                <a:solidFill>
                  <a:schemeClr val="tx1"/>
                </a:solidFill>
              </a:rPr>
              <a:t>X</a:t>
            </a:r>
            <a:r>
              <a:rPr lang="en-US" altLang="zh-CN" sz="1600" baseline="-25000">
                <a:solidFill>
                  <a:schemeClr val="tx1"/>
                </a:solidFill>
              </a:rPr>
              <a:t>2</a:t>
            </a:r>
            <a:r>
              <a:rPr lang="en-US" altLang="zh-CN" sz="1600">
                <a:solidFill>
                  <a:schemeClr val="tx1"/>
                </a:solidFill>
              </a:rPr>
              <a:t>X</a:t>
            </a:r>
            <a:r>
              <a:rPr lang="en-US" altLang="zh-CN" sz="1600" baseline="-25000">
                <a:solidFill>
                  <a:schemeClr val="tx1"/>
                </a:solidFill>
              </a:rPr>
              <a:t>1</a:t>
            </a:r>
            <a:r>
              <a:rPr lang="en-US" altLang="zh-CN" sz="1600">
                <a:solidFill>
                  <a:schemeClr val="tx1"/>
                </a:solidFill>
              </a:rPr>
              <a:t>X</a:t>
            </a:r>
            <a:r>
              <a:rPr lang="en-US" altLang="zh-CN" sz="1600" baseline="-25000">
                <a:solidFill>
                  <a:schemeClr val="tx1"/>
                </a:solidFill>
              </a:rPr>
              <a:t>0</a:t>
            </a:r>
          </a:p>
        </p:txBody>
      </p:sp>
      <p:sp>
        <p:nvSpPr>
          <p:cNvPr id="7" name="文本框 6"/>
          <p:cNvSpPr txBox="1"/>
          <p:nvPr/>
        </p:nvSpPr>
        <p:spPr>
          <a:xfrm>
            <a:off x="8195310" y="1186180"/>
            <a:ext cx="1090930" cy="337185"/>
          </a:xfrm>
          <a:prstGeom prst="rect">
            <a:avLst/>
          </a:prstGeom>
          <a:noFill/>
        </p:spPr>
        <p:txBody>
          <a:bodyPr wrap="square" rtlCol="0">
            <a:spAutoFit/>
          </a:bodyPr>
          <a:lstStyle/>
          <a:p>
            <a:r>
              <a:rPr lang="en-US" altLang="zh-CN" sz="1600">
                <a:solidFill>
                  <a:schemeClr val="tx1"/>
                </a:solidFill>
              </a:rPr>
              <a:t>Y</a:t>
            </a:r>
            <a:r>
              <a:rPr lang="en-US" altLang="zh-CN" sz="1600" baseline="-25000">
                <a:solidFill>
                  <a:schemeClr val="tx1"/>
                </a:solidFill>
              </a:rPr>
              <a:t>3</a:t>
            </a:r>
            <a:r>
              <a:rPr lang="en-US" altLang="zh-CN" sz="1600">
                <a:solidFill>
                  <a:schemeClr val="tx1"/>
                </a:solidFill>
              </a:rPr>
              <a:t>Y</a:t>
            </a:r>
            <a:r>
              <a:rPr lang="en-US" altLang="zh-CN" sz="1600" baseline="-25000">
                <a:solidFill>
                  <a:schemeClr val="tx1"/>
                </a:solidFill>
              </a:rPr>
              <a:t>2</a:t>
            </a:r>
            <a:r>
              <a:rPr lang="en-US" altLang="zh-CN" sz="1600">
                <a:solidFill>
                  <a:schemeClr val="tx1"/>
                </a:solidFill>
              </a:rPr>
              <a:t>Y</a:t>
            </a:r>
            <a:r>
              <a:rPr lang="en-US" altLang="zh-CN" sz="1600" baseline="-25000">
                <a:solidFill>
                  <a:schemeClr val="tx1"/>
                </a:solidFill>
              </a:rPr>
              <a:t>1</a:t>
            </a:r>
            <a:r>
              <a:rPr lang="en-US" altLang="zh-CN" sz="1600">
                <a:solidFill>
                  <a:schemeClr val="tx1"/>
                </a:solidFill>
              </a:rPr>
              <a:t>Y</a:t>
            </a:r>
            <a:r>
              <a:rPr lang="en-US" altLang="zh-CN" sz="1600" baseline="-25000">
                <a:solidFill>
                  <a:schemeClr val="tx1"/>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p:bldP spid="27654" grpId="0"/>
      <p:bldP spid="2" grpId="0" bldLvl="0" animBg="1"/>
      <p:bldP spid="4" grpId="0"/>
      <p:bldP spid="5" grpId="0" animBg="1"/>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2"/>
          <p:cNvPicPr>
            <a:picLocks noChangeAspect="1"/>
          </p:cNvPicPr>
          <p:nvPr/>
        </p:nvPicPr>
        <p:blipFill>
          <a:blip r:embed="rId2"/>
          <a:stretch>
            <a:fillRect/>
          </a:stretch>
        </p:blipFill>
        <p:spPr>
          <a:xfrm>
            <a:off x="3770630" y="4535170"/>
            <a:ext cx="5243195" cy="2067560"/>
          </a:xfrm>
          <a:prstGeom prst="rect">
            <a:avLst/>
          </a:prstGeom>
          <a:noFill/>
          <a:ln w="9525">
            <a:noFill/>
          </a:ln>
        </p:spPr>
      </p:pic>
      <p:pic>
        <p:nvPicPr>
          <p:cNvPr id="25" name="Picture 11"/>
          <p:cNvPicPr>
            <a:picLocks noChangeAspect="1"/>
          </p:cNvPicPr>
          <p:nvPr/>
        </p:nvPicPr>
        <p:blipFill>
          <a:blip r:embed="rId3"/>
          <a:stretch>
            <a:fillRect/>
          </a:stretch>
        </p:blipFill>
        <p:spPr>
          <a:xfrm>
            <a:off x="2292350" y="1300163"/>
            <a:ext cx="7286625" cy="2320925"/>
          </a:xfrm>
          <a:prstGeom prst="rect">
            <a:avLst/>
          </a:prstGeom>
          <a:noFill/>
          <a:ln w="9525">
            <a:noFill/>
          </a:ln>
        </p:spPr>
      </p:pic>
      <p:sp>
        <p:nvSpPr>
          <p:cNvPr id="3" name="标题 2"/>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三态缓冲器的应用</a:t>
            </a:r>
            <a:endParaRPr lang="zh-CN" altLang="en-US"/>
          </a:p>
        </p:txBody>
      </p:sp>
      <p:sp>
        <p:nvSpPr>
          <p:cNvPr id="4" name="内容占位符 3"/>
          <p:cNvSpPr>
            <a:spLocks noGrp="1"/>
          </p:cNvSpPr>
          <p:nvPr>
            <p:ph idx="1"/>
          </p:nvPr>
        </p:nvSpPr>
        <p:spPr/>
        <p:txBody>
          <a:bodyPr/>
          <a:lstStyle/>
          <a:p>
            <a:r>
              <a:rPr lang="zh-CN" altLang="en-US" dirty="0">
                <a:solidFill>
                  <a:srgbClr val="000000"/>
                </a:solidFill>
                <a:sym typeface="+mn-ea"/>
              </a:rPr>
              <a:t>三态总线</a:t>
            </a:r>
            <a:endParaRPr lang="en-US" altLang="zh-CN" dirty="0">
              <a:solidFill>
                <a:srgbClr val="000000"/>
              </a:solidFill>
            </a:endParaRPr>
          </a:p>
          <a:p>
            <a:endParaRPr lang="zh-CN" altLang="en-US" dirty="0">
              <a:solidFill>
                <a:srgbClr val="000000"/>
              </a:solidFill>
              <a:sym typeface="+mn-ea"/>
            </a:endParaRPr>
          </a:p>
          <a:p>
            <a:endParaRPr lang="zh-CN" altLang="en-US" dirty="0">
              <a:solidFill>
                <a:srgbClr val="000000"/>
              </a:solidFill>
              <a:sym typeface="+mn-ea"/>
            </a:endParaRPr>
          </a:p>
          <a:p>
            <a:endParaRPr lang="zh-CN" altLang="en-US" dirty="0">
              <a:solidFill>
                <a:srgbClr val="000000"/>
              </a:solidFill>
              <a:sym typeface="+mn-ea"/>
            </a:endParaRPr>
          </a:p>
          <a:p>
            <a:endParaRPr lang="zh-CN" altLang="en-US" dirty="0">
              <a:solidFill>
                <a:srgbClr val="000000"/>
              </a:solidFill>
              <a:sym typeface="+mn-ea"/>
            </a:endParaRPr>
          </a:p>
          <a:p>
            <a:r>
              <a:rPr lang="zh-CN" altLang="en-US" dirty="0">
                <a:solidFill>
                  <a:srgbClr val="000000"/>
                </a:solidFill>
                <a:sym typeface="+mn-ea"/>
              </a:rPr>
              <a:t>管脚输入输出可编程</a:t>
            </a:r>
            <a:endParaRPr lang="zh-CN" altLang="en-US" dirty="0">
              <a:solidFill>
                <a:srgbClr val="000000"/>
              </a:solidFill>
            </a:endParaRPr>
          </a:p>
          <a:p>
            <a:endParaRPr lang="zh-CN" altLang="en-US"/>
          </a:p>
        </p:txBody>
      </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EA0C6A4-9323-4296-90B6-BE61BFB698D2}" type="slidenum">
              <a:rPr kumimoji="1" lang="en-US"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50</a:t>
            </a:fld>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dissolv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6"/>
          <p:cNvSpPr>
            <a:spLocks noGrp="1"/>
          </p:cNvSpPr>
          <p:nvPr>
            <p:ph type="title"/>
          </p:nvPr>
        </p:nvSpPr>
        <p:spPr>
          <a:noFill/>
          <a:ln>
            <a:noFill/>
          </a:ln>
        </p:spPr>
        <p:txBody>
          <a:bodyPr/>
          <a:lstStyle/>
          <a:p>
            <a:pPr algn="ctr" eaLnBrk="1" hangingPunct="1"/>
            <a:r>
              <a:rPr lang="zh-CN" altLang="en-US" b="1" dirty="0">
                <a:latin typeface="黑体" panose="02010609060101010101" pitchFamily="49" charset="-122"/>
                <a:ea typeface="黑体" panose="02010609060101010101" pitchFamily="49" charset="-122"/>
              </a:rPr>
              <a:t>三态缓冲器的应用</a:t>
            </a:r>
            <a:r>
              <a:rPr lang="en-US" altLang="zh-CN" b="1" dirty="0">
                <a:latin typeface="黑体" panose="02010609060101010101" pitchFamily="49" charset="-122"/>
                <a:ea typeface="黑体" panose="02010609060101010101" pitchFamily="49" charset="-122"/>
              </a:rPr>
              <a:t>——</a:t>
            </a:r>
            <a:r>
              <a:rPr lang="zh-CN" altLang="en-US" b="1" dirty="0">
                <a:solidFill>
                  <a:srgbClr val="000000"/>
                </a:solidFill>
                <a:latin typeface="黑体" panose="02010609060101010101" pitchFamily="49" charset="-122"/>
                <a:ea typeface="黑体" panose="02010609060101010101" pitchFamily="49" charset="-122"/>
                <a:sym typeface="+mn-ea"/>
              </a:rPr>
              <a:t>双向数据总线</a:t>
            </a:r>
            <a:endParaRPr lang="en-US" altLang="zh-CN" b="1" dirty="0">
              <a:latin typeface="黑体" panose="02010609060101010101" pitchFamily="49" charset="-122"/>
              <a:ea typeface="黑体" panose="02010609060101010101" pitchFamily="49" charset="-122"/>
            </a:endParaRPr>
          </a:p>
        </p:txBody>
      </p:sp>
      <p:pic>
        <p:nvPicPr>
          <p:cNvPr id="112644" name="Picture 6"/>
          <p:cNvPicPr>
            <a:picLocks noChangeAspect="1"/>
          </p:cNvPicPr>
          <p:nvPr/>
        </p:nvPicPr>
        <p:blipFill>
          <a:blip r:embed="rId2"/>
          <a:stretch>
            <a:fillRect/>
          </a:stretch>
        </p:blipFill>
        <p:spPr>
          <a:xfrm>
            <a:off x="1880235" y="1490980"/>
            <a:ext cx="7874000" cy="1668145"/>
          </a:xfrm>
          <a:prstGeom prst="rect">
            <a:avLst/>
          </a:prstGeom>
          <a:noFill/>
          <a:ln w="9525">
            <a:noFill/>
          </a:ln>
        </p:spPr>
      </p:pic>
      <p:pic>
        <p:nvPicPr>
          <p:cNvPr id="112645" name="Picture 7"/>
          <p:cNvPicPr>
            <a:picLocks noChangeAspect="1"/>
          </p:cNvPicPr>
          <p:nvPr/>
        </p:nvPicPr>
        <p:blipFill>
          <a:blip r:embed="rId3"/>
          <a:stretch>
            <a:fillRect/>
          </a:stretch>
        </p:blipFill>
        <p:spPr>
          <a:xfrm>
            <a:off x="1878013" y="3944938"/>
            <a:ext cx="7993062" cy="1512887"/>
          </a:xfrm>
          <a:prstGeom prst="rect">
            <a:avLst/>
          </a:prstGeom>
          <a:noFill/>
          <a:ln w="9525" cap="flat" cmpd="sng">
            <a:solidFill>
              <a:schemeClr val="bg1"/>
            </a:solidFill>
            <a:prstDash val="solid"/>
            <a:miter/>
            <a:headEnd type="none" w="med" len="med"/>
            <a:tailEnd type="none" w="med" len="med"/>
          </a:ln>
        </p:spPr>
      </p:pic>
      <p:cxnSp>
        <p:nvCxnSpPr>
          <p:cNvPr id="117" name="直接连接符 116"/>
          <p:cNvCxnSpPr/>
          <p:nvPr/>
        </p:nvCxnSpPr>
        <p:spPr>
          <a:xfrm>
            <a:off x="2911475" y="5013325"/>
            <a:ext cx="720725" cy="0"/>
          </a:xfrm>
          <a:prstGeom prst="line">
            <a:avLst/>
          </a:prstGeom>
          <a:ln w="28575" cap="flat" cmpd="sng">
            <a:solidFill>
              <a:schemeClr val="tx1"/>
            </a:solidFill>
            <a:prstDash val="solid"/>
            <a:headEnd type="none" w="med" len="med"/>
            <a:tailEnd type="none" w="med" len="med"/>
          </a:ln>
        </p:spPr>
      </p:cxnSp>
      <p:cxnSp>
        <p:nvCxnSpPr>
          <p:cNvPr id="118" name="直接连接符 117"/>
          <p:cNvCxnSpPr/>
          <p:nvPr/>
        </p:nvCxnSpPr>
        <p:spPr>
          <a:xfrm>
            <a:off x="3497263" y="4232275"/>
            <a:ext cx="0" cy="757238"/>
          </a:xfrm>
          <a:prstGeom prst="line">
            <a:avLst/>
          </a:prstGeom>
          <a:ln w="19050" cap="flat" cmpd="sng">
            <a:solidFill>
              <a:schemeClr val="tx1"/>
            </a:solidFill>
            <a:prstDash val="solid"/>
            <a:headEnd type="none" w="med" len="med"/>
            <a:tailEnd type="none" w="med" len="med"/>
          </a:ln>
        </p:spPr>
      </p:cxnSp>
      <p:cxnSp>
        <p:nvCxnSpPr>
          <p:cNvPr id="119" name="直接连接符 118"/>
          <p:cNvCxnSpPr/>
          <p:nvPr/>
        </p:nvCxnSpPr>
        <p:spPr>
          <a:xfrm>
            <a:off x="3508375" y="4232275"/>
            <a:ext cx="431800" cy="0"/>
          </a:xfrm>
          <a:prstGeom prst="line">
            <a:avLst/>
          </a:prstGeom>
          <a:ln w="28575" cap="flat" cmpd="sng">
            <a:solidFill>
              <a:schemeClr val="tx1"/>
            </a:solidFill>
            <a:prstDash val="solid"/>
            <a:headEnd type="none" w="med" len="med"/>
            <a:tailEnd type="none" w="med" len="med"/>
          </a:ln>
        </p:spPr>
      </p:cxnSp>
      <p:cxnSp>
        <p:nvCxnSpPr>
          <p:cNvPr id="120" name="直接连接符 119"/>
          <p:cNvCxnSpPr/>
          <p:nvPr/>
        </p:nvCxnSpPr>
        <p:spPr>
          <a:xfrm>
            <a:off x="3954463" y="4232275"/>
            <a:ext cx="0" cy="144463"/>
          </a:xfrm>
          <a:prstGeom prst="line">
            <a:avLst/>
          </a:prstGeom>
          <a:ln w="19050" cap="flat" cmpd="sng">
            <a:solidFill>
              <a:schemeClr val="tx1"/>
            </a:solidFill>
            <a:prstDash val="solid"/>
            <a:headEnd type="none" w="med" len="med"/>
            <a:tailEnd type="none" w="med" len="med"/>
          </a:ln>
        </p:spPr>
      </p:cxnSp>
      <p:sp>
        <p:nvSpPr>
          <p:cNvPr id="121" name="TextBox 14"/>
          <p:cNvSpPr txBox="1"/>
          <p:nvPr/>
        </p:nvSpPr>
        <p:spPr>
          <a:xfrm>
            <a:off x="2093913" y="5097463"/>
            <a:ext cx="863600" cy="306387"/>
          </a:xfrm>
          <a:prstGeom prst="rect">
            <a:avLst/>
          </a:prstGeom>
          <a:noFill/>
          <a:ln w="9525">
            <a:noFill/>
          </a:ln>
        </p:spPr>
        <p:txBody>
          <a:bodyPr>
            <a:spAutoFit/>
          </a:bodyPr>
          <a:lstStyle/>
          <a:p>
            <a:pPr eaLnBrk="1" hangingPunct="1"/>
            <a:r>
              <a:rPr lang="zh-CN" altLang="en-US" sz="1400" b="1" dirty="0">
                <a:solidFill>
                  <a:srgbClr val="006600"/>
                </a:solidFill>
                <a:latin typeface="等线" panose="02010600030101010101" pitchFamily="2" charset="-122"/>
                <a:ea typeface="等线" panose="02010600030101010101" pitchFamily="2" charset="-122"/>
              </a:rPr>
              <a:t>“</a:t>
            </a:r>
            <a:r>
              <a:rPr lang="en-US" altLang="zh-CN" sz="1400" b="1" dirty="0">
                <a:solidFill>
                  <a:srgbClr val="006600"/>
                </a:solidFill>
                <a:latin typeface="等线" panose="02010600030101010101" pitchFamily="2" charset="-122"/>
                <a:ea typeface="等线" panose="02010600030101010101" pitchFamily="2" charset="-122"/>
              </a:rPr>
              <a:t>1</a:t>
            </a:r>
            <a:r>
              <a:rPr lang="zh-CN" altLang="en-US" sz="1400" b="1" dirty="0">
                <a:solidFill>
                  <a:srgbClr val="006600"/>
                </a:solidFill>
                <a:latin typeface="等线" panose="02010600030101010101" pitchFamily="2" charset="-122"/>
                <a:ea typeface="等线" panose="02010600030101010101" pitchFamily="2" charset="-122"/>
              </a:rPr>
              <a:t>”</a:t>
            </a:r>
          </a:p>
        </p:txBody>
      </p:sp>
      <p:sp>
        <p:nvSpPr>
          <p:cNvPr id="122" name="等腰三角形 121"/>
          <p:cNvSpPr/>
          <p:nvPr/>
        </p:nvSpPr>
        <p:spPr>
          <a:xfrm rot="5400000">
            <a:off x="3845363" y="4348382"/>
            <a:ext cx="216000" cy="180000"/>
          </a:xfrm>
          <a:prstGeom prst="triangle">
            <a:avLst>
              <a:gd name="adj" fmla="val 45981"/>
            </a:avLst>
          </a:prstGeom>
          <a:solidFill>
            <a:srgbClr val="00FF00"/>
          </a:solidFill>
          <a:ln w="9525" cap="flat" cmpd="sng">
            <a:solidFill>
              <a:schemeClr val="bg2"/>
            </a:solidFill>
            <a:prstDash val="solid"/>
            <a:round/>
            <a:headEnd type="none" w="med" len="med"/>
            <a:tailEnd type="none" w="med" len="med"/>
          </a:ln>
        </p:spPr>
        <p:txBody>
          <a:bodyPr>
            <a:spAutoFit/>
          </a:bodyPr>
          <a:lstStyle/>
          <a:p>
            <a:pPr eaLnBrk="1" hangingPunct="1"/>
            <a:endParaRPr lang="zh-CN" altLang="en-US" sz="1800" dirty="0">
              <a:solidFill>
                <a:srgbClr val="000000"/>
              </a:solidFill>
              <a:latin typeface="等线" panose="02010600030101010101" pitchFamily="2" charset="-122"/>
              <a:ea typeface="等线" panose="02010600030101010101" pitchFamily="2" charset="-122"/>
            </a:endParaRPr>
          </a:p>
        </p:txBody>
      </p:sp>
      <p:sp>
        <p:nvSpPr>
          <p:cNvPr id="123" name="等腰三角形 122"/>
          <p:cNvSpPr/>
          <p:nvPr/>
        </p:nvSpPr>
        <p:spPr>
          <a:xfrm rot="5400000">
            <a:off x="7475975" y="4385213"/>
            <a:ext cx="216000" cy="180000"/>
          </a:xfrm>
          <a:prstGeom prst="triangle">
            <a:avLst>
              <a:gd name="adj" fmla="val 45981"/>
            </a:avLst>
          </a:prstGeom>
          <a:solidFill>
            <a:srgbClr val="00FF00"/>
          </a:solidFill>
          <a:ln w="9525" cap="flat" cmpd="sng">
            <a:solidFill>
              <a:schemeClr val="bg2"/>
            </a:solidFill>
            <a:prstDash val="solid"/>
            <a:round/>
            <a:headEnd type="none" w="med" len="med"/>
            <a:tailEnd type="none" w="med" len="med"/>
          </a:ln>
        </p:spPr>
        <p:txBody>
          <a:bodyPr>
            <a:spAutoFit/>
          </a:bodyPr>
          <a:lstStyle/>
          <a:p>
            <a:pPr eaLnBrk="1" hangingPunct="1"/>
            <a:endParaRPr lang="zh-CN" altLang="en-US" sz="1800" dirty="0">
              <a:solidFill>
                <a:srgbClr val="000000"/>
              </a:solidFill>
              <a:latin typeface="等线" panose="02010600030101010101" pitchFamily="2" charset="-122"/>
              <a:ea typeface="等线" panose="02010600030101010101" pitchFamily="2" charset="-122"/>
            </a:endParaRPr>
          </a:p>
        </p:txBody>
      </p:sp>
      <p:sp>
        <p:nvSpPr>
          <p:cNvPr id="124" name="等腰三角形 123"/>
          <p:cNvSpPr/>
          <p:nvPr/>
        </p:nvSpPr>
        <p:spPr>
          <a:xfrm rot="-5400000">
            <a:off x="4000977" y="4542532"/>
            <a:ext cx="216000" cy="216000"/>
          </a:xfrm>
          <a:prstGeom prst="triangle">
            <a:avLst>
              <a:gd name="adj" fmla="val 45981"/>
            </a:avLst>
          </a:prstGeom>
          <a:solidFill>
            <a:srgbClr val="FF0000"/>
          </a:solidFill>
          <a:ln w="9525" cap="flat" cmpd="sng">
            <a:solidFill>
              <a:schemeClr val="bg2"/>
            </a:solidFill>
            <a:prstDash val="solid"/>
            <a:round/>
            <a:headEnd type="none" w="med" len="med"/>
            <a:tailEnd type="none" w="med" len="med"/>
          </a:ln>
        </p:spPr>
        <p:txBody>
          <a:bodyPr>
            <a:spAutoFit/>
          </a:bodyPr>
          <a:lstStyle/>
          <a:p>
            <a:pPr eaLnBrk="1" hangingPunct="1"/>
            <a:endParaRPr lang="zh-CN" altLang="en-US" sz="1800" dirty="0">
              <a:solidFill>
                <a:srgbClr val="000000"/>
              </a:solidFill>
              <a:latin typeface="等线" panose="02010600030101010101" pitchFamily="2" charset="-122"/>
              <a:ea typeface="等线" panose="02010600030101010101" pitchFamily="2" charset="-122"/>
            </a:endParaRPr>
          </a:p>
        </p:txBody>
      </p:sp>
      <p:sp>
        <p:nvSpPr>
          <p:cNvPr id="125" name="等腰三角形 124"/>
          <p:cNvSpPr/>
          <p:nvPr/>
        </p:nvSpPr>
        <p:spPr>
          <a:xfrm rot="-5400000">
            <a:off x="7670800" y="4557613"/>
            <a:ext cx="216000" cy="216000"/>
          </a:xfrm>
          <a:prstGeom prst="triangle">
            <a:avLst>
              <a:gd name="adj" fmla="val 45981"/>
            </a:avLst>
          </a:prstGeom>
          <a:solidFill>
            <a:srgbClr val="FF0000"/>
          </a:solidFill>
          <a:ln w="9525" cap="flat" cmpd="sng">
            <a:solidFill>
              <a:schemeClr val="bg2"/>
            </a:solidFill>
            <a:prstDash val="solid"/>
            <a:round/>
            <a:headEnd type="none" w="med" len="med"/>
            <a:tailEnd type="none" w="med" len="med"/>
          </a:ln>
        </p:spPr>
        <p:txBody>
          <a:bodyPr>
            <a:spAutoFit/>
          </a:bodyPr>
          <a:lstStyle/>
          <a:p>
            <a:pPr eaLnBrk="1" hangingPunct="1"/>
            <a:endParaRPr lang="zh-CN" altLang="en-US" sz="1800" dirty="0">
              <a:solidFill>
                <a:srgbClr val="000000"/>
              </a:solidFill>
              <a:latin typeface="等线" panose="02010600030101010101" pitchFamily="2" charset="-122"/>
              <a:ea typeface="等线" panose="02010600030101010101" pitchFamily="2" charset="-122"/>
            </a:endParaRPr>
          </a:p>
        </p:txBody>
      </p:sp>
      <p:cxnSp>
        <p:nvCxnSpPr>
          <p:cNvPr id="126" name="直接连接符 125"/>
          <p:cNvCxnSpPr/>
          <p:nvPr/>
        </p:nvCxnSpPr>
        <p:spPr>
          <a:xfrm>
            <a:off x="2957513" y="4437063"/>
            <a:ext cx="900112" cy="0"/>
          </a:xfrm>
          <a:prstGeom prst="line">
            <a:avLst/>
          </a:prstGeom>
          <a:ln w="28575" cap="flat" cmpd="sng">
            <a:solidFill>
              <a:srgbClr val="0000FF"/>
            </a:solidFill>
            <a:prstDash val="solid"/>
            <a:headEnd type="none" w="med" len="med"/>
            <a:tailEnd type="triangle" w="med" len="med"/>
          </a:ln>
        </p:spPr>
      </p:cxnSp>
      <p:cxnSp>
        <p:nvCxnSpPr>
          <p:cNvPr id="127" name="直接连接符 126"/>
          <p:cNvCxnSpPr/>
          <p:nvPr/>
        </p:nvCxnSpPr>
        <p:spPr>
          <a:xfrm>
            <a:off x="4459288" y="4567238"/>
            <a:ext cx="2806700" cy="0"/>
          </a:xfrm>
          <a:prstGeom prst="line">
            <a:avLst/>
          </a:prstGeom>
          <a:ln w="28575" cap="flat" cmpd="sng">
            <a:solidFill>
              <a:srgbClr val="0000FF"/>
            </a:solidFill>
            <a:prstDash val="solid"/>
            <a:headEnd type="none" w="med" len="med"/>
            <a:tailEnd type="none" w="med" len="med"/>
          </a:ln>
        </p:spPr>
      </p:cxnSp>
      <p:cxnSp>
        <p:nvCxnSpPr>
          <p:cNvPr id="128" name="直接连接符 127"/>
          <p:cNvCxnSpPr/>
          <p:nvPr/>
        </p:nvCxnSpPr>
        <p:spPr>
          <a:xfrm>
            <a:off x="4459288" y="4443413"/>
            <a:ext cx="0" cy="142875"/>
          </a:xfrm>
          <a:prstGeom prst="line">
            <a:avLst/>
          </a:prstGeom>
          <a:ln w="19050" cap="flat" cmpd="sng">
            <a:solidFill>
              <a:srgbClr val="0000FF"/>
            </a:solidFill>
            <a:prstDash val="solid"/>
            <a:headEnd type="none" w="med" len="med"/>
            <a:tailEnd type="none" w="med" len="med"/>
          </a:ln>
        </p:spPr>
      </p:cxnSp>
      <p:cxnSp>
        <p:nvCxnSpPr>
          <p:cNvPr id="129" name="直接连接符 128"/>
          <p:cNvCxnSpPr/>
          <p:nvPr/>
        </p:nvCxnSpPr>
        <p:spPr>
          <a:xfrm>
            <a:off x="4038600" y="4437063"/>
            <a:ext cx="431800" cy="0"/>
          </a:xfrm>
          <a:prstGeom prst="line">
            <a:avLst/>
          </a:prstGeom>
          <a:ln w="28575" cap="flat" cmpd="sng">
            <a:solidFill>
              <a:srgbClr val="0000FF"/>
            </a:solidFill>
            <a:prstDash val="solid"/>
            <a:headEnd type="none" w="med" len="med"/>
            <a:tailEnd type="none" w="med" len="med"/>
          </a:ln>
        </p:spPr>
      </p:cxnSp>
      <p:cxnSp>
        <p:nvCxnSpPr>
          <p:cNvPr id="130" name="直接连接符 129"/>
          <p:cNvCxnSpPr/>
          <p:nvPr/>
        </p:nvCxnSpPr>
        <p:spPr>
          <a:xfrm>
            <a:off x="7265988" y="4451350"/>
            <a:ext cx="0" cy="107950"/>
          </a:xfrm>
          <a:prstGeom prst="line">
            <a:avLst/>
          </a:prstGeom>
          <a:ln w="19050" cap="flat" cmpd="sng">
            <a:solidFill>
              <a:srgbClr val="0000FF"/>
            </a:solidFill>
            <a:prstDash val="solid"/>
            <a:headEnd type="none" w="med" len="med"/>
            <a:tailEnd type="none" w="med" len="med"/>
          </a:ln>
        </p:spPr>
      </p:cxnSp>
      <p:cxnSp>
        <p:nvCxnSpPr>
          <p:cNvPr id="131" name="直接连接符 130"/>
          <p:cNvCxnSpPr/>
          <p:nvPr/>
        </p:nvCxnSpPr>
        <p:spPr>
          <a:xfrm>
            <a:off x="7275513" y="4448175"/>
            <a:ext cx="215900" cy="0"/>
          </a:xfrm>
          <a:prstGeom prst="line">
            <a:avLst/>
          </a:prstGeom>
          <a:ln w="28575" cap="flat" cmpd="sng">
            <a:solidFill>
              <a:srgbClr val="0000FF"/>
            </a:solidFill>
            <a:prstDash val="solid"/>
            <a:headEnd type="none" w="med" len="med"/>
            <a:tailEnd type="none" w="med" len="med"/>
          </a:ln>
        </p:spPr>
      </p:cxnSp>
      <p:cxnSp>
        <p:nvCxnSpPr>
          <p:cNvPr id="132" name="直接连接符 131"/>
          <p:cNvCxnSpPr/>
          <p:nvPr/>
        </p:nvCxnSpPr>
        <p:spPr>
          <a:xfrm>
            <a:off x="7604125" y="4122738"/>
            <a:ext cx="1150938" cy="0"/>
          </a:xfrm>
          <a:prstGeom prst="line">
            <a:avLst/>
          </a:prstGeom>
          <a:ln w="28575" cap="flat" cmpd="sng">
            <a:solidFill>
              <a:schemeClr val="tx1"/>
            </a:solidFill>
            <a:prstDash val="solid"/>
            <a:headEnd type="none" w="med" len="med"/>
            <a:tailEnd type="none" w="med" len="med"/>
          </a:ln>
        </p:spPr>
      </p:cxnSp>
      <p:cxnSp>
        <p:nvCxnSpPr>
          <p:cNvPr id="133" name="直接连接符 132"/>
          <p:cNvCxnSpPr/>
          <p:nvPr/>
        </p:nvCxnSpPr>
        <p:spPr>
          <a:xfrm>
            <a:off x="8226425" y="4114800"/>
            <a:ext cx="0" cy="792163"/>
          </a:xfrm>
          <a:prstGeom prst="line">
            <a:avLst/>
          </a:prstGeom>
          <a:ln w="19050" cap="flat" cmpd="sng">
            <a:solidFill>
              <a:schemeClr val="tx1"/>
            </a:solidFill>
            <a:prstDash val="solid"/>
            <a:headEnd type="none" w="med" len="med"/>
            <a:tailEnd type="none" w="med" len="med"/>
          </a:ln>
        </p:spPr>
      </p:cxnSp>
      <p:cxnSp>
        <p:nvCxnSpPr>
          <p:cNvPr id="134" name="直接连接符 133"/>
          <p:cNvCxnSpPr/>
          <p:nvPr/>
        </p:nvCxnSpPr>
        <p:spPr>
          <a:xfrm>
            <a:off x="8148638" y="4903788"/>
            <a:ext cx="73025" cy="0"/>
          </a:xfrm>
          <a:prstGeom prst="line">
            <a:avLst/>
          </a:prstGeom>
          <a:ln w="28575" cap="flat" cmpd="sng">
            <a:solidFill>
              <a:schemeClr val="tx1"/>
            </a:solidFill>
            <a:prstDash val="solid"/>
            <a:headEnd type="none" w="med" len="med"/>
            <a:tailEnd type="none" w="med" len="med"/>
          </a:ln>
        </p:spPr>
      </p:cxnSp>
      <p:cxnSp>
        <p:nvCxnSpPr>
          <p:cNvPr id="135" name="直接连接符 134"/>
          <p:cNvCxnSpPr/>
          <p:nvPr/>
        </p:nvCxnSpPr>
        <p:spPr>
          <a:xfrm>
            <a:off x="7604125" y="4114800"/>
            <a:ext cx="0" cy="287338"/>
          </a:xfrm>
          <a:prstGeom prst="line">
            <a:avLst/>
          </a:prstGeom>
          <a:ln w="19050" cap="flat" cmpd="sng">
            <a:solidFill>
              <a:schemeClr val="tx1"/>
            </a:solidFill>
            <a:prstDash val="solid"/>
            <a:headEnd type="none" w="med" len="med"/>
            <a:tailEnd type="none" w="med" len="med"/>
          </a:ln>
        </p:spPr>
      </p:cxnSp>
      <p:sp>
        <p:nvSpPr>
          <p:cNvPr id="136" name="TextBox 29"/>
          <p:cNvSpPr txBox="1"/>
          <p:nvPr/>
        </p:nvSpPr>
        <p:spPr>
          <a:xfrm>
            <a:off x="8789988" y="3656013"/>
            <a:ext cx="865187" cy="306387"/>
          </a:xfrm>
          <a:prstGeom prst="rect">
            <a:avLst/>
          </a:prstGeom>
          <a:noFill/>
          <a:ln w="9525">
            <a:noFill/>
          </a:ln>
        </p:spPr>
        <p:txBody>
          <a:bodyPr>
            <a:spAutoFit/>
          </a:bodyPr>
          <a:lstStyle/>
          <a:p>
            <a:pPr eaLnBrk="1" hangingPunct="1"/>
            <a:r>
              <a:rPr lang="zh-CN" altLang="en-US" sz="1400" b="1" dirty="0">
                <a:solidFill>
                  <a:srgbClr val="006600"/>
                </a:solidFill>
                <a:latin typeface="等线" panose="02010600030101010101" pitchFamily="2" charset="-122"/>
                <a:ea typeface="等线" panose="02010600030101010101" pitchFamily="2" charset="-122"/>
              </a:rPr>
              <a:t>“</a:t>
            </a:r>
            <a:r>
              <a:rPr lang="en-US" altLang="zh-CN" sz="1400" b="1" dirty="0">
                <a:solidFill>
                  <a:srgbClr val="006600"/>
                </a:solidFill>
                <a:latin typeface="等线" panose="02010600030101010101" pitchFamily="2" charset="-122"/>
                <a:ea typeface="等线" panose="02010600030101010101" pitchFamily="2" charset="-122"/>
              </a:rPr>
              <a:t>1</a:t>
            </a:r>
            <a:r>
              <a:rPr lang="zh-CN" altLang="en-US" sz="1400" b="1" dirty="0">
                <a:solidFill>
                  <a:srgbClr val="006600"/>
                </a:solidFill>
                <a:latin typeface="等线" panose="02010600030101010101" pitchFamily="2" charset="-122"/>
                <a:ea typeface="等线" panose="02010600030101010101" pitchFamily="2" charset="-122"/>
              </a:rPr>
              <a:t>”</a:t>
            </a:r>
          </a:p>
        </p:txBody>
      </p:sp>
      <p:cxnSp>
        <p:nvCxnSpPr>
          <p:cNvPr id="137" name="直接连接符 136"/>
          <p:cNvCxnSpPr/>
          <p:nvPr/>
        </p:nvCxnSpPr>
        <p:spPr>
          <a:xfrm>
            <a:off x="7664450" y="4448175"/>
            <a:ext cx="1079500" cy="0"/>
          </a:xfrm>
          <a:prstGeom prst="line">
            <a:avLst/>
          </a:prstGeom>
          <a:ln w="28575" cap="flat" cmpd="sng">
            <a:solidFill>
              <a:srgbClr val="0000FF"/>
            </a:solidFill>
            <a:prstDash val="solid"/>
            <a:headEnd type="none" w="med" len="med"/>
            <a:tailEnd type="triangle" w="med" len="med"/>
          </a:ln>
        </p:spPr>
      </p:cxnSp>
      <p:sp>
        <p:nvSpPr>
          <p:cNvPr id="2" name="灯片编号占位符 1"/>
          <p:cNvSpPr>
            <a:spLocks noGrp="1"/>
          </p:cNvSpPr>
          <p:nvPr>
            <p:ph type="sldNum" sz="quarter" idx="4"/>
          </p:nvPr>
        </p:nvSpPr>
        <p:spPr>
          <a:xfrm>
            <a:off x="8255635" y="6248400"/>
            <a:ext cx="3455988" cy="457200"/>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EA0C6A4-9323-4296-90B6-BE61BFB698D2}" type="slidenum">
              <a:rPr kumimoji="1" lang="en-US"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51</a:t>
            </a:fld>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dissolve">
                                      <p:cBhvr>
                                        <p:cTn id="7" dur="500"/>
                                        <p:tgtEl>
                                          <p:spTgt spid="12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dissolve">
                                      <p:cBhvr>
                                        <p:cTn id="11" dur="500"/>
                                        <p:tgtEl>
                                          <p:spTgt spid="13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dissolve">
                                      <p:cBhvr>
                                        <p:cTn id="15" dur="500"/>
                                        <p:tgtEl>
                                          <p:spTgt spid="117"/>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dissolve">
                                      <p:cBhvr>
                                        <p:cTn id="19" dur="500"/>
                                        <p:tgtEl>
                                          <p:spTgt spid="118"/>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dissolve">
                                      <p:cBhvr>
                                        <p:cTn id="23" dur="500"/>
                                        <p:tgtEl>
                                          <p:spTgt spid="119"/>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dissolve">
                                      <p:cBhvr>
                                        <p:cTn id="27" dur="500"/>
                                        <p:tgtEl>
                                          <p:spTgt spid="120"/>
                                        </p:tgtEl>
                                      </p:cBhvr>
                                    </p:animEffect>
                                  </p:childTnLst>
                                </p:cTn>
                              </p:par>
                              <p:par>
                                <p:cTn id="28" presetID="1" presetClass="entr" presetSubtype="0" fill="hold" nodeType="withEffect">
                                  <p:stCondLst>
                                    <p:cond delay="0"/>
                                  </p:stCondLst>
                                  <p:childTnLst>
                                    <p:set>
                                      <p:cBhvr>
                                        <p:cTn id="29" dur="1" fill="hold">
                                          <p:stCondLst>
                                            <p:cond delay="0"/>
                                          </p:stCondLst>
                                        </p:cTn>
                                        <p:tgtEl>
                                          <p:spTgt spid="132"/>
                                        </p:tgtEl>
                                        <p:attrNameLst>
                                          <p:attrName>style.visibility</p:attrName>
                                        </p:attrNameLst>
                                      </p:cBhvr>
                                      <p:to>
                                        <p:strVal val="visible"/>
                                      </p:to>
                                    </p:set>
                                  </p:childTnLst>
                                </p:cTn>
                              </p:par>
                            </p:childTnLst>
                          </p:cTn>
                        </p:par>
                        <p:par>
                          <p:cTn id="30" fill="hold">
                            <p:stCondLst>
                              <p:cond delay="3000"/>
                            </p:stCondLst>
                            <p:childTnLst>
                              <p:par>
                                <p:cTn id="31" presetID="9" presetClass="entr" presetSubtype="0" fill="hold" nodeType="afterEffect">
                                  <p:stCondLst>
                                    <p:cond delay="0"/>
                                  </p:stCondLst>
                                  <p:childTnLst>
                                    <p:set>
                                      <p:cBhvr>
                                        <p:cTn id="32" dur="500" fill="hold">
                                          <p:stCondLst>
                                            <p:cond delay="0"/>
                                          </p:stCondLst>
                                        </p:cTn>
                                        <p:tgtEl>
                                          <p:spTgt spid="135"/>
                                        </p:tgtEl>
                                        <p:attrNameLst>
                                          <p:attrName>style.visibility</p:attrName>
                                        </p:attrNameLst>
                                      </p:cBhvr>
                                      <p:to>
                                        <p:strVal val="visible"/>
                                      </p:to>
                                    </p:set>
                                    <p:animEffect transition="in" filter="dissolve">
                                      <p:cBhvr>
                                        <p:cTn id="33" dur="500"/>
                                        <p:tgtEl>
                                          <p:spTgt spid="135"/>
                                        </p:tgtEl>
                                      </p:cBhvr>
                                    </p:animEffect>
                                  </p:childTnLst>
                                </p:cTn>
                              </p:par>
                            </p:childTnLst>
                          </p:cTn>
                        </p:par>
                        <p:par>
                          <p:cTn id="34" fill="hold">
                            <p:stCondLst>
                              <p:cond delay="3500"/>
                            </p:stCondLst>
                            <p:childTnLst>
                              <p:par>
                                <p:cTn id="35" presetID="9"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dissolve">
                                      <p:cBhvr>
                                        <p:cTn id="37" dur="500"/>
                                        <p:tgtEl>
                                          <p:spTgt spid="133"/>
                                        </p:tgtEl>
                                      </p:cBhvr>
                                    </p:animEffect>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134"/>
                                        </p:tgtEl>
                                        <p:attrNameLst>
                                          <p:attrName>style.visibility</p:attrName>
                                        </p:attrNameLst>
                                      </p:cBhvr>
                                      <p:to>
                                        <p:strVal val="visible"/>
                                      </p:to>
                                    </p:set>
                                    <p:animEffect transition="in" filter="dissolve">
                                      <p:cBhvr>
                                        <p:cTn id="41" dur="500"/>
                                        <p:tgtEl>
                                          <p:spTgt spid="13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22"/>
                                        </p:tgtEl>
                                        <p:attrNameLst>
                                          <p:attrName>style.visibility</p:attrName>
                                        </p:attrNameLst>
                                      </p:cBhvr>
                                      <p:to>
                                        <p:strVal val="visible"/>
                                      </p:to>
                                    </p:set>
                                    <p:animEffect transition="in" filter="dissolve">
                                      <p:cBhvr>
                                        <p:cTn id="46" dur="500"/>
                                        <p:tgtEl>
                                          <p:spTgt spid="122"/>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dissolve">
                                      <p:cBhvr>
                                        <p:cTn id="50" dur="500"/>
                                        <p:tgtEl>
                                          <p:spTgt spid="123"/>
                                        </p:tgtEl>
                                      </p:cBhvr>
                                    </p:animEffect>
                                  </p:childTnLst>
                                </p:cTn>
                              </p:par>
                            </p:childTnLst>
                          </p:cTn>
                        </p:par>
                        <p:par>
                          <p:cTn id="51" fill="hold">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dissolve">
                                      <p:cBhvr>
                                        <p:cTn id="54" dur="500"/>
                                        <p:tgtEl>
                                          <p:spTgt spid="124"/>
                                        </p:tgtEl>
                                      </p:cBhvr>
                                    </p:animEffect>
                                  </p:childTnLst>
                                </p:cTn>
                              </p:par>
                            </p:childTnLst>
                          </p:cTn>
                        </p:par>
                        <p:par>
                          <p:cTn id="55" fill="hold">
                            <p:stCondLst>
                              <p:cond delay="1500"/>
                            </p:stCondLst>
                            <p:childTnLst>
                              <p:par>
                                <p:cTn id="56" presetID="9" presetClass="entr" presetSubtype="0" fill="hold" grpId="0" nodeType="afterEffect">
                                  <p:stCondLst>
                                    <p:cond delay="0"/>
                                  </p:stCondLst>
                                  <p:childTnLst>
                                    <p:set>
                                      <p:cBhvr>
                                        <p:cTn id="57" dur="1" fill="hold">
                                          <p:stCondLst>
                                            <p:cond delay="0"/>
                                          </p:stCondLst>
                                        </p:cTn>
                                        <p:tgtEl>
                                          <p:spTgt spid="125"/>
                                        </p:tgtEl>
                                        <p:attrNameLst>
                                          <p:attrName>style.visibility</p:attrName>
                                        </p:attrNameLst>
                                      </p:cBhvr>
                                      <p:to>
                                        <p:strVal val="visible"/>
                                      </p:to>
                                    </p:set>
                                    <p:animEffect transition="in" filter="dissolve">
                                      <p:cBhvr>
                                        <p:cTn id="58" dur="500"/>
                                        <p:tgtEl>
                                          <p:spTgt spid="125"/>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dissolve">
                                      <p:cBhvr>
                                        <p:cTn id="63" dur="500"/>
                                        <p:tgtEl>
                                          <p:spTgt spid="126"/>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dissolve">
                                      <p:cBhvr>
                                        <p:cTn id="67" dur="500"/>
                                        <p:tgtEl>
                                          <p:spTgt spid="129"/>
                                        </p:tgtEl>
                                      </p:cBhvr>
                                    </p:animEffect>
                                  </p:childTnLst>
                                </p:cTn>
                              </p:par>
                            </p:childTnLst>
                          </p:cTn>
                        </p:par>
                        <p:par>
                          <p:cTn id="68" fill="hold">
                            <p:stCondLst>
                              <p:cond delay="1000"/>
                            </p:stCondLst>
                            <p:childTnLst>
                              <p:par>
                                <p:cTn id="69" presetID="9" presetClass="entr" presetSubtype="0" fill="hold" nodeType="after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dissolve">
                                      <p:cBhvr>
                                        <p:cTn id="71" dur="500"/>
                                        <p:tgtEl>
                                          <p:spTgt spid="128"/>
                                        </p:tgtEl>
                                      </p:cBhvr>
                                    </p:animEffect>
                                  </p:childTnLst>
                                </p:cTn>
                              </p:par>
                            </p:childTnLst>
                          </p:cTn>
                        </p:par>
                        <p:par>
                          <p:cTn id="72" fill="hold">
                            <p:stCondLst>
                              <p:cond delay="1500"/>
                            </p:stCondLst>
                            <p:childTnLst>
                              <p:par>
                                <p:cTn id="73" presetID="9" presetClass="entr" presetSubtype="0" fill="hold" nodeType="after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dissolve">
                                      <p:cBhvr>
                                        <p:cTn id="75" dur="500"/>
                                        <p:tgtEl>
                                          <p:spTgt spid="127"/>
                                        </p:tgtEl>
                                      </p:cBhvr>
                                    </p:animEffect>
                                  </p:childTnLst>
                                </p:cTn>
                              </p:par>
                            </p:childTnLst>
                          </p:cTn>
                        </p:par>
                        <p:par>
                          <p:cTn id="76" fill="hold">
                            <p:stCondLst>
                              <p:cond delay="2000"/>
                            </p:stCondLst>
                            <p:childTnLst>
                              <p:par>
                                <p:cTn id="77" presetID="9" presetClass="entr" presetSubtype="0" fill="hold" nodeType="afterEffect">
                                  <p:stCondLst>
                                    <p:cond delay="0"/>
                                  </p:stCondLst>
                                  <p:childTnLst>
                                    <p:set>
                                      <p:cBhvr>
                                        <p:cTn id="78" dur="1" fill="hold">
                                          <p:stCondLst>
                                            <p:cond delay="0"/>
                                          </p:stCondLst>
                                        </p:cTn>
                                        <p:tgtEl>
                                          <p:spTgt spid="130"/>
                                        </p:tgtEl>
                                        <p:attrNameLst>
                                          <p:attrName>style.visibility</p:attrName>
                                        </p:attrNameLst>
                                      </p:cBhvr>
                                      <p:to>
                                        <p:strVal val="visible"/>
                                      </p:to>
                                    </p:set>
                                    <p:animEffect transition="in" filter="dissolve">
                                      <p:cBhvr>
                                        <p:cTn id="79" dur="500"/>
                                        <p:tgtEl>
                                          <p:spTgt spid="130"/>
                                        </p:tgtEl>
                                      </p:cBhvr>
                                    </p:animEffect>
                                  </p:childTnLst>
                                </p:cTn>
                              </p:par>
                            </p:childTnLst>
                          </p:cTn>
                        </p:par>
                        <p:par>
                          <p:cTn id="80" fill="hold">
                            <p:stCondLst>
                              <p:cond delay="2500"/>
                            </p:stCondLst>
                            <p:childTnLst>
                              <p:par>
                                <p:cTn id="81" presetID="9" presetClass="entr" presetSubtype="0" fill="hold" nodeType="afterEffect">
                                  <p:stCondLst>
                                    <p:cond delay="0"/>
                                  </p:stCondLst>
                                  <p:childTnLst>
                                    <p:set>
                                      <p:cBhvr>
                                        <p:cTn id="82" dur="1" fill="hold">
                                          <p:stCondLst>
                                            <p:cond delay="0"/>
                                          </p:stCondLst>
                                        </p:cTn>
                                        <p:tgtEl>
                                          <p:spTgt spid="131"/>
                                        </p:tgtEl>
                                        <p:attrNameLst>
                                          <p:attrName>style.visibility</p:attrName>
                                        </p:attrNameLst>
                                      </p:cBhvr>
                                      <p:to>
                                        <p:strVal val="visible"/>
                                      </p:to>
                                    </p:set>
                                    <p:animEffect transition="in" filter="dissolve">
                                      <p:cBhvr>
                                        <p:cTn id="83" dur="500"/>
                                        <p:tgtEl>
                                          <p:spTgt spid="131"/>
                                        </p:tgtEl>
                                      </p:cBhvr>
                                    </p:animEffect>
                                  </p:childTnLst>
                                </p:cTn>
                              </p:par>
                            </p:childTnLst>
                          </p:cTn>
                        </p:par>
                        <p:par>
                          <p:cTn id="84" fill="hold">
                            <p:stCondLst>
                              <p:cond delay="3000"/>
                            </p:stCondLst>
                            <p:childTnLst>
                              <p:par>
                                <p:cTn id="85" presetID="9" presetClass="entr" presetSubtype="0" fill="hold" nodeType="after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dissolve">
                                      <p:cBhvr>
                                        <p:cTn id="87" dur="500"/>
                                        <p:tgtEl>
                                          <p:spTgt spid="137"/>
                                        </p:tgtEl>
                                      </p:cBhvr>
                                    </p:animEffect>
                                  </p:childTnLst>
                                </p:cTn>
                              </p:par>
                              <p:par>
                                <p:cTn id="88" presetID="1" presetClass="entr" presetSubtype="0" fill="hold" nodeType="withEffect">
                                  <p:stCondLst>
                                    <p:cond delay="0"/>
                                  </p:stCondLst>
                                  <p:childTnLst>
                                    <p:set>
                                      <p:cBhvr>
                                        <p:cTn id="89"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bldLvl="0" animBg="1"/>
      <p:bldP spid="123" grpId="0" bldLvl="0" animBg="1"/>
      <p:bldP spid="124" grpId="0" bldLvl="0" animBg="1"/>
      <p:bldP spid="125" grpId="0" bldLvl="0" animBg="1"/>
      <p:bldP spid="1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三态缓冲器的应用</a:t>
            </a:r>
            <a:r>
              <a:rPr lang="en-US" altLang="zh-CN"/>
              <a:t>——</a:t>
            </a:r>
            <a:r>
              <a:rPr lang="zh-CN" altLang="en-US"/>
              <a:t>续</a:t>
            </a:r>
          </a:p>
        </p:txBody>
      </p:sp>
      <p:sp>
        <p:nvSpPr>
          <p:cNvPr id="7" name="内容占位符 6"/>
          <p:cNvSpPr>
            <a:spLocks noGrp="1"/>
          </p:cNvSpPr>
          <p:nvPr>
            <p:ph idx="1"/>
          </p:nvPr>
        </p:nvSpPr>
        <p:spPr/>
        <p:txBody>
          <a:bodyPr/>
          <a:lstStyle/>
          <a:p>
            <a:endParaRPr lang="zh-CN" altLang="en-US"/>
          </a:p>
        </p:txBody>
      </p:sp>
      <p:sp>
        <p:nvSpPr>
          <p:cNvPr id="3" name="灯片编号占位符 2"/>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52</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4" name="Picture 1"/>
          <p:cNvPicPr>
            <a:picLocks noChangeAspect="1"/>
          </p:cNvPicPr>
          <p:nvPr/>
        </p:nvPicPr>
        <p:blipFill>
          <a:blip r:embed="rId2"/>
          <a:srcRect l="31567" t="6162" r="11078" b="10847"/>
          <a:stretch>
            <a:fillRect/>
          </a:stretch>
        </p:blipFill>
        <p:spPr>
          <a:xfrm>
            <a:off x="6671945" y="1870710"/>
            <a:ext cx="5068570" cy="2261870"/>
          </a:xfrm>
          <a:prstGeom prst="rect">
            <a:avLst/>
          </a:prstGeom>
        </p:spPr>
      </p:pic>
      <p:pic>
        <p:nvPicPr>
          <p:cNvPr id="5" name="Picture 1"/>
          <p:cNvPicPr>
            <a:picLocks noChangeAspect="1"/>
          </p:cNvPicPr>
          <p:nvPr/>
        </p:nvPicPr>
        <p:blipFill>
          <a:blip r:embed="rId3"/>
          <a:srcRect l="31839" t="7708" r="10136" b="10868"/>
          <a:stretch>
            <a:fillRect/>
          </a:stretch>
        </p:blipFill>
        <p:spPr>
          <a:xfrm>
            <a:off x="386080" y="1824990"/>
            <a:ext cx="5575300" cy="2180590"/>
          </a:xfrm>
          <a:prstGeom prst="rect">
            <a:avLst/>
          </a:prstGeom>
        </p:spPr>
      </p:pic>
      <p:sp>
        <p:nvSpPr>
          <p:cNvPr id="9" name="文本框 8"/>
          <p:cNvSpPr txBox="1"/>
          <p:nvPr/>
        </p:nvSpPr>
        <p:spPr>
          <a:xfrm>
            <a:off x="1111250" y="4514850"/>
            <a:ext cx="4540250" cy="521970"/>
          </a:xfrm>
          <a:prstGeom prst="rect">
            <a:avLst/>
          </a:prstGeom>
          <a:noFill/>
        </p:spPr>
        <p:txBody>
          <a:bodyPr wrap="square" rtlCol="0">
            <a:spAutoFit/>
          </a:bodyPr>
          <a:lstStyle/>
          <a:p>
            <a:r>
              <a:rPr lang="zh-CN" altLang="en-US" sz="2800">
                <a:solidFill>
                  <a:schemeClr val="tx1"/>
                </a:solidFill>
              </a:rPr>
              <a:t>具有两个三态缓冲器的电路</a:t>
            </a:r>
          </a:p>
        </p:txBody>
      </p:sp>
      <p:sp>
        <p:nvSpPr>
          <p:cNvPr id="10" name="文本框 9"/>
          <p:cNvSpPr txBox="1"/>
          <p:nvPr/>
        </p:nvSpPr>
        <p:spPr>
          <a:xfrm>
            <a:off x="6958965" y="4514850"/>
            <a:ext cx="4540250" cy="521970"/>
          </a:xfrm>
          <a:prstGeom prst="rect">
            <a:avLst/>
          </a:prstGeom>
          <a:noFill/>
        </p:spPr>
        <p:txBody>
          <a:bodyPr wrap="square" rtlCol="0">
            <a:spAutoFit/>
          </a:bodyPr>
          <a:lstStyle/>
          <a:p>
            <a:r>
              <a:rPr lang="zh-CN" altLang="en-US" sz="2800">
                <a:solidFill>
                  <a:schemeClr val="tx1"/>
                </a:solidFill>
              </a:rPr>
              <a:t>用三态缓冲器实现数据选择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6"/>
          <p:cNvSpPr>
            <a:spLocks noGrp="1"/>
          </p:cNvSpPr>
          <p:nvPr>
            <p:ph type="title"/>
          </p:nvPr>
        </p:nvSpPr>
        <p:spPr>
          <a:noFill/>
          <a:ln>
            <a:noFill/>
          </a:ln>
        </p:spPr>
        <p:txBody>
          <a:bodyPr/>
          <a:lstStyle/>
          <a:p>
            <a:pPr algn="ctr" eaLnBrk="1" hangingPunct="1"/>
            <a:r>
              <a:rPr lang="zh-CN" altLang="en-US" b="1" dirty="0">
                <a:latin typeface="黑体" panose="02010609060101010101" pitchFamily="49" charset="-122"/>
                <a:ea typeface="黑体" panose="02010609060101010101" pitchFamily="49" charset="-122"/>
              </a:rPr>
              <a:t>三态缓冲器的应用</a:t>
            </a:r>
            <a:r>
              <a:rPr lang="en-US" altLang="zh-CN" b="1" dirty="0">
                <a:latin typeface="黑体" panose="02010609060101010101" pitchFamily="49" charset="-122"/>
                <a:ea typeface="黑体" panose="02010609060101010101" pitchFamily="49" charset="-122"/>
              </a:rPr>
              <a:t>——MOD 5</a:t>
            </a:r>
            <a:r>
              <a:rPr lang="zh-CN" altLang="en-US" b="1" dirty="0">
                <a:latin typeface="黑体" panose="02010609060101010101" pitchFamily="49" charset="-122"/>
                <a:ea typeface="黑体" panose="02010609060101010101" pitchFamily="49" charset="-122"/>
              </a:rPr>
              <a:t>选择电路</a:t>
            </a:r>
          </a:p>
        </p:txBody>
      </p:sp>
      <p:sp>
        <p:nvSpPr>
          <p:cNvPr id="3" name="内容占位符 2"/>
          <p:cNvSpPr>
            <a:spLocks noGrp="1"/>
          </p:cNvSpPr>
          <p:nvPr>
            <p:ph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sym typeface="+mn-ea"/>
              </a:rPr>
              <a:t>X=X</a:t>
            </a:r>
            <a:r>
              <a:rPr lang="en-US" altLang="zh-CN" baseline="-25000" dirty="0">
                <a:solidFill>
                  <a:srgbClr val="000000"/>
                </a:solidFill>
                <a:latin typeface="Times New Roman" panose="02020603050405020304" pitchFamily="18" charset="0"/>
                <a:cs typeface="Times New Roman" panose="02020603050405020304" pitchFamily="18" charset="0"/>
                <a:sym typeface="+mn-ea"/>
              </a:rPr>
              <a:t>3</a:t>
            </a:r>
            <a:r>
              <a:rPr lang="en-US" altLang="zh-CN" dirty="0">
                <a:solidFill>
                  <a:srgbClr val="000000"/>
                </a:solidFill>
                <a:latin typeface="Times New Roman" panose="02020603050405020304" pitchFamily="18" charset="0"/>
                <a:cs typeface="Times New Roman" panose="02020603050405020304" pitchFamily="18" charset="0"/>
                <a:sym typeface="+mn-ea"/>
              </a:rPr>
              <a:t>X</a:t>
            </a:r>
            <a:r>
              <a:rPr lang="en-US" altLang="zh-CN" baseline="-25000" dirty="0">
                <a:solidFill>
                  <a:srgbClr val="000000"/>
                </a:solidFill>
                <a:latin typeface="Times New Roman" panose="02020603050405020304" pitchFamily="18" charset="0"/>
                <a:cs typeface="Times New Roman" panose="02020603050405020304" pitchFamily="18" charset="0"/>
                <a:sym typeface="+mn-ea"/>
              </a:rPr>
              <a:t>2</a:t>
            </a:r>
            <a:r>
              <a:rPr lang="en-US" altLang="zh-CN" dirty="0">
                <a:solidFill>
                  <a:srgbClr val="000000"/>
                </a:solidFill>
                <a:latin typeface="Times New Roman" panose="02020603050405020304" pitchFamily="18" charset="0"/>
                <a:cs typeface="Times New Roman" panose="02020603050405020304" pitchFamily="18" charset="0"/>
                <a:sym typeface="+mn-ea"/>
              </a:rPr>
              <a:t>X</a:t>
            </a:r>
            <a:r>
              <a:rPr lang="en-US" altLang="zh-CN" baseline="-25000" dirty="0">
                <a:solidFill>
                  <a:srgbClr val="000000"/>
                </a:solidFill>
                <a:latin typeface="Times New Roman" panose="02020603050405020304" pitchFamily="18" charset="0"/>
                <a:cs typeface="Times New Roman" panose="02020603050405020304" pitchFamily="18" charset="0"/>
                <a:sym typeface="+mn-ea"/>
              </a:rPr>
              <a:t>1</a:t>
            </a:r>
            <a:r>
              <a:rPr lang="en-US" altLang="zh-CN" dirty="0">
                <a:solidFill>
                  <a:srgbClr val="000000"/>
                </a:solidFill>
                <a:latin typeface="Times New Roman" panose="02020603050405020304" pitchFamily="18" charset="0"/>
                <a:cs typeface="Times New Roman" panose="02020603050405020304" pitchFamily="18" charset="0"/>
                <a:sym typeface="+mn-ea"/>
              </a:rPr>
              <a:t>X</a:t>
            </a:r>
            <a:r>
              <a:rPr lang="en-US" altLang="zh-CN" baseline="-25000" dirty="0">
                <a:solidFill>
                  <a:srgbClr val="000000"/>
                </a:solidFill>
                <a:latin typeface="Times New Roman" panose="02020603050405020304" pitchFamily="18" charset="0"/>
                <a:cs typeface="Times New Roman" panose="02020603050405020304" pitchFamily="18" charset="0"/>
                <a:sym typeface="+mn-ea"/>
              </a:rPr>
              <a:t>0</a:t>
            </a:r>
            <a:r>
              <a:rPr lang="zh-CN" altLang="en-US" dirty="0">
                <a:solidFill>
                  <a:srgbClr val="000000"/>
                </a:solidFill>
                <a:latin typeface="Times New Roman" panose="02020603050405020304" pitchFamily="18" charset="0"/>
                <a:cs typeface="Times New Roman" panose="02020603050405020304" pitchFamily="18" charset="0"/>
                <a:sym typeface="+mn-ea"/>
              </a:rPr>
              <a:t>为</a:t>
            </a:r>
            <a:r>
              <a:rPr lang="en-US" altLang="zh-CN" dirty="0">
                <a:solidFill>
                  <a:srgbClr val="000000"/>
                </a:solidFill>
                <a:latin typeface="Times New Roman" panose="02020603050405020304" pitchFamily="18" charset="0"/>
                <a:cs typeface="Times New Roman" panose="02020603050405020304" pitchFamily="18" charset="0"/>
                <a:sym typeface="+mn-ea"/>
              </a:rPr>
              <a:t>8421BCD</a:t>
            </a:r>
            <a:r>
              <a:rPr lang="zh-CN" altLang="en-US" dirty="0">
                <a:solidFill>
                  <a:srgbClr val="000000"/>
                </a:solidFill>
                <a:latin typeface="Times New Roman" panose="02020603050405020304" pitchFamily="18" charset="0"/>
                <a:cs typeface="Times New Roman" panose="02020603050405020304" pitchFamily="18" charset="0"/>
                <a:sym typeface="+mn-ea"/>
              </a:rPr>
              <a:t>码，设计一个</a:t>
            </a:r>
            <a:r>
              <a:rPr lang="en-US" altLang="zh-CN" dirty="0">
                <a:solidFill>
                  <a:srgbClr val="000000"/>
                </a:solidFill>
                <a:latin typeface="Times New Roman" panose="02020603050405020304" pitchFamily="18" charset="0"/>
                <a:cs typeface="Times New Roman" panose="02020603050405020304" pitchFamily="18" charset="0"/>
                <a:sym typeface="+mn-ea"/>
              </a:rPr>
              <a:t>MOD 5</a:t>
            </a:r>
            <a:r>
              <a:rPr lang="zh-CN" altLang="en-US" dirty="0">
                <a:solidFill>
                  <a:srgbClr val="000000"/>
                </a:solidFill>
                <a:latin typeface="Times New Roman" panose="02020603050405020304" pitchFamily="18" charset="0"/>
                <a:cs typeface="Times New Roman" panose="02020603050405020304" pitchFamily="18" charset="0"/>
                <a:sym typeface="+mn-ea"/>
              </a:rPr>
              <a:t>选择电路，要求选择那些能被</a:t>
            </a:r>
            <a:r>
              <a:rPr lang="en-US" altLang="zh-CN" dirty="0">
                <a:solidFill>
                  <a:srgbClr val="000000"/>
                </a:solidFill>
                <a:latin typeface="Times New Roman" panose="02020603050405020304" pitchFamily="18" charset="0"/>
                <a:cs typeface="Times New Roman" panose="02020603050405020304" pitchFamily="18" charset="0"/>
                <a:sym typeface="+mn-ea"/>
              </a:rPr>
              <a:t>5</a:t>
            </a:r>
            <a:r>
              <a:rPr lang="zh-CN" altLang="en-US" dirty="0">
                <a:solidFill>
                  <a:srgbClr val="000000"/>
                </a:solidFill>
                <a:latin typeface="Times New Roman" panose="02020603050405020304" pitchFamily="18" charset="0"/>
                <a:cs typeface="Times New Roman" panose="02020603050405020304" pitchFamily="18" charset="0"/>
                <a:sym typeface="+mn-ea"/>
              </a:rPr>
              <a:t>整除的数输出。</a:t>
            </a:r>
            <a:endParaRPr lang="zh-CN" altLang="en-US">
              <a:latin typeface="Times New Roman" panose="02020603050405020304" pitchFamily="18" charset="0"/>
              <a:cs typeface="Times New Roman" panose="02020603050405020304" pitchFamily="18" charset="0"/>
            </a:endParaRPr>
          </a:p>
        </p:txBody>
      </p:sp>
      <p:sp>
        <p:nvSpPr>
          <p:cNvPr id="37" name="Text Box 13"/>
          <p:cNvSpPr txBox="1"/>
          <p:nvPr/>
        </p:nvSpPr>
        <p:spPr>
          <a:xfrm>
            <a:off x="5345113" y="2209800"/>
            <a:ext cx="3717925" cy="460375"/>
          </a:xfrm>
          <a:prstGeom prst="rect">
            <a:avLst/>
          </a:prstGeom>
          <a:noFill/>
          <a:ln w="25400">
            <a:noFill/>
          </a:ln>
        </p:spPr>
        <p:txBody>
          <a:bodyPr>
            <a:spAutoFit/>
          </a:bodyPr>
          <a:lstStyle/>
          <a:p>
            <a:pPr eaLnBrk="1" hangingPunct="1">
              <a:spcBef>
                <a:spcPct val="50000"/>
              </a:spcBef>
            </a:pPr>
            <a:r>
              <a:rPr lang="en-US" altLang="zh-CN" b="1" dirty="0">
                <a:solidFill>
                  <a:srgbClr val="000000"/>
                </a:solidFill>
                <a:latin typeface="黑体" panose="02010609060101010101" pitchFamily="49" charset="-122"/>
                <a:ea typeface="黑体" panose="02010609060101010101" pitchFamily="49" charset="-122"/>
              </a:rPr>
              <a:t>①</a:t>
            </a:r>
            <a:r>
              <a:rPr lang="zh-CN" altLang="en-US" b="1" dirty="0">
                <a:solidFill>
                  <a:srgbClr val="000000"/>
                </a:solidFill>
                <a:latin typeface="黑体" panose="02010609060101010101" pitchFamily="49" charset="-122"/>
                <a:ea typeface="黑体" panose="02010609060101010101" pitchFamily="49" charset="-122"/>
              </a:rPr>
              <a:t>真值表</a:t>
            </a:r>
            <a:r>
              <a:rPr lang="en-US" altLang="zh-CN" dirty="0">
                <a:solidFill>
                  <a:srgbClr val="000000"/>
                </a:solidFill>
                <a:latin typeface="黑体" panose="02010609060101010101" pitchFamily="49" charset="-122"/>
                <a:ea typeface="黑体" panose="02010609060101010101" pitchFamily="49" charset="-122"/>
              </a:rPr>
              <a:t>( </a:t>
            </a:r>
            <a:r>
              <a:rPr lang="en-US" altLang="zh-CN" dirty="0">
                <a:solidFill>
                  <a:srgbClr val="000000"/>
                </a:solidFill>
                <a:latin typeface="等线" panose="02010600030101010101" pitchFamily="2" charset="-122"/>
                <a:ea typeface="黑体" panose="02010609060101010101" pitchFamily="49" charset="-122"/>
              </a:rPr>
              <a:t>F</a:t>
            </a:r>
            <a:r>
              <a:rPr lang="zh-CN" altLang="en-US" b="1" dirty="0">
                <a:solidFill>
                  <a:srgbClr val="000000"/>
                </a:solidFill>
                <a:latin typeface="黑体" panose="02010609060101010101" pitchFamily="49" charset="-122"/>
                <a:ea typeface="黑体" panose="02010609060101010101" pitchFamily="49" charset="-122"/>
              </a:rPr>
              <a:t>为控制信号</a:t>
            </a:r>
            <a:r>
              <a:rPr lang="en-US" altLang="zh-CN" dirty="0">
                <a:solidFill>
                  <a:srgbClr val="000000"/>
                </a:solidFill>
                <a:latin typeface="黑体" panose="02010609060101010101" pitchFamily="49" charset="-122"/>
                <a:ea typeface="黑体" panose="02010609060101010101" pitchFamily="49" charset="-122"/>
              </a:rPr>
              <a:t>)</a:t>
            </a:r>
          </a:p>
        </p:txBody>
      </p:sp>
      <p:graphicFrame>
        <p:nvGraphicFramePr>
          <p:cNvPr id="38" name="Group 118"/>
          <p:cNvGraphicFramePr>
            <a:graphicFrameLocks noGrp="1"/>
          </p:cNvGraphicFramePr>
          <p:nvPr/>
        </p:nvGraphicFramePr>
        <p:xfrm>
          <a:off x="4768850" y="2709863"/>
          <a:ext cx="4997450" cy="3598944"/>
        </p:xfrm>
        <a:graphic>
          <a:graphicData uri="http://schemas.openxmlformats.org/drawingml/2006/table">
            <a:tbl>
              <a:tblPr/>
              <a:tblGrid>
                <a:gridCol w="1671747">
                  <a:extLst>
                    <a:ext uri="{9D8B030D-6E8A-4147-A177-3AD203B41FA5}">
                      <a16:colId xmlns:a16="http://schemas.microsoft.com/office/drawing/2014/main" val="20000"/>
                    </a:ext>
                  </a:extLst>
                </a:gridCol>
                <a:gridCol w="835875">
                  <a:extLst>
                    <a:ext uri="{9D8B030D-6E8A-4147-A177-3AD203B41FA5}">
                      <a16:colId xmlns:a16="http://schemas.microsoft.com/office/drawing/2014/main" val="20001"/>
                    </a:ext>
                  </a:extLst>
                </a:gridCol>
                <a:gridCol w="1671747">
                  <a:extLst>
                    <a:ext uri="{9D8B030D-6E8A-4147-A177-3AD203B41FA5}">
                      <a16:colId xmlns:a16="http://schemas.microsoft.com/office/drawing/2014/main" val="20002"/>
                    </a:ext>
                  </a:extLst>
                </a:gridCol>
                <a:gridCol w="818081">
                  <a:extLst>
                    <a:ext uri="{9D8B030D-6E8A-4147-A177-3AD203B41FA5}">
                      <a16:colId xmlns:a16="http://schemas.microsoft.com/office/drawing/2014/main" val="20003"/>
                    </a:ext>
                  </a:extLst>
                </a:gridCol>
              </a:tblGrid>
              <a:tr h="4659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accent1"/>
                          </a:solidFill>
                          <a:effectLst/>
                          <a:latin typeface="+mj-lt"/>
                          <a:ea typeface="宋体" panose="02010600030101010101" pitchFamily="2" charset="-122"/>
                        </a:rPr>
                        <a:t> X</a:t>
                      </a:r>
                      <a:r>
                        <a:rPr kumimoji="1" lang="en-US" altLang="zh-CN" sz="2500" b="1" i="0" u="none" strike="noStrike" cap="none" normalizeH="0" baseline="-25000" dirty="0">
                          <a:ln>
                            <a:noFill/>
                          </a:ln>
                          <a:solidFill>
                            <a:schemeClr val="accent1"/>
                          </a:solidFill>
                          <a:effectLst/>
                          <a:latin typeface="+mj-lt"/>
                          <a:ea typeface="宋体" panose="02010600030101010101" pitchFamily="2" charset="-122"/>
                        </a:rPr>
                        <a:t>3 </a:t>
                      </a:r>
                      <a:r>
                        <a:rPr kumimoji="1" lang="en-US" altLang="zh-CN" sz="2500" b="1" i="0" u="none" strike="noStrike" cap="none" normalizeH="0" baseline="0" dirty="0">
                          <a:ln>
                            <a:noFill/>
                          </a:ln>
                          <a:solidFill>
                            <a:schemeClr val="accent1"/>
                          </a:solidFill>
                          <a:effectLst/>
                          <a:latin typeface="+mj-lt"/>
                          <a:ea typeface="宋体" panose="02010600030101010101" pitchFamily="2" charset="-122"/>
                        </a:rPr>
                        <a:t>X</a:t>
                      </a:r>
                      <a:r>
                        <a:rPr kumimoji="1" lang="en-US" altLang="zh-CN" sz="2500" b="1" i="0" u="none" strike="noStrike" cap="none" normalizeH="0" baseline="-25000" dirty="0">
                          <a:ln>
                            <a:noFill/>
                          </a:ln>
                          <a:solidFill>
                            <a:schemeClr val="accent1"/>
                          </a:solidFill>
                          <a:effectLst/>
                          <a:latin typeface="+mj-lt"/>
                          <a:ea typeface="宋体" panose="02010600030101010101" pitchFamily="2" charset="-122"/>
                        </a:rPr>
                        <a:t>2 </a:t>
                      </a:r>
                      <a:r>
                        <a:rPr kumimoji="1" lang="en-US" altLang="zh-CN" sz="2500" b="1" i="0" u="none" strike="noStrike" cap="none" normalizeH="0" baseline="0" dirty="0">
                          <a:ln>
                            <a:noFill/>
                          </a:ln>
                          <a:solidFill>
                            <a:schemeClr val="accent1"/>
                          </a:solidFill>
                          <a:effectLst/>
                          <a:latin typeface="+mj-lt"/>
                          <a:ea typeface="宋体" panose="02010600030101010101" pitchFamily="2" charset="-122"/>
                        </a:rPr>
                        <a:t>X</a:t>
                      </a:r>
                      <a:r>
                        <a:rPr kumimoji="1" lang="en-US" altLang="zh-CN" sz="2500" b="1" i="0" u="none" strike="noStrike" cap="none" normalizeH="0" baseline="-25000" dirty="0">
                          <a:ln>
                            <a:noFill/>
                          </a:ln>
                          <a:solidFill>
                            <a:schemeClr val="accent1"/>
                          </a:solidFill>
                          <a:effectLst/>
                          <a:latin typeface="+mj-lt"/>
                          <a:ea typeface="宋体" panose="02010600030101010101" pitchFamily="2" charset="-122"/>
                        </a:rPr>
                        <a:t>1 </a:t>
                      </a:r>
                      <a:r>
                        <a:rPr kumimoji="1" lang="en-US" altLang="zh-CN" sz="2500" b="1" i="0" u="none" strike="noStrike" cap="none" normalizeH="0" baseline="0" dirty="0">
                          <a:ln>
                            <a:noFill/>
                          </a:ln>
                          <a:solidFill>
                            <a:schemeClr val="accent1"/>
                          </a:solidFill>
                          <a:effectLst/>
                          <a:latin typeface="+mj-lt"/>
                          <a:ea typeface="宋体" panose="02010600030101010101" pitchFamily="2" charset="-122"/>
                        </a:rPr>
                        <a:t>X</a:t>
                      </a:r>
                      <a:r>
                        <a:rPr kumimoji="1" lang="en-US" altLang="zh-CN" sz="2500" b="1" i="0" u="none" strike="noStrike" cap="none" normalizeH="0" baseline="-25000" dirty="0">
                          <a:ln>
                            <a:noFill/>
                          </a:ln>
                          <a:solidFill>
                            <a:schemeClr val="accent1"/>
                          </a:solidFill>
                          <a:effectLst/>
                          <a:latin typeface="+mj-lt"/>
                          <a:ea typeface="宋体" panose="02010600030101010101" pitchFamily="2" charset="-122"/>
                        </a:rPr>
                        <a:t>0</a:t>
                      </a:r>
                      <a:endParaRPr kumimoji="1" lang="en-US" altLang="zh-CN" sz="2500" b="1" i="0" u="none" strike="noStrike" cap="none" normalizeH="0" baseline="0" dirty="0">
                        <a:ln>
                          <a:noFill/>
                        </a:ln>
                        <a:solidFill>
                          <a:schemeClr val="accent1"/>
                        </a:solidFill>
                        <a:effectLst/>
                        <a:latin typeface="+mj-lt"/>
                        <a:ea typeface="宋体" panose="02010600030101010101" pitchFamily="2" charset="-122"/>
                      </a:endParaRPr>
                    </a:p>
                  </a:txBody>
                  <a:tcPr marL="113323" marR="113323" marT="42486" marB="424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mj-lt"/>
                          <a:ea typeface="宋体" panose="02010600030101010101" pitchFamily="2" charset="-122"/>
                        </a:rPr>
                        <a:t>  </a:t>
                      </a:r>
                      <a:r>
                        <a:rPr kumimoji="1" lang="en-US" altLang="zh-CN" sz="2500" b="1" i="0" u="none" strike="noStrike" cap="none" normalizeH="0" baseline="0" dirty="0">
                          <a:ln>
                            <a:noFill/>
                          </a:ln>
                          <a:solidFill>
                            <a:srgbClr val="FF0000"/>
                          </a:solidFill>
                          <a:effectLst/>
                          <a:latin typeface="+mj-lt"/>
                          <a:ea typeface="宋体" panose="02010600030101010101" pitchFamily="2" charset="-122"/>
                        </a:rPr>
                        <a:t>F</a:t>
                      </a:r>
                    </a:p>
                  </a:txBody>
                  <a:tcPr marL="113323" marR="113323" marT="42486" marB="424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500" b="1" i="0" u="none" strike="noStrike" cap="none" normalizeH="0" baseline="0" dirty="0">
                          <a:ln>
                            <a:noFill/>
                          </a:ln>
                          <a:solidFill>
                            <a:schemeClr val="accent1"/>
                          </a:solidFill>
                          <a:effectLst/>
                          <a:latin typeface="+mj-lt"/>
                          <a:ea typeface="宋体" panose="02010600030101010101" pitchFamily="2" charset="-122"/>
                        </a:rPr>
                        <a:t> </a:t>
                      </a:r>
                      <a:r>
                        <a:rPr kumimoji="1" lang="en-US" altLang="zh-CN" sz="2500" b="1" i="0" u="none" strike="noStrike" kern="1200" cap="none" normalizeH="0" baseline="0" dirty="0">
                          <a:ln>
                            <a:noFill/>
                          </a:ln>
                          <a:solidFill>
                            <a:schemeClr val="accent1"/>
                          </a:solidFill>
                          <a:effectLst/>
                          <a:latin typeface="+mj-lt"/>
                          <a:ea typeface="宋体" panose="02010600030101010101" pitchFamily="2" charset="-122"/>
                          <a:cs typeface="+mn-cs"/>
                        </a:rPr>
                        <a:t>X</a:t>
                      </a:r>
                      <a:r>
                        <a:rPr kumimoji="1" lang="en-US" altLang="zh-CN" sz="2500" b="1" i="0" u="none" strike="noStrike" kern="1200" cap="none" normalizeH="0" baseline="-25000" dirty="0">
                          <a:ln>
                            <a:noFill/>
                          </a:ln>
                          <a:solidFill>
                            <a:schemeClr val="accent1"/>
                          </a:solidFill>
                          <a:effectLst/>
                          <a:latin typeface="+mj-lt"/>
                          <a:ea typeface="宋体" panose="02010600030101010101" pitchFamily="2" charset="-122"/>
                          <a:cs typeface="+mn-cs"/>
                        </a:rPr>
                        <a:t>3 </a:t>
                      </a:r>
                      <a:r>
                        <a:rPr kumimoji="1" lang="en-US" altLang="zh-CN" sz="2500" b="1" i="0" u="none" strike="noStrike" kern="1200" cap="none" normalizeH="0" baseline="0" dirty="0">
                          <a:ln>
                            <a:noFill/>
                          </a:ln>
                          <a:solidFill>
                            <a:schemeClr val="accent1"/>
                          </a:solidFill>
                          <a:effectLst/>
                          <a:latin typeface="+mj-lt"/>
                          <a:ea typeface="宋体" panose="02010600030101010101" pitchFamily="2" charset="-122"/>
                          <a:cs typeface="+mn-cs"/>
                        </a:rPr>
                        <a:t>X</a:t>
                      </a:r>
                      <a:r>
                        <a:rPr kumimoji="1" lang="en-US" altLang="zh-CN" sz="2500" b="1" i="0" u="none" strike="noStrike" kern="1200" cap="none" normalizeH="0" baseline="-25000" dirty="0">
                          <a:ln>
                            <a:noFill/>
                          </a:ln>
                          <a:solidFill>
                            <a:schemeClr val="accent1"/>
                          </a:solidFill>
                          <a:effectLst/>
                          <a:latin typeface="+mj-lt"/>
                          <a:ea typeface="宋体" panose="02010600030101010101" pitchFamily="2" charset="-122"/>
                          <a:cs typeface="+mn-cs"/>
                        </a:rPr>
                        <a:t>2 </a:t>
                      </a:r>
                      <a:r>
                        <a:rPr kumimoji="1" lang="en-US" altLang="zh-CN" sz="2500" b="1" i="0" u="none" strike="noStrike" kern="1200" cap="none" normalizeH="0" baseline="0" dirty="0">
                          <a:ln>
                            <a:noFill/>
                          </a:ln>
                          <a:solidFill>
                            <a:schemeClr val="accent1"/>
                          </a:solidFill>
                          <a:effectLst/>
                          <a:latin typeface="+mj-lt"/>
                          <a:ea typeface="宋体" panose="02010600030101010101" pitchFamily="2" charset="-122"/>
                          <a:cs typeface="+mn-cs"/>
                        </a:rPr>
                        <a:t>X</a:t>
                      </a:r>
                      <a:r>
                        <a:rPr kumimoji="1" lang="en-US" altLang="zh-CN" sz="2500" b="1" i="0" u="none" strike="noStrike" kern="1200" cap="none" normalizeH="0" baseline="-25000" dirty="0">
                          <a:ln>
                            <a:noFill/>
                          </a:ln>
                          <a:solidFill>
                            <a:schemeClr val="accent1"/>
                          </a:solidFill>
                          <a:effectLst/>
                          <a:latin typeface="+mj-lt"/>
                          <a:ea typeface="宋体" panose="02010600030101010101" pitchFamily="2" charset="-122"/>
                          <a:cs typeface="+mn-cs"/>
                        </a:rPr>
                        <a:t>1 </a:t>
                      </a:r>
                      <a:r>
                        <a:rPr kumimoji="1" lang="en-US" altLang="zh-CN" sz="2500" b="1" i="0" u="none" strike="noStrike" kern="1200" cap="none" normalizeH="0" baseline="0" dirty="0">
                          <a:ln>
                            <a:noFill/>
                          </a:ln>
                          <a:solidFill>
                            <a:schemeClr val="accent1"/>
                          </a:solidFill>
                          <a:effectLst/>
                          <a:latin typeface="+mj-lt"/>
                          <a:ea typeface="宋体" panose="02010600030101010101" pitchFamily="2" charset="-122"/>
                          <a:cs typeface="+mn-cs"/>
                        </a:rPr>
                        <a:t>X</a:t>
                      </a:r>
                      <a:r>
                        <a:rPr kumimoji="1" lang="en-US" altLang="zh-CN" sz="2500" b="1" i="0" u="none" strike="noStrike" kern="1200" cap="none" normalizeH="0" baseline="-25000" dirty="0">
                          <a:ln>
                            <a:noFill/>
                          </a:ln>
                          <a:solidFill>
                            <a:schemeClr val="accent1"/>
                          </a:solidFill>
                          <a:effectLst/>
                          <a:latin typeface="+mj-lt"/>
                          <a:ea typeface="宋体" panose="02010600030101010101" pitchFamily="2" charset="-122"/>
                          <a:cs typeface="+mn-cs"/>
                        </a:rPr>
                        <a:t>0</a:t>
                      </a:r>
                      <a:endParaRPr kumimoji="1" lang="en-US" altLang="zh-CN" sz="2500" b="1" i="0" u="none" strike="noStrike" kern="1200" cap="none" normalizeH="0" baseline="0" dirty="0">
                        <a:ln>
                          <a:noFill/>
                        </a:ln>
                        <a:solidFill>
                          <a:schemeClr val="accent1"/>
                        </a:solidFill>
                        <a:effectLst/>
                        <a:latin typeface="+mj-lt"/>
                        <a:ea typeface="宋体" panose="02010600030101010101" pitchFamily="2" charset="-122"/>
                        <a:cs typeface="+mn-cs"/>
                      </a:endParaRPr>
                    </a:p>
                  </a:txBody>
                  <a:tcPr marL="113323" marR="113323" marT="42486" marB="424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mj-lt"/>
                          <a:ea typeface="宋体" panose="02010600030101010101" pitchFamily="2" charset="-122"/>
                        </a:rPr>
                        <a:t>  </a:t>
                      </a:r>
                      <a:r>
                        <a:rPr kumimoji="1" lang="en-US" altLang="zh-CN" sz="2500" b="1" i="0" u="none" strike="noStrike" cap="none" normalizeH="0" baseline="0" dirty="0">
                          <a:ln>
                            <a:noFill/>
                          </a:ln>
                          <a:solidFill>
                            <a:srgbClr val="FF0000"/>
                          </a:solidFill>
                          <a:effectLst/>
                          <a:latin typeface="+mj-lt"/>
                          <a:ea typeface="宋体" panose="02010600030101010101" pitchFamily="2" charset="-122"/>
                        </a:rPr>
                        <a:t>F</a:t>
                      </a:r>
                    </a:p>
                  </a:txBody>
                  <a:tcPr marL="113323" marR="113323" marT="42486" marB="424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extLst>
                  <a:ext uri="{0D108BD9-81ED-4DB2-BD59-A6C34878D82A}">
                    <a16:rowId xmlns:a16="http://schemas.microsoft.com/office/drawing/2014/main" val="10000"/>
                  </a:ext>
                </a:extLst>
              </a:tr>
              <a:tr h="3132899">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0   0   0   0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0   0   0   1</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0   0   1   0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0   0   1   1</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0   1   0   0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0   1   0   1</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0   1   1   0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0   1   1   1</a:t>
                      </a:r>
                    </a:p>
                  </a:txBody>
                  <a:tcPr marL="113323" marR="113323" marT="42486" marB="424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  </a:t>
                      </a:r>
                    </a:p>
                  </a:txBody>
                  <a:tcPr marL="113323" marR="113323" marT="42486" marB="424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1   0   0   0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1   0   0   1</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1   0   1   0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1   0   1   1</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1   1   0   0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1   1   0   1</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1   1   1   0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1   1   1   1</a:t>
                      </a:r>
                    </a:p>
                  </a:txBody>
                  <a:tcPr marL="113323" marR="113323" marT="42486" marB="424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defRPr/>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500" b="1" dirty="0">
                          <a:ln>
                            <a:noFill/>
                          </a:ln>
                          <a:solidFill>
                            <a:schemeClr val="tx1"/>
                          </a:solidFill>
                          <a:cs typeface="Times New Roman" panose="02020603050405020304" pitchFamily="18" charset="0"/>
                        </a:rPr>
                        <a:t>×</a:t>
                      </a:r>
                      <a:endPar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500" b="1" dirty="0">
                          <a:ln>
                            <a:noFill/>
                          </a:ln>
                          <a:solidFill>
                            <a:schemeClr val="tx1"/>
                          </a:solidFill>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lang="en-US" altLang="zh-CN" sz="2500" b="1" dirty="0">
                          <a:ln>
                            <a:noFill/>
                          </a:ln>
                          <a:solidFill>
                            <a:schemeClr val="tx1"/>
                          </a:solidFill>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lang="en-US" altLang="zh-CN" sz="2500" b="1" dirty="0">
                          <a:ln>
                            <a:noFill/>
                          </a:ln>
                          <a:solidFill>
                            <a:schemeClr val="tx1"/>
                          </a:solidFill>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lang="en-US" altLang="zh-CN" sz="2500" b="1" dirty="0">
                          <a:ln>
                            <a:noFill/>
                          </a:ln>
                          <a:solidFill>
                            <a:schemeClr val="tx1"/>
                          </a:solidFill>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
                          <a:schemeClr val="accent2"/>
                        </a:buClr>
                        <a:buSzPct val="80000"/>
                        <a:buFont typeface="Wingdings" panose="05000000000000000000" pitchFamily="2" charset="2"/>
                        <a:buNone/>
                      </a:pPr>
                      <a:r>
                        <a:rPr lang="en-US" altLang="zh-CN" sz="2500" b="1" dirty="0">
                          <a:ln>
                            <a:noFill/>
                          </a:ln>
                          <a:solidFill>
                            <a:schemeClr val="tx1"/>
                          </a:solidFill>
                          <a:cs typeface="Times New Roman" panose="02020603050405020304" pitchFamily="18" charset="0"/>
                        </a:rPr>
                        <a:t> ×</a:t>
                      </a:r>
                      <a:endParaRPr kumimoji="1" lang="en-US" altLang="zh-CN" sz="2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13323" marR="113323" marT="42486" marB="424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4" name="组合 3"/>
          <p:cNvGrpSpPr/>
          <p:nvPr/>
        </p:nvGrpSpPr>
        <p:grpSpPr>
          <a:xfrm>
            <a:off x="1137920" y="3704128"/>
            <a:ext cx="3024915" cy="1599372"/>
            <a:chOff x="2018" y="4923"/>
            <a:chExt cx="3305" cy="1604"/>
          </a:xfrm>
        </p:grpSpPr>
        <p:sp>
          <p:nvSpPr>
            <p:cNvPr id="114710" name="Rectangle 19"/>
            <p:cNvSpPr/>
            <p:nvPr/>
          </p:nvSpPr>
          <p:spPr>
            <a:xfrm>
              <a:off x="3110" y="4999"/>
              <a:ext cx="680" cy="1480"/>
            </a:xfrm>
            <a:prstGeom prst="rect">
              <a:avLst/>
            </a:prstGeom>
            <a:solidFill>
              <a:srgbClr val="FFFF00"/>
            </a:solidFill>
            <a:ln w="19050" cap="flat" cmpd="sng">
              <a:solidFill>
                <a:schemeClr val="tx1"/>
              </a:solidFill>
              <a:prstDash val="solid"/>
              <a:miter/>
              <a:headEnd type="none" w="med" len="med"/>
              <a:tailEnd type="none" w="med" len="med"/>
            </a:ln>
          </p:spPr>
          <p:txBody>
            <a:bodyPr wrap="square" anchor="ctr">
              <a:spAutoFit/>
            </a:bodyPr>
            <a:lstStyle/>
            <a:p>
              <a:pPr eaLnBrk="1" hangingPunct="1"/>
              <a:endParaRPr lang="zh-CN" altLang="en-US" b="1" dirty="0">
                <a:solidFill>
                  <a:srgbClr val="000000"/>
                </a:solidFill>
                <a:latin typeface="等线" panose="02010600030101010101" pitchFamily="2" charset="-122"/>
                <a:ea typeface="等线" panose="02010600030101010101" pitchFamily="2" charset="-122"/>
              </a:endParaRPr>
            </a:p>
          </p:txBody>
        </p:sp>
        <p:sp>
          <p:nvSpPr>
            <p:cNvPr id="114711" name="Line 20"/>
            <p:cNvSpPr/>
            <p:nvPr/>
          </p:nvSpPr>
          <p:spPr>
            <a:xfrm>
              <a:off x="2543" y="5265"/>
              <a:ext cx="567" cy="0"/>
            </a:xfrm>
            <a:prstGeom prst="line">
              <a:avLst/>
            </a:prstGeom>
            <a:ln w="19050" cap="flat" cmpd="sng">
              <a:solidFill>
                <a:schemeClr val="tx1"/>
              </a:solidFill>
              <a:prstDash val="solid"/>
              <a:headEnd type="none" w="med" len="med"/>
              <a:tailEnd type="triangle" w="med" len="med"/>
            </a:ln>
          </p:spPr>
        </p:sp>
        <p:sp>
          <p:nvSpPr>
            <p:cNvPr id="114712" name="Line 21"/>
            <p:cNvSpPr/>
            <p:nvPr/>
          </p:nvSpPr>
          <p:spPr>
            <a:xfrm>
              <a:off x="2543" y="5605"/>
              <a:ext cx="567" cy="0"/>
            </a:xfrm>
            <a:prstGeom prst="line">
              <a:avLst/>
            </a:prstGeom>
            <a:ln w="19050" cap="flat" cmpd="sng">
              <a:solidFill>
                <a:schemeClr val="tx1"/>
              </a:solidFill>
              <a:prstDash val="solid"/>
              <a:headEnd type="none" w="med" len="med"/>
              <a:tailEnd type="triangle" w="med" len="med"/>
            </a:ln>
          </p:spPr>
        </p:sp>
        <p:sp>
          <p:nvSpPr>
            <p:cNvPr id="114713" name="Line 22"/>
            <p:cNvSpPr/>
            <p:nvPr/>
          </p:nvSpPr>
          <p:spPr>
            <a:xfrm>
              <a:off x="2543" y="5965"/>
              <a:ext cx="567" cy="0"/>
            </a:xfrm>
            <a:prstGeom prst="line">
              <a:avLst/>
            </a:prstGeom>
            <a:ln w="19050" cap="flat" cmpd="sng">
              <a:solidFill>
                <a:schemeClr val="tx1"/>
              </a:solidFill>
              <a:prstDash val="solid"/>
              <a:headEnd type="none" w="med" len="med"/>
              <a:tailEnd type="triangle" w="med" len="med"/>
            </a:ln>
          </p:spPr>
        </p:sp>
        <p:sp>
          <p:nvSpPr>
            <p:cNvPr id="114714" name="Text Box 23"/>
            <p:cNvSpPr txBox="1"/>
            <p:nvPr/>
          </p:nvSpPr>
          <p:spPr>
            <a:xfrm>
              <a:off x="2018" y="4923"/>
              <a:ext cx="962" cy="462"/>
            </a:xfrm>
            <a:prstGeom prst="rect">
              <a:avLst/>
            </a:prstGeom>
            <a:noFill/>
            <a:ln w="9525">
              <a:noFill/>
            </a:ln>
          </p:spPr>
          <p:txBody>
            <a:bodyPr>
              <a:spAutoFit/>
            </a:bodyPr>
            <a:lstStyle/>
            <a:p>
              <a:pPr eaLnBrk="1" hangingPunct="1"/>
              <a:r>
                <a:rPr lang="en-US" altLang="zh-CN" b="1" i="1" dirty="0">
                  <a:solidFill>
                    <a:srgbClr val="000000"/>
                  </a:solidFill>
                  <a:latin typeface="等线" panose="02010600030101010101" pitchFamily="2" charset="-122"/>
                  <a:ea typeface="等线" panose="02010600030101010101" pitchFamily="2" charset="-122"/>
                </a:rPr>
                <a:t>x</a:t>
              </a:r>
              <a:r>
                <a:rPr lang="en-US" altLang="zh-CN" b="1" i="1" baseline="-25000" dirty="0">
                  <a:solidFill>
                    <a:srgbClr val="000000"/>
                  </a:solidFill>
                  <a:latin typeface="等线" panose="02010600030101010101" pitchFamily="2" charset="-122"/>
                  <a:ea typeface="等线" panose="02010600030101010101" pitchFamily="2" charset="-122"/>
                </a:rPr>
                <a:t>3</a:t>
              </a:r>
            </a:p>
          </p:txBody>
        </p:sp>
        <p:sp>
          <p:nvSpPr>
            <p:cNvPr id="114715" name="Text Box 24"/>
            <p:cNvSpPr txBox="1"/>
            <p:nvPr/>
          </p:nvSpPr>
          <p:spPr>
            <a:xfrm>
              <a:off x="2018" y="5305"/>
              <a:ext cx="962" cy="462"/>
            </a:xfrm>
            <a:prstGeom prst="rect">
              <a:avLst/>
            </a:prstGeom>
            <a:noFill/>
            <a:ln w="9525">
              <a:noFill/>
            </a:ln>
          </p:spPr>
          <p:txBody>
            <a:bodyPr>
              <a:spAutoFit/>
            </a:bodyPr>
            <a:lstStyle/>
            <a:p>
              <a:pPr eaLnBrk="1" hangingPunct="1"/>
              <a:r>
                <a:rPr lang="en-US" altLang="zh-CN" b="1" i="1" dirty="0">
                  <a:solidFill>
                    <a:srgbClr val="000000"/>
                  </a:solidFill>
                  <a:latin typeface="等线" panose="02010600030101010101" pitchFamily="2" charset="-122"/>
                  <a:ea typeface="等线" panose="02010600030101010101" pitchFamily="2" charset="-122"/>
                </a:rPr>
                <a:t>x</a:t>
              </a:r>
              <a:r>
                <a:rPr lang="en-US" altLang="zh-CN" b="1" i="1" baseline="-25000" dirty="0">
                  <a:solidFill>
                    <a:srgbClr val="000000"/>
                  </a:solidFill>
                  <a:latin typeface="等线" panose="02010600030101010101" pitchFamily="2" charset="-122"/>
                  <a:ea typeface="等线" panose="02010600030101010101" pitchFamily="2" charset="-122"/>
                </a:rPr>
                <a:t>2</a:t>
              </a:r>
            </a:p>
          </p:txBody>
        </p:sp>
        <p:sp>
          <p:nvSpPr>
            <p:cNvPr id="114716" name="Text Box 25"/>
            <p:cNvSpPr txBox="1"/>
            <p:nvPr/>
          </p:nvSpPr>
          <p:spPr>
            <a:xfrm>
              <a:off x="2018" y="5645"/>
              <a:ext cx="962" cy="462"/>
            </a:xfrm>
            <a:prstGeom prst="rect">
              <a:avLst/>
            </a:prstGeom>
            <a:noFill/>
            <a:ln w="9525">
              <a:noFill/>
            </a:ln>
          </p:spPr>
          <p:txBody>
            <a:bodyPr>
              <a:spAutoFit/>
            </a:bodyPr>
            <a:lstStyle/>
            <a:p>
              <a:pPr eaLnBrk="1" hangingPunct="1"/>
              <a:r>
                <a:rPr lang="en-US" altLang="zh-CN" b="1" i="1" dirty="0">
                  <a:solidFill>
                    <a:srgbClr val="000000"/>
                  </a:solidFill>
                  <a:latin typeface="等线" panose="02010600030101010101" pitchFamily="2" charset="-122"/>
                  <a:ea typeface="等线" panose="02010600030101010101" pitchFamily="2" charset="-122"/>
                </a:rPr>
                <a:t>x</a:t>
              </a:r>
              <a:r>
                <a:rPr lang="en-US" altLang="zh-CN" b="1" i="1" baseline="-25000" dirty="0">
                  <a:solidFill>
                    <a:srgbClr val="000000"/>
                  </a:solidFill>
                  <a:latin typeface="等线" panose="02010600030101010101" pitchFamily="2" charset="-122"/>
                  <a:ea typeface="等线" panose="02010600030101010101" pitchFamily="2" charset="-122"/>
                </a:rPr>
                <a:t>1</a:t>
              </a:r>
            </a:p>
          </p:txBody>
        </p:sp>
        <p:sp>
          <p:nvSpPr>
            <p:cNvPr id="114717" name="Line 26"/>
            <p:cNvSpPr/>
            <p:nvPr/>
          </p:nvSpPr>
          <p:spPr>
            <a:xfrm>
              <a:off x="2543" y="6303"/>
              <a:ext cx="567" cy="0"/>
            </a:xfrm>
            <a:prstGeom prst="line">
              <a:avLst/>
            </a:prstGeom>
            <a:ln w="19050" cap="flat" cmpd="sng">
              <a:solidFill>
                <a:schemeClr val="tx1"/>
              </a:solidFill>
              <a:prstDash val="solid"/>
              <a:headEnd type="none" w="med" len="med"/>
              <a:tailEnd type="triangle" w="med" len="med"/>
            </a:ln>
          </p:spPr>
        </p:sp>
        <p:sp>
          <p:nvSpPr>
            <p:cNvPr id="114718" name="Text Box 27"/>
            <p:cNvSpPr txBox="1"/>
            <p:nvPr/>
          </p:nvSpPr>
          <p:spPr>
            <a:xfrm>
              <a:off x="2018" y="6028"/>
              <a:ext cx="962" cy="462"/>
            </a:xfrm>
            <a:prstGeom prst="rect">
              <a:avLst/>
            </a:prstGeom>
            <a:noFill/>
            <a:ln w="9525">
              <a:noFill/>
            </a:ln>
          </p:spPr>
          <p:txBody>
            <a:bodyPr>
              <a:spAutoFit/>
            </a:bodyPr>
            <a:lstStyle/>
            <a:p>
              <a:pPr eaLnBrk="1" hangingPunct="1"/>
              <a:r>
                <a:rPr lang="en-US" altLang="zh-CN" b="1" i="1" dirty="0">
                  <a:solidFill>
                    <a:srgbClr val="000000"/>
                  </a:solidFill>
                  <a:latin typeface="等线" panose="02010600030101010101" pitchFamily="2" charset="-122"/>
                  <a:ea typeface="等线" panose="02010600030101010101" pitchFamily="2" charset="-122"/>
                </a:rPr>
                <a:t>x</a:t>
              </a:r>
              <a:r>
                <a:rPr lang="en-US" altLang="zh-CN" b="1" i="1" baseline="-25000" dirty="0">
                  <a:solidFill>
                    <a:srgbClr val="000000"/>
                  </a:solidFill>
                  <a:latin typeface="等线" panose="02010600030101010101" pitchFamily="2" charset="-122"/>
                  <a:ea typeface="等线" panose="02010600030101010101" pitchFamily="2" charset="-122"/>
                </a:rPr>
                <a:t>0</a:t>
              </a:r>
            </a:p>
          </p:txBody>
        </p:sp>
        <p:sp>
          <p:nvSpPr>
            <p:cNvPr id="114719" name="Line 20"/>
            <p:cNvSpPr/>
            <p:nvPr/>
          </p:nvSpPr>
          <p:spPr>
            <a:xfrm>
              <a:off x="3820" y="5275"/>
              <a:ext cx="568" cy="0"/>
            </a:xfrm>
            <a:prstGeom prst="line">
              <a:avLst/>
            </a:prstGeom>
            <a:ln w="19050" cap="flat" cmpd="sng">
              <a:solidFill>
                <a:schemeClr val="tx1"/>
              </a:solidFill>
              <a:prstDash val="solid"/>
              <a:headEnd type="none" w="med" len="med"/>
              <a:tailEnd type="triangle" w="med" len="med"/>
            </a:ln>
          </p:spPr>
        </p:sp>
        <p:sp>
          <p:nvSpPr>
            <p:cNvPr id="114720" name="Line 21"/>
            <p:cNvSpPr/>
            <p:nvPr/>
          </p:nvSpPr>
          <p:spPr>
            <a:xfrm>
              <a:off x="3820" y="5615"/>
              <a:ext cx="568" cy="0"/>
            </a:xfrm>
            <a:prstGeom prst="line">
              <a:avLst/>
            </a:prstGeom>
            <a:ln w="19050" cap="flat" cmpd="sng">
              <a:solidFill>
                <a:schemeClr val="tx1"/>
              </a:solidFill>
              <a:prstDash val="solid"/>
              <a:headEnd type="none" w="med" len="med"/>
              <a:tailEnd type="triangle" w="med" len="med"/>
            </a:ln>
          </p:spPr>
        </p:sp>
        <p:sp>
          <p:nvSpPr>
            <p:cNvPr id="114721" name="Line 22"/>
            <p:cNvSpPr/>
            <p:nvPr/>
          </p:nvSpPr>
          <p:spPr>
            <a:xfrm>
              <a:off x="3820" y="5975"/>
              <a:ext cx="568" cy="0"/>
            </a:xfrm>
            <a:prstGeom prst="line">
              <a:avLst/>
            </a:prstGeom>
            <a:ln w="19050" cap="flat" cmpd="sng">
              <a:solidFill>
                <a:schemeClr val="tx1"/>
              </a:solidFill>
              <a:prstDash val="solid"/>
              <a:headEnd type="none" w="med" len="med"/>
              <a:tailEnd type="triangle" w="med" len="med"/>
            </a:ln>
          </p:spPr>
        </p:sp>
        <p:sp>
          <p:nvSpPr>
            <p:cNvPr id="114722" name="Line 26"/>
            <p:cNvSpPr/>
            <p:nvPr/>
          </p:nvSpPr>
          <p:spPr>
            <a:xfrm>
              <a:off x="3820" y="6295"/>
              <a:ext cx="568" cy="0"/>
            </a:xfrm>
            <a:prstGeom prst="line">
              <a:avLst/>
            </a:prstGeom>
            <a:ln w="19050" cap="flat" cmpd="sng">
              <a:solidFill>
                <a:schemeClr val="tx1"/>
              </a:solidFill>
              <a:prstDash val="solid"/>
              <a:headEnd type="none" w="med" len="med"/>
              <a:tailEnd type="triangle" w="med" len="med"/>
            </a:ln>
          </p:spPr>
        </p:sp>
        <p:sp>
          <p:nvSpPr>
            <p:cNvPr id="114723" name="Text Box 23"/>
            <p:cNvSpPr txBox="1"/>
            <p:nvPr/>
          </p:nvSpPr>
          <p:spPr>
            <a:xfrm>
              <a:off x="4360" y="4960"/>
              <a:ext cx="963" cy="462"/>
            </a:xfrm>
            <a:prstGeom prst="rect">
              <a:avLst/>
            </a:prstGeom>
            <a:noFill/>
            <a:ln w="9525">
              <a:noFill/>
            </a:ln>
          </p:spPr>
          <p:txBody>
            <a:bodyPr>
              <a:spAutoFit/>
            </a:bodyPr>
            <a:lstStyle/>
            <a:p>
              <a:pPr eaLnBrk="1" hangingPunct="1"/>
              <a:r>
                <a:rPr lang="en-US" altLang="zh-CN" b="1" i="1" dirty="0">
                  <a:solidFill>
                    <a:srgbClr val="000000"/>
                  </a:solidFill>
                  <a:latin typeface="等线" panose="02010600030101010101" pitchFamily="2" charset="-122"/>
                  <a:ea typeface="等线" panose="02010600030101010101" pitchFamily="2" charset="-122"/>
                </a:rPr>
                <a:t>y</a:t>
              </a:r>
              <a:r>
                <a:rPr lang="en-US" altLang="zh-CN" b="1" i="1" baseline="-25000" dirty="0">
                  <a:solidFill>
                    <a:srgbClr val="000000"/>
                  </a:solidFill>
                  <a:latin typeface="等线" panose="02010600030101010101" pitchFamily="2" charset="-122"/>
                  <a:ea typeface="等线" panose="02010600030101010101" pitchFamily="2" charset="-122"/>
                </a:rPr>
                <a:t>3</a:t>
              </a:r>
            </a:p>
          </p:txBody>
        </p:sp>
        <p:sp>
          <p:nvSpPr>
            <p:cNvPr id="114724" name="Text Box 24"/>
            <p:cNvSpPr txBox="1"/>
            <p:nvPr/>
          </p:nvSpPr>
          <p:spPr>
            <a:xfrm>
              <a:off x="4360" y="5340"/>
              <a:ext cx="963" cy="462"/>
            </a:xfrm>
            <a:prstGeom prst="rect">
              <a:avLst/>
            </a:prstGeom>
            <a:noFill/>
            <a:ln w="9525">
              <a:noFill/>
            </a:ln>
          </p:spPr>
          <p:txBody>
            <a:bodyPr>
              <a:spAutoFit/>
            </a:bodyPr>
            <a:lstStyle/>
            <a:p>
              <a:pPr eaLnBrk="1" hangingPunct="1"/>
              <a:r>
                <a:rPr lang="en-US" altLang="zh-CN" b="1" i="1" dirty="0">
                  <a:solidFill>
                    <a:srgbClr val="000000"/>
                  </a:solidFill>
                  <a:latin typeface="等线" panose="02010600030101010101" pitchFamily="2" charset="-122"/>
                  <a:ea typeface="等线" panose="02010600030101010101" pitchFamily="2" charset="-122"/>
                </a:rPr>
                <a:t>y</a:t>
              </a:r>
              <a:r>
                <a:rPr lang="en-US" altLang="zh-CN" b="1" i="1" baseline="-25000" dirty="0">
                  <a:solidFill>
                    <a:srgbClr val="000000"/>
                  </a:solidFill>
                  <a:latin typeface="等线" panose="02010600030101010101" pitchFamily="2" charset="-122"/>
                  <a:ea typeface="等线" panose="02010600030101010101" pitchFamily="2" charset="-122"/>
                </a:rPr>
                <a:t>2</a:t>
              </a:r>
            </a:p>
          </p:txBody>
        </p:sp>
        <p:sp>
          <p:nvSpPr>
            <p:cNvPr id="114725" name="Text Box 25"/>
            <p:cNvSpPr txBox="1"/>
            <p:nvPr/>
          </p:nvSpPr>
          <p:spPr>
            <a:xfrm>
              <a:off x="4360" y="5683"/>
              <a:ext cx="963" cy="462"/>
            </a:xfrm>
            <a:prstGeom prst="rect">
              <a:avLst/>
            </a:prstGeom>
            <a:noFill/>
            <a:ln w="9525">
              <a:noFill/>
            </a:ln>
          </p:spPr>
          <p:txBody>
            <a:bodyPr>
              <a:spAutoFit/>
            </a:bodyPr>
            <a:lstStyle/>
            <a:p>
              <a:pPr eaLnBrk="1" hangingPunct="1"/>
              <a:r>
                <a:rPr lang="en-US" altLang="zh-CN" b="1" i="1" dirty="0">
                  <a:solidFill>
                    <a:srgbClr val="000000"/>
                  </a:solidFill>
                  <a:latin typeface="等线" panose="02010600030101010101" pitchFamily="2" charset="-122"/>
                  <a:ea typeface="等线" panose="02010600030101010101" pitchFamily="2" charset="-122"/>
                </a:rPr>
                <a:t>y</a:t>
              </a:r>
              <a:r>
                <a:rPr lang="en-US" altLang="zh-CN" b="1" i="1" baseline="-25000" dirty="0">
                  <a:solidFill>
                    <a:srgbClr val="000000"/>
                  </a:solidFill>
                  <a:latin typeface="等线" panose="02010600030101010101" pitchFamily="2" charset="-122"/>
                  <a:ea typeface="等线" panose="02010600030101010101" pitchFamily="2" charset="-122"/>
                </a:rPr>
                <a:t>1</a:t>
              </a:r>
            </a:p>
          </p:txBody>
        </p:sp>
        <p:sp>
          <p:nvSpPr>
            <p:cNvPr id="114726" name="Text Box 27"/>
            <p:cNvSpPr txBox="1"/>
            <p:nvPr/>
          </p:nvSpPr>
          <p:spPr>
            <a:xfrm>
              <a:off x="4360" y="6065"/>
              <a:ext cx="963" cy="462"/>
            </a:xfrm>
            <a:prstGeom prst="rect">
              <a:avLst/>
            </a:prstGeom>
            <a:noFill/>
            <a:ln w="9525">
              <a:noFill/>
            </a:ln>
          </p:spPr>
          <p:txBody>
            <a:bodyPr>
              <a:spAutoFit/>
            </a:bodyPr>
            <a:lstStyle/>
            <a:p>
              <a:pPr eaLnBrk="1" hangingPunct="1"/>
              <a:r>
                <a:rPr lang="en-US" altLang="zh-CN" b="1" i="1" dirty="0">
                  <a:solidFill>
                    <a:srgbClr val="000000"/>
                  </a:solidFill>
                  <a:latin typeface="等线" panose="02010600030101010101" pitchFamily="2" charset="-122"/>
                  <a:ea typeface="等线" panose="02010600030101010101" pitchFamily="2" charset="-122"/>
                </a:rPr>
                <a:t>y</a:t>
              </a:r>
              <a:r>
                <a:rPr lang="en-US" altLang="zh-CN" b="1" i="1" baseline="-25000" dirty="0">
                  <a:solidFill>
                    <a:srgbClr val="000000"/>
                  </a:solidFill>
                  <a:latin typeface="等线" panose="02010600030101010101" pitchFamily="2" charset="-122"/>
                  <a:ea typeface="等线" panose="02010600030101010101" pitchFamily="2" charset="-122"/>
                </a:rPr>
                <a:t>0</a:t>
              </a:r>
            </a:p>
          </p:txBody>
        </p:sp>
      </p:gr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EA0C6A4-9323-4296-90B6-BE61BFB698D2}" type="slidenum">
              <a:rPr kumimoji="1" lang="en-US"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53</a:t>
            </a:fld>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圆角矩形标注 4"/>
          <p:cNvSpPr/>
          <p:nvPr/>
        </p:nvSpPr>
        <p:spPr>
          <a:xfrm>
            <a:off x="2759710" y="3028950"/>
            <a:ext cx="600075" cy="470535"/>
          </a:xfrm>
          <a:prstGeom prst="wedgeRoundRectCallout">
            <a:avLst>
              <a:gd name="adj1" fmla="val -38783"/>
              <a:gd name="adj2" fmla="val 8589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851150" y="3105150"/>
            <a:ext cx="436880" cy="460375"/>
          </a:xfrm>
          <a:prstGeom prst="rect">
            <a:avLst/>
          </a:prstGeom>
          <a:noFill/>
        </p:spPr>
        <p:txBody>
          <a:bodyPr wrap="square" rtlCol="0">
            <a:spAutoFit/>
          </a:bodyPr>
          <a:lstStyle/>
          <a:p>
            <a:r>
              <a:rPr lang="en-US" altLang="zh-CN">
                <a:solidFill>
                  <a:schemeClr val="tx1"/>
                </a:solidFill>
              </a:rPr>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7"/>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 grpId="0" animBg="1"/>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6"/>
          <p:cNvSpPr>
            <a:spLocks noGrp="1"/>
          </p:cNvSpPr>
          <p:nvPr>
            <p:ph type="title"/>
          </p:nvPr>
        </p:nvSpPr>
        <p:spPr>
          <a:noFill/>
          <a:ln>
            <a:noFill/>
          </a:ln>
        </p:spPr>
        <p:txBody>
          <a:bodyPr/>
          <a:lstStyle/>
          <a:p>
            <a:pPr algn="ctr" eaLnBrk="1" hangingPunct="1"/>
            <a:r>
              <a:rPr lang="en-US" altLang="zh-CN" b="1" dirty="0">
                <a:latin typeface="黑体" panose="02010609060101010101" pitchFamily="49" charset="-122"/>
                <a:ea typeface="黑体" panose="02010609060101010101" pitchFamily="49" charset="-122"/>
                <a:sym typeface="+mn-ea"/>
              </a:rPr>
              <a:t>MOD 5</a:t>
            </a:r>
            <a:r>
              <a:rPr lang="zh-CN" altLang="en-US" b="1" dirty="0">
                <a:latin typeface="黑体" panose="02010609060101010101" pitchFamily="49" charset="-122"/>
                <a:ea typeface="黑体" panose="02010609060101010101" pitchFamily="49" charset="-122"/>
                <a:sym typeface="+mn-ea"/>
              </a:rPr>
              <a:t>选择电路</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续</a:t>
            </a:r>
          </a:p>
        </p:txBody>
      </p:sp>
      <p:sp>
        <p:nvSpPr>
          <p:cNvPr id="115715" name="Text Box 7"/>
          <p:cNvSpPr txBox="1"/>
          <p:nvPr/>
        </p:nvSpPr>
        <p:spPr>
          <a:xfrm>
            <a:off x="1757680" y="1359535"/>
            <a:ext cx="2414270" cy="583565"/>
          </a:xfrm>
          <a:prstGeom prst="rect">
            <a:avLst/>
          </a:prstGeom>
          <a:noFill/>
          <a:ln w="25400">
            <a:noFill/>
          </a:ln>
        </p:spPr>
        <p:txBody>
          <a:bodyPr wrap="square">
            <a:spAutoFit/>
          </a:bodyPr>
          <a:lstStyle/>
          <a:p>
            <a:pPr eaLnBrk="1" hangingPunct="1">
              <a:spcBef>
                <a:spcPct val="50000"/>
              </a:spcBef>
            </a:pPr>
            <a:r>
              <a:rPr lang="en-US" altLang="zh-CN" sz="3200" dirty="0">
                <a:solidFill>
                  <a:srgbClr val="000000"/>
                </a:solidFill>
                <a:latin typeface="等线" panose="02010600030101010101" pitchFamily="2" charset="-122"/>
                <a:ea typeface="等线" panose="02010600030101010101" pitchFamily="2" charset="-122"/>
              </a:rPr>
              <a:t>② </a:t>
            </a:r>
            <a:r>
              <a:rPr lang="zh-CN" altLang="en-US" sz="3200" dirty="0">
                <a:solidFill>
                  <a:srgbClr val="000000"/>
                </a:solidFill>
                <a:latin typeface="黑体" panose="02010609060101010101" pitchFamily="49" charset="-122"/>
                <a:ea typeface="黑体" panose="02010609060101010101" pitchFamily="49" charset="-122"/>
              </a:rPr>
              <a:t>化简</a:t>
            </a:r>
          </a:p>
        </p:txBody>
      </p:sp>
      <p:grpSp>
        <p:nvGrpSpPr>
          <p:cNvPr id="3" name="组合 2"/>
          <p:cNvGrpSpPr/>
          <p:nvPr/>
        </p:nvGrpSpPr>
        <p:grpSpPr>
          <a:xfrm>
            <a:off x="1901190" y="5794058"/>
            <a:ext cx="2887663" cy="400050"/>
            <a:chOff x="7102529" y="2541645"/>
            <a:chExt cx="2887663" cy="400050"/>
          </a:xfrm>
        </p:grpSpPr>
        <p:sp>
          <p:nvSpPr>
            <p:cNvPr id="115784" name="Text Box 75"/>
            <p:cNvSpPr txBox="1"/>
            <p:nvPr/>
          </p:nvSpPr>
          <p:spPr>
            <a:xfrm>
              <a:off x="7102529" y="2541645"/>
              <a:ext cx="2887663" cy="400050"/>
            </a:xfrm>
            <a:prstGeom prst="rect">
              <a:avLst/>
            </a:prstGeom>
            <a:noFill/>
            <a:ln w="28575" cap="flat" cmpd="sng">
              <a:solidFill>
                <a:schemeClr val="bg1"/>
              </a:solidFill>
              <a:prstDash val="solid"/>
              <a:miter/>
              <a:headEnd type="none" w="med" len="med"/>
              <a:tailEnd type="none" w="med" len="med"/>
            </a:ln>
          </p:spPr>
          <p:txBody>
            <a:bodyPr>
              <a:spAutoFit/>
            </a:bodyPr>
            <a:lstStyle/>
            <a:p>
              <a:pPr eaLnBrk="1" hangingPunct="1">
                <a:spcBef>
                  <a:spcPct val="50000"/>
                </a:spcBef>
              </a:pPr>
              <a:r>
                <a:rPr lang="en-US" altLang="zh-CN" sz="2000" b="1" dirty="0">
                  <a:solidFill>
                    <a:srgbClr val="000000"/>
                  </a:solidFill>
                  <a:latin typeface="等线" panose="02010600030101010101" pitchFamily="2" charset="-122"/>
                  <a:ea typeface="等线" panose="02010600030101010101" pitchFamily="2" charset="-122"/>
                </a:rPr>
                <a:t>F = (X</a:t>
              </a:r>
              <a:r>
                <a:rPr lang="en-US" altLang="zh-CN" sz="2000" b="1" baseline="-25000" dirty="0">
                  <a:solidFill>
                    <a:srgbClr val="000000"/>
                  </a:solidFill>
                  <a:latin typeface="等线" panose="02010600030101010101" pitchFamily="2" charset="-122"/>
                  <a:ea typeface="等线" panose="02010600030101010101" pitchFamily="2" charset="-122"/>
                </a:rPr>
                <a:t>2</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1</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0</a:t>
              </a:r>
              <a:r>
                <a:rPr lang="en-US" altLang="zh-CN" sz="2000" b="1" dirty="0">
                  <a:solidFill>
                    <a:srgbClr val="000000"/>
                  </a:solidFill>
                  <a:latin typeface="等线" panose="02010600030101010101" pitchFamily="2" charset="-122"/>
                  <a:ea typeface="等线" panose="02010600030101010101" pitchFamily="2" charset="-122"/>
                </a:rPr>
                <a:t>) (X</a:t>
              </a:r>
              <a:r>
                <a:rPr lang="en-US" altLang="zh-CN" sz="2000" b="1" baseline="-25000" dirty="0">
                  <a:solidFill>
                    <a:srgbClr val="000000"/>
                  </a:solidFill>
                  <a:latin typeface="等线" panose="02010600030101010101" pitchFamily="2" charset="-122"/>
                  <a:ea typeface="等线" panose="02010600030101010101" pitchFamily="2" charset="-122"/>
                </a:rPr>
                <a:t>3</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2</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1</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0</a:t>
              </a:r>
              <a:r>
                <a:rPr lang="en-US" altLang="zh-CN" sz="2000" b="1" dirty="0">
                  <a:solidFill>
                    <a:srgbClr val="000000"/>
                  </a:solidFill>
                  <a:latin typeface="等线" panose="02010600030101010101" pitchFamily="2" charset="-122"/>
                  <a:ea typeface="等线" panose="02010600030101010101" pitchFamily="2" charset="-122"/>
                </a:rPr>
                <a:t>) </a:t>
              </a:r>
            </a:p>
          </p:txBody>
        </p:sp>
        <p:sp>
          <p:nvSpPr>
            <p:cNvPr id="115785" name="Line 76"/>
            <p:cNvSpPr/>
            <p:nvPr/>
          </p:nvSpPr>
          <p:spPr>
            <a:xfrm>
              <a:off x="7997879" y="2610701"/>
              <a:ext cx="144463" cy="0"/>
            </a:xfrm>
            <a:prstGeom prst="line">
              <a:avLst/>
            </a:prstGeom>
            <a:ln w="28575" cap="flat" cmpd="sng">
              <a:solidFill>
                <a:schemeClr val="tx1"/>
              </a:solidFill>
              <a:prstDash val="solid"/>
              <a:miter/>
              <a:headEnd type="none" w="med" len="med"/>
              <a:tailEnd type="none" w="med" len="med"/>
            </a:ln>
          </p:spPr>
        </p:sp>
        <p:sp>
          <p:nvSpPr>
            <p:cNvPr id="115786" name="Line 77"/>
            <p:cNvSpPr/>
            <p:nvPr/>
          </p:nvSpPr>
          <p:spPr>
            <a:xfrm>
              <a:off x="8744004" y="2610701"/>
              <a:ext cx="144463" cy="0"/>
            </a:xfrm>
            <a:prstGeom prst="line">
              <a:avLst/>
            </a:prstGeom>
            <a:ln w="28575" cap="flat" cmpd="sng">
              <a:solidFill>
                <a:schemeClr val="tx1"/>
              </a:solidFill>
              <a:prstDash val="solid"/>
              <a:miter/>
              <a:headEnd type="none" w="med" len="med"/>
              <a:tailEnd type="none" w="med" len="med"/>
            </a:ln>
          </p:spPr>
        </p:sp>
        <p:sp>
          <p:nvSpPr>
            <p:cNvPr id="115787" name="Line 78"/>
            <p:cNvSpPr/>
            <p:nvPr/>
          </p:nvSpPr>
          <p:spPr>
            <a:xfrm>
              <a:off x="8986362" y="2610701"/>
              <a:ext cx="144463" cy="0"/>
            </a:xfrm>
            <a:prstGeom prst="line">
              <a:avLst/>
            </a:prstGeom>
            <a:ln w="28575" cap="flat" cmpd="sng">
              <a:solidFill>
                <a:schemeClr val="tx1"/>
              </a:solidFill>
              <a:prstDash val="solid"/>
              <a:miter/>
              <a:headEnd type="none" w="med" len="med"/>
              <a:tailEnd type="none" w="med" len="med"/>
            </a:ln>
          </p:spPr>
        </p:sp>
        <p:sp>
          <p:nvSpPr>
            <p:cNvPr id="115788" name="Line 79"/>
            <p:cNvSpPr/>
            <p:nvPr/>
          </p:nvSpPr>
          <p:spPr>
            <a:xfrm>
              <a:off x="9239832" y="2610701"/>
              <a:ext cx="144463" cy="0"/>
            </a:xfrm>
            <a:prstGeom prst="line">
              <a:avLst/>
            </a:prstGeom>
            <a:ln w="28575" cap="flat" cmpd="sng">
              <a:solidFill>
                <a:schemeClr val="tx1"/>
              </a:solidFill>
              <a:prstDash val="solid"/>
              <a:miter/>
              <a:headEnd type="none" w="med" len="med"/>
              <a:tailEnd type="none" w="med" len="med"/>
            </a:ln>
          </p:spPr>
        </p:sp>
        <p:sp>
          <p:nvSpPr>
            <p:cNvPr id="115789" name="Line 80"/>
            <p:cNvSpPr/>
            <p:nvPr/>
          </p:nvSpPr>
          <p:spPr>
            <a:xfrm>
              <a:off x="9466846" y="2610701"/>
              <a:ext cx="144463" cy="0"/>
            </a:xfrm>
            <a:prstGeom prst="line">
              <a:avLst/>
            </a:prstGeom>
            <a:ln w="28575" cap="flat" cmpd="sng">
              <a:solidFill>
                <a:schemeClr val="tx1"/>
              </a:solidFill>
              <a:prstDash val="solid"/>
              <a:miter/>
              <a:headEnd type="none" w="med" len="med"/>
              <a:tailEnd type="none" w="med" len="med"/>
            </a:ln>
          </p:spPr>
        </p:sp>
        <p:sp>
          <p:nvSpPr>
            <p:cNvPr id="115790" name="Line 81"/>
            <p:cNvSpPr/>
            <p:nvPr/>
          </p:nvSpPr>
          <p:spPr>
            <a:xfrm>
              <a:off x="7723242" y="2548789"/>
              <a:ext cx="792163" cy="0"/>
            </a:xfrm>
            <a:prstGeom prst="line">
              <a:avLst/>
            </a:prstGeom>
            <a:ln w="28575" cap="flat" cmpd="sng">
              <a:solidFill>
                <a:schemeClr val="tx1"/>
              </a:solidFill>
              <a:prstDash val="solid"/>
              <a:miter/>
              <a:headEnd type="none" w="med" len="med"/>
              <a:tailEnd type="none" w="med" len="med"/>
            </a:ln>
          </p:spPr>
        </p:sp>
        <p:sp>
          <p:nvSpPr>
            <p:cNvPr id="115791" name="Line 82"/>
            <p:cNvSpPr/>
            <p:nvPr/>
          </p:nvSpPr>
          <p:spPr>
            <a:xfrm>
              <a:off x="8742417" y="2553551"/>
              <a:ext cx="1044575" cy="0"/>
            </a:xfrm>
            <a:prstGeom prst="line">
              <a:avLst/>
            </a:prstGeom>
            <a:ln w="28575" cap="flat" cmpd="sng">
              <a:solidFill>
                <a:schemeClr val="tx1"/>
              </a:solidFill>
              <a:prstDash val="solid"/>
              <a:miter/>
              <a:headEnd type="none" w="med" len="med"/>
              <a:tailEnd type="none" w="med" len="med"/>
            </a:ln>
          </p:spPr>
        </p:sp>
        <p:sp>
          <p:nvSpPr>
            <p:cNvPr id="115792" name="Line 83"/>
            <p:cNvSpPr/>
            <p:nvPr/>
          </p:nvSpPr>
          <p:spPr>
            <a:xfrm>
              <a:off x="7196192" y="2576173"/>
              <a:ext cx="152400" cy="0"/>
            </a:xfrm>
            <a:prstGeom prst="line">
              <a:avLst/>
            </a:prstGeom>
            <a:ln w="28575" cap="flat" cmpd="sng">
              <a:solidFill>
                <a:schemeClr val="tx1"/>
              </a:solidFill>
              <a:prstDash val="solid"/>
              <a:miter/>
              <a:headEnd type="none" w="med" len="med"/>
              <a:tailEnd type="none" w="med" len="med"/>
            </a:ln>
          </p:spPr>
        </p:sp>
      </p:grpSp>
      <p:grpSp>
        <p:nvGrpSpPr>
          <p:cNvPr id="115717" name="组合 56"/>
          <p:cNvGrpSpPr/>
          <p:nvPr/>
        </p:nvGrpSpPr>
        <p:grpSpPr>
          <a:xfrm>
            <a:off x="1662113" y="1998663"/>
            <a:ext cx="2911475" cy="2095500"/>
            <a:chOff x="6038908" y="997005"/>
            <a:chExt cx="2912229" cy="2097487"/>
          </a:xfrm>
        </p:grpSpPr>
        <p:sp>
          <p:nvSpPr>
            <p:cNvPr id="115740" name="Rectangle 6"/>
            <p:cNvSpPr/>
            <p:nvPr/>
          </p:nvSpPr>
          <p:spPr>
            <a:xfrm>
              <a:off x="8301459" y="1975170"/>
              <a:ext cx="517525" cy="373193"/>
            </a:xfrm>
            <a:prstGeom prst="rect">
              <a:avLst/>
            </a:prstGeom>
            <a:noFill/>
            <a:ln w="28575" cap="sq" cmpd="sng">
              <a:solidFill>
                <a:schemeClr val="bg2"/>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0</a:t>
              </a:r>
            </a:p>
          </p:txBody>
        </p:sp>
        <p:sp>
          <p:nvSpPr>
            <p:cNvPr id="115741" name="Rectangle 7"/>
            <p:cNvSpPr/>
            <p:nvPr/>
          </p:nvSpPr>
          <p:spPr>
            <a:xfrm>
              <a:off x="7782347" y="1975170"/>
              <a:ext cx="519113" cy="373193"/>
            </a:xfrm>
            <a:prstGeom prst="rect">
              <a:avLst/>
            </a:prstGeom>
            <a:noFill/>
            <a:ln w="28575" cap="sq" cmpd="sng">
              <a:solidFill>
                <a:schemeClr val="bg2"/>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0</a:t>
              </a:r>
            </a:p>
          </p:txBody>
        </p:sp>
        <p:sp>
          <p:nvSpPr>
            <p:cNvPr id="115742" name="Rectangle 8"/>
            <p:cNvSpPr/>
            <p:nvPr/>
          </p:nvSpPr>
          <p:spPr>
            <a:xfrm>
              <a:off x="7264822" y="1975170"/>
              <a:ext cx="517525" cy="373193"/>
            </a:xfrm>
            <a:prstGeom prst="rect">
              <a:avLst/>
            </a:prstGeom>
            <a:noFill/>
            <a:ln w="28575" cap="sq" cmpd="sng">
              <a:solidFill>
                <a:schemeClr val="bg2"/>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1</a:t>
              </a:r>
            </a:p>
          </p:txBody>
        </p:sp>
        <p:sp>
          <p:nvSpPr>
            <p:cNvPr id="115743" name="Rectangle 9"/>
            <p:cNvSpPr/>
            <p:nvPr/>
          </p:nvSpPr>
          <p:spPr>
            <a:xfrm>
              <a:off x="6745709" y="1975170"/>
              <a:ext cx="519113" cy="373193"/>
            </a:xfrm>
            <a:prstGeom prst="rect">
              <a:avLst/>
            </a:prstGeom>
            <a:noFill/>
            <a:ln w="28575" cap="sq" cmpd="sng">
              <a:solidFill>
                <a:schemeClr val="bg2"/>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0</a:t>
              </a:r>
            </a:p>
          </p:txBody>
        </p:sp>
        <p:sp>
          <p:nvSpPr>
            <p:cNvPr id="115744" name="Rectangle 10"/>
            <p:cNvSpPr/>
            <p:nvPr/>
          </p:nvSpPr>
          <p:spPr>
            <a:xfrm>
              <a:off x="8301459" y="1601977"/>
              <a:ext cx="517525" cy="373193"/>
            </a:xfrm>
            <a:prstGeom prst="rect">
              <a:avLst/>
            </a:prstGeom>
            <a:noFill/>
            <a:ln w="28575" cap="sq" cmpd="sng">
              <a:solidFill>
                <a:schemeClr val="bg2"/>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0</a:t>
              </a:r>
            </a:p>
          </p:txBody>
        </p:sp>
        <p:sp>
          <p:nvSpPr>
            <p:cNvPr id="115745" name="Rectangle 11"/>
            <p:cNvSpPr/>
            <p:nvPr/>
          </p:nvSpPr>
          <p:spPr>
            <a:xfrm>
              <a:off x="7782347" y="1601977"/>
              <a:ext cx="519113" cy="373193"/>
            </a:xfrm>
            <a:prstGeom prst="rect">
              <a:avLst/>
            </a:prstGeom>
            <a:noFill/>
            <a:ln w="28575" cap="sq" cmpd="sng">
              <a:solidFill>
                <a:schemeClr val="bg2"/>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0</a:t>
              </a:r>
            </a:p>
          </p:txBody>
        </p:sp>
        <p:sp>
          <p:nvSpPr>
            <p:cNvPr id="115746" name="Rectangle 12"/>
            <p:cNvSpPr/>
            <p:nvPr/>
          </p:nvSpPr>
          <p:spPr>
            <a:xfrm>
              <a:off x="7264822" y="1601977"/>
              <a:ext cx="517525" cy="373193"/>
            </a:xfrm>
            <a:prstGeom prst="rect">
              <a:avLst/>
            </a:prstGeom>
            <a:noFill/>
            <a:ln w="28575" cap="sq" cmpd="sng">
              <a:solidFill>
                <a:schemeClr val="bg2"/>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0</a:t>
              </a:r>
            </a:p>
          </p:txBody>
        </p:sp>
        <p:sp>
          <p:nvSpPr>
            <p:cNvPr id="115747" name="Rectangle 13"/>
            <p:cNvSpPr/>
            <p:nvPr/>
          </p:nvSpPr>
          <p:spPr>
            <a:xfrm>
              <a:off x="6745709" y="1601977"/>
              <a:ext cx="519113" cy="373193"/>
            </a:xfrm>
            <a:prstGeom prst="rect">
              <a:avLst/>
            </a:prstGeom>
            <a:noFill/>
            <a:ln w="28575" cap="sq" cmpd="sng">
              <a:solidFill>
                <a:schemeClr val="bg2"/>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1</a:t>
              </a:r>
            </a:p>
          </p:txBody>
        </p:sp>
        <p:sp>
          <p:nvSpPr>
            <p:cNvPr id="115748" name="Line 14"/>
            <p:cNvSpPr/>
            <p:nvPr/>
          </p:nvSpPr>
          <p:spPr>
            <a:xfrm>
              <a:off x="6745709" y="1601977"/>
              <a:ext cx="2073275" cy="0"/>
            </a:xfrm>
            <a:prstGeom prst="line">
              <a:avLst/>
            </a:prstGeom>
            <a:ln w="28575" cap="sq" cmpd="sng">
              <a:solidFill>
                <a:schemeClr val="tx1"/>
              </a:solidFill>
              <a:prstDash val="solid"/>
              <a:headEnd type="none" w="sm" len="sm"/>
              <a:tailEnd type="none" w="sm" len="sm"/>
            </a:ln>
          </p:spPr>
        </p:sp>
        <p:sp>
          <p:nvSpPr>
            <p:cNvPr id="115749" name="Line 15"/>
            <p:cNvSpPr/>
            <p:nvPr/>
          </p:nvSpPr>
          <p:spPr>
            <a:xfrm>
              <a:off x="6745709" y="1975170"/>
              <a:ext cx="2073275" cy="0"/>
            </a:xfrm>
            <a:prstGeom prst="line">
              <a:avLst/>
            </a:prstGeom>
            <a:ln w="28575" cap="flat" cmpd="sng">
              <a:solidFill>
                <a:schemeClr val="tx1"/>
              </a:solidFill>
              <a:prstDash val="solid"/>
              <a:headEnd type="none" w="sm" len="sm"/>
              <a:tailEnd type="none" w="sm" len="sm"/>
            </a:ln>
          </p:spPr>
        </p:sp>
        <p:sp>
          <p:nvSpPr>
            <p:cNvPr id="115750" name="Line 17"/>
            <p:cNvSpPr/>
            <p:nvPr/>
          </p:nvSpPr>
          <p:spPr>
            <a:xfrm>
              <a:off x="6745709" y="1601977"/>
              <a:ext cx="0" cy="746386"/>
            </a:xfrm>
            <a:prstGeom prst="line">
              <a:avLst/>
            </a:prstGeom>
            <a:ln w="28575" cap="sq" cmpd="sng">
              <a:solidFill>
                <a:schemeClr val="tx1"/>
              </a:solidFill>
              <a:prstDash val="solid"/>
              <a:headEnd type="none" w="sm" len="sm"/>
              <a:tailEnd type="none" w="sm" len="sm"/>
            </a:ln>
          </p:spPr>
        </p:sp>
        <p:sp>
          <p:nvSpPr>
            <p:cNvPr id="115751" name="Line 18"/>
            <p:cNvSpPr/>
            <p:nvPr/>
          </p:nvSpPr>
          <p:spPr>
            <a:xfrm>
              <a:off x="7264822" y="1601977"/>
              <a:ext cx="0" cy="746386"/>
            </a:xfrm>
            <a:prstGeom prst="line">
              <a:avLst/>
            </a:prstGeom>
            <a:ln w="28575" cap="flat" cmpd="sng">
              <a:solidFill>
                <a:schemeClr val="bg2"/>
              </a:solidFill>
              <a:prstDash val="solid"/>
              <a:headEnd type="none" w="sm" len="sm"/>
              <a:tailEnd type="none" w="sm" len="sm"/>
            </a:ln>
          </p:spPr>
        </p:sp>
        <p:sp>
          <p:nvSpPr>
            <p:cNvPr id="115752" name="Line 19"/>
            <p:cNvSpPr/>
            <p:nvPr/>
          </p:nvSpPr>
          <p:spPr>
            <a:xfrm>
              <a:off x="7782347" y="1601977"/>
              <a:ext cx="0" cy="746386"/>
            </a:xfrm>
            <a:prstGeom prst="line">
              <a:avLst/>
            </a:prstGeom>
            <a:ln w="28575" cap="flat" cmpd="sng">
              <a:solidFill>
                <a:schemeClr val="bg2"/>
              </a:solidFill>
              <a:prstDash val="solid"/>
              <a:headEnd type="none" w="sm" len="sm"/>
              <a:tailEnd type="none" w="sm" len="sm"/>
            </a:ln>
          </p:spPr>
        </p:sp>
        <p:sp>
          <p:nvSpPr>
            <p:cNvPr id="115753" name="Line 20"/>
            <p:cNvSpPr/>
            <p:nvPr/>
          </p:nvSpPr>
          <p:spPr>
            <a:xfrm>
              <a:off x="8301459" y="1601977"/>
              <a:ext cx="0" cy="746386"/>
            </a:xfrm>
            <a:prstGeom prst="line">
              <a:avLst/>
            </a:prstGeom>
            <a:ln w="28575" cap="flat" cmpd="sng">
              <a:solidFill>
                <a:schemeClr val="tx1"/>
              </a:solidFill>
              <a:prstDash val="solid"/>
              <a:headEnd type="none" w="sm" len="sm"/>
              <a:tailEnd type="none" w="sm" len="sm"/>
            </a:ln>
          </p:spPr>
        </p:sp>
        <p:sp>
          <p:nvSpPr>
            <p:cNvPr id="115754" name="Line 21"/>
            <p:cNvSpPr/>
            <p:nvPr/>
          </p:nvSpPr>
          <p:spPr>
            <a:xfrm>
              <a:off x="8818984" y="1975170"/>
              <a:ext cx="0" cy="373193"/>
            </a:xfrm>
            <a:prstGeom prst="line">
              <a:avLst/>
            </a:prstGeom>
            <a:ln w="28575" cap="flat" cmpd="sng">
              <a:solidFill>
                <a:schemeClr val="tx1"/>
              </a:solidFill>
              <a:prstDash val="solid"/>
              <a:headEnd type="none" w="sm" len="sm"/>
              <a:tailEnd type="none" w="sm" len="sm"/>
            </a:ln>
          </p:spPr>
        </p:sp>
        <p:sp>
          <p:nvSpPr>
            <p:cNvPr id="115755" name="Line 22"/>
            <p:cNvSpPr/>
            <p:nvPr/>
          </p:nvSpPr>
          <p:spPr>
            <a:xfrm>
              <a:off x="8818984" y="1601977"/>
              <a:ext cx="0" cy="373193"/>
            </a:xfrm>
            <a:prstGeom prst="line">
              <a:avLst/>
            </a:prstGeom>
            <a:ln w="28575" cap="sq" cmpd="sng">
              <a:solidFill>
                <a:schemeClr val="tx1"/>
              </a:solidFill>
              <a:prstDash val="solid"/>
              <a:headEnd type="none" w="sm" len="sm"/>
              <a:tailEnd type="none" w="sm" len="sm"/>
            </a:ln>
          </p:spPr>
        </p:sp>
        <p:sp>
          <p:nvSpPr>
            <p:cNvPr id="115756" name="Line 23"/>
            <p:cNvSpPr/>
            <p:nvPr/>
          </p:nvSpPr>
          <p:spPr>
            <a:xfrm>
              <a:off x="6471072" y="1325245"/>
              <a:ext cx="274638" cy="276732"/>
            </a:xfrm>
            <a:prstGeom prst="line">
              <a:avLst/>
            </a:prstGeom>
            <a:ln w="28575" cap="sq" cmpd="sng">
              <a:solidFill>
                <a:schemeClr val="tx1"/>
              </a:solidFill>
              <a:prstDash val="solid"/>
              <a:headEnd type="none" w="sm" len="sm"/>
              <a:tailEnd type="none" w="sm" len="sm"/>
            </a:ln>
          </p:spPr>
        </p:sp>
        <p:sp>
          <p:nvSpPr>
            <p:cNvPr id="115757" name="Text Box 24"/>
            <p:cNvSpPr txBox="1"/>
            <p:nvPr/>
          </p:nvSpPr>
          <p:spPr>
            <a:xfrm>
              <a:off x="6757926" y="1255456"/>
              <a:ext cx="2193211" cy="369682"/>
            </a:xfrm>
            <a:prstGeom prst="rect">
              <a:avLst/>
            </a:prstGeom>
            <a:noFill/>
            <a:ln w="28575">
              <a:noFill/>
            </a:ln>
          </p:spPr>
          <p:txBody>
            <a:bodyPr>
              <a:spAutoFit/>
            </a:bodyPr>
            <a:lstStyle/>
            <a:p>
              <a:pPr eaLnBrk="1" hangingPunct="1"/>
              <a:r>
                <a:rPr lang="en-US" altLang="zh-CN" sz="1800" b="1" dirty="0">
                  <a:solidFill>
                    <a:srgbClr val="000000"/>
                  </a:solidFill>
                  <a:latin typeface="等线" panose="02010600030101010101" pitchFamily="2" charset="-122"/>
                  <a:ea typeface="等线" panose="02010600030101010101" pitchFamily="2" charset="-122"/>
                </a:rPr>
                <a:t>00     01     11    10</a:t>
              </a:r>
            </a:p>
          </p:txBody>
        </p:sp>
        <p:sp>
          <p:nvSpPr>
            <p:cNvPr id="115758" name="Text Box 25"/>
            <p:cNvSpPr txBox="1"/>
            <p:nvPr/>
          </p:nvSpPr>
          <p:spPr>
            <a:xfrm>
              <a:off x="6372200" y="1711088"/>
              <a:ext cx="504056" cy="1360244"/>
            </a:xfrm>
            <a:prstGeom prst="rect">
              <a:avLst/>
            </a:prstGeom>
            <a:noFill/>
            <a:ln w="28575">
              <a:noFill/>
            </a:ln>
          </p:spPr>
          <p:txBody>
            <a:bodyPr>
              <a:spAutoFit/>
            </a:bodyPr>
            <a:lstStyle/>
            <a:p>
              <a:pPr eaLnBrk="1" hangingPunct="1">
                <a:lnSpc>
                  <a:spcPct val="65000"/>
                </a:lnSpc>
                <a:spcBef>
                  <a:spcPts val="1400"/>
                </a:spcBef>
              </a:pPr>
              <a:r>
                <a:rPr lang="en-US" altLang="zh-CN" sz="1800" b="1" dirty="0">
                  <a:solidFill>
                    <a:srgbClr val="000000"/>
                  </a:solidFill>
                  <a:latin typeface="等线" panose="02010600030101010101" pitchFamily="2" charset="-122"/>
                  <a:ea typeface="等线" panose="02010600030101010101" pitchFamily="2" charset="-122"/>
                </a:rPr>
                <a:t>00</a:t>
              </a:r>
            </a:p>
            <a:p>
              <a:pPr eaLnBrk="1" hangingPunct="1">
                <a:lnSpc>
                  <a:spcPct val="65000"/>
                </a:lnSpc>
                <a:spcBef>
                  <a:spcPts val="1400"/>
                </a:spcBef>
              </a:pPr>
              <a:r>
                <a:rPr lang="en-US" altLang="zh-CN" sz="1800" b="1" dirty="0">
                  <a:solidFill>
                    <a:srgbClr val="000000"/>
                  </a:solidFill>
                  <a:latin typeface="等线" panose="02010600030101010101" pitchFamily="2" charset="-122"/>
                  <a:ea typeface="等线" panose="02010600030101010101" pitchFamily="2" charset="-122"/>
                </a:rPr>
                <a:t>01</a:t>
              </a:r>
            </a:p>
            <a:p>
              <a:pPr eaLnBrk="1" hangingPunct="1">
                <a:lnSpc>
                  <a:spcPct val="65000"/>
                </a:lnSpc>
                <a:spcBef>
                  <a:spcPts val="1400"/>
                </a:spcBef>
              </a:pPr>
              <a:r>
                <a:rPr lang="en-US" altLang="zh-CN" sz="1800" b="1" dirty="0">
                  <a:solidFill>
                    <a:srgbClr val="000000"/>
                  </a:solidFill>
                  <a:latin typeface="等线" panose="02010600030101010101" pitchFamily="2" charset="-122"/>
                  <a:ea typeface="等线" panose="02010600030101010101" pitchFamily="2" charset="-122"/>
                </a:rPr>
                <a:t>11</a:t>
              </a:r>
            </a:p>
            <a:p>
              <a:pPr eaLnBrk="1" hangingPunct="1">
                <a:lnSpc>
                  <a:spcPct val="65000"/>
                </a:lnSpc>
                <a:spcBef>
                  <a:spcPts val="1400"/>
                </a:spcBef>
              </a:pPr>
              <a:r>
                <a:rPr lang="en-US" altLang="zh-CN" sz="1800" b="1" dirty="0">
                  <a:solidFill>
                    <a:srgbClr val="000000"/>
                  </a:solidFill>
                  <a:latin typeface="等线" panose="02010600030101010101" pitchFamily="2" charset="-122"/>
                  <a:ea typeface="等线" panose="02010600030101010101" pitchFamily="2" charset="-122"/>
                </a:rPr>
                <a:t>10</a:t>
              </a:r>
            </a:p>
          </p:txBody>
        </p:sp>
        <p:sp>
          <p:nvSpPr>
            <p:cNvPr id="115759" name="Text Box 26"/>
            <p:cNvSpPr txBox="1"/>
            <p:nvPr/>
          </p:nvSpPr>
          <p:spPr>
            <a:xfrm>
              <a:off x="6038908" y="1278817"/>
              <a:ext cx="648066" cy="369459"/>
            </a:xfrm>
            <a:prstGeom prst="rect">
              <a:avLst/>
            </a:prstGeom>
            <a:noFill/>
            <a:ln w="28575">
              <a:noFill/>
            </a:ln>
          </p:spPr>
          <p:txBody>
            <a:bodyPr>
              <a:spAutoFit/>
            </a:bodyPr>
            <a:lstStyle/>
            <a:p>
              <a:pPr eaLnBrk="1" hangingPunct="1"/>
              <a:r>
                <a:rPr lang="en-US" altLang="zh-CN" sz="1800" b="1" dirty="0">
                  <a:solidFill>
                    <a:srgbClr val="000000"/>
                  </a:solidFill>
                  <a:latin typeface="等线" panose="02010600030101010101" pitchFamily="2" charset="-122"/>
                  <a:ea typeface="等线" panose="02010600030101010101" pitchFamily="2" charset="-122"/>
                </a:rPr>
                <a:t>x</a:t>
              </a:r>
              <a:r>
                <a:rPr lang="en-US" altLang="zh-CN" sz="1800" b="1" baseline="-25000" dirty="0">
                  <a:solidFill>
                    <a:srgbClr val="000000"/>
                  </a:solidFill>
                  <a:latin typeface="等线" panose="02010600030101010101" pitchFamily="2" charset="-122"/>
                  <a:ea typeface="等线" panose="02010600030101010101" pitchFamily="2" charset="-122"/>
                </a:rPr>
                <a:t>3</a:t>
              </a:r>
              <a:r>
                <a:rPr lang="en-US" altLang="zh-CN" sz="1800" b="1" dirty="0">
                  <a:solidFill>
                    <a:srgbClr val="000000"/>
                  </a:solidFill>
                  <a:latin typeface="等线" panose="02010600030101010101" pitchFamily="2" charset="-122"/>
                  <a:ea typeface="等线" panose="02010600030101010101" pitchFamily="2" charset="-122"/>
                </a:rPr>
                <a:t>x</a:t>
              </a:r>
              <a:r>
                <a:rPr lang="en-US" altLang="zh-CN" sz="1800" b="1" baseline="-25000" dirty="0">
                  <a:solidFill>
                    <a:srgbClr val="000000"/>
                  </a:solidFill>
                  <a:latin typeface="等线" panose="02010600030101010101" pitchFamily="2" charset="-122"/>
                  <a:ea typeface="等线" panose="02010600030101010101" pitchFamily="2" charset="-122"/>
                </a:rPr>
                <a:t>2</a:t>
              </a:r>
            </a:p>
          </p:txBody>
        </p:sp>
        <p:sp>
          <p:nvSpPr>
            <p:cNvPr id="115760" name="Text Box 27"/>
            <p:cNvSpPr txBox="1"/>
            <p:nvPr/>
          </p:nvSpPr>
          <p:spPr>
            <a:xfrm>
              <a:off x="6289147" y="997005"/>
              <a:ext cx="1096322" cy="369459"/>
            </a:xfrm>
            <a:prstGeom prst="rect">
              <a:avLst/>
            </a:prstGeom>
            <a:noFill/>
            <a:ln w="28575">
              <a:noFill/>
            </a:ln>
          </p:spPr>
          <p:txBody>
            <a:bodyPr>
              <a:spAutoFit/>
            </a:bodyPr>
            <a:lstStyle/>
            <a:p>
              <a:pPr eaLnBrk="1" hangingPunct="1"/>
              <a:r>
                <a:rPr lang="en-US" altLang="zh-CN" sz="1800" b="1" dirty="0">
                  <a:solidFill>
                    <a:srgbClr val="000000"/>
                  </a:solidFill>
                  <a:latin typeface="等线" panose="02010600030101010101" pitchFamily="2" charset="-122"/>
                  <a:ea typeface="等线" panose="02010600030101010101" pitchFamily="2" charset="-122"/>
                </a:rPr>
                <a:t>x</a:t>
              </a:r>
              <a:r>
                <a:rPr lang="en-US" altLang="zh-CN" sz="1800" b="1" baseline="-25000" dirty="0">
                  <a:solidFill>
                    <a:srgbClr val="000000"/>
                  </a:solidFill>
                  <a:latin typeface="等线" panose="02010600030101010101" pitchFamily="2" charset="-122"/>
                  <a:ea typeface="等线" panose="02010600030101010101" pitchFamily="2" charset="-122"/>
                </a:rPr>
                <a:t>1</a:t>
              </a:r>
              <a:r>
                <a:rPr lang="en-US" altLang="zh-CN" sz="1800" b="1" dirty="0">
                  <a:solidFill>
                    <a:srgbClr val="000000"/>
                  </a:solidFill>
                  <a:latin typeface="等线" panose="02010600030101010101" pitchFamily="2" charset="-122"/>
                  <a:ea typeface="等线" panose="02010600030101010101" pitchFamily="2" charset="-122"/>
                </a:rPr>
                <a:t>x</a:t>
              </a:r>
              <a:r>
                <a:rPr lang="en-US" altLang="zh-CN" sz="1800" b="1" baseline="-25000" dirty="0">
                  <a:solidFill>
                    <a:srgbClr val="000000"/>
                  </a:solidFill>
                  <a:latin typeface="等线" panose="02010600030101010101" pitchFamily="2" charset="-122"/>
                  <a:ea typeface="等线" panose="02010600030101010101" pitchFamily="2" charset="-122"/>
                </a:rPr>
                <a:t>0</a:t>
              </a:r>
            </a:p>
          </p:txBody>
        </p:sp>
        <p:sp>
          <p:nvSpPr>
            <p:cNvPr id="115761" name="Rectangle 6"/>
            <p:cNvSpPr/>
            <p:nvPr/>
          </p:nvSpPr>
          <p:spPr>
            <a:xfrm>
              <a:off x="8303520" y="2721299"/>
              <a:ext cx="517525" cy="373193"/>
            </a:xfrm>
            <a:prstGeom prst="rect">
              <a:avLst/>
            </a:prstGeom>
            <a:noFill/>
            <a:ln w="28575" cap="sq" cmpd="sng">
              <a:solidFill>
                <a:schemeClr val="tx1"/>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a:t>
              </a:r>
            </a:p>
          </p:txBody>
        </p:sp>
        <p:sp>
          <p:nvSpPr>
            <p:cNvPr id="115762" name="Rectangle 7"/>
            <p:cNvSpPr/>
            <p:nvPr/>
          </p:nvSpPr>
          <p:spPr>
            <a:xfrm>
              <a:off x="7784408" y="2721299"/>
              <a:ext cx="519113" cy="373193"/>
            </a:xfrm>
            <a:prstGeom prst="rect">
              <a:avLst/>
            </a:prstGeom>
            <a:noFill/>
            <a:ln w="28575" cap="sq" cmpd="sng">
              <a:solidFill>
                <a:schemeClr val="tx1"/>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a:t>
              </a:r>
            </a:p>
          </p:txBody>
        </p:sp>
        <p:sp>
          <p:nvSpPr>
            <p:cNvPr id="115763" name="Rectangle 8"/>
            <p:cNvSpPr/>
            <p:nvPr/>
          </p:nvSpPr>
          <p:spPr>
            <a:xfrm>
              <a:off x="7266883" y="2721299"/>
              <a:ext cx="517525" cy="373193"/>
            </a:xfrm>
            <a:prstGeom prst="rect">
              <a:avLst/>
            </a:prstGeom>
            <a:noFill/>
            <a:ln w="28575" cap="sq" cmpd="sng">
              <a:solidFill>
                <a:schemeClr val="tx1"/>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0</a:t>
              </a:r>
            </a:p>
          </p:txBody>
        </p:sp>
        <p:sp>
          <p:nvSpPr>
            <p:cNvPr id="115764" name="Rectangle 9"/>
            <p:cNvSpPr/>
            <p:nvPr/>
          </p:nvSpPr>
          <p:spPr>
            <a:xfrm>
              <a:off x="6747770" y="2721299"/>
              <a:ext cx="519113" cy="373193"/>
            </a:xfrm>
            <a:prstGeom prst="rect">
              <a:avLst/>
            </a:prstGeom>
            <a:noFill/>
            <a:ln w="28575" cap="sq" cmpd="sng">
              <a:solidFill>
                <a:schemeClr val="tx1"/>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0</a:t>
              </a:r>
            </a:p>
          </p:txBody>
        </p:sp>
        <p:sp>
          <p:nvSpPr>
            <p:cNvPr id="115765" name="Rectangle 10"/>
            <p:cNvSpPr/>
            <p:nvPr/>
          </p:nvSpPr>
          <p:spPr>
            <a:xfrm>
              <a:off x="8303520" y="2348106"/>
              <a:ext cx="517525" cy="373193"/>
            </a:xfrm>
            <a:prstGeom prst="rect">
              <a:avLst/>
            </a:prstGeom>
            <a:noFill/>
            <a:ln w="28575" cap="sq" cmpd="sng">
              <a:solidFill>
                <a:schemeClr val="tx1"/>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a:t>
              </a:r>
            </a:p>
          </p:txBody>
        </p:sp>
        <p:sp>
          <p:nvSpPr>
            <p:cNvPr id="115766" name="Rectangle 11"/>
            <p:cNvSpPr/>
            <p:nvPr/>
          </p:nvSpPr>
          <p:spPr>
            <a:xfrm>
              <a:off x="7784408" y="2348106"/>
              <a:ext cx="519113" cy="373193"/>
            </a:xfrm>
            <a:prstGeom prst="rect">
              <a:avLst/>
            </a:prstGeom>
            <a:noFill/>
            <a:ln w="28575" cap="sq" cmpd="sng">
              <a:solidFill>
                <a:schemeClr val="tx1"/>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a:t>
              </a:r>
            </a:p>
          </p:txBody>
        </p:sp>
        <p:sp>
          <p:nvSpPr>
            <p:cNvPr id="115767" name="Rectangle 12"/>
            <p:cNvSpPr/>
            <p:nvPr/>
          </p:nvSpPr>
          <p:spPr>
            <a:xfrm>
              <a:off x="7266883" y="2348106"/>
              <a:ext cx="517525" cy="373193"/>
            </a:xfrm>
            <a:prstGeom prst="rect">
              <a:avLst/>
            </a:prstGeom>
            <a:noFill/>
            <a:ln w="28575" cap="sq" cmpd="sng">
              <a:solidFill>
                <a:schemeClr val="tx1"/>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a:t>
              </a:r>
            </a:p>
          </p:txBody>
        </p:sp>
        <p:sp>
          <p:nvSpPr>
            <p:cNvPr id="115768" name="Rectangle 13"/>
            <p:cNvSpPr/>
            <p:nvPr/>
          </p:nvSpPr>
          <p:spPr>
            <a:xfrm>
              <a:off x="6747770" y="2348106"/>
              <a:ext cx="519113" cy="373193"/>
            </a:xfrm>
            <a:prstGeom prst="rect">
              <a:avLst/>
            </a:prstGeom>
            <a:noFill/>
            <a:ln w="28575" cap="sq" cmpd="sng">
              <a:solidFill>
                <a:schemeClr val="tx1"/>
              </a:solidFill>
              <a:prstDash val="solid"/>
              <a:miter/>
              <a:headEnd type="none" w="sm" len="sm"/>
              <a:tailEnd type="none" w="sm" len="sm"/>
            </a:ln>
          </p:spPr>
          <p:txBody>
            <a:bodyPr/>
            <a:lstStyle/>
            <a:p>
              <a:pPr algn="ctr" eaLnBrk="1" hangingPunct="1">
                <a:spcBef>
                  <a:spcPct val="20000"/>
                </a:spcBef>
                <a:buClr>
                  <a:srgbClr val="ED7D31"/>
                </a:buClr>
                <a:buSzPct val="80000"/>
              </a:pPr>
              <a:r>
                <a:rPr lang="en-US" altLang="zh-CN" sz="1800" b="1" dirty="0">
                  <a:solidFill>
                    <a:srgbClr val="000000"/>
                  </a:solidFill>
                  <a:latin typeface="等线" panose="02010600030101010101" pitchFamily="2" charset="-122"/>
                  <a:ea typeface="等线" panose="02010600030101010101" pitchFamily="2" charset="-122"/>
                </a:rPr>
                <a:t>×</a:t>
              </a:r>
            </a:p>
          </p:txBody>
        </p:sp>
        <p:sp>
          <p:nvSpPr>
            <p:cNvPr id="115769" name="Line 15"/>
            <p:cNvSpPr/>
            <p:nvPr/>
          </p:nvSpPr>
          <p:spPr>
            <a:xfrm>
              <a:off x="6747770" y="2721299"/>
              <a:ext cx="2073275" cy="0"/>
            </a:xfrm>
            <a:prstGeom prst="line">
              <a:avLst/>
            </a:prstGeom>
            <a:ln w="28575" cap="flat" cmpd="sng">
              <a:solidFill>
                <a:schemeClr val="tx1"/>
              </a:solidFill>
              <a:prstDash val="solid"/>
              <a:headEnd type="none" w="sm" len="sm"/>
              <a:tailEnd type="none" w="sm" len="sm"/>
            </a:ln>
          </p:spPr>
        </p:sp>
        <p:sp>
          <p:nvSpPr>
            <p:cNvPr id="115770" name="Line 17"/>
            <p:cNvSpPr/>
            <p:nvPr/>
          </p:nvSpPr>
          <p:spPr>
            <a:xfrm>
              <a:off x="6747770" y="2348106"/>
              <a:ext cx="0" cy="746386"/>
            </a:xfrm>
            <a:prstGeom prst="line">
              <a:avLst/>
            </a:prstGeom>
            <a:ln w="28575" cap="sq" cmpd="sng">
              <a:solidFill>
                <a:schemeClr val="tx1"/>
              </a:solidFill>
              <a:prstDash val="solid"/>
              <a:headEnd type="none" w="sm" len="sm"/>
              <a:tailEnd type="none" w="sm" len="sm"/>
            </a:ln>
          </p:spPr>
        </p:sp>
        <p:sp>
          <p:nvSpPr>
            <p:cNvPr id="115771" name="Line 18"/>
            <p:cNvSpPr/>
            <p:nvPr/>
          </p:nvSpPr>
          <p:spPr>
            <a:xfrm>
              <a:off x="7266883" y="2348106"/>
              <a:ext cx="0" cy="746386"/>
            </a:xfrm>
            <a:prstGeom prst="line">
              <a:avLst/>
            </a:prstGeom>
            <a:ln w="28575" cap="flat" cmpd="sng">
              <a:solidFill>
                <a:schemeClr val="bg2"/>
              </a:solidFill>
              <a:prstDash val="solid"/>
              <a:headEnd type="none" w="sm" len="sm"/>
              <a:tailEnd type="none" w="sm" len="sm"/>
            </a:ln>
          </p:spPr>
        </p:sp>
        <p:sp>
          <p:nvSpPr>
            <p:cNvPr id="115772" name="Line 19"/>
            <p:cNvSpPr/>
            <p:nvPr/>
          </p:nvSpPr>
          <p:spPr>
            <a:xfrm>
              <a:off x="7784408" y="2348106"/>
              <a:ext cx="0" cy="746386"/>
            </a:xfrm>
            <a:prstGeom prst="line">
              <a:avLst/>
            </a:prstGeom>
            <a:ln w="28575" cap="flat" cmpd="sng">
              <a:solidFill>
                <a:schemeClr val="bg2"/>
              </a:solidFill>
              <a:prstDash val="solid"/>
              <a:headEnd type="none" w="sm" len="sm"/>
              <a:tailEnd type="none" w="sm" len="sm"/>
            </a:ln>
          </p:spPr>
        </p:sp>
        <p:sp>
          <p:nvSpPr>
            <p:cNvPr id="115773" name="Line 20"/>
            <p:cNvSpPr/>
            <p:nvPr/>
          </p:nvSpPr>
          <p:spPr>
            <a:xfrm>
              <a:off x="8303520" y="2348106"/>
              <a:ext cx="0" cy="746386"/>
            </a:xfrm>
            <a:prstGeom prst="line">
              <a:avLst/>
            </a:prstGeom>
            <a:ln w="28575" cap="flat" cmpd="sng">
              <a:solidFill>
                <a:schemeClr val="tx1"/>
              </a:solidFill>
              <a:prstDash val="solid"/>
              <a:headEnd type="none" w="sm" len="sm"/>
              <a:tailEnd type="none" w="sm" len="sm"/>
            </a:ln>
          </p:spPr>
        </p:sp>
        <p:sp>
          <p:nvSpPr>
            <p:cNvPr id="115774" name="Line 21"/>
            <p:cNvSpPr/>
            <p:nvPr/>
          </p:nvSpPr>
          <p:spPr>
            <a:xfrm>
              <a:off x="8821045" y="2721299"/>
              <a:ext cx="0" cy="373193"/>
            </a:xfrm>
            <a:prstGeom prst="line">
              <a:avLst/>
            </a:prstGeom>
            <a:ln w="28575" cap="flat" cmpd="sng">
              <a:solidFill>
                <a:schemeClr val="tx1"/>
              </a:solidFill>
              <a:prstDash val="solid"/>
              <a:headEnd type="none" w="sm" len="sm"/>
              <a:tailEnd type="none" w="sm" len="sm"/>
            </a:ln>
          </p:spPr>
        </p:sp>
        <p:sp>
          <p:nvSpPr>
            <p:cNvPr id="115775" name="Line 22"/>
            <p:cNvSpPr/>
            <p:nvPr/>
          </p:nvSpPr>
          <p:spPr>
            <a:xfrm>
              <a:off x="8821045" y="2348106"/>
              <a:ext cx="0" cy="373193"/>
            </a:xfrm>
            <a:prstGeom prst="line">
              <a:avLst/>
            </a:prstGeom>
            <a:ln w="28575" cap="sq" cmpd="sng">
              <a:solidFill>
                <a:schemeClr val="tx1"/>
              </a:solidFill>
              <a:prstDash val="solid"/>
              <a:headEnd type="none" w="sm" len="sm"/>
              <a:tailEnd type="none" w="sm" len="sm"/>
            </a:ln>
          </p:spPr>
        </p:sp>
        <p:sp>
          <p:nvSpPr>
            <p:cNvPr id="115776" name="Line 18"/>
            <p:cNvSpPr/>
            <p:nvPr/>
          </p:nvSpPr>
          <p:spPr>
            <a:xfrm>
              <a:off x="7262762" y="1601977"/>
              <a:ext cx="0" cy="746386"/>
            </a:xfrm>
            <a:prstGeom prst="line">
              <a:avLst/>
            </a:prstGeom>
            <a:ln w="28575" cap="flat" cmpd="sng">
              <a:solidFill>
                <a:schemeClr val="tx1"/>
              </a:solidFill>
              <a:prstDash val="solid"/>
              <a:headEnd type="none" w="sm" len="sm"/>
              <a:tailEnd type="none" w="sm" len="sm"/>
            </a:ln>
          </p:spPr>
        </p:sp>
        <p:sp>
          <p:nvSpPr>
            <p:cNvPr id="115777" name="Line 19"/>
            <p:cNvSpPr/>
            <p:nvPr/>
          </p:nvSpPr>
          <p:spPr>
            <a:xfrm>
              <a:off x="7780287" y="1601977"/>
              <a:ext cx="0" cy="746386"/>
            </a:xfrm>
            <a:prstGeom prst="line">
              <a:avLst/>
            </a:prstGeom>
            <a:ln w="28575" cap="flat" cmpd="sng">
              <a:solidFill>
                <a:schemeClr val="tx1"/>
              </a:solidFill>
              <a:prstDash val="solid"/>
              <a:headEnd type="none" w="sm" len="sm"/>
              <a:tailEnd type="none" w="sm" len="sm"/>
            </a:ln>
          </p:spPr>
        </p:sp>
        <p:sp>
          <p:nvSpPr>
            <p:cNvPr id="115778" name="Line 21"/>
            <p:cNvSpPr/>
            <p:nvPr/>
          </p:nvSpPr>
          <p:spPr>
            <a:xfrm>
              <a:off x="8816923" y="1975170"/>
              <a:ext cx="0" cy="373193"/>
            </a:xfrm>
            <a:prstGeom prst="line">
              <a:avLst/>
            </a:prstGeom>
            <a:ln w="28575" cap="flat" cmpd="sng">
              <a:solidFill>
                <a:schemeClr val="tx1"/>
              </a:solidFill>
              <a:prstDash val="solid"/>
              <a:headEnd type="none" w="sm" len="sm"/>
              <a:tailEnd type="none" w="sm" len="sm"/>
            </a:ln>
          </p:spPr>
        </p:sp>
        <p:sp>
          <p:nvSpPr>
            <p:cNvPr id="115779" name="Line 22"/>
            <p:cNvSpPr/>
            <p:nvPr/>
          </p:nvSpPr>
          <p:spPr>
            <a:xfrm>
              <a:off x="8816923" y="1601977"/>
              <a:ext cx="0" cy="373193"/>
            </a:xfrm>
            <a:prstGeom prst="line">
              <a:avLst/>
            </a:prstGeom>
            <a:ln w="28575" cap="sq" cmpd="sng">
              <a:solidFill>
                <a:schemeClr val="tx1"/>
              </a:solidFill>
              <a:prstDash val="solid"/>
              <a:headEnd type="none" w="sm" len="sm"/>
              <a:tailEnd type="none" w="sm" len="sm"/>
            </a:ln>
          </p:spPr>
        </p:sp>
        <p:sp>
          <p:nvSpPr>
            <p:cNvPr id="115780" name="Line 18"/>
            <p:cNvSpPr/>
            <p:nvPr/>
          </p:nvSpPr>
          <p:spPr>
            <a:xfrm>
              <a:off x="7264822" y="2348106"/>
              <a:ext cx="0" cy="746386"/>
            </a:xfrm>
            <a:prstGeom prst="line">
              <a:avLst/>
            </a:prstGeom>
            <a:ln w="28575" cap="flat" cmpd="sng">
              <a:solidFill>
                <a:schemeClr val="tx1"/>
              </a:solidFill>
              <a:prstDash val="solid"/>
              <a:headEnd type="none" w="sm" len="sm"/>
              <a:tailEnd type="none" w="sm" len="sm"/>
            </a:ln>
          </p:spPr>
        </p:sp>
        <p:sp>
          <p:nvSpPr>
            <p:cNvPr id="115781" name="Line 19"/>
            <p:cNvSpPr/>
            <p:nvPr/>
          </p:nvSpPr>
          <p:spPr>
            <a:xfrm>
              <a:off x="7782348" y="2348106"/>
              <a:ext cx="0" cy="746386"/>
            </a:xfrm>
            <a:prstGeom prst="line">
              <a:avLst/>
            </a:prstGeom>
            <a:ln w="28575" cap="flat" cmpd="sng">
              <a:solidFill>
                <a:schemeClr val="tx1"/>
              </a:solidFill>
              <a:prstDash val="solid"/>
              <a:headEnd type="none" w="sm" len="sm"/>
              <a:tailEnd type="none" w="sm" len="sm"/>
            </a:ln>
          </p:spPr>
        </p:sp>
        <p:sp>
          <p:nvSpPr>
            <p:cNvPr id="115782" name="Line 21"/>
            <p:cNvSpPr/>
            <p:nvPr/>
          </p:nvSpPr>
          <p:spPr>
            <a:xfrm>
              <a:off x="8818985" y="2721299"/>
              <a:ext cx="0" cy="373193"/>
            </a:xfrm>
            <a:prstGeom prst="line">
              <a:avLst/>
            </a:prstGeom>
            <a:ln w="28575" cap="flat" cmpd="sng">
              <a:solidFill>
                <a:schemeClr val="tx1"/>
              </a:solidFill>
              <a:prstDash val="solid"/>
              <a:headEnd type="none" w="sm" len="sm"/>
              <a:tailEnd type="none" w="sm" len="sm"/>
            </a:ln>
          </p:spPr>
        </p:sp>
        <p:sp>
          <p:nvSpPr>
            <p:cNvPr id="115783" name="Line 22"/>
            <p:cNvSpPr/>
            <p:nvPr/>
          </p:nvSpPr>
          <p:spPr>
            <a:xfrm>
              <a:off x="8818985" y="2348106"/>
              <a:ext cx="0" cy="373193"/>
            </a:xfrm>
            <a:prstGeom prst="line">
              <a:avLst/>
            </a:prstGeom>
            <a:ln w="28575" cap="sq" cmpd="sng">
              <a:solidFill>
                <a:schemeClr val="tx1"/>
              </a:solidFill>
              <a:prstDash val="solid"/>
              <a:headEnd type="none" w="sm" len="sm"/>
              <a:tailEnd type="none" w="sm" len="sm"/>
            </a:ln>
          </p:spPr>
        </p:sp>
      </p:grpSp>
      <p:sp>
        <p:nvSpPr>
          <p:cNvPr id="93" name="AutoShape 62"/>
          <p:cNvSpPr/>
          <p:nvPr/>
        </p:nvSpPr>
        <p:spPr>
          <a:xfrm>
            <a:off x="2976563" y="2899410"/>
            <a:ext cx="360362" cy="864000"/>
          </a:xfrm>
          <a:prstGeom prst="flowChartAlternateProcess">
            <a:avLst/>
          </a:prstGeom>
          <a:noFill/>
          <a:ln w="28575" cap="flat" cmpd="sng">
            <a:solidFill>
              <a:schemeClr val="accent1"/>
            </a:solidFill>
            <a:prstDash val="solid"/>
            <a:miter/>
            <a:headEnd type="none" w="med" len="med"/>
            <a:tailEnd type="none" w="med" len="med"/>
          </a:ln>
        </p:spPr>
        <p:txBody>
          <a:bodyPr anchor="ctr">
            <a:spAutoFit/>
          </a:bodyPr>
          <a:lstStyle/>
          <a:p>
            <a:pPr eaLnBrk="1" hangingPunct="1"/>
            <a:endParaRPr lang="zh-CN" altLang="en-US" sz="1800" dirty="0">
              <a:solidFill>
                <a:srgbClr val="000000"/>
              </a:solidFill>
              <a:latin typeface="等线" panose="02010600030101010101" pitchFamily="2" charset="-122"/>
              <a:ea typeface="等线" panose="02010600030101010101" pitchFamily="2" charset="-122"/>
            </a:endParaRPr>
          </a:p>
        </p:txBody>
      </p:sp>
      <p:sp>
        <p:nvSpPr>
          <p:cNvPr id="94" name="AutoShape 62"/>
          <p:cNvSpPr/>
          <p:nvPr/>
        </p:nvSpPr>
        <p:spPr>
          <a:xfrm>
            <a:off x="2473325" y="2547938"/>
            <a:ext cx="323850" cy="492125"/>
          </a:xfrm>
          <a:prstGeom prst="flowChartAlternateProcess">
            <a:avLst/>
          </a:prstGeom>
          <a:noFill/>
          <a:ln w="28575" cap="flat" cmpd="sng">
            <a:solidFill>
              <a:srgbClr val="C00000"/>
            </a:solidFill>
            <a:prstDash val="solid"/>
            <a:miter/>
            <a:headEnd type="none" w="med" len="med"/>
            <a:tailEnd type="none" w="med" len="med"/>
          </a:ln>
        </p:spPr>
        <p:txBody>
          <a:bodyPr anchor="ctr">
            <a:spAutoFit/>
          </a:bodyPr>
          <a:lstStyle/>
          <a:p>
            <a:pPr eaLnBrk="1" hangingPunct="1"/>
            <a:endParaRPr lang="zh-CN" altLang="en-US" sz="1800" dirty="0">
              <a:solidFill>
                <a:srgbClr val="000000"/>
              </a:solidFill>
              <a:latin typeface="等线" panose="02010600030101010101" pitchFamily="2" charset="-122"/>
              <a:ea typeface="等线" panose="02010600030101010101" pitchFamily="2" charset="-122"/>
            </a:endParaRPr>
          </a:p>
        </p:txBody>
      </p:sp>
      <p:pic>
        <p:nvPicPr>
          <p:cNvPr id="95" name="Picture 102"/>
          <p:cNvPicPr>
            <a:picLocks noChangeAspect="1"/>
          </p:cNvPicPr>
          <p:nvPr/>
        </p:nvPicPr>
        <p:blipFill>
          <a:blip r:embed="rId3"/>
          <a:stretch>
            <a:fillRect/>
          </a:stretch>
        </p:blipFill>
        <p:spPr>
          <a:xfrm>
            <a:off x="5960110" y="2152650"/>
            <a:ext cx="5657215" cy="3521075"/>
          </a:xfrm>
          <a:prstGeom prst="rect">
            <a:avLst/>
          </a:prstGeom>
          <a:noFill/>
          <a:ln w="9525">
            <a:noFill/>
          </a:ln>
        </p:spPr>
      </p:pic>
      <p:sp>
        <p:nvSpPr>
          <p:cNvPr id="96" name="Text Box 82"/>
          <p:cNvSpPr txBox="1"/>
          <p:nvPr/>
        </p:nvSpPr>
        <p:spPr>
          <a:xfrm>
            <a:off x="6605905" y="1343660"/>
            <a:ext cx="2526030" cy="583565"/>
          </a:xfrm>
          <a:prstGeom prst="rect">
            <a:avLst/>
          </a:prstGeom>
          <a:noFill/>
          <a:ln w="25400">
            <a:noFill/>
          </a:ln>
        </p:spPr>
        <p:txBody>
          <a:bodyPr wrap="square">
            <a:spAutoFit/>
          </a:bodyPr>
          <a:lstStyle/>
          <a:p>
            <a:pPr eaLnBrk="1" hangingPunct="1">
              <a:spcBef>
                <a:spcPct val="50000"/>
              </a:spcBef>
            </a:pPr>
            <a:r>
              <a:rPr lang="en-US" altLang="zh-CN" sz="3200" dirty="0">
                <a:solidFill>
                  <a:srgbClr val="000000"/>
                </a:solidFill>
                <a:latin typeface="宋体" panose="02010600030101010101" pitchFamily="2" charset="-122"/>
                <a:ea typeface="等线" panose="02010600030101010101" pitchFamily="2" charset="-122"/>
              </a:rPr>
              <a:t>③ </a:t>
            </a:r>
            <a:r>
              <a:rPr lang="zh-CN" altLang="en-US" sz="3200" dirty="0">
                <a:solidFill>
                  <a:srgbClr val="000000"/>
                </a:solidFill>
                <a:latin typeface="黑体" panose="02010609060101010101" pitchFamily="49" charset="-122"/>
                <a:ea typeface="黑体" panose="02010609060101010101" pitchFamily="49" charset="-122"/>
              </a:rPr>
              <a:t>逻辑图</a:t>
            </a:r>
          </a:p>
        </p:txBody>
      </p:sp>
      <p:grpSp>
        <p:nvGrpSpPr>
          <p:cNvPr id="2" name="组合 1"/>
          <p:cNvGrpSpPr/>
          <p:nvPr/>
        </p:nvGrpSpPr>
        <p:grpSpPr>
          <a:xfrm>
            <a:off x="1825625" y="4581525"/>
            <a:ext cx="2881313" cy="920750"/>
            <a:chOff x="1826404" y="4940300"/>
            <a:chExt cx="2881313" cy="920750"/>
          </a:xfrm>
        </p:grpSpPr>
        <p:sp>
          <p:nvSpPr>
            <p:cNvPr id="115724" name="Text Box 60"/>
            <p:cNvSpPr txBox="1"/>
            <p:nvPr/>
          </p:nvSpPr>
          <p:spPr>
            <a:xfrm>
              <a:off x="1826404" y="5000158"/>
              <a:ext cx="2881313" cy="860892"/>
            </a:xfrm>
            <a:prstGeom prst="rect">
              <a:avLst/>
            </a:prstGeom>
            <a:noFill/>
            <a:ln w="28575" cap="flat" cmpd="sng">
              <a:solidFill>
                <a:schemeClr val="bg1"/>
              </a:solidFill>
              <a:prstDash val="solid"/>
              <a:miter/>
              <a:headEnd type="none" w="med" len="med"/>
              <a:tailEnd type="none" w="med" len="med"/>
            </a:ln>
          </p:spPr>
          <p:txBody>
            <a:bodyPr>
              <a:spAutoFit/>
            </a:bodyPr>
            <a:lstStyle/>
            <a:p>
              <a:pPr eaLnBrk="1" hangingPunct="1">
                <a:spcBef>
                  <a:spcPct val="50000"/>
                </a:spcBef>
              </a:pPr>
              <a:r>
                <a:rPr lang="en-US" altLang="zh-CN" sz="2000" b="1" dirty="0">
                  <a:solidFill>
                    <a:srgbClr val="000000"/>
                  </a:solidFill>
                  <a:latin typeface="等线" panose="02010600030101010101" pitchFamily="2" charset="-122"/>
                  <a:ea typeface="等线" panose="02010600030101010101" pitchFamily="2" charset="-122"/>
                </a:rPr>
                <a:t>F=X</a:t>
              </a:r>
              <a:r>
                <a:rPr lang="en-US" altLang="zh-CN" sz="2000" b="1" baseline="-25000" dirty="0">
                  <a:solidFill>
                    <a:srgbClr val="000000"/>
                  </a:solidFill>
                  <a:latin typeface="等线" panose="02010600030101010101" pitchFamily="2" charset="-122"/>
                  <a:ea typeface="等线" panose="02010600030101010101" pitchFamily="2" charset="-122"/>
                </a:rPr>
                <a:t>2</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1</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0</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3</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2</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1</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0</a:t>
              </a:r>
              <a:r>
                <a:rPr lang="en-US" altLang="zh-CN" sz="2000" b="1" dirty="0">
                  <a:solidFill>
                    <a:srgbClr val="000000"/>
                  </a:solidFill>
                  <a:latin typeface="等线" panose="02010600030101010101" pitchFamily="2" charset="-122"/>
                  <a:ea typeface="等线" panose="02010600030101010101" pitchFamily="2" charset="-122"/>
                </a:rPr>
                <a:t> </a:t>
              </a:r>
            </a:p>
            <a:p>
              <a:pPr eaLnBrk="1" hangingPunct="1">
                <a:spcBef>
                  <a:spcPct val="50000"/>
                </a:spcBef>
              </a:pPr>
              <a:r>
                <a:rPr lang="en-US" altLang="zh-CN" sz="2000" b="1" dirty="0">
                  <a:solidFill>
                    <a:srgbClr val="000000"/>
                  </a:solidFill>
                  <a:latin typeface="等线" panose="02010600030101010101" pitchFamily="2" charset="-122"/>
                  <a:ea typeface="等线" panose="02010600030101010101" pitchFamily="2" charset="-122"/>
                </a:rPr>
                <a:t>  =  (X</a:t>
              </a:r>
              <a:r>
                <a:rPr lang="en-US" altLang="zh-CN" sz="2000" b="1" baseline="-25000" dirty="0">
                  <a:solidFill>
                    <a:srgbClr val="000000"/>
                  </a:solidFill>
                  <a:latin typeface="等线" panose="02010600030101010101" pitchFamily="2" charset="-122"/>
                  <a:ea typeface="等线" panose="02010600030101010101" pitchFamily="2" charset="-122"/>
                </a:rPr>
                <a:t>2</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1</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0</a:t>
              </a:r>
              <a:r>
                <a:rPr lang="en-US" altLang="zh-CN" sz="2000" b="1" dirty="0">
                  <a:solidFill>
                    <a:srgbClr val="000000"/>
                  </a:solidFill>
                  <a:latin typeface="等线" panose="02010600030101010101" pitchFamily="2" charset="-122"/>
                  <a:ea typeface="等线" panose="02010600030101010101" pitchFamily="2" charset="-122"/>
                </a:rPr>
                <a:t>) (X</a:t>
              </a:r>
              <a:r>
                <a:rPr lang="en-US" altLang="zh-CN" sz="2000" b="1" baseline="-25000" dirty="0">
                  <a:solidFill>
                    <a:srgbClr val="000000"/>
                  </a:solidFill>
                  <a:latin typeface="等线" panose="02010600030101010101" pitchFamily="2" charset="-122"/>
                  <a:ea typeface="等线" panose="02010600030101010101" pitchFamily="2" charset="-122"/>
                </a:rPr>
                <a:t>3</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2</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1</a:t>
              </a:r>
              <a:r>
                <a:rPr lang="en-US" altLang="zh-CN" sz="2000" b="1" dirty="0">
                  <a:solidFill>
                    <a:srgbClr val="000000"/>
                  </a:solidFill>
                  <a:latin typeface="等线" panose="02010600030101010101" pitchFamily="2" charset="-122"/>
                  <a:ea typeface="等线" panose="02010600030101010101" pitchFamily="2" charset="-122"/>
                </a:rPr>
                <a:t>X</a:t>
              </a:r>
              <a:r>
                <a:rPr lang="en-US" altLang="zh-CN" sz="2000" b="1" baseline="-25000" dirty="0">
                  <a:solidFill>
                    <a:srgbClr val="000000"/>
                  </a:solidFill>
                  <a:latin typeface="等线" panose="02010600030101010101" pitchFamily="2" charset="-122"/>
                  <a:ea typeface="等线" panose="02010600030101010101" pitchFamily="2" charset="-122"/>
                </a:rPr>
                <a:t>0</a:t>
              </a:r>
              <a:r>
                <a:rPr lang="en-US" altLang="zh-CN" sz="2000" b="1" dirty="0">
                  <a:solidFill>
                    <a:srgbClr val="000000"/>
                  </a:solidFill>
                  <a:latin typeface="等线" panose="02010600030101010101" pitchFamily="2" charset="-122"/>
                  <a:ea typeface="等线" panose="02010600030101010101" pitchFamily="2" charset="-122"/>
                </a:rPr>
                <a:t>)   </a:t>
              </a:r>
            </a:p>
          </p:txBody>
        </p:sp>
        <p:sp>
          <p:nvSpPr>
            <p:cNvPr id="115725" name="Line 61"/>
            <p:cNvSpPr/>
            <p:nvPr/>
          </p:nvSpPr>
          <p:spPr>
            <a:xfrm>
              <a:off x="2509029" y="5064457"/>
              <a:ext cx="144463" cy="0"/>
            </a:xfrm>
            <a:prstGeom prst="line">
              <a:avLst/>
            </a:prstGeom>
            <a:ln w="28575" cap="flat" cmpd="sng">
              <a:solidFill>
                <a:schemeClr val="tx1"/>
              </a:solidFill>
              <a:prstDash val="solid"/>
              <a:miter/>
              <a:headEnd type="none" w="med" len="med"/>
              <a:tailEnd type="none" w="med" len="med"/>
            </a:ln>
          </p:spPr>
        </p:sp>
        <p:sp>
          <p:nvSpPr>
            <p:cNvPr id="115726" name="Line 62"/>
            <p:cNvSpPr/>
            <p:nvPr/>
          </p:nvSpPr>
          <p:spPr>
            <a:xfrm>
              <a:off x="3183717" y="5076365"/>
              <a:ext cx="144463" cy="0"/>
            </a:xfrm>
            <a:prstGeom prst="line">
              <a:avLst/>
            </a:prstGeom>
            <a:ln w="28575" cap="flat" cmpd="sng">
              <a:solidFill>
                <a:schemeClr val="tx1"/>
              </a:solidFill>
              <a:prstDash val="solid"/>
              <a:miter/>
              <a:headEnd type="none" w="med" len="med"/>
              <a:tailEnd type="none" w="med" len="med"/>
            </a:ln>
          </p:spPr>
        </p:sp>
        <p:sp>
          <p:nvSpPr>
            <p:cNvPr id="115727" name="Line 63"/>
            <p:cNvSpPr/>
            <p:nvPr/>
          </p:nvSpPr>
          <p:spPr>
            <a:xfrm>
              <a:off x="3421839" y="5076365"/>
              <a:ext cx="144463" cy="0"/>
            </a:xfrm>
            <a:prstGeom prst="line">
              <a:avLst/>
            </a:prstGeom>
            <a:ln w="28575" cap="flat" cmpd="sng">
              <a:solidFill>
                <a:schemeClr val="tx1"/>
              </a:solidFill>
              <a:prstDash val="solid"/>
              <a:miter/>
              <a:headEnd type="none" w="med" len="med"/>
              <a:tailEnd type="none" w="med" len="med"/>
            </a:ln>
          </p:spPr>
        </p:sp>
        <p:sp>
          <p:nvSpPr>
            <p:cNvPr id="115728" name="Line 64"/>
            <p:cNvSpPr/>
            <p:nvPr/>
          </p:nvSpPr>
          <p:spPr>
            <a:xfrm>
              <a:off x="3679014" y="5076365"/>
              <a:ext cx="144463" cy="0"/>
            </a:xfrm>
            <a:prstGeom prst="line">
              <a:avLst/>
            </a:prstGeom>
            <a:ln w="28575" cap="flat" cmpd="sng">
              <a:solidFill>
                <a:schemeClr val="tx1"/>
              </a:solidFill>
              <a:prstDash val="solid"/>
              <a:miter/>
              <a:headEnd type="none" w="med" len="med"/>
              <a:tailEnd type="none" w="med" len="med"/>
            </a:ln>
          </p:spPr>
        </p:sp>
        <p:sp>
          <p:nvSpPr>
            <p:cNvPr id="115729" name="Line 65"/>
            <p:cNvSpPr/>
            <p:nvPr/>
          </p:nvSpPr>
          <p:spPr>
            <a:xfrm>
              <a:off x="3918729" y="5076365"/>
              <a:ext cx="144463" cy="0"/>
            </a:xfrm>
            <a:prstGeom prst="line">
              <a:avLst/>
            </a:prstGeom>
            <a:ln w="28575" cap="flat" cmpd="sng">
              <a:solidFill>
                <a:schemeClr val="tx1"/>
              </a:solidFill>
              <a:prstDash val="solid"/>
              <a:miter/>
              <a:headEnd type="none" w="med" len="med"/>
              <a:tailEnd type="none" w="med" len="med"/>
            </a:ln>
          </p:spPr>
        </p:sp>
        <p:sp>
          <p:nvSpPr>
            <p:cNvPr id="115730" name="Line 66"/>
            <p:cNvSpPr/>
            <p:nvPr/>
          </p:nvSpPr>
          <p:spPr>
            <a:xfrm>
              <a:off x="2710642" y="5527648"/>
              <a:ext cx="144463" cy="0"/>
            </a:xfrm>
            <a:prstGeom prst="line">
              <a:avLst/>
            </a:prstGeom>
            <a:ln w="28575" cap="flat" cmpd="sng">
              <a:solidFill>
                <a:schemeClr val="tx1"/>
              </a:solidFill>
              <a:prstDash val="solid"/>
              <a:miter/>
              <a:headEnd type="none" w="med" len="med"/>
              <a:tailEnd type="none" w="med" len="med"/>
            </a:ln>
          </p:spPr>
        </p:sp>
        <p:sp>
          <p:nvSpPr>
            <p:cNvPr id="115731" name="Line 67"/>
            <p:cNvSpPr/>
            <p:nvPr/>
          </p:nvSpPr>
          <p:spPr>
            <a:xfrm>
              <a:off x="3448829" y="5527648"/>
              <a:ext cx="144463" cy="0"/>
            </a:xfrm>
            <a:prstGeom prst="line">
              <a:avLst/>
            </a:prstGeom>
            <a:ln w="28575" cap="flat" cmpd="sng">
              <a:solidFill>
                <a:schemeClr val="tx1"/>
              </a:solidFill>
              <a:prstDash val="solid"/>
              <a:miter/>
              <a:headEnd type="none" w="med" len="med"/>
              <a:tailEnd type="none" w="med" len="med"/>
            </a:ln>
          </p:spPr>
        </p:sp>
        <p:sp>
          <p:nvSpPr>
            <p:cNvPr id="115732" name="Line 68"/>
            <p:cNvSpPr/>
            <p:nvPr/>
          </p:nvSpPr>
          <p:spPr>
            <a:xfrm>
              <a:off x="3723467" y="5527648"/>
              <a:ext cx="144463" cy="0"/>
            </a:xfrm>
            <a:prstGeom prst="line">
              <a:avLst/>
            </a:prstGeom>
            <a:ln w="28575" cap="flat" cmpd="sng">
              <a:solidFill>
                <a:schemeClr val="tx1"/>
              </a:solidFill>
              <a:prstDash val="solid"/>
              <a:miter/>
              <a:headEnd type="none" w="med" len="med"/>
              <a:tailEnd type="none" w="med" len="med"/>
            </a:ln>
          </p:spPr>
        </p:sp>
        <p:sp>
          <p:nvSpPr>
            <p:cNvPr id="115733" name="Line 69"/>
            <p:cNvSpPr/>
            <p:nvPr/>
          </p:nvSpPr>
          <p:spPr>
            <a:xfrm>
              <a:off x="3970587" y="5527648"/>
              <a:ext cx="144463" cy="0"/>
            </a:xfrm>
            <a:prstGeom prst="line">
              <a:avLst/>
            </a:prstGeom>
            <a:ln w="28575" cap="flat" cmpd="sng">
              <a:solidFill>
                <a:schemeClr val="tx1"/>
              </a:solidFill>
              <a:prstDash val="solid"/>
              <a:miter/>
              <a:headEnd type="none" w="med" len="med"/>
              <a:tailEnd type="none" w="med" len="med"/>
            </a:ln>
          </p:spPr>
        </p:sp>
        <p:sp>
          <p:nvSpPr>
            <p:cNvPr id="115734" name="Line 70"/>
            <p:cNvSpPr/>
            <p:nvPr/>
          </p:nvSpPr>
          <p:spPr>
            <a:xfrm>
              <a:off x="4229348" y="5527648"/>
              <a:ext cx="144463" cy="0"/>
            </a:xfrm>
            <a:prstGeom prst="line">
              <a:avLst/>
            </a:prstGeom>
            <a:ln w="28575" cap="flat" cmpd="sng">
              <a:solidFill>
                <a:schemeClr val="tx1"/>
              </a:solidFill>
              <a:prstDash val="solid"/>
              <a:miter/>
              <a:headEnd type="none" w="med" len="med"/>
              <a:tailEnd type="none" w="med" len="med"/>
            </a:ln>
          </p:spPr>
        </p:sp>
        <p:sp>
          <p:nvSpPr>
            <p:cNvPr id="115735" name="Line 71"/>
            <p:cNvSpPr/>
            <p:nvPr/>
          </p:nvSpPr>
          <p:spPr>
            <a:xfrm>
              <a:off x="2407429" y="5488354"/>
              <a:ext cx="828675" cy="0"/>
            </a:xfrm>
            <a:prstGeom prst="line">
              <a:avLst/>
            </a:prstGeom>
            <a:ln w="28575" cap="flat" cmpd="sng">
              <a:solidFill>
                <a:schemeClr val="tx1"/>
              </a:solidFill>
              <a:prstDash val="solid"/>
              <a:miter/>
              <a:headEnd type="none" w="med" len="med"/>
              <a:tailEnd type="none" w="med" len="med"/>
            </a:ln>
          </p:spPr>
        </p:sp>
        <p:sp>
          <p:nvSpPr>
            <p:cNvPr id="115736" name="Line 72"/>
            <p:cNvSpPr/>
            <p:nvPr/>
          </p:nvSpPr>
          <p:spPr>
            <a:xfrm>
              <a:off x="3434542" y="5488354"/>
              <a:ext cx="1116013" cy="0"/>
            </a:xfrm>
            <a:prstGeom prst="line">
              <a:avLst/>
            </a:prstGeom>
            <a:ln w="28575" cap="flat" cmpd="sng">
              <a:solidFill>
                <a:schemeClr val="tx1"/>
              </a:solidFill>
              <a:prstDash val="solid"/>
              <a:miter/>
              <a:headEnd type="none" w="med" len="med"/>
              <a:tailEnd type="none" w="med" len="med"/>
            </a:ln>
          </p:spPr>
        </p:sp>
        <p:sp>
          <p:nvSpPr>
            <p:cNvPr id="115737" name="Line 73"/>
            <p:cNvSpPr/>
            <p:nvPr/>
          </p:nvSpPr>
          <p:spPr>
            <a:xfrm>
              <a:off x="2251854" y="4984679"/>
              <a:ext cx="1908175" cy="0"/>
            </a:xfrm>
            <a:prstGeom prst="line">
              <a:avLst/>
            </a:prstGeom>
            <a:ln w="28575" cap="flat" cmpd="sng">
              <a:solidFill>
                <a:schemeClr val="tx1"/>
              </a:solidFill>
              <a:prstDash val="solid"/>
              <a:miter/>
              <a:headEnd type="none" w="med" len="med"/>
              <a:tailEnd type="none" w="med" len="med"/>
            </a:ln>
          </p:spPr>
        </p:sp>
        <p:sp>
          <p:nvSpPr>
            <p:cNvPr id="115738" name="Line 73"/>
            <p:cNvSpPr/>
            <p:nvPr/>
          </p:nvSpPr>
          <p:spPr>
            <a:xfrm>
              <a:off x="2265354" y="4940300"/>
              <a:ext cx="1908176" cy="0"/>
            </a:xfrm>
            <a:prstGeom prst="line">
              <a:avLst/>
            </a:prstGeom>
            <a:ln w="28575" cap="flat" cmpd="sng">
              <a:solidFill>
                <a:schemeClr val="tx1"/>
              </a:solidFill>
              <a:prstDash val="solid"/>
              <a:miter/>
              <a:headEnd type="none" w="med" len="med"/>
              <a:tailEnd type="none" w="med" len="med"/>
            </a:ln>
          </p:spPr>
        </p:sp>
        <p:sp>
          <p:nvSpPr>
            <p:cNvPr id="115739" name="Line 73"/>
            <p:cNvSpPr/>
            <p:nvPr/>
          </p:nvSpPr>
          <p:spPr>
            <a:xfrm>
              <a:off x="2415828" y="5429636"/>
              <a:ext cx="2124001" cy="0"/>
            </a:xfrm>
            <a:prstGeom prst="line">
              <a:avLst/>
            </a:prstGeom>
            <a:ln w="28575" cap="flat" cmpd="sng">
              <a:solidFill>
                <a:schemeClr val="tx1"/>
              </a:solidFill>
              <a:prstDash val="solid"/>
              <a:miter/>
              <a:headEnd type="none" w="med" len="med"/>
              <a:tailEnd type="none" w="med" len="med"/>
            </a:ln>
          </p:spPr>
        </p:sp>
      </p:grpSp>
      <p:sp>
        <p:nvSpPr>
          <p:cNvPr id="4" name="灯片编号占位符 3"/>
          <p:cNvSpPr>
            <a:spLocks noGrp="1"/>
          </p:cNvSpPr>
          <p:nvPr>
            <p:ph type="sldNum" sz="quarter" idx="4"/>
          </p:nvPr>
        </p:nvSpPr>
        <p:spPr>
          <a:xfrm>
            <a:off x="8255635" y="6248400"/>
            <a:ext cx="3455988" cy="457200"/>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EA0C6A4-9323-4296-90B6-BE61BFB698D2}" type="slidenum">
              <a:rPr kumimoji="1" lang="en-US"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54</a:t>
            </a:fld>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checkerboard(across)">
                                      <p:cBhvr>
                                        <p:cTn id="7" dur="500"/>
                                        <p:tgtEl>
                                          <p:spTgt spid="9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checkerboard(across)">
                                      <p:cBhvr>
                                        <p:cTn id="11" dur="500"/>
                                        <p:tgtEl>
                                          <p:spTgt spid="9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box(in)">
                                      <p:cBhvr>
                                        <p:cTn id="26" dur="500"/>
                                        <p:tgtEl>
                                          <p:spTgt spid="96"/>
                                        </p:tgtEl>
                                      </p:cBhvr>
                                    </p:animEffect>
                                  </p:childTnLst>
                                </p:cTn>
                              </p:par>
                              <p:par>
                                <p:cTn id="27" presetID="9" presetClass="entr" presetSubtype="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dissolve">
                                      <p:cBhvr>
                                        <p:cTn id="2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ldLvl="0" animBg="1"/>
      <p:bldP spid="94" grpId="0" bldLvl="0" animBg="1"/>
      <p:bldP spid="9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等线" panose="02010600030101010101" pitchFamily="2" charset="-122"/>
                <a:ea typeface="等线" panose="02010600030101010101" pitchFamily="2" charset="-122"/>
              </a:rPr>
              <a:t>55</a:t>
            </a:fld>
            <a:endParaRPr lang="en-US" altLang="zh-CN" sz="1200" dirty="0">
              <a:solidFill>
                <a:srgbClr val="898989"/>
              </a:solidFill>
              <a:latin typeface="等线" panose="02010600030101010101" pitchFamily="2" charset="-122"/>
              <a:ea typeface="等线" panose="02010600030101010101" pitchFamily="2" charset="-122"/>
            </a:endParaRPr>
          </a:p>
        </p:txBody>
      </p:sp>
      <p:sp>
        <p:nvSpPr>
          <p:cNvPr id="2" name="内容占位符 1"/>
          <p:cNvSpPr>
            <a:spLocks noGrp="1"/>
          </p:cNvSpPr>
          <p:nvPr>
            <p:ph idx="1"/>
          </p:nvPr>
        </p:nvSpPr>
        <p:spPr/>
        <p:txBody>
          <a:bodyPr/>
          <a:lstStyle/>
          <a:p>
            <a:r>
              <a:rPr lang="zh-CN" altLang="en-US" dirty="0">
                <a:solidFill>
                  <a:srgbClr val="000000"/>
                </a:solidFill>
                <a:cs typeface="宋体" panose="02010600030101010101" pitchFamily="2" charset="-122"/>
                <a:sym typeface="+mn-ea"/>
              </a:rPr>
              <a:t>几个独立的三态缓冲器可以封装在单个</a:t>
            </a:r>
            <a:r>
              <a:rPr lang="en-US" altLang="zh-CN" dirty="0">
                <a:solidFill>
                  <a:srgbClr val="000000"/>
                </a:solidFill>
                <a:cs typeface="宋体" panose="02010600030101010101" pitchFamily="2" charset="-122"/>
                <a:sym typeface="+mn-ea"/>
              </a:rPr>
              <a:t>IC</a:t>
            </a:r>
            <a:r>
              <a:rPr lang="zh-CN" altLang="en-US" dirty="0">
                <a:solidFill>
                  <a:srgbClr val="000000"/>
                </a:solidFill>
                <a:cs typeface="宋体" panose="02010600030101010101" pitchFamily="2" charset="-122"/>
                <a:sym typeface="+mn-ea"/>
              </a:rPr>
              <a:t>中</a:t>
            </a:r>
            <a:endParaRPr lang="zh-CN" altLang="en-US">
              <a:cs typeface="宋体" panose="02010600030101010101" pitchFamily="2" charset="-122"/>
            </a:endParaRPr>
          </a:p>
        </p:txBody>
      </p:sp>
      <p:grpSp>
        <p:nvGrpSpPr>
          <p:cNvPr id="8" name="组合 7"/>
          <p:cNvGrpSpPr/>
          <p:nvPr/>
        </p:nvGrpSpPr>
        <p:grpSpPr>
          <a:xfrm>
            <a:off x="3094355" y="2749550"/>
            <a:ext cx="6096000" cy="3517095"/>
            <a:chOff x="3094038" y="2749726"/>
            <a:chExt cx="6096000" cy="3516123"/>
          </a:xfrm>
        </p:grpSpPr>
        <p:grpSp>
          <p:nvGrpSpPr>
            <p:cNvPr id="105478" name="组合 3"/>
            <p:cNvGrpSpPr/>
            <p:nvPr/>
          </p:nvGrpSpPr>
          <p:grpSpPr>
            <a:xfrm>
              <a:off x="3381058" y="2749726"/>
              <a:ext cx="3804284" cy="2600346"/>
              <a:chOff x="1237775" y="2016422"/>
              <a:chExt cx="3804284" cy="2600346"/>
            </a:xfrm>
          </p:grpSpPr>
          <p:sp>
            <p:nvSpPr>
              <p:cNvPr id="105480" name="流程图: 摘录 18"/>
              <p:cNvSpPr/>
              <p:nvPr/>
            </p:nvSpPr>
            <p:spPr>
              <a:xfrm rot="5400000">
                <a:off x="1770380" y="2752090"/>
                <a:ext cx="503238" cy="503238"/>
              </a:xfrm>
              <a:prstGeom prst="flowChartExtract">
                <a:avLst/>
              </a:prstGeom>
              <a:solidFill>
                <a:schemeClr val="accent1"/>
              </a:solidFill>
              <a:ln w="9525" cap="flat" cmpd="sng">
                <a:solidFill>
                  <a:schemeClr val="tx1"/>
                </a:solidFill>
                <a:prstDash val="solid"/>
                <a:round/>
                <a:headEnd type="none" w="med" len="med"/>
                <a:tailEnd type="none" w="med" len="med"/>
              </a:ln>
            </p:spPr>
            <p:txBody>
              <a:bodyPr/>
              <a:lstStyle/>
              <a:p>
                <a:pPr eaLnBrk="1" hangingPunct="1"/>
                <a:endParaRPr lang="zh-CN" altLang="en-US" dirty="0">
                  <a:solidFill>
                    <a:srgbClr val="000000"/>
                  </a:solidFill>
                  <a:latin typeface="Times New Roman" panose="02020603050405020304" pitchFamily="18" charset="0"/>
                  <a:ea typeface="隶书" panose="02010509060101010101" pitchFamily="49" charset="-122"/>
                </a:endParaRPr>
              </a:p>
            </p:txBody>
          </p:sp>
          <p:cxnSp>
            <p:nvCxnSpPr>
              <p:cNvPr id="105481" name="直接连接符 19"/>
              <p:cNvCxnSpPr>
                <a:endCxn id="105480" idx="2"/>
              </p:cNvCxnSpPr>
              <p:nvPr/>
            </p:nvCxnSpPr>
            <p:spPr>
              <a:xfrm>
                <a:off x="1338580" y="3002915"/>
                <a:ext cx="431800" cy="0"/>
              </a:xfrm>
              <a:prstGeom prst="line">
                <a:avLst/>
              </a:prstGeom>
              <a:ln w="9525" cap="flat" cmpd="sng">
                <a:solidFill>
                  <a:schemeClr val="tx1"/>
                </a:solidFill>
                <a:prstDash val="solid"/>
                <a:headEnd type="none" w="med" len="med"/>
                <a:tailEnd type="none" w="med" len="med"/>
              </a:ln>
            </p:spPr>
          </p:cxnSp>
          <p:cxnSp>
            <p:nvCxnSpPr>
              <p:cNvPr id="105482" name="肘形连接符 20"/>
              <p:cNvCxnSpPr>
                <a:endCxn id="105480" idx="1"/>
              </p:cNvCxnSpPr>
              <p:nvPr/>
            </p:nvCxnSpPr>
            <p:spPr>
              <a:xfrm>
                <a:off x="1338581" y="2504441"/>
                <a:ext cx="684213" cy="373063"/>
              </a:xfrm>
              <a:prstGeom prst="bentConnector2">
                <a:avLst/>
              </a:prstGeom>
              <a:ln w="9525" cap="flat" cmpd="sng">
                <a:solidFill>
                  <a:schemeClr val="tx1"/>
                </a:solidFill>
                <a:prstDash val="solid"/>
                <a:round/>
                <a:headEnd type="none" w="med" len="med"/>
                <a:tailEnd type="none" w="med" len="med"/>
              </a:ln>
            </p:spPr>
          </p:cxnSp>
          <p:cxnSp>
            <p:nvCxnSpPr>
              <p:cNvPr id="105483" name="直接连接符 21"/>
              <p:cNvCxnSpPr/>
              <p:nvPr/>
            </p:nvCxnSpPr>
            <p:spPr>
              <a:xfrm>
                <a:off x="2273618" y="3002915"/>
                <a:ext cx="360362" cy="0"/>
              </a:xfrm>
              <a:prstGeom prst="line">
                <a:avLst/>
              </a:prstGeom>
              <a:ln w="9525" cap="flat" cmpd="sng">
                <a:solidFill>
                  <a:schemeClr val="tx1"/>
                </a:solidFill>
                <a:prstDash val="solid"/>
                <a:headEnd type="none" w="med" len="med"/>
                <a:tailEnd type="none" w="med" len="med"/>
              </a:ln>
            </p:spPr>
          </p:cxnSp>
          <p:sp>
            <p:nvSpPr>
              <p:cNvPr id="105484" name="椭圆 22"/>
              <p:cNvSpPr/>
              <p:nvPr/>
            </p:nvSpPr>
            <p:spPr>
              <a:xfrm>
                <a:off x="1959293" y="2750503"/>
                <a:ext cx="125412" cy="125412"/>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485" name="文本框 45"/>
              <p:cNvSpPr txBox="1"/>
              <p:nvPr/>
            </p:nvSpPr>
            <p:spPr>
              <a:xfrm>
                <a:off x="2177574" y="2554802"/>
                <a:ext cx="720725" cy="461962"/>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(3)</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486" name="文本框 45"/>
              <p:cNvSpPr txBox="1"/>
              <p:nvPr/>
            </p:nvSpPr>
            <p:spPr>
              <a:xfrm>
                <a:off x="1237775" y="2026582"/>
                <a:ext cx="720725" cy="461665"/>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(1)</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487" name="文本框 45"/>
              <p:cNvSpPr txBox="1"/>
              <p:nvPr/>
            </p:nvSpPr>
            <p:spPr>
              <a:xfrm>
                <a:off x="1237776" y="2565918"/>
                <a:ext cx="720725" cy="461962"/>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(2)</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488" name="流程图: 摘录 18"/>
              <p:cNvSpPr/>
              <p:nvPr/>
            </p:nvSpPr>
            <p:spPr>
              <a:xfrm rot="5400000">
                <a:off x="3863340" y="2741930"/>
                <a:ext cx="503238" cy="503238"/>
              </a:xfrm>
              <a:prstGeom prst="flowChartExtract">
                <a:avLst/>
              </a:prstGeom>
              <a:solidFill>
                <a:schemeClr val="accent1"/>
              </a:solidFill>
              <a:ln w="9525" cap="flat" cmpd="sng">
                <a:solidFill>
                  <a:schemeClr val="tx1"/>
                </a:solidFill>
                <a:prstDash val="solid"/>
                <a:round/>
                <a:headEnd type="none" w="med" len="med"/>
                <a:tailEnd type="none" w="med" len="med"/>
              </a:ln>
            </p:spPr>
            <p:txBody>
              <a:bodyPr/>
              <a:lstStyle/>
              <a:p>
                <a:pPr eaLnBrk="1" hangingPunct="1"/>
                <a:endParaRPr lang="zh-CN" altLang="en-US" dirty="0">
                  <a:solidFill>
                    <a:srgbClr val="000000"/>
                  </a:solidFill>
                  <a:latin typeface="Times New Roman" panose="02020603050405020304" pitchFamily="18" charset="0"/>
                  <a:ea typeface="隶书" panose="02010509060101010101" pitchFamily="49" charset="-122"/>
                </a:endParaRPr>
              </a:p>
            </p:txBody>
          </p:sp>
          <p:cxnSp>
            <p:nvCxnSpPr>
              <p:cNvPr id="105489" name="直接连接符 19"/>
              <p:cNvCxnSpPr>
                <a:endCxn id="105488" idx="2"/>
              </p:cNvCxnSpPr>
              <p:nvPr/>
            </p:nvCxnSpPr>
            <p:spPr>
              <a:xfrm>
                <a:off x="3431540" y="2992755"/>
                <a:ext cx="431800" cy="0"/>
              </a:xfrm>
              <a:prstGeom prst="line">
                <a:avLst/>
              </a:prstGeom>
              <a:ln w="9525" cap="flat" cmpd="sng">
                <a:solidFill>
                  <a:schemeClr val="tx1"/>
                </a:solidFill>
                <a:prstDash val="solid"/>
                <a:headEnd type="none" w="med" len="med"/>
                <a:tailEnd type="none" w="med" len="med"/>
              </a:ln>
            </p:spPr>
          </p:cxnSp>
          <p:cxnSp>
            <p:nvCxnSpPr>
              <p:cNvPr id="105490" name="肘形连接符 20"/>
              <p:cNvCxnSpPr>
                <a:endCxn id="105488" idx="1"/>
              </p:cNvCxnSpPr>
              <p:nvPr/>
            </p:nvCxnSpPr>
            <p:spPr>
              <a:xfrm>
                <a:off x="3431541" y="2494281"/>
                <a:ext cx="684213" cy="373063"/>
              </a:xfrm>
              <a:prstGeom prst="bentConnector2">
                <a:avLst/>
              </a:prstGeom>
              <a:ln w="9525" cap="flat" cmpd="sng">
                <a:solidFill>
                  <a:schemeClr val="tx1"/>
                </a:solidFill>
                <a:prstDash val="solid"/>
                <a:round/>
                <a:headEnd type="none" w="med" len="med"/>
                <a:tailEnd type="none" w="med" len="med"/>
              </a:ln>
            </p:spPr>
          </p:cxnSp>
          <p:cxnSp>
            <p:nvCxnSpPr>
              <p:cNvPr id="105491" name="直接连接符 21"/>
              <p:cNvCxnSpPr/>
              <p:nvPr/>
            </p:nvCxnSpPr>
            <p:spPr>
              <a:xfrm>
                <a:off x="4366578" y="2992755"/>
                <a:ext cx="360362" cy="0"/>
              </a:xfrm>
              <a:prstGeom prst="line">
                <a:avLst/>
              </a:prstGeom>
              <a:ln w="9525" cap="flat" cmpd="sng">
                <a:solidFill>
                  <a:schemeClr val="tx1"/>
                </a:solidFill>
                <a:prstDash val="solid"/>
                <a:headEnd type="none" w="med" len="med"/>
                <a:tailEnd type="none" w="med" len="med"/>
              </a:ln>
            </p:spPr>
          </p:cxnSp>
          <p:sp>
            <p:nvSpPr>
              <p:cNvPr id="105492" name="椭圆 22"/>
              <p:cNvSpPr/>
              <p:nvPr/>
            </p:nvSpPr>
            <p:spPr>
              <a:xfrm>
                <a:off x="4052253" y="2740343"/>
                <a:ext cx="125412" cy="125412"/>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493" name="文本框 45"/>
              <p:cNvSpPr txBox="1"/>
              <p:nvPr/>
            </p:nvSpPr>
            <p:spPr>
              <a:xfrm>
                <a:off x="4270534" y="2544642"/>
                <a:ext cx="720725" cy="461962"/>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(11)</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494" name="文本框 45"/>
              <p:cNvSpPr txBox="1"/>
              <p:nvPr/>
            </p:nvSpPr>
            <p:spPr>
              <a:xfrm>
                <a:off x="3187225" y="2016422"/>
                <a:ext cx="720725" cy="461665"/>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(13)</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495" name="文本框 45"/>
              <p:cNvSpPr txBox="1"/>
              <p:nvPr/>
            </p:nvSpPr>
            <p:spPr>
              <a:xfrm>
                <a:off x="3187226" y="2555758"/>
                <a:ext cx="720725" cy="461962"/>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(12)</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496" name="流程图: 摘录 18"/>
              <p:cNvSpPr/>
              <p:nvPr/>
            </p:nvSpPr>
            <p:spPr>
              <a:xfrm rot="5400000">
                <a:off x="1770380" y="4113530"/>
                <a:ext cx="503238" cy="503238"/>
              </a:xfrm>
              <a:prstGeom prst="flowChartExtract">
                <a:avLst/>
              </a:prstGeom>
              <a:solidFill>
                <a:schemeClr val="accent1"/>
              </a:solidFill>
              <a:ln w="9525" cap="flat" cmpd="sng">
                <a:solidFill>
                  <a:schemeClr val="tx1"/>
                </a:solidFill>
                <a:prstDash val="solid"/>
                <a:round/>
                <a:headEnd type="none" w="med" len="med"/>
                <a:tailEnd type="none" w="med" len="med"/>
              </a:ln>
            </p:spPr>
            <p:txBody>
              <a:bodyPr/>
              <a:lstStyle/>
              <a:p>
                <a:pPr eaLnBrk="1" hangingPunct="1"/>
                <a:endParaRPr lang="zh-CN" altLang="en-US" dirty="0">
                  <a:solidFill>
                    <a:srgbClr val="000000"/>
                  </a:solidFill>
                  <a:latin typeface="Times New Roman" panose="02020603050405020304" pitchFamily="18" charset="0"/>
                  <a:ea typeface="隶书" panose="02010509060101010101" pitchFamily="49" charset="-122"/>
                </a:endParaRPr>
              </a:p>
            </p:txBody>
          </p:sp>
          <p:cxnSp>
            <p:nvCxnSpPr>
              <p:cNvPr id="105497" name="直接连接符 19"/>
              <p:cNvCxnSpPr>
                <a:endCxn id="105496" idx="2"/>
              </p:cNvCxnSpPr>
              <p:nvPr/>
            </p:nvCxnSpPr>
            <p:spPr>
              <a:xfrm>
                <a:off x="1338580" y="4364355"/>
                <a:ext cx="431800" cy="0"/>
              </a:xfrm>
              <a:prstGeom prst="line">
                <a:avLst/>
              </a:prstGeom>
              <a:ln w="9525" cap="flat" cmpd="sng">
                <a:solidFill>
                  <a:schemeClr val="tx1"/>
                </a:solidFill>
                <a:prstDash val="solid"/>
                <a:headEnd type="none" w="med" len="med"/>
                <a:tailEnd type="none" w="med" len="med"/>
              </a:ln>
            </p:spPr>
          </p:cxnSp>
          <p:cxnSp>
            <p:nvCxnSpPr>
              <p:cNvPr id="105498" name="肘形连接符 20"/>
              <p:cNvCxnSpPr>
                <a:endCxn id="105496" idx="1"/>
              </p:cNvCxnSpPr>
              <p:nvPr/>
            </p:nvCxnSpPr>
            <p:spPr>
              <a:xfrm>
                <a:off x="1338581" y="3865881"/>
                <a:ext cx="684213" cy="373063"/>
              </a:xfrm>
              <a:prstGeom prst="bentConnector2">
                <a:avLst/>
              </a:prstGeom>
              <a:ln w="9525" cap="flat" cmpd="sng">
                <a:solidFill>
                  <a:schemeClr val="tx1"/>
                </a:solidFill>
                <a:prstDash val="solid"/>
                <a:round/>
                <a:headEnd type="none" w="med" len="med"/>
                <a:tailEnd type="none" w="med" len="med"/>
              </a:ln>
            </p:spPr>
          </p:cxnSp>
          <p:cxnSp>
            <p:nvCxnSpPr>
              <p:cNvPr id="105499" name="直接连接符 21"/>
              <p:cNvCxnSpPr/>
              <p:nvPr/>
            </p:nvCxnSpPr>
            <p:spPr>
              <a:xfrm>
                <a:off x="2273618" y="4364355"/>
                <a:ext cx="360362" cy="0"/>
              </a:xfrm>
              <a:prstGeom prst="line">
                <a:avLst/>
              </a:prstGeom>
              <a:ln w="9525" cap="flat" cmpd="sng">
                <a:solidFill>
                  <a:schemeClr val="tx1"/>
                </a:solidFill>
                <a:prstDash val="solid"/>
                <a:headEnd type="none" w="med" len="med"/>
                <a:tailEnd type="none" w="med" len="med"/>
              </a:ln>
            </p:spPr>
          </p:cxnSp>
          <p:sp>
            <p:nvSpPr>
              <p:cNvPr id="105500" name="椭圆 22"/>
              <p:cNvSpPr/>
              <p:nvPr/>
            </p:nvSpPr>
            <p:spPr>
              <a:xfrm>
                <a:off x="1959293" y="4111943"/>
                <a:ext cx="125412" cy="125412"/>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501" name="文本框 45"/>
              <p:cNvSpPr txBox="1"/>
              <p:nvPr/>
            </p:nvSpPr>
            <p:spPr>
              <a:xfrm>
                <a:off x="2177574" y="3916242"/>
                <a:ext cx="720725" cy="461962"/>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(6)</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502" name="文本框 45"/>
              <p:cNvSpPr txBox="1"/>
              <p:nvPr/>
            </p:nvSpPr>
            <p:spPr>
              <a:xfrm>
                <a:off x="1237775" y="3388022"/>
                <a:ext cx="720725" cy="461665"/>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(4)</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503" name="文本框 45"/>
              <p:cNvSpPr txBox="1"/>
              <p:nvPr/>
            </p:nvSpPr>
            <p:spPr>
              <a:xfrm>
                <a:off x="1237776" y="3927358"/>
                <a:ext cx="720725" cy="461962"/>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(5)</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504" name="流程图: 摘录 18"/>
              <p:cNvSpPr/>
              <p:nvPr/>
            </p:nvSpPr>
            <p:spPr>
              <a:xfrm rot="5400000">
                <a:off x="3914140" y="4093210"/>
                <a:ext cx="503238" cy="503238"/>
              </a:xfrm>
              <a:prstGeom prst="flowChartExtract">
                <a:avLst/>
              </a:prstGeom>
              <a:solidFill>
                <a:schemeClr val="accent1"/>
              </a:solidFill>
              <a:ln w="9525" cap="flat" cmpd="sng">
                <a:solidFill>
                  <a:schemeClr val="tx1"/>
                </a:solidFill>
                <a:prstDash val="solid"/>
                <a:round/>
                <a:headEnd type="none" w="med" len="med"/>
                <a:tailEnd type="none" w="med" len="med"/>
              </a:ln>
            </p:spPr>
            <p:txBody>
              <a:bodyPr/>
              <a:lstStyle/>
              <a:p>
                <a:pPr eaLnBrk="1" hangingPunct="1"/>
                <a:endParaRPr lang="zh-CN" altLang="en-US" dirty="0">
                  <a:solidFill>
                    <a:srgbClr val="000000"/>
                  </a:solidFill>
                  <a:latin typeface="Times New Roman" panose="02020603050405020304" pitchFamily="18" charset="0"/>
                  <a:ea typeface="隶书" panose="02010509060101010101" pitchFamily="49" charset="-122"/>
                </a:endParaRPr>
              </a:p>
            </p:txBody>
          </p:sp>
          <p:cxnSp>
            <p:nvCxnSpPr>
              <p:cNvPr id="105505" name="直接连接符 19"/>
              <p:cNvCxnSpPr>
                <a:endCxn id="105504" idx="2"/>
              </p:cNvCxnSpPr>
              <p:nvPr/>
            </p:nvCxnSpPr>
            <p:spPr>
              <a:xfrm>
                <a:off x="3482340" y="4344035"/>
                <a:ext cx="431800" cy="0"/>
              </a:xfrm>
              <a:prstGeom prst="line">
                <a:avLst/>
              </a:prstGeom>
              <a:ln w="9525" cap="flat" cmpd="sng">
                <a:solidFill>
                  <a:schemeClr val="tx1"/>
                </a:solidFill>
                <a:prstDash val="solid"/>
                <a:headEnd type="none" w="med" len="med"/>
                <a:tailEnd type="none" w="med" len="med"/>
              </a:ln>
            </p:spPr>
          </p:cxnSp>
          <p:cxnSp>
            <p:nvCxnSpPr>
              <p:cNvPr id="105506" name="肘形连接符 20"/>
              <p:cNvCxnSpPr>
                <a:endCxn id="105504" idx="1"/>
              </p:cNvCxnSpPr>
              <p:nvPr/>
            </p:nvCxnSpPr>
            <p:spPr>
              <a:xfrm>
                <a:off x="3482341" y="3845561"/>
                <a:ext cx="684213" cy="373063"/>
              </a:xfrm>
              <a:prstGeom prst="bentConnector2">
                <a:avLst/>
              </a:prstGeom>
              <a:ln w="9525" cap="flat" cmpd="sng">
                <a:solidFill>
                  <a:schemeClr val="tx1"/>
                </a:solidFill>
                <a:prstDash val="solid"/>
                <a:round/>
                <a:headEnd type="none" w="med" len="med"/>
                <a:tailEnd type="none" w="med" len="med"/>
              </a:ln>
            </p:spPr>
          </p:cxnSp>
          <p:cxnSp>
            <p:nvCxnSpPr>
              <p:cNvPr id="105507" name="直接连接符 21"/>
              <p:cNvCxnSpPr/>
              <p:nvPr/>
            </p:nvCxnSpPr>
            <p:spPr>
              <a:xfrm>
                <a:off x="4417378" y="4344035"/>
                <a:ext cx="360362" cy="0"/>
              </a:xfrm>
              <a:prstGeom prst="line">
                <a:avLst/>
              </a:prstGeom>
              <a:ln w="9525" cap="flat" cmpd="sng">
                <a:solidFill>
                  <a:schemeClr val="tx1"/>
                </a:solidFill>
                <a:prstDash val="solid"/>
                <a:headEnd type="none" w="med" len="med"/>
                <a:tailEnd type="none" w="med" len="med"/>
              </a:ln>
            </p:spPr>
          </p:cxnSp>
          <p:sp>
            <p:nvSpPr>
              <p:cNvPr id="105508" name="椭圆 22"/>
              <p:cNvSpPr/>
              <p:nvPr/>
            </p:nvSpPr>
            <p:spPr>
              <a:xfrm>
                <a:off x="4103053" y="4091623"/>
                <a:ext cx="125412" cy="125412"/>
              </a:xfrm>
              <a:prstGeom prst="ellipse">
                <a:avLst/>
              </a:prstGeom>
              <a:solidFill>
                <a:schemeClr val="accent1"/>
              </a:solidFill>
              <a:ln w="9525" cap="flat" cmpd="sng">
                <a:solidFill>
                  <a:schemeClr val="tx1"/>
                </a:solidFill>
                <a:prstDash val="solid"/>
                <a:headEnd type="none" w="med" len="med"/>
                <a:tailEnd type="none" w="med" len="med"/>
              </a:ln>
            </p:spPr>
            <p:txBody>
              <a:bodyPr/>
              <a:lstStyle/>
              <a:p>
                <a:pPr eaLnBrk="1" hangingPunct="1"/>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509" name="文本框 45"/>
              <p:cNvSpPr txBox="1"/>
              <p:nvPr/>
            </p:nvSpPr>
            <p:spPr>
              <a:xfrm>
                <a:off x="4321334" y="3895922"/>
                <a:ext cx="720725" cy="461962"/>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(8)</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510" name="文本框 45"/>
              <p:cNvSpPr txBox="1"/>
              <p:nvPr/>
            </p:nvSpPr>
            <p:spPr>
              <a:xfrm>
                <a:off x="3381535" y="3367702"/>
                <a:ext cx="720725" cy="461665"/>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(10)</a:t>
                </a:r>
                <a:endParaRPr lang="zh-CN" altLang="en-US" dirty="0">
                  <a:solidFill>
                    <a:srgbClr val="000000"/>
                  </a:solidFill>
                  <a:latin typeface="Times New Roman" panose="02020603050405020304" pitchFamily="18" charset="0"/>
                  <a:ea typeface="隶书" panose="02010509060101010101" pitchFamily="49" charset="-122"/>
                </a:endParaRPr>
              </a:p>
            </p:txBody>
          </p:sp>
          <p:sp>
            <p:nvSpPr>
              <p:cNvPr id="105511" name="文本框 45"/>
              <p:cNvSpPr txBox="1"/>
              <p:nvPr/>
            </p:nvSpPr>
            <p:spPr>
              <a:xfrm>
                <a:off x="3381536" y="3907038"/>
                <a:ext cx="720725" cy="461962"/>
              </a:xfrm>
              <a:prstGeom prst="rect">
                <a:avLst/>
              </a:prstGeom>
              <a:noFill/>
              <a:ln w="9525">
                <a:noFill/>
              </a:ln>
            </p:spPr>
            <p:txBody>
              <a:bodyPr>
                <a:spAutoFit/>
              </a:bodyPr>
              <a:lstStyle/>
              <a:p>
                <a:pPr eaLnBrk="1" hangingPunct="1"/>
                <a:r>
                  <a:rPr lang="en-US" altLang="zh-CN" dirty="0">
                    <a:solidFill>
                      <a:srgbClr val="000000"/>
                    </a:solidFill>
                    <a:latin typeface="Times New Roman" panose="02020603050405020304" pitchFamily="18" charset="0"/>
                    <a:ea typeface="隶书" panose="02010509060101010101" pitchFamily="49" charset="-122"/>
                  </a:rPr>
                  <a:t>(9)</a:t>
                </a:r>
                <a:endParaRPr lang="zh-CN" altLang="en-US" dirty="0">
                  <a:solidFill>
                    <a:srgbClr val="000000"/>
                  </a:solidFill>
                  <a:latin typeface="Times New Roman" panose="02020603050405020304" pitchFamily="18" charset="0"/>
                  <a:ea typeface="隶书" panose="02010509060101010101" pitchFamily="49" charset="-122"/>
                </a:endParaRPr>
              </a:p>
            </p:txBody>
          </p:sp>
        </p:grpSp>
        <p:sp>
          <p:nvSpPr>
            <p:cNvPr id="105479" name="文本框 304"/>
            <p:cNvSpPr txBox="1"/>
            <p:nvPr/>
          </p:nvSpPr>
          <p:spPr>
            <a:xfrm>
              <a:off x="3094038" y="5744023"/>
              <a:ext cx="6096000" cy="521826"/>
            </a:xfrm>
            <a:prstGeom prst="rect">
              <a:avLst/>
            </a:prstGeom>
            <a:noFill/>
            <a:ln w="9525">
              <a:noFill/>
            </a:ln>
          </p:spPr>
          <p:txBody>
            <a:bodyPr>
              <a:spAutoFit/>
            </a:bodyPr>
            <a:lstStyle/>
            <a:p>
              <a:pPr eaLnBrk="1" hangingPunct="1"/>
              <a:r>
                <a:rPr lang="en-US" altLang="zh-CN" sz="2800" dirty="0">
                  <a:solidFill>
                    <a:srgbClr val="000000"/>
                  </a:solidFill>
                  <a:latin typeface="黑体" panose="02010609060101010101" pitchFamily="49" charset="-122"/>
                  <a:ea typeface="黑体" panose="02010609060101010101" pitchFamily="49" charset="-122"/>
                </a:rPr>
                <a:t>74x125</a:t>
              </a:r>
              <a:r>
                <a:rPr lang="zh-CN" altLang="en-US" sz="2800" dirty="0">
                  <a:solidFill>
                    <a:srgbClr val="000000"/>
                  </a:solidFill>
                  <a:latin typeface="黑体" panose="02010609060101010101" pitchFamily="49" charset="-122"/>
                  <a:ea typeface="黑体" panose="02010609060101010101" pitchFamily="49" charset="-122"/>
                </a:rPr>
                <a:t>三态缓冲器的管脚引线</a:t>
              </a:r>
            </a:p>
          </p:txBody>
        </p:sp>
      </p:grpSp>
      <p:sp>
        <p:nvSpPr>
          <p:cNvPr id="105477" name="标题 6"/>
          <p:cNvSpPr>
            <a:spLocks noGrp="1"/>
          </p:cNvSpPr>
          <p:nvPr>
            <p:ph type="title"/>
          </p:nvPr>
        </p:nvSpPr>
        <p:spPr>
          <a:noFill/>
          <a:ln>
            <a:noFill/>
          </a:ln>
        </p:spPr>
        <p:txBody>
          <a:bodyPr/>
          <a:lstStyle/>
          <a:p>
            <a:pPr algn="ctr" eaLnBrk="1" hangingPunct="1"/>
            <a:r>
              <a:rPr lang="zh-CN" altLang="en-US" b="1" dirty="0">
                <a:latin typeface="黑体" panose="02010609060101010101" pitchFamily="49" charset="-122"/>
                <a:ea typeface="黑体" panose="02010609060101010101" pitchFamily="49" charset="-122"/>
              </a:rPr>
              <a:t>典型三态缓冲器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四线缓冲器</a:t>
            </a:r>
            <a:r>
              <a:rPr lang="en-US" altLang="zh-CN" b="1" dirty="0">
                <a:latin typeface="黑体" panose="02010609060101010101" pitchFamily="49" charset="-122"/>
                <a:ea typeface="黑体" panose="02010609060101010101" pitchFamily="49" charset="-122"/>
              </a:rPr>
              <a:t>74LS125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solidFill>
                  <a:schemeClr val="tx1"/>
                </a:solidFill>
                <a:latin typeface="等线" panose="02010600030101010101" pitchFamily="2" charset="-122"/>
                <a:ea typeface="等线" panose="02010600030101010101" pitchFamily="2" charset="-122"/>
              </a:rPr>
              <a:t>56</a:t>
            </a:fld>
            <a:endParaRPr lang="en-US" altLang="zh-CN" sz="1200" dirty="0">
              <a:solidFill>
                <a:schemeClr val="tx1"/>
              </a:solidFill>
              <a:latin typeface="等线" panose="02010600030101010101" pitchFamily="2" charset="-122"/>
              <a:ea typeface="等线" panose="02010600030101010101" pitchFamily="2" charset="-122"/>
            </a:endParaRPr>
          </a:p>
        </p:txBody>
      </p:sp>
      <p:sp>
        <p:nvSpPr>
          <p:cNvPr id="2" name="内容占位符 1"/>
          <p:cNvSpPr>
            <a:spLocks noGrp="1"/>
          </p:cNvSpPr>
          <p:nvPr>
            <p:ph idx="1"/>
          </p:nvPr>
        </p:nvSpPr>
        <p:spPr/>
        <p:txBody>
          <a:bodyPr/>
          <a:lstStyle/>
          <a:p>
            <a:r>
              <a:rPr lang="zh-CN" altLang="en-US" dirty="0">
                <a:solidFill>
                  <a:srgbClr val="000000"/>
                </a:solidFill>
                <a:cs typeface="宋体" panose="02010600030101010101" pitchFamily="2" charset="-122"/>
                <a:sym typeface="+mn-ea"/>
              </a:rPr>
              <a:t>在宽总线应用中为了减少封装尺寸，多数常用的</a:t>
            </a:r>
            <a:r>
              <a:rPr lang="en-US" altLang="zh-CN" dirty="0">
                <a:solidFill>
                  <a:srgbClr val="000000"/>
                </a:solidFill>
                <a:cs typeface="宋体" panose="02010600030101010101" pitchFamily="2" charset="-122"/>
                <a:sym typeface="+mn-ea"/>
              </a:rPr>
              <a:t>MSI</a:t>
            </a:r>
            <a:r>
              <a:rPr lang="zh-CN" altLang="en-US" dirty="0">
                <a:solidFill>
                  <a:srgbClr val="000000"/>
                </a:solidFill>
                <a:cs typeface="宋体" panose="02010600030101010101" pitchFamily="2" charset="-122"/>
                <a:sym typeface="+mn-ea"/>
              </a:rPr>
              <a:t>部件包含带有公共使能输入的多个三态缓冲器。</a:t>
            </a:r>
            <a:endParaRPr lang="zh-CN" altLang="en-US">
              <a:cs typeface="宋体" panose="02010600030101010101" pitchFamily="2" charset="-122"/>
            </a:endParaRPr>
          </a:p>
        </p:txBody>
      </p:sp>
      <p:sp>
        <p:nvSpPr>
          <p:cNvPr id="106499" name="标题 6"/>
          <p:cNvSpPr>
            <a:spLocks noGrp="1"/>
          </p:cNvSpPr>
          <p:nvPr>
            <p:ph type="title"/>
          </p:nvPr>
        </p:nvSpPr>
        <p:spPr>
          <a:noFill/>
          <a:ln>
            <a:noFill/>
          </a:ln>
        </p:spPr>
        <p:txBody>
          <a:bodyPr/>
          <a:lstStyle/>
          <a:p>
            <a:pPr algn="ctr" eaLnBrk="1" hangingPunct="1"/>
            <a:r>
              <a:rPr lang="zh-CN" altLang="en-US" b="1" dirty="0">
                <a:latin typeface="黑体" panose="02010609060101010101" pitchFamily="49" charset="-122"/>
                <a:ea typeface="黑体" panose="02010609060101010101" pitchFamily="49" charset="-122"/>
              </a:rPr>
              <a:t>典型三态缓冲器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八缓冲器</a:t>
            </a:r>
            <a:r>
              <a:rPr lang="en-US" altLang="zh-CN" b="1" dirty="0">
                <a:latin typeface="黑体" panose="02010609060101010101" pitchFamily="49" charset="-122"/>
                <a:ea typeface="黑体" panose="02010609060101010101" pitchFamily="49" charset="-122"/>
              </a:rPr>
              <a:t>74x541</a:t>
            </a:r>
          </a:p>
        </p:txBody>
      </p:sp>
      <p:grpSp>
        <p:nvGrpSpPr>
          <p:cNvPr id="74" name="组合 73"/>
          <p:cNvGrpSpPr/>
          <p:nvPr/>
        </p:nvGrpSpPr>
        <p:grpSpPr>
          <a:xfrm>
            <a:off x="3694113" y="2250123"/>
            <a:ext cx="3289300" cy="4192905"/>
            <a:chOff x="3694608" y="2465884"/>
            <a:chExt cx="3289300" cy="4192963"/>
          </a:xfrm>
        </p:grpSpPr>
        <p:grpSp>
          <p:nvGrpSpPr>
            <p:cNvPr id="106502" name="Group 21"/>
            <p:cNvGrpSpPr/>
            <p:nvPr/>
          </p:nvGrpSpPr>
          <p:grpSpPr>
            <a:xfrm>
              <a:off x="3942258" y="2465884"/>
              <a:ext cx="2286000" cy="3581400"/>
              <a:chOff x="1872" y="768"/>
              <a:chExt cx="1440" cy="2256"/>
            </a:xfrm>
          </p:grpSpPr>
          <p:sp>
            <p:nvSpPr>
              <p:cNvPr id="106504" name="Rectangle 22"/>
              <p:cNvSpPr/>
              <p:nvPr/>
            </p:nvSpPr>
            <p:spPr>
              <a:xfrm>
                <a:off x="2112" y="1056"/>
                <a:ext cx="1008" cy="1968"/>
              </a:xfrm>
              <a:prstGeom prst="rect">
                <a:avLst/>
              </a:prstGeom>
              <a:noFill/>
              <a:ln w="19050"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6505" name="Line 23"/>
              <p:cNvSpPr/>
              <p:nvPr/>
            </p:nvSpPr>
            <p:spPr>
              <a:xfrm flipH="1">
                <a:off x="1872" y="1824"/>
                <a:ext cx="240" cy="0"/>
              </a:xfrm>
              <a:prstGeom prst="line">
                <a:avLst/>
              </a:prstGeom>
              <a:ln w="19050" cap="flat" cmpd="sng">
                <a:solidFill>
                  <a:schemeClr val="tx1"/>
                </a:solidFill>
                <a:prstDash val="solid"/>
                <a:miter/>
                <a:headEnd type="none" w="med" len="med"/>
                <a:tailEnd type="none" w="med" len="med"/>
              </a:ln>
            </p:spPr>
          </p:sp>
          <p:sp>
            <p:nvSpPr>
              <p:cNvPr id="106506" name="Line 24"/>
              <p:cNvSpPr/>
              <p:nvPr/>
            </p:nvSpPr>
            <p:spPr>
              <a:xfrm flipH="1">
                <a:off x="1872" y="1968"/>
                <a:ext cx="240" cy="0"/>
              </a:xfrm>
              <a:prstGeom prst="line">
                <a:avLst/>
              </a:prstGeom>
              <a:ln w="19050" cap="flat" cmpd="sng">
                <a:solidFill>
                  <a:schemeClr val="tx1"/>
                </a:solidFill>
                <a:prstDash val="solid"/>
                <a:miter/>
                <a:headEnd type="none" w="med" len="med"/>
                <a:tailEnd type="none" w="med" len="med"/>
              </a:ln>
            </p:spPr>
          </p:sp>
          <p:sp>
            <p:nvSpPr>
              <p:cNvPr id="106507" name="Line 25"/>
              <p:cNvSpPr/>
              <p:nvPr/>
            </p:nvSpPr>
            <p:spPr>
              <a:xfrm flipH="1">
                <a:off x="1872" y="2256"/>
                <a:ext cx="240" cy="0"/>
              </a:xfrm>
              <a:prstGeom prst="line">
                <a:avLst/>
              </a:prstGeom>
              <a:ln w="19050" cap="flat" cmpd="sng">
                <a:solidFill>
                  <a:schemeClr val="tx1"/>
                </a:solidFill>
                <a:prstDash val="solid"/>
                <a:miter/>
                <a:headEnd type="none" w="med" len="med"/>
                <a:tailEnd type="none" w="med" len="med"/>
              </a:ln>
            </p:spPr>
          </p:sp>
          <p:sp>
            <p:nvSpPr>
              <p:cNvPr id="106508" name="Text Box 26"/>
              <p:cNvSpPr txBox="1"/>
              <p:nvPr/>
            </p:nvSpPr>
            <p:spPr>
              <a:xfrm>
                <a:off x="2112" y="1680"/>
                <a:ext cx="369" cy="1300"/>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A1</a:t>
                </a:r>
              </a:p>
              <a:p>
                <a:pPr eaLnBrk="1" hangingPunct="1"/>
                <a:endParaRPr lang="en-US" altLang="zh-CN" b="1" dirty="0">
                  <a:solidFill>
                    <a:srgbClr val="000000"/>
                  </a:solidFill>
                  <a:latin typeface="Tahoma" panose="020B0604030504040204" pitchFamily="34" charset="0"/>
                </a:endParaRPr>
              </a:p>
              <a:p>
                <a:pPr eaLnBrk="1" hangingPunct="1"/>
                <a:endParaRPr lang="en-US" altLang="zh-CN" b="1" dirty="0">
                  <a:solidFill>
                    <a:srgbClr val="000000"/>
                  </a:solidFill>
                  <a:latin typeface="Tahoma" panose="020B0604030504040204" pitchFamily="34" charset="0"/>
                </a:endParaRPr>
              </a:p>
              <a:p>
                <a:pPr eaLnBrk="1" hangingPunct="1">
                  <a:lnSpc>
                    <a:spcPct val="120000"/>
                  </a:lnSpc>
                </a:pPr>
                <a:endParaRPr lang="en-US" altLang="zh-CN" b="1" dirty="0">
                  <a:solidFill>
                    <a:srgbClr val="000000"/>
                  </a:solidFill>
                  <a:latin typeface="Tahoma" panose="020B0604030504040204" pitchFamily="34" charset="0"/>
                </a:endParaRPr>
              </a:p>
              <a:p>
                <a:pPr eaLnBrk="1" hangingPunct="1">
                  <a:lnSpc>
                    <a:spcPct val="120000"/>
                  </a:lnSpc>
                </a:pPr>
                <a:r>
                  <a:rPr lang="en-US" altLang="zh-CN" b="1" dirty="0">
                    <a:solidFill>
                      <a:srgbClr val="000000"/>
                    </a:solidFill>
                    <a:latin typeface="Tahoma" panose="020B0604030504040204" pitchFamily="34" charset="0"/>
                  </a:rPr>
                  <a:t>A8</a:t>
                </a:r>
              </a:p>
            </p:txBody>
          </p:sp>
          <p:sp>
            <p:nvSpPr>
              <p:cNvPr id="106509" name="Text Box 27"/>
              <p:cNvSpPr txBox="1"/>
              <p:nvPr/>
            </p:nvSpPr>
            <p:spPr>
              <a:xfrm>
                <a:off x="2127" y="1104"/>
                <a:ext cx="381" cy="564"/>
              </a:xfrm>
              <a:prstGeom prst="rect">
                <a:avLst/>
              </a:prstGeom>
              <a:noFill/>
              <a:ln w="9525">
                <a:noFill/>
              </a:ln>
            </p:spPr>
            <p:txBody>
              <a:bodyPr wrap="none">
                <a:spAutoFit/>
              </a:bodyPr>
              <a:lstStyle/>
              <a:p>
                <a:pPr eaLnBrk="1" hangingPunct="1">
                  <a:lnSpc>
                    <a:spcPct val="110000"/>
                  </a:lnSpc>
                </a:pPr>
                <a:r>
                  <a:rPr lang="en-US" altLang="zh-CN" b="1" dirty="0">
                    <a:solidFill>
                      <a:srgbClr val="000000"/>
                    </a:solidFill>
                    <a:latin typeface="Tahoma" panose="020B0604030504040204" pitchFamily="34" charset="0"/>
                  </a:rPr>
                  <a:t>G1</a:t>
                </a:r>
              </a:p>
              <a:p>
                <a:pPr eaLnBrk="1" hangingPunct="1">
                  <a:lnSpc>
                    <a:spcPct val="110000"/>
                  </a:lnSpc>
                </a:pPr>
                <a:r>
                  <a:rPr lang="en-US" altLang="zh-CN" b="1" dirty="0">
                    <a:solidFill>
                      <a:srgbClr val="000000"/>
                    </a:solidFill>
                    <a:latin typeface="Tahoma" panose="020B0604030504040204" pitchFamily="34" charset="0"/>
                  </a:rPr>
                  <a:t>G2</a:t>
                </a:r>
                <a:endParaRPr lang="zh-CN" altLang="en-US" b="1" dirty="0">
                  <a:solidFill>
                    <a:srgbClr val="000000"/>
                  </a:solidFill>
                  <a:latin typeface="Tahoma" panose="020B0604030504040204" pitchFamily="34" charset="0"/>
                </a:endParaRPr>
              </a:p>
            </p:txBody>
          </p:sp>
          <p:sp>
            <p:nvSpPr>
              <p:cNvPr id="106510" name="Text Box 28"/>
              <p:cNvSpPr txBox="1"/>
              <p:nvPr/>
            </p:nvSpPr>
            <p:spPr>
              <a:xfrm>
                <a:off x="2736" y="1296"/>
                <a:ext cx="367" cy="1591"/>
              </a:xfrm>
              <a:prstGeom prst="rect">
                <a:avLst/>
              </a:prstGeom>
              <a:noFill/>
              <a:ln w="9525">
                <a:noFill/>
              </a:ln>
            </p:spPr>
            <p:txBody>
              <a:bodyPr wrap="none">
                <a:spAutoFit/>
              </a:bodyPr>
              <a:lstStyle/>
              <a:p>
                <a:pPr eaLnBrk="1" hangingPunct="1">
                  <a:lnSpc>
                    <a:spcPct val="95000"/>
                  </a:lnSpc>
                </a:pPr>
                <a:r>
                  <a:rPr lang="en-US" altLang="zh-CN" b="1" dirty="0">
                    <a:solidFill>
                      <a:srgbClr val="000000"/>
                    </a:solidFill>
                    <a:latin typeface="Tahoma" panose="020B0604030504040204" pitchFamily="34" charset="0"/>
                  </a:rPr>
                  <a:t>Y1</a:t>
                </a:r>
              </a:p>
              <a:p>
                <a:pPr eaLnBrk="1" hangingPunct="1">
                  <a:lnSpc>
                    <a:spcPct val="95000"/>
                  </a:lnSpc>
                </a:pPr>
                <a:endParaRPr lang="en-US" altLang="zh-CN" b="1" dirty="0">
                  <a:solidFill>
                    <a:srgbClr val="000000"/>
                  </a:solidFill>
                  <a:latin typeface="Tahoma" panose="020B0604030504040204" pitchFamily="34" charset="0"/>
                </a:endParaRPr>
              </a:p>
              <a:p>
                <a:pPr eaLnBrk="1" hangingPunct="1">
                  <a:lnSpc>
                    <a:spcPct val="95000"/>
                  </a:lnSpc>
                </a:pPr>
                <a:endParaRPr lang="en-US" altLang="zh-CN" b="1" dirty="0">
                  <a:solidFill>
                    <a:srgbClr val="000000"/>
                  </a:solidFill>
                  <a:latin typeface="Tahoma" panose="020B0604030504040204" pitchFamily="34" charset="0"/>
                </a:endParaRPr>
              </a:p>
              <a:p>
                <a:pPr eaLnBrk="1" hangingPunct="1">
                  <a:lnSpc>
                    <a:spcPct val="95000"/>
                  </a:lnSpc>
                </a:pPr>
                <a:endParaRPr lang="en-US" altLang="zh-CN" b="1" dirty="0">
                  <a:solidFill>
                    <a:srgbClr val="000000"/>
                  </a:solidFill>
                  <a:latin typeface="Tahoma" panose="020B0604030504040204" pitchFamily="34" charset="0"/>
                </a:endParaRPr>
              </a:p>
              <a:p>
                <a:pPr eaLnBrk="1" hangingPunct="1">
                  <a:lnSpc>
                    <a:spcPct val="95000"/>
                  </a:lnSpc>
                </a:pPr>
                <a:endParaRPr lang="en-US" altLang="zh-CN" b="1" dirty="0">
                  <a:solidFill>
                    <a:srgbClr val="000000"/>
                  </a:solidFill>
                  <a:latin typeface="Tahoma" panose="020B0604030504040204" pitchFamily="34" charset="0"/>
                </a:endParaRPr>
              </a:p>
              <a:p>
                <a:pPr eaLnBrk="1" hangingPunct="1">
                  <a:lnSpc>
                    <a:spcPct val="95000"/>
                  </a:lnSpc>
                </a:pPr>
                <a:endParaRPr lang="en-US" altLang="zh-CN" b="1" dirty="0">
                  <a:solidFill>
                    <a:srgbClr val="000000"/>
                  </a:solidFill>
                  <a:latin typeface="Tahoma" panose="020B0604030504040204" pitchFamily="34" charset="0"/>
                </a:endParaRPr>
              </a:p>
              <a:p>
                <a:pPr eaLnBrk="1" hangingPunct="1">
                  <a:lnSpc>
                    <a:spcPct val="95000"/>
                  </a:lnSpc>
                </a:pPr>
                <a:r>
                  <a:rPr lang="en-US" altLang="zh-CN" b="1" dirty="0">
                    <a:solidFill>
                      <a:srgbClr val="000000"/>
                    </a:solidFill>
                    <a:latin typeface="Tahoma" panose="020B0604030504040204" pitchFamily="34" charset="0"/>
                  </a:rPr>
                  <a:t>Y8</a:t>
                </a:r>
              </a:p>
            </p:txBody>
          </p:sp>
          <p:grpSp>
            <p:nvGrpSpPr>
              <p:cNvPr id="106511" name="Group 29"/>
              <p:cNvGrpSpPr/>
              <p:nvPr/>
            </p:nvGrpSpPr>
            <p:grpSpPr>
              <a:xfrm>
                <a:off x="3120" y="1440"/>
                <a:ext cx="192" cy="1344"/>
                <a:chOff x="3120" y="1440"/>
                <a:chExt cx="144" cy="1344"/>
              </a:xfrm>
            </p:grpSpPr>
            <p:sp>
              <p:nvSpPr>
                <p:cNvPr id="106524" name="Line 30"/>
                <p:cNvSpPr/>
                <p:nvPr/>
              </p:nvSpPr>
              <p:spPr>
                <a:xfrm>
                  <a:off x="3120" y="1824"/>
                  <a:ext cx="144" cy="0"/>
                </a:xfrm>
                <a:prstGeom prst="line">
                  <a:avLst/>
                </a:prstGeom>
                <a:ln w="19050" cap="flat" cmpd="sng">
                  <a:solidFill>
                    <a:schemeClr val="tx1"/>
                  </a:solidFill>
                  <a:prstDash val="solid"/>
                  <a:miter/>
                  <a:headEnd type="none" w="med" len="med"/>
                  <a:tailEnd type="none" w="med" len="med"/>
                </a:ln>
              </p:spPr>
            </p:sp>
            <p:sp>
              <p:nvSpPr>
                <p:cNvPr id="106525" name="Line 31"/>
                <p:cNvSpPr/>
                <p:nvPr/>
              </p:nvSpPr>
              <p:spPr>
                <a:xfrm>
                  <a:off x="3120" y="2016"/>
                  <a:ext cx="144" cy="0"/>
                </a:xfrm>
                <a:prstGeom prst="line">
                  <a:avLst/>
                </a:prstGeom>
                <a:ln w="19050" cap="flat" cmpd="sng">
                  <a:solidFill>
                    <a:schemeClr val="tx1"/>
                  </a:solidFill>
                  <a:prstDash val="solid"/>
                  <a:miter/>
                  <a:headEnd type="none" w="med" len="med"/>
                  <a:tailEnd type="none" w="med" len="med"/>
                </a:ln>
              </p:spPr>
            </p:sp>
            <p:sp>
              <p:nvSpPr>
                <p:cNvPr id="106526" name="Line 32"/>
                <p:cNvSpPr/>
                <p:nvPr/>
              </p:nvSpPr>
              <p:spPr>
                <a:xfrm>
                  <a:off x="3120" y="2400"/>
                  <a:ext cx="144" cy="0"/>
                </a:xfrm>
                <a:prstGeom prst="line">
                  <a:avLst/>
                </a:prstGeom>
                <a:ln w="19050" cap="flat" cmpd="sng">
                  <a:solidFill>
                    <a:schemeClr val="tx1"/>
                  </a:solidFill>
                  <a:prstDash val="solid"/>
                  <a:miter/>
                  <a:headEnd type="none" w="med" len="med"/>
                  <a:tailEnd type="none" w="med" len="med"/>
                </a:ln>
              </p:spPr>
            </p:sp>
            <p:sp>
              <p:nvSpPr>
                <p:cNvPr id="106527" name="Line 33"/>
                <p:cNvSpPr/>
                <p:nvPr/>
              </p:nvSpPr>
              <p:spPr>
                <a:xfrm>
                  <a:off x="3120" y="2208"/>
                  <a:ext cx="144" cy="0"/>
                </a:xfrm>
                <a:prstGeom prst="line">
                  <a:avLst/>
                </a:prstGeom>
                <a:ln w="19050" cap="flat" cmpd="sng">
                  <a:solidFill>
                    <a:schemeClr val="tx1"/>
                  </a:solidFill>
                  <a:prstDash val="solid"/>
                  <a:miter/>
                  <a:headEnd type="none" w="med" len="med"/>
                  <a:tailEnd type="none" w="med" len="med"/>
                </a:ln>
              </p:spPr>
            </p:sp>
            <p:sp>
              <p:nvSpPr>
                <p:cNvPr id="106528" name="Line 34"/>
                <p:cNvSpPr/>
                <p:nvPr/>
              </p:nvSpPr>
              <p:spPr>
                <a:xfrm>
                  <a:off x="3120" y="2784"/>
                  <a:ext cx="144" cy="0"/>
                </a:xfrm>
                <a:prstGeom prst="line">
                  <a:avLst/>
                </a:prstGeom>
                <a:ln w="19050" cap="flat" cmpd="sng">
                  <a:solidFill>
                    <a:schemeClr val="tx1"/>
                  </a:solidFill>
                  <a:prstDash val="solid"/>
                  <a:miter/>
                  <a:headEnd type="none" w="med" len="med"/>
                  <a:tailEnd type="none" w="med" len="med"/>
                </a:ln>
              </p:spPr>
            </p:sp>
            <p:sp>
              <p:nvSpPr>
                <p:cNvPr id="106529" name="Line 35"/>
                <p:cNvSpPr/>
                <p:nvPr/>
              </p:nvSpPr>
              <p:spPr>
                <a:xfrm>
                  <a:off x="3120" y="2592"/>
                  <a:ext cx="144" cy="0"/>
                </a:xfrm>
                <a:prstGeom prst="line">
                  <a:avLst/>
                </a:prstGeom>
                <a:ln w="19050" cap="flat" cmpd="sng">
                  <a:solidFill>
                    <a:schemeClr val="tx1"/>
                  </a:solidFill>
                  <a:prstDash val="solid"/>
                  <a:miter/>
                  <a:headEnd type="none" w="med" len="med"/>
                  <a:tailEnd type="none" w="med" len="med"/>
                </a:ln>
              </p:spPr>
            </p:sp>
            <p:sp>
              <p:nvSpPr>
                <p:cNvPr id="106530" name="Line 36"/>
                <p:cNvSpPr/>
                <p:nvPr/>
              </p:nvSpPr>
              <p:spPr>
                <a:xfrm>
                  <a:off x="3120" y="1440"/>
                  <a:ext cx="144" cy="0"/>
                </a:xfrm>
                <a:prstGeom prst="line">
                  <a:avLst/>
                </a:prstGeom>
                <a:ln w="19050" cap="flat" cmpd="sng">
                  <a:solidFill>
                    <a:schemeClr val="tx1"/>
                  </a:solidFill>
                  <a:prstDash val="solid"/>
                  <a:miter/>
                  <a:headEnd type="none" w="med" len="med"/>
                  <a:tailEnd type="none" w="med" len="med"/>
                </a:ln>
              </p:spPr>
            </p:sp>
            <p:sp>
              <p:nvSpPr>
                <p:cNvPr id="106531" name="Line 37"/>
                <p:cNvSpPr/>
                <p:nvPr/>
              </p:nvSpPr>
              <p:spPr>
                <a:xfrm>
                  <a:off x="3120" y="1632"/>
                  <a:ext cx="144" cy="0"/>
                </a:xfrm>
                <a:prstGeom prst="line">
                  <a:avLst/>
                </a:prstGeom>
                <a:ln w="19050" cap="flat" cmpd="sng">
                  <a:solidFill>
                    <a:schemeClr val="tx1"/>
                  </a:solidFill>
                  <a:prstDash val="solid"/>
                  <a:miter/>
                  <a:headEnd type="none" w="med" len="med"/>
                  <a:tailEnd type="none" w="med" len="med"/>
                </a:ln>
              </p:spPr>
            </p:sp>
          </p:grpSp>
          <p:sp>
            <p:nvSpPr>
              <p:cNvPr id="106512" name="Oval 38"/>
              <p:cNvSpPr/>
              <p:nvPr/>
            </p:nvSpPr>
            <p:spPr>
              <a:xfrm>
                <a:off x="2016" y="1248"/>
                <a:ext cx="96" cy="96"/>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6513" name="Oval 39"/>
              <p:cNvSpPr/>
              <p:nvPr/>
            </p:nvSpPr>
            <p:spPr>
              <a:xfrm>
                <a:off x="2016" y="1440"/>
                <a:ext cx="96" cy="96"/>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6514" name="Line 40"/>
              <p:cNvSpPr/>
              <p:nvPr/>
            </p:nvSpPr>
            <p:spPr>
              <a:xfrm flipH="1">
                <a:off x="1872" y="1296"/>
                <a:ext cx="144" cy="0"/>
              </a:xfrm>
              <a:prstGeom prst="line">
                <a:avLst/>
              </a:prstGeom>
              <a:ln w="19050" cap="flat" cmpd="sng">
                <a:solidFill>
                  <a:schemeClr val="tx1"/>
                </a:solidFill>
                <a:prstDash val="solid"/>
                <a:miter/>
                <a:headEnd type="none" w="med" len="med"/>
                <a:tailEnd type="none" w="med" len="med"/>
              </a:ln>
            </p:spPr>
          </p:sp>
          <p:sp>
            <p:nvSpPr>
              <p:cNvPr id="106515" name="Line 41"/>
              <p:cNvSpPr/>
              <p:nvPr/>
            </p:nvSpPr>
            <p:spPr>
              <a:xfrm flipH="1">
                <a:off x="1872" y="1488"/>
                <a:ext cx="144" cy="0"/>
              </a:xfrm>
              <a:prstGeom prst="line">
                <a:avLst/>
              </a:prstGeom>
              <a:ln w="19050" cap="flat" cmpd="sng">
                <a:solidFill>
                  <a:schemeClr val="tx1"/>
                </a:solidFill>
                <a:prstDash val="solid"/>
                <a:miter/>
                <a:headEnd type="none" w="med" len="med"/>
                <a:tailEnd type="none" w="med" len="med"/>
              </a:ln>
            </p:spPr>
          </p:sp>
          <p:sp>
            <p:nvSpPr>
              <p:cNvPr id="106516" name="Text Box 42"/>
              <p:cNvSpPr txBox="1"/>
              <p:nvPr/>
            </p:nvSpPr>
            <p:spPr>
              <a:xfrm>
                <a:off x="2332" y="768"/>
                <a:ext cx="644" cy="288"/>
              </a:xfrm>
              <a:prstGeom prst="rect">
                <a:avLst/>
              </a:prstGeom>
              <a:noFill/>
              <a:ln w="9525">
                <a:noFill/>
              </a:ln>
            </p:spPr>
            <p:txBody>
              <a:bodyPr wrap="none">
                <a:spAutoFit/>
              </a:bodyPr>
              <a:lstStyle/>
              <a:p>
                <a:pPr eaLnBrk="1" hangingPunct="1"/>
                <a:r>
                  <a:rPr lang="zh-CN" altLang="en-US" b="1" dirty="0">
                    <a:solidFill>
                      <a:srgbClr val="000000"/>
                    </a:solidFill>
                    <a:latin typeface="Arial Narrow" panose="020B0606020202030204" pitchFamily="34" charset="0"/>
                  </a:rPr>
                  <a:t>74</a:t>
                </a:r>
                <a:r>
                  <a:rPr lang="en-US" altLang="zh-CN" b="1" dirty="0">
                    <a:solidFill>
                      <a:srgbClr val="000000"/>
                    </a:solidFill>
                    <a:latin typeface="Arial Narrow" panose="020B0606020202030204" pitchFamily="34" charset="0"/>
                  </a:rPr>
                  <a:t>x541</a:t>
                </a:r>
              </a:p>
            </p:txBody>
          </p:sp>
          <p:sp>
            <p:nvSpPr>
              <p:cNvPr id="106517" name="Line 43"/>
              <p:cNvSpPr/>
              <p:nvPr/>
            </p:nvSpPr>
            <p:spPr>
              <a:xfrm>
                <a:off x="2928" y="1728"/>
                <a:ext cx="0" cy="288"/>
              </a:xfrm>
              <a:prstGeom prst="line">
                <a:avLst/>
              </a:prstGeom>
              <a:ln w="57150" cap="rnd" cmpd="sng">
                <a:solidFill>
                  <a:schemeClr val="tx1"/>
                </a:solidFill>
                <a:prstDash val="sysDot"/>
                <a:miter/>
                <a:headEnd type="none" w="med" len="med"/>
                <a:tailEnd type="none" w="med" len="med"/>
              </a:ln>
            </p:spPr>
          </p:sp>
          <p:sp>
            <p:nvSpPr>
              <p:cNvPr id="106518" name="Line 44"/>
              <p:cNvSpPr/>
              <p:nvPr/>
            </p:nvSpPr>
            <p:spPr>
              <a:xfrm>
                <a:off x="2928" y="2208"/>
                <a:ext cx="0" cy="288"/>
              </a:xfrm>
              <a:prstGeom prst="line">
                <a:avLst/>
              </a:prstGeom>
              <a:ln w="57150" cap="rnd" cmpd="sng">
                <a:solidFill>
                  <a:schemeClr val="tx1"/>
                </a:solidFill>
                <a:prstDash val="sysDot"/>
                <a:miter/>
                <a:headEnd type="none" w="med" len="med"/>
                <a:tailEnd type="none" w="med" len="med"/>
              </a:ln>
            </p:spPr>
          </p:sp>
          <p:sp>
            <p:nvSpPr>
              <p:cNvPr id="106519" name="Line 45"/>
              <p:cNvSpPr/>
              <p:nvPr/>
            </p:nvSpPr>
            <p:spPr>
              <a:xfrm flipH="1">
                <a:off x="1872" y="2112"/>
                <a:ext cx="240" cy="0"/>
              </a:xfrm>
              <a:prstGeom prst="line">
                <a:avLst/>
              </a:prstGeom>
              <a:ln w="19050" cap="flat" cmpd="sng">
                <a:solidFill>
                  <a:schemeClr val="tx1"/>
                </a:solidFill>
                <a:prstDash val="solid"/>
                <a:miter/>
                <a:headEnd type="none" w="med" len="med"/>
                <a:tailEnd type="none" w="med" len="med"/>
              </a:ln>
            </p:spPr>
          </p:sp>
          <p:sp>
            <p:nvSpPr>
              <p:cNvPr id="106520" name="Line 46"/>
              <p:cNvSpPr/>
              <p:nvPr/>
            </p:nvSpPr>
            <p:spPr>
              <a:xfrm flipH="1">
                <a:off x="1872" y="2400"/>
                <a:ext cx="240" cy="0"/>
              </a:xfrm>
              <a:prstGeom prst="line">
                <a:avLst/>
              </a:prstGeom>
              <a:ln w="19050" cap="flat" cmpd="sng">
                <a:solidFill>
                  <a:schemeClr val="tx1"/>
                </a:solidFill>
                <a:prstDash val="solid"/>
                <a:miter/>
                <a:headEnd type="none" w="med" len="med"/>
                <a:tailEnd type="none" w="med" len="med"/>
              </a:ln>
            </p:spPr>
          </p:sp>
          <p:sp>
            <p:nvSpPr>
              <p:cNvPr id="106521" name="Line 47"/>
              <p:cNvSpPr/>
              <p:nvPr/>
            </p:nvSpPr>
            <p:spPr>
              <a:xfrm flipH="1">
                <a:off x="1872" y="2544"/>
                <a:ext cx="240" cy="0"/>
              </a:xfrm>
              <a:prstGeom prst="line">
                <a:avLst/>
              </a:prstGeom>
              <a:ln w="19050" cap="flat" cmpd="sng">
                <a:solidFill>
                  <a:schemeClr val="tx1"/>
                </a:solidFill>
                <a:prstDash val="solid"/>
                <a:miter/>
                <a:headEnd type="none" w="med" len="med"/>
                <a:tailEnd type="none" w="med" len="med"/>
              </a:ln>
            </p:spPr>
          </p:sp>
          <p:sp>
            <p:nvSpPr>
              <p:cNvPr id="106522" name="Line 48"/>
              <p:cNvSpPr/>
              <p:nvPr/>
            </p:nvSpPr>
            <p:spPr>
              <a:xfrm flipH="1">
                <a:off x="1872" y="2832"/>
                <a:ext cx="240" cy="0"/>
              </a:xfrm>
              <a:prstGeom prst="line">
                <a:avLst/>
              </a:prstGeom>
              <a:ln w="19050" cap="flat" cmpd="sng">
                <a:solidFill>
                  <a:schemeClr val="tx1"/>
                </a:solidFill>
                <a:prstDash val="solid"/>
                <a:miter/>
                <a:headEnd type="none" w="med" len="med"/>
                <a:tailEnd type="none" w="med" len="med"/>
              </a:ln>
            </p:spPr>
          </p:sp>
          <p:sp>
            <p:nvSpPr>
              <p:cNvPr id="106523" name="Line 49"/>
              <p:cNvSpPr/>
              <p:nvPr/>
            </p:nvSpPr>
            <p:spPr>
              <a:xfrm flipH="1">
                <a:off x="1872" y="2688"/>
                <a:ext cx="240" cy="0"/>
              </a:xfrm>
              <a:prstGeom prst="line">
                <a:avLst/>
              </a:prstGeom>
              <a:ln w="19050" cap="flat" cmpd="sng">
                <a:solidFill>
                  <a:schemeClr val="tx1"/>
                </a:solidFill>
                <a:prstDash val="solid"/>
                <a:miter/>
                <a:headEnd type="none" w="med" len="med"/>
                <a:tailEnd type="none" w="med" len="med"/>
              </a:ln>
            </p:spPr>
          </p:sp>
        </p:grpSp>
        <p:sp>
          <p:nvSpPr>
            <p:cNvPr id="106503" name="文本框 75"/>
            <p:cNvSpPr txBox="1"/>
            <p:nvPr/>
          </p:nvSpPr>
          <p:spPr>
            <a:xfrm>
              <a:off x="3694608" y="6136870"/>
              <a:ext cx="3289300" cy="521977"/>
            </a:xfrm>
            <a:prstGeom prst="rect">
              <a:avLst/>
            </a:prstGeom>
            <a:noFill/>
            <a:ln w="9525">
              <a:noFill/>
            </a:ln>
          </p:spPr>
          <p:txBody>
            <a:bodyPr wrap="square">
              <a:spAutoFit/>
            </a:bodyPr>
            <a:lstStyle/>
            <a:p>
              <a:pPr eaLnBrk="1" hangingPunct="1"/>
              <a:r>
                <a:rPr lang="en-US" altLang="zh-CN" sz="2800" dirty="0">
                  <a:solidFill>
                    <a:srgbClr val="000000"/>
                  </a:solidFill>
                  <a:latin typeface="黑体" panose="02010609060101010101" pitchFamily="49" charset="-122"/>
                  <a:ea typeface="黑体" panose="02010609060101010101" pitchFamily="49" charset="-122"/>
                </a:rPr>
                <a:t>8</a:t>
              </a:r>
              <a:r>
                <a:rPr lang="zh-CN" altLang="en-US" sz="2800" dirty="0">
                  <a:solidFill>
                    <a:srgbClr val="000000"/>
                  </a:solidFill>
                  <a:latin typeface="黑体" panose="02010609060101010101" pitchFamily="49" charset="-122"/>
                  <a:ea typeface="黑体" panose="02010609060101010101" pitchFamily="49" charset="-122"/>
                </a:rPr>
                <a:t>三态缓冲器</a:t>
              </a:r>
              <a:r>
                <a:rPr lang="en-US" altLang="zh-CN" sz="2800" dirty="0">
                  <a:solidFill>
                    <a:srgbClr val="000000"/>
                  </a:solidFill>
                  <a:latin typeface="黑体" panose="02010609060101010101" pitchFamily="49" charset="-122"/>
                  <a:ea typeface="黑体" panose="02010609060101010101" pitchFamily="49" charset="-122"/>
                </a:rPr>
                <a:t>74x541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6"/>
          <p:cNvSpPr>
            <a:spLocks noGrp="1"/>
          </p:cNvSpPr>
          <p:nvPr>
            <p:ph type="title"/>
          </p:nvPr>
        </p:nvSpPr>
        <p:spPr>
          <a:noFill/>
          <a:ln>
            <a:noFill/>
          </a:ln>
        </p:spPr>
        <p:txBody>
          <a:bodyPr/>
          <a:lstStyle/>
          <a:p>
            <a:pPr algn="ctr" eaLnBrk="1" hangingPunct="1"/>
            <a:r>
              <a:rPr lang="zh-CN" altLang="en-US" b="1" dirty="0">
                <a:latin typeface="黑体" panose="02010609060101010101" pitchFamily="49" charset="-122"/>
                <a:ea typeface="黑体" panose="02010609060101010101" pitchFamily="49" charset="-122"/>
              </a:rPr>
              <a:t>典型三态缓冲器应用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总线收发器</a:t>
            </a:r>
          </a:p>
        </p:txBody>
      </p:sp>
      <p:sp>
        <p:nvSpPr>
          <p:cNvPr id="3" name="内容占位符 2"/>
          <p:cNvSpPr>
            <a:spLocks noGrp="1"/>
          </p:cNvSpPr>
          <p:nvPr>
            <p:ph idx="1"/>
          </p:nvPr>
        </p:nvSpPr>
        <p:spPr/>
        <p:txBody>
          <a:bodyPr/>
          <a:lstStyle/>
          <a:p>
            <a:pPr marL="457200" indent="-457200" eaLnBrk="1" hangingPunct="1">
              <a:lnSpc>
                <a:spcPct val="110000"/>
              </a:lnSpc>
              <a:buFont typeface="Arial" panose="020B0604020202020204" pitchFamily="34" charset="0"/>
              <a:buChar char="•"/>
            </a:pPr>
            <a:r>
              <a:rPr lang="zh-CN" altLang="en-US" dirty="0">
                <a:solidFill>
                  <a:srgbClr val="000000"/>
                </a:solidFill>
                <a:cs typeface="宋体" panose="02010600030101010101" pitchFamily="2" charset="-122"/>
                <a:sym typeface="+mn-ea"/>
              </a:rPr>
              <a:t>包含三态缓冲器对，每对引脚之间以相反方向连接，所以数据可以双向传输。</a:t>
            </a:r>
            <a:endParaRPr lang="en-US" altLang="zh-CN" dirty="0">
              <a:solidFill>
                <a:srgbClr val="000000"/>
              </a:solidFill>
              <a:latin typeface="宋体" panose="02010600030101010101" pitchFamily="2" charset="-122"/>
              <a:cs typeface="宋体" panose="02010600030101010101" pitchFamily="2" charset="-122"/>
            </a:endParaRPr>
          </a:p>
          <a:p>
            <a:pPr marL="457200" indent="-457200" eaLnBrk="1" hangingPunct="1">
              <a:lnSpc>
                <a:spcPct val="110000"/>
              </a:lnSpc>
              <a:buFont typeface="Arial" panose="020B0604020202020204" pitchFamily="34" charset="0"/>
              <a:buChar char="•"/>
            </a:pPr>
            <a:r>
              <a:rPr lang="zh-CN" altLang="en-US" dirty="0">
                <a:solidFill>
                  <a:srgbClr val="000000"/>
                </a:solidFill>
                <a:cs typeface="宋体" panose="02010600030101010101" pitchFamily="2" charset="-122"/>
                <a:sym typeface="+mn-ea"/>
              </a:rPr>
              <a:t>常用于两个双向总线之间，根据</a:t>
            </a:r>
            <a:r>
              <a:rPr lang="en-US" altLang="zh-CN" dirty="0">
                <a:solidFill>
                  <a:srgbClr val="000000"/>
                </a:solidFill>
                <a:cs typeface="宋体" panose="02010600030101010101" pitchFamily="2" charset="-122"/>
                <a:sym typeface="+mn-ea"/>
              </a:rPr>
              <a:t>G_L</a:t>
            </a:r>
            <a:r>
              <a:rPr lang="zh-CN" altLang="en-US" dirty="0">
                <a:solidFill>
                  <a:srgbClr val="000000"/>
                </a:solidFill>
                <a:cs typeface="宋体" panose="02010600030101010101" pitchFamily="2" charset="-122"/>
                <a:sym typeface="+mn-ea"/>
              </a:rPr>
              <a:t>和</a:t>
            </a:r>
            <a:r>
              <a:rPr lang="en-US" altLang="zh-CN" dirty="0">
                <a:solidFill>
                  <a:srgbClr val="000000"/>
                </a:solidFill>
                <a:cs typeface="宋体" panose="02010600030101010101" pitchFamily="2" charset="-122"/>
                <a:sym typeface="+mn-ea"/>
              </a:rPr>
              <a:t>DIR</a:t>
            </a:r>
            <a:r>
              <a:rPr lang="zh-CN" altLang="en-US" dirty="0">
                <a:solidFill>
                  <a:srgbClr val="000000"/>
                </a:solidFill>
                <a:cs typeface="宋体" panose="02010600030101010101" pitchFamily="2" charset="-122"/>
                <a:sym typeface="+mn-ea"/>
              </a:rPr>
              <a:t>的状态，控制操作模式。</a:t>
            </a:r>
            <a:endParaRPr lang="zh-CN" altLang="en-US" dirty="0">
              <a:solidFill>
                <a:srgbClr val="000000"/>
              </a:solidFill>
              <a:latin typeface="宋体" panose="02010600030101010101" pitchFamily="2" charset="-122"/>
              <a:cs typeface="宋体" panose="02010600030101010101" pitchFamily="2" charset="-122"/>
            </a:endParaRPr>
          </a:p>
          <a:p>
            <a:pPr marL="0" indent="0">
              <a:buNone/>
            </a:pPr>
            <a:endParaRPr lang="zh-CN" altLang="en-US"/>
          </a:p>
        </p:txBody>
      </p:sp>
      <p:sp>
        <p:nvSpPr>
          <p:cNvPr id="107523"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solidFill>
                  <a:schemeClr val="tx1"/>
                </a:solidFill>
                <a:latin typeface="等线" panose="02010600030101010101" pitchFamily="2" charset="-122"/>
                <a:ea typeface="等线" panose="02010600030101010101" pitchFamily="2" charset="-122"/>
              </a:rPr>
              <a:t>57</a:t>
            </a:fld>
            <a:endParaRPr lang="en-US" altLang="zh-CN" sz="1200" dirty="0">
              <a:solidFill>
                <a:schemeClr val="tx1"/>
              </a:solidFill>
              <a:latin typeface="等线" panose="02010600030101010101" pitchFamily="2" charset="-122"/>
              <a:ea typeface="等线" panose="02010600030101010101" pitchFamily="2" charset="-122"/>
            </a:endParaRPr>
          </a:p>
        </p:txBody>
      </p:sp>
      <p:grpSp>
        <p:nvGrpSpPr>
          <p:cNvPr id="107526" name="组合 9"/>
          <p:cNvGrpSpPr/>
          <p:nvPr/>
        </p:nvGrpSpPr>
        <p:grpSpPr>
          <a:xfrm>
            <a:off x="5248275" y="3465830"/>
            <a:ext cx="6113780" cy="2924810"/>
            <a:chOff x="1658938" y="2852738"/>
            <a:chExt cx="6113462" cy="2924175"/>
          </a:xfrm>
        </p:grpSpPr>
        <p:grpSp>
          <p:nvGrpSpPr>
            <p:cNvPr id="107528" name="Group 2"/>
            <p:cNvGrpSpPr/>
            <p:nvPr/>
          </p:nvGrpSpPr>
          <p:grpSpPr>
            <a:xfrm>
              <a:off x="1676400" y="3033713"/>
              <a:ext cx="6096000" cy="2743200"/>
              <a:chOff x="864" y="1680"/>
              <a:chExt cx="3840" cy="1728"/>
            </a:xfrm>
          </p:grpSpPr>
          <p:sp>
            <p:nvSpPr>
              <p:cNvPr id="107547" name="AutoShape 3"/>
              <p:cNvSpPr/>
              <p:nvPr/>
            </p:nvSpPr>
            <p:spPr>
              <a:xfrm rot="5400000">
                <a:off x="3072" y="2496"/>
                <a:ext cx="384" cy="384"/>
              </a:xfrm>
              <a:prstGeom prst="triangle">
                <a:avLst>
                  <a:gd name="adj" fmla="val 50000"/>
                </a:avLst>
              </a:prstGeom>
              <a:noFill/>
              <a:ln w="28575" cap="flat" cmpd="sng">
                <a:solidFill>
                  <a:schemeClr val="accent2"/>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grpSp>
            <p:nvGrpSpPr>
              <p:cNvPr id="107548" name="Group 4"/>
              <p:cNvGrpSpPr/>
              <p:nvPr/>
            </p:nvGrpSpPr>
            <p:grpSpPr>
              <a:xfrm>
                <a:off x="3120" y="2640"/>
                <a:ext cx="144" cy="96"/>
                <a:chOff x="2208" y="3024"/>
                <a:chExt cx="144" cy="96"/>
              </a:xfrm>
            </p:grpSpPr>
            <p:sp>
              <p:nvSpPr>
                <p:cNvPr id="107573" name="Line 5"/>
                <p:cNvSpPr/>
                <p:nvPr/>
              </p:nvSpPr>
              <p:spPr>
                <a:xfrm>
                  <a:off x="2256" y="3024"/>
                  <a:ext cx="96" cy="0"/>
                </a:xfrm>
                <a:prstGeom prst="line">
                  <a:avLst/>
                </a:prstGeom>
                <a:ln w="28575" cap="flat" cmpd="sng">
                  <a:solidFill>
                    <a:schemeClr val="accent2"/>
                  </a:solidFill>
                  <a:prstDash val="solid"/>
                  <a:miter/>
                  <a:headEnd type="none" w="med" len="med"/>
                  <a:tailEnd type="none" w="med" len="med"/>
                </a:ln>
              </p:spPr>
            </p:sp>
            <p:sp>
              <p:nvSpPr>
                <p:cNvPr id="107574" name="Line 6"/>
                <p:cNvSpPr/>
                <p:nvPr/>
              </p:nvSpPr>
              <p:spPr>
                <a:xfrm>
                  <a:off x="2256" y="3024"/>
                  <a:ext cx="0" cy="96"/>
                </a:xfrm>
                <a:prstGeom prst="line">
                  <a:avLst/>
                </a:prstGeom>
                <a:ln w="28575" cap="flat" cmpd="sng">
                  <a:solidFill>
                    <a:schemeClr val="accent2"/>
                  </a:solidFill>
                  <a:prstDash val="solid"/>
                  <a:miter/>
                  <a:headEnd type="none" w="med" len="med"/>
                  <a:tailEnd type="none" w="med" len="med"/>
                </a:ln>
              </p:spPr>
            </p:sp>
            <p:sp>
              <p:nvSpPr>
                <p:cNvPr id="107575" name="Line 7"/>
                <p:cNvSpPr/>
                <p:nvPr/>
              </p:nvSpPr>
              <p:spPr>
                <a:xfrm>
                  <a:off x="2304" y="3024"/>
                  <a:ext cx="0" cy="96"/>
                </a:xfrm>
                <a:prstGeom prst="line">
                  <a:avLst/>
                </a:prstGeom>
                <a:ln w="28575" cap="flat" cmpd="sng">
                  <a:solidFill>
                    <a:schemeClr val="accent2"/>
                  </a:solidFill>
                  <a:prstDash val="solid"/>
                  <a:miter/>
                  <a:headEnd type="none" w="med" len="med"/>
                  <a:tailEnd type="none" w="med" len="med"/>
                </a:ln>
              </p:spPr>
            </p:sp>
            <p:sp>
              <p:nvSpPr>
                <p:cNvPr id="107576" name="Line 8"/>
                <p:cNvSpPr/>
                <p:nvPr/>
              </p:nvSpPr>
              <p:spPr>
                <a:xfrm flipH="1">
                  <a:off x="2208" y="3120"/>
                  <a:ext cx="96" cy="0"/>
                </a:xfrm>
                <a:prstGeom prst="line">
                  <a:avLst/>
                </a:prstGeom>
                <a:ln w="28575" cap="flat" cmpd="sng">
                  <a:solidFill>
                    <a:schemeClr val="accent2"/>
                  </a:solidFill>
                  <a:prstDash val="solid"/>
                  <a:miter/>
                  <a:headEnd type="none" w="med" len="med"/>
                  <a:tailEnd type="none" w="med" len="med"/>
                </a:ln>
              </p:spPr>
            </p:sp>
          </p:grpSp>
          <p:sp>
            <p:nvSpPr>
              <p:cNvPr id="107549" name="Line 9"/>
              <p:cNvSpPr/>
              <p:nvPr/>
            </p:nvSpPr>
            <p:spPr>
              <a:xfrm>
                <a:off x="3456" y="2688"/>
                <a:ext cx="864" cy="0"/>
              </a:xfrm>
              <a:prstGeom prst="line">
                <a:avLst/>
              </a:prstGeom>
              <a:ln w="28575" cap="flat" cmpd="sng">
                <a:solidFill>
                  <a:schemeClr val="tx1"/>
                </a:solidFill>
                <a:prstDash val="solid"/>
                <a:miter/>
                <a:headEnd type="none" w="med" len="med"/>
                <a:tailEnd type="none" w="med" len="med"/>
              </a:ln>
            </p:spPr>
          </p:sp>
          <p:sp>
            <p:nvSpPr>
              <p:cNvPr id="107550" name="Line 10"/>
              <p:cNvSpPr/>
              <p:nvPr/>
            </p:nvSpPr>
            <p:spPr>
              <a:xfrm>
                <a:off x="1344" y="2688"/>
                <a:ext cx="1728" cy="0"/>
              </a:xfrm>
              <a:prstGeom prst="line">
                <a:avLst/>
              </a:prstGeom>
              <a:ln w="28575" cap="flat" cmpd="sng">
                <a:solidFill>
                  <a:schemeClr val="tx1"/>
                </a:solidFill>
                <a:prstDash val="solid"/>
                <a:miter/>
                <a:headEnd type="none" w="med" len="med"/>
                <a:tailEnd type="none" w="med" len="med"/>
              </a:ln>
            </p:spPr>
          </p:sp>
          <p:sp>
            <p:nvSpPr>
              <p:cNvPr id="107551" name="Line 11"/>
              <p:cNvSpPr/>
              <p:nvPr/>
            </p:nvSpPr>
            <p:spPr>
              <a:xfrm flipV="1">
                <a:off x="3264" y="1824"/>
                <a:ext cx="0" cy="768"/>
              </a:xfrm>
              <a:prstGeom prst="line">
                <a:avLst/>
              </a:prstGeom>
              <a:ln w="28575" cap="flat" cmpd="sng">
                <a:solidFill>
                  <a:schemeClr val="accent2"/>
                </a:solidFill>
                <a:prstDash val="solid"/>
                <a:miter/>
                <a:headEnd type="none" w="med" len="med"/>
                <a:tailEnd type="none" w="med" len="med"/>
              </a:ln>
            </p:spPr>
          </p:sp>
          <p:sp>
            <p:nvSpPr>
              <p:cNvPr id="107552" name="AutoShape 12"/>
              <p:cNvSpPr/>
              <p:nvPr/>
            </p:nvSpPr>
            <p:spPr>
              <a:xfrm rot="-5400000" flipH="1">
                <a:off x="2544" y="3024"/>
                <a:ext cx="384" cy="384"/>
              </a:xfrm>
              <a:prstGeom prst="triangle">
                <a:avLst>
                  <a:gd name="adj" fmla="val 50000"/>
                </a:avLst>
              </a:prstGeom>
              <a:noFill/>
              <a:ln w="28575" cap="flat" cmpd="sng">
                <a:solidFill>
                  <a:schemeClr val="hlink"/>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grpSp>
            <p:nvGrpSpPr>
              <p:cNvPr id="107553" name="Group 13"/>
              <p:cNvGrpSpPr/>
              <p:nvPr/>
            </p:nvGrpSpPr>
            <p:grpSpPr>
              <a:xfrm>
                <a:off x="2736" y="3168"/>
                <a:ext cx="144" cy="96"/>
                <a:chOff x="2208" y="3024"/>
                <a:chExt cx="144" cy="96"/>
              </a:xfrm>
            </p:grpSpPr>
            <p:sp>
              <p:nvSpPr>
                <p:cNvPr id="107569" name="Line 14"/>
                <p:cNvSpPr/>
                <p:nvPr/>
              </p:nvSpPr>
              <p:spPr>
                <a:xfrm>
                  <a:off x="2256" y="3024"/>
                  <a:ext cx="96" cy="0"/>
                </a:xfrm>
                <a:prstGeom prst="line">
                  <a:avLst/>
                </a:prstGeom>
                <a:ln w="28575" cap="flat" cmpd="sng">
                  <a:solidFill>
                    <a:schemeClr val="hlink"/>
                  </a:solidFill>
                  <a:prstDash val="solid"/>
                  <a:miter/>
                  <a:headEnd type="none" w="med" len="med"/>
                  <a:tailEnd type="none" w="med" len="med"/>
                </a:ln>
              </p:spPr>
            </p:sp>
            <p:sp>
              <p:nvSpPr>
                <p:cNvPr id="107570" name="Line 15"/>
                <p:cNvSpPr/>
                <p:nvPr/>
              </p:nvSpPr>
              <p:spPr>
                <a:xfrm>
                  <a:off x="2256" y="3024"/>
                  <a:ext cx="0" cy="96"/>
                </a:xfrm>
                <a:prstGeom prst="line">
                  <a:avLst/>
                </a:prstGeom>
                <a:ln w="28575" cap="flat" cmpd="sng">
                  <a:solidFill>
                    <a:schemeClr val="hlink"/>
                  </a:solidFill>
                  <a:prstDash val="solid"/>
                  <a:miter/>
                  <a:headEnd type="none" w="med" len="med"/>
                  <a:tailEnd type="none" w="med" len="med"/>
                </a:ln>
              </p:spPr>
            </p:sp>
            <p:sp>
              <p:nvSpPr>
                <p:cNvPr id="107571" name="Line 16"/>
                <p:cNvSpPr/>
                <p:nvPr/>
              </p:nvSpPr>
              <p:spPr>
                <a:xfrm>
                  <a:off x="2304" y="3024"/>
                  <a:ext cx="0" cy="96"/>
                </a:xfrm>
                <a:prstGeom prst="line">
                  <a:avLst/>
                </a:prstGeom>
                <a:ln w="28575" cap="flat" cmpd="sng">
                  <a:solidFill>
                    <a:schemeClr val="hlink"/>
                  </a:solidFill>
                  <a:prstDash val="solid"/>
                  <a:miter/>
                  <a:headEnd type="none" w="med" len="med"/>
                  <a:tailEnd type="none" w="med" len="med"/>
                </a:ln>
              </p:spPr>
            </p:sp>
            <p:sp>
              <p:nvSpPr>
                <p:cNvPr id="107572" name="Line 17"/>
                <p:cNvSpPr/>
                <p:nvPr/>
              </p:nvSpPr>
              <p:spPr>
                <a:xfrm flipH="1">
                  <a:off x="2208" y="3120"/>
                  <a:ext cx="96" cy="0"/>
                </a:xfrm>
                <a:prstGeom prst="line">
                  <a:avLst/>
                </a:prstGeom>
                <a:ln w="28575" cap="flat" cmpd="sng">
                  <a:solidFill>
                    <a:schemeClr val="hlink"/>
                  </a:solidFill>
                  <a:prstDash val="solid"/>
                  <a:miter/>
                  <a:headEnd type="none" w="med" len="med"/>
                  <a:tailEnd type="none" w="med" len="med"/>
                </a:ln>
              </p:spPr>
            </p:sp>
          </p:grpSp>
          <p:sp>
            <p:nvSpPr>
              <p:cNvPr id="107554" name="Line 18"/>
              <p:cNvSpPr/>
              <p:nvPr/>
            </p:nvSpPr>
            <p:spPr>
              <a:xfrm>
                <a:off x="2928" y="3216"/>
                <a:ext cx="768" cy="0"/>
              </a:xfrm>
              <a:prstGeom prst="line">
                <a:avLst/>
              </a:prstGeom>
              <a:ln w="28575" cap="flat" cmpd="sng">
                <a:solidFill>
                  <a:schemeClr val="tx1"/>
                </a:solidFill>
                <a:prstDash val="solid"/>
                <a:miter/>
                <a:headEnd type="none" w="med" len="med"/>
                <a:tailEnd type="none" w="med" len="med"/>
              </a:ln>
            </p:spPr>
          </p:sp>
          <p:sp>
            <p:nvSpPr>
              <p:cNvPr id="107555" name="Line 19"/>
              <p:cNvSpPr/>
              <p:nvPr/>
            </p:nvSpPr>
            <p:spPr>
              <a:xfrm>
                <a:off x="2304" y="3216"/>
                <a:ext cx="240" cy="0"/>
              </a:xfrm>
              <a:prstGeom prst="line">
                <a:avLst/>
              </a:prstGeom>
              <a:ln w="28575" cap="flat" cmpd="sng">
                <a:solidFill>
                  <a:schemeClr val="tx1"/>
                </a:solidFill>
                <a:prstDash val="solid"/>
                <a:miter/>
                <a:headEnd type="none" w="med" len="med"/>
                <a:tailEnd type="none" w="med" len="med"/>
              </a:ln>
            </p:spPr>
          </p:sp>
          <p:sp>
            <p:nvSpPr>
              <p:cNvPr id="107556" name="Line 20"/>
              <p:cNvSpPr/>
              <p:nvPr/>
            </p:nvSpPr>
            <p:spPr>
              <a:xfrm flipV="1">
                <a:off x="2304" y="2688"/>
                <a:ext cx="0" cy="528"/>
              </a:xfrm>
              <a:prstGeom prst="line">
                <a:avLst/>
              </a:prstGeom>
              <a:ln w="28575" cap="flat" cmpd="sng">
                <a:solidFill>
                  <a:schemeClr val="tx1"/>
                </a:solidFill>
                <a:prstDash val="solid"/>
                <a:miter/>
                <a:headEnd type="none" w="med" len="med"/>
                <a:tailEnd type="oval" w="med" len="med"/>
              </a:ln>
            </p:spPr>
          </p:sp>
          <p:sp>
            <p:nvSpPr>
              <p:cNvPr id="107557" name="Line 21"/>
              <p:cNvSpPr/>
              <p:nvPr/>
            </p:nvSpPr>
            <p:spPr>
              <a:xfrm flipV="1">
                <a:off x="3696" y="2688"/>
                <a:ext cx="0" cy="528"/>
              </a:xfrm>
              <a:prstGeom prst="line">
                <a:avLst/>
              </a:prstGeom>
              <a:ln w="28575" cap="flat" cmpd="sng">
                <a:solidFill>
                  <a:schemeClr val="tx1"/>
                </a:solidFill>
                <a:prstDash val="solid"/>
                <a:miter/>
                <a:headEnd type="none" w="med" len="med"/>
                <a:tailEnd type="oval" w="med" len="med"/>
              </a:ln>
            </p:spPr>
          </p:sp>
          <p:sp>
            <p:nvSpPr>
              <p:cNvPr id="107558" name="Line 22"/>
              <p:cNvSpPr/>
              <p:nvPr/>
            </p:nvSpPr>
            <p:spPr>
              <a:xfrm flipV="1">
                <a:off x="2736" y="2304"/>
                <a:ext cx="0" cy="816"/>
              </a:xfrm>
              <a:prstGeom prst="line">
                <a:avLst/>
              </a:prstGeom>
              <a:ln w="28575" cap="flat" cmpd="sng">
                <a:solidFill>
                  <a:schemeClr val="hlink"/>
                </a:solidFill>
                <a:prstDash val="solid"/>
                <a:miter/>
                <a:headEnd type="none" w="med" len="med"/>
                <a:tailEnd type="none" w="med" len="med"/>
              </a:ln>
            </p:spPr>
          </p:sp>
          <p:sp>
            <p:nvSpPr>
              <p:cNvPr id="107559" name="Line 23"/>
              <p:cNvSpPr/>
              <p:nvPr/>
            </p:nvSpPr>
            <p:spPr>
              <a:xfrm>
                <a:off x="1536" y="2304"/>
                <a:ext cx="528" cy="0"/>
              </a:xfrm>
              <a:prstGeom prst="line">
                <a:avLst/>
              </a:prstGeom>
              <a:ln w="28575" cap="flat" cmpd="sng">
                <a:solidFill>
                  <a:schemeClr val="hlink"/>
                </a:solidFill>
                <a:prstDash val="solid"/>
                <a:miter/>
                <a:headEnd type="none" w="med" len="med"/>
                <a:tailEnd type="none" w="med" len="med"/>
              </a:ln>
            </p:spPr>
          </p:sp>
          <p:grpSp>
            <p:nvGrpSpPr>
              <p:cNvPr id="107560" name="Group 24"/>
              <p:cNvGrpSpPr/>
              <p:nvPr/>
            </p:nvGrpSpPr>
            <p:grpSpPr>
              <a:xfrm>
                <a:off x="2064" y="2160"/>
                <a:ext cx="336" cy="288"/>
                <a:chOff x="1680" y="3408"/>
                <a:chExt cx="336" cy="288"/>
              </a:xfrm>
            </p:grpSpPr>
            <p:sp>
              <p:nvSpPr>
                <p:cNvPr id="107567" name="AutoShape 25"/>
                <p:cNvSpPr/>
                <p:nvPr/>
              </p:nvSpPr>
              <p:spPr>
                <a:xfrm rot="5400000">
                  <a:off x="1656" y="3432"/>
                  <a:ext cx="288" cy="240"/>
                </a:xfrm>
                <a:prstGeom prst="triangle">
                  <a:avLst>
                    <a:gd name="adj" fmla="val 50000"/>
                  </a:avLst>
                </a:prstGeom>
                <a:noFill/>
                <a:ln w="28575" cap="flat" cmpd="sng">
                  <a:solidFill>
                    <a:schemeClr val="hlink"/>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7568" name="Oval 26"/>
                <p:cNvSpPr/>
                <p:nvPr/>
              </p:nvSpPr>
              <p:spPr>
                <a:xfrm>
                  <a:off x="1920" y="3504"/>
                  <a:ext cx="96" cy="96"/>
                </a:xfrm>
                <a:prstGeom prst="ellipse">
                  <a:avLst/>
                </a:prstGeom>
                <a:noFill/>
                <a:ln w="28575" cap="flat" cmpd="sng">
                  <a:solidFill>
                    <a:schemeClr val="hlink"/>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grpSp>
          <p:sp>
            <p:nvSpPr>
              <p:cNvPr id="107561" name="Line 27"/>
              <p:cNvSpPr/>
              <p:nvPr/>
            </p:nvSpPr>
            <p:spPr>
              <a:xfrm>
                <a:off x="2400" y="2304"/>
                <a:ext cx="336" cy="0"/>
              </a:xfrm>
              <a:prstGeom prst="line">
                <a:avLst/>
              </a:prstGeom>
              <a:ln w="28575" cap="flat" cmpd="sng">
                <a:solidFill>
                  <a:schemeClr val="hlink"/>
                </a:solidFill>
                <a:prstDash val="solid"/>
                <a:miter/>
                <a:headEnd type="none" w="med" len="med"/>
                <a:tailEnd type="none" w="med" len="med"/>
              </a:ln>
            </p:spPr>
          </p:sp>
          <p:sp>
            <p:nvSpPr>
              <p:cNvPr id="107562" name="Line 28"/>
              <p:cNvSpPr/>
              <p:nvPr/>
            </p:nvSpPr>
            <p:spPr>
              <a:xfrm>
                <a:off x="1344" y="1824"/>
                <a:ext cx="1920" cy="0"/>
              </a:xfrm>
              <a:prstGeom prst="line">
                <a:avLst/>
              </a:prstGeom>
              <a:ln w="28575" cap="flat" cmpd="sng">
                <a:solidFill>
                  <a:schemeClr val="accent2"/>
                </a:solidFill>
                <a:prstDash val="solid"/>
                <a:miter/>
                <a:headEnd type="none" w="med" len="med"/>
                <a:tailEnd type="none" w="med" len="med"/>
              </a:ln>
            </p:spPr>
          </p:sp>
          <p:sp>
            <p:nvSpPr>
              <p:cNvPr id="107563" name="Line 29"/>
              <p:cNvSpPr/>
              <p:nvPr/>
            </p:nvSpPr>
            <p:spPr>
              <a:xfrm flipV="1">
                <a:off x="1536" y="1824"/>
                <a:ext cx="0" cy="480"/>
              </a:xfrm>
              <a:prstGeom prst="line">
                <a:avLst/>
              </a:prstGeom>
              <a:ln w="28575" cap="flat" cmpd="sng">
                <a:solidFill>
                  <a:schemeClr val="hlink"/>
                </a:solidFill>
                <a:prstDash val="solid"/>
                <a:miter/>
                <a:headEnd type="none" w="med" len="med"/>
                <a:tailEnd type="oval" w="med" len="med"/>
              </a:ln>
            </p:spPr>
          </p:sp>
          <p:sp>
            <p:nvSpPr>
              <p:cNvPr id="107564" name="Text Box 30"/>
              <p:cNvSpPr txBox="1"/>
              <p:nvPr/>
            </p:nvSpPr>
            <p:spPr>
              <a:xfrm>
                <a:off x="975" y="2544"/>
                <a:ext cx="369" cy="288"/>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A1</a:t>
                </a:r>
              </a:p>
            </p:txBody>
          </p:sp>
          <p:sp>
            <p:nvSpPr>
              <p:cNvPr id="107565" name="Text Box 31"/>
              <p:cNvSpPr txBox="1"/>
              <p:nvPr/>
            </p:nvSpPr>
            <p:spPr>
              <a:xfrm>
                <a:off x="4335" y="2544"/>
                <a:ext cx="369" cy="288"/>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B1</a:t>
                </a:r>
              </a:p>
            </p:txBody>
          </p:sp>
          <p:sp>
            <p:nvSpPr>
              <p:cNvPr id="107566" name="Text Box 32"/>
              <p:cNvSpPr txBox="1"/>
              <p:nvPr/>
            </p:nvSpPr>
            <p:spPr>
              <a:xfrm>
                <a:off x="864" y="1680"/>
                <a:ext cx="493" cy="288"/>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DIR</a:t>
                </a:r>
              </a:p>
            </p:txBody>
          </p:sp>
        </p:grpSp>
        <p:grpSp>
          <p:nvGrpSpPr>
            <p:cNvPr id="107529" name="Group 35"/>
            <p:cNvGrpSpPr/>
            <p:nvPr/>
          </p:nvGrpSpPr>
          <p:grpSpPr>
            <a:xfrm>
              <a:off x="1676400" y="2957513"/>
              <a:ext cx="2667000" cy="1371600"/>
              <a:chOff x="864" y="1536"/>
              <a:chExt cx="1680" cy="864"/>
            </a:xfrm>
          </p:grpSpPr>
          <p:sp>
            <p:nvSpPr>
              <p:cNvPr id="107538" name="Rectangle 36"/>
              <p:cNvSpPr/>
              <p:nvPr/>
            </p:nvSpPr>
            <p:spPr>
              <a:xfrm>
                <a:off x="864" y="1536"/>
                <a:ext cx="1680" cy="864"/>
              </a:xfrm>
              <a:prstGeom prst="rect">
                <a:avLst/>
              </a:prstGeom>
              <a:solidFill>
                <a:schemeClr val="bg1"/>
              </a:solidFill>
              <a:ln w="9525">
                <a:noFill/>
              </a:ln>
            </p:spPr>
            <p:txBody>
              <a:bodyPr wrap="none" anchor="ctr"/>
              <a:lstStyle/>
              <a:p>
                <a:pPr eaLnBrk="1" hangingPunct="1"/>
                <a:endParaRPr lang="zh-CN" altLang="en-US" b="1" dirty="0">
                  <a:solidFill>
                    <a:srgbClr val="000000"/>
                  </a:solidFill>
                  <a:latin typeface="Arial Narrow" panose="020B0606020202030204" pitchFamily="34" charset="0"/>
                </a:endParaRPr>
              </a:p>
            </p:txBody>
          </p:sp>
          <p:grpSp>
            <p:nvGrpSpPr>
              <p:cNvPr id="107539" name="Group 37"/>
              <p:cNvGrpSpPr/>
              <p:nvPr/>
            </p:nvGrpSpPr>
            <p:grpSpPr>
              <a:xfrm>
                <a:off x="864" y="1552"/>
                <a:ext cx="1680" cy="848"/>
                <a:chOff x="864" y="1552"/>
                <a:chExt cx="1680" cy="848"/>
              </a:xfrm>
            </p:grpSpPr>
            <p:sp>
              <p:nvSpPr>
                <p:cNvPr id="107540" name="AutoShape 38"/>
                <p:cNvSpPr/>
                <p:nvPr/>
              </p:nvSpPr>
              <p:spPr>
                <a:xfrm>
                  <a:off x="2064" y="2016"/>
                  <a:ext cx="480" cy="384"/>
                </a:xfrm>
                <a:prstGeom prst="flowChartDelay">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7541" name="AutoShape 39"/>
                <p:cNvSpPr/>
                <p:nvPr/>
              </p:nvSpPr>
              <p:spPr>
                <a:xfrm>
                  <a:off x="2064" y="1552"/>
                  <a:ext cx="480" cy="368"/>
                </a:xfrm>
                <a:prstGeom prst="flowChartDelay">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7542" name="Oval 40"/>
                <p:cNvSpPr/>
                <p:nvPr/>
              </p:nvSpPr>
              <p:spPr>
                <a:xfrm>
                  <a:off x="1968" y="2256"/>
                  <a:ext cx="96" cy="96"/>
                </a:xfrm>
                <a:prstGeom prst="ellipse">
                  <a:avLst/>
                </a:prstGeom>
                <a:noFill/>
                <a:ln w="28575" cap="flat" cmpd="sng">
                  <a:solidFill>
                    <a:schemeClr val="tx1"/>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7543" name="Line 41"/>
                <p:cNvSpPr/>
                <p:nvPr/>
              </p:nvSpPr>
              <p:spPr>
                <a:xfrm flipH="1">
                  <a:off x="1344" y="1824"/>
                  <a:ext cx="720" cy="0"/>
                </a:xfrm>
                <a:prstGeom prst="line">
                  <a:avLst/>
                </a:prstGeom>
                <a:ln w="28575" cap="flat" cmpd="sng">
                  <a:solidFill>
                    <a:schemeClr val="tx1"/>
                  </a:solidFill>
                  <a:prstDash val="solid"/>
                  <a:miter/>
                  <a:headEnd type="none" w="med" len="med"/>
                  <a:tailEnd type="none" w="med" len="med"/>
                </a:ln>
              </p:spPr>
            </p:sp>
            <p:sp>
              <p:nvSpPr>
                <p:cNvPr id="107544" name="Line 42"/>
                <p:cNvSpPr/>
                <p:nvPr/>
              </p:nvSpPr>
              <p:spPr>
                <a:xfrm flipH="1">
                  <a:off x="1536" y="2304"/>
                  <a:ext cx="432" cy="0"/>
                </a:xfrm>
                <a:prstGeom prst="line">
                  <a:avLst/>
                </a:prstGeom>
                <a:ln w="28575" cap="flat" cmpd="sng">
                  <a:solidFill>
                    <a:schemeClr val="tx1"/>
                  </a:solidFill>
                  <a:prstDash val="solid"/>
                  <a:miter/>
                  <a:headEnd type="none" w="med" len="med"/>
                  <a:tailEnd type="none" w="med" len="med"/>
                </a:ln>
              </p:spPr>
            </p:sp>
            <p:sp>
              <p:nvSpPr>
                <p:cNvPr id="107545" name="Line 43"/>
                <p:cNvSpPr/>
                <p:nvPr/>
              </p:nvSpPr>
              <p:spPr>
                <a:xfrm flipV="1">
                  <a:off x="1536" y="1824"/>
                  <a:ext cx="0" cy="480"/>
                </a:xfrm>
                <a:prstGeom prst="line">
                  <a:avLst/>
                </a:prstGeom>
                <a:ln w="28575" cap="flat" cmpd="sng">
                  <a:solidFill>
                    <a:schemeClr val="tx1"/>
                  </a:solidFill>
                  <a:prstDash val="solid"/>
                  <a:miter/>
                  <a:headEnd type="none" w="med" len="med"/>
                  <a:tailEnd type="oval" w="med" len="med"/>
                </a:ln>
              </p:spPr>
            </p:sp>
            <p:sp>
              <p:nvSpPr>
                <p:cNvPr id="107546" name="Text Box 44"/>
                <p:cNvSpPr txBox="1"/>
                <p:nvPr/>
              </p:nvSpPr>
              <p:spPr>
                <a:xfrm>
                  <a:off x="864" y="1680"/>
                  <a:ext cx="493" cy="288"/>
                </a:xfrm>
                <a:prstGeom prst="rect">
                  <a:avLst/>
                </a:prstGeom>
                <a:noFill/>
                <a:ln w="9525">
                  <a:noFill/>
                </a:ln>
              </p:spPr>
              <p:txBody>
                <a:bodyPr wrap="none">
                  <a:spAutoFit/>
                </a:bodyPr>
                <a:lstStyle/>
                <a:p>
                  <a:pPr eaLnBrk="1" hangingPunct="1"/>
                  <a:r>
                    <a:rPr lang="en-US" altLang="zh-CN" b="1" dirty="0">
                      <a:solidFill>
                        <a:srgbClr val="000000"/>
                      </a:solidFill>
                      <a:latin typeface="Tahoma" panose="020B0604030504040204" pitchFamily="34" charset="0"/>
                    </a:rPr>
                    <a:t>DIR</a:t>
                  </a:r>
                  <a:endParaRPr lang="zh-CN" altLang="en-US" b="1" dirty="0">
                    <a:solidFill>
                      <a:srgbClr val="000000"/>
                    </a:solidFill>
                    <a:latin typeface="Tahoma" panose="020B0604030504040204" pitchFamily="34" charset="0"/>
                  </a:endParaRPr>
                </a:p>
              </p:txBody>
            </p:sp>
          </p:grpSp>
        </p:grpSp>
        <p:grpSp>
          <p:nvGrpSpPr>
            <p:cNvPr id="107530" name="Group 45"/>
            <p:cNvGrpSpPr/>
            <p:nvPr/>
          </p:nvGrpSpPr>
          <p:grpSpPr>
            <a:xfrm>
              <a:off x="1658938" y="2852738"/>
              <a:ext cx="1922462" cy="1143000"/>
              <a:chOff x="853" y="1440"/>
              <a:chExt cx="1211" cy="720"/>
            </a:xfrm>
          </p:grpSpPr>
          <p:grpSp>
            <p:nvGrpSpPr>
              <p:cNvPr id="107531" name="Group 46"/>
              <p:cNvGrpSpPr/>
              <p:nvPr/>
            </p:nvGrpSpPr>
            <p:grpSpPr>
              <a:xfrm>
                <a:off x="1344" y="1584"/>
                <a:ext cx="720" cy="576"/>
                <a:chOff x="816" y="816"/>
                <a:chExt cx="720" cy="576"/>
              </a:xfrm>
            </p:grpSpPr>
            <p:sp>
              <p:nvSpPr>
                <p:cNvPr id="107533" name="Oval 47"/>
                <p:cNvSpPr/>
                <p:nvPr/>
              </p:nvSpPr>
              <p:spPr>
                <a:xfrm>
                  <a:off x="1440" y="816"/>
                  <a:ext cx="96" cy="96"/>
                </a:xfrm>
                <a:prstGeom prst="ellipse">
                  <a:avLst/>
                </a:prstGeom>
                <a:noFill/>
                <a:ln w="28575" cap="flat" cmpd="sng">
                  <a:solidFill>
                    <a:schemeClr val="folHlink"/>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7534" name="Oval 48"/>
                <p:cNvSpPr/>
                <p:nvPr/>
              </p:nvSpPr>
              <p:spPr>
                <a:xfrm>
                  <a:off x="1440" y="1296"/>
                  <a:ext cx="96" cy="96"/>
                </a:xfrm>
                <a:prstGeom prst="ellipse">
                  <a:avLst/>
                </a:prstGeom>
                <a:noFill/>
                <a:ln w="28575" cap="flat" cmpd="sng">
                  <a:solidFill>
                    <a:schemeClr val="folHlink"/>
                  </a:solidFill>
                  <a:prstDash val="solid"/>
                  <a:miter/>
                  <a:headEnd type="none" w="med" len="med"/>
                  <a:tailEnd type="none" w="med" len="med"/>
                </a:ln>
              </p:spPr>
              <p:txBody>
                <a:bodyPr wrap="none" anchor="ctr"/>
                <a:lstStyle/>
                <a:p>
                  <a:pPr eaLnBrk="1" hangingPunct="1"/>
                  <a:endParaRPr lang="zh-CN" altLang="en-US" b="1" dirty="0">
                    <a:solidFill>
                      <a:srgbClr val="000000"/>
                    </a:solidFill>
                    <a:latin typeface="Arial Narrow" panose="020B0606020202030204" pitchFamily="34" charset="0"/>
                  </a:endParaRPr>
                </a:p>
              </p:txBody>
            </p:sp>
            <p:sp>
              <p:nvSpPr>
                <p:cNvPr id="107535" name="Line 49"/>
                <p:cNvSpPr/>
                <p:nvPr/>
              </p:nvSpPr>
              <p:spPr>
                <a:xfrm flipH="1">
                  <a:off x="816" y="864"/>
                  <a:ext cx="624" cy="0"/>
                </a:xfrm>
                <a:prstGeom prst="line">
                  <a:avLst/>
                </a:prstGeom>
                <a:ln w="28575" cap="flat" cmpd="sng">
                  <a:solidFill>
                    <a:schemeClr val="folHlink"/>
                  </a:solidFill>
                  <a:prstDash val="solid"/>
                  <a:miter/>
                  <a:headEnd type="none" w="med" len="med"/>
                  <a:tailEnd type="none" w="med" len="med"/>
                </a:ln>
              </p:spPr>
            </p:sp>
            <p:sp>
              <p:nvSpPr>
                <p:cNvPr id="107536" name="Line 50"/>
                <p:cNvSpPr/>
                <p:nvPr/>
              </p:nvSpPr>
              <p:spPr>
                <a:xfrm flipH="1">
                  <a:off x="1248" y="1344"/>
                  <a:ext cx="192" cy="0"/>
                </a:xfrm>
                <a:prstGeom prst="line">
                  <a:avLst/>
                </a:prstGeom>
                <a:ln w="28575" cap="flat" cmpd="sng">
                  <a:solidFill>
                    <a:schemeClr val="folHlink"/>
                  </a:solidFill>
                  <a:prstDash val="solid"/>
                  <a:miter/>
                  <a:headEnd type="none" w="med" len="med"/>
                  <a:tailEnd type="none" w="med" len="med"/>
                </a:ln>
              </p:spPr>
            </p:sp>
            <p:sp>
              <p:nvSpPr>
                <p:cNvPr id="107537" name="Line 51"/>
                <p:cNvSpPr/>
                <p:nvPr/>
              </p:nvSpPr>
              <p:spPr>
                <a:xfrm flipV="1">
                  <a:off x="1248" y="864"/>
                  <a:ext cx="0" cy="480"/>
                </a:xfrm>
                <a:prstGeom prst="line">
                  <a:avLst/>
                </a:prstGeom>
                <a:ln w="28575" cap="flat" cmpd="sng">
                  <a:solidFill>
                    <a:schemeClr val="folHlink"/>
                  </a:solidFill>
                  <a:prstDash val="solid"/>
                  <a:miter/>
                  <a:headEnd type="none" w="med" len="med"/>
                  <a:tailEnd type="oval" w="med" len="med"/>
                </a:ln>
              </p:spPr>
            </p:sp>
          </p:grpSp>
          <p:sp>
            <p:nvSpPr>
              <p:cNvPr id="107532" name="Text Box 52"/>
              <p:cNvSpPr txBox="1"/>
              <p:nvPr/>
            </p:nvSpPr>
            <p:spPr>
              <a:xfrm>
                <a:off x="853" y="1440"/>
                <a:ext cx="491" cy="288"/>
              </a:xfrm>
              <a:prstGeom prst="rect">
                <a:avLst/>
              </a:prstGeom>
              <a:noFill/>
              <a:ln w="9525">
                <a:noFill/>
              </a:ln>
            </p:spPr>
            <p:txBody>
              <a:bodyPr wrap="none">
                <a:spAutoFit/>
              </a:bodyPr>
              <a:lstStyle/>
              <a:p>
                <a:pPr eaLnBrk="1" hangingPunct="1"/>
                <a:r>
                  <a:rPr lang="en-US" altLang="zh-CN" b="1" dirty="0">
                    <a:solidFill>
                      <a:srgbClr val="954F72"/>
                    </a:solidFill>
                    <a:latin typeface="Tahoma" panose="020B0604030504040204" pitchFamily="34" charset="0"/>
                  </a:rPr>
                  <a:t>G_L</a:t>
                </a:r>
              </a:p>
            </p:txBody>
          </p:sp>
        </p:grpSp>
      </p:grpSp>
      <p:sp>
        <p:nvSpPr>
          <p:cNvPr id="2" name="文本框 1"/>
          <p:cNvSpPr txBox="1"/>
          <p:nvPr/>
        </p:nvSpPr>
        <p:spPr>
          <a:xfrm>
            <a:off x="6566535" y="3305810"/>
            <a:ext cx="352425" cy="460375"/>
          </a:xfrm>
          <a:prstGeom prst="rect">
            <a:avLst/>
          </a:prstGeom>
          <a:noFill/>
        </p:spPr>
        <p:txBody>
          <a:bodyPr wrap="none" rtlCol="0">
            <a:spAutoFit/>
          </a:bodyPr>
          <a:lstStyle/>
          <a:p>
            <a:r>
              <a:rPr lang="en-US" altLang="zh-CN">
                <a:solidFill>
                  <a:schemeClr val="accent1"/>
                </a:solidFill>
              </a:rPr>
              <a:t>0</a:t>
            </a:r>
          </a:p>
        </p:txBody>
      </p:sp>
      <p:sp>
        <p:nvSpPr>
          <p:cNvPr id="4" name="文本框 3"/>
          <p:cNvSpPr txBox="1"/>
          <p:nvPr/>
        </p:nvSpPr>
        <p:spPr>
          <a:xfrm>
            <a:off x="6028055" y="4256405"/>
            <a:ext cx="352425" cy="460375"/>
          </a:xfrm>
          <a:prstGeom prst="rect">
            <a:avLst/>
          </a:prstGeom>
          <a:noFill/>
        </p:spPr>
        <p:txBody>
          <a:bodyPr wrap="none" rtlCol="0">
            <a:spAutoFit/>
          </a:bodyPr>
          <a:lstStyle/>
          <a:p>
            <a:r>
              <a:rPr lang="en-US" altLang="zh-CN">
                <a:solidFill>
                  <a:schemeClr val="accent1"/>
                </a:solidFill>
              </a:rPr>
              <a:t>0</a:t>
            </a:r>
          </a:p>
        </p:txBody>
      </p:sp>
      <p:sp>
        <p:nvSpPr>
          <p:cNvPr id="5" name="文本框 4"/>
          <p:cNvSpPr txBox="1"/>
          <p:nvPr/>
        </p:nvSpPr>
        <p:spPr>
          <a:xfrm>
            <a:off x="9178925" y="4532630"/>
            <a:ext cx="352425" cy="460375"/>
          </a:xfrm>
          <a:prstGeom prst="rect">
            <a:avLst/>
          </a:prstGeom>
          <a:noFill/>
        </p:spPr>
        <p:txBody>
          <a:bodyPr wrap="none" rtlCol="0">
            <a:spAutoFit/>
          </a:bodyPr>
          <a:lstStyle/>
          <a:p>
            <a:r>
              <a:rPr lang="en-US" altLang="zh-CN">
                <a:solidFill>
                  <a:schemeClr val="accent1"/>
                </a:solidFill>
              </a:rPr>
              <a:t>0</a:t>
            </a:r>
          </a:p>
        </p:txBody>
      </p:sp>
      <p:sp>
        <p:nvSpPr>
          <p:cNvPr id="6" name="文本框 5"/>
          <p:cNvSpPr txBox="1"/>
          <p:nvPr/>
        </p:nvSpPr>
        <p:spPr>
          <a:xfrm>
            <a:off x="7794625" y="5436235"/>
            <a:ext cx="352425" cy="460375"/>
          </a:xfrm>
          <a:prstGeom prst="rect">
            <a:avLst/>
          </a:prstGeom>
          <a:noFill/>
        </p:spPr>
        <p:txBody>
          <a:bodyPr wrap="none" rtlCol="0">
            <a:spAutoFit/>
          </a:bodyPr>
          <a:lstStyle/>
          <a:p>
            <a:r>
              <a:rPr lang="en-US" altLang="zh-CN">
                <a:solidFill>
                  <a:schemeClr val="accent1"/>
                </a:solidFill>
              </a:rPr>
              <a:t>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latin typeface="黑体" panose="02010609060101010101" pitchFamily="49" charset="-122"/>
                <a:ea typeface="黑体" panose="02010609060101010101" pitchFamily="49" charset="-122"/>
              </a:rPr>
              <a:t>双向总线示例</a:t>
            </a:r>
          </a:p>
        </p:txBody>
      </p:sp>
      <p:sp>
        <p:nvSpPr>
          <p:cNvPr id="3" name="灯片编号占位符 2"/>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58</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4" name="Picture 3" descr="Control circuits send signal E N T F R L to pin G on the 74 by 245 transceiver, and it sends signal Ay T O B to pin D I R the transceiver. The transceiver also receives inputs at Ay 1 to Ay 8 from bus Ay, which is wired to input and output pins on 3 units. The 74 by 245 transceiver then sends outputs B 1 to B 8 to bus B, which is wired to the output and input pins of 4 uni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295" y="1276985"/>
            <a:ext cx="4556760" cy="5430520"/>
          </a:xfrm>
          <a:prstGeom prst="rect">
            <a:avLst/>
          </a:prstGeom>
        </p:spPr>
      </p:pic>
      <p:graphicFrame>
        <p:nvGraphicFramePr>
          <p:cNvPr id="6" name="表格 5"/>
          <p:cNvGraphicFramePr/>
          <p:nvPr>
            <p:custDataLst>
              <p:tags r:id="rId1"/>
            </p:custDataLst>
          </p:nvPr>
        </p:nvGraphicFramePr>
        <p:xfrm>
          <a:off x="6350000" y="2730500"/>
          <a:ext cx="4914900" cy="211074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146810">
                  <a:extLst>
                    <a:ext uri="{9D8B030D-6E8A-4147-A177-3AD203B41FA5}">
                      <a16:colId xmlns:a16="http://schemas.microsoft.com/office/drawing/2014/main" val="20001"/>
                    </a:ext>
                  </a:extLst>
                </a:gridCol>
                <a:gridCol w="2129790">
                  <a:extLst>
                    <a:ext uri="{9D8B030D-6E8A-4147-A177-3AD203B41FA5}">
                      <a16:colId xmlns:a16="http://schemas.microsoft.com/office/drawing/2014/main" val="20002"/>
                    </a:ext>
                  </a:extLst>
                </a:gridCol>
              </a:tblGrid>
              <a:tr h="527685">
                <a:tc>
                  <a:txBody>
                    <a:bodyPr/>
                    <a:lstStyle/>
                    <a:p>
                      <a:pPr>
                        <a:buNone/>
                      </a:pPr>
                      <a:r>
                        <a:rPr lang="en-US" altLang="zh-CN" sz="2800"/>
                        <a:t>ENTRF_L</a:t>
                      </a:r>
                    </a:p>
                  </a:txBody>
                  <a:tcPr/>
                </a:tc>
                <a:tc>
                  <a:txBody>
                    <a:bodyPr/>
                    <a:lstStyle/>
                    <a:p>
                      <a:pPr>
                        <a:buNone/>
                      </a:pPr>
                      <a:r>
                        <a:rPr lang="en-US" altLang="zh-CN" sz="2800"/>
                        <a:t>ATOB</a:t>
                      </a:r>
                    </a:p>
                  </a:txBody>
                  <a:tcPr/>
                </a:tc>
                <a:tc>
                  <a:txBody>
                    <a:bodyPr/>
                    <a:lstStyle/>
                    <a:p>
                      <a:pPr>
                        <a:buNone/>
                      </a:pPr>
                      <a:r>
                        <a:rPr lang="zh-CN" altLang="en-US" sz="2800"/>
                        <a:t>操作</a:t>
                      </a:r>
                    </a:p>
                  </a:txBody>
                  <a:tcPr/>
                </a:tc>
                <a:extLst>
                  <a:ext uri="{0D108BD9-81ED-4DB2-BD59-A6C34878D82A}">
                    <a16:rowId xmlns:a16="http://schemas.microsoft.com/office/drawing/2014/main" val="10000"/>
                  </a:ext>
                </a:extLst>
              </a:tr>
              <a:tr h="527685">
                <a:tc>
                  <a:txBody>
                    <a:bodyPr/>
                    <a:lstStyle/>
                    <a:p>
                      <a:pPr>
                        <a:buNone/>
                      </a:pPr>
                      <a:r>
                        <a:rPr lang="en-US" altLang="zh-CN" sz="2800"/>
                        <a:t>0</a:t>
                      </a:r>
                    </a:p>
                  </a:txBody>
                  <a:tcPr/>
                </a:tc>
                <a:tc>
                  <a:txBody>
                    <a:bodyPr/>
                    <a:lstStyle/>
                    <a:p>
                      <a:pPr>
                        <a:buNone/>
                      </a:pPr>
                      <a:r>
                        <a:rPr lang="en-US" altLang="zh-CN" sz="2800"/>
                        <a:t>0</a:t>
                      </a:r>
                    </a:p>
                  </a:txBody>
                  <a:tcPr/>
                </a:tc>
                <a:tc>
                  <a:txBody>
                    <a:bodyPr/>
                    <a:lstStyle/>
                    <a:p>
                      <a:pPr>
                        <a:buNone/>
                      </a:pPr>
                      <a:r>
                        <a:rPr lang="en-US" altLang="zh-CN" sz="2800"/>
                        <a:t>B——&gt;A</a:t>
                      </a:r>
                    </a:p>
                  </a:txBody>
                  <a:tcPr/>
                </a:tc>
                <a:extLst>
                  <a:ext uri="{0D108BD9-81ED-4DB2-BD59-A6C34878D82A}">
                    <a16:rowId xmlns:a16="http://schemas.microsoft.com/office/drawing/2014/main" val="10001"/>
                  </a:ext>
                </a:extLst>
              </a:tr>
              <a:tr h="527685">
                <a:tc>
                  <a:txBody>
                    <a:bodyPr/>
                    <a:lstStyle/>
                    <a:p>
                      <a:pPr>
                        <a:buNone/>
                      </a:pPr>
                      <a:r>
                        <a:rPr lang="en-US" altLang="zh-CN" sz="2800"/>
                        <a:t>0</a:t>
                      </a:r>
                    </a:p>
                  </a:txBody>
                  <a:tcPr/>
                </a:tc>
                <a:tc>
                  <a:txBody>
                    <a:bodyPr/>
                    <a:lstStyle/>
                    <a:p>
                      <a:pPr>
                        <a:buNone/>
                      </a:pPr>
                      <a:r>
                        <a:rPr lang="en-US" altLang="zh-CN" sz="2800"/>
                        <a:t>1</a:t>
                      </a:r>
                    </a:p>
                  </a:txBody>
                  <a:tcPr/>
                </a:tc>
                <a:tc>
                  <a:txBody>
                    <a:bodyPr/>
                    <a:lstStyle/>
                    <a:p>
                      <a:pPr>
                        <a:buNone/>
                      </a:pPr>
                      <a:r>
                        <a:rPr lang="en-US" altLang="zh-CN" sz="2800">
                          <a:sym typeface="+mn-ea"/>
                        </a:rPr>
                        <a:t>A——&gt;B</a:t>
                      </a:r>
                    </a:p>
                  </a:txBody>
                  <a:tcPr/>
                </a:tc>
                <a:extLst>
                  <a:ext uri="{0D108BD9-81ED-4DB2-BD59-A6C34878D82A}">
                    <a16:rowId xmlns:a16="http://schemas.microsoft.com/office/drawing/2014/main" val="10002"/>
                  </a:ext>
                </a:extLst>
              </a:tr>
              <a:tr h="527685">
                <a:tc>
                  <a:txBody>
                    <a:bodyPr/>
                    <a:lstStyle/>
                    <a:p>
                      <a:pPr>
                        <a:buNone/>
                      </a:pPr>
                      <a:r>
                        <a:rPr lang="en-US" altLang="zh-CN" sz="2800"/>
                        <a:t>1</a:t>
                      </a:r>
                    </a:p>
                  </a:txBody>
                  <a:tcPr/>
                </a:tc>
                <a:tc>
                  <a:txBody>
                    <a:bodyPr/>
                    <a:lstStyle/>
                    <a:p>
                      <a:pPr>
                        <a:buNone/>
                      </a:pPr>
                      <a:r>
                        <a:rPr lang="en-US" altLang="zh-CN" sz="2800"/>
                        <a:t>x</a:t>
                      </a:r>
                    </a:p>
                  </a:txBody>
                  <a:tcPr/>
                </a:tc>
                <a:tc>
                  <a:txBody>
                    <a:bodyPr/>
                    <a:lstStyle/>
                    <a:p>
                      <a:pPr>
                        <a:buNone/>
                      </a:pPr>
                      <a:r>
                        <a:rPr lang="en-US" altLang="zh-CN" sz="2800"/>
                        <a:t>AB</a:t>
                      </a:r>
                      <a:r>
                        <a:rPr lang="zh-CN" altLang="en-US" sz="2800"/>
                        <a:t>单独传输</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sym typeface="+mn-ea"/>
              </a:rPr>
              <a:t>实现三态输出</a:t>
            </a:r>
            <a:endParaRPr lang="zh-CN" altLang="en-US" dirty="0"/>
          </a:p>
        </p:txBody>
      </p:sp>
      <p:sp>
        <p:nvSpPr>
          <p:cNvPr id="109571" name="内容占位符 2"/>
          <p:cNvSpPr>
            <a:spLocks noGrp="1"/>
          </p:cNvSpPr>
          <p:nvPr>
            <p:ph idx="1"/>
          </p:nvPr>
        </p:nvSpPr>
        <p:spPr>
          <a:noFill/>
          <a:ln>
            <a:noFill/>
          </a:ln>
        </p:spPr>
        <p:txBody>
          <a:bodyPr/>
          <a:lstStyle/>
          <a:p>
            <a:r>
              <a:rPr lang="en-US" altLang="zh-CN" dirty="0">
                <a:latin typeface="Arial" panose="020B0604020202020204" pitchFamily="34" charset="0"/>
                <a:sym typeface="+mn-ea"/>
              </a:rPr>
              <a:t>Verilog</a:t>
            </a:r>
            <a:r>
              <a:rPr lang="zh-CN" altLang="en-US" dirty="0">
                <a:latin typeface="Arial" panose="020B0604020202020204" pitchFamily="34" charset="0"/>
                <a:sym typeface="+mn-ea"/>
              </a:rPr>
              <a:t>为高阻态内设了位数据值</a:t>
            </a:r>
            <a:r>
              <a:rPr lang="en-US" altLang="zh-CN" dirty="0">
                <a:latin typeface="Arial" panose="020B0604020202020204" pitchFamily="34" charset="0"/>
                <a:sym typeface="+mn-ea"/>
              </a:rPr>
              <a:t>”z”</a:t>
            </a:r>
            <a:endParaRPr lang="zh-CN" altLang="en-US" dirty="0"/>
          </a:p>
        </p:txBody>
      </p:sp>
      <p:sp>
        <p:nvSpPr>
          <p:cNvPr id="109572"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59</a:t>
            </a:fld>
            <a:endParaRPr lang="zh-CN" altLang="zh-CN" sz="1400" dirty="0">
              <a:latin typeface="Times New Roman" panose="02020603050405020304" pitchFamily="18" charset="0"/>
            </a:endParaRPr>
          </a:p>
        </p:txBody>
      </p:sp>
      <p:sp>
        <p:nvSpPr>
          <p:cNvPr id="109574" name="文本框 2"/>
          <p:cNvSpPr txBox="1"/>
          <p:nvPr/>
        </p:nvSpPr>
        <p:spPr>
          <a:xfrm>
            <a:off x="321310" y="5602605"/>
            <a:ext cx="5678170" cy="521970"/>
          </a:xfrm>
          <a:prstGeom prst="rect">
            <a:avLst/>
          </a:prstGeom>
          <a:noFill/>
          <a:ln w="9525">
            <a:noFill/>
          </a:ln>
        </p:spPr>
        <p:txBody>
          <a:bodyPr wrap="square">
            <a:spAutoFit/>
          </a:bodyPr>
          <a:lstStyle/>
          <a:p>
            <a:r>
              <a:rPr lang="zh-CN" altLang="en-US" sz="2800" dirty="0">
                <a:solidFill>
                  <a:schemeClr val="tx1"/>
                </a:solidFill>
                <a:latin typeface="Arial" panose="020B0604020202020204" pitchFamily="34" charset="0"/>
              </a:rPr>
              <a:t>与</a:t>
            </a:r>
            <a:r>
              <a:rPr lang="en-US" altLang="zh-CN" sz="2800" dirty="0">
                <a:solidFill>
                  <a:schemeClr val="tx1"/>
                </a:solidFill>
                <a:latin typeface="Arial" panose="020B0604020202020204" pitchFamily="34" charset="0"/>
              </a:rPr>
              <a:t>74*541</a:t>
            </a:r>
            <a:r>
              <a:rPr lang="zh-CN" altLang="en-US" sz="2800" dirty="0">
                <a:solidFill>
                  <a:schemeClr val="tx1"/>
                </a:solidFill>
                <a:latin typeface="Arial" panose="020B0604020202020204" pitchFamily="34" charset="0"/>
              </a:rPr>
              <a:t>类似的</a:t>
            </a:r>
            <a:r>
              <a:rPr lang="en-US" altLang="zh-CN" sz="2800" dirty="0">
                <a:solidFill>
                  <a:schemeClr val="tx1"/>
                </a:solidFill>
                <a:latin typeface="Arial" panose="020B0604020202020204" pitchFamily="34" charset="0"/>
              </a:rPr>
              <a:t>8</a:t>
            </a:r>
            <a:r>
              <a:rPr lang="zh-CN" altLang="en-US" sz="2800" dirty="0">
                <a:solidFill>
                  <a:schemeClr val="tx1"/>
                </a:solidFill>
                <a:latin typeface="Arial" panose="020B0604020202020204" pitchFamily="34" charset="0"/>
              </a:rPr>
              <a:t>位三态缓冲器</a:t>
            </a:r>
          </a:p>
        </p:txBody>
      </p:sp>
      <p:sp>
        <p:nvSpPr>
          <p:cNvPr id="109576" name="矩形 7"/>
          <p:cNvSpPr/>
          <p:nvPr/>
        </p:nvSpPr>
        <p:spPr>
          <a:xfrm>
            <a:off x="235585" y="2505075"/>
            <a:ext cx="5849620" cy="2676525"/>
          </a:xfrm>
          <a:prstGeom prst="rect">
            <a:avLst/>
          </a:prstGeom>
          <a:noFill/>
          <a:ln w="9525">
            <a:noFill/>
          </a:ln>
        </p:spPr>
        <p:txBody>
          <a:bodyPr wrap="square">
            <a:spAutoFit/>
          </a:bodyPr>
          <a:lstStyle/>
          <a:p>
            <a:r>
              <a:rPr lang="es-ES" altLang="zh-CN" dirty="0">
                <a:solidFill>
                  <a:schemeClr val="tx1"/>
                </a:solidFill>
                <a:latin typeface="Arial" panose="020B0604020202020204" pitchFamily="34" charset="0"/>
              </a:rPr>
              <a:t>module Vr74x541(G1_L, G2_L, A, Y);</a:t>
            </a:r>
          </a:p>
          <a:p>
            <a:r>
              <a:rPr lang="es-ES" altLang="zh-CN" dirty="0">
                <a:solidFill>
                  <a:schemeClr val="tx1"/>
                </a:solidFill>
                <a:latin typeface="Arial" panose="020B0604020202020204" pitchFamily="34" charset="0"/>
              </a:rPr>
              <a:t>  input G1_L, G2_L;</a:t>
            </a:r>
          </a:p>
          <a:p>
            <a:r>
              <a:rPr lang="es-ES" altLang="zh-CN" dirty="0">
                <a:solidFill>
                  <a:schemeClr val="tx1"/>
                </a:solidFill>
                <a:latin typeface="Arial" panose="020B0604020202020204" pitchFamily="34" charset="0"/>
              </a:rPr>
              <a:t>  input [1:8] A;</a:t>
            </a:r>
          </a:p>
          <a:p>
            <a:r>
              <a:rPr lang="es-ES" altLang="zh-CN" dirty="0">
                <a:solidFill>
                  <a:schemeClr val="tx1"/>
                </a:solidFill>
                <a:latin typeface="Arial" panose="020B0604020202020204" pitchFamily="34" charset="0"/>
              </a:rPr>
              <a:t>  output [1:8] Y;</a:t>
            </a:r>
          </a:p>
          <a:p>
            <a:endParaRPr lang="es-ES" altLang="zh-CN" dirty="0">
              <a:solidFill>
                <a:schemeClr val="tx1"/>
              </a:solidFill>
              <a:latin typeface="Arial" panose="020B0604020202020204" pitchFamily="34" charset="0"/>
            </a:endParaRPr>
          </a:p>
          <a:p>
            <a:r>
              <a:rPr lang="es-ES" altLang="zh-CN" dirty="0">
                <a:solidFill>
                  <a:schemeClr val="tx1"/>
                </a:solidFill>
                <a:latin typeface="Arial" panose="020B0604020202020204" pitchFamily="34" charset="0"/>
              </a:rPr>
              <a:t>  assign Y = (~G1_L &amp; ~G2_L) ? A : 8'bz;</a:t>
            </a:r>
          </a:p>
          <a:p>
            <a:r>
              <a:rPr lang="es-ES" altLang="zh-CN" dirty="0">
                <a:solidFill>
                  <a:schemeClr val="tx1"/>
                </a:solidFill>
                <a:latin typeface="Arial" panose="020B0604020202020204" pitchFamily="34" charset="0"/>
              </a:rPr>
              <a:t>endmodule</a:t>
            </a:r>
          </a:p>
        </p:txBody>
      </p:sp>
      <p:sp>
        <p:nvSpPr>
          <p:cNvPr id="109577" name="矩形 7"/>
          <p:cNvSpPr/>
          <p:nvPr/>
        </p:nvSpPr>
        <p:spPr>
          <a:xfrm>
            <a:off x="6072505" y="2505075"/>
            <a:ext cx="5998845" cy="2676525"/>
          </a:xfrm>
          <a:prstGeom prst="rect">
            <a:avLst/>
          </a:prstGeom>
          <a:noFill/>
          <a:ln w="9525">
            <a:noFill/>
          </a:ln>
        </p:spPr>
        <p:txBody>
          <a:bodyPr wrap="square">
            <a:spAutoFit/>
          </a:bodyPr>
          <a:lstStyle/>
          <a:p>
            <a:r>
              <a:rPr lang="es-ES" altLang="zh-CN" dirty="0">
                <a:solidFill>
                  <a:schemeClr val="tx1"/>
                </a:solidFill>
                <a:latin typeface="Arial" panose="020B0604020202020204" pitchFamily="34" charset="0"/>
              </a:rPr>
              <a:t>module Vr74x245(G_L, DIR, A, B);</a:t>
            </a:r>
          </a:p>
          <a:p>
            <a:r>
              <a:rPr lang="es-ES" altLang="zh-CN" dirty="0">
                <a:solidFill>
                  <a:schemeClr val="tx1"/>
                </a:solidFill>
                <a:latin typeface="Arial" panose="020B0604020202020204" pitchFamily="34" charset="0"/>
              </a:rPr>
              <a:t>  input G_L, DIR;</a:t>
            </a:r>
          </a:p>
          <a:p>
            <a:r>
              <a:rPr lang="es-ES" altLang="zh-CN" dirty="0">
                <a:solidFill>
                  <a:schemeClr val="tx1"/>
                </a:solidFill>
                <a:latin typeface="Arial" panose="020B0604020202020204" pitchFamily="34" charset="0"/>
              </a:rPr>
              <a:t>  </a:t>
            </a:r>
            <a:r>
              <a:rPr lang="es-ES" altLang="zh-CN" dirty="0">
                <a:solidFill>
                  <a:srgbClr val="FF0000"/>
                </a:solidFill>
                <a:latin typeface="Arial" panose="020B0604020202020204" pitchFamily="34" charset="0"/>
              </a:rPr>
              <a:t>inout </a:t>
            </a:r>
            <a:r>
              <a:rPr lang="es-ES" altLang="zh-CN" dirty="0">
                <a:solidFill>
                  <a:schemeClr val="tx1"/>
                </a:solidFill>
                <a:latin typeface="Arial" panose="020B0604020202020204" pitchFamily="34" charset="0"/>
              </a:rPr>
              <a:t>[1:8] A, B;	//</a:t>
            </a:r>
            <a:r>
              <a:rPr lang="zh-CN" altLang="en-US" dirty="0">
                <a:solidFill>
                  <a:schemeClr val="tx1"/>
                </a:solidFill>
                <a:latin typeface="Arial" panose="020B0604020202020204" pitchFamily="34" charset="0"/>
              </a:rPr>
              <a:t>输出端口可作输入</a:t>
            </a:r>
            <a:endParaRPr lang="es-ES" altLang="zh-CN" dirty="0">
              <a:solidFill>
                <a:schemeClr val="tx1"/>
              </a:solidFill>
              <a:latin typeface="Arial" panose="020B0604020202020204" pitchFamily="34" charset="0"/>
            </a:endParaRPr>
          </a:p>
          <a:p>
            <a:endParaRPr lang="es-ES" altLang="zh-CN" dirty="0">
              <a:solidFill>
                <a:schemeClr val="tx1"/>
              </a:solidFill>
              <a:latin typeface="Arial" panose="020B0604020202020204" pitchFamily="34" charset="0"/>
            </a:endParaRPr>
          </a:p>
          <a:p>
            <a:r>
              <a:rPr lang="es-ES" altLang="zh-CN" dirty="0">
                <a:solidFill>
                  <a:schemeClr val="tx1"/>
                </a:solidFill>
                <a:latin typeface="Arial" panose="020B0604020202020204" pitchFamily="34" charset="0"/>
              </a:rPr>
              <a:t>  assign A = (~G_L &amp; ~DIR) ? B : 8'bz;</a:t>
            </a:r>
          </a:p>
          <a:p>
            <a:r>
              <a:rPr lang="es-ES" altLang="zh-CN" dirty="0">
                <a:solidFill>
                  <a:schemeClr val="tx1"/>
                </a:solidFill>
                <a:latin typeface="Arial" panose="020B0604020202020204" pitchFamily="34" charset="0"/>
              </a:rPr>
              <a:t>  assign B = (~G_L &amp;  DIR) ? A : 8'bz;</a:t>
            </a:r>
          </a:p>
          <a:p>
            <a:r>
              <a:rPr lang="es-ES" altLang="zh-CN" dirty="0">
                <a:solidFill>
                  <a:schemeClr val="tx1"/>
                </a:solidFill>
                <a:latin typeface="Arial" panose="020B0604020202020204" pitchFamily="34" charset="0"/>
              </a:rPr>
              <a:t>endmodule</a:t>
            </a:r>
          </a:p>
        </p:txBody>
      </p:sp>
      <p:sp>
        <p:nvSpPr>
          <p:cNvPr id="109578" name="文本框 2"/>
          <p:cNvSpPr txBox="1"/>
          <p:nvPr/>
        </p:nvSpPr>
        <p:spPr>
          <a:xfrm>
            <a:off x="6656388" y="5479098"/>
            <a:ext cx="4830762" cy="521970"/>
          </a:xfrm>
          <a:prstGeom prst="rect">
            <a:avLst/>
          </a:prstGeom>
          <a:noFill/>
          <a:ln w="9525">
            <a:noFill/>
          </a:ln>
        </p:spPr>
        <p:txBody>
          <a:bodyPr>
            <a:spAutoFit/>
          </a:bodyPr>
          <a:lstStyle/>
          <a:p>
            <a:r>
              <a:rPr lang="zh-CN" altLang="en-US" sz="2800" dirty="0">
                <a:solidFill>
                  <a:schemeClr val="tx1"/>
                </a:solidFill>
                <a:latin typeface="Arial" panose="020B0604020202020204" pitchFamily="34" charset="0"/>
              </a:rPr>
              <a:t>与</a:t>
            </a:r>
            <a:r>
              <a:rPr lang="en-US" altLang="zh-CN" sz="2800" dirty="0">
                <a:solidFill>
                  <a:schemeClr val="tx1"/>
                </a:solidFill>
                <a:latin typeface="Arial" panose="020B0604020202020204" pitchFamily="34" charset="0"/>
              </a:rPr>
              <a:t>74*245</a:t>
            </a:r>
            <a:r>
              <a:rPr lang="zh-CN" altLang="en-US" sz="2800" dirty="0">
                <a:solidFill>
                  <a:schemeClr val="tx1"/>
                </a:solidFill>
                <a:latin typeface="Arial" panose="020B0604020202020204" pitchFamily="34" charset="0"/>
              </a:rPr>
              <a:t>类似的</a:t>
            </a:r>
            <a:r>
              <a:rPr lang="en-US" altLang="zh-CN" sz="2800" dirty="0">
                <a:solidFill>
                  <a:schemeClr val="tx1"/>
                </a:solidFill>
                <a:latin typeface="Arial" panose="020B0604020202020204" pitchFamily="34" charset="0"/>
              </a:rPr>
              <a:t>8</a:t>
            </a:r>
            <a:r>
              <a:rPr lang="zh-CN" altLang="en-US" sz="2800" dirty="0">
                <a:solidFill>
                  <a:schemeClr val="tx1"/>
                </a:solidFill>
                <a:latin typeface="Arial" panose="020B0604020202020204" pitchFamily="34" charset="0"/>
              </a:rPr>
              <a:t>位收发器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5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5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p:bldP spid="109576" grpId="0"/>
      <p:bldP spid="109577" grpId="0"/>
      <p:bldP spid="10957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基于</a:t>
            </a:r>
            <a:r>
              <a:rPr lang="en-US" altLang="zh-CN" dirty="0">
                <a:latin typeface="黑体" panose="02010609060101010101" pitchFamily="49" charset="-122"/>
                <a:ea typeface="黑体" panose="02010609060101010101" pitchFamily="49" charset="-122"/>
                <a:cs typeface="黑体" panose="02010609060101010101" pitchFamily="49" charset="-122"/>
                <a:sym typeface="+mn-ea"/>
              </a:rPr>
              <a:t>ROM</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的设计方法的优点</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28674" name="内容占位符 5"/>
          <p:cNvSpPr>
            <a:spLocks noGrp="1"/>
          </p:cNvSpPr>
          <p:nvPr>
            <p:ph idx="1"/>
          </p:nvPr>
        </p:nvSpPr>
        <p:spPr>
          <a:noFill/>
          <a:ln>
            <a:noFill/>
          </a:ln>
        </p:spPr>
        <p:txBody>
          <a:bodyPr/>
          <a:lstStyle/>
          <a:p>
            <a:r>
              <a:rPr lang="zh-CN" altLang="en-US" dirty="0"/>
              <a:t>通常可以用高级程序语言来计算存储在</a:t>
            </a:r>
            <a:r>
              <a:rPr lang="en-US" altLang="zh-CN" dirty="0"/>
              <a:t>ROM</a:t>
            </a:r>
            <a:r>
              <a:rPr lang="zh-CN" altLang="en-US" dirty="0"/>
              <a:t>中的内容。</a:t>
            </a:r>
          </a:p>
        </p:txBody>
      </p:sp>
      <p:sp>
        <p:nvSpPr>
          <p:cNvPr id="28675"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6</a:t>
            </a:fld>
            <a:endParaRPr lang="zh-CN" altLang="zh-CN" sz="1400" dirty="0">
              <a:solidFill>
                <a:schemeClr val="tx1"/>
              </a:solidFill>
              <a:latin typeface="Times New Roman" panose="02020603050405020304" pitchFamily="18" charset="0"/>
            </a:endParaRPr>
          </a:p>
        </p:txBody>
      </p:sp>
      <p:pic>
        <p:nvPicPr>
          <p:cNvPr id="28676" name="图片 1"/>
          <p:cNvPicPr>
            <a:picLocks noChangeAspect="1"/>
          </p:cNvPicPr>
          <p:nvPr/>
        </p:nvPicPr>
        <p:blipFill>
          <a:blip r:embed="rId3"/>
          <a:stretch>
            <a:fillRect/>
          </a:stretch>
        </p:blipFill>
        <p:spPr>
          <a:xfrm>
            <a:off x="3256280" y="1958023"/>
            <a:ext cx="3530600" cy="4767262"/>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cs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cs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cs typeface="黑体" panose="02010609060101010101" pitchFamily="49" charset="-122"/>
                <a:sym typeface="+mn-ea"/>
              </a:rPr>
              <a:t>实现</a:t>
            </a:r>
            <a:r>
              <a:rPr lang="en-US" altLang="zh-CN" b="1" dirty="0">
                <a:latin typeface="黑体" panose="02010609060101010101" pitchFamily="49" charset="-122"/>
                <a:ea typeface="黑体" panose="02010609060101010101" pitchFamily="49" charset="-122"/>
                <a:cs typeface="黑体" panose="02010609060101010101" pitchFamily="49" charset="-122"/>
                <a:sym typeface="+mn-ea"/>
              </a:rPr>
              <a:t>4路8位总线收发器</a:t>
            </a:r>
            <a:endParaRPr lang="en-US" altLang="zh-CN" b="1" dirty="0">
              <a:latin typeface="黑体" panose="02010609060101010101" pitchFamily="49" charset="-122"/>
              <a:ea typeface="黑体" panose="02010609060101010101" pitchFamily="49" charset="-122"/>
              <a:cs typeface="黑体" panose="02010609060101010101" pitchFamily="49" charset="-122"/>
            </a:endParaRPr>
          </a:p>
        </p:txBody>
      </p:sp>
      <p:sp>
        <p:nvSpPr>
          <p:cNvPr id="110595" name="内容占位符 2"/>
          <p:cNvSpPr>
            <a:spLocks noGrp="1"/>
          </p:cNvSpPr>
          <p:nvPr>
            <p:ph idx="1"/>
          </p:nvPr>
        </p:nvSpPr>
        <p:spPr>
          <a:noFill/>
          <a:ln>
            <a:noFill/>
          </a:ln>
        </p:spPr>
        <p:txBody>
          <a:bodyPr/>
          <a:lstStyle/>
          <a:p>
            <a:endParaRPr lang="zh-CN" altLang="en-US" dirty="0"/>
          </a:p>
        </p:txBody>
      </p:sp>
      <p:sp>
        <p:nvSpPr>
          <p:cNvPr id="110596"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60</a:t>
            </a:fld>
            <a:endParaRPr lang="zh-CN" altLang="zh-CN" sz="1400" dirty="0">
              <a:latin typeface="Times New Roman" panose="02020603050405020304" pitchFamily="18" charset="0"/>
            </a:endParaRPr>
          </a:p>
        </p:txBody>
      </p:sp>
      <p:sp>
        <p:nvSpPr>
          <p:cNvPr id="110599" name="矩形 7"/>
          <p:cNvSpPr/>
          <p:nvPr/>
        </p:nvSpPr>
        <p:spPr>
          <a:xfrm>
            <a:off x="1522095" y="1167130"/>
            <a:ext cx="9645015" cy="5631180"/>
          </a:xfrm>
          <a:prstGeom prst="rect">
            <a:avLst/>
          </a:prstGeom>
          <a:noFill/>
          <a:ln w="9525">
            <a:noFill/>
          </a:ln>
        </p:spPr>
        <p:txBody>
          <a:bodyPr wrap="square">
            <a:spAutoFit/>
          </a:bodyPr>
          <a:lstStyle/>
          <a:p>
            <a:r>
              <a:rPr lang="es-ES" altLang="zh-CN" sz="1800" dirty="0">
                <a:solidFill>
                  <a:schemeClr val="tx1"/>
                </a:solidFill>
                <a:latin typeface="Times New Roman" panose="02020603050405020304" pitchFamily="18" charset="0"/>
                <a:cs typeface="Times New Roman" panose="02020603050405020304" pitchFamily="18" charset="0"/>
              </a:rPr>
              <a:t>module VrXcvr4x8(A, B, C, D, S, AOE_L, BOE_L, COE_L, DOE_L, MOE_L);</a:t>
            </a:r>
          </a:p>
          <a:p>
            <a:r>
              <a:rPr lang="es-ES" altLang="zh-CN" sz="1800" dirty="0">
                <a:solidFill>
                  <a:schemeClr val="tx1"/>
                </a:solidFill>
                <a:latin typeface="Times New Roman" panose="02020603050405020304" pitchFamily="18" charset="0"/>
                <a:cs typeface="Times New Roman" panose="02020603050405020304" pitchFamily="18" charset="0"/>
              </a:rPr>
              <a:t>  input [2:0] S;</a:t>
            </a:r>
          </a:p>
          <a:p>
            <a:r>
              <a:rPr lang="es-ES" altLang="zh-CN" sz="1800" dirty="0">
                <a:solidFill>
                  <a:schemeClr val="tx1"/>
                </a:solidFill>
                <a:latin typeface="Times New Roman" panose="02020603050405020304" pitchFamily="18" charset="0"/>
                <a:cs typeface="Times New Roman" panose="02020603050405020304" pitchFamily="18" charset="0"/>
              </a:rPr>
              <a:t>  input AOE_L, BOE_L, COE_L, DOE_L, MOE_L;</a:t>
            </a:r>
          </a:p>
          <a:p>
            <a:r>
              <a:rPr lang="es-ES" altLang="zh-CN" sz="1800" dirty="0">
                <a:solidFill>
                  <a:schemeClr val="tx1"/>
                </a:solidFill>
                <a:latin typeface="Times New Roman" panose="02020603050405020304" pitchFamily="18" charset="0"/>
                <a:cs typeface="Times New Roman" panose="02020603050405020304" pitchFamily="18" charset="0"/>
              </a:rPr>
              <a:t>  inout [1:8] A, B, C, D;</a:t>
            </a:r>
          </a:p>
          <a:p>
            <a:r>
              <a:rPr lang="es-ES" altLang="zh-CN" sz="1800" dirty="0">
                <a:solidFill>
                  <a:schemeClr val="tx1"/>
                </a:solidFill>
                <a:latin typeface="Times New Roman" panose="02020603050405020304" pitchFamily="18" charset="0"/>
                <a:cs typeface="Times New Roman" panose="02020603050405020304" pitchFamily="18" charset="0"/>
              </a:rPr>
              <a:t>  reg [1:8] ibus;</a:t>
            </a:r>
          </a:p>
          <a:p>
            <a:endParaRPr lang="es-ES" altLang="zh-CN" sz="1800" dirty="0">
              <a:solidFill>
                <a:schemeClr val="tx1"/>
              </a:solidFill>
              <a:latin typeface="Times New Roman" panose="02020603050405020304" pitchFamily="18" charset="0"/>
              <a:cs typeface="Times New Roman" panose="02020603050405020304" pitchFamily="18" charset="0"/>
            </a:endParaRPr>
          </a:p>
          <a:p>
            <a:r>
              <a:rPr lang="es-ES" altLang="zh-CN" sz="1800" dirty="0">
                <a:solidFill>
                  <a:schemeClr val="tx1"/>
                </a:solidFill>
                <a:latin typeface="Times New Roman" panose="02020603050405020304" pitchFamily="18" charset="0"/>
                <a:cs typeface="Times New Roman" panose="02020603050405020304" pitchFamily="18" charset="0"/>
              </a:rPr>
              <a:t>  always @ (A or B or C or D or S) begin</a:t>
            </a:r>
          </a:p>
          <a:p>
            <a:r>
              <a:rPr lang="es-ES" altLang="zh-CN" sz="1800" dirty="0">
                <a:solidFill>
                  <a:schemeClr val="tx1"/>
                </a:solidFill>
                <a:latin typeface="Times New Roman" panose="02020603050405020304" pitchFamily="18" charset="0"/>
                <a:cs typeface="Times New Roman" panose="02020603050405020304" pitchFamily="18" charset="0"/>
              </a:rPr>
              <a:t>    if (S[2] == 0) ibus = {4{S[1:0]}};</a:t>
            </a:r>
          </a:p>
          <a:p>
            <a:r>
              <a:rPr lang="es-ES" altLang="zh-CN" sz="1800" dirty="0">
                <a:solidFill>
                  <a:schemeClr val="tx1"/>
                </a:solidFill>
                <a:latin typeface="Times New Roman" panose="02020603050405020304" pitchFamily="18" charset="0"/>
                <a:cs typeface="Times New Roman" panose="02020603050405020304" pitchFamily="18" charset="0"/>
              </a:rPr>
              <a:t>    else case (S[1:0])</a:t>
            </a:r>
          </a:p>
          <a:p>
            <a:r>
              <a:rPr lang="es-ES" altLang="zh-CN" sz="1800" dirty="0">
                <a:solidFill>
                  <a:schemeClr val="tx1"/>
                </a:solidFill>
                <a:latin typeface="Times New Roman" panose="02020603050405020304" pitchFamily="18" charset="0"/>
                <a:cs typeface="Times New Roman" panose="02020603050405020304" pitchFamily="18" charset="0"/>
              </a:rPr>
              <a:t>      2'b00: ibus = A;</a:t>
            </a:r>
          </a:p>
          <a:p>
            <a:r>
              <a:rPr lang="es-ES" altLang="zh-CN" sz="1800" dirty="0">
                <a:solidFill>
                  <a:schemeClr val="tx1"/>
                </a:solidFill>
                <a:latin typeface="Times New Roman" panose="02020603050405020304" pitchFamily="18" charset="0"/>
                <a:cs typeface="Times New Roman" panose="02020603050405020304" pitchFamily="18" charset="0"/>
              </a:rPr>
              <a:t>      2'b01: ibus = B;</a:t>
            </a:r>
          </a:p>
          <a:p>
            <a:r>
              <a:rPr lang="es-ES" altLang="zh-CN" sz="1800" dirty="0">
                <a:solidFill>
                  <a:schemeClr val="tx1"/>
                </a:solidFill>
                <a:latin typeface="Times New Roman" panose="02020603050405020304" pitchFamily="18" charset="0"/>
                <a:cs typeface="Times New Roman" panose="02020603050405020304" pitchFamily="18" charset="0"/>
              </a:rPr>
              <a:t>      2'b10: ibus = C;</a:t>
            </a:r>
          </a:p>
          <a:p>
            <a:r>
              <a:rPr lang="es-ES" altLang="zh-CN" sz="1800" dirty="0">
                <a:solidFill>
                  <a:schemeClr val="tx1"/>
                </a:solidFill>
                <a:latin typeface="Times New Roman" panose="02020603050405020304" pitchFamily="18" charset="0"/>
                <a:cs typeface="Times New Roman" panose="02020603050405020304" pitchFamily="18" charset="0"/>
              </a:rPr>
              <a:t>      2'b11: ibus = D;</a:t>
            </a:r>
          </a:p>
          <a:p>
            <a:r>
              <a:rPr lang="es-ES" altLang="zh-CN" sz="1800" dirty="0">
                <a:solidFill>
                  <a:schemeClr val="tx1"/>
                </a:solidFill>
                <a:latin typeface="Times New Roman" panose="02020603050405020304" pitchFamily="18" charset="0"/>
                <a:cs typeface="Times New Roman" panose="02020603050405020304" pitchFamily="18" charset="0"/>
              </a:rPr>
              <a:t>    endcase    </a:t>
            </a:r>
          </a:p>
          <a:p>
            <a:r>
              <a:rPr lang="es-ES" altLang="zh-CN" sz="1800" dirty="0">
                <a:solidFill>
                  <a:schemeClr val="tx1"/>
                </a:solidFill>
                <a:latin typeface="Times New Roman" panose="02020603050405020304" pitchFamily="18" charset="0"/>
                <a:cs typeface="Times New Roman" panose="02020603050405020304" pitchFamily="18" charset="0"/>
              </a:rPr>
              <a:t>  end</a:t>
            </a:r>
          </a:p>
          <a:p>
            <a:r>
              <a:rPr lang="es-ES" altLang="zh-CN" sz="1800" dirty="0">
                <a:solidFill>
                  <a:schemeClr val="tx1"/>
                </a:solidFill>
                <a:latin typeface="Times New Roman" panose="02020603050405020304" pitchFamily="18" charset="0"/>
                <a:cs typeface="Times New Roman" panose="02020603050405020304" pitchFamily="18" charset="0"/>
              </a:rPr>
              <a:t>  assign A = ((~AOE_L &amp; ~MOE_L) &amp;&amp; (S[2:0] != 3'b100)) ? ibus : 8'bz;</a:t>
            </a:r>
          </a:p>
          <a:p>
            <a:r>
              <a:rPr lang="es-ES" altLang="zh-CN" sz="1800" dirty="0">
                <a:solidFill>
                  <a:schemeClr val="tx1"/>
                </a:solidFill>
                <a:latin typeface="Times New Roman" panose="02020603050405020304" pitchFamily="18" charset="0"/>
                <a:cs typeface="Times New Roman" panose="02020603050405020304" pitchFamily="18" charset="0"/>
              </a:rPr>
              <a:t>  assign B = ((~BOE_L &amp; ~MOE_L) &amp;&amp; (S[2:0] != 3'b101)) ? ibus : 8'bz;</a:t>
            </a:r>
          </a:p>
          <a:p>
            <a:r>
              <a:rPr lang="es-ES" altLang="zh-CN" sz="1800" dirty="0">
                <a:solidFill>
                  <a:schemeClr val="tx1"/>
                </a:solidFill>
                <a:latin typeface="Times New Roman" panose="02020603050405020304" pitchFamily="18" charset="0"/>
                <a:cs typeface="Times New Roman" panose="02020603050405020304" pitchFamily="18" charset="0"/>
              </a:rPr>
              <a:t>  assign C = ((~COE_L &amp; ~MOE_L) &amp;&amp; (S[2:0] != 3'b110)) ? ibus : 8'bz;</a:t>
            </a:r>
          </a:p>
          <a:p>
            <a:r>
              <a:rPr lang="es-ES" altLang="zh-CN" sz="1800" dirty="0">
                <a:solidFill>
                  <a:schemeClr val="tx1"/>
                </a:solidFill>
                <a:latin typeface="Times New Roman" panose="02020603050405020304" pitchFamily="18" charset="0"/>
                <a:cs typeface="Times New Roman" panose="02020603050405020304" pitchFamily="18" charset="0"/>
              </a:rPr>
              <a:t>  assign D = ((~DOE_L &amp; ~MOE_L) &amp;&amp; (S[2:0] != 3'b111)) ? ibus : 8'bz;</a:t>
            </a:r>
          </a:p>
          <a:p>
            <a:r>
              <a:rPr lang="es-ES" altLang="zh-CN" sz="1800" dirty="0">
                <a:solidFill>
                  <a:schemeClr val="tx1"/>
                </a:solidFill>
                <a:latin typeface="Times New Roman" panose="02020603050405020304" pitchFamily="18" charset="0"/>
                <a:cs typeface="Times New Roman" panose="02020603050405020304" pitchFamily="18" charset="0"/>
              </a:rPr>
              <a:t>endmodule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b="1" dirty="0">
                <a:cs typeface="黑体" panose="02010609060101010101" pitchFamily="49" charset="-122"/>
                <a:sym typeface="宋体" panose="02010600030101010101" pitchFamily="2" charset="-122"/>
              </a:rPr>
              <a:t>利用</a:t>
            </a:r>
            <a:r>
              <a:rPr lang="en-US" altLang="zh-CN" b="1" dirty="0">
                <a:cs typeface="黑体" panose="02010609060101010101" pitchFamily="49" charset="-122"/>
                <a:sym typeface="宋体" panose="02010600030101010101" pitchFamily="2" charset="-122"/>
              </a:rPr>
              <a:t>74LS138</a:t>
            </a:r>
            <a:r>
              <a:rPr lang="zh-CN" altLang="en-US" b="1" dirty="0">
                <a:cs typeface="黑体" panose="02010609060101010101" pitchFamily="49" charset="-122"/>
                <a:sym typeface="宋体" panose="02010600030101010101" pitchFamily="2" charset="-122"/>
              </a:rPr>
              <a:t>设计</a:t>
            </a:r>
            <a:r>
              <a:rPr lang="en-US" altLang="zh-CN" b="1" dirty="0">
                <a:cs typeface="黑体" panose="02010609060101010101" pitchFamily="49" charset="-122"/>
                <a:sym typeface="宋体" panose="02010600030101010101" pitchFamily="2" charset="-122"/>
              </a:rPr>
              <a:t>1</a:t>
            </a:r>
            <a:r>
              <a:rPr lang="zh-CN" altLang="en-US" b="1" dirty="0">
                <a:cs typeface="黑体" panose="02010609060101010101" pitchFamily="49" charset="-122"/>
                <a:sym typeface="宋体" panose="02010600030101010101" pitchFamily="2" charset="-122"/>
              </a:rPr>
              <a:t>位二进制全加器</a:t>
            </a:r>
            <a:endParaRPr lang="zh-CN" altLang="en-US">
              <a:cs typeface="黑体" panose="02010609060101010101" pitchFamily="49" charset="-122"/>
            </a:endParaRPr>
          </a:p>
        </p:txBody>
      </p:sp>
      <p:sp>
        <p:nvSpPr>
          <p:cNvPr id="3" name="灯片编号占位符 2"/>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61</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12" name="Group 160"/>
          <p:cNvGraphicFramePr>
            <a:graphicFrameLocks noGrp="1"/>
          </p:cNvGraphicFramePr>
          <p:nvPr>
            <p:custDataLst>
              <p:tags r:id="rId2"/>
            </p:custDataLst>
          </p:nvPr>
        </p:nvGraphicFramePr>
        <p:xfrm>
          <a:off x="1882775" y="1370330"/>
          <a:ext cx="2579370" cy="4048125"/>
        </p:xfrm>
        <a:graphic>
          <a:graphicData uri="http://schemas.openxmlformats.org/drawingml/2006/table">
            <a:tbl>
              <a:tblPr/>
              <a:tblGrid>
                <a:gridCol w="1455420">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tblGrid>
              <a:tr h="5181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altLang="zh-CN" sz="2800" b="1" i="0" u="none" strike="noStrike" cap="none" normalizeH="0" baseline="0" dirty="0" err="1">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altLang="zh-CN" sz="2800" b="1" i="0" u="none" strike="noStrike" cap="none" normalizeH="0" baseline="-25000" dirty="0" err="1">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altLang="zh-CN" sz="28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altLang="zh-CN" sz="2800" b="1" i="0" u="none" strike="noStrike" cap="none" normalizeH="0" baseline="-2500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altLang="zh-CN" sz="28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r>
                        <a:rPr kumimoji="0" lang="en-US" altLang="zh-CN" sz="2800" b="1" i="0" u="none" strike="noStrike" cap="none" normalizeH="0" baseline="-2500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i-1</a:t>
                      </a:r>
                    </a:p>
                  </a:txBody>
                  <a:tcPr marT="45711" marB="4571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800" b="1" i="0" u="none" strike="noStrike" cap="none" normalizeH="0" baseline="-2500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C</a:t>
                      </a:r>
                      <a:r>
                        <a:rPr kumimoji="0" lang="en-US" altLang="zh-CN" sz="2800" b="1" i="0" u="none" strike="noStrike" cap="none" normalizeH="0" baseline="-2500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marT="45711" marB="4571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993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0    0    0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0    0    1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0    1    0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0    1    1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1    0    0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1    0    1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1    1    1</a:t>
                      </a:r>
                    </a:p>
                  </a:txBody>
                  <a:tcPr marT="45711" marB="4571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0    0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0    1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0    1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0    1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1    1</a:t>
                      </a:r>
                    </a:p>
                  </a:txBody>
                  <a:tcPr marT="45711" marB="4571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 name="表格 51219"/>
          <p:cNvGraphicFramePr/>
          <p:nvPr>
            <p:custDataLst>
              <p:tags r:id="rId3"/>
            </p:custDataLst>
          </p:nvPr>
        </p:nvGraphicFramePr>
        <p:xfrm>
          <a:off x="5902325" y="1659255"/>
          <a:ext cx="5577840" cy="4211320"/>
        </p:xfrm>
        <a:graphic>
          <a:graphicData uri="http://schemas.openxmlformats.org/drawingml/2006/table">
            <a:tbl>
              <a:tblPr/>
              <a:tblGrid>
                <a:gridCol w="381000">
                  <a:extLst>
                    <a:ext uri="{9D8B030D-6E8A-4147-A177-3AD203B41FA5}">
                      <a16:colId xmlns:a16="http://schemas.microsoft.com/office/drawing/2014/main" val="20000"/>
                    </a:ext>
                  </a:extLst>
                </a:gridCol>
                <a:gridCol w="422275">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398780">
                  <a:extLst>
                    <a:ext uri="{9D8B030D-6E8A-4147-A177-3AD203B41FA5}">
                      <a16:colId xmlns:a16="http://schemas.microsoft.com/office/drawing/2014/main" val="20003"/>
                    </a:ext>
                  </a:extLst>
                </a:gridCol>
                <a:gridCol w="401320">
                  <a:extLst>
                    <a:ext uri="{9D8B030D-6E8A-4147-A177-3AD203B41FA5}">
                      <a16:colId xmlns:a16="http://schemas.microsoft.com/office/drawing/2014/main" val="20004"/>
                    </a:ext>
                  </a:extLst>
                </a:gridCol>
                <a:gridCol w="402590">
                  <a:extLst>
                    <a:ext uri="{9D8B030D-6E8A-4147-A177-3AD203B41FA5}">
                      <a16:colId xmlns:a16="http://schemas.microsoft.com/office/drawing/2014/main" val="20005"/>
                    </a:ext>
                  </a:extLst>
                </a:gridCol>
                <a:gridCol w="400685">
                  <a:extLst>
                    <a:ext uri="{9D8B030D-6E8A-4147-A177-3AD203B41FA5}">
                      <a16:colId xmlns:a16="http://schemas.microsoft.com/office/drawing/2014/main" val="20006"/>
                    </a:ext>
                  </a:extLst>
                </a:gridCol>
                <a:gridCol w="398780">
                  <a:extLst>
                    <a:ext uri="{9D8B030D-6E8A-4147-A177-3AD203B41FA5}">
                      <a16:colId xmlns:a16="http://schemas.microsoft.com/office/drawing/2014/main" val="20007"/>
                    </a:ext>
                  </a:extLst>
                </a:gridCol>
                <a:gridCol w="403860">
                  <a:extLst>
                    <a:ext uri="{9D8B030D-6E8A-4147-A177-3AD203B41FA5}">
                      <a16:colId xmlns:a16="http://schemas.microsoft.com/office/drawing/2014/main" val="20008"/>
                    </a:ext>
                  </a:extLst>
                </a:gridCol>
                <a:gridCol w="399415">
                  <a:extLst>
                    <a:ext uri="{9D8B030D-6E8A-4147-A177-3AD203B41FA5}">
                      <a16:colId xmlns:a16="http://schemas.microsoft.com/office/drawing/2014/main" val="20009"/>
                    </a:ext>
                  </a:extLst>
                </a:gridCol>
                <a:gridCol w="369570">
                  <a:extLst>
                    <a:ext uri="{9D8B030D-6E8A-4147-A177-3AD203B41FA5}">
                      <a16:colId xmlns:a16="http://schemas.microsoft.com/office/drawing/2014/main" val="20010"/>
                    </a:ext>
                  </a:extLst>
                </a:gridCol>
                <a:gridCol w="368300">
                  <a:extLst>
                    <a:ext uri="{9D8B030D-6E8A-4147-A177-3AD203B41FA5}">
                      <a16:colId xmlns:a16="http://schemas.microsoft.com/office/drawing/2014/main" val="20011"/>
                    </a:ext>
                  </a:extLst>
                </a:gridCol>
                <a:gridCol w="450850">
                  <a:extLst>
                    <a:ext uri="{9D8B030D-6E8A-4147-A177-3AD203B41FA5}">
                      <a16:colId xmlns:a16="http://schemas.microsoft.com/office/drawing/2014/main" val="20012"/>
                    </a:ext>
                  </a:extLst>
                </a:gridCol>
                <a:gridCol w="380365">
                  <a:extLst>
                    <a:ext uri="{9D8B030D-6E8A-4147-A177-3AD203B41FA5}">
                      <a16:colId xmlns:a16="http://schemas.microsoft.com/office/drawing/2014/main" val="20013"/>
                    </a:ext>
                  </a:extLst>
                </a:gridCol>
              </a:tblGrid>
              <a:tr h="374650">
                <a:tc gridSpan="3">
                  <a:txBody>
                    <a:bodyPr/>
                    <a:lstStyle/>
                    <a:p>
                      <a:pPr lvl="0" algn="ctr" eaLnBrk="1" hangingPunct="1">
                        <a:buNone/>
                      </a:pPr>
                      <a:r>
                        <a:rPr lang="zh-CN" altLang="en-US" sz="2800" b="1" baseline="-25000" dirty="0">
                          <a:latin typeface="Times New Roman" panose="02020603050405020304" pitchFamily="18" charset="0"/>
                        </a:rPr>
                        <a:t>使能端</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gridSpan="3">
                  <a:txBody>
                    <a:bodyPr/>
                    <a:lstStyle/>
                    <a:p>
                      <a:pPr lvl="0" algn="ctr" eaLnBrk="1" hangingPunct="1">
                        <a:buNone/>
                      </a:pPr>
                      <a:r>
                        <a:rPr lang="zh-CN" altLang="en-US" sz="2800" b="1" baseline="-25000" dirty="0">
                          <a:latin typeface="Times New Roman" panose="02020603050405020304" pitchFamily="18" charset="0"/>
                        </a:rPr>
                        <a:t>输入</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gridSpan="8">
                  <a:txBody>
                    <a:bodyPr/>
                    <a:lstStyle/>
                    <a:p>
                      <a:pPr lvl="0" algn="ctr" eaLnBrk="1" hangingPunct="1">
                        <a:buNone/>
                      </a:pPr>
                      <a:r>
                        <a:rPr lang="zh-CN" altLang="en-US" sz="2800" b="1" baseline="-25000" dirty="0">
                          <a:latin typeface="Times New Roman" panose="02020603050405020304" pitchFamily="18" charset="0"/>
                        </a:rPr>
                        <a:t>译码输出</a:t>
                      </a: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extLst>
                  <a:ext uri="{0D108BD9-81ED-4DB2-BD59-A6C34878D82A}">
                    <a16:rowId xmlns:a16="http://schemas.microsoft.com/office/drawing/2014/main" val="10000"/>
                  </a:ext>
                </a:extLst>
              </a:tr>
              <a:tr h="290195">
                <a:tc>
                  <a:txBody>
                    <a:bodyPr/>
                    <a:lstStyle/>
                    <a:p>
                      <a:pPr lvl="0" algn="ctr" eaLnBrk="1" hangingPunct="1">
                        <a:buNone/>
                      </a:pPr>
                      <a:r>
                        <a:rPr lang="en-US" altLang="zh-CN" sz="1800" b="1" dirty="0">
                          <a:latin typeface="Arial" panose="020B0604020202020204" pitchFamily="34" charset="0"/>
                        </a:rPr>
                        <a:t>G</a:t>
                      </a:r>
                      <a:r>
                        <a:rPr lang="en-US" altLang="zh-CN" sz="1800" b="1" baseline="-25000" dirty="0">
                          <a:latin typeface="Arial" panose="020B0604020202020204" pitchFamily="34" charset="0"/>
                        </a:rPr>
                        <a:t>1</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G</a:t>
                      </a:r>
                      <a:r>
                        <a:rPr lang="en-US" altLang="zh-CN" sz="1800" b="1" baseline="-25000" dirty="0">
                          <a:latin typeface="Arial" panose="020B0604020202020204" pitchFamily="34" charset="0"/>
                        </a:rPr>
                        <a:t>2A</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G</a:t>
                      </a:r>
                      <a:r>
                        <a:rPr lang="en-US" altLang="zh-CN" sz="1800" b="1" baseline="-25000" dirty="0">
                          <a:latin typeface="Arial" panose="020B0604020202020204" pitchFamily="34" charset="0"/>
                        </a:rPr>
                        <a:t>2B</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C</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B</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A</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Y</a:t>
                      </a:r>
                      <a:r>
                        <a:rPr lang="en-US" altLang="zh-CN" sz="1800" b="1" baseline="-25000" dirty="0">
                          <a:latin typeface="Arial" panose="020B0604020202020204" pitchFamily="34" charset="0"/>
                        </a:rPr>
                        <a:t>0</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Y</a:t>
                      </a:r>
                      <a:r>
                        <a:rPr lang="en-US" altLang="zh-CN" sz="1800" b="1" baseline="-25000" dirty="0">
                          <a:latin typeface="Arial" panose="020B0604020202020204" pitchFamily="34" charset="0"/>
                        </a:rPr>
                        <a:t>1</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Y</a:t>
                      </a:r>
                      <a:r>
                        <a:rPr lang="en-US" altLang="zh-CN" sz="1800" b="1" baseline="-25000" dirty="0">
                          <a:latin typeface="Arial" panose="020B0604020202020204" pitchFamily="34" charset="0"/>
                        </a:rPr>
                        <a:t>2</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Y</a:t>
                      </a:r>
                      <a:r>
                        <a:rPr lang="en-US" altLang="zh-CN" sz="1800" b="1" baseline="-25000" dirty="0">
                          <a:latin typeface="Arial" panose="020B0604020202020204" pitchFamily="34" charset="0"/>
                        </a:rPr>
                        <a:t>3</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Y</a:t>
                      </a:r>
                      <a:r>
                        <a:rPr lang="en-US" altLang="zh-CN" sz="1800" b="1" baseline="-25000" dirty="0">
                          <a:latin typeface="Arial" panose="020B0604020202020204" pitchFamily="34" charset="0"/>
                        </a:rPr>
                        <a:t>4</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Y</a:t>
                      </a:r>
                      <a:r>
                        <a:rPr lang="en-US" altLang="zh-CN" sz="1800" b="1" baseline="-25000" dirty="0">
                          <a:latin typeface="Arial" panose="020B0604020202020204" pitchFamily="34" charset="0"/>
                        </a:rPr>
                        <a:t>5</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Y</a:t>
                      </a:r>
                      <a:r>
                        <a:rPr lang="en-US" altLang="zh-CN" sz="1800" b="1" baseline="-25000" dirty="0">
                          <a:latin typeface="Arial" panose="020B0604020202020204" pitchFamily="34" charset="0"/>
                        </a:rPr>
                        <a:t>6</a:t>
                      </a: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p>
                      <a:pPr lvl="0" algn="ctr" eaLnBrk="1" hangingPunct="1">
                        <a:buNone/>
                      </a:pPr>
                      <a:r>
                        <a:rPr lang="en-US" altLang="zh-CN" sz="1800" b="1" dirty="0">
                          <a:latin typeface="Arial" panose="020B0604020202020204" pitchFamily="34" charset="0"/>
                        </a:rPr>
                        <a:t>Y</a:t>
                      </a:r>
                      <a:r>
                        <a:rPr lang="en-US" altLang="zh-CN" sz="1800" b="1" baseline="-25000" dirty="0">
                          <a:latin typeface="Arial" panose="020B0604020202020204" pitchFamily="34" charset="0"/>
                        </a:rPr>
                        <a:t>7</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322580">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22580">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21945">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X</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580">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C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322580">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22580">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21945">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322580">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322580">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322580">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C00000"/>
                          </a:solidFill>
                          <a:latin typeface="Times New Roman" panose="02020603050405020304" pitchFamily="18" charset="0"/>
                        </a:rPr>
                        <a:t>0</a:t>
                      </a:r>
                    </a:p>
                  </a:txBody>
                  <a:tcPr marL="0" marR="0" marT="0" marB="0">
                    <a:lnL>
                      <a:noFill/>
                    </a:lnL>
                    <a:lnR>
                      <a:noFill/>
                    </a:lnR>
                    <a:lnT>
                      <a:noFill/>
                    </a:lnT>
                    <a:lnB>
                      <a:noFill/>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321945">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000000"/>
                          </a:solidFill>
                          <a:latin typeface="Times New Roman" panose="02020603050405020304" pitchFamily="18" charset="0"/>
                        </a:rPr>
                        <a:t>1</a:t>
                      </a: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2000" b="1" dirty="0">
                          <a:solidFill>
                            <a:srgbClr val="C00000"/>
                          </a:solidFill>
                          <a:latin typeface="Times New Roman" panose="02020603050405020304" pitchFamily="18" charset="0"/>
                        </a:rPr>
                        <a:t>0</a:t>
                      </a: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7" name="Text Box 52"/>
          <p:cNvSpPr txBox="1"/>
          <p:nvPr/>
        </p:nvSpPr>
        <p:spPr>
          <a:xfrm>
            <a:off x="7240270" y="1241425"/>
            <a:ext cx="2040255" cy="398780"/>
          </a:xfrm>
          <a:prstGeom prst="rect">
            <a:avLst/>
          </a:prstGeom>
          <a:noFill/>
          <a:ln w="9525">
            <a:noFill/>
          </a:ln>
        </p:spPr>
        <p:txBody>
          <a:bodyPr wrap="square" anchor="t">
            <a:spAutoFit/>
          </a:bodyPr>
          <a:lstStyle/>
          <a:p>
            <a:r>
              <a:rPr lang="en-US" altLang="zh-CN" sz="2000" b="1" dirty="0">
                <a:solidFill>
                  <a:schemeClr val="tx1"/>
                </a:solidFill>
                <a:latin typeface="黑体" panose="02010609060101010101" pitchFamily="49" charset="-122"/>
                <a:ea typeface="黑体" panose="02010609060101010101" pitchFamily="49" charset="-122"/>
              </a:rPr>
              <a:t>74138</a:t>
            </a:r>
            <a:r>
              <a:rPr lang="zh-CN" altLang="en-US" sz="2000" b="1" dirty="0">
                <a:solidFill>
                  <a:schemeClr val="tx1"/>
                </a:solidFill>
                <a:latin typeface="黑体" panose="02010609060101010101" pitchFamily="49" charset="-122"/>
                <a:ea typeface="黑体" panose="02010609060101010101" pitchFamily="49" charset="-122"/>
              </a:rPr>
              <a:t>功能表</a:t>
            </a:r>
          </a:p>
        </p:txBody>
      </p:sp>
      <p:graphicFrame>
        <p:nvGraphicFramePr>
          <p:cNvPr id="19" name="对象 18">
            <a:hlinkClick r:id="" action="ppaction://ole?verb=0"/>
          </p:cNvPr>
          <p:cNvGraphicFramePr>
            <a:graphicFrameLocks noChangeAspect="1"/>
          </p:cNvGraphicFramePr>
          <p:nvPr/>
        </p:nvGraphicFramePr>
        <p:xfrm>
          <a:off x="1357630" y="5561013"/>
          <a:ext cx="3104515" cy="461010"/>
        </p:xfrm>
        <a:graphic>
          <a:graphicData uri="http://schemas.openxmlformats.org/presentationml/2006/ole">
            <mc:AlternateContent xmlns:mc="http://schemas.openxmlformats.org/markup-compatibility/2006">
              <mc:Choice xmlns:v="urn:schemas-microsoft-com:vml" Requires="v">
                <p:oleObj spid="_x0000_s2060" r:id="rId5" imgW="1968500" imgH="292100" progId="Equation.KSEE3">
                  <p:embed/>
                </p:oleObj>
              </mc:Choice>
              <mc:Fallback>
                <p:oleObj r:id="rId5" imgW="1968500" imgH="292100" progId="Equation.KSEE3">
                  <p:embed/>
                  <p:pic>
                    <p:nvPicPr>
                      <p:cNvPr id="0" name="图片 1024"/>
                      <p:cNvPicPr/>
                      <p:nvPr/>
                    </p:nvPicPr>
                    <p:blipFill>
                      <a:blip r:embed="rId6"/>
                      <a:stretch>
                        <a:fillRect/>
                      </a:stretch>
                    </p:blipFill>
                    <p:spPr>
                      <a:xfrm>
                        <a:off x="1357630" y="5561013"/>
                        <a:ext cx="3104515" cy="461010"/>
                      </a:xfrm>
                      <a:prstGeom prst="rect">
                        <a:avLst/>
                      </a:prstGeom>
                    </p:spPr>
                  </p:pic>
                </p:oleObj>
              </mc:Fallback>
            </mc:AlternateContent>
          </a:graphicData>
        </a:graphic>
      </p:graphicFrame>
      <p:pic>
        <p:nvPicPr>
          <p:cNvPr id="20" name="334E55B0-647D-440b-865C-3EC943EB4CBC-2" descr="qt_temp"/>
          <p:cNvPicPr>
            <a:picLocks noChangeAspect="1"/>
          </p:cNvPicPr>
          <p:nvPr/>
        </p:nvPicPr>
        <p:blipFill>
          <a:blip r:embed="rId7"/>
          <a:stretch>
            <a:fillRect/>
          </a:stretch>
        </p:blipFill>
        <p:spPr>
          <a:xfrm>
            <a:off x="1330960" y="6292850"/>
            <a:ext cx="3942772" cy="360000"/>
          </a:xfrm>
          <a:prstGeom prst="rect">
            <a:avLst/>
          </a:prstGeom>
        </p:spPr>
      </p:pic>
      <p:graphicFrame>
        <p:nvGraphicFramePr>
          <p:cNvPr id="21" name="内容占位符 20">
            <a:hlinkClick r:id="" action="ppaction://ole?verb=0"/>
          </p:cNvPr>
          <p:cNvGraphicFramePr>
            <a:graphicFrameLocks noGrp="1" noChangeAspect="1"/>
          </p:cNvGraphicFramePr>
          <p:nvPr>
            <p:ph idx="1"/>
          </p:nvPr>
        </p:nvGraphicFramePr>
        <p:xfrm>
          <a:off x="7926705" y="5984240"/>
          <a:ext cx="1306195" cy="653415"/>
        </p:xfrm>
        <a:graphic>
          <a:graphicData uri="http://schemas.openxmlformats.org/presentationml/2006/ole">
            <mc:AlternateContent xmlns:mc="http://schemas.openxmlformats.org/markup-compatibility/2006">
              <mc:Choice xmlns:v="urn:schemas-microsoft-com:vml" Requires="v">
                <p:oleObj spid="_x0000_s2061" r:id="rId8" imgW="508000" imgH="254000" progId="Equation.KSEE3">
                  <p:embed/>
                </p:oleObj>
              </mc:Choice>
              <mc:Fallback>
                <p:oleObj r:id="rId8" imgW="508000" imgH="254000" progId="Equation.KSEE3">
                  <p:embed/>
                  <p:pic>
                    <p:nvPicPr>
                      <p:cNvPr id="0" name="图片 2048"/>
                      <p:cNvPicPr/>
                      <p:nvPr/>
                    </p:nvPicPr>
                    <p:blipFill>
                      <a:blip r:embed="rId9"/>
                      <a:stretch>
                        <a:fillRect/>
                      </a:stretch>
                    </p:blipFill>
                    <p:spPr>
                      <a:xfrm>
                        <a:off x="7926705" y="5984240"/>
                        <a:ext cx="1306195" cy="6534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3" name="表格 52230"/>
          <p:cNvGraphicFramePr/>
          <p:nvPr>
            <p:custDataLst>
              <p:tags r:id="rId2"/>
            </p:custDataLst>
          </p:nvPr>
        </p:nvGraphicFramePr>
        <p:xfrm>
          <a:off x="6810375" y="642938"/>
          <a:ext cx="3143250" cy="2041525"/>
        </p:xfrm>
        <a:graphic>
          <a:graphicData uri="http://schemas.openxmlformats.org/drawingml/2006/table">
            <a:tbl>
              <a:tblPr/>
              <a:tblGrid>
                <a:gridCol w="214630">
                  <a:extLst>
                    <a:ext uri="{9D8B030D-6E8A-4147-A177-3AD203B41FA5}">
                      <a16:colId xmlns:a16="http://schemas.microsoft.com/office/drawing/2014/main" val="20000"/>
                    </a:ext>
                  </a:extLst>
                </a:gridCol>
                <a:gridCol w="238125">
                  <a:extLst>
                    <a:ext uri="{9D8B030D-6E8A-4147-A177-3AD203B41FA5}">
                      <a16:colId xmlns:a16="http://schemas.microsoft.com/office/drawing/2014/main" val="20001"/>
                    </a:ext>
                  </a:extLst>
                </a:gridCol>
                <a:gridCol w="225425">
                  <a:extLst>
                    <a:ext uri="{9D8B030D-6E8A-4147-A177-3AD203B41FA5}">
                      <a16:colId xmlns:a16="http://schemas.microsoft.com/office/drawing/2014/main" val="20002"/>
                    </a:ext>
                  </a:extLst>
                </a:gridCol>
                <a:gridCol w="225425">
                  <a:extLst>
                    <a:ext uri="{9D8B030D-6E8A-4147-A177-3AD203B41FA5}">
                      <a16:colId xmlns:a16="http://schemas.microsoft.com/office/drawing/2014/main" val="20003"/>
                    </a:ext>
                  </a:extLst>
                </a:gridCol>
                <a:gridCol w="225425">
                  <a:extLst>
                    <a:ext uri="{9D8B030D-6E8A-4147-A177-3AD203B41FA5}">
                      <a16:colId xmlns:a16="http://schemas.microsoft.com/office/drawing/2014/main" val="20004"/>
                    </a:ext>
                  </a:extLst>
                </a:gridCol>
                <a:gridCol w="226695">
                  <a:extLst>
                    <a:ext uri="{9D8B030D-6E8A-4147-A177-3AD203B41FA5}">
                      <a16:colId xmlns:a16="http://schemas.microsoft.com/office/drawing/2014/main" val="20005"/>
                    </a:ext>
                  </a:extLst>
                </a:gridCol>
                <a:gridCol w="225425">
                  <a:extLst>
                    <a:ext uri="{9D8B030D-6E8A-4147-A177-3AD203B41FA5}">
                      <a16:colId xmlns:a16="http://schemas.microsoft.com/office/drawing/2014/main" val="20006"/>
                    </a:ext>
                  </a:extLst>
                </a:gridCol>
                <a:gridCol w="225425">
                  <a:extLst>
                    <a:ext uri="{9D8B030D-6E8A-4147-A177-3AD203B41FA5}">
                      <a16:colId xmlns:a16="http://schemas.microsoft.com/office/drawing/2014/main" val="20007"/>
                    </a:ext>
                  </a:extLst>
                </a:gridCol>
                <a:gridCol w="227330">
                  <a:extLst>
                    <a:ext uri="{9D8B030D-6E8A-4147-A177-3AD203B41FA5}">
                      <a16:colId xmlns:a16="http://schemas.microsoft.com/office/drawing/2014/main" val="20008"/>
                    </a:ext>
                  </a:extLst>
                </a:gridCol>
                <a:gridCol w="225425">
                  <a:extLst>
                    <a:ext uri="{9D8B030D-6E8A-4147-A177-3AD203B41FA5}">
                      <a16:colId xmlns:a16="http://schemas.microsoft.com/office/drawing/2014/main" val="20009"/>
                    </a:ext>
                  </a:extLst>
                </a:gridCol>
                <a:gridCol w="207645">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13995">
                  <a:extLst>
                    <a:ext uri="{9D8B030D-6E8A-4147-A177-3AD203B41FA5}">
                      <a16:colId xmlns:a16="http://schemas.microsoft.com/office/drawing/2014/main" val="20013"/>
                    </a:ext>
                  </a:extLst>
                </a:gridCol>
              </a:tblGrid>
              <a:tr h="204788">
                <a:tc gridSpan="3">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400" b="1" baseline="-25000" dirty="0">
                          <a:latin typeface="Times New Roman" panose="02020603050405020304" pitchFamily="18" charset="0"/>
                        </a:rPr>
                        <a:t>使能端</a:t>
                      </a:r>
                      <a:endParaRPr lang="zh-CN" altLang="en-US" sz="1400" b="1" baseline="-25000" dirty="0">
                        <a:latin typeface="Arial" panose="020B0604020202020204" pitchFamily="34" charset="0"/>
                      </a:endParaRP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gridSpan="3">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400" b="1" baseline="-25000" dirty="0">
                          <a:latin typeface="Times New Roman" panose="02020603050405020304" pitchFamily="18" charset="0"/>
                        </a:rPr>
                        <a:t>输入</a:t>
                      </a:r>
                      <a:endParaRPr lang="zh-CN" altLang="en-US" sz="1400" b="1" baseline="-25000" dirty="0">
                        <a:latin typeface="Arial" panose="020B0604020202020204" pitchFamily="34" charset="0"/>
                      </a:endParaRP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gridSpan="8">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400" b="1" baseline="-25000" dirty="0">
                          <a:latin typeface="Times New Roman" panose="02020603050405020304" pitchFamily="18" charset="0"/>
                        </a:rPr>
                        <a:t>译码输出</a:t>
                      </a:r>
                      <a:endParaRPr lang="zh-CN" altLang="en-US" sz="1400" b="1" baseline="-25000" dirty="0">
                        <a:latin typeface="Arial" panose="020B0604020202020204" pitchFamily="34" charset="0"/>
                      </a:endParaRPr>
                    </a:p>
                  </a:txBody>
                  <a:tcPr marL="0" marR="0" marT="0" marB="0">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tc hMerge="1">
                  <a:txBody>
                    <a:bodyPr/>
                    <a:lstStyle/>
                    <a:p>
                      <a:endParaRPr lang="en-US"/>
                    </a:p>
                  </a:txBody>
                  <a:tcPr>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tcPr>
                </a:tc>
                <a:extLst>
                  <a:ext uri="{0D108BD9-81ED-4DB2-BD59-A6C34878D82A}">
                    <a16:rowId xmlns:a16="http://schemas.microsoft.com/office/drawing/2014/main" val="10000"/>
                  </a:ext>
                </a:extLst>
              </a:tr>
              <a:tr h="1428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G</a:t>
                      </a:r>
                      <a:r>
                        <a:rPr lang="en-US" altLang="zh-CN" sz="900" b="1" baseline="-25000" dirty="0">
                          <a:latin typeface="Arial" panose="020B0604020202020204" pitchFamily="34" charset="0"/>
                        </a:rPr>
                        <a:t>1</a:t>
                      </a:r>
                      <a:endParaRPr lang="zh-CN" altLang="en-US" sz="900" b="1" baseline="-25000" dirty="0">
                        <a:latin typeface="Arial" panose="020B0604020202020204" pitchFamily="34" charset="0"/>
                      </a:endParaRP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G</a:t>
                      </a:r>
                      <a:r>
                        <a:rPr lang="en-US" altLang="zh-CN" sz="900" b="1" baseline="-25000" dirty="0">
                          <a:latin typeface="Arial" panose="020B0604020202020204" pitchFamily="34" charset="0"/>
                        </a:rPr>
                        <a:t>2A</a:t>
                      </a:r>
                      <a:endParaRPr lang="zh-CN" altLang="en-US" sz="900" b="1" baseline="-25000" dirty="0">
                        <a:latin typeface="Arial" panose="020B0604020202020204" pitchFamily="34" charset="0"/>
                      </a:endParaRP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G</a:t>
                      </a:r>
                      <a:r>
                        <a:rPr lang="en-US" altLang="zh-CN" sz="900" b="1" baseline="-25000" dirty="0">
                          <a:latin typeface="Arial" panose="020B0604020202020204" pitchFamily="34" charset="0"/>
                        </a:rPr>
                        <a:t>2B</a:t>
                      </a:r>
                      <a:endParaRPr lang="zh-CN" altLang="en-US" sz="900" b="1" baseline="-25000" dirty="0">
                        <a:latin typeface="Arial" panose="020B0604020202020204" pitchFamily="34" charset="0"/>
                      </a:endParaRP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C</a:t>
                      </a:r>
                      <a:endParaRPr lang="zh-CN" altLang="en-US" sz="900" b="1" dirty="0">
                        <a:latin typeface="Arial" panose="020B0604020202020204" pitchFamily="34" charset="0"/>
                      </a:endParaRP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B</a:t>
                      </a:r>
                      <a:endParaRPr lang="zh-CN" altLang="en-US" sz="900" b="1" dirty="0">
                        <a:latin typeface="Arial" panose="020B0604020202020204" pitchFamily="34" charset="0"/>
                      </a:endParaRP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A</a:t>
                      </a:r>
                      <a:endParaRPr lang="zh-CN" altLang="en-US" sz="900" b="1" dirty="0">
                        <a:latin typeface="Arial" panose="020B0604020202020204" pitchFamily="34" charset="0"/>
                      </a:endParaRP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Y</a:t>
                      </a:r>
                      <a:r>
                        <a:rPr lang="en-US" altLang="zh-CN" sz="900" b="1" baseline="-25000" dirty="0">
                          <a:latin typeface="Arial" panose="020B0604020202020204" pitchFamily="34" charset="0"/>
                        </a:rPr>
                        <a:t>0</a:t>
                      </a:r>
                      <a:endParaRPr lang="zh-CN" altLang="en-US" sz="900" b="1" baseline="-25000" dirty="0">
                        <a:latin typeface="Arial" panose="020B0604020202020204" pitchFamily="34" charset="0"/>
                      </a:endParaRP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Y</a:t>
                      </a:r>
                      <a:r>
                        <a:rPr lang="en-US" altLang="zh-CN" sz="900" b="1" baseline="-25000" dirty="0">
                          <a:latin typeface="Arial" panose="020B0604020202020204" pitchFamily="34" charset="0"/>
                        </a:rPr>
                        <a:t>1</a:t>
                      </a:r>
                      <a:endParaRPr lang="zh-CN" altLang="en-US" sz="900" b="1" baseline="-25000" dirty="0">
                        <a:latin typeface="Arial" panose="020B0604020202020204" pitchFamily="34" charset="0"/>
                      </a:endParaRP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Y</a:t>
                      </a:r>
                      <a:r>
                        <a:rPr lang="en-US" altLang="zh-CN" sz="900" b="1" baseline="-25000" dirty="0">
                          <a:latin typeface="Arial" panose="020B0604020202020204" pitchFamily="34" charset="0"/>
                        </a:rPr>
                        <a:t>2</a:t>
                      </a:r>
                      <a:endParaRPr lang="zh-CN" altLang="en-US" sz="900" b="1" baseline="-25000" dirty="0">
                        <a:latin typeface="Arial" panose="020B0604020202020204" pitchFamily="34" charset="0"/>
                      </a:endParaRP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Y</a:t>
                      </a:r>
                      <a:r>
                        <a:rPr lang="en-US" altLang="zh-CN" sz="900" b="1" baseline="-25000" dirty="0">
                          <a:latin typeface="Arial" panose="020B0604020202020204" pitchFamily="34" charset="0"/>
                        </a:rPr>
                        <a:t>3</a:t>
                      </a:r>
                      <a:endParaRPr lang="zh-CN" altLang="en-US" sz="900" b="1" baseline="-25000" dirty="0">
                        <a:latin typeface="Arial" panose="020B0604020202020204" pitchFamily="34" charset="0"/>
                      </a:endParaRP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Y</a:t>
                      </a:r>
                      <a:r>
                        <a:rPr lang="en-US" altLang="zh-CN" sz="900" b="1" baseline="-25000" dirty="0">
                          <a:latin typeface="Arial" panose="020B0604020202020204" pitchFamily="34" charset="0"/>
                        </a:rPr>
                        <a:t>4</a:t>
                      </a:r>
                      <a:endParaRPr lang="zh-CN" altLang="en-US" sz="900" b="1" baseline="-25000" dirty="0">
                        <a:latin typeface="Arial" panose="020B0604020202020204" pitchFamily="34" charset="0"/>
                      </a:endParaRP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Y</a:t>
                      </a:r>
                      <a:r>
                        <a:rPr lang="en-US" altLang="zh-CN" sz="900" b="1" baseline="-25000" dirty="0">
                          <a:latin typeface="Arial" panose="020B0604020202020204" pitchFamily="34" charset="0"/>
                        </a:rPr>
                        <a:t>5</a:t>
                      </a:r>
                      <a:endParaRPr lang="zh-CN" altLang="en-US" sz="900" b="1" baseline="-25000" dirty="0">
                        <a:latin typeface="Arial" panose="020B0604020202020204" pitchFamily="34" charset="0"/>
                      </a:endParaRP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Y</a:t>
                      </a:r>
                      <a:r>
                        <a:rPr lang="en-US" altLang="zh-CN" sz="900" b="1" baseline="-25000" dirty="0">
                          <a:latin typeface="Arial" panose="020B0604020202020204" pitchFamily="34" charset="0"/>
                        </a:rPr>
                        <a:t>6</a:t>
                      </a:r>
                      <a:endParaRPr lang="zh-CN" altLang="en-US" sz="900" b="1" baseline="-25000" dirty="0">
                        <a:latin typeface="Arial" panose="020B0604020202020204" pitchFamily="34" charset="0"/>
                      </a:endParaRPr>
                    </a:p>
                  </a:txBody>
                  <a:tcPr marL="0" marR="0" marT="0" marB="0">
                    <a:lnL>
                      <a:noFill/>
                    </a:lnL>
                    <a:lnR>
                      <a:noFill/>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900" b="1" dirty="0">
                          <a:latin typeface="Arial" panose="020B0604020202020204" pitchFamily="34" charset="0"/>
                        </a:rPr>
                        <a:t>Y</a:t>
                      </a:r>
                      <a:r>
                        <a:rPr lang="en-US" altLang="zh-CN" sz="900" b="1" baseline="-25000" dirty="0">
                          <a:latin typeface="Arial" panose="020B0604020202020204" pitchFamily="34" charset="0"/>
                        </a:rPr>
                        <a:t>7</a:t>
                      </a:r>
                      <a:endParaRPr lang="zh-CN" altLang="en-US" sz="900" b="1" baseline="-25000" dirty="0">
                        <a:latin typeface="Arial" panose="020B0604020202020204" pitchFamily="34" charset="0"/>
                      </a:endParaRP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152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1555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152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X</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2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C00000"/>
                          </a:solidFill>
                          <a:latin typeface="Times New Roman" panose="02020603050405020304" pitchFamily="18" charset="0"/>
                        </a:rPr>
                        <a:t>0</a:t>
                      </a:r>
                      <a:endParaRPr lang="zh-CN" altLang="en-US" sz="1000" b="1" dirty="0">
                        <a:solidFill>
                          <a:srgbClr val="C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w="12700" cap="flat" cmpd="sng">
                      <a:solidFill>
                        <a:schemeClr val="bg2"/>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152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C00000"/>
                          </a:solidFill>
                          <a:latin typeface="Times New Roman" panose="02020603050405020304" pitchFamily="18" charset="0"/>
                        </a:rPr>
                        <a:t>0</a:t>
                      </a:r>
                      <a:endParaRPr lang="zh-CN" altLang="en-US" sz="1000" b="1" dirty="0">
                        <a:solidFill>
                          <a:srgbClr val="C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152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C00000"/>
                          </a:solidFill>
                          <a:latin typeface="Times New Roman" panose="02020603050405020304" pitchFamily="18" charset="0"/>
                        </a:rPr>
                        <a:t>0</a:t>
                      </a:r>
                      <a:endParaRPr lang="zh-CN" altLang="en-US" sz="1000" b="1" dirty="0">
                        <a:solidFill>
                          <a:srgbClr val="C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152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C00000"/>
                          </a:solidFill>
                          <a:latin typeface="Times New Roman" panose="02020603050405020304" pitchFamily="18" charset="0"/>
                        </a:rPr>
                        <a:t>0</a:t>
                      </a:r>
                      <a:endParaRPr lang="zh-CN" altLang="en-US" sz="1000" b="1" dirty="0">
                        <a:solidFill>
                          <a:srgbClr val="C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152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C00000"/>
                          </a:solidFill>
                          <a:latin typeface="Times New Roman" panose="02020603050405020304" pitchFamily="18" charset="0"/>
                        </a:rPr>
                        <a:t>0</a:t>
                      </a:r>
                      <a:endParaRPr lang="zh-CN" altLang="en-US" sz="1000" b="1" dirty="0">
                        <a:solidFill>
                          <a:srgbClr val="C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166687">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C00000"/>
                          </a:solidFill>
                          <a:latin typeface="Times New Roman" panose="02020603050405020304" pitchFamily="18" charset="0"/>
                        </a:rPr>
                        <a:t>0</a:t>
                      </a:r>
                      <a:endParaRPr lang="zh-CN" altLang="en-US" sz="1000" b="1" dirty="0">
                        <a:solidFill>
                          <a:srgbClr val="C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152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C00000"/>
                          </a:solidFill>
                          <a:latin typeface="Times New Roman" panose="02020603050405020304" pitchFamily="18" charset="0"/>
                        </a:rPr>
                        <a:t>0</a:t>
                      </a:r>
                      <a:endParaRPr lang="zh-CN" altLang="en-US" sz="1000" b="1" dirty="0">
                        <a:solidFill>
                          <a:srgbClr val="C00000"/>
                        </a:solidFill>
                        <a:latin typeface="Times New Roman" panose="02020603050405020304" pitchFamily="18" charset="0"/>
                      </a:endParaRPr>
                    </a:p>
                  </a:txBody>
                  <a:tcPr marL="0" marR="0" marT="0" marB="0">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152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0</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w="12700" cap="flat" cmpd="sng">
                      <a:solidFill>
                        <a:schemeClr val="bg2"/>
                      </a:solidFill>
                      <a:prstDash val="solid"/>
                      <a:headEnd type="none" w="med" len="med"/>
                      <a:tailEnd type="none" w="med" len="med"/>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000000"/>
                          </a:solidFill>
                          <a:latin typeface="Times New Roman" panose="02020603050405020304" pitchFamily="18" charset="0"/>
                        </a:rPr>
                        <a:t>1</a:t>
                      </a:r>
                      <a:endParaRPr lang="zh-CN" altLang="en-US" sz="1000" b="1" dirty="0">
                        <a:solidFill>
                          <a:srgbClr val="000000"/>
                        </a:solidFill>
                        <a:latin typeface="Times New Roman" panose="02020603050405020304" pitchFamily="18" charset="0"/>
                      </a:endParaRPr>
                    </a:p>
                  </a:txBody>
                  <a:tcPr marL="0" marR="0" marT="0" marB="0">
                    <a:lnL>
                      <a:noFill/>
                    </a:lnL>
                    <a:lnR>
                      <a:noFill/>
                    </a:lnR>
                    <a:lnT>
                      <a:noFill/>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000" b="1" dirty="0">
                          <a:solidFill>
                            <a:srgbClr val="C00000"/>
                          </a:solidFill>
                          <a:latin typeface="Times New Roman" panose="02020603050405020304" pitchFamily="18" charset="0"/>
                        </a:rPr>
                        <a:t>0</a:t>
                      </a:r>
                      <a:endParaRPr lang="zh-CN" altLang="en-US" sz="1000" b="1" dirty="0">
                        <a:solidFill>
                          <a:srgbClr val="C00000"/>
                        </a:solidFill>
                        <a:latin typeface="Times New Roman" panose="02020603050405020304" pitchFamily="18" charset="0"/>
                      </a:endParaRPr>
                    </a:p>
                  </a:txBody>
                  <a:tcPr marL="0" marR="0" marT="0" marB="0">
                    <a:lnL>
                      <a:noFill/>
                    </a:lnL>
                    <a:lnR w="12700" cap="flat" cmpd="sng">
                      <a:solidFill>
                        <a:schemeClr val="bg2"/>
                      </a:solidFill>
                      <a:prstDash val="solid"/>
                      <a:headEnd type="none" w="med" len="med"/>
                      <a:tailEnd type="none" w="med" len="med"/>
                    </a:lnR>
                    <a:lnT>
                      <a:noFill/>
                    </a:lnT>
                    <a:lnB w="12700" cap="flat" cmpd="sng">
                      <a:solidFill>
                        <a:schemeClr val="bg2"/>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62752" name="Text Box 52"/>
          <p:cNvSpPr txBox="1"/>
          <p:nvPr/>
        </p:nvSpPr>
        <p:spPr>
          <a:xfrm>
            <a:off x="7793038" y="347663"/>
            <a:ext cx="1538287" cy="337185"/>
          </a:xfrm>
          <a:prstGeom prst="rect">
            <a:avLst/>
          </a:prstGeom>
          <a:noFill/>
          <a:ln w="9525">
            <a:noFill/>
          </a:ln>
        </p:spPr>
        <p:txBody>
          <a:bodyPr anchor="t">
            <a:spAutoFit/>
          </a:bodyPr>
          <a:lstStyle/>
          <a:p>
            <a:r>
              <a:rPr lang="en-US" altLang="zh-CN" sz="1600" b="1" dirty="0">
                <a:latin typeface="黑体" panose="02010609060101010101" pitchFamily="49" charset="-122"/>
                <a:ea typeface="黑体" panose="02010609060101010101" pitchFamily="49" charset="-122"/>
              </a:rPr>
              <a:t>74138</a:t>
            </a:r>
            <a:r>
              <a:rPr lang="zh-CN" altLang="en-US" sz="1600" b="1" dirty="0">
                <a:latin typeface="黑体" panose="02010609060101010101" pitchFamily="49" charset="-122"/>
                <a:ea typeface="黑体" panose="02010609060101010101" pitchFamily="49" charset="-122"/>
              </a:rPr>
              <a:t>功能表</a:t>
            </a:r>
          </a:p>
        </p:txBody>
      </p:sp>
      <p:sp>
        <p:nvSpPr>
          <p:cNvPr id="62756" name="灯片编号占位符 3"/>
          <p:cNvSpPr>
            <a:spLocks noGrp="1"/>
          </p:cNvSpPr>
          <p:nvPr>
            <p:ph type="sldNum" sz="quarter" idx="4"/>
          </p:nvPr>
        </p:nvSpPr>
        <p:spPr/>
        <p:txBody>
          <a:bodyPr wrap="square" lIns="92075" tIns="46038" rIns="92075" bIns="46038"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t>62</a:t>
            </a:fld>
            <a:endParaRPr lang="en-US" altLang="zh-CN" sz="1400" dirty="0">
              <a:latin typeface="Times New Roman" panose="02020603050405020304" pitchFamily="18" charset="0"/>
            </a:endParaRPr>
          </a:p>
        </p:txBody>
      </p:sp>
      <p:graphicFrame>
        <p:nvGraphicFramePr>
          <p:cNvPr id="4" name="对象 3">
            <a:hlinkClick r:id="" action="ppaction://ole?verb=0"/>
          </p:cNvPr>
          <p:cNvGraphicFramePr>
            <a:graphicFrameLocks noChangeAspect="1"/>
          </p:cNvGraphicFramePr>
          <p:nvPr/>
        </p:nvGraphicFramePr>
        <p:xfrm>
          <a:off x="1387475" y="837883"/>
          <a:ext cx="3104515" cy="461010"/>
        </p:xfrm>
        <a:graphic>
          <a:graphicData uri="http://schemas.openxmlformats.org/presentationml/2006/ole">
            <mc:AlternateContent xmlns:mc="http://schemas.openxmlformats.org/markup-compatibility/2006">
              <mc:Choice xmlns:v="urn:schemas-microsoft-com:vml" Requires="v">
                <p:oleObj spid="_x0000_s6150" r:id="rId4" imgW="1968500" imgH="292100" progId="Equation.KSEE3">
                  <p:embed/>
                </p:oleObj>
              </mc:Choice>
              <mc:Fallback>
                <p:oleObj r:id="rId4" imgW="1968500" imgH="292100" progId="Equation.KSEE3">
                  <p:embed/>
                  <p:pic>
                    <p:nvPicPr>
                      <p:cNvPr id="0" name="图片 1024"/>
                      <p:cNvPicPr/>
                      <p:nvPr/>
                    </p:nvPicPr>
                    <p:blipFill>
                      <a:blip r:embed="rId5"/>
                      <a:stretch>
                        <a:fillRect/>
                      </a:stretch>
                    </p:blipFill>
                    <p:spPr>
                      <a:xfrm>
                        <a:off x="1387475" y="837883"/>
                        <a:ext cx="3104515" cy="461010"/>
                      </a:xfrm>
                      <a:prstGeom prst="rect">
                        <a:avLst/>
                      </a:prstGeom>
                    </p:spPr>
                  </p:pic>
                </p:oleObj>
              </mc:Fallback>
            </mc:AlternateContent>
          </a:graphicData>
        </a:graphic>
      </p:graphicFrame>
      <p:pic>
        <p:nvPicPr>
          <p:cNvPr id="5" name="334E55B0-647D-440b-865C-3EC943EB4CBC-1" descr="qt_temp"/>
          <p:cNvPicPr>
            <a:picLocks noChangeAspect="1"/>
          </p:cNvPicPr>
          <p:nvPr/>
        </p:nvPicPr>
        <p:blipFill>
          <a:blip r:embed="rId6"/>
          <a:stretch>
            <a:fillRect/>
          </a:stretch>
        </p:blipFill>
        <p:spPr>
          <a:xfrm>
            <a:off x="1330960" y="1557020"/>
            <a:ext cx="3942772" cy="360000"/>
          </a:xfrm>
          <a:prstGeom prst="rect">
            <a:avLst/>
          </a:prstGeom>
        </p:spPr>
      </p:pic>
      <p:grpSp>
        <p:nvGrpSpPr>
          <p:cNvPr id="13" name="组合 12"/>
          <p:cNvGrpSpPr/>
          <p:nvPr/>
        </p:nvGrpSpPr>
        <p:grpSpPr>
          <a:xfrm>
            <a:off x="3503930" y="2276475"/>
            <a:ext cx="6705600" cy="4210050"/>
            <a:chOff x="5518" y="3585"/>
            <a:chExt cx="10560" cy="6630"/>
          </a:xfrm>
        </p:grpSpPr>
        <p:grpSp>
          <p:nvGrpSpPr>
            <p:cNvPr id="2" name="Group 2"/>
            <p:cNvGrpSpPr/>
            <p:nvPr/>
          </p:nvGrpSpPr>
          <p:grpSpPr>
            <a:xfrm>
              <a:off x="5518" y="3585"/>
              <a:ext cx="10560" cy="6630"/>
              <a:chOff x="1008" y="576"/>
              <a:chExt cx="4224" cy="2652"/>
            </a:xfrm>
          </p:grpSpPr>
          <p:grpSp>
            <p:nvGrpSpPr>
              <p:cNvPr id="62467" name="Group 3"/>
              <p:cNvGrpSpPr/>
              <p:nvPr/>
            </p:nvGrpSpPr>
            <p:grpSpPr>
              <a:xfrm>
                <a:off x="1344" y="576"/>
                <a:ext cx="1672" cy="2650"/>
                <a:chOff x="1968" y="1162"/>
                <a:chExt cx="1672" cy="2650"/>
              </a:xfrm>
            </p:grpSpPr>
            <p:sp>
              <p:nvSpPr>
                <p:cNvPr id="788484" name="Text Box 4"/>
                <p:cNvSpPr txBox="1">
                  <a:spLocks noChangeArrowheads="1"/>
                </p:cNvSpPr>
                <p:nvPr/>
              </p:nvSpPr>
              <p:spPr bwMode="auto">
                <a:xfrm>
                  <a:off x="2200" y="1570"/>
                  <a:ext cx="499" cy="2174"/>
                </a:xfrm>
                <a:prstGeom prst="rect">
                  <a:avLst/>
                </a:prstGeom>
                <a:noFill/>
                <a:ln w="25400" algn="ctr">
                  <a:noFill/>
                  <a:miter lim="800000"/>
                </a:ln>
                <a:effectLst/>
              </p:spPr>
              <p:txBody>
                <a:bodyPr>
                  <a:spAutoFit/>
                </a:bodyPr>
                <a:lstStyle/>
                <a:p>
                  <a:pPr marR="0" defTabSz="914400">
                    <a:spcBef>
                      <a:spcPct val="50000"/>
                    </a:spcBef>
                    <a:buClrTx/>
                    <a:buSzTx/>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2</a:t>
                  </a:r>
                  <a:endPar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a:spcBef>
                      <a:spcPct val="50000"/>
                    </a:spcBef>
                    <a:buClrTx/>
                    <a:buSzTx/>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1</a:t>
                  </a:r>
                  <a:endPar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a:spcBef>
                      <a:spcPct val="80000"/>
                    </a:spcBef>
                    <a:buClrTx/>
                    <a:buSzTx/>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0</a:t>
                  </a: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spcBef>
                      <a:spcPct val="80000"/>
                    </a:spcBef>
                    <a:buClrTx/>
                    <a:buSzTx/>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G</a:t>
                  </a:r>
                  <a:r>
                    <a:rPr kumimoji="0" lang="en-US" altLang="zh-CN"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1</a:t>
                  </a:r>
                </a:p>
                <a:p>
                  <a:pPr marR="0" defTabSz="914400">
                    <a:spcBef>
                      <a:spcPct val="50000"/>
                    </a:spcBef>
                    <a:buClrTx/>
                    <a:buSzTx/>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G</a:t>
                  </a:r>
                  <a:r>
                    <a:rPr kumimoji="0" lang="en-US" altLang="zh-CN"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2A</a:t>
                  </a: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spcBef>
                      <a:spcPct val="50000"/>
                    </a:spcBef>
                    <a:buClrTx/>
                    <a:buSzTx/>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G</a:t>
                  </a:r>
                  <a:r>
                    <a:rPr kumimoji="0" lang="en-US" altLang="zh-CN"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2B</a:t>
                  </a: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p:txBody>
            </p:sp>
            <p:sp>
              <p:nvSpPr>
                <p:cNvPr id="62469" name="Oval 5"/>
                <p:cNvSpPr/>
                <p:nvPr/>
              </p:nvSpPr>
              <p:spPr>
                <a:xfrm>
                  <a:off x="2109" y="3271"/>
                  <a:ext cx="91" cy="91"/>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sp>
              <p:nvSpPr>
                <p:cNvPr id="62470" name="Oval 6"/>
                <p:cNvSpPr/>
                <p:nvPr/>
              </p:nvSpPr>
              <p:spPr>
                <a:xfrm>
                  <a:off x="2109" y="3543"/>
                  <a:ext cx="91" cy="91"/>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sp>
              <p:nvSpPr>
                <p:cNvPr id="62471" name="Oval 7"/>
                <p:cNvSpPr/>
                <p:nvPr/>
              </p:nvSpPr>
              <p:spPr>
                <a:xfrm>
                  <a:off x="3403" y="1704"/>
                  <a:ext cx="91" cy="91"/>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sp>
              <p:nvSpPr>
                <p:cNvPr id="62479" name="Line 15"/>
                <p:cNvSpPr/>
                <p:nvPr/>
              </p:nvSpPr>
              <p:spPr>
                <a:xfrm>
                  <a:off x="3494" y="1752"/>
                  <a:ext cx="136" cy="0"/>
                </a:xfrm>
                <a:prstGeom prst="line">
                  <a:avLst/>
                </a:prstGeom>
                <a:ln w="38100" cap="flat" cmpd="sng">
                  <a:solidFill>
                    <a:schemeClr val="bg2"/>
                  </a:solidFill>
                  <a:prstDash val="solid"/>
                  <a:round/>
                  <a:headEnd type="none" w="med" len="med"/>
                  <a:tailEnd type="none" w="med" len="med"/>
                </a:ln>
              </p:spPr>
            </p:sp>
            <p:sp>
              <p:nvSpPr>
                <p:cNvPr id="62480" name="Line 16"/>
                <p:cNvSpPr/>
                <p:nvPr/>
              </p:nvSpPr>
              <p:spPr>
                <a:xfrm>
                  <a:off x="3494" y="2024"/>
                  <a:ext cx="136" cy="0"/>
                </a:xfrm>
                <a:prstGeom prst="line">
                  <a:avLst/>
                </a:prstGeom>
                <a:ln w="38100" cap="flat" cmpd="sng">
                  <a:solidFill>
                    <a:schemeClr val="bg2"/>
                  </a:solidFill>
                  <a:prstDash val="solid"/>
                  <a:round/>
                  <a:headEnd type="none" w="med" len="med"/>
                  <a:tailEnd type="none" w="med" len="med"/>
                </a:ln>
              </p:spPr>
            </p:sp>
            <p:sp>
              <p:nvSpPr>
                <p:cNvPr id="62481" name="Line 17"/>
                <p:cNvSpPr/>
                <p:nvPr/>
              </p:nvSpPr>
              <p:spPr>
                <a:xfrm>
                  <a:off x="3494" y="2568"/>
                  <a:ext cx="136" cy="0"/>
                </a:xfrm>
                <a:prstGeom prst="line">
                  <a:avLst/>
                </a:prstGeom>
                <a:ln w="38100" cap="flat" cmpd="sng">
                  <a:solidFill>
                    <a:schemeClr val="bg2"/>
                  </a:solidFill>
                  <a:prstDash val="solid"/>
                  <a:round/>
                  <a:headEnd type="none" w="med" len="med"/>
                  <a:tailEnd type="none" w="med" len="med"/>
                </a:ln>
              </p:spPr>
            </p:sp>
            <p:sp>
              <p:nvSpPr>
                <p:cNvPr id="62482" name="Line 18"/>
                <p:cNvSpPr/>
                <p:nvPr/>
              </p:nvSpPr>
              <p:spPr>
                <a:xfrm>
                  <a:off x="3494" y="3121"/>
                  <a:ext cx="136" cy="0"/>
                </a:xfrm>
                <a:prstGeom prst="line">
                  <a:avLst/>
                </a:prstGeom>
                <a:ln w="38100" cap="flat" cmpd="sng">
                  <a:solidFill>
                    <a:schemeClr val="bg2"/>
                  </a:solidFill>
                  <a:prstDash val="solid"/>
                  <a:round/>
                  <a:headEnd type="none" w="med" len="med"/>
                  <a:tailEnd type="none" w="med" len="med"/>
                </a:ln>
              </p:spPr>
            </p:sp>
            <p:sp>
              <p:nvSpPr>
                <p:cNvPr id="62483" name="Line 19"/>
                <p:cNvSpPr/>
                <p:nvPr/>
              </p:nvSpPr>
              <p:spPr>
                <a:xfrm>
                  <a:off x="3494" y="3385"/>
                  <a:ext cx="136" cy="0"/>
                </a:xfrm>
                <a:prstGeom prst="line">
                  <a:avLst/>
                </a:prstGeom>
                <a:ln w="38100" cap="flat" cmpd="sng">
                  <a:solidFill>
                    <a:schemeClr val="bg2"/>
                  </a:solidFill>
                  <a:prstDash val="solid"/>
                  <a:round/>
                  <a:headEnd type="none" w="med" len="med"/>
                  <a:tailEnd type="none" w="med" len="med"/>
                </a:ln>
              </p:spPr>
            </p:sp>
            <p:sp>
              <p:nvSpPr>
                <p:cNvPr id="788500" name="Text Box 20"/>
                <p:cNvSpPr txBox="1">
                  <a:spLocks noChangeArrowheads="1"/>
                </p:cNvSpPr>
                <p:nvPr/>
              </p:nvSpPr>
              <p:spPr bwMode="auto">
                <a:xfrm>
                  <a:off x="2245" y="1162"/>
                  <a:ext cx="1089" cy="329"/>
                </a:xfrm>
                <a:prstGeom prst="rect">
                  <a:avLst/>
                </a:prstGeom>
                <a:noFill/>
                <a:ln w="25400" algn="ctr">
                  <a:noFill/>
                  <a:miter lim="800000"/>
                </a:ln>
                <a:effectLst/>
              </p:spPr>
              <p:txBody>
                <a:bodyPr>
                  <a:spAutoFit/>
                </a:bodyPr>
                <a:lstStyle/>
                <a:p>
                  <a:pPr marR="0" defTabSz="914400">
                    <a:spcBef>
                      <a:spcPct val="50000"/>
                    </a:spcBef>
                    <a:buClrTx/>
                    <a:buSzTx/>
                    <a:buFontTx/>
                    <a:defRPr/>
                  </a:pPr>
                  <a:r>
                    <a:rPr kumimoji="0" lang="en-US" altLang="zh-CN" sz="28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74LS138</a:t>
                  </a:r>
                </a:p>
              </p:txBody>
            </p:sp>
            <p:sp>
              <p:nvSpPr>
                <p:cNvPr id="788501" name="Text Box 21"/>
                <p:cNvSpPr txBox="1">
                  <a:spLocks noChangeArrowheads="1"/>
                </p:cNvSpPr>
                <p:nvPr/>
              </p:nvSpPr>
              <p:spPr bwMode="auto">
                <a:xfrm>
                  <a:off x="3016" y="1525"/>
                  <a:ext cx="408" cy="2287"/>
                </a:xfrm>
                <a:prstGeom prst="rect">
                  <a:avLst/>
                </a:prstGeom>
                <a:noFill/>
                <a:ln w="25400" algn="ctr">
                  <a:noFill/>
                  <a:miter lim="800000"/>
                </a:ln>
                <a:effectLst/>
              </p:spPr>
              <p:txBody>
                <a:bodyPr>
                  <a:spAutoFit/>
                </a:bodyPr>
                <a:lstStyle/>
                <a:p>
                  <a:pPr marR="0" defTabSz="914400">
                    <a:spcBef>
                      <a:spcPct val="50000"/>
                    </a:spcBef>
                    <a:buClrTx/>
                    <a:buSzTx/>
                    <a:buFontTx/>
                    <a:defRPr/>
                  </a:pP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Y</a:t>
                  </a:r>
                  <a:r>
                    <a:rPr kumimoji="0" lang="en-US" altLang="zh-CN" sz="20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0</a:t>
                  </a: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spcBef>
                      <a:spcPct val="50000"/>
                    </a:spcBef>
                    <a:buClrTx/>
                    <a:buSzTx/>
                    <a:buFontTx/>
                    <a:defRPr/>
                  </a:pP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Y</a:t>
                  </a:r>
                  <a:r>
                    <a:rPr kumimoji="0" lang="en-US" altLang="zh-CN" sz="20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1</a:t>
                  </a: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spcBef>
                      <a:spcPct val="50000"/>
                    </a:spcBef>
                    <a:buClrTx/>
                    <a:buSzTx/>
                    <a:buFontTx/>
                    <a:defRPr/>
                  </a:pP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Y</a:t>
                  </a:r>
                  <a:r>
                    <a:rPr kumimoji="0" lang="en-US" altLang="zh-CN" sz="20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2</a:t>
                  </a: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spcBef>
                      <a:spcPct val="50000"/>
                    </a:spcBef>
                    <a:buClrTx/>
                    <a:buSzTx/>
                    <a:buFontTx/>
                    <a:defRPr/>
                  </a:pP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Y</a:t>
                  </a:r>
                  <a:r>
                    <a:rPr kumimoji="0" lang="en-US" altLang="zh-CN" sz="20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3</a:t>
                  </a: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spcBef>
                      <a:spcPct val="50000"/>
                    </a:spcBef>
                    <a:buClrTx/>
                    <a:buSzTx/>
                    <a:buFontTx/>
                    <a:defRPr/>
                  </a:pP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Y</a:t>
                  </a:r>
                  <a:r>
                    <a:rPr kumimoji="0" lang="en-US" altLang="zh-CN" sz="20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4</a:t>
                  </a: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spcBef>
                      <a:spcPct val="50000"/>
                    </a:spcBef>
                    <a:buClrTx/>
                    <a:buSzTx/>
                    <a:buFontTx/>
                    <a:defRPr/>
                  </a:pP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Y</a:t>
                  </a:r>
                  <a:r>
                    <a:rPr kumimoji="0" lang="en-US" altLang="zh-CN" sz="20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5</a:t>
                  </a: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spcBef>
                      <a:spcPct val="50000"/>
                    </a:spcBef>
                    <a:buClrTx/>
                    <a:buSzTx/>
                    <a:buFontTx/>
                    <a:defRPr/>
                  </a:pP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Y</a:t>
                  </a:r>
                  <a:r>
                    <a:rPr kumimoji="0" lang="en-US" altLang="zh-CN" sz="20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6</a:t>
                  </a: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spcBef>
                      <a:spcPct val="50000"/>
                    </a:spcBef>
                    <a:buClrTx/>
                    <a:buSzTx/>
                    <a:buFontTx/>
                    <a:defRPr/>
                  </a:pP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Y</a:t>
                  </a:r>
                  <a:r>
                    <a:rPr kumimoji="0" lang="en-US" altLang="zh-CN" sz="20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7</a:t>
                  </a:r>
                  <a:r>
                    <a:rPr kumimoji="0"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p:txBody>
            </p:sp>
            <p:sp>
              <p:nvSpPr>
                <p:cNvPr id="62486" name="Rectangle 22"/>
                <p:cNvSpPr/>
                <p:nvPr/>
              </p:nvSpPr>
              <p:spPr>
                <a:xfrm>
                  <a:off x="2208" y="1488"/>
                  <a:ext cx="1200" cy="2304"/>
                </a:xfrm>
                <a:prstGeom prst="rect">
                  <a:avLst/>
                </a:prstGeom>
                <a:noFill/>
                <a:ln w="38100" cap="sq" cmpd="sng">
                  <a:solidFill>
                    <a:schemeClr val="bg2"/>
                  </a:solidFill>
                  <a:prstDash val="solid"/>
                  <a:miter/>
                  <a:headEnd type="none" w="sm" len="sm"/>
                  <a:tailEnd type="none" w="sm" len="sm"/>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62487" name="Line 31"/>
                <p:cNvSpPr/>
                <p:nvPr/>
              </p:nvSpPr>
              <p:spPr>
                <a:xfrm>
                  <a:off x="3504" y="2304"/>
                  <a:ext cx="136" cy="0"/>
                </a:xfrm>
                <a:prstGeom prst="line">
                  <a:avLst/>
                </a:prstGeom>
                <a:ln w="38100" cap="flat" cmpd="sng">
                  <a:solidFill>
                    <a:schemeClr val="bg2"/>
                  </a:solidFill>
                  <a:prstDash val="solid"/>
                  <a:round/>
                  <a:headEnd type="none" w="med" len="med"/>
                  <a:tailEnd type="none" w="med" len="med"/>
                </a:ln>
              </p:spPr>
            </p:sp>
            <p:sp>
              <p:nvSpPr>
                <p:cNvPr id="62488" name="Line 32"/>
                <p:cNvSpPr/>
                <p:nvPr/>
              </p:nvSpPr>
              <p:spPr>
                <a:xfrm>
                  <a:off x="3504" y="2832"/>
                  <a:ext cx="136" cy="0"/>
                </a:xfrm>
                <a:prstGeom prst="line">
                  <a:avLst/>
                </a:prstGeom>
                <a:ln w="38100" cap="flat" cmpd="sng">
                  <a:solidFill>
                    <a:schemeClr val="bg2"/>
                  </a:solidFill>
                  <a:prstDash val="solid"/>
                  <a:round/>
                  <a:headEnd type="none" w="med" len="med"/>
                  <a:tailEnd type="none" w="med" len="med"/>
                </a:ln>
              </p:spPr>
            </p:sp>
            <p:sp>
              <p:nvSpPr>
                <p:cNvPr id="62489" name="Line 33"/>
                <p:cNvSpPr/>
                <p:nvPr/>
              </p:nvSpPr>
              <p:spPr>
                <a:xfrm>
                  <a:off x="3504" y="3648"/>
                  <a:ext cx="136" cy="0"/>
                </a:xfrm>
                <a:prstGeom prst="line">
                  <a:avLst/>
                </a:prstGeom>
                <a:ln w="38100" cap="flat" cmpd="sng">
                  <a:solidFill>
                    <a:schemeClr val="bg2"/>
                  </a:solidFill>
                  <a:prstDash val="solid"/>
                  <a:round/>
                  <a:headEnd type="none" w="med" len="med"/>
                  <a:tailEnd type="none" w="med" len="med"/>
                </a:ln>
              </p:spPr>
            </p:sp>
            <p:sp>
              <p:nvSpPr>
                <p:cNvPr id="62490" name="Line 34"/>
                <p:cNvSpPr/>
                <p:nvPr/>
              </p:nvSpPr>
              <p:spPr>
                <a:xfrm>
                  <a:off x="2072" y="1728"/>
                  <a:ext cx="136" cy="0"/>
                </a:xfrm>
                <a:prstGeom prst="line">
                  <a:avLst/>
                </a:prstGeom>
                <a:ln w="38100" cap="flat" cmpd="sng">
                  <a:solidFill>
                    <a:schemeClr val="bg2"/>
                  </a:solidFill>
                  <a:prstDash val="solid"/>
                  <a:round/>
                  <a:headEnd type="none" w="med" len="med"/>
                  <a:tailEnd type="none" w="med" len="med"/>
                </a:ln>
              </p:spPr>
            </p:sp>
            <p:sp>
              <p:nvSpPr>
                <p:cNvPr id="62491" name="Line 35"/>
                <p:cNvSpPr/>
                <p:nvPr/>
              </p:nvSpPr>
              <p:spPr>
                <a:xfrm>
                  <a:off x="2072" y="2064"/>
                  <a:ext cx="136" cy="0"/>
                </a:xfrm>
                <a:prstGeom prst="line">
                  <a:avLst/>
                </a:prstGeom>
                <a:ln w="38100" cap="flat" cmpd="sng">
                  <a:solidFill>
                    <a:schemeClr val="bg2"/>
                  </a:solidFill>
                  <a:prstDash val="solid"/>
                  <a:round/>
                  <a:headEnd type="none" w="med" len="med"/>
                  <a:tailEnd type="none" w="med" len="med"/>
                </a:ln>
              </p:spPr>
            </p:sp>
            <p:sp>
              <p:nvSpPr>
                <p:cNvPr id="62492" name="Line 36"/>
                <p:cNvSpPr/>
                <p:nvPr/>
              </p:nvSpPr>
              <p:spPr>
                <a:xfrm>
                  <a:off x="2072" y="2448"/>
                  <a:ext cx="136" cy="0"/>
                </a:xfrm>
                <a:prstGeom prst="line">
                  <a:avLst/>
                </a:prstGeom>
                <a:ln w="38100" cap="flat" cmpd="sng">
                  <a:solidFill>
                    <a:schemeClr val="bg2"/>
                  </a:solidFill>
                  <a:prstDash val="solid"/>
                  <a:round/>
                  <a:headEnd type="none" w="med" len="med"/>
                  <a:tailEnd type="none" w="med" len="med"/>
                </a:ln>
              </p:spPr>
            </p:sp>
            <p:sp>
              <p:nvSpPr>
                <p:cNvPr id="62493" name="Line 37"/>
                <p:cNvSpPr/>
                <p:nvPr/>
              </p:nvSpPr>
              <p:spPr>
                <a:xfrm>
                  <a:off x="2064" y="2880"/>
                  <a:ext cx="136" cy="0"/>
                </a:xfrm>
                <a:prstGeom prst="line">
                  <a:avLst/>
                </a:prstGeom>
                <a:ln w="38100" cap="flat" cmpd="sng">
                  <a:solidFill>
                    <a:schemeClr val="bg2"/>
                  </a:solidFill>
                  <a:prstDash val="solid"/>
                  <a:round/>
                  <a:headEnd type="none" w="med" len="med"/>
                  <a:tailEnd type="none" w="med" len="med"/>
                </a:ln>
              </p:spPr>
            </p:sp>
            <p:sp>
              <p:nvSpPr>
                <p:cNvPr id="62494" name="Line 38"/>
                <p:cNvSpPr/>
                <p:nvPr/>
              </p:nvSpPr>
              <p:spPr>
                <a:xfrm>
                  <a:off x="1980" y="3300"/>
                  <a:ext cx="136" cy="0"/>
                </a:xfrm>
                <a:prstGeom prst="line">
                  <a:avLst/>
                </a:prstGeom>
                <a:ln w="38100" cap="flat" cmpd="sng">
                  <a:solidFill>
                    <a:schemeClr val="bg2"/>
                  </a:solidFill>
                  <a:prstDash val="solid"/>
                  <a:round/>
                  <a:headEnd type="none" w="med" len="med"/>
                  <a:tailEnd type="none" w="med" len="med"/>
                </a:ln>
              </p:spPr>
            </p:sp>
            <p:sp>
              <p:nvSpPr>
                <p:cNvPr id="62495" name="Line 39"/>
                <p:cNvSpPr/>
                <p:nvPr/>
              </p:nvSpPr>
              <p:spPr>
                <a:xfrm>
                  <a:off x="1968" y="3600"/>
                  <a:ext cx="136" cy="0"/>
                </a:xfrm>
                <a:prstGeom prst="line">
                  <a:avLst/>
                </a:prstGeom>
                <a:ln w="38100" cap="flat" cmpd="sng">
                  <a:solidFill>
                    <a:schemeClr val="bg2"/>
                  </a:solidFill>
                  <a:prstDash val="solid"/>
                  <a:round/>
                  <a:headEnd type="none" w="med" len="med"/>
                  <a:tailEnd type="none" w="med" len="med"/>
                </a:ln>
              </p:spPr>
            </p:sp>
          </p:grpSp>
          <p:sp>
            <p:nvSpPr>
              <p:cNvPr id="788522" name="Rectangle 42"/>
              <p:cNvSpPr>
                <a:spLocks noChangeArrowheads="1"/>
              </p:cNvSpPr>
              <p:nvPr/>
            </p:nvSpPr>
            <p:spPr bwMode="auto">
              <a:xfrm>
                <a:off x="4113" y="1368"/>
                <a:ext cx="225" cy="576"/>
              </a:xfrm>
              <a:prstGeom prst="rect">
                <a:avLst/>
              </a:prstGeom>
              <a:noFill/>
              <a:ln w="38100" cap="sq">
                <a:solidFill>
                  <a:schemeClr val="bg2"/>
                </a:solid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bg2"/>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 </a:t>
                </a:r>
              </a:p>
            </p:txBody>
          </p:sp>
          <p:sp>
            <p:nvSpPr>
              <p:cNvPr id="62497" name="Line 43"/>
              <p:cNvSpPr/>
              <p:nvPr/>
            </p:nvSpPr>
            <p:spPr>
              <a:xfrm>
                <a:off x="3888" y="1440"/>
                <a:ext cx="225" cy="0"/>
              </a:xfrm>
              <a:prstGeom prst="line">
                <a:avLst/>
              </a:prstGeom>
              <a:ln w="38100" cap="sq" cmpd="sng">
                <a:solidFill>
                  <a:schemeClr val="bg2"/>
                </a:solidFill>
                <a:prstDash val="solid"/>
                <a:round/>
                <a:headEnd type="none" w="sm" len="sm"/>
                <a:tailEnd type="none" w="sm" len="sm"/>
              </a:ln>
            </p:spPr>
          </p:sp>
          <p:sp>
            <p:nvSpPr>
              <p:cNvPr id="62498" name="Line 44"/>
              <p:cNvSpPr/>
              <p:nvPr/>
            </p:nvSpPr>
            <p:spPr>
              <a:xfrm>
                <a:off x="3888" y="1872"/>
                <a:ext cx="225" cy="0"/>
              </a:xfrm>
              <a:prstGeom prst="line">
                <a:avLst/>
              </a:prstGeom>
              <a:ln w="38100" cap="sq" cmpd="sng">
                <a:solidFill>
                  <a:schemeClr val="bg2"/>
                </a:solidFill>
                <a:prstDash val="solid"/>
                <a:round/>
                <a:headEnd type="none" w="sm" len="sm"/>
                <a:tailEnd type="none" w="sm" len="sm"/>
              </a:ln>
            </p:spPr>
          </p:sp>
          <p:sp>
            <p:nvSpPr>
              <p:cNvPr id="62499" name="Oval 45"/>
              <p:cNvSpPr/>
              <p:nvPr/>
            </p:nvSpPr>
            <p:spPr>
              <a:xfrm>
                <a:off x="4344" y="1629"/>
                <a:ext cx="73" cy="73"/>
              </a:xfrm>
              <a:prstGeom prst="ellipse">
                <a:avLst/>
              </a:prstGeom>
              <a:noFill/>
              <a:ln w="38100" cap="sq" cmpd="sng">
                <a:solidFill>
                  <a:schemeClr val="bg2"/>
                </a:solidFill>
                <a:prstDash val="solid"/>
                <a:round/>
                <a:headEnd type="none" w="sm" len="sm"/>
                <a:tailEnd type="none" w="sm" len="sm"/>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62500" name="Line 46"/>
              <p:cNvSpPr/>
              <p:nvPr/>
            </p:nvSpPr>
            <p:spPr>
              <a:xfrm>
                <a:off x="3888" y="1728"/>
                <a:ext cx="225" cy="0"/>
              </a:xfrm>
              <a:prstGeom prst="line">
                <a:avLst/>
              </a:prstGeom>
              <a:ln w="38100" cap="sq" cmpd="sng">
                <a:solidFill>
                  <a:schemeClr val="bg2"/>
                </a:solidFill>
                <a:prstDash val="solid"/>
                <a:round/>
                <a:headEnd type="none" w="sm" len="sm"/>
                <a:tailEnd type="none" w="sm" len="sm"/>
              </a:ln>
            </p:spPr>
          </p:sp>
          <p:sp>
            <p:nvSpPr>
              <p:cNvPr id="62501" name="Line 47"/>
              <p:cNvSpPr/>
              <p:nvPr/>
            </p:nvSpPr>
            <p:spPr>
              <a:xfrm>
                <a:off x="3888" y="1584"/>
                <a:ext cx="225" cy="0"/>
              </a:xfrm>
              <a:prstGeom prst="line">
                <a:avLst/>
              </a:prstGeom>
              <a:ln w="38100" cap="sq" cmpd="sng">
                <a:solidFill>
                  <a:schemeClr val="bg2"/>
                </a:solidFill>
                <a:prstDash val="solid"/>
                <a:round/>
                <a:headEnd type="none" w="sm" len="sm"/>
                <a:tailEnd type="none" w="sm" len="sm"/>
              </a:ln>
            </p:spPr>
          </p:sp>
          <p:sp>
            <p:nvSpPr>
              <p:cNvPr id="62502" name="Line 48"/>
              <p:cNvSpPr/>
              <p:nvPr/>
            </p:nvSpPr>
            <p:spPr>
              <a:xfrm>
                <a:off x="4416" y="1668"/>
                <a:ext cx="240" cy="0"/>
              </a:xfrm>
              <a:prstGeom prst="line">
                <a:avLst/>
              </a:prstGeom>
              <a:ln w="38100" cap="flat" cmpd="sng">
                <a:solidFill>
                  <a:schemeClr val="bg2"/>
                </a:solidFill>
                <a:prstDash val="solid"/>
                <a:miter/>
                <a:headEnd type="none" w="med" len="med"/>
                <a:tailEnd type="none" w="med" len="med"/>
              </a:ln>
            </p:spPr>
          </p:sp>
          <p:sp>
            <p:nvSpPr>
              <p:cNvPr id="788529" name="Rectangle 49"/>
              <p:cNvSpPr>
                <a:spLocks noChangeArrowheads="1"/>
              </p:cNvSpPr>
              <p:nvPr/>
            </p:nvSpPr>
            <p:spPr bwMode="auto">
              <a:xfrm>
                <a:off x="4113" y="2556"/>
                <a:ext cx="225" cy="576"/>
              </a:xfrm>
              <a:prstGeom prst="rect">
                <a:avLst/>
              </a:prstGeom>
              <a:noFill/>
              <a:ln w="38100" cap="sq">
                <a:solidFill>
                  <a:schemeClr val="bg2"/>
                </a:solid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bg2"/>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 </a:t>
                </a:r>
              </a:p>
            </p:txBody>
          </p:sp>
          <p:sp>
            <p:nvSpPr>
              <p:cNvPr id="62504" name="Line 50"/>
              <p:cNvSpPr/>
              <p:nvPr/>
            </p:nvSpPr>
            <p:spPr>
              <a:xfrm>
                <a:off x="3888" y="2628"/>
                <a:ext cx="225" cy="0"/>
              </a:xfrm>
              <a:prstGeom prst="line">
                <a:avLst/>
              </a:prstGeom>
              <a:ln w="38100" cap="sq" cmpd="sng">
                <a:solidFill>
                  <a:schemeClr val="bg2"/>
                </a:solidFill>
                <a:prstDash val="solid"/>
                <a:round/>
                <a:headEnd type="none" w="sm" len="sm"/>
                <a:tailEnd type="none" w="sm" len="sm"/>
              </a:ln>
            </p:spPr>
          </p:sp>
          <p:sp>
            <p:nvSpPr>
              <p:cNvPr id="62505" name="Line 51"/>
              <p:cNvSpPr/>
              <p:nvPr/>
            </p:nvSpPr>
            <p:spPr>
              <a:xfrm>
                <a:off x="3888" y="3060"/>
                <a:ext cx="225" cy="0"/>
              </a:xfrm>
              <a:prstGeom prst="line">
                <a:avLst/>
              </a:prstGeom>
              <a:ln w="38100" cap="sq" cmpd="sng">
                <a:solidFill>
                  <a:schemeClr val="bg2"/>
                </a:solidFill>
                <a:prstDash val="solid"/>
                <a:round/>
                <a:headEnd type="none" w="sm" len="sm"/>
                <a:tailEnd type="none" w="sm" len="sm"/>
              </a:ln>
            </p:spPr>
          </p:sp>
          <p:sp>
            <p:nvSpPr>
              <p:cNvPr id="62506" name="Oval 52"/>
              <p:cNvSpPr/>
              <p:nvPr/>
            </p:nvSpPr>
            <p:spPr>
              <a:xfrm>
                <a:off x="4344" y="2817"/>
                <a:ext cx="73" cy="73"/>
              </a:xfrm>
              <a:prstGeom prst="ellipse">
                <a:avLst/>
              </a:prstGeom>
              <a:noFill/>
              <a:ln w="38100" cap="sq" cmpd="sng">
                <a:solidFill>
                  <a:schemeClr val="bg2"/>
                </a:solidFill>
                <a:prstDash val="solid"/>
                <a:round/>
                <a:headEnd type="none" w="sm" len="sm"/>
                <a:tailEnd type="none" w="sm" len="sm"/>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62507" name="Line 53"/>
              <p:cNvSpPr/>
              <p:nvPr/>
            </p:nvSpPr>
            <p:spPr>
              <a:xfrm>
                <a:off x="3888" y="2916"/>
                <a:ext cx="225" cy="0"/>
              </a:xfrm>
              <a:prstGeom prst="line">
                <a:avLst/>
              </a:prstGeom>
              <a:ln w="38100" cap="sq" cmpd="sng">
                <a:solidFill>
                  <a:schemeClr val="bg2"/>
                </a:solidFill>
                <a:prstDash val="solid"/>
                <a:round/>
                <a:headEnd type="none" w="sm" len="sm"/>
                <a:tailEnd type="none" w="sm" len="sm"/>
              </a:ln>
            </p:spPr>
          </p:sp>
          <p:sp>
            <p:nvSpPr>
              <p:cNvPr id="62508" name="Line 54"/>
              <p:cNvSpPr/>
              <p:nvPr/>
            </p:nvSpPr>
            <p:spPr>
              <a:xfrm>
                <a:off x="3888" y="2772"/>
                <a:ext cx="225" cy="0"/>
              </a:xfrm>
              <a:prstGeom prst="line">
                <a:avLst/>
              </a:prstGeom>
              <a:ln w="38100" cap="sq" cmpd="sng">
                <a:solidFill>
                  <a:schemeClr val="bg2"/>
                </a:solidFill>
                <a:prstDash val="solid"/>
                <a:round/>
                <a:headEnd type="none" w="sm" len="sm"/>
                <a:tailEnd type="none" w="sm" len="sm"/>
              </a:ln>
            </p:spPr>
          </p:sp>
          <p:sp>
            <p:nvSpPr>
              <p:cNvPr id="62509" name="Line 55"/>
              <p:cNvSpPr/>
              <p:nvPr/>
            </p:nvSpPr>
            <p:spPr>
              <a:xfrm>
                <a:off x="4416" y="2856"/>
                <a:ext cx="240" cy="0"/>
              </a:xfrm>
              <a:prstGeom prst="line">
                <a:avLst/>
              </a:prstGeom>
              <a:ln w="38100" cap="flat" cmpd="sng">
                <a:solidFill>
                  <a:schemeClr val="bg2"/>
                </a:solidFill>
                <a:prstDash val="solid"/>
                <a:miter/>
                <a:headEnd type="none" w="med" len="med"/>
                <a:tailEnd type="none" w="med" len="med"/>
              </a:ln>
            </p:spPr>
          </p:sp>
          <p:sp>
            <p:nvSpPr>
              <p:cNvPr id="62510" name="Line 56"/>
              <p:cNvSpPr/>
              <p:nvPr/>
            </p:nvSpPr>
            <p:spPr>
              <a:xfrm>
                <a:off x="2928" y="1440"/>
                <a:ext cx="1056" cy="0"/>
              </a:xfrm>
              <a:prstGeom prst="line">
                <a:avLst/>
              </a:prstGeom>
              <a:ln w="38100" cap="flat" cmpd="sng">
                <a:solidFill>
                  <a:schemeClr val="bg2"/>
                </a:solidFill>
                <a:prstDash val="solid"/>
                <a:miter/>
                <a:headEnd type="none" w="med" len="med"/>
                <a:tailEnd type="none" w="med" len="med"/>
              </a:ln>
            </p:spPr>
          </p:sp>
          <p:sp>
            <p:nvSpPr>
              <p:cNvPr id="62511" name="Line 57"/>
              <p:cNvSpPr/>
              <p:nvPr/>
            </p:nvSpPr>
            <p:spPr>
              <a:xfrm flipH="1">
                <a:off x="3024" y="1584"/>
                <a:ext cx="960" cy="0"/>
              </a:xfrm>
              <a:prstGeom prst="line">
                <a:avLst/>
              </a:prstGeom>
              <a:ln w="38100" cap="flat" cmpd="sng">
                <a:solidFill>
                  <a:schemeClr val="bg2"/>
                </a:solidFill>
                <a:prstDash val="solid"/>
                <a:miter/>
                <a:headEnd type="none" w="med" len="med"/>
                <a:tailEnd type="none" w="med" len="med"/>
              </a:ln>
            </p:spPr>
          </p:sp>
          <p:sp>
            <p:nvSpPr>
              <p:cNvPr id="62512" name="Line 58"/>
              <p:cNvSpPr/>
              <p:nvPr/>
            </p:nvSpPr>
            <p:spPr>
              <a:xfrm>
                <a:off x="3024" y="1584"/>
                <a:ext cx="0" cy="144"/>
              </a:xfrm>
              <a:prstGeom prst="line">
                <a:avLst/>
              </a:prstGeom>
              <a:ln w="38100" cap="flat" cmpd="sng">
                <a:solidFill>
                  <a:schemeClr val="bg2"/>
                </a:solidFill>
                <a:prstDash val="solid"/>
                <a:miter/>
                <a:headEnd type="none" w="med" len="med"/>
                <a:tailEnd type="none" w="med" len="med"/>
              </a:ln>
            </p:spPr>
          </p:sp>
          <p:sp>
            <p:nvSpPr>
              <p:cNvPr id="62513" name="Line 59"/>
              <p:cNvSpPr/>
              <p:nvPr/>
            </p:nvSpPr>
            <p:spPr>
              <a:xfrm>
                <a:off x="2976" y="2244"/>
                <a:ext cx="192" cy="0"/>
              </a:xfrm>
              <a:prstGeom prst="line">
                <a:avLst/>
              </a:prstGeom>
              <a:ln w="38100" cap="flat" cmpd="sng">
                <a:solidFill>
                  <a:schemeClr val="bg2"/>
                </a:solidFill>
                <a:prstDash val="solid"/>
                <a:miter/>
                <a:headEnd type="none" w="med" len="med"/>
                <a:tailEnd type="none" w="med" len="med"/>
              </a:ln>
            </p:spPr>
          </p:sp>
          <p:sp>
            <p:nvSpPr>
              <p:cNvPr id="62514" name="Line 60"/>
              <p:cNvSpPr/>
              <p:nvPr/>
            </p:nvSpPr>
            <p:spPr>
              <a:xfrm flipV="1">
                <a:off x="3168" y="1736"/>
                <a:ext cx="0" cy="508"/>
              </a:xfrm>
              <a:prstGeom prst="line">
                <a:avLst/>
              </a:prstGeom>
              <a:ln w="38100" cap="flat" cmpd="sng">
                <a:solidFill>
                  <a:schemeClr val="bg2"/>
                </a:solidFill>
                <a:prstDash val="solid"/>
                <a:miter/>
                <a:headEnd type="none" w="med" len="med"/>
                <a:tailEnd type="none" w="med" len="med"/>
              </a:ln>
            </p:spPr>
          </p:sp>
          <p:sp>
            <p:nvSpPr>
              <p:cNvPr id="62515" name="Line 61"/>
              <p:cNvSpPr/>
              <p:nvPr/>
            </p:nvSpPr>
            <p:spPr>
              <a:xfrm flipH="1">
                <a:off x="3156" y="1728"/>
                <a:ext cx="720" cy="0"/>
              </a:xfrm>
              <a:prstGeom prst="line">
                <a:avLst/>
              </a:prstGeom>
              <a:ln w="38100" cap="flat" cmpd="sng">
                <a:solidFill>
                  <a:schemeClr val="bg2"/>
                </a:solidFill>
                <a:prstDash val="solid"/>
                <a:miter/>
                <a:headEnd type="none" w="med" len="med"/>
                <a:tailEnd type="none" w="med" len="med"/>
              </a:ln>
            </p:spPr>
          </p:sp>
          <p:sp>
            <p:nvSpPr>
              <p:cNvPr id="62516" name="Line 62"/>
              <p:cNvSpPr/>
              <p:nvPr/>
            </p:nvSpPr>
            <p:spPr>
              <a:xfrm flipH="1">
                <a:off x="2976" y="3060"/>
                <a:ext cx="960" cy="0"/>
              </a:xfrm>
              <a:prstGeom prst="line">
                <a:avLst/>
              </a:prstGeom>
              <a:ln w="38100" cap="flat" cmpd="sng">
                <a:solidFill>
                  <a:schemeClr val="bg2"/>
                </a:solidFill>
                <a:prstDash val="solid"/>
                <a:miter/>
                <a:headEnd type="none" w="med" len="med"/>
                <a:tailEnd type="none" w="med" len="med"/>
              </a:ln>
            </p:spPr>
          </p:sp>
          <p:sp>
            <p:nvSpPr>
              <p:cNvPr id="62517" name="Line 63"/>
              <p:cNvSpPr/>
              <p:nvPr/>
            </p:nvSpPr>
            <p:spPr>
              <a:xfrm flipH="1">
                <a:off x="3000" y="2916"/>
                <a:ext cx="960" cy="0"/>
              </a:xfrm>
              <a:prstGeom prst="line">
                <a:avLst/>
              </a:prstGeom>
              <a:ln w="38100" cap="flat" cmpd="sng">
                <a:solidFill>
                  <a:schemeClr val="bg2"/>
                </a:solidFill>
                <a:prstDash val="solid"/>
                <a:miter/>
                <a:headEnd type="none" w="med" len="med"/>
                <a:tailEnd type="none" w="med" len="med"/>
              </a:ln>
            </p:spPr>
          </p:sp>
          <p:sp>
            <p:nvSpPr>
              <p:cNvPr id="62518" name="Line 64"/>
              <p:cNvSpPr/>
              <p:nvPr/>
            </p:nvSpPr>
            <p:spPr>
              <a:xfrm flipV="1">
                <a:off x="3000" y="2784"/>
                <a:ext cx="0" cy="144"/>
              </a:xfrm>
              <a:prstGeom prst="line">
                <a:avLst/>
              </a:prstGeom>
              <a:ln w="38100" cap="flat" cmpd="sng">
                <a:solidFill>
                  <a:schemeClr val="bg2"/>
                </a:solidFill>
                <a:prstDash val="solid"/>
                <a:miter/>
                <a:headEnd type="none" w="med" len="med"/>
                <a:tailEnd type="none" w="med" len="med"/>
              </a:ln>
            </p:spPr>
          </p:sp>
          <p:sp>
            <p:nvSpPr>
              <p:cNvPr id="62519" name="Line 65"/>
              <p:cNvSpPr/>
              <p:nvPr/>
            </p:nvSpPr>
            <p:spPr>
              <a:xfrm flipH="1">
                <a:off x="3168" y="2772"/>
                <a:ext cx="720" cy="0"/>
              </a:xfrm>
              <a:prstGeom prst="line">
                <a:avLst/>
              </a:prstGeom>
              <a:ln w="38100" cap="flat" cmpd="sng">
                <a:solidFill>
                  <a:schemeClr val="bg2"/>
                </a:solidFill>
                <a:prstDash val="solid"/>
                <a:miter/>
                <a:headEnd type="none" w="med" len="med"/>
                <a:tailEnd type="none" w="med" len="med"/>
              </a:ln>
            </p:spPr>
          </p:sp>
          <p:sp>
            <p:nvSpPr>
              <p:cNvPr id="62520" name="Line 66"/>
              <p:cNvSpPr/>
              <p:nvPr/>
            </p:nvSpPr>
            <p:spPr>
              <a:xfrm flipV="1">
                <a:off x="3168" y="2532"/>
                <a:ext cx="0" cy="240"/>
              </a:xfrm>
              <a:prstGeom prst="line">
                <a:avLst/>
              </a:prstGeom>
              <a:ln w="38100" cap="flat" cmpd="sng">
                <a:solidFill>
                  <a:schemeClr val="bg2"/>
                </a:solidFill>
                <a:prstDash val="solid"/>
                <a:miter/>
                <a:headEnd type="none" w="med" len="med"/>
                <a:tailEnd type="none" w="med" len="med"/>
              </a:ln>
            </p:spPr>
          </p:sp>
          <p:sp>
            <p:nvSpPr>
              <p:cNvPr id="62521" name="Line 67"/>
              <p:cNvSpPr/>
              <p:nvPr/>
            </p:nvSpPr>
            <p:spPr>
              <a:xfrm flipH="1">
                <a:off x="2928" y="2532"/>
                <a:ext cx="240" cy="0"/>
              </a:xfrm>
              <a:prstGeom prst="line">
                <a:avLst/>
              </a:prstGeom>
              <a:ln w="38100" cap="flat" cmpd="sng">
                <a:solidFill>
                  <a:schemeClr val="bg2"/>
                </a:solidFill>
                <a:prstDash val="solid"/>
                <a:miter/>
                <a:headEnd type="none" w="med" len="med"/>
                <a:tailEnd type="none" w="med" len="med"/>
              </a:ln>
            </p:spPr>
          </p:sp>
          <p:sp>
            <p:nvSpPr>
              <p:cNvPr id="62522" name="Line 68"/>
              <p:cNvSpPr/>
              <p:nvPr/>
            </p:nvSpPr>
            <p:spPr>
              <a:xfrm flipH="1">
                <a:off x="3312" y="1872"/>
                <a:ext cx="576" cy="0"/>
              </a:xfrm>
              <a:prstGeom prst="line">
                <a:avLst/>
              </a:prstGeom>
              <a:ln w="38100" cap="flat" cmpd="sng">
                <a:solidFill>
                  <a:schemeClr val="bg2"/>
                </a:solidFill>
                <a:prstDash val="solid"/>
                <a:miter/>
                <a:headEnd type="none" w="med" len="med"/>
                <a:tailEnd type="none" w="med" len="med"/>
              </a:ln>
            </p:spPr>
          </p:sp>
          <p:sp>
            <p:nvSpPr>
              <p:cNvPr id="62523" name="Line 69"/>
              <p:cNvSpPr/>
              <p:nvPr/>
            </p:nvSpPr>
            <p:spPr>
              <a:xfrm>
                <a:off x="3312" y="1872"/>
                <a:ext cx="0" cy="1152"/>
              </a:xfrm>
              <a:prstGeom prst="line">
                <a:avLst/>
              </a:prstGeom>
              <a:ln w="38100" cap="flat" cmpd="sng">
                <a:solidFill>
                  <a:schemeClr val="bg2"/>
                </a:solidFill>
                <a:prstDash val="solid"/>
                <a:miter/>
                <a:headEnd type="none" w="med" len="med"/>
                <a:tailEnd type="none" w="med" len="med"/>
              </a:ln>
            </p:spPr>
          </p:sp>
          <p:sp>
            <p:nvSpPr>
              <p:cNvPr id="62524" name="Oval 70"/>
              <p:cNvSpPr/>
              <p:nvPr/>
            </p:nvSpPr>
            <p:spPr>
              <a:xfrm>
                <a:off x="3288" y="3024"/>
                <a:ext cx="48" cy="48"/>
              </a:xfrm>
              <a:prstGeom prst="ellipse">
                <a:avLst/>
              </a:prstGeom>
              <a:solidFill>
                <a:schemeClr val="hlink"/>
              </a:solidFill>
              <a:ln w="9525" cap="flat" cmpd="sng">
                <a:solidFill>
                  <a:schemeClr val="bg2"/>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62525" name="Line 71"/>
              <p:cNvSpPr/>
              <p:nvPr/>
            </p:nvSpPr>
            <p:spPr>
              <a:xfrm>
                <a:off x="2928" y="1980"/>
                <a:ext cx="576" cy="0"/>
              </a:xfrm>
              <a:prstGeom prst="line">
                <a:avLst/>
              </a:prstGeom>
              <a:ln w="38100" cap="flat" cmpd="sng">
                <a:solidFill>
                  <a:schemeClr val="bg2"/>
                </a:solidFill>
                <a:prstDash val="solid"/>
                <a:miter/>
                <a:headEnd type="none" w="med" len="med"/>
                <a:tailEnd type="none" w="med" len="med"/>
              </a:ln>
            </p:spPr>
          </p:sp>
          <p:sp>
            <p:nvSpPr>
              <p:cNvPr id="62526" name="Line 72"/>
              <p:cNvSpPr/>
              <p:nvPr/>
            </p:nvSpPr>
            <p:spPr>
              <a:xfrm>
                <a:off x="3504" y="1968"/>
                <a:ext cx="0" cy="669"/>
              </a:xfrm>
              <a:prstGeom prst="line">
                <a:avLst/>
              </a:prstGeom>
              <a:ln w="38100" cap="flat" cmpd="sng">
                <a:solidFill>
                  <a:schemeClr val="bg2"/>
                </a:solidFill>
                <a:prstDash val="solid"/>
                <a:miter/>
                <a:headEnd type="none" w="med" len="med"/>
                <a:tailEnd type="none" w="med" len="med"/>
              </a:ln>
            </p:spPr>
          </p:sp>
          <p:sp>
            <p:nvSpPr>
              <p:cNvPr id="62527" name="Line 73"/>
              <p:cNvSpPr/>
              <p:nvPr/>
            </p:nvSpPr>
            <p:spPr>
              <a:xfrm flipH="1">
                <a:off x="3504" y="2628"/>
                <a:ext cx="384" cy="0"/>
              </a:xfrm>
              <a:prstGeom prst="line">
                <a:avLst/>
              </a:prstGeom>
              <a:ln w="38100" cap="flat" cmpd="sng">
                <a:solidFill>
                  <a:schemeClr val="bg2"/>
                </a:solidFill>
                <a:prstDash val="solid"/>
                <a:miter/>
                <a:headEnd type="none" w="med" len="med"/>
                <a:tailEnd type="none" w="med" len="med"/>
              </a:ln>
            </p:spPr>
          </p:sp>
          <p:sp>
            <p:nvSpPr>
              <p:cNvPr id="788554" name="Text Box 74"/>
              <p:cNvSpPr txBox="1">
                <a:spLocks noChangeArrowheads="1"/>
              </p:cNvSpPr>
              <p:nvPr/>
            </p:nvSpPr>
            <p:spPr bwMode="auto">
              <a:xfrm>
                <a:off x="1008" y="960"/>
                <a:ext cx="576" cy="1058"/>
              </a:xfrm>
              <a:prstGeom prst="rect">
                <a:avLst/>
              </a:prstGeom>
              <a:noFill/>
              <a:ln w="9525">
                <a:noFill/>
                <a:miter lim="800000"/>
              </a:ln>
              <a:effectLst/>
            </p:spPr>
            <p:txBody>
              <a:bodyPr>
                <a:spAutoFit/>
              </a:bodyPr>
              <a:lstStyle/>
              <a:p>
                <a:pPr marR="0" defTabSz="914400">
                  <a:spcBef>
                    <a:spcPct val="50000"/>
                  </a:spcBef>
                  <a:buClrTx/>
                  <a:buSzTx/>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a:t>
                </a:r>
                <a:r>
                  <a:rPr kumimoji="0" lang="en-US" altLang="zh-CN"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i</a:t>
                </a:r>
                <a:endPar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a:spcBef>
                    <a:spcPct val="50000"/>
                  </a:spcBef>
                  <a:buClrTx/>
                  <a:buSzTx/>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b</a:t>
                </a:r>
                <a:r>
                  <a:rPr kumimoji="0" lang="en-US" altLang="zh-CN"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i</a:t>
                </a:r>
                <a:endPar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a:spcBef>
                    <a:spcPct val="80000"/>
                  </a:spcBef>
                  <a:buClrTx/>
                  <a:buSzTx/>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C</a:t>
                </a:r>
                <a:r>
                  <a:rPr kumimoji="0" lang="en-US" altLang="zh-CN"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i-1</a:t>
                </a:r>
                <a:endParaRPr kumimoji="1" lang="en-US" altLang="zh-CN" kern="1200" cap="none" spc="0" normalizeH="0" baseline="0" noProof="0">
                  <a:latin typeface="Times New Roman" panose="02020603050405020304" pitchFamily="18" charset="0"/>
                  <a:ea typeface="宋体" panose="02010600030101010101" pitchFamily="2" charset="-122"/>
                  <a:cs typeface="+mn-cs"/>
                </a:endParaRPr>
              </a:p>
            </p:txBody>
          </p:sp>
          <p:sp>
            <p:nvSpPr>
              <p:cNvPr id="788555" name="Text Box 75"/>
              <p:cNvSpPr txBox="1">
                <a:spLocks noChangeArrowheads="1"/>
              </p:cNvSpPr>
              <p:nvPr/>
            </p:nvSpPr>
            <p:spPr bwMode="auto">
              <a:xfrm>
                <a:off x="1008" y="2160"/>
                <a:ext cx="480" cy="290"/>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62530" name="Line 76"/>
              <p:cNvSpPr/>
              <p:nvPr/>
            </p:nvSpPr>
            <p:spPr>
              <a:xfrm>
                <a:off x="1344" y="2700"/>
                <a:ext cx="0" cy="528"/>
              </a:xfrm>
              <a:prstGeom prst="line">
                <a:avLst/>
              </a:prstGeom>
              <a:ln w="38100" cap="flat" cmpd="sng">
                <a:solidFill>
                  <a:schemeClr val="bg2"/>
                </a:solidFill>
                <a:prstDash val="solid"/>
                <a:miter/>
                <a:headEnd type="none" w="med" len="med"/>
                <a:tailEnd type="none" w="med" len="med"/>
              </a:ln>
            </p:spPr>
          </p:sp>
          <p:sp>
            <p:nvSpPr>
              <p:cNvPr id="62531" name="Line 77"/>
              <p:cNvSpPr/>
              <p:nvPr/>
            </p:nvSpPr>
            <p:spPr>
              <a:xfrm>
                <a:off x="1272" y="3228"/>
                <a:ext cx="144" cy="0"/>
              </a:xfrm>
              <a:prstGeom prst="line">
                <a:avLst/>
              </a:prstGeom>
              <a:ln w="38100" cap="flat" cmpd="sng">
                <a:solidFill>
                  <a:schemeClr val="bg2"/>
                </a:solidFill>
                <a:prstDash val="solid"/>
                <a:miter/>
                <a:headEnd type="none" w="med" len="med"/>
                <a:tailEnd type="none" w="med" len="med"/>
              </a:ln>
            </p:spPr>
          </p:sp>
          <p:sp>
            <p:nvSpPr>
              <p:cNvPr id="62532" name="Oval 78"/>
              <p:cNvSpPr/>
              <p:nvPr/>
            </p:nvSpPr>
            <p:spPr>
              <a:xfrm>
                <a:off x="1308" y="2988"/>
                <a:ext cx="48" cy="48"/>
              </a:xfrm>
              <a:prstGeom prst="ellipse">
                <a:avLst/>
              </a:prstGeom>
              <a:solidFill>
                <a:schemeClr val="hlink"/>
              </a:solidFill>
              <a:ln w="9525" cap="flat" cmpd="sng">
                <a:solidFill>
                  <a:schemeClr val="bg2"/>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88559" name="Text Box 79"/>
              <p:cNvSpPr txBox="1">
                <a:spLocks noChangeArrowheads="1"/>
              </p:cNvSpPr>
              <p:nvPr/>
            </p:nvSpPr>
            <p:spPr bwMode="auto">
              <a:xfrm>
                <a:off x="4752" y="1440"/>
                <a:ext cx="480" cy="329"/>
              </a:xfrm>
              <a:prstGeom prst="rect">
                <a:avLst/>
              </a:prstGeom>
              <a:noFill/>
              <a:ln w="9525">
                <a:noFill/>
                <a:miter lim="800000"/>
              </a:ln>
              <a:effectLst/>
            </p:spPr>
            <p:txBody>
              <a:bodyPr>
                <a:spAutoFit/>
              </a:bodyPr>
              <a:lstStyle/>
              <a:p>
                <a:pPr marR="0" defTabSz="914400">
                  <a:spcBef>
                    <a:spcPct val="50000"/>
                  </a:spcBef>
                  <a:buClrTx/>
                  <a:buSzTx/>
                  <a:buFontTx/>
                  <a:defRPr/>
                </a:pPr>
                <a:r>
                  <a:rPr kumimoji="0" lang="en-US" altLang="zh-CN" sz="28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a:t>
                </a:r>
                <a:r>
                  <a:rPr kumimoji="0" lang="en-US" altLang="zh-CN" sz="2800" b="1"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a:t>
                </a:r>
              </a:p>
            </p:txBody>
          </p:sp>
          <p:sp>
            <p:nvSpPr>
              <p:cNvPr id="788560" name="Text Box 80"/>
              <p:cNvSpPr txBox="1">
                <a:spLocks noChangeArrowheads="1"/>
              </p:cNvSpPr>
              <p:nvPr/>
            </p:nvSpPr>
            <p:spPr bwMode="auto">
              <a:xfrm>
                <a:off x="4704" y="2688"/>
                <a:ext cx="432" cy="329"/>
              </a:xfrm>
              <a:prstGeom prst="rect">
                <a:avLst/>
              </a:prstGeom>
              <a:noFill/>
              <a:ln w="9525">
                <a:noFill/>
                <a:miter lim="800000"/>
              </a:ln>
              <a:effectLst/>
            </p:spPr>
            <p:txBody>
              <a:bodyPr>
                <a:spAutoFit/>
              </a:bodyPr>
              <a:lstStyle/>
              <a:p>
                <a:pPr marR="0" defTabSz="914400">
                  <a:spcBef>
                    <a:spcPct val="50000"/>
                  </a:spcBef>
                  <a:buClrTx/>
                  <a:buSzTx/>
                  <a:buFontTx/>
                  <a:defRPr/>
                </a:pPr>
                <a:r>
                  <a:rPr kumimoji="1" lang="en-US" altLang="zh-CN" sz="28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0" lang="en-US" altLang="zh-CN" sz="2800" b="1"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a:t>
                </a:r>
              </a:p>
            </p:txBody>
          </p:sp>
        </p:grpSp>
        <p:sp>
          <p:nvSpPr>
            <p:cNvPr id="6" name="Oval 7"/>
            <p:cNvSpPr/>
            <p:nvPr/>
          </p:nvSpPr>
          <p:spPr>
            <a:xfrm>
              <a:off x="9979" y="9667"/>
              <a:ext cx="228" cy="228"/>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sp>
          <p:nvSpPr>
            <p:cNvPr id="7" name="Oval 7"/>
            <p:cNvSpPr/>
            <p:nvPr/>
          </p:nvSpPr>
          <p:spPr>
            <a:xfrm>
              <a:off x="9939" y="9015"/>
              <a:ext cx="228" cy="228"/>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sp>
          <p:nvSpPr>
            <p:cNvPr id="8" name="Oval 7"/>
            <p:cNvSpPr/>
            <p:nvPr/>
          </p:nvSpPr>
          <p:spPr>
            <a:xfrm>
              <a:off x="9965" y="8344"/>
              <a:ext cx="228" cy="228"/>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sp>
          <p:nvSpPr>
            <p:cNvPr id="9" name="Oval 7"/>
            <p:cNvSpPr/>
            <p:nvPr/>
          </p:nvSpPr>
          <p:spPr>
            <a:xfrm>
              <a:off x="9952" y="7646"/>
              <a:ext cx="228" cy="228"/>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sp>
          <p:nvSpPr>
            <p:cNvPr id="10" name="Oval 7"/>
            <p:cNvSpPr/>
            <p:nvPr/>
          </p:nvSpPr>
          <p:spPr>
            <a:xfrm>
              <a:off x="9985" y="6981"/>
              <a:ext cx="228" cy="228"/>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sp>
          <p:nvSpPr>
            <p:cNvPr id="11" name="Oval 7"/>
            <p:cNvSpPr/>
            <p:nvPr/>
          </p:nvSpPr>
          <p:spPr>
            <a:xfrm>
              <a:off x="9959" y="6330"/>
              <a:ext cx="228" cy="228"/>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sp>
          <p:nvSpPr>
            <p:cNvPr id="12" name="Oval 7"/>
            <p:cNvSpPr/>
            <p:nvPr/>
          </p:nvSpPr>
          <p:spPr>
            <a:xfrm>
              <a:off x="9985" y="5612"/>
              <a:ext cx="228" cy="228"/>
            </a:xfrm>
            <a:prstGeom prst="ellipse">
              <a:avLst/>
            </a:prstGeom>
            <a:noFill/>
            <a:ln w="38100" cap="flat" cmpd="sng">
              <a:solidFill>
                <a:schemeClr val="bg2"/>
              </a:solidFill>
              <a:prstDash val="solid"/>
              <a:round/>
              <a:headEnd type="none" w="med" len="med"/>
              <a:tailEnd type="none" w="med" len="med"/>
            </a:ln>
          </p:spPr>
          <p:txBody>
            <a:bodyPr anchor="ctr">
              <a:spAutoFit/>
            </a:bodyPr>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使用八选一多路复用器实现逻辑函数</a:t>
            </a:r>
          </a:p>
        </p:txBody>
      </p:sp>
      <p:grpSp>
        <p:nvGrpSpPr>
          <p:cNvPr id="3" name="Group 12"/>
          <p:cNvGrpSpPr/>
          <p:nvPr/>
        </p:nvGrpSpPr>
        <p:grpSpPr>
          <a:xfrm>
            <a:off x="1487805" y="2461260"/>
            <a:ext cx="1795463" cy="4060825"/>
            <a:chOff x="384" y="1008"/>
            <a:chExt cx="1131" cy="2558"/>
          </a:xfrm>
        </p:grpSpPr>
        <p:sp>
          <p:nvSpPr>
            <p:cNvPr id="731145" name="Text Box 9"/>
            <p:cNvSpPr txBox="1">
              <a:spLocks noChangeArrowheads="1"/>
            </p:cNvSpPr>
            <p:nvPr/>
          </p:nvSpPr>
          <p:spPr bwMode="auto">
            <a:xfrm>
              <a:off x="384" y="1008"/>
              <a:ext cx="1104" cy="2558"/>
            </a:xfrm>
            <a:prstGeom prst="rect">
              <a:avLst/>
            </a:prstGeom>
            <a:noFill/>
            <a:ln w="38100">
              <a:solidFill>
                <a:srgbClr val="CC0066"/>
              </a:solidFill>
              <a:miter lim="800000"/>
            </a:ln>
            <a:effectLst/>
          </p:spPr>
          <p:txBody>
            <a:bodyPr>
              <a:spAutoFit/>
            </a:bodyPr>
            <a:lstStyle/>
            <a:p>
              <a:pPr marR="0" defTabSz="914400">
                <a:lnSpc>
                  <a:spcPct val="75000"/>
                </a:lnSpc>
                <a:spcBef>
                  <a:spcPct val="50000"/>
                </a:spcBef>
                <a:buClrTx/>
                <a:buSzTx/>
                <a:buFontTx/>
                <a:defRPr/>
              </a:pP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y</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75000"/>
                </a:lnSpc>
                <a:spcBef>
                  <a:spcPct val="50000"/>
                </a:spcBef>
                <a:buClrTx/>
                <a:buSzTx/>
                <a:buFontTx/>
                <a:defRPr/>
              </a:pP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0  0  0     </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75000"/>
                </a:lnSpc>
                <a:spcBef>
                  <a:spcPct val="50000"/>
                </a:spcBef>
                <a:buClrTx/>
                <a:buSzTx/>
                <a:buFontTx/>
                <a:defRPr/>
              </a:pP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0  0  1     </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75000"/>
                </a:lnSpc>
                <a:spcBef>
                  <a:spcPct val="50000"/>
                </a:spcBef>
                <a:buClrTx/>
                <a:buSzTx/>
                <a:buFontTx/>
                <a:defRPr/>
              </a:pP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0  1  0     </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75000"/>
                </a:lnSpc>
                <a:spcBef>
                  <a:spcPct val="50000"/>
                </a:spcBef>
                <a:buClrTx/>
                <a:buSzTx/>
                <a:buFontTx/>
                <a:defRPr/>
              </a:pP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0  1  1     </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75000"/>
                </a:lnSpc>
                <a:spcBef>
                  <a:spcPct val="50000"/>
                </a:spcBef>
                <a:buClrTx/>
                <a:buSzTx/>
                <a:buFontTx/>
                <a:defRPr/>
              </a:pP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1  0  0     </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75000"/>
                </a:lnSpc>
                <a:spcBef>
                  <a:spcPct val="50000"/>
                </a:spcBef>
                <a:buClrTx/>
                <a:buSzTx/>
                <a:buFontTx/>
                <a:defRPr/>
              </a:pP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1  0  1     </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75000"/>
                </a:lnSpc>
                <a:spcBef>
                  <a:spcPct val="50000"/>
                </a:spcBef>
                <a:buClrTx/>
                <a:buSzTx/>
                <a:buFontTx/>
                <a:defRPr/>
              </a:pP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1  1  0     </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6</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75000"/>
                </a:lnSpc>
                <a:spcBef>
                  <a:spcPct val="50000"/>
                </a:spcBef>
                <a:buClrTx/>
                <a:buSzTx/>
                <a:buFontTx/>
                <a:defRPr/>
              </a:pP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1  1  1     </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b="1" kern="1200" cap="none" spc="0" normalizeH="0" baseline="-3000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b="1" kern="1200" cap="none" spc="0" normalizeH="0" baseline="0" noProof="0">
                  <a:solidFill>
                    <a:prstClr val="blac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47113" name="Line 10"/>
            <p:cNvSpPr/>
            <p:nvPr/>
          </p:nvSpPr>
          <p:spPr>
            <a:xfrm>
              <a:off x="1104" y="1023"/>
              <a:ext cx="0" cy="2530"/>
            </a:xfrm>
            <a:prstGeom prst="line">
              <a:avLst/>
            </a:prstGeom>
            <a:ln w="38100" cap="flat" cmpd="sng">
              <a:solidFill>
                <a:srgbClr val="6600CC"/>
              </a:solidFill>
              <a:prstDash val="solid"/>
              <a:round/>
              <a:headEnd type="none" w="med" len="med"/>
              <a:tailEnd type="none" w="med" len="med"/>
            </a:ln>
          </p:spPr>
        </p:sp>
        <p:sp>
          <p:nvSpPr>
            <p:cNvPr id="47114" name="Line 11"/>
            <p:cNvSpPr/>
            <p:nvPr/>
          </p:nvSpPr>
          <p:spPr>
            <a:xfrm>
              <a:off x="384" y="1278"/>
              <a:ext cx="1131" cy="0"/>
            </a:xfrm>
            <a:prstGeom prst="line">
              <a:avLst/>
            </a:prstGeom>
            <a:ln w="38100" cap="flat" cmpd="sng">
              <a:solidFill>
                <a:srgbClr val="6600CC"/>
              </a:solidFill>
              <a:prstDash val="solid"/>
              <a:round/>
              <a:headEnd type="none" w="med" len="med"/>
              <a:tailEnd type="none" w="med" len="med"/>
            </a:ln>
          </p:spPr>
        </p:sp>
      </p:grpSp>
      <p:grpSp>
        <p:nvGrpSpPr>
          <p:cNvPr id="4" name="Group 26"/>
          <p:cNvGrpSpPr/>
          <p:nvPr/>
        </p:nvGrpSpPr>
        <p:grpSpPr>
          <a:xfrm>
            <a:off x="5087938" y="1341438"/>
            <a:ext cx="3962400" cy="2057400"/>
            <a:chOff x="1824" y="2304"/>
            <a:chExt cx="2496" cy="1296"/>
          </a:xfrm>
        </p:grpSpPr>
        <p:sp>
          <p:nvSpPr>
            <p:cNvPr id="731149" name="Rectangle 13"/>
            <p:cNvSpPr>
              <a:spLocks noChangeArrowheads="1"/>
            </p:cNvSpPr>
            <p:nvPr/>
          </p:nvSpPr>
          <p:spPr bwMode="auto">
            <a:xfrm>
              <a:off x="2160" y="2544"/>
              <a:ext cx="2160" cy="768"/>
            </a:xfrm>
            <a:prstGeom prst="rect">
              <a:avLst/>
            </a:prstGeom>
            <a:noFill/>
            <a:ln w="22225" cmpd="sng">
              <a:solidFill>
                <a:schemeClr val="tx1"/>
              </a:solidFill>
              <a:prstDash val="solid"/>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y</a:t>
              </a:r>
              <a:r>
                <a:rPr kumimoji="1" lang="en-US" altLang="zh-CN" sz="24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6 </a:t>
              </a:r>
              <a:r>
                <a:rPr kumimoji="1" lang="en-US" altLang="zh-CN"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7</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p>
          </p:txBody>
        </p:sp>
        <p:sp>
          <p:nvSpPr>
            <p:cNvPr id="47117" name="Line 14"/>
            <p:cNvSpPr/>
            <p:nvPr/>
          </p:nvSpPr>
          <p:spPr>
            <a:xfrm flipV="1">
              <a:off x="3216" y="2304"/>
              <a:ext cx="0" cy="240"/>
            </a:xfrm>
            <a:prstGeom prst="line">
              <a:avLst/>
            </a:prstGeom>
            <a:ln w="22225" cap="flat" cmpd="sng">
              <a:solidFill>
                <a:schemeClr val="tx1"/>
              </a:solidFill>
              <a:prstDash val="solid"/>
              <a:miter/>
              <a:headEnd type="none" w="med" len="med"/>
              <a:tailEnd type="triangle" w="med" len="med"/>
            </a:ln>
          </p:spPr>
        </p:sp>
        <p:sp>
          <p:nvSpPr>
            <p:cNvPr id="47118" name="Line 15"/>
            <p:cNvSpPr/>
            <p:nvPr/>
          </p:nvSpPr>
          <p:spPr>
            <a:xfrm>
              <a:off x="1824" y="2688"/>
              <a:ext cx="336" cy="0"/>
            </a:xfrm>
            <a:prstGeom prst="line">
              <a:avLst/>
            </a:prstGeom>
            <a:ln w="22225" cap="flat" cmpd="sng">
              <a:solidFill>
                <a:schemeClr val="tx1"/>
              </a:solidFill>
              <a:prstDash val="solid"/>
              <a:miter/>
              <a:headEnd type="none" w="med" len="med"/>
              <a:tailEnd type="none" w="med" len="med"/>
            </a:ln>
          </p:spPr>
        </p:sp>
        <p:sp>
          <p:nvSpPr>
            <p:cNvPr id="47119" name="Line 16"/>
            <p:cNvSpPr/>
            <p:nvPr/>
          </p:nvSpPr>
          <p:spPr>
            <a:xfrm>
              <a:off x="2544" y="3312"/>
              <a:ext cx="0" cy="288"/>
            </a:xfrm>
            <a:prstGeom prst="line">
              <a:avLst/>
            </a:prstGeom>
            <a:ln w="22225" cap="flat" cmpd="sng">
              <a:solidFill>
                <a:schemeClr val="tx1"/>
              </a:solidFill>
              <a:prstDash val="solid"/>
              <a:miter/>
              <a:headEnd type="none" w="med" len="med"/>
              <a:tailEnd type="none" w="med" len="med"/>
            </a:ln>
          </p:spPr>
        </p:sp>
        <p:sp>
          <p:nvSpPr>
            <p:cNvPr id="47120" name="Line 17"/>
            <p:cNvSpPr/>
            <p:nvPr/>
          </p:nvSpPr>
          <p:spPr>
            <a:xfrm>
              <a:off x="2784" y="3312"/>
              <a:ext cx="0" cy="288"/>
            </a:xfrm>
            <a:prstGeom prst="line">
              <a:avLst/>
            </a:prstGeom>
            <a:ln w="22225" cap="flat" cmpd="sng">
              <a:solidFill>
                <a:schemeClr val="tx1"/>
              </a:solidFill>
              <a:prstDash val="solid"/>
              <a:miter/>
              <a:headEnd type="none" w="med" len="med"/>
              <a:tailEnd type="none" w="med" len="med"/>
            </a:ln>
          </p:spPr>
        </p:sp>
        <p:sp>
          <p:nvSpPr>
            <p:cNvPr id="47121" name="Line 18"/>
            <p:cNvSpPr/>
            <p:nvPr/>
          </p:nvSpPr>
          <p:spPr>
            <a:xfrm>
              <a:off x="3024" y="3312"/>
              <a:ext cx="0" cy="288"/>
            </a:xfrm>
            <a:prstGeom prst="line">
              <a:avLst/>
            </a:prstGeom>
            <a:ln w="22225" cap="flat" cmpd="sng">
              <a:solidFill>
                <a:schemeClr val="tx1"/>
              </a:solidFill>
              <a:prstDash val="solid"/>
              <a:miter/>
              <a:headEnd type="none" w="med" len="med"/>
              <a:tailEnd type="none" w="med" len="med"/>
            </a:ln>
          </p:spPr>
        </p:sp>
        <p:sp>
          <p:nvSpPr>
            <p:cNvPr id="47122" name="Line 19"/>
            <p:cNvSpPr/>
            <p:nvPr/>
          </p:nvSpPr>
          <p:spPr>
            <a:xfrm>
              <a:off x="3264" y="3312"/>
              <a:ext cx="0" cy="288"/>
            </a:xfrm>
            <a:prstGeom prst="line">
              <a:avLst/>
            </a:prstGeom>
            <a:ln w="22225" cap="flat" cmpd="sng">
              <a:solidFill>
                <a:schemeClr val="tx1"/>
              </a:solidFill>
              <a:prstDash val="solid"/>
              <a:miter/>
              <a:headEnd type="none" w="med" len="med"/>
              <a:tailEnd type="none" w="med" len="med"/>
            </a:ln>
          </p:spPr>
        </p:sp>
        <p:sp>
          <p:nvSpPr>
            <p:cNvPr id="47123" name="Line 20"/>
            <p:cNvSpPr/>
            <p:nvPr/>
          </p:nvSpPr>
          <p:spPr>
            <a:xfrm>
              <a:off x="3504" y="3312"/>
              <a:ext cx="0" cy="288"/>
            </a:xfrm>
            <a:prstGeom prst="line">
              <a:avLst/>
            </a:prstGeom>
            <a:ln w="22225" cap="flat" cmpd="sng">
              <a:solidFill>
                <a:schemeClr val="tx1"/>
              </a:solidFill>
              <a:prstDash val="solid"/>
              <a:miter/>
              <a:headEnd type="none" w="med" len="med"/>
              <a:tailEnd type="none" w="med" len="med"/>
            </a:ln>
          </p:spPr>
        </p:sp>
        <p:sp>
          <p:nvSpPr>
            <p:cNvPr id="47124" name="Line 21"/>
            <p:cNvSpPr/>
            <p:nvPr/>
          </p:nvSpPr>
          <p:spPr>
            <a:xfrm>
              <a:off x="3744" y="3312"/>
              <a:ext cx="0" cy="288"/>
            </a:xfrm>
            <a:prstGeom prst="line">
              <a:avLst/>
            </a:prstGeom>
            <a:ln w="22225" cap="flat" cmpd="sng">
              <a:solidFill>
                <a:schemeClr val="tx1"/>
              </a:solidFill>
              <a:prstDash val="solid"/>
              <a:miter/>
              <a:headEnd type="none" w="med" len="med"/>
              <a:tailEnd type="none" w="med" len="med"/>
            </a:ln>
          </p:spPr>
        </p:sp>
        <p:sp>
          <p:nvSpPr>
            <p:cNvPr id="47125" name="Line 22"/>
            <p:cNvSpPr/>
            <p:nvPr/>
          </p:nvSpPr>
          <p:spPr>
            <a:xfrm>
              <a:off x="3936" y="3312"/>
              <a:ext cx="0" cy="288"/>
            </a:xfrm>
            <a:prstGeom prst="line">
              <a:avLst/>
            </a:prstGeom>
            <a:ln w="22225" cap="flat" cmpd="sng">
              <a:solidFill>
                <a:schemeClr val="tx1"/>
              </a:solidFill>
              <a:prstDash val="solid"/>
              <a:miter/>
              <a:headEnd type="none" w="med" len="med"/>
              <a:tailEnd type="none" w="med" len="med"/>
            </a:ln>
          </p:spPr>
        </p:sp>
        <p:sp>
          <p:nvSpPr>
            <p:cNvPr id="47126" name="Line 23"/>
            <p:cNvSpPr/>
            <p:nvPr/>
          </p:nvSpPr>
          <p:spPr>
            <a:xfrm>
              <a:off x="4176" y="3312"/>
              <a:ext cx="0" cy="288"/>
            </a:xfrm>
            <a:prstGeom prst="line">
              <a:avLst/>
            </a:prstGeom>
            <a:ln w="22225" cap="flat" cmpd="sng">
              <a:solidFill>
                <a:schemeClr val="tx1"/>
              </a:solidFill>
              <a:prstDash val="solid"/>
              <a:miter/>
              <a:headEnd type="none" w="med" len="med"/>
              <a:tailEnd type="none" w="med" len="med"/>
            </a:ln>
          </p:spPr>
        </p:sp>
        <p:sp>
          <p:nvSpPr>
            <p:cNvPr id="47127" name="Line 24"/>
            <p:cNvSpPr/>
            <p:nvPr/>
          </p:nvSpPr>
          <p:spPr>
            <a:xfrm>
              <a:off x="1824" y="2928"/>
              <a:ext cx="336" cy="0"/>
            </a:xfrm>
            <a:prstGeom prst="line">
              <a:avLst/>
            </a:prstGeom>
            <a:ln w="22225" cap="flat" cmpd="sng">
              <a:solidFill>
                <a:schemeClr val="tx1"/>
              </a:solidFill>
              <a:prstDash val="solid"/>
              <a:miter/>
              <a:headEnd type="none" w="med" len="med"/>
              <a:tailEnd type="none" w="med" len="med"/>
            </a:ln>
          </p:spPr>
        </p:sp>
        <p:sp>
          <p:nvSpPr>
            <p:cNvPr id="47128" name="Line 25"/>
            <p:cNvSpPr/>
            <p:nvPr/>
          </p:nvSpPr>
          <p:spPr>
            <a:xfrm>
              <a:off x="1824" y="3168"/>
              <a:ext cx="336" cy="0"/>
            </a:xfrm>
            <a:prstGeom prst="line">
              <a:avLst/>
            </a:prstGeom>
            <a:ln w="22225" cap="flat" cmpd="sng">
              <a:solidFill>
                <a:schemeClr val="tx1"/>
              </a:solidFill>
              <a:prstDash val="solid"/>
              <a:miter/>
              <a:headEnd type="none" w="med" len="med"/>
              <a:tailEnd type="none" w="med" len="med"/>
            </a:ln>
          </p:spPr>
        </p:sp>
      </p:grpSp>
      <p:grpSp>
        <p:nvGrpSpPr>
          <p:cNvPr id="5" name="Group 75"/>
          <p:cNvGrpSpPr/>
          <p:nvPr/>
        </p:nvGrpSpPr>
        <p:grpSpPr>
          <a:xfrm>
            <a:off x="7608888" y="4005263"/>
            <a:ext cx="2743200" cy="1450975"/>
            <a:chOff x="1824" y="2112"/>
            <a:chExt cx="1728" cy="914"/>
          </a:xfrm>
        </p:grpSpPr>
        <p:sp>
          <p:nvSpPr>
            <p:cNvPr id="731168" name="Rectangle 32"/>
            <p:cNvSpPr>
              <a:spLocks noChangeArrowheads="1"/>
            </p:cNvSpPr>
            <p:nvPr/>
          </p:nvSpPr>
          <p:spPr bwMode="auto">
            <a:xfrm>
              <a:off x="3178" y="2551"/>
              <a:ext cx="326"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1169" name="Rectangle 33"/>
            <p:cNvSpPr>
              <a:spLocks noChangeArrowheads="1"/>
            </p:cNvSpPr>
            <p:nvPr/>
          </p:nvSpPr>
          <p:spPr bwMode="auto">
            <a:xfrm>
              <a:off x="2851" y="2551"/>
              <a:ext cx="327"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1170" name="Rectangle 34"/>
            <p:cNvSpPr>
              <a:spLocks noChangeArrowheads="1"/>
            </p:cNvSpPr>
            <p:nvPr/>
          </p:nvSpPr>
          <p:spPr bwMode="auto">
            <a:xfrm>
              <a:off x="2525" y="2551"/>
              <a:ext cx="326"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1164" name="Rectangle 28"/>
            <p:cNvSpPr>
              <a:spLocks noChangeArrowheads="1"/>
            </p:cNvSpPr>
            <p:nvPr/>
          </p:nvSpPr>
          <p:spPr bwMode="auto">
            <a:xfrm>
              <a:off x="3178" y="2787"/>
              <a:ext cx="326"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6</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1165" name="Rectangle 29"/>
            <p:cNvSpPr>
              <a:spLocks noChangeArrowheads="1"/>
            </p:cNvSpPr>
            <p:nvPr/>
          </p:nvSpPr>
          <p:spPr bwMode="auto">
            <a:xfrm>
              <a:off x="2851" y="2787"/>
              <a:ext cx="327"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7</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1166" name="Rectangle 30"/>
            <p:cNvSpPr>
              <a:spLocks noChangeArrowheads="1"/>
            </p:cNvSpPr>
            <p:nvPr/>
          </p:nvSpPr>
          <p:spPr bwMode="auto">
            <a:xfrm>
              <a:off x="2525" y="2787"/>
              <a:ext cx="326"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5</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1167" name="Rectangle 31"/>
            <p:cNvSpPr>
              <a:spLocks noChangeArrowheads="1"/>
            </p:cNvSpPr>
            <p:nvPr/>
          </p:nvSpPr>
          <p:spPr bwMode="auto">
            <a:xfrm>
              <a:off x="2198" y="2787"/>
              <a:ext cx="327"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4</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1171" name="Rectangle 35"/>
            <p:cNvSpPr>
              <a:spLocks noChangeArrowheads="1"/>
            </p:cNvSpPr>
            <p:nvPr/>
          </p:nvSpPr>
          <p:spPr bwMode="auto">
            <a:xfrm>
              <a:off x="2198" y="2551"/>
              <a:ext cx="327"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47138" name="Line 36"/>
            <p:cNvSpPr/>
            <p:nvPr/>
          </p:nvSpPr>
          <p:spPr>
            <a:xfrm>
              <a:off x="2198" y="2551"/>
              <a:ext cx="1306" cy="0"/>
            </a:xfrm>
            <a:prstGeom prst="line">
              <a:avLst/>
            </a:prstGeom>
            <a:ln w="22225" cap="sq" cmpd="sng">
              <a:solidFill>
                <a:schemeClr val="tx1"/>
              </a:solidFill>
              <a:prstDash val="solid"/>
              <a:round/>
              <a:headEnd type="none" w="sm" len="sm"/>
              <a:tailEnd type="none" w="sm" len="sm"/>
            </a:ln>
          </p:spPr>
        </p:sp>
        <p:sp>
          <p:nvSpPr>
            <p:cNvPr id="47139" name="Line 37"/>
            <p:cNvSpPr/>
            <p:nvPr/>
          </p:nvSpPr>
          <p:spPr>
            <a:xfrm>
              <a:off x="2198" y="2787"/>
              <a:ext cx="1306" cy="0"/>
            </a:xfrm>
            <a:prstGeom prst="line">
              <a:avLst/>
            </a:prstGeom>
            <a:ln w="22225" cap="flat" cmpd="sng">
              <a:solidFill>
                <a:schemeClr val="tx1"/>
              </a:solidFill>
              <a:prstDash val="solid"/>
              <a:round/>
              <a:headEnd type="none" w="sm" len="sm"/>
              <a:tailEnd type="none" w="sm" len="sm"/>
            </a:ln>
          </p:spPr>
        </p:sp>
        <p:sp>
          <p:nvSpPr>
            <p:cNvPr id="47140" name="Line 38"/>
            <p:cNvSpPr/>
            <p:nvPr/>
          </p:nvSpPr>
          <p:spPr>
            <a:xfrm>
              <a:off x="2198" y="3023"/>
              <a:ext cx="1306" cy="0"/>
            </a:xfrm>
            <a:prstGeom prst="line">
              <a:avLst/>
            </a:prstGeom>
            <a:ln w="22225" cap="sq" cmpd="sng">
              <a:solidFill>
                <a:schemeClr val="tx1"/>
              </a:solidFill>
              <a:prstDash val="solid"/>
              <a:round/>
              <a:headEnd type="none" w="sm" len="sm"/>
              <a:tailEnd type="none" w="sm" len="sm"/>
            </a:ln>
          </p:spPr>
        </p:sp>
        <p:sp>
          <p:nvSpPr>
            <p:cNvPr id="47141" name="Line 39"/>
            <p:cNvSpPr/>
            <p:nvPr/>
          </p:nvSpPr>
          <p:spPr>
            <a:xfrm>
              <a:off x="2198" y="2551"/>
              <a:ext cx="0" cy="472"/>
            </a:xfrm>
            <a:prstGeom prst="line">
              <a:avLst/>
            </a:prstGeom>
            <a:ln w="22225" cap="sq" cmpd="sng">
              <a:solidFill>
                <a:schemeClr val="tx1"/>
              </a:solidFill>
              <a:prstDash val="solid"/>
              <a:round/>
              <a:headEnd type="none" w="sm" len="sm"/>
              <a:tailEnd type="none" w="sm" len="sm"/>
            </a:ln>
          </p:spPr>
        </p:sp>
        <p:sp>
          <p:nvSpPr>
            <p:cNvPr id="47142" name="Line 40"/>
            <p:cNvSpPr/>
            <p:nvPr/>
          </p:nvSpPr>
          <p:spPr>
            <a:xfrm>
              <a:off x="2525" y="2551"/>
              <a:ext cx="0" cy="472"/>
            </a:xfrm>
            <a:prstGeom prst="line">
              <a:avLst/>
            </a:prstGeom>
            <a:ln w="22225" cap="flat" cmpd="sng">
              <a:solidFill>
                <a:schemeClr val="tx1"/>
              </a:solidFill>
              <a:prstDash val="solid"/>
              <a:round/>
              <a:headEnd type="none" w="sm" len="sm"/>
              <a:tailEnd type="none" w="sm" len="sm"/>
            </a:ln>
          </p:spPr>
        </p:sp>
        <p:sp>
          <p:nvSpPr>
            <p:cNvPr id="47143" name="Line 41"/>
            <p:cNvSpPr/>
            <p:nvPr/>
          </p:nvSpPr>
          <p:spPr>
            <a:xfrm>
              <a:off x="2851" y="2551"/>
              <a:ext cx="0" cy="472"/>
            </a:xfrm>
            <a:prstGeom prst="line">
              <a:avLst/>
            </a:prstGeom>
            <a:ln w="22225" cap="flat" cmpd="sng">
              <a:solidFill>
                <a:schemeClr val="tx1"/>
              </a:solidFill>
              <a:prstDash val="solid"/>
              <a:round/>
              <a:headEnd type="none" w="sm" len="sm"/>
              <a:tailEnd type="none" w="sm" len="sm"/>
            </a:ln>
          </p:spPr>
        </p:sp>
        <p:sp>
          <p:nvSpPr>
            <p:cNvPr id="47144" name="Line 42"/>
            <p:cNvSpPr/>
            <p:nvPr/>
          </p:nvSpPr>
          <p:spPr>
            <a:xfrm>
              <a:off x="3178" y="2551"/>
              <a:ext cx="0" cy="472"/>
            </a:xfrm>
            <a:prstGeom prst="line">
              <a:avLst/>
            </a:prstGeom>
            <a:ln w="22225" cap="flat" cmpd="sng">
              <a:solidFill>
                <a:schemeClr val="tx1"/>
              </a:solidFill>
              <a:prstDash val="solid"/>
              <a:round/>
              <a:headEnd type="none" w="sm" len="sm"/>
              <a:tailEnd type="none" w="sm" len="sm"/>
            </a:ln>
          </p:spPr>
        </p:sp>
        <p:sp>
          <p:nvSpPr>
            <p:cNvPr id="47145" name="Line 43"/>
            <p:cNvSpPr/>
            <p:nvPr/>
          </p:nvSpPr>
          <p:spPr>
            <a:xfrm>
              <a:off x="3504" y="2787"/>
              <a:ext cx="0" cy="236"/>
            </a:xfrm>
            <a:prstGeom prst="line">
              <a:avLst/>
            </a:prstGeom>
            <a:ln w="22225" cap="flat" cmpd="sng">
              <a:solidFill>
                <a:schemeClr val="tx1"/>
              </a:solidFill>
              <a:prstDash val="solid"/>
              <a:round/>
              <a:headEnd type="none" w="sm" len="sm"/>
              <a:tailEnd type="none" w="sm" len="sm"/>
            </a:ln>
          </p:spPr>
        </p:sp>
        <p:sp>
          <p:nvSpPr>
            <p:cNvPr id="47146" name="Line 44"/>
            <p:cNvSpPr/>
            <p:nvPr/>
          </p:nvSpPr>
          <p:spPr>
            <a:xfrm>
              <a:off x="3504" y="2551"/>
              <a:ext cx="0" cy="236"/>
            </a:xfrm>
            <a:prstGeom prst="line">
              <a:avLst/>
            </a:prstGeom>
            <a:ln w="22225" cap="sq" cmpd="sng">
              <a:solidFill>
                <a:schemeClr val="tx1"/>
              </a:solidFill>
              <a:prstDash val="solid"/>
              <a:round/>
              <a:headEnd type="none" w="sm" len="sm"/>
              <a:tailEnd type="none" w="sm" len="sm"/>
            </a:ln>
          </p:spPr>
        </p:sp>
        <p:sp>
          <p:nvSpPr>
            <p:cNvPr id="47147" name="Line 45"/>
            <p:cNvSpPr/>
            <p:nvPr/>
          </p:nvSpPr>
          <p:spPr>
            <a:xfrm>
              <a:off x="2025" y="2376"/>
              <a:ext cx="173" cy="175"/>
            </a:xfrm>
            <a:prstGeom prst="line">
              <a:avLst/>
            </a:prstGeom>
            <a:ln w="22225" cap="sq" cmpd="sng">
              <a:solidFill>
                <a:schemeClr val="tx1"/>
              </a:solidFill>
              <a:prstDash val="solid"/>
              <a:round/>
              <a:headEnd type="none" w="sm" len="sm"/>
              <a:tailEnd type="none" w="sm" len="sm"/>
            </a:ln>
          </p:spPr>
        </p:sp>
        <p:sp>
          <p:nvSpPr>
            <p:cNvPr id="731182" name="Text Box 46"/>
            <p:cNvSpPr txBox="1">
              <a:spLocks noChangeArrowheads="1"/>
            </p:cNvSpPr>
            <p:nvPr/>
          </p:nvSpPr>
          <p:spPr bwMode="auto">
            <a:xfrm>
              <a:off x="2208" y="2286"/>
              <a:ext cx="1344" cy="251"/>
            </a:xfrm>
            <a:prstGeom prst="rect">
              <a:avLst/>
            </a:prstGeom>
            <a:noFill/>
            <a:ln w="22225" cap="sq" cmpd="sng">
              <a:noFill/>
              <a:prstDash val="solid"/>
              <a:miter lim="800000"/>
              <a:headEnd type="none" w="sm" len="sm"/>
              <a:tailEnd type="none" w="sm" len="sm"/>
            </a:ln>
            <a:effectLst/>
          </p:spPr>
          <p:txBody>
            <a:bodyPr>
              <a:spAutoFit/>
            </a:bodyPr>
            <a:lstStyle/>
            <a:p>
              <a:pPr marR="0" defTabSz="914400">
                <a:spcBef>
                  <a:spcPct val="50000"/>
                </a:spcBef>
                <a:buClrTx/>
                <a:buSzTx/>
                <a:buFontTx/>
                <a:defRPr/>
              </a:pPr>
              <a:r>
                <a:rPr kumimoji="1"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00     01    11    10</a:t>
              </a:r>
            </a:p>
          </p:txBody>
        </p:sp>
        <p:sp>
          <p:nvSpPr>
            <p:cNvPr id="731183" name="Text Box 47"/>
            <p:cNvSpPr txBox="1">
              <a:spLocks noChangeArrowheads="1"/>
            </p:cNvSpPr>
            <p:nvPr/>
          </p:nvSpPr>
          <p:spPr bwMode="auto">
            <a:xfrm>
              <a:off x="2025" y="2620"/>
              <a:ext cx="196" cy="406"/>
            </a:xfrm>
            <a:prstGeom prst="rect">
              <a:avLst/>
            </a:prstGeom>
            <a:noFill/>
            <a:ln w="22225" cap="sq" cmpd="sng">
              <a:noFill/>
              <a:prstDash val="solid"/>
              <a:miter lim="800000"/>
              <a:headEnd type="none" w="sm" len="sm"/>
              <a:tailEnd type="none" w="sm" len="sm"/>
            </a:ln>
            <a:effectLst/>
          </p:spPr>
          <p:txBody>
            <a:bodyPr>
              <a:spAutoFit/>
            </a:bodyPr>
            <a:lstStyle/>
            <a:p>
              <a:pPr marR="0" defTabSz="914400">
                <a:lnSpc>
                  <a:spcPct val="65000"/>
                </a:lnSpc>
                <a:spcBef>
                  <a:spcPct val="50000"/>
                </a:spcBef>
                <a:buClrTx/>
                <a:buSzTx/>
                <a:buFont typeface="Arial" panose="020B0604020202020204" pitchFamily="34" charset="0"/>
                <a:defRPr/>
              </a:pPr>
              <a:r>
                <a:rPr kumimoji="0" lang="en-US" altLang="zh-CN" sz="2000"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0</a:t>
              </a:r>
            </a:p>
            <a:p>
              <a:pPr marR="0" defTabSz="914400">
                <a:lnSpc>
                  <a:spcPct val="65000"/>
                </a:lnSpc>
                <a:spcBef>
                  <a:spcPct val="50000"/>
                </a:spcBef>
                <a:buClrTx/>
                <a:buSzTx/>
                <a:buFont typeface="Arial" panose="020B0604020202020204" pitchFamily="34" charset="0"/>
                <a:defRPr/>
              </a:pPr>
              <a:r>
                <a:rPr kumimoji="0" lang="en-US" altLang="zh-CN" sz="2000"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1</a:t>
              </a:r>
            </a:p>
          </p:txBody>
        </p:sp>
        <p:sp>
          <p:nvSpPr>
            <p:cNvPr id="731184" name="Text Box 48"/>
            <p:cNvSpPr txBox="1">
              <a:spLocks noChangeArrowheads="1"/>
            </p:cNvSpPr>
            <p:nvPr/>
          </p:nvSpPr>
          <p:spPr bwMode="auto">
            <a:xfrm>
              <a:off x="1824" y="2352"/>
              <a:ext cx="336" cy="251"/>
            </a:xfrm>
            <a:prstGeom prst="rect">
              <a:avLst/>
            </a:prstGeom>
            <a:noFill/>
            <a:ln w="22225" cap="sq" cmpd="sng">
              <a:noFill/>
              <a:prstDash val="solid"/>
              <a:miter lim="800000"/>
              <a:headEnd type="none" w="sm" len="sm"/>
              <a:tailEnd type="none" w="sm" len="sm"/>
            </a:ln>
            <a:effectLst/>
          </p:spPr>
          <p:txBody>
            <a:bodyPr>
              <a:spAutoFit/>
            </a:bodyPr>
            <a:lstStyle/>
            <a:p>
              <a:pPr marR="0" defTabSz="914400">
                <a:spcBef>
                  <a:spcPct val="50000"/>
                </a:spcBef>
                <a:buClrTx/>
                <a:buSzTx/>
                <a:buFontTx/>
                <a:defRPr/>
              </a:pPr>
              <a:r>
                <a:rPr kumimoji="1"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a:t>
              </a:r>
              <a:r>
                <a:rPr kumimoji="1" lang="en-US" altLang="zh-CN" sz="2000" b="1" kern="1200" cap="none" spc="0" normalizeH="0" baseline="-3000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731185" name="Text Box 49"/>
            <p:cNvSpPr txBox="1">
              <a:spLocks noChangeArrowheads="1"/>
            </p:cNvSpPr>
            <p:nvPr/>
          </p:nvSpPr>
          <p:spPr bwMode="auto">
            <a:xfrm>
              <a:off x="1969" y="2112"/>
              <a:ext cx="575" cy="251"/>
            </a:xfrm>
            <a:prstGeom prst="rect">
              <a:avLst/>
            </a:prstGeom>
            <a:noFill/>
            <a:ln w="22225" cap="sq" cmpd="sng">
              <a:noFill/>
              <a:prstDash val="solid"/>
              <a:miter lim="800000"/>
              <a:headEnd type="none" w="sm" len="sm"/>
              <a:tailEnd type="none" w="sm" len="sm"/>
            </a:ln>
            <a:effectLst/>
          </p:spPr>
          <p:txBody>
            <a:bodyPr>
              <a:spAutoFit/>
            </a:bodyPr>
            <a:lstStyle/>
            <a:p>
              <a:pPr marR="0" defTabSz="914400">
                <a:spcBef>
                  <a:spcPct val="50000"/>
                </a:spcBef>
                <a:buClrTx/>
                <a:buSzTx/>
                <a:buFontTx/>
                <a:defRPr/>
              </a:pPr>
              <a:r>
                <a:rPr kumimoji="1"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a:t>
              </a:r>
              <a:r>
                <a:rPr kumimoji="1" lang="en-US" altLang="zh-CN" sz="2000" b="1" kern="1200" cap="none" spc="0" normalizeH="0" baseline="-3000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a:t>
              </a:r>
              <a:r>
                <a:rPr kumimoji="1" lang="en-US" altLang="zh-CN" sz="2000" b="1" kern="1200" cap="none" spc="0" normalizeH="0" baseline="-3000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0</a:t>
              </a:r>
            </a:p>
          </p:txBody>
        </p:sp>
      </p:grpSp>
      <p:grpSp>
        <p:nvGrpSpPr>
          <p:cNvPr id="6" name="Group 52"/>
          <p:cNvGrpSpPr/>
          <p:nvPr/>
        </p:nvGrpSpPr>
        <p:grpSpPr>
          <a:xfrm>
            <a:off x="4367213" y="4149725"/>
            <a:ext cx="2590800" cy="1298575"/>
            <a:chOff x="48" y="1824"/>
            <a:chExt cx="1632" cy="818"/>
          </a:xfrm>
        </p:grpSpPr>
        <p:sp>
          <p:nvSpPr>
            <p:cNvPr id="731189" name="Rectangle 53"/>
            <p:cNvSpPr>
              <a:spLocks noChangeArrowheads="1"/>
            </p:cNvSpPr>
            <p:nvPr/>
          </p:nvSpPr>
          <p:spPr bwMode="auto">
            <a:xfrm>
              <a:off x="1354" y="2403"/>
              <a:ext cx="326"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731190" name="Rectangle 54"/>
            <p:cNvSpPr>
              <a:spLocks noChangeArrowheads="1"/>
            </p:cNvSpPr>
            <p:nvPr/>
          </p:nvSpPr>
          <p:spPr bwMode="auto">
            <a:xfrm>
              <a:off x="1027" y="2403"/>
              <a:ext cx="327"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731191" name="Rectangle 55"/>
            <p:cNvSpPr>
              <a:spLocks noChangeArrowheads="1"/>
            </p:cNvSpPr>
            <p:nvPr/>
          </p:nvSpPr>
          <p:spPr bwMode="auto">
            <a:xfrm>
              <a:off x="701" y="2403"/>
              <a:ext cx="326"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731192" name="Rectangle 56"/>
            <p:cNvSpPr>
              <a:spLocks noChangeArrowheads="1"/>
            </p:cNvSpPr>
            <p:nvPr/>
          </p:nvSpPr>
          <p:spPr bwMode="auto">
            <a:xfrm>
              <a:off x="374" y="2403"/>
              <a:ext cx="327"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731193" name="Rectangle 57"/>
            <p:cNvSpPr>
              <a:spLocks noChangeArrowheads="1"/>
            </p:cNvSpPr>
            <p:nvPr/>
          </p:nvSpPr>
          <p:spPr bwMode="auto">
            <a:xfrm>
              <a:off x="1354" y="2167"/>
              <a:ext cx="326"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731194" name="Rectangle 58"/>
            <p:cNvSpPr>
              <a:spLocks noChangeArrowheads="1"/>
            </p:cNvSpPr>
            <p:nvPr/>
          </p:nvSpPr>
          <p:spPr bwMode="auto">
            <a:xfrm>
              <a:off x="1027" y="2167"/>
              <a:ext cx="327"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731195" name="Rectangle 59"/>
            <p:cNvSpPr>
              <a:spLocks noChangeArrowheads="1"/>
            </p:cNvSpPr>
            <p:nvPr/>
          </p:nvSpPr>
          <p:spPr bwMode="auto">
            <a:xfrm>
              <a:off x="701" y="2167"/>
              <a:ext cx="326"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1</a:t>
              </a:r>
            </a:p>
          </p:txBody>
        </p:sp>
        <p:sp>
          <p:nvSpPr>
            <p:cNvPr id="731196" name="Rectangle 60"/>
            <p:cNvSpPr>
              <a:spLocks noChangeArrowheads="1"/>
            </p:cNvSpPr>
            <p:nvPr/>
          </p:nvSpPr>
          <p:spPr bwMode="auto">
            <a:xfrm>
              <a:off x="374" y="2167"/>
              <a:ext cx="327" cy="236"/>
            </a:xfrm>
            <a:prstGeom prst="rect">
              <a:avLst/>
            </a:prstGeom>
            <a:noFill/>
            <a:ln w="22225" cap="sq" cmpd="sng">
              <a:solidFill>
                <a:schemeClr val="tx1"/>
              </a:solidFill>
              <a:prstDash val="solid"/>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0</a:t>
              </a:r>
            </a:p>
          </p:txBody>
        </p:sp>
        <p:sp>
          <p:nvSpPr>
            <p:cNvPr id="47161" name="Line 61"/>
            <p:cNvSpPr/>
            <p:nvPr/>
          </p:nvSpPr>
          <p:spPr>
            <a:xfrm>
              <a:off x="374" y="2167"/>
              <a:ext cx="1306" cy="0"/>
            </a:xfrm>
            <a:prstGeom prst="line">
              <a:avLst/>
            </a:prstGeom>
            <a:ln w="22225" cap="sq" cmpd="sng">
              <a:solidFill>
                <a:schemeClr val="tx1"/>
              </a:solidFill>
              <a:prstDash val="solid"/>
              <a:round/>
              <a:headEnd type="none" w="sm" len="sm"/>
              <a:tailEnd type="none" w="sm" len="sm"/>
            </a:ln>
          </p:spPr>
        </p:sp>
        <p:sp>
          <p:nvSpPr>
            <p:cNvPr id="47162" name="Line 62"/>
            <p:cNvSpPr/>
            <p:nvPr/>
          </p:nvSpPr>
          <p:spPr>
            <a:xfrm>
              <a:off x="374" y="2403"/>
              <a:ext cx="1306" cy="0"/>
            </a:xfrm>
            <a:prstGeom prst="line">
              <a:avLst/>
            </a:prstGeom>
            <a:ln w="22225" cap="flat" cmpd="sng">
              <a:solidFill>
                <a:schemeClr val="tx1"/>
              </a:solidFill>
              <a:prstDash val="solid"/>
              <a:round/>
              <a:headEnd type="none" w="sm" len="sm"/>
              <a:tailEnd type="none" w="sm" len="sm"/>
            </a:ln>
          </p:spPr>
        </p:sp>
        <p:sp>
          <p:nvSpPr>
            <p:cNvPr id="47163" name="Line 63"/>
            <p:cNvSpPr/>
            <p:nvPr/>
          </p:nvSpPr>
          <p:spPr>
            <a:xfrm>
              <a:off x="374" y="2639"/>
              <a:ext cx="1306" cy="0"/>
            </a:xfrm>
            <a:prstGeom prst="line">
              <a:avLst/>
            </a:prstGeom>
            <a:ln w="22225" cap="sq" cmpd="sng">
              <a:solidFill>
                <a:schemeClr val="tx1"/>
              </a:solidFill>
              <a:prstDash val="solid"/>
              <a:round/>
              <a:headEnd type="none" w="sm" len="sm"/>
              <a:tailEnd type="none" w="sm" len="sm"/>
            </a:ln>
          </p:spPr>
        </p:sp>
        <p:sp>
          <p:nvSpPr>
            <p:cNvPr id="47164" name="Line 64"/>
            <p:cNvSpPr/>
            <p:nvPr/>
          </p:nvSpPr>
          <p:spPr>
            <a:xfrm>
              <a:off x="374" y="2167"/>
              <a:ext cx="0" cy="472"/>
            </a:xfrm>
            <a:prstGeom prst="line">
              <a:avLst/>
            </a:prstGeom>
            <a:ln w="22225" cap="sq" cmpd="sng">
              <a:solidFill>
                <a:schemeClr val="tx1"/>
              </a:solidFill>
              <a:prstDash val="solid"/>
              <a:round/>
              <a:headEnd type="none" w="sm" len="sm"/>
              <a:tailEnd type="none" w="sm" len="sm"/>
            </a:ln>
          </p:spPr>
        </p:sp>
        <p:sp>
          <p:nvSpPr>
            <p:cNvPr id="47165" name="Line 65"/>
            <p:cNvSpPr/>
            <p:nvPr/>
          </p:nvSpPr>
          <p:spPr>
            <a:xfrm>
              <a:off x="701" y="2167"/>
              <a:ext cx="0" cy="472"/>
            </a:xfrm>
            <a:prstGeom prst="line">
              <a:avLst/>
            </a:prstGeom>
            <a:ln w="22225" cap="flat" cmpd="sng">
              <a:solidFill>
                <a:schemeClr val="tx1"/>
              </a:solidFill>
              <a:prstDash val="solid"/>
              <a:round/>
              <a:headEnd type="none" w="sm" len="sm"/>
              <a:tailEnd type="none" w="sm" len="sm"/>
            </a:ln>
          </p:spPr>
        </p:sp>
        <p:sp>
          <p:nvSpPr>
            <p:cNvPr id="47166" name="Line 66"/>
            <p:cNvSpPr/>
            <p:nvPr/>
          </p:nvSpPr>
          <p:spPr>
            <a:xfrm>
              <a:off x="1027" y="2167"/>
              <a:ext cx="0" cy="472"/>
            </a:xfrm>
            <a:prstGeom prst="line">
              <a:avLst/>
            </a:prstGeom>
            <a:ln w="22225" cmpd="sng">
              <a:solidFill>
                <a:schemeClr val="tx1"/>
              </a:solidFill>
              <a:prstDash val="solid"/>
            </a:ln>
          </p:spPr>
        </p:sp>
        <p:sp>
          <p:nvSpPr>
            <p:cNvPr id="47167" name="Line 67"/>
            <p:cNvSpPr/>
            <p:nvPr/>
          </p:nvSpPr>
          <p:spPr>
            <a:xfrm>
              <a:off x="1354" y="2167"/>
              <a:ext cx="0" cy="472"/>
            </a:xfrm>
            <a:prstGeom prst="line">
              <a:avLst/>
            </a:prstGeom>
            <a:ln w="22225" cap="flat" cmpd="sng">
              <a:solidFill>
                <a:schemeClr val="tx1"/>
              </a:solidFill>
              <a:prstDash val="solid"/>
              <a:round/>
              <a:headEnd type="none" w="sm" len="sm"/>
              <a:tailEnd type="none" w="sm" len="sm"/>
            </a:ln>
          </p:spPr>
        </p:sp>
        <p:sp>
          <p:nvSpPr>
            <p:cNvPr id="47168" name="Line 68"/>
            <p:cNvSpPr/>
            <p:nvPr/>
          </p:nvSpPr>
          <p:spPr>
            <a:xfrm>
              <a:off x="1680" y="2403"/>
              <a:ext cx="0" cy="236"/>
            </a:xfrm>
            <a:prstGeom prst="line">
              <a:avLst/>
            </a:prstGeom>
            <a:ln w="22225" cap="flat" cmpd="sng">
              <a:solidFill>
                <a:schemeClr val="tx1"/>
              </a:solidFill>
              <a:prstDash val="solid"/>
              <a:round/>
              <a:headEnd type="none" w="sm" len="sm"/>
              <a:tailEnd type="none" w="sm" len="sm"/>
            </a:ln>
          </p:spPr>
        </p:sp>
        <p:sp>
          <p:nvSpPr>
            <p:cNvPr id="47169" name="Line 69"/>
            <p:cNvSpPr/>
            <p:nvPr/>
          </p:nvSpPr>
          <p:spPr>
            <a:xfrm>
              <a:off x="1680" y="2167"/>
              <a:ext cx="0" cy="236"/>
            </a:xfrm>
            <a:prstGeom prst="line">
              <a:avLst/>
            </a:prstGeom>
            <a:ln w="22225" cap="sq" cmpd="sng">
              <a:solidFill>
                <a:schemeClr val="tx1"/>
              </a:solidFill>
              <a:prstDash val="solid"/>
              <a:round/>
              <a:headEnd type="none" w="sm" len="sm"/>
              <a:tailEnd type="none" w="sm" len="sm"/>
            </a:ln>
          </p:spPr>
        </p:sp>
        <p:sp>
          <p:nvSpPr>
            <p:cNvPr id="47170" name="Line 70"/>
            <p:cNvSpPr/>
            <p:nvPr/>
          </p:nvSpPr>
          <p:spPr>
            <a:xfrm>
              <a:off x="201" y="1992"/>
              <a:ext cx="173" cy="175"/>
            </a:xfrm>
            <a:prstGeom prst="line">
              <a:avLst/>
            </a:prstGeom>
            <a:ln w="22225" cap="sq" cmpd="sng">
              <a:solidFill>
                <a:schemeClr val="tx1"/>
              </a:solidFill>
              <a:prstDash val="solid"/>
              <a:round/>
              <a:headEnd type="none" w="sm" len="sm"/>
              <a:tailEnd type="none" w="sm" len="sm"/>
            </a:ln>
          </p:spPr>
        </p:sp>
        <p:sp>
          <p:nvSpPr>
            <p:cNvPr id="731207" name="Text Box 71"/>
            <p:cNvSpPr txBox="1">
              <a:spLocks noChangeArrowheads="1"/>
            </p:cNvSpPr>
            <p:nvPr/>
          </p:nvSpPr>
          <p:spPr bwMode="auto">
            <a:xfrm>
              <a:off x="462" y="1902"/>
              <a:ext cx="1218" cy="251"/>
            </a:xfrm>
            <a:prstGeom prst="rect">
              <a:avLst/>
            </a:prstGeom>
            <a:noFill/>
            <a:ln w="22225" cap="sq" cmpd="sng">
              <a:noFill/>
              <a:prstDash val="solid"/>
              <a:miter lim="800000"/>
              <a:headEnd type="none" w="sm" len="sm"/>
              <a:tailEnd type="none" w="sm" len="sm"/>
            </a:ln>
            <a:effectLst/>
          </p:spPr>
          <p:txBody>
            <a:bodyPr>
              <a:spAutoFit/>
            </a:bodyPr>
            <a:lstStyle/>
            <a:p>
              <a:pPr marR="0" defTabSz="914400">
                <a:spcBef>
                  <a:spcPct val="50000"/>
                </a:spcBef>
                <a:buClrTx/>
                <a:buSzTx/>
                <a:buFontTx/>
                <a:defRPr/>
              </a:pPr>
              <a:r>
                <a:rPr kumimoji="1"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00   01  11    10</a:t>
              </a:r>
            </a:p>
          </p:txBody>
        </p:sp>
        <p:sp>
          <p:nvSpPr>
            <p:cNvPr id="731208" name="Text Box 72"/>
            <p:cNvSpPr txBox="1">
              <a:spLocks noChangeArrowheads="1"/>
            </p:cNvSpPr>
            <p:nvPr/>
          </p:nvSpPr>
          <p:spPr bwMode="auto">
            <a:xfrm>
              <a:off x="201" y="2236"/>
              <a:ext cx="196" cy="406"/>
            </a:xfrm>
            <a:prstGeom prst="rect">
              <a:avLst/>
            </a:prstGeom>
            <a:noFill/>
            <a:ln w="22225" cap="sq" cmpd="sng">
              <a:noFill/>
              <a:prstDash val="solid"/>
              <a:miter lim="800000"/>
              <a:headEnd type="none" w="sm" len="sm"/>
              <a:tailEnd type="none" w="sm" len="sm"/>
            </a:ln>
            <a:effectLst/>
          </p:spPr>
          <p:txBody>
            <a:bodyPr>
              <a:spAutoFit/>
            </a:bodyPr>
            <a:lstStyle/>
            <a:p>
              <a:pPr marR="0" defTabSz="914400">
                <a:lnSpc>
                  <a:spcPct val="65000"/>
                </a:lnSpc>
                <a:spcBef>
                  <a:spcPct val="50000"/>
                </a:spcBef>
                <a:buClrTx/>
                <a:buSzTx/>
                <a:buFont typeface="Arial" panose="020B0604020202020204" pitchFamily="34" charset="0"/>
                <a:defRPr/>
              </a:pPr>
              <a:r>
                <a:rPr kumimoji="0" lang="en-US" altLang="zh-CN" sz="2000"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0</a:t>
              </a:r>
            </a:p>
            <a:p>
              <a:pPr marR="0" defTabSz="914400">
                <a:lnSpc>
                  <a:spcPct val="65000"/>
                </a:lnSpc>
                <a:spcBef>
                  <a:spcPct val="50000"/>
                </a:spcBef>
                <a:buClrTx/>
                <a:buSzTx/>
                <a:buFont typeface="Arial" panose="020B0604020202020204" pitchFamily="34" charset="0"/>
                <a:defRPr/>
              </a:pPr>
              <a:r>
                <a:rPr kumimoji="0" lang="en-US" altLang="zh-CN" sz="2000"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1</a:t>
              </a:r>
            </a:p>
          </p:txBody>
        </p:sp>
        <p:sp>
          <p:nvSpPr>
            <p:cNvPr id="731209" name="Text Box 73"/>
            <p:cNvSpPr txBox="1">
              <a:spLocks noChangeArrowheads="1"/>
            </p:cNvSpPr>
            <p:nvPr/>
          </p:nvSpPr>
          <p:spPr bwMode="auto">
            <a:xfrm>
              <a:off x="48" y="1999"/>
              <a:ext cx="173" cy="251"/>
            </a:xfrm>
            <a:prstGeom prst="rect">
              <a:avLst/>
            </a:prstGeom>
            <a:noFill/>
            <a:ln w="22225" cap="sq" cmpd="sng">
              <a:noFill/>
              <a:prstDash val="solid"/>
              <a:miter lim="800000"/>
              <a:headEnd type="none" w="sm" len="sm"/>
              <a:tailEnd type="none" w="sm" len="sm"/>
            </a:ln>
            <a:effectLst/>
          </p:spPr>
          <p:txBody>
            <a:bodyPr>
              <a:spAutoFit/>
            </a:bodyPr>
            <a:lstStyle/>
            <a:p>
              <a:pPr marR="0" defTabSz="914400">
                <a:spcBef>
                  <a:spcPct val="50000"/>
                </a:spcBef>
                <a:buClrTx/>
                <a:buSzTx/>
                <a:buFont typeface="Arial" panose="020B0604020202020204" pitchFamily="34" charset="0"/>
                <a:defRPr/>
              </a:pPr>
              <a:r>
                <a:rPr kumimoji="0" lang="en-US" altLang="zh-CN" sz="2000"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A</a:t>
              </a:r>
            </a:p>
          </p:txBody>
        </p:sp>
        <p:sp>
          <p:nvSpPr>
            <p:cNvPr id="731210" name="Text Box 74"/>
            <p:cNvSpPr txBox="1">
              <a:spLocks noChangeArrowheads="1"/>
            </p:cNvSpPr>
            <p:nvPr/>
          </p:nvSpPr>
          <p:spPr bwMode="auto">
            <a:xfrm>
              <a:off x="193" y="1824"/>
              <a:ext cx="399" cy="251"/>
            </a:xfrm>
            <a:prstGeom prst="rect">
              <a:avLst/>
            </a:prstGeom>
            <a:noFill/>
            <a:ln w="22225" cap="sq" cmpd="sng">
              <a:noFill/>
              <a:prstDash val="solid"/>
              <a:miter lim="800000"/>
              <a:headEnd type="none" w="sm" len="sm"/>
              <a:tailEnd type="none" w="sm" len="sm"/>
            </a:ln>
            <a:effectLst/>
          </p:spPr>
          <p:txBody>
            <a:bodyPr>
              <a:spAutoFit/>
            </a:bodyPr>
            <a:lstStyle/>
            <a:p>
              <a:pPr marR="0" defTabSz="914400">
                <a:spcBef>
                  <a:spcPct val="50000"/>
                </a:spcBef>
                <a:buClrTx/>
                <a:buSzTx/>
                <a:buFontTx/>
                <a:defRPr/>
              </a:pPr>
              <a:r>
                <a:rPr kumimoji="1"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BC</a:t>
              </a:r>
            </a:p>
          </p:txBody>
        </p:sp>
      </p:grpSp>
      <p:sp>
        <p:nvSpPr>
          <p:cNvPr id="731212" name="Text Box 76"/>
          <p:cNvSpPr txBox="1">
            <a:spLocks noChangeArrowheads="1"/>
          </p:cNvSpPr>
          <p:nvPr/>
        </p:nvSpPr>
        <p:spPr bwMode="auto">
          <a:xfrm>
            <a:off x="5736590" y="5589905"/>
            <a:ext cx="1007110" cy="460375"/>
          </a:xfrm>
          <a:prstGeom prst="rect">
            <a:avLst/>
          </a:prstGeom>
          <a:noFill/>
          <a:ln w="22225" cmpd="sng">
            <a:noFill/>
            <a:prstDash val="solid"/>
            <a:miter lim="800000"/>
          </a:ln>
          <a:effectLst/>
        </p:spPr>
        <p:txBody>
          <a:bodyPr wrap="square">
            <a:spAutoFit/>
          </a:bodyPr>
          <a:lstStyle/>
          <a:p>
            <a:pPr marR="0" defTabSz="914400">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F</a:t>
            </a:r>
          </a:p>
        </p:txBody>
      </p:sp>
      <p:sp>
        <p:nvSpPr>
          <p:cNvPr id="731213" name="Freeform 77"/>
          <p:cNvSpPr/>
          <p:nvPr/>
        </p:nvSpPr>
        <p:spPr>
          <a:xfrm rot="878607">
            <a:off x="6268720" y="5691505"/>
            <a:ext cx="2776220" cy="1016000"/>
          </a:xfrm>
          <a:custGeom>
            <a:avLst/>
            <a:gdLst/>
            <a:ahLst/>
            <a:cxnLst>
              <a:cxn ang="0">
                <a:pos x="0" y="786581"/>
              </a:cxn>
              <a:cxn ang="0">
                <a:pos x="1345324" y="884903"/>
              </a:cxn>
              <a:cxn ang="0">
                <a:pos x="2438400" y="0"/>
              </a:cxn>
            </a:cxnLst>
            <a:rect l="0" t="0" r="0" b="0"/>
            <a:pathLst>
              <a:path w="1392" h="496">
                <a:moveTo>
                  <a:pt x="0" y="384"/>
                </a:moveTo>
                <a:cubicBezTo>
                  <a:pt x="268" y="440"/>
                  <a:pt x="536" y="496"/>
                  <a:pt x="768" y="432"/>
                </a:cubicBezTo>
                <a:cubicBezTo>
                  <a:pt x="1000" y="368"/>
                  <a:pt x="1196" y="184"/>
                  <a:pt x="1392" y="0"/>
                </a:cubicBezTo>
              </a:path>
            </a:pathLst>
          </a:custGeom>
          <a:noFill/>
          <a:ln w="38100" cap="flat" cmpd="sng">
            <a:solidFill>
              <a:schemeClr val="tx1"/>
            </a:solidFill>
            <a:prstDash val="solid"/>
            <a:miter/>
            <a:headEnd type="arrow" w="med" len="med"/>
            <a:tailEnd type="arrow" w="med" len="med"/>
          </a:ln>
        </p:spPr>
        <p:txBody>
          <a:bodyPr/>
          <a:lstStyle/>
          <a:p>
            <a:endParaRPr lang="zh-CN" altLang="en-US"/>
          </a:p>
        </p:txBody>
      </p:sp>
      <p:sp>
        <p:nvSpPr>
          <p:cNvPr id="731215" name="Line 79"/>
          <p:cNvSpPr/>
          <p:nvPr/>
        </p:nvSpPr>
        <p:spPr>
          <a:xfrm>
            <a:off x="6596063" y="3416300"/>
            <a:ext cx="3048000" cy="0"/>
          </a:xfrm>
          <a:prstGeom prst="line">
            <a:avLst/>
          </a:prstGeom>
          <a:ln w="22225" cap="flat" cmpd="sng">
            <a:solidFill>
              <a:schemeClr val="tx1"/>
            </a:solidFill>
            <a:prstDash val="solid"/>
            <a:miter/>
            <a:headEnd type="none" w="med" len="med"/>
            <a:tailEnd type="none" w="med" len="med"/>
          </a:ln>
        </p:spPr>
      </p:sp>
      <p:sp>
        <p:nvSpPr>
          <p:cNvPr id="731216" name="Line 80"/>
          <p:cNvSpPr/>
          <p:nvPr/>
        </p:nvSpPr>
        <p:spPr>
          <a:xfrm>
            <a:off x="6235700" y="3340100"/>
            <a:ext cx="0" cy="381000"/>
          </a:xfrm>
          <a:prstGeom prst="line">
            <a:avLst/>
          </a:prstGeom>
          <a:ln w="22225" cap="flat" cmpd="sng">
            <a:solidFill>
              <a:schemeClr val="tx1"/>
            </a:solidFill>
            <a:prstDash val="solid"/>
            <a:miter/>
            <a:headEnd type="none" w="med" len="med"/>
            <a:tailEnd type="none" w="med" len="med"/>
          </a:ln>
        </p:spPr>
      </p:sp>
      <p:sp>
        <p:nvSpPr>
          <p:cNvPr id="731217" name="Line 81"/>
          <p:cNvSpPr/>
          <p:nvPr/>
        </p:nvSpPr>
        <p:spPr>
          <a:xfrm>
            <a:off x="8826500" y="3340100"/>
            <a:ext cx="0" cy="381000"/>
          </a:xfrm>
          <a:prstGeom prst="line">
            <a:avLst/>
          </a:prstGeom>
          <a:ln w="22225" cap="flat" cmpd="sng">
            <a:solidFill>
              <a:schemeClr val="tx1"/>
            </a:solidFill>
            <a:prstDash val="solid"/>
            <a:miter/>
            <a:headEnd type="none" w="med" len="med"/>
            <a:tailEnd type="none" w="med" len="med"/>
          </a:ln>
        </p:spPr>
      </p:sp>
      <p:sp>
        <p:nvSpPr>
          <p:cNvPr id="731218" name="Line 82"/>
          <p:cNvSpPr/>
          <p:nvPr/>
        </p:nvSpPr>
        <p:spPr>
          <a:xfrm flipH="1">
            <a:off x="5562600" y="3721100"/>
            <a:ext cx="3276600" cy="0"/>
          </a:xfrm>
          <a:prstGeom prst="line">
            <a:avLst/>
          </a:prstGeom>
          <a:ln w="22225" cap="flat" cmpd="sng">
            <a:solidFill>
              <a:schemeClr val="tx1"/>
            </a:solidFill>
            <a:prstDash val="solid"/>
            <a:miter/>
            <a:headEnd type="none" w="med" len="med"/>
            <a:tailEnd type="none" w="med" len="med"/>
          </a:ln>
        </p:spPr>
      </p:sp>
      <p:sp>
        <p:nvSpPr>
          <p:cNvPr id="731219" name="Oval 83"/>
          <p:cNvSpPr/>
          <p:nvPr/>
        </p:nvSpPr>
        <p:spPr>
          <a:xfrm>
            <a:off x="6186488" y="3673158"/>
            <a:ext cx="76200" cy="76200"/>
          </a:xfrm>
          <a:prstGeom prst="ellipse">
            <a:avLst/>
          </a:prstGeom>
          <a:solidFill>
            <a:srgbClr val="FF0066"/>
          </a:solidFill>
          <a:ln w="22225" cap="flat" cmpd="sng">
            <a:solidFill>
              <a:schemeClr val="tx1"/>
            </a:solidFill>
            <a:prstDash val="solid"/>
            <a:miter/>
            <a:headEnd type="none" w="med" len="med"/>
            <a:tailEnd type="none" w="med" len="med"/>
          </a:ln>
        </p:spPr>
        <p:txBody>
          <a:bodyPr wrap="none" anchor="ctr"/>
          <a:lstStyle/>
          <a:p>
            <a:pPr algn="ctr"/>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731220" name="Oval 84"/>
          <p:cNvSpPr/>
          <p:nvPr/>
        </p:nvSpPr>
        <p:spPr>
          <a:xfrm>
            <a:off x="6959600" y="3357563"/>
            <a:ext cx="76200" cy="76200"/>
          </a:xfrm>
          <a:prstGeom prst="ellipse">
            <a:avLst/>
          </a:prstGeom>
          <a:solidFill>
            <a:srgbClr val="FF0066"/>
          </a:solidFill>
          <a:ln w="22225" cap="flat" cmpd="sng">
            <a:solidFill>
              <a:schemeClr val="tx1"/>
            </a:solidFill>
            <a:prstDash val="solid"/>
            <a:miter/>
            <a:headEnd type="none" w="med" len="med"/>
            <a:tailEnd type="none" w="med" len="med"/>
          </a:ln>
        </p:spPr>
        <p:txBody>
          <a:bodyPr wrap="none" anchor="ctr"/>
          <a:lstStyle/>
          <a:p>
            <a:pPr algn="ctr"/>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731221" name="Oval 85"/>
          <p:cNvSpPr/>
          <p:nvPr/>
        </p:nvSpPr>
        <p:spPr>
          <a:xfrm>
            <a:off x="7353300" y="3378200"/>
            <a:ext cx="76200" cy="76200"/>
          </a:xfrm>
          <a:prstGeom prst="ellipse">
            <a:avLst/>
          </a:prstGeom>
          <a:solidFill>
            <a:srgbClr val="FF0066"/>
          </a:solidFill>
          <a:ln w="22225" cap="flat" cmpd="sng">
            <a:solidFill>
              <a:schemeClr val="tx1"/>
            </a:solidFill>
            <a:prstDash val="solid"/>
            <a:miter/>
            <a:headEnd type="none" w="med" len="med"/>
            <a:tailEnd type="none" w="med" len="med"/>
          </a:ln>
        </p:spPr>
        <p:txBody>
          <a:bodyPr wrap="none" anchor="ctr"/>
          <a:lstStyle/>
          <a:p>
            <a:pPr algn="ctr"/>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731222" name="Oval 86"/>
          <p:cNvSpPr/>
          <p:nvPr/>
        </p:nvSpPr>
        <p:spPr>
          <a:xfrm>
            <a:off x="7734300" y="3378200"/>
            <a:ext cx="76200" cy="76200"/>
          </a:xfrm>
          <a:prstGeom prst="ellipse">
            <a:avLst/>
          </a:prstGeom>
          <a:solidFill>
            <a:srgbClr val="FF0066"/>
          </a:solidFill>
          <a:ln w="22225" cap="flat" cmpd="sng">
            <a:solidFill>
              <a:schemeClr val="tx1"/>
            </a:solidFill>
            <a:prstDash val="solid"/>
            <a:miter/>
            <a:headEnd type="none" w="med" len="med"/>
            <a:tailEnd type="none" w="med" len="med"/>
          </a:ln>
        </p:spPr>
        <p:txBody>
          <a:bodyPr wrap="none" anchor="ctr"/>
          <a:lstStyle/>
          <a:p>
            <a:pPr algn="ctr"/>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731223" name="Oval 87"/>
          <p:cNvSpPr/>
          <p:nvPr/>
        </p:nvSpPr>
        <p:spPr>
          <a:xfrm>
            <a:off x="8102600" y="3378200"/>
            <a:ext cx="76200" cy="76200"/>
          </a:xfrm>
          <a:prstGeom prst="ellipse">
            <a:avLst/>
          </a:prstGeom>
          <a:solidFill>
            <a:srgbClr val="FF0066"/>
          </a:solidFill>
          <a:ln w="22225" cap="flat" cmpd="sng">
            <a:solidFill>
              <a:schemeClr val="tx1"/>
            </a:solidFill>
            <a:prstDash val="solid"/>
            <a:miter/>
            <a:headEnd type="none" w="med" len="med"/>
            <a:tailEnd type="none" w="med" len="med"/>
          </a:ln>
        </p:spPr>
        <p:txBody>
          <a:bodyPr wrap="none" anchor="ctr"/>
          <a:lstStyle/>
          <a:p>
            <a:pPr algn="ctr"/>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731224" name="Oval 88"/>
          <p:cNvSpPr/>
          <p:nvPr/>
        </p:nvSpPr>
        <p:spPr>
          <a:xfrm>
            <a:off x="8420100" y="3378200"/>
            <a:ext cx="76200" cy="76200"/>
          </a:xfrm>
          <a:prstGeom prst="ellipse">
            <a:avLst/>
          </a:prstGeom>
          <a:solidFill>
            <a:srgbClr val="FF0066"/>
          </a:solidFill>
          <a:ln w="22225" cap="flat" cmpd="sng">
            <a:solidFill>
              <a:schemeClr val="tx1"/>
            </a:solidFill>
            <a:prstDash val="solid"/>
            <a:miter/>
            <a:headEnd type="none" w="med" len="med"/>
            <a:tailEnd type="none" w="med" len="med"/>
          </a:ln>
        </p:spPr>
        <p:txBody>
          <a:bodyPr wrap="none" anchor="ctr"/>
          <a:lstStyle/>
          <a:p>
            <a:pPr algn="ctr"/>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731225" name="Text Box 89"/>
          <p:cNvSpPr txBox="1">
            <a:spLocks noChangeArrowheads="1"/>
          </p:cNvSpPr>
          <p:nvPr/>
        </p:nvSpPr>
        <p:spPr bwMode="auto">
          <a:xfrm>
            <a:off x="9677400" y="3187700"/>
            <a:ext cx="838200" cy="460375"/>
          </a:xfrm>
          <a:prstGeom prst="rect">
            <a:avLst/>
          </a:prstGeom>
          <a:noFill/>
          <a:ln w="22225" cmpd="sng">
            <a:solidFill>
              <a:schemeClr val="tx1"/>
            </a:solidFill>
            <a:prstDash val="solid"/>
            <a:miter lim="800000"/>
          </a:ln>
          <a:effectLst/>
        </p:spPr>
        <p:txBody>
          <a:bodyPr>
            <a:spAutoFit/>
          </a:bodyPr>
          <a:lstStyle/>
          <a:p>
            <a:pPr marR="0" defTabSz="914400">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731226" name="Line 90"/>
          <p:cNvSpPr/>
          <p:nvPr/>
        </p:nvSpPr>
        <p:spPr>
          <a:xfrm>
            <a:off x="5562600" y="3721100"/>
            <a:ext cx="0" cy="304800"/>
          </a:xfrm>
          <a:prstGeom prst="line">
            <a:avLst/>
          </a:prstGeom>
          <a:ln w="22225" cap="flat" cmpd="sng">
            <a:solidFill>
              <a:schemeClr val="tx1"/>
            </a:solidFill>
            <a:prstDash val="solid"/>
            <a:miter/>
            <a:headEnd type="none" w="med" len="med"/>
            <a:tailEnd type="none" w="med" len="med"/>
          </a:ln>
        </p:spPr>
      </p:sp>
      <p:sp>
        <p:nvSpPr>
          <p:cNvPr id="731227" name="Line 91"/>
          <p:cNvSpPr/>
          <p:nvPr/>
        </p:nvSpPr>
        <p:spPr>
          <a:xfrm>
            <a:off x="5486400" y="4025900"/>
            <a:ext cx="152400" cy="0"/>
          </a:xfrm>
          <a:prstGeom prst="line">
            <a:avLst/>
          </a:prstGeom>
          <a:ln w="22225" cap="flat" cmpd="sng">
            <a:solidFill>
              <a:schemeClr val="tx1"/>
            </a:solidFill>
            <a:prstDash val="solid"/>
            <a:miter/>
            <a:headEnd type="none" w="med" len="med"/>
            <a:tailEnd type="none" w="med" len="med"/>
          </a:ln>
        </p:spPr>
      </p:sp>
      <p:sp>
        <p:nvSpPr>
          <p:cNvPr id="731228" name="Text Box 92"/>
          <p:cNvSpPr txBox="1">
            <a:spLocks noChangeArrowheads="1"/>
          </p:cNvSpPr>
          <p:nvPr/>
        </p:nvSpPr>
        <p:spPr bwMode="auto">
          <a:xfrm>
            <a:off x="4648200" y="1778000"/>
            <a:ext cx="533400" cy="1179830"/>
          </a:xfrm>
          <a:prstGeom prst="rect">
            <a:avLst/>
          </a:prstGeom>
          <a:noFill/>
          <a:ln w="22225" cmpd="sng">
            <a:noFill/>
            <a:prstDash val="solid"/>
            <a:miter lim="800000"/>
          </a:ln>
          <a:effectLst/>
        </p:spPr>
        <p:txBody>
          <a:bodyPr>
            <a:spAutoFit/>
          </a:bodyPr>
          <a:lstStyle/>
          <a:p>
            <a:pPr marR="0" defTabSz="914400">
              <a:lnSpc>
                <a:spcPct val="6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b="1" kern="1200" cap="none" spc="0" normalizeH="0" baseline="-3000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a:p>
            <a:pPr marR="0" defTabSz="914400">
              <a:lnSpc>
                <a:spcPct val="6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b="1" kern="1200" cap="none" spc="0" normalizeH="0" baseline="-3000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a:p>
            <a:pPr marR="0" defTabSz="914400">
              <a:lnSpc>
                <a:spcPct val="6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731229" name="Text Box 93"/>
          <p:cNvSpPr txBox="1">
            <a:spLocks noChangeArrowheads="1"/>
          </p:cNvSpPr>
          <p:nvPr/>
        </p:nvSpPr>
        <p:spPr bwMode="auto">
          <a:xfrm>
            <a:off x="7391400" y="1123950"/>
            <a:ext cx="685800" cy="521970"/>
          </a:xfrm>
          <a:prstGeom prst="rect">
            <a:avLst/>
          </a:prstGeom>
          <a:noFill/>
          <a:ln w="22225" cmpd="sng">
            <a:noFill/>
            <a:prstDash val="solid"/>
            <a:miter lim="800000"/>
          </a:ln>
          <a:effectLst/>
        </p:spPr>
        <p:txBody>
          <a:bodyPr>
            <a:spAutoFit/>
          </a:bodyPr>
          <a:lstStyle>
            <a:lvl1pPr>
              <a:defRPr sz="2400">
                <a:solidFill>
                  <a:schemeClr val="bg2"/>
                </a:solidFill>
                <a:latin typeface="Arial" panose="020B0604020202020204" pitchFamily="34" charset="0"/>
                <a:ea typeface="宋体" panose="02010600030101010101" pitchFamily="2" charset="-122"/>
              </a:defRPr>
            </a:lvl1pPr>
            <a:lvl2pPr>
              <a:defRPr sz="2400">
                <a:solidFill>
                  <a:schemeClr val="bg2"/>
                </a:solidFill>
                <a:latin typeface="Arial" panose="020B0604020202020204" pitchFamily="34" charset="0"/>
                <a:ea typeface="宋体" panose="02010600030101010101" pitchFamily="2" charset="-122"/>
              </a:defRPr>
            </a:lvl2pPr>
            <a:lvl3pPr>
              <a:defRPr sz="2400">
                <a:solidFill>
                  <a:schemeClr val="bg2"/>
                </a:solidFill>
                <a:latin typeface="Arial" panose="020B0604020202020204" pitchFamily="34" charset="0"/>
                <a:ea typeface="宋体" panose="02010600030101010101" pitchFamily="2" charset="-122"/>
              </a:defRPr>
            </a:lvl3pPr>
            <a:lvl4pPr>
              <a:defRPr sz="2400">
                <a:solidFill>
                  <a:schemeClr val="bg2"/>
                </a:solidFill>
                <a:latin typeface="Arial" panose="020B0604020202020204" pitchFamily="34" charset="0"/>
                <a:ea typeface="宋体" panose="02010600030101010101" pitchFamily="2" charset="-122"/>
              </a:defRPr>
            </a:lvl4pPr>
            <a:lvl5pPr>
              <a:defRPr sz="2400">
                <a:solidFill>
                  <a:schemeClr val="bg2"/>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F</a:t>
            </a:r>
          </a:p>
        </p:txBody>
      </p:sp>
      <p:sp>
        <p:nvSpPr>
          <p:cNvPr id="731230" name="Text Box 94"/>
          <p:cNvSpPr txBox="1">
            <a:spLocks noChangeArrowheads="1"/>
          </p:cNvSpPr>
          <p:nvPr/>
        </p:nvSpPr>
        <p:spPr bwMode="auto">
          <a:xfrm>
            <a:off x="8112125" y="5589588"/>
            <a:ext cx="2484438" cy="460375"/>
          </a:xfrm>
          <a:prstGeom prst="rect">
            <a:avLst/>
          </a:prstGeom>
          <a:noFill/>
          <a:ln w="22225" cmpd="sng">
            <a:noFill/>
            <a:prstDash val="solid"/>
            <a:miter lim="800000"/>
          </a:ln>
          <a:effectLst/>
        </p:spPr>
        <p:txBody>
          <a:bodyPr>
            <a:spAutoFit/>
          </a:bodyPr>
          <a:lstStyle/>
          <a:p>
            <a:pPr marR="0" defTabSz="914400">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多路复用器</a:t>
            </a: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47193" name="灯片编号占位符 1"/>
          <p:cNvSpPr>
            <a:spLocks noGrp="1"/>
          </p:cNvSpPr>
          <p:nvPr>
            <p:ph type="sldNum" sz="quarter" idx="4"/>
          </p:nvPr>
        </p:nvSpPr>
        <p:spPr/>
        <p:txBody>
          <a:bodyPr wrap="square" lIns="92075" tIns="46038" rIns="92075" bIns="46038"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solidFill>
                  <a:schemeClr val="tx1"/>
                </a:solidFill>
                <a:latin typeface="Times New Roman" panose="02020603050405020304" pitchFamily="18" charset="0"/>
              </a:rPr>
              <a:t>63</a:t>
            </a:fld>
            <a:endParaRPr lang="en-US" altLang="zh-CN" sz="1400" dirty="0">
              <a:solidFill>
                <a:schemeClr val="tx1"/>
              </a:solidFill>
              <a:latin typeface="Times New Roman" panose="02020603050405020304" pitchFamily="18" charset="0"/>
            </a:endParaRPr>
          </a:p>
        </p:txBody>
      </p:sp>
      <p:graphicFrame>
        <p:nvGraphicFramePr>
          <p:cNvPr id="2" name="内容占位符 1">
            <a:hlinkClick r:id="" action="ppaction://ole?verb=0"/>
          </p:cNvPr>
          <p:cNvGraphicFramePr>
            <a:graphicFrameLocks noGrp="1" noChangeAspect="1"/>
          </p:cNvGraphicFramePr>
          <p:nvPr>
            <p:ph idx="1"/>
          </p:nvPr>
        </p:nvGraphicFramePr>
        <p:xfrm>
          <a:off x="1135380" y="1506855"/>
          <a:ext cx="3299460" cy="596900"/>
        </p:xfrm>
        <a:graphic>
          <a:graphicData uri="http://schemas.openxmlformats.org/presentationml/2006/ole">
            <mc:AlternateContent xmlns:mc="http://schemas.openxmlformats.org/markup-compatibility/2006">
              <mc:Choice xmlns:v="urn:schemas-microsoft-com:vml" Requires="v">
                <p:oleObj spid="_x0000_s7174" r:id="rId3" imgW="1193800" imgH="215900" progId="Equation.KSEE3">
                  <p:embed/>
                </p:oleObj>
              </mc:Choice>
              <mc:Fallback>
                <p:oleObj r:id="rId3" imgW="1193800" imgH="215900" progId="Equation.KSEE3">
                  <p:embed/>
                  <p:pic>
                    <p:nvPicPr>
                      <p:cNvPr id="0" name="图片 1024"/>
                      <p:cNvPicPr/>
                      <p:nvPr/>
                    </p:nvPicPr>
                    <p:blipFill>
                      <a:blip r:embed="rId4"/>
                      <a:stretch>
                        <a:fillRect/>
                      </a:stretch>
                    </p:blipFill>
                    <p:spPr>
                      <a:xfrm>
                        <a:off x="1135380" y="1506855"/>
                        <a:ext cx="3299460" cy="596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31228"/>
                                        </p:tgtEl>
                                        <p:attrNameLst>
                                          <p:attrName>style.visibility</p:attrName>
                                        </p:attrNameLst>
                                      </p:cBhvr>
                                      <p:to>
                                        <p:strVal val="visible"/>
                                      </p:to>
                                    </p:set>
                                    <p:animEffect transition="in" filter="randombar(horizontal)">
                                      <p:cBhvr>
                                        <p:cTn id="17" dur="500"/>
                                        <p:tgtEl>
                                          <p:spTgt spid="7312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1229"/>
                                        </p:tgtEl>
                                        <p:attrNameLst>
                                          <p:attrName>style.visibility</p:attrName>
                                        </p:attrNameLst>
                                      </p:cBhvr>
                                      <p:to>
                                        <p:strVal val="visible"/>
                                      </p:to>
                                    </p:set>
                                    <p:animEffect transition="in" filter="blinds(horizontal)">
                                      <p:cBhvr>
                                        <p:cTn id="22" dur="500"/>
                                        <p:tgtEl>
                                          <p:spTgt spid="73122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731230"/>
                                        </p:tgtEl>
                                        <p:attrNameLst>
                                          <p:attrName>style.visibility</p:attrName>
                                        </p:attrNameLst>
                                      </p:cBhvr>
                                      <p:to>
                                        <p:strVal val="visible"/>
                                      </p:to>
                                    </p:set>
                                    <p:animEffect transition="in" filter="blinds(horizontal)">
                                      <p:cBhvr>
                                        <p:cTn id="31" dur="500"/>
                                        <p:tgtEl>
                                          <p:spTgt spid="73123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Horizontal)">
                                      <p:cBhvr>
                                        <p:cTn id="36" dur="500"/>
                                        <p:tgtEl>
                                          <p:spTgt spid="6"/>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731212"/>
                                        </p:tgtEl>
                                        <p:attrNameLst>
                                          <p:attrName>style.visibility</p:attrName>
                                        </p:attrNameLst>
                                      </p:cBhvr>
                                      <p:to>
                                        <p:strVal val="visible"/>
                                      </p:to>
                                    </p:set>
                                    <p:animEffect transition="in" filter="blinds(horizontal)">
                                      <p:cBhvr>
                                        <p:cTn id="40" dur="500"/>
                                        <p:tgtEl>
                                          <p:spTgt spid="73121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731213"/>
                                        </p:tgtEl>
                                        <p:attrNameLst>
                                          <p:attrName>style.visibility</p:attrName>
                                        </p:attrNameLst>
                                      </p:cBhvr>
                                      <p:to>
                                        <p:strVal val="visible"/>
                                      </p:to>
                                    </p:set>
                                    <p:anim calcmode="lin" valueType="num">
                                      <p:cBhvr>
                                        <p:cTn id="45" dur="500" fill="hold"/>
                                        <p:tgtEl>
                                          <p:spTgt spid="731213"/>
                                        </p:tgtEl>
                                        <p:attrNameLst>
                                          <p:attrName>ppt_x</p:attrName>
                                        </p:attrNameLst>
                                      </p:cBhvr>
                                      <p:tavLst>
                                        <p:tav tm="0">
                                          <p:val>
                                            <p:strVal val="0-#ppt_w/2"/>
                                          </p:val>
                                        </p:tav>
                                        <p:tav tm="100000">
                                          <p:val>
                                            <p:strVal val="#ppt_x"/>
                                          </p:val>
                                        </p:tav>
                                      </p:tavLst>
                                    </p:anim>
                                    <p:anim calcmode="lin" valueType="num">
                                      <p:cBhvr>
                                        <p:cTn id="46" dur="500" fill="hold"/>
                                        <p:tgtEl>
                                          <p:spTgt spid="73121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nodeType="clickEffect">
                                  <p:stCondLst>
                                    <p:cond delay="0"/>
                                  </p:stCondLst>
                                  <p:childTnLst>
                                    <p:set>
                                      <p:cBhvr>
                                        <p:cTn id="50" dur="1" fill="hold">
                                          <p:stCondLst>
                                            <p:cond delay="0"/>
                                          </p:stCondLst>
                                        </p:cTn>
                                        <p:tgtEl>
                                          <p:spTgt spid="731216"/>
                                        </p:tgtEl>
                                        <p:attrNameLst>
                                          <p:attrName>style.visibility</p:attrName>
                                        </p:attrNameLst>
                                      </p:cBhvr>
                                      <p:to>
                                        <p:strVal val="visible"/>
                                      </p:to>
                                    </p:set>
                                    <p:anim calcmode="lin" valueType="num">
                                      <p:cBhvr>
                                        <p:cTn id="51" dur="500" fill="hold"/>
                                        <p:tgtEl>
                                          <p:spTgt spid="731216"/>
                                        </p:tgtEl>
                                        <p:attrNameLst>
                                          <p:attrName>ppt_x</p:attrName>
                                        </p:attrNameLst>
                                      </p:cBhvr>
                                      <p:tavLst>
                                        <p:tav tm="0">
                                          <p:val>
                                            <p:strVal val="#ppt_x"/>
                                          </p:val>
                                        </p:tav>
                                        <p:tav tm="100000">
                                          <p:val>
                                            <p:strVal val="#ppt_x"/>
                                          </p:val>
                                        </p:tav>
                                      </p:tavLst>
                                    </p:anim>
                                    <p:anim calcmode="lin" valueType="num">
                                      <p:cBhvr>
                                        <p:cTn id="52" dur="500" fill="hold"/>
                                        <p:tgtEl>
                                          <p:spTgt spid="73121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731217"/>
                                        </p:tgtEl>
                                        <p:attrNameLst>
                                          <p:attrName>style.visibility</p:attrName>
                                        </p:attrNameLst>
                                      </p:cBhvr>
                                      <p:to>
                                        <p:strVal val="visible"/>
                                      </p:to>
                                    </p:set>
                                    <p:anim calcmode="lin" valueType="num">
                                      <p:cBhvr>
                                        <p:cTn id="55" dur="500" fill="hold"/>
                                        <p:tgtEl>
                                          <p:spTgt spid="731217"/>
                                        </p:tgtEl>
                                        <p:attrNameLst>
                                          <p:attrName>ppt_x</p:attrName>
                                        </p:attrNameLst>
                                      </p:cBhvr>
                                      <p:tavLst>
                                        <p:tav tm="0">
                                          <p:val>
                                            <p:strVal val="#ppt_x"/>
                                          </p:val>
                                        </p:tav>
                                        <p:tav tm="100000">
                                          <p:val>
                                            <p:strVal val="#ppt_x"/>
                                          </p:val>
                                        </p:tav>
                                      </p:tavLst>
                                    </p:anim>
                                    <p:anim calcmode="lin" valueType="num">
                                      <p:cBhvr>
                                        <p:cTn id="56" dur="500" fill="hold"/>
                                        <p:tgtEl>
                                          <p:spTgt spid="731217"/>
                                        </p:tgtEl>
                                        <p:attrNameLst>
                                          <p:attrName>ppt_y</p:attrName>
                                        </p:attrNameLst>
                                      </p:cBhvr>
                                      <p:tavLst>
                                        <p:tav tm="0">
                                          <p:val>
                                            <p:strVal val="0-#ppt_h/2"/>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731218"/>
                                        </p:tgtEl>
                                        <p:attrNameLst>
                                          <p:attrName>style.visibility</p:attrName>
                                        </p:attrNameLst>
                                      </p:cBhvr>
                                      <p:to>
                                        <p:strVal val="visible"/>
                                      </p:to>
                                    </p:set>
                                    <p:anim calcmode="lin" valueType="num">
                                      <p:cBhvr>
                                        <p:cTn id="59" dur="500" fill="hold"/>
                                        <p:tgtEl>
                                          <p:spTgt spid="731218"/>
                                        </p:tgtEl>
                                        <p:attrNameLst>
                                          <p:attrName>ppt_x</p:attrName>
                                        </p:attrNameLst>
                                      </p:cBhvr>
                                      <p:tavLst>
                                        <p:tav tm="0">
                                          <p:val>
                                            <p:strVal val="1+#ppt_w/2"/>
                                          </p:val>
                                        </p:tav>
                                        <p:tav tm="100000">
                                          <p:val>
                                            <p:strVal val="#ppt_x"/>
                                          </p:val>
                                        </p:tav>
                                      </p:tavLst>
                                    </p:anim>
                                    <p:anim calcmode="lin" valueType="num">
                                      <p:cBhvr>
                                        <p:cTn id="60" dur="500" fill="hold"/>
                                        <p:tgtEl>
                                          <p:spTgt spid="731218"/>
                                        </p:tgtEl>
                                        <p:attrNameLst>
                                          <p:attrName>ppt_y</p:attrName>
                                        </p:attrNameLst>
                                      </p:cBhvr>
                                      <p:tavLst>
                                        <p:tav tm="0">
                                          <p:val>
                                            <p:strVal val="#ppt_y"/>
                                          </p:val>
                                        </p:tav>
                                        <p:tav tm="100000">
                                          <p:val>
                                            <p:strVal val="#ppt_y"/>
                                          </p:val>
                                        </p:tav>
                                      </p:tavLst>
                                    </p:anim>
                                  </p:childTnLst>
                                </p:cTn>
                              </p:par>
                              <p:par>
                                <p:cTn id="61" presetID="4" presetClass="entr" presetSubtype="16" fill="hold" grpId="0" nodeType="withEffect">
                                  <p:stCondLst>
                                    <p:cond delay="0"/>
                                  </p:stCondLst>
                                  <p:childTnLst>
                                    <p:set>
                                      <p:cBhvr>
                                        <p:cTn id="62" dur="1" fill="hold">
                                          <p:stCondLst>
                                            <p:cond delay="0"/>
                                          </p:stCondLst>
                                        </p:cTn>
                                        <p:tgtEl>
                                          <p:spTgt spid="731219"/>
                                        </p:tgtEl>
                                        <p:attrNameLst>
                                          <p:attrName>style.visibility</p:attrName>
                                        </p:attrNameLst>
                                      </p:cBhvr>
                                      <p:to>
                                        <p:strVal val="visible"/>
                                      </p:to>
                                    </p:set>
                                    <p:animEffect transition="in" filter="box(in)">
                                      <p:cBhvr>
                                        <p:cTn id="63" dur="500"/>
                                        <p:tgtEl>
                                          <p:spTgt spid="731219"/>
                                        </p:tgtEl>
                                      </p:cBhvr>
                                    </p:animEffect>
                                  </p:childTnLst>
                                </p:cTn>
                              </p:par>
                              <p:par>
                                <p:cTn id="64" presetID="2" presetClass="entr" presetSubtype="1" fill="hold" nodeType="withEffect">
                                  <p:stCondLst>
                                    <p:cond delay="0"/>
                                  </p:stCondLst>
                                  <p:childTnLst>
                                    <p:set>
                                      <p:cBhvr>
                                        <p:cTn id="65" dur="1" fill="hold">
                                          <p:stCondLst>
                                            <p:cond delay="0"/>
                                          </p:stCondLst>
                                        </p:cTn>
                                        <p:tgtEl>
                                          <p:spTgt spid="731226"/>
                                        </p:tgtEl>
                                        <p:attrNameLst>
                                          <p:attrName>style.visibility</p:attrName>
                                        </p:attrNameLst>
                                      </p:cBhvr>
                                      <p:to>
                                        <p:strVal val="visible"/>
                                      </p:to>
                                    </p:set>
                                    <p:anim calcmode="lin" valueType="num">
                                      <p:cBhvr>
                                        <p:cTn id="66" dur="500" fill="hold"/>
                                        <p:tgtEl>
                                          <p:spTgt spid="731226"/>
                                        </p:tgtEl>
                                        <p:attrNameLst>
                                          <p:attrName>ppt_x</p:attrName>
                                        </p:attrNameLst>
                                      </p:cBhvr>
                                      <p:tavLst>
                                        <p:tav tm="0">
                                          <p:val>
                                            <p:strVal val="#ppt_x"/>
                                          </p:val>
                                        </p:tav>
                                        <p:tav tm="100000">
                                          <p:val>
                                            <p:strVal val="#ppt_x"/>
                                          </p:val>
                                        </p:tav>
                                      </p:tavLst>
                                    </p:anim>
                                    <p:anim calcmode="lin" valueType="num">
                                      <p:cBhvr>
                                        <p:cTn id="67" dur="500" fill="hold"/>
                                        <p:tgtEl>
                                          <p:spTgt spid="731226"/>
                                        </p:tgtEl>
                                        <p:attrNameLst>
                                          <p:attrName>ppt_y</p:attrName>
                                        </p:attrNameLst>
                                      </p:cBhvr>
                                      <p:tavLst>
                                        <p:tav tm="0">
                                          <p:val>
                                            <p:strVal val="0-#ppt_h/2"/>
                                          </p:val>
                                        </p:tav>
                                        <p:tav tm="100000">
                                          <p:val>
                                            <p:strVal val="#ppt_y"/>
                                          </p:val>
                                        </p:tav>
                                      </p:tavLst>
                                    </p:anim>
                                  </p:childTnLst>
                                </p:cTn>
                              </p:par>
                              <p:par>
                                <p:cTn id="68" presetID="9" presetClass="entr" presetSubtype="0" fill="hold" nodeType="withEffect">
                                  <p:stCondLst>
                                    <p:cond delay="0"/>
                                  </p:stCondLst>
                                  <p:childTnLst>
                                    <p:set>
                                      <p:cBhvr>
                                        <p:cTn id="69" dur="1" fill="hold">
                                          <p:stCondLst>
                                            <p:cond delay="0"/>
                                          </p:stCondLst>
                                        </p:cTn>
                                        <p:tgtEl>
                                          <p:spTgt spid="731227"/>
                                        </p:tgtEl>
                                        <p:attrNameLst>
                                          <p:attrName>style.visibility</p:attrName>
                                        </p:attrNameLst>
                                      </p:cBhvr>
                                      <p:to>
                                        <p:strVal val="visible"/>
                                      </p:to>
                                    </p:set>
                                    <p:animEffect transition="in" filter="dissolve">
                                      <p:cBhvr>
                                        <p:cTn id="70" dur="500"/>
                                        <p:tgtEl>
                                          <p:spTgt spid="731227"/>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731215"/>
                                        </p:tgtEl>
                                        <p:attrNameLst>
                                          <p:attrName>style.visibility</p:attrName>
                                        </p:attrNameLst>
                                      </p:cBhvr>
                                      <p:to>
                                        <p:strVal val="visible"/>
                                      </p:to>
                                    </p:set>
                                    <p:anim calcmode="lin" valueType="num">
                                      <p:cBhvr>
                                        <p:cTn id="75" dur="500" fill="hold"/>
                                        <p:tgtEl>
                                          <p:spTgt spid="731215"/>
                                        </p:tgtEl>
                                        <p:attrNameLst>
                                          <p:attrName>ppt_x</p:attrName>
                                        </p:attrNameLst>
                                      </p:cBhvr>
                                      <p:tavLst>
                                        <p:tav tm="0">
                                          <p:val>
                                            <p:strVal val="0-#ppt_w/2"/>
                                          </p:val>
                                        </p:tav>
                                        <p:tav tm="100000">
                                          <p:val>
                                            <p:strVal val="#ppt_x"/>
                                          </p:val>
                                        </p:tav>
                                      </p:tavLst>
                                    </p:anim>
                                    <p:anim calcmode="lin" valueType="num">
                                      <p:cBhvr>
                                        <p:cTn id="76" dur="500" fill="hold"/>
                                        <p:tgtEl>
                                          <p:spTgt spid="731215"/>
                                        </p:tgtEl>
                                        <p:attrNameLst>
                                          <p:attrName>ppt_y</p:attrName>
                                        </p:attrNameLst>
                                      </p:cBhvr>
                                      <p:tavLst>
                                        <p:tav tm="0">
                                          <p:val>
                                            <p:strVal val="#ppt_y"/>
                                          </p:val>
                                        </p:tav>
                                        <p:tav tm="100000">
                                          <p:val>
                                            <p:strVal val="#ppt_y"/>
                                          </p:val>
                                        </p:tav>
                                      </p:tavLst>
                                    </p:anim>
                                  </p:childTnLst>
                                </p:cTn>
                              </p:par>
                              <p:par>
                                <p:cTn id="77" presetID="9" presetClass="entr" presetSubtype="0" fill="hold" grpId="0" nodeType="withEffect">
                                  <p:stCondLst>
                                    <p:cond delay="0"/>
                                  </p:stCondLst>
                                  <p:childTnLst>
                                    <p:set>
                                      <p:cBhvr>
                                        <p:cTn id="78" dur="1" fill="hold">
                                          <p:stCondLst>
                                            <p:cond delay="0"/>
                                          </p:stCondLst>
                                        </p:cTn>
                                        <p:tgtEl>
                                          <p:spTgt spid="731220"/>
                                        </p:tgtEl>
                                        <p:attrNameLst>
                                          <p:attrName>style.visibility</p:attrName>
                                        </p:attrNameLst>
                                      </p:cBhvr>
                                      <p:to>
                                        <p:strVal val="visible"/>
                                      </p:to>
                                    </p:set>
                                    <p:animEffect transition="in" filter="dissolve">
                                      <p:cBhvr>
                                        <p:cTn id="79" dur="500"/>
                                        <p:tgtEl>
                                          <p:spTgt spid="73122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31221"/>
                                        </p:tgtEl>
                                        <p:attrNameLst>
                                          <p:attrName>style.visibility</p:attrName>
                                        </p:attrNameLst>
                                      </p:cBhvr>
                                      <p:to>
                                        <p:strVal val="visible"/>
                                      </p:to>
                                    </p:set>
                                    <p:animEffect transition="in" filter="dissolve">
                                      <p:cBhvr>
                                        <p:cTn id="82" dur="500"/>
                                        <p:tgtEl>
                                          <p:spTgt spid="73122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31222"/>
                                        </p:tgtEl>
                                        <p:attrNameLst>
                                          <p:attrName>style.visibility</p:attrName>
                                        </p:attrNameLst>
                                      </p:cBhvr>
                                      <p:to>
                                        <p:strVal val="visible"/>
                                      </p:to>
                                    </p:set>
                                    <p:animEffect transition="in" filter="dissolve">
                                      <p:cBhvr>
                                        <p:cTn id="85" dur="500"/>
                                        <p:tgtEl>
                                          <p:spTgt spid="73122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31223"/>
                                        </p:tgtEl>
                                        <p:attrNameLst>
                                          <p:attrName>style.visibility</p:attrName>
                                        </p:attrNameLst>
                                      </p:cBhvr>
                                      <p:to>
                                        <p:strVal val="visible"/>
                                      </p:to>
                                    </p:set>
                                    <p:animEffect transition="in" filter="dissolve">
                                      <p:cBhvr>
                                        <p:cTn id="88" dur="500"/>
                                        <p:tgtEl>
                                          <p:spTgt spid="73122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31224"/>
                                        </p:tgtEl>
                                        <p:attrNameLst>
                                          <p:attrName>style.visibility</p:attrName>
                                        </p:attrNameLst>
                                      </p:cBhvr>
                                      <p:to>
                                        <p:strVal val="visible"/>
                                      </p:to>
                                    </p:set>
                                    <p:animEffect transition="in" filter="dissolve">
                                      <p:cBhvr>
                                        <p:cTn id="91" dur="500"/>
                                        <p:tgtEl>
                                          <p:spTgt spid="731224"/>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731225"/>
                                        </p:tgtEl>
                                        <p:attrNameLst>
                                          <p:attrName>style.visibility</p:attrName>
                                        </p:attrNameLst>
                                      </p:cBhvr>
                                      <p:to>
                                        <p:strVal val="visible"/>
                                      </p:to>
                                    </p:set>
                                    <p:animEffect transition="in" filter="wipe(up)">
                                      <p:cBhvr>
                                        <p:cTn id="94" dur="500"/>
                                        <p:tgtEl>
                                          <p:spTgt spid="73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212" grpId="0" bldLvl="0" animBg="1"/>
      <p:bldP spid="731219" grpId="0" bldLvl="0" animBg="1"/>
      <p:bldP spid="731220" grpId="0" bldLvl="0" animBg="1"/>
      <p:bldP spid="731221" grpId="0" bldLvl="0" animBg="1"/>
      <p:bldP spid="731222" grpId="0" bldLvl="0" animBg="1"/>
      <p:bldP spid="731223" grpId="0" bldLvl="0" animBg="1"/>
      <p:bldP spid="731224" grpId="0" bldLvl="0" animBg="1"/>
      <p:bldP spid="731225" grpId="0" bldLvl="0" animBg="1"/>
      <p:bldP spid="731228" grpId="0" bldLvl="0" animBg="1"/>
      <p:bldP spid="731229" grpId="0" bldLvl="0" animBg="1"/>
      <p:bldP spid="731230"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en-US" b="1" dirty="0">
                <a:latin typeface="Arial" panose="020B0604020202020204" pitchFamily="34" charset="0"/>
                <a:ea typeface="+mn-ea"/>
                <a:cs typeface="+mn-cs"/>
                <a:sym typeface="+mn-ea"/>
              </a:rPr>
              <a:t>利用</a:t>
            </a:r>
            <a:r>
              <a:rPr lang="zh-CN" altLang="en-US" b="1" dirty="0">
                <a:latin typeface="Arial" panose="020B0604020202020204" pitchFamily="34" charset="0"/>
                <a:ea typeface="+mn-ea"/>
                <a:cs typeface="+mn-cs"/>
                <a:sym typeface="+mn-ea"/>
              </a:rPr>
              <a:t>四选一多路选择器</a:t>
            </a:r>
            <a:r>
              <a:rPr lang="en-US" altLang="en-US" b="1" dirty="0">
                <a:latin typeface="Arial" panose="020B0604020202020204" pitchFamily="34" charset="0"/>
                <a:ea typeface="+mn-ea"/>
                <a:cs typeface="+mn-cs"/>
                <a:sym typeface="+mn-ea"/>
              </a:rPr>
              <a:t>设计组合逻辑</a:t>
            </a:r>
            <a:endParaRPr lang="zh-CN" altLang="en-US">
              <a:solidFill>
                <a:schemeClr val="tx1"/>
              </a:solidFill>
            </a:endParaRPr>
          </a:p>
        </p:txBody>
      </p:sp>
      <p:sp>
        <p:nvSpPr>
          <p:cNvPr id="10" name="内容占位符 9"/>
          <p:cNvSpPr>
            <a:spLocks noGrp="1"/>
          </p:cNvSpPr>
          <p:nvPr>
            <p:ph idx="1"/>
          </p:nvPr>
        </p:nvSpPr>
        <p:spPr/>
        <p:txBody>
          <a:bodyPr/>
          <a:lstStyle/>
          <a:p>
            <a:r>
              <a:rPr lang="en-US" altLang="zh-CN" sz="2800" b="1" dirty="0">
                <a:effectLst>
                  <a:outerShdw blurRad="38100" dist="38100" dir="2700000">
                    <a:srgbClr val="C0C0C0"/>
                  </a:outerShdw>
                </a:effectLst>
                <a:latin typeface="+mn-lt"/>
                <a:ea typeface="+mn-ea"/>
                <a:cs typeface="Times New Roman" panose="02020603050405020304" pitchFamily="18" charset="0"/>
                <a:sym typeface="+mn-ea"/>
              </a:rPr>
              <a:t>F(A,B,C</a:t>
            </a:r>
            <a:r>
              <a:rPr lang="en-US" altLang="zh-CN" sz="2800" b="1" dirty="0">
                <a:effectLst>
                  <a:outerShdw blurRad="38100" dist="38100" dir="2700000">
                    <a:srgbClr val="C0C0C0"/>
                  </a:outerShdw>
                </a:effectLst>
                <a:latin typeface="+mn-lt"/>
                <a:ea typeface="+mn-ea"/>
                <a:sym typeface="+mn-ea"/>
              </a:rPr>
              <a:t>,D,E</a:t>
            </a:r>
            <a:r>
              <a:rPr lang="en-US" altLang="zh-CN" sz="2800" b="1" dirty="0">
                <a:effectLst>
                  <a:outerShdw blurRad="38100" dist="38100" dir="2700000">
                    <a:srgbClr val="C0C0C0"/>
                  </a:outerShdw>
                </a:effectLst>
                <a:latin typeface="+mn-lt"/>
                <a:ea typeface="+mn-ea"/>
                <a:cs typeface="Times New Roman" panose="02020603050405020304" pitchFamily="18" charset="0"/>
                <a:sym typeface="+mn-ea"/>
              </a:rPr>
              <a:t>)=∑m(0,5,8,9,10,11,17,18,19,20,22,23,28,30,31) </a:t>
            </a:r>
            <a:endParaRPr lang="en-US" altLang="zh-CN" sz="2800" b="1" dirty="0">
              <a:solidFill>
                <a:schemeClr val="tx1"/>
              </a:solidFill>
              <a:effectLst>
                <a:outerShdw blurRad="38100" dist="38100" dir="2700000">
                  <a:srgbClr val="C0C0C0"/>
                </a:outerShdw>
              </a:effectLst>
              <a:latin typeface="+mn-lt"/>
              <a:ea typeface="+mn-ea"/>
              <a:cs typeface="Times New Roman" panose="02020603050405020304" pitchFamily="18" charset="0"/>
              <a:sym typeface="+mn-ea"/>
            </a:endParaRPr>
          </a:p>
        </p:txBody>
      </p:sp>
      <p:grpSp>
        <p:nvGrpSpPr>
          <p:cNvPr id="53251" name="Group 63"/>
          <p:cNvGrpSpPr/>
          <p:nvPr/>
        </p:nvGrpSpPr>
        <p:grpSpPr>
          <a:xfrm>
            <a:off x="1704975" y="1771015"/>
            <a:ext cx="2743200" cy="5033963"/>
            <a:chOff x="624" y="768"/>
            <a:chExt cx="1728" cy="3171"/>
          </a:xfrm>
        </p:grpSpPr>
        <p:sp>
          <p:nvSpPr>
            <p:cNvPr id="643116" name="Text Box 44"/>
            <p:cNvSpPr txBox="1">
              <a:spLocks noChangeArrowheads="1"/>
            </p:cNvSpPr>
            <p:nvPr/>
          </p:nvSpPr>
          <p:spPr bwMode="auto">
            <a:xfrm>
              <a:off x="1776" y="2496"/>
              <a:ext cx="576" cy="1442"/>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a:t>
              </a:r>
            </a:p>
          </p:txBody>
        </p:sp>
        <p:sp>
          <p:nvSpPr>
            <p:cNvPr id="643108" name="Text Box 36"/>
            <p:cNvSpPr txBox="1">
              <a:spLocks noChangeArrowheads="1"/>
            </p:cNvSpPr>
            <p:nvPr/>
          </p:nvSpPr>
          <p:spPr bwMode="auto">
            <a:xfrm>
              <a:off x="1776" y="886"/>
              <a:ext cx="576" cy="1616"/>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a:t>
              </a:r>
            </a:p>
          </p:txBody>
        </p:sp>
        <p:sp>
          <p:nvSpPr>
            <p:cNvPr id="643111" name="Text Box 39"/>
            <p:cNvSpPr txBox="1">
              <a:spLocks noChangeArrowheads="1"/>
            </p:cNvSpPr>
            <p:nvPr/>
          </p:nvSpPr>
          <p:spPr bwMode="auto">
            <a:xfrm>
              <a:off x="1200" y="886"/>
              <a:ext cx="576" cy="1616"/>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0  0</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0  1</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1  0</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1  1</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643112" name="Text Box 40"/>
            <p:cNvSpPr txBox="1">
              <a:spLocks noChangeArrowheads="1"/>
            </p:cNvSpPr>
            <p:nvPr/>
          </p:nvSpPr>
          <p:spPr bwMode="auto">
            <a:xfrm>
              <a:off x="624" y="887"/>
              <a:ext cx="576" cy="1616"/>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3256" name="Line 42"/>
            <p:cNvSpPr/>
            <p:nvPr/>
          </p:nvSpPr>
          <p:spPr>
            <a:xfrm>
              <a:off x="2016" y="864"/>
              <a:ext cx="0" cy="1632"/>
            </a:xfrm>
            <a:prstGeom prst="line">
              <a:avLst/>
            </a:prstGeom>
            <a:ln w="9525" cap="flat" cmpd="sng">
              <a:solidFill>
                <a:schemeClr val="tx1"/>
              </a:solidFill>
              <a:prstDash val="solid"/>
              <a:miter/>
              <a:headEnd type="none" w="med" len="med"/>
              <a:tailEnd type="none" w="med" len="med"/>
            </a:ln>
          </p:spPr>
        </p:sp>
        <p:sp>
          <p:nvSpPr>
            <p:cNvPr id="643113" name="Text Box 41"/>
            <p:cNvSpPr txBox="1">
              <a:spLocks noChangeArrowheads="1"/>
            </p:cNvSpPr>
            <p:nvPr/>
          </p:nvSpPr>
          <p:spPr bwMode="auto">
            <a:xfrm>
              <a:off x="624" y="768"/>
              <a:ext cx="1728" cy="290"/>
            </a:xfrm>
            <a:prstGeom prst="rect">
              <a:avLst/>
            </a:prstGeom>
            <a:solidFill>
              <a:schemeClr val="bg1"/>
            </a:solidFill>
            <a:ln w="9525">
              <a:solidFill>
                <a:schemeClr val="tx1"/>
              </a:solidFill>
              <a:miter lim="800000"/>
            </a:ln>
            <a:effectLst/>
          </p:spPr>
          <p:txBody>
            <a:bodyPr>
              <a:spAutoFit/>
            </a:bodyPr>
            <a:lstStyle/>
            <a:p>
              <a:pPr marR="0" defTabSz="914400">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B     C  D    E   F</a:t>
              </a:r>
            </a:p>
          </p:txBody>
        </p:sp>
        <p:sp>
          <p:nvSpPr>
            <p:cNvPr id="643117" name="Text Box 45"/>
            <p:cNvSpPr txBox="1">
              <a:spLocks noChangeArrowheads="1"/>
            </p:cNvSpPr>
            <p:nvPr/>
          </p:nvSpPr>
          <p:spPr bwMode="auto">
            <a:xfrm>
              <a:off x="1200" y="2496"/>
              <a:ext cx="576" cy="1442"/>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0  0</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0  1</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1  0</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1  1</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643118" name="Text Box 46"/>
            <p:cNvSpPr txBox="1">
              <a:spLocks noChangeArrowheads="1"/>
            </p:cNvSpPr>
            <p:nvPr/>
          </p:nvSpPr>
          <p:spPr bwMode="auto">
            <a:xfrm>
              <a:off x="624" y="2497"/>
              <a:ext cx="576" cy="1442"/>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3260" name="Line 47"/>
            <p:cNvSpPr/>
            <p:nvPr/>
          </p:nvSpPr>
          <p:spPr>
            <a:xfrm>
              <a:off x="2016" y="2510"/>
              <a:ext cx="0" cy="1428"/>
            </a:xfrm>
            <a:prstGeom prst="line">
              <a:avLst/>
            </a:prstGeom>
            <a:ln w="9525" cap="flat" cmpd="sng">
              <a:solidFill>
                <a:schemeClr val="tx1"/>
              </a:solidFill>
              <a:prstDash val="solid"/>
              <a:miter/>
              <a:headEnd type="none" w="med" len="med"/>
              <a:tailEnd type="none" w="med" len="med"/>
            </a:ln>
          </p:spPr>
        </p:sp>
        <p:sp>
          <p:nvSpPr>
            <p:cNvPr id="53261" name="Line 49"/>
            <p:cNvSpPr/>
            <p:nvPr/>
          </p:nvSpPr>
          <p:spPr>
            <a:xfrm>
              <a:off x="1200" y="1440"/>
              <a:ext cx="1152" cy="0"/>
            </a:xfrm>
            <a:prstGeom prst="line">
              <a:avLst/>
            </a:prstGeom>
            <a:ln w="9525" cap="flat" cmpd="sng">
              <a:solidFill>
                <a:schemeClr val="tx1"/>
              </a:solidFill>
              <a:prstDash val="solid"/>
              <a:miter/>
              <a:headEnd type="none" w="med" len="med"/>
              <a:tailEnd type="none" w="med" len="med"/>
            </a:ln>
          </p:spPr>
        </p:sp>
        <p:sp>
          <p:nvSpPr>
            <p:cNvPr id="53262" name="Line 50"/>
            <p:cNvSpPr/>
            <p:nvPr/>
          </p:nvSpPr>
          <p:spPr>
            <a:xfrm>
              <a:off x="1200" y="1776"/>
              <a:ext cx="1152" cy="0"/>
            </a:xfrm>
            <a:prstGeom prst="line">
              <a:avLst/>
            </a:prstGeom>
            <a:ln w="9525" cap="flat" cmpd="sng">
              <a:solidFill>
                <a:schemeClr val="tx1"/>
              </a:solidFill>
              <a:prstDash val="solid"/>
              <a:miter/>
              <a:headEnd type="none" w="med" len="med"/>
              <a:tailEnd type="none" w="med" len="med"/>
            </a:ln>
          </p:spPr>
        </p:sp>
        <p:sp>
          <p:nvSpPr>
            <p:cNvPr id="53263" name="Line 51"/>
            <p:cNvSpPr/>
            <p:nvPr/>
          </p:nvSpPr>
          <p:spPr>
            <a:xfrm>
              <a:off x="1200" y="2112"/>
              <a:ext cx="1152" cy="0"/>
            </a:xfrm>
            <a:prstGeom prst="line">
              <a:avLst/>
            </a:prstGeom>
            <a:ln w="9525" cap="flat" cmpd="sng">
              <a:solidFill>
                <a:schemeClr val="tx1"/>
              </a:solidFill>
              <a:prstDash val="solid"/>
              <a:miter/>
              <a:headEnd type="none" w="med" len="med"/>
              <a:tailEnd type="none" w="med" len="med"/>
            </a:ln>
          </p:spPr>
        </p:sp>
        <p:sp>
          <p:nvSpPr>
            <p:cNvPr id="53264" name="Line 52"/>
            <p:cNvSpPr/>
            <p:nvPr/>
          </p:nvSpPr>
          <p:spPr>
            <a:xfrm>
              <a:off x="1200" y="2880"/>
              <a:ext cx="1152" cy="0"/>
            </a:xfrm>
            <a:prstGeom prst="line">
              <a:avLst/>
            </a:prstGeom>
            <a:ln w="9525" cap="flat" cmpd="sng">
              <a:solidFill>
                <a:schemeClr val="tx1"/>
              </a:solidFill>
              <a:prstDash val="solid"/>
              <a:miter/>
              <a:headEnd type="none" w="med" len="med"/>
              <a:tailEnd type="none" w="med" len="med"/>
            </a:ln>
          </p:spPr>
        </p:sp>
        <p:sp>
          <p:nvSpPr>
            <p:cNvPr id="53265" name="Line 53"/>
            <p:cNvSpPr/>
            <p:nvPr/>
          </p:nvSpPr>
          <p:spPr>
            <a:xfrm>
              <a:off x="1200" y="3216"/>
              <a:ext cx="1152" cy="0"/>
            </a:xfrm>
            <a:prstGeom prst="line">
              <a:avLst/>
            </a:prstGeom>
            <a:ln w="9525" cap="flat" cmpd="sng">
              <a:solidFill>
                <a:schemeClr val="tx1"/>
              </a:solidFill>
              <a:prstDash val="solid"/>
              <a:miter/>
              <a:headEnd type="none" w="med" len="med"/>
              <a:tailEnd type="none" w="med" len="med"/>
            </a:ln>
          </p:spPr>
        </p:sp>
        <p:sp>
          <p:nvSpPr>
            <p:cNvPr id="53266" name="Line 54"/>
            <p:cNvSpPr/>
            <p:nvPr/>
          </p:nvSpPr>
          <p:spPr>
            <a:xfrm>
              <a:off x="1200" y="3552"/>
              <a:ext cx="1152" cy="0"/>
            </a:xfrm>
            <a:prstGeom prst="line">
              <a:avLst/>
            </a:prstGeom>
            <a:ln w="9525" cap="flat" cmpd="sng">
              <a:solidFill>
                <a:schemeClr val="tx1"/>
              </a:solidFill>
              <a:prstDash val="solid"/>
              <a:miter/>
              <a:headEnd type="none" w="med" len="med"/>
              <a:tailEnd type="none" w="med" len="med"/>
            </a:ln>
          </p:spPr>
        </p:sp>
        <p:sp>
          <p:nvSpPr>
            <p:cNvPr id="53267" name="Line 55"/>
            <p:cNvSpPr/>
            <p:nvPr/>
          </p:nvSpPr>
          <p:spPr>
            <a:xfrm>
              <a:off x="1776" y="1248"/>
              <a:ext cx="576" cy="0"/>
            </a:xfrm>
            <a:prstGeom prst="line">
              <a:avLst/>
            </a:prstGeom>
            <a:ln w="9525" cap="flat" cmpd="sng">
              <a:solidFill>
                <a:schemeClr val="tx1"/>
              </a:solidFill>
              <a:prstDash val="solid"/>
              <a:miter/>
              <a:headEnd type="none" w="med" len="med"/>
              <a:tailEnd type="none" w="med" len="med"/>
            </a:ln>
          </p:spPr>
        </p:sp>
        <p:sp>
          <p:nvSpPr>
            <p:cNvPr id="53268" name="Line 56"/>
            <p:cNvSpPr/>
            <p:nvPr/>
          </p:nvSpPr>
          <p:spPr>
            <a:xfrm>
              <a:off x="1776" y="1596"/>
              <a:ext cx="576" cy="0"/>
            </a:xfrm>
            <a:prstGeom prst="line">
              <a:avLst/>
            </a:prstGeom>
            <a:ln w="9525" cap="flat" cmpd="sng">
              <a:solidFill>
                <a:schemeClr val="tx1"/>
              </a:solidFill>
              <a:prstDash val="solid"/>
              <a:miter/>
              <a:headEnd type="none" w="med" len="med"/>
              <a:tailEnd type="none" w="med" len="med"/>
            </a:ln>
          </p:spPr>
        </p:sp>
        <p:sp>
          <p:nvSpPr>
            <p:cNvPr id="53269" name="Line 57"/>
            <p:cNvSpPr/>
            <p:nvPr/>
          </p:nvSpPr>
          <p:spPr>
            <a:xfrm>
              <a:off x="1776" y="1944"/>
              <a:ext cx="576" cy="0"/>
            </a:xfrm>
            <a:prstGeom prst="line">
              <a:avLst/>
            </a:prstGeom>
            <a:ln w="9525" cap="flat" cmpd="sng">
              <a:solidFill>
                <a:schemeClr val="tx1"/>
              </a:solidFill>
              <a:prstDash val="solid"/>
              <a:miter/>
              <a:headEnd type="none" w="med" len="med"/>
              <a:tailEnd type="none" w="med" len="med"/>
            </a:ln>
          </p:spPr>
        </p:sp>
        <p:sp>
          <p:nvSpPr>
            <p:cNvPr id="53270" name="Line 58"/>
            <p:cNvSpPr/>
            <p:nvPr/>
          </p:nvSpPr>
          <p:spPr>
            <a:xfrm>
              <a:off x="1776" y="2292"/>
              <a:ext cx="576" cy="0"/>
            </a:xfrm>
            <a:prstGeom prst="line">
              <a:avLst/>
            </a:prstGeom>
            <a:ln w="9525" cap="flat" cmpd="sng">
              <a:solidFill>
                <a:schemeClr val="tx1"/>
              </a:solidFill>
              <a:prstDash val="solid"/>
              <a:miter/>
              <a:headEnd type="none" w="med" len="med"/>
              <a:tailEnd type="none" w="med" len="med"/>
            </a:ln>
          </p:spPr>
        </p:sp>
        <p:sp>
          <p:nvSpPr>
            <p:cNvPr id="53271" name="Line 59"/>
            <p:cNvSpPr/>
            <p:nvPr/>
          </p:nvSpPr>
          <p:spPr>
            <a:xfrm>
              <a:off x="1776" y="2688"/>
              <a:ext cx="576" cy="0"/>
            </a:xfrm>
            <a:prstGeom prst="line">
              <a:avLst/>
            </a:prstGeom>
            <a:ln w="9525" cap="flat" cmpd="sng">
              <a:solidFill>
                <a:schemeClr val="tx1"/>
              </a:solidFill>
              <a:prstDash val="solid"/>
              <a:miter/>
              <a:headEnd type="none" w="med" len="med"/>
              <a:tailEnd type="none" w="med" len="med"/>
            </a:ln>
          </p:spPr>
        </p:sp>
        <p:sp>
          <p:nvSpPr>
            <p:cNvPr id="53272" name="Line 60"/>
            <p:cNvSpPr/>
            <p:nvPr/>
          </p:nvSpPr>
          <p:spPr>
            <a:xfrm>
              <a:off x="1776" y="3036"/>
              <a:ext cx="576" cy="0"/>
            </a:xfrm>
            <a:prstGeom prst="line">
              <a:avLst/>
            </a:prstGeom>
            <a:ln w="9525" cap="flat" cmpd="sng">
              <a:solidFill>
                <a:schemeClr val="tx1"/>
              </a:solidFill>
              <a:prstDash val="solid"/>
              <a:miter/>
              <a:headEnd type="none" w="med" len="med"/>
              <a:tailEnd type="none" w="med" len="med"/>
            </a:ln>
          </p:spPr>
        </p:sp>
        <p:sp>
          <p:nvSpPr>
            <p:cNvPr id="53273" name="Line 61"/>
            <p:cNvSpPr/>
            <p:nvPr/>
          </p:nvSpPr>
          <p:spPr>
            <a:xfrm>
              <a:off x="1776" y="3384"/>
              <a:ext cx="576" cy="0"/>
            </a:xfrm>
            <a:prstGeom prst="line">
              <a:avLst/>
            </a:prstGeom>
            <a:ln w="9525" cap="flat" cmpd="sng">
              <a:solidFill>
                <a:schemeClr val="tx1"/>
              </a:solidFill>
              <a:prstDash val="solid"/>
              <a:miter/>
              <a:headEnd type="none" w="med" len="med"/>
              <a:tailEnd type="none" w="med" len="med"/>
            </a:ln>
          </p:spPr>
        </p:sp>
        <p:sp>
          <p:nvSpPr>
            <p:cNvPr id="53274" name="Line 62"/>
            <p:cNvSpPr/>
            <p:nvPr/>
          </p:nvSpPr>
          <p:spPr>
            <a:xfrm>
              <a:off x="1776" y="3732"/>
              <a:ext cx="576" cy="0"/>
            </a:xfrm>
            <a:prstGeom prst="line">
              <a:avLst/>
            </a:prstGeom>
            <a:ln w="9525" cap="flat" cmpd="sng">
              <a:solidFill>
                <a:schemeClr val="tx1"/>
              </a:solidFill>
              <a:prstDash val="solid"/>
              <a:miter/>
              <a:headEnd type="none" w="med" len="med"/>
              <a:tailEnd type="none" w="med" len="med"/>
            </a:ln>
          </p:spPr>
        </p:sp>
      </p:grpSp>
      <p:grpSp>
        <p:nvGrpSpPr>
          <p:cNvPr id="53275" name="Group 64"/>
          <p:cNvGrpSpPr/>
          <p:nvPr/>
        </p:nvGrpSpPr>
        <p:grpSpPr>
          <a:xfrm>
            <a:off x="6242050" y="1771015"/>
            <a:ext cx="2743200" cy="5033963"/>
            <a:chOff x="624" y="768"/>
            <a:chExt cx="1728" cy="3171"/>
          </a:xfrm>
        </p:grpSpPr>
        <p:sp>
          <p:nvSpPr>
            <p:cNvPr id="643137" name="Text Box 65"/>
            <p:cNvSpPr txBox="1">
              <a:spLocks noChangeArrowheads="1"/>
            </p:cNvSpPr>
            <p:nvPr/>
          </p:nvSpPr>
          <p:spPr bwMode="auto">
            <a:xfrm>
              <a:off x="1776" y="2496"/>
              <a:ext cx="576" cy="1442"/>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1    1</a:t>
              </a:r>
            </a:p>
          </p:txBody>
        </p:sp>
        <p:sp>
          <p:nvSpPr>
            <p:cNvPr id="643138" name="Text Box 66"/>
            <p:cNvSpPr txBox="1">
              <a:spLocks noChangeArrowheads="1"/>
            </p:cNvSpPr>
            <p:nvPr/>
          </p:nvSpPr>
          <p:spPr bwMode="auto">
            <a:xfrm>
              <a:off x="1776" y="886"/>
              <a:ext cx="576" cy="1616"/>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0    1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1    1</a:t>
              </a:r>
            </a:p>
          </p:txBody>
        </p:sp>
        <p:sp>
          <p:nvSpPr>
            <p:cNvPr id="643139" name="Text Box 67"/>
            <p:cNvSpPr txBox="1">
              <a:spLocks noChangeArrowheads="1"/>
            </p:cNvSpPr>
            <p:nvPr/>
          </p:nvSpPr>
          <p:spPr bwMode="auto">
            <a:xfrm>
              <a:off x="1200" y="886"/>
              <a:ext cx="576" cy="1616"/>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0  0</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0  1</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1  0</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1  1</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643140" name="Text Box 68"/>
            <p:cNvSpPr txBox="1">
              <a:spLocks noChangeArrowheads="1"/>
            </p:cNvSpPr>
            <p:nvPr/>
          </p:nvSpPr>
          <p:spPr bwMode="auto">
            <a:xfrm>
              <a:off x="624" y="887"/>
              <a:ext cx="576" cy="1616"/>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3280" name="Line 69"/>
            <p:cNvSpPr/>
            <p:nvPr/>
          </p:nvSpPr>
          <p:spPr>
            <a:xfrm>
              <a:off x="2016" y="864"/>
              <a:ext cx="0" cy="1632"/>
            </a:xfrm>
            <a:prstGeom prst="line">
              <a:avLst/>
            </a:prstGeom>
            <a:ln w="9525" cap="flat" cmpd="sng">
              <a:solidFill>
                <a:schemeClr val="tx1"/>
              </a:solidFill>
              <a:prstDash val="solid"/>
              <a:miter/>
              <a:headEnd type="none" w="med" len="med"/>
              <a:tailEnd type="none" w="med" len="med"/>
            </a:ln>
          </p:spPr>
        </p:sp>
        <p:sp>
          <p:nvSpPr>
            <p:cNvPr id="643142" name="Text Box 70"/>
            <p:cNvSpPr txBox="1">
              <a:spLocks noChangeArrowheads="1"/>
            </p:cNvSpPr>
            <p:nvPr/>
          </p:nvSpPr>
          <p:spPr bwMode="auto">
            <a:xfrm>
              <a:off x="624" y="768"/>
              <a:ext cx="1728" cy="290"/>
            </a:xfrm>
            <a:prstGeom prst="rect">
              <a:avLst/>
            </a:prstGeom>
            <a:solidFill>
              <a:schemeClr val="bg1"/>
            </a:solidFill>
            <a:ln w="9525">
              <a:solidFill>
                <a:schemeClr val="tx1"/>
              </a:solidFill>
              <a:miter lim="800000"/>
            </a:ln>
            <a:effectLst/>
          </p:spPr>
          <p:txBody>
            <a:bodyPr>
              <a:spAutoFit/>
            </a:bodyPr>
            <a:lstStyle/>
            <a:p>
              <a:pPr marR="0" defTabSz="914400">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 B     C  D    E   F</a:t>
              </a:r>
            </a:p>
          </p:txBody>
        </p:sp>
        <p:sp>
          <p:nvSpPr>
            <p:cNvPr id="643143" name="Text Box 71"/>
            <p:cNvSpPr txBox="1">
              <a:spLocks noChangeArrowheads="1"/>
            </p:cNvSpPr>
            <p:nvPr/>
          </p:nvSpPr>
          <p:spPr bwMode="auto">
            <a:xfrm>
              <a:off x="1200" y="2496"/>
              <a:ext cx="576" cy="1442"/>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0  0</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0  1</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1  0</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1  1</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643144" name="Text Box 72"/>
            <p:cNvSpPr txBox="1">
              <a:spLocks noChangeArrowheads="1"/>
            </p:cNvSpPr>
            <p:nvPr/>
          </p:nvSpPr>
          <p:spPr bwMode="auto">
            <a:xfrm>
              <a:off x="624" y="2497"/>
              <a:ext cx="576" cy="1442"/>
            </a:xfrm>
            <a:prstGeom prst="rect">
              <a:avLst/>
            </a:prstGeom>
            <a:noFill/>
            <a:ln w="9525">
              <a:solidFill>
                <a:schemeClr val="tx1"/>
              </a:solidFill>
              <a:miter lim="800000"/>
            </a:ln>
            <a:effectLst/>
          </p:spPr>
          <p:txBody>
            <a:bodyPr>
              <a:spAutoFit/>
            </a:bodyPr>
            <a:lstStyle/>
            <a:p>
              <a:pPr marR="0" defTabSz="914400">
                <a:lnSpc>
                  <a:spcPct val="70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11</a:t>
              </a:r>
            </a:p>
            <a:p>
              <a:pPr marR="0" defTabSz="914400">
                <a:lnSpc>
                  <a:spcPct val="2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a:lnSpc>
                  <a:spcPct val="25000"/>
                </a:lnSpc>
                <a:spcBef>
                  <a:spcPct val="50000"/>
                </a:spcBef>
                <a:buClrTx/>
                <a:buSzTx/>
                <a:buFontTx/>
                <a:defRPr/>
              </a:pPr>
              <a:endPar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3284" name="Line 73"/>
            <p:cNvSpPr/>
            <p:nvPr/>
          </p:nvSpPr>
          <p:spPr>
            <a:xfrm>
              <a:off x="2016" y="2510"/>
              <a:ext cx="0" cy="1428"/>
            </a:xfrm>
            <a:prstGeom prst="line">
              <a:avLst/>
            </a:prstGeom>
            <a:ln w="9525" cap="flat" cmpd="sng">
              <a:solidFill>
                <a:schemeClr val="tx1"/>
              </a:solidFill>
              <a:prstDash val="solid"/>
              <a:miter/>
              <a:headEnd type="none" w="med" len="med"/>
              <a:tailEnd type="none" w="med" len="med"/>
            </a:ln>
          </p:spPr>
        </p:sp>
        <p:sp>
          <p:nvSpPr>
            <p:cNvPr id="53285" name="Line 74"/>
            <p:cNvSpPr/>
            <p:nvPr/>
          </p:nvSpPr>
          <p:spPr>
            <a:xfrm>
              <a:off x="1200" y="1440"/>
              <a:ext cx="1152" cy="0"/>
            </a:xfrm>
            <a:prstGeom prst="line">
              <a:avLst/>
            </a:prstGeom>
            <a:ln w="9525" cap="flat" cmpd="sng">
              <a:solidFill>
                <a:schemeClr val="tx1"/>
              </a:solidFill>
              <a:prstDash val="solid"/>
              <a:miter/>
              <a:headEnd type="none" w="med" len="med"/>
              <a:tailEnd type="none" w="med" len="med"/>
            </a:ln>
          </p:spPr>
        </p:sp>
        <p:sp>
          <p:nvSpPr>
            <p:cNvPr id="53286" name="Line 75"/>
            <p:cNvSpPr/>
            <p:nvPr/>
          </p:nvSpPr>
          <p:spPr>
            <a:xfrm>
              <a:off x="1200" y="1776"/>
              <a:ext cx="1152" cy="0"/>
            </a:xfrm>
            <a:prstGeom prst="line">
              <a:avLst/>
            </a:prstGeom>
            <a:ln w="9525" cap="flat" cmpd="sng">
              <a:solidFill>
                <a:schemeClr val="tx1"/>
              </a:solidFill>
              <a:prstDash val="solid"/>
              <a:miter/>
              <a:headEnd type="none" w="med" len="med"/>
              <a:tailEnd type="none" w="med" len="med"/>
            </a:ln>
          </p:spPr>
        </p:sp>
        <p:sp>
          <p:nvSpPr>
            <p:cNvPr id="53287" name="Line 76"/>
            <p:cNvSpPr/>
            <p:nvPr/>
          </p:nvSpPr>
          <p:spPr>
            <a:xfrm>
              <a:off x="1200" y="2112"/>
              <a:ext cx="1152" cy="0"/>
            </a:xfrm>
            <a:prstGeom prst="line">
              <a:avLst/>
            </a:prstGeom>
            <a:ln w="9525" cap="flat" cmpd="sng">
              <a:solidFill>
                <a:schemeClr val="tx1"/>
              </a:solidFill>
              <a:prstDash val="solid"/>
              <a:miter/>
              <a:headEnd type="none" w="med" len="med"/>
              <a:tailEnd type="none" w="med" len="med"/>
            </a:ln>
          </p:spPr>
        </p:sp>
        <p:sp>
          <p:nvSpPr>
            <p:cNvPr id="53288" name="Line 77"/>
            <p:cNvSpPr/>
            <p:nvPr/>
          </p:nvSpPr>
          <p:spPr>
            <a:xfrm>
              <a:off x="1200" y="2880"/>
              <a:ext cx="1152" cy="0"/>
            </a:xfrm>
            <a:prstGeom prst="line">
              <a:avLst/>
            </a:prstGeom>
            <a:ln w="9525" cap="flat" cmpd="sng">
              <a:solidFill>
                <a:schemeClr val="tx1"/>
              </a:solidFill>
              <a:prstDash val="solid"/>
              <a:miter/>
              <a:headEnd type="none" w="med" len="med"/>
              <a:tailEnd type="none" w="med" len="med"/>
            </a:ln>
          </p:spPr>
        </p:sp>
        <p:sp>
          <p:nvSpPr>
            <p:cNvPr id="53289" name="Line 78"/>
            <p:cNvSpPr/>
            <p:nvPr/>
          </p:nvSpPr>
          <p:spPr>
            <a:xfrm>
              <a:off x="1200" y="3216"/>
              <a:ext cx="1152" cy="0"/>
            </a:xfrm>
            <a:prstGeom prst="line">
              <a:avLst/>
            </a:prstGeom>
            <a:ln w="9525" cap="flat" cmpd="sng">
              <a:solidFill>
                <a:schemeClr val="tx1"/>
              </a:solidFill>
              <a:prstDash val="solid"/>
              <a:miter/>
              <a:headEnd type="none" w="med" len="med"/>
              <a:tailEnd type="none" w="med" len="med"/>
            </a:ln>
          </p:spPr>
        </p:sp>
        <p:sp>
          <p:nvSpPr>
            <p:cNvPr id="53290" name="Line 79"/>
            <p:cNvSpPr/>
            <p:nvPr/>
          </p:nvSpPr>
          <p:spPr>
            <a:xfrm>
              <a:off x="1200" y="3552"/>
              <a:ext cx="1152" cy="0"/>
            </a:xfrm>
            <a:prstGeom prst="line">
              <a:avLst/>
            </a:prstGeom>
            <a:ln w="9525" cap="flat" cmpd="sng">
              <a:solidFill>
                <a:schemeClr val="tx1"/>
              </a:solidFill>
              <a:prstDash val="solid"/>
              <a:miter/>
              <a:headEnd type="none" w="med" len="med"/>
              <a:tailEnd type="none" w="med" len="med"/>
            </a:ln>
          </p:spPr>
        </p:sp>
        <p:sp>
          <p:nvSpPr>
            <p:cNvPr id="53291" name="Line 80"/>
            <p:cNvSpPr/>
            <p:nvPr/>
          </p:nvSpPr>
          <p:spPr>
            <a:xfrm>
              <a:off x="1776" y="1248"/>
              <a:ext cx="576" cy="0"/>
            </a:xfrm>
            <a:prstGeom prst="line">
              <a:avLst/>
            </a:prstGeom>
            <a:ln w="9525" cap="flat" cmpd="sng">
              <a:solidFill>
                <a:schemeClr val="tx1"/>
              </a:solidFill>
              <a:prstDash val="solid"/>
              <a:miter/>
              <a:headEnd type="none" w="med" len="med"/>
              <a:tailEnd type="none" w="med" len="med"/>
            </a:ln>
          </p:spPr>
        </p:sp>
        <p:sp>
          <p:nvSpPr>
            <p:cNvPr id="53292" name="Line 81"/>
            <p:cNvSpPr/>
            <p:nvPr/>
          </p:nvSpPr>
          <p:spPr>
            <a:xfrm>
              <a:off x="1776" y="1596"/>
              <a:ext cx="576" cy="0"/>
            </a:xfrm>
            <a:prstGeom prst="line">
              <a:avLst/>
            </a:prstGeom>
            <a:ln w="9525" cap="flat" cmpd="sng">
              <a:solidFill>
                <a:schemeClr val="tx1"/>
              </a:solidFill>
              <a:prstDash val="solid"/>
              <a:miter/>
              <a:headEnd type="none" w="med" len="med"/>
              <a:tailEnd type="none" w="med" len="med"/>
            </a:ln>
          </p:spPr>
        </p:sp>
        <p:sp>
          <p:nvSpPr>
            <p:cNvPr id="53293" name="Line 82"/>
            <p:cNvSpPr/>
            <p:nvPr/>
          </p:nvSpPr>
          <p:spPr>
            <a:xfrm>
              <a:off x="1776" y="1944"/>
              <a:ext cx="576" cy="0"/>
            </a:xfrm>
            <a:prstGeom prst="line">
              <a:avLst/>
            </a:prstGeom>
            <a:ln w="9525" cap="flat" cmpd="sng">
              <a:solidFill>
                <a:schemeClr val="tx1"/>
              </a:solidFill>
              <a:prstDash val="solid"/>
              <a:miter/>
              <a:headEnd type="none" w="med" len="med"/>
              <a:tailEnd type="none" w="med" len="med"/>
            </a:ln>
          </p:spPr>
        </p:sp>
        <p:sp>
          <p:nvSpPr>
            <p:cNvPr id="53294" name="Line 83"/>
            <p:cNvSpPr/>
            <p:nvPr/>
          </p:nvSpPr>
          <p:spPr>
            <a:xfrm>
              <a:off x="1776" y="2292"/>
              <a:ext cx="576" cy="0"/>
            </a:xfrm>
            <a:prstGeom prst="line">
              <a:avLst/>
            </a:prstGeom>
            <a:ln w="9525" cap="flat" cmpd="sng">
              <a:solidFill>
                <a:schemeClr val="tx1"/>
              </a:solidFill>
              <a:prstDash val="solid"/>
              <a:miter/>
              <a:headEnd type="none" w="med" len="med"/>
              <a:tailEnd type="none" w="med" len="med"/>
            </a:ln>
          </p:spPr>
        </p:sp>
        <p:sp>
          <p:nvSpPr>
            <p:cNvPr id="53295" name="Line 84"/>
            <p:cNvSpPr/>
            <p:nvPr/>
          </p:nvSpPr>
          <p:spPr>
            <a:xfrm>
              <a:off x="1776" y="2688"/>
              <a:ext cx="576" cy="0"/>
            </a:xfrm>
            <a:prstGeom prst="line">
              <a:avLst/>
            </a:prstGeom>
            <a:ln w="9525" cap="flat" cmpd="sng">
              <a:solidFill>
                <a:schemeClr val="tx1"/>
              </a:solidFill>
              <a:prstDash val="solid"/>
              <a:miter/>
              <a:headEnd type="none" w="med" len="med"/>
              <a:tailEnd type="none" w="med" len="med"/>
            </a:ln>
          </p:spPr>
        </p:sp>
        <p:sp>
          <p:nvSpPr>
            <p:cNvPr id="53296" name="Line 85"/>
            <p:cNvSpPr/>
            <p:nvPr/>
          </p:nvSpPr>
          <p:spPr>
            <a:xfrm>
              <a:off x="1776" y="3036"/>
              <a:ext cx="576" cy="0"/>
            </a:xfrm>
            <a:prstGeom prst="line">
              <a:avLst/>
            </a:prstGeom>
            <a:ln w="9525" cap="flat" cmpd="sng">
              <a:solidFill>
                <a:schemeClr val="tx1"/>
              </a:solidFill>
              <a:prstDash val="solid"/>
              <a:miter/>
              <a:headEnd type="none" w="med" len="med"/>
              <a:tailEnd type="none" w="med" len="med"/>
            </a:ln>
          </p:spPr>
        </p:sp>
        <p:sp>
          <p:nvSpPr>
            <p:cNvPr id="53297" name="Line 86"/>
            <p:cNvSpPr/>
            <p:nvPr/>
          </p:nvSpPr>
          <p:spPr>
            <a:xfrm>
              <a:off x="1776" y="3384"/>
              <a:ext cx="576" cy="0"/>
            </a:xfrm>
            <a:prstGeom prst="line">
              <a:avLst/>
            </a:prstGeom>
            <a:ln w="9525" cap="flat" cmpd="sng">
              <a:solidFill>
                <a:schemeClr val="tx1"/>
              </a:solidFill>
              <a:prstDash val="solid"/>
              <a:miter/>
              <a:headEnd type="none" w="med" len="med"/>
              <a:tailEnd type="none" w="med" len="med"/>
            </a:ln>
          </p:spPr>
        </p:sp>
        <p:sp>
          <p:nvSpPr>
            <p:cNvPr id="53298" name="Line 87"/>
            <p:cNvSpPr/>
            <p:nvPr/>
          </p:nvSpPr>
          <p:spPr>
            <a:xfrm>
              <a:off x="1776" y="3732"/>
              <a:ext cx="576" cy="0"/>
            </a:xfrm>
            <a:prstGeom prst="line">
              <a:avLst/>
            </a:prstGeom>
            <a:ln w="9525" cap="flat" cmpd="sng">
              <a:solidFill>
                <a:schemeClr val="tx1"/>
              </a:solidFill>
              <a:prstDash val="solid"/>
              <a:miter/>
              <a:headEnd type="none" w="med" len="med"/>
              <a:tailEnd type="none" w="med" len="med"/>
            </a:ln>
          </p:spPr>
        </p:sp>
      </p:grpSp>
      <p:sp>
        <p:nvSpPr>
          <p:cNvPr id="643160" name="AutoShape 88"/>
          <p:cNvSpPr/>
          <p:nvPr/>
        </p:nvSpPr>
        <p:spPr>
          <a:xfrm>
            <a:off x="4427538" y="234569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61" name="AutoShape 89"/>
          <p:cNvSpPr/>
          <p:nvPr/>
        </p:nvSpPr>
        <p:spPr>
          <a:xfrm>
            <a:off x="4427538" y="286004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62" name="AutoShape 90"/>
          <p:cNvSpPr/>
          <p:nvPr/>
        </p:nvSpPr>
        <p:spPr>
          <a:xfrm>
            <a:off x="4427538" y="339344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63" name="AutoShape 91"/>
          <p:cNvSpPr/>
          <p:nvPr/>
        </p:nvSpPr>
        <p:spPr>
          <a:xfrm>
            <a:off x="4427538" y="390779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64" name="AutoShape 92"/>
          <p:cNvSpPr/>
          <p:nvPr/>
        </p:nvSpPr>
        <p:spPr>
          <a:xfrm>
            <a:off x="4427538" y="465074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65" name="AutoShape 93"/>
          <p:cNvSpPr/>
          <p:nvPr/>
        </p:nvSpPr>
        <p:spPr>
          <a:xfrm>
            <a:off x="4427538" y="516509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66" name="AutoShape 94"/>
          <p:cNvSpPr/>
          <p:nvPr/>
        </p:nvSpPr>
        <p:spPr>
          <a:xfrm>
            <a:off x="4427538" y="569849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67" name="AutoShape 95"/>
          <p:cNvSpPr/>
          <p:nvPr/>
        </p:nvSpPr>
        <p:spPr>
          <a:xfrm>
            <a:off x="4427538" y="621284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68" name="AutoShape 96"/>
          <p:cNvSpPr/>
          <p:nvPr/>
        </p:nvSpPr>
        <p:spPr>
          <a:xfrm>
            <a:off x="8999538" y="232664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69" name="AutoShape 97"/>
          <p:cNvSpPr/>
          <p:nvPr/>
        </p:nvSpPr>
        <p:spPr>
          <a:xfrm>
            <a:off x="8999538" y="284099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70" name="AutoShape 98"/>
          <p:cNvSpPr/>
          <p:nvPr/>
        </p:nvSpPr>
        <p:spPr>
          <a:xfrm>
            <a:off x="8999538" y="337439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71" name="AutoShape 99"/>
          <p:cNvSpPr/>
          <p:nvPr/>
        </p:nvSpPr>
        <p:spPr>
          <a:xfrm>
            <a:off x="8999538" y="388874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72" name="AutoShape 100"/>
          <p:cNvSpPr/>
          <p:nvPr/>
        </p:nvSpPr>
        <p:spPr>
          <a:xfrm>
            <a:off x="8999538" y="463169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73" name="AutoShape 101"/>
          <p:cNvSpPr/>
          <p:nvPr/>
        </p:nvSpPr>
        <p:spPr>
          <a:xfrm>
            <a:off x="8999538" y="514604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74" name="AutoShape 102"/>
          <p:cNvSpPr/>
          <p:nvPr/>
        </p:nvSpPr>
        <p:spPr>
          <a:xfrm>
            <a:off x="8999538" y="567944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3175" name="AutoShape 103"/>
          <p:cNvSpPr/>
          <p:nvPr/>
        </p:nvSpPr>
        <p:spPr>
          <a:xfrm>
            <a:off x="8999538" y="6193790"/>
            <a:ext cx="304800" cy="533400"/>
          </a:xfrm>
          <a:prstGeom prst="rightBrace">
            <a:avLst>
              <a:gd name="adj1" fmla="val 14518"/>
              <a:gd name="adj2" fmla="val 50000"/>
            </a:avLst>
          </a:prstGeom>
          <a:noFill/>
          <a:ln w="28575"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grpSp>
        <p:nvGrpSpPr>
          <p:cNvPr id="4" name="Group 106"/>
          <p:cNvGrpSpPr/>
          <p:nvPr/>
        </p:nvGrpSpPr>
        <p:grpSpPr>
          <a:xfrm>
            <a:off x="4884738" y="2402840"/>
            <a:ext cx="533400" cy="460375"/>
            <a:chOff x="2256" y="1152"/>
            <a:chExt cx="336" cy="290"/>
          </a:xfrm>
        </p:grpSpPr>
        <p:sp>
          <p:nvSpPr>
            <p:cNvPr id="643176" name="Text Box 104"/>
            <p:cNvSpPr txBox="1">
              <a:spLocks noChangeArrowheads="1"/>
            </p:cNvSpPr>
            <p:nvPr/>
          </p:nvSpPr>
          <p:spPr bwMode="auto">
            <a:xfrm>
              <a:off x="2256" y="1152"/>
              <a:ext cx="336" cy="290"/>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E</a:t>
              </a:r>
            </a:p>
          </p:txBody>
        </p:sp>
        <p:sp>
          <p:nvSpPr>
            <p:cNvPr id="53317" name="Line 105"/>
            <p:cNvSpPr/>
            <p:nvPr/>
          </p:nvSpPr>
          <p:spPr>
            <a:xfrm>
              <a:off x="2316" y="1188"/>
              <a:ext cx="96" cy="0"/>
            </a:xfrm>
            <a:prstGeom prst="line">
              <a:avLst/>
            </a:prstGeom>
            <a:ln w="38100" cap="flat" cmpd="sng">
              <a:solidFill>
                <a:schemeClr val="tx1"/>
              </a:solidFill>
              <a:prstDash val="solid"/>
              <a:miter/>
              <a:headEnd type="none" w="med" len="med"/>
              <a:tailEnd type="none" w="med" len="med"/>
            </a:ln>
          </p:spPr>
        </p:sp>
      </p:grpSp>
      <p:sp>
        <p:nvSpPr>
          <p:cNvPr id="643179" name="Text Box 107"/>
          <p:cNvSpPr txBox="1">
            <a:spLocks noChangeArrowheads="1"/>
          </p:cNvSpPr>
          <p:nvPr/>
        </p:nvSpPr>
        <p:spPr bwMode="auto">
          <a:xfrm>
            <a:off x="4884738" y="29362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0</a:t>
            </a:r>
          </a:p>
        </p:txBody>
      </p:sp>
      <p:sp>
        <p:nvSpPr>
          <p:cNvPr id="643180" name="Text Box 108"/>
          <p:cNvSpPr txBox="1">
            <a:spLocks noChangeArrowheads="1"/>
          </p:cNvSpPr>
          <p:nvPr/>
        </p:nvSpPr>
        <p:spPr bwMode="auto">
          <a:xfrm>
            <a:off x="4884738" y="3469640"/>
            <a:ext cx="3810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E</a:t>
            </a:r>
          </a:p>
        </p:txBody>
      </p:sp>
      <p:sp>
        <p:nvSpPr>
          <p:cNvPr id="643181" name="Text Box 109"/>
          <p:cNvSpPr txBox="1">
            <a:spLocks noChangeArrowheads="1"/>
          </p:cNvSpPr>
          <p:nvPr/>
        </p:nvSpPr>
        <p:spPr bwMode="auto">
          <a:xfrm>
            <a:off x="4884738" y="40030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0</a:t>
            </a:r>
          </a:p>
        </p:txBody>
      </p:sp>
      <p:sp>
        <p:nvSpPr>
          <p:cNvPr id="643185" name="Text Box 113"/>
          <p:cNvSpPr txBox="1">
            <a:spLocks noChangeArrowheads="1"/>
          </p:cNvSpPr>
          <p:nvPr/>
        </p:nvSpPr>
        <p:spPr bwMode="auto">
          <a:xfrm>
            <a:off x="4884738" y="52222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1</a:t>
            </a:r>
          </a:p>
        </p:txBody>
      </p:sp>
      <p:sp>
        <p:nvSpPr>
          <p:cNvPr id="643186" name="Text Box 114"/>
          <p:cNvSpPr txBox="1">
            <a:spLocks noChangeArrowheads="1"/>
          </p:cNvSpPr>
          <p:nvPr/>
        </p:nvSpPr>
        <p:spPr bwMode="auto">
          <a:xfrm>
            <a:off x="4884738" y="5755640"/>
            <a:ext cx="3810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0</a:t>
            </a:r>
          </a:p>
        </p:txBody>
      </p:sp>
      <p:sp>
        <p:nvSpPr>
          <p:cNvPr id="643187" name="Text Box 115"/>
          <p:cNvSpPr txBox="1">
            <a:spLocks noChangeArrowheads="1"/>
          </p:cNvSpPr>
          <p:nvPr/>
        </p:nvSpPr>
        <p:spPr bwMode="auto">
          <a:xfrm>
            <a:off x="4884738" y="62890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0</a:t>
            </a:r>
          </a:p>
        </p:txBody>
      </p:sp>
      <p:sp>
        <p:nvSpPr>
          <p:cNvPr id="643188" name="Text Box 116"/>
          <p:cNvSpPr txBox="1">
            <a:spLocks noChangeArrowheads="1"/>
          </p:cNvSpPr>
          <p:nvPr/>
        </p:nvSpPr>
        <p:spPr bwMode="auto">
          <a:xfrm>
            <a:off x="4884738" y="46888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1</a:t>
            </a:r>
          </a:p>
        </p:txBody>
      </p:sp>
      <p:grpSp>
        <p:nvGrpSpPr>
          <p:cNvPr id="5" name="Group 117"/>
          <p:cNvGrpSpPr/>
          <p:nvPr/>
        </p:nvGrpSpPr>
        <p:grpSpPr>
          <a:xfrm>
            <a:off x="9380538" y="3393440"/>
            <a:ext cx="533400" cy="460375"/>
            <a:chOff x="2256" y="1152"/>
            <a:chExt cx="336" cy="290"/>
          </a:xfrm>
        </p:grpSpPr>
        <p:sp>
          <p:nvSpPr>
            <p:cNvPr id="643190" name="Text Box 118"/>
            <p:cNvSpPr txBox="1">
              <a:spLocks noChangeArrowheads="1"/>
            </p:cNvSpPr>
            <p:nvPr/>
          </p:nvSpPr>
          <p:spPr bwMode="auto">
            <a:xfrm>
              <a:off x="2256" y="1152"/>
              <a:ext cx="336" cy="290"/>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E</a:t>
              </a:r>
            </a:p>
          </p:txBody>
        </p:sp>
        <p:sp>
          <p:nvSpPr>
            <p:cNvPr id="53327" name="Line 119"/>
            <p:cNvSpPr/>
            <p:nvPr/>
          </p:nvSpPr>
          <p:spPr>
            <a:xfrm>
              <a:off x="2316" y="1188"/>
              <a:ext cx="96" cy="0"/>
            </a:xfrm>
            <a:prstGeom prst="line">
              <a:avLst/>
            </a:prstGeom>
            <a:ln w="38100" cap="flat" cmpd="sng">
              <a:solidFill>
                <a:schemeClr val="tx1"/>
              </a:solidFill>
              <a:prstDash val="solid"/>
              <a:miter/>
              <a:headEnd type="none" w="med" len="med"/>
              <a:tailEnd type="none" w="med" len="med"/>
            </a:ln>
          </p:spPr>
        </p:sp>
      </p:grpSp>
      <p:sp>
        <p:nvSpPr>
          <p:cNvPr id="643192" name="Text Box 120"/>
          <p:cNvSpPr txBox="1">
            <a:spLocks noChangeArrowheads="1"/>
          </p:cNvSpPr>
          <p:nvPr/>
        </p:nvSpPr>
        <p:spPr bwMode="auto">
          <a:xfrm>
            <a:off x="9380538" y="28600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1</a:t>
            </a:r>
          </a:p>
        </p:txBody>
      </p:sp>
      <p:sp>
        <p:nvSpPr>
          <p:cNvPr id="643193" name="Text Box 121"/>
          <p:cNvSpPr txBox="1">
            <a:spLocks noChangeArrowheads="1"/>
          </p:cNvSpPr>
          <p:nvPr/>
        </p:nvSpPr>
        <p:spPr bwMode="auto">
          <a:xfrm>
            <a:off x="9380538" y="2326640"/>
            <a:ext cx="3810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E</a:t>
            </a:r>
          </a:p>
        </p:txBody>
      </p:sp>
      <p:sp>
        <p:nvSpPr>
          <p:cNvPr id="643194" name="Text Box 122"/>
          <p:cNvSpPr txBox="1">
            <a:spLocks noChangeArrowheads="1"/>
          </p:cNvSpPr>
          <p:nvPr/>
        </p:nvSpPr>
        <p:spPr bwMode="auto">
          <a:xfrm>
            <a:off x="9380538" y="39268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1</a:t>
            </a:r>
          </a:p>
        </p:txBody>
      </p:sp>
      <p:sp>
        <p:nvSpPr>
          <p:cNvPr id="643195" name="Text Box 123"/>
          <p:cNvSpPr txBox="1">
            <a:spLocks noChangeArrowheads="1"/>
          </p:cNvSpPr>
          <p:nvPr/>
        </p:nvSpPr>
        <p:spPr bwMode="auto">
          <a:xfrm>
            <a:off x="9380538" y="51460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0</a:t>
            </a:r>
          </a:p>
        </p:txBody>
      </p:sp>
      <p:sp>
        <p:nvSpPr>
          <p:cNvPr id="643197" name="Text Box 125"/>
          <p:cNvSpPr txBox="1">
            <a:spLocks noChangeArrowheads="1"/>
          </p:cNvSpPr>
          <p:nvPr/>
        </p:nvSpPr>
        <p:spPr bwMode="auto">
          <a:xfrm>
            <a:off x="9380538" y="62128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1</a:t>
            </a:r>
          </a:p>
        </p:txBody>
      </p:sp>
      <p:sp>
        <p:nvSpPr>
          <p:cNvPr id="643198" name="Text Box 126"/>
          <p:cNvSpPr txBox="1">
            <a:spLocks noChangeArrowheads="1"/>
          </p:cNvSpPr>
          <p:nvPr/>
        </p:nvSpPr>
        <p:spPr bwMode="auto">
          <a:xfrm>
            <a:off x="9380538" y="4612640"/>
            <a:ext cx="457200" cy="460375"/>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0</a:t>
            </a:r>
          </a:p>
        </p:txBody>
      </p:sp>
      <p:grpSp>
        <p:nvGrpSpPr>
          <p:cNvPr id="6" name="Group 127"/>
          <p:cNvGrpSpPr/>
          <p:nvPr/>
        </p:nvGrpSpPr>
        <p:grpSpPr>
          <a:xfrm>
            <a:off x="9380538" y="5755640"/>
            <a:ext cx="533400" cy="460375"/>
            <a:chOff x="2256" y="1152"/>
            <a:chExt cx="336" cy="290"/>
          </a:xfrm>
        </p:grpSpPr>
        <p:sp>
          <p:nvSpPr>
            <p:cNvPr id="643200" name="Text Box 128"/>
            <p:cNvSpPr txBox="1">
              <a:spLocks noChangeArrowheads="1"/>
            </p:cNvSpPr>
            <p:nvPr/>
          </p:nvSpPr>
          <p:spPr bwMode="auto">
            <a:xfrm>
              <a:off x="2256" y="1152"/>
              <a:ext cx="336" cy="290"/>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E</a:t>
              </a:r>
            </a:p>
          </p:txBody>
        </p:sp>
        <p:sp>
          <p:nvSpPr>
            <p:cNvPr id="53336" name="Line 129"/>
            <p:cNvSpPr/>
            <p:nvPr/>
          </p:nvSpPr>
          <p:spPr>
            <a:xfrm>
              <a:off x="2316" y="1188"/>
              <a:ext cx="96" cy="0"/>
            </a:xfrm>
            <a:prstGeom prst="line">
              <a:avLst/>
            </a:prstGeom>
            <a:ln w="38100" cap="flat" cmpd="sng">
              <a:solidFill>
                <a:schemeClr val="tx1"/>
              </a:solidFill>
              <a:prstDash val="solid"/>
              <a:miter/>
              <a:headEnd type="none" w="med" len="med"/>
              <a:tailEnd type="none" w="med" len="med"/>
            </a:ln>
          </p:spPr>
        </p:sp>
      </p:grpSp>
      <p:sp>
        <p:nvSpPr>
          <p:cNvPr id="53337" name="灯片编号占位符 1"/>
          <p:cNvSpPr>
            <a:spLocks noGrp="1"/>
          </p:cNvSpPr>
          <p:nvPr>
            <p:ph type="sldNum" sz="quarter" idx="4"/>
          </p:nvPr>
        </p:nvSpPr>
        <p:spPr/>
        <p:txBody>
          <a:bodyPr wrap="square" lIns="92075" tIns="46038" rIns="92075" bIns="46038"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solidFill>
                  <a:schemeClr val="tx1"/>
                </a:solidFill>
                <a:latin typeface="Times New Roman" panose="02020603050405020304" pitchFamily="18" charset="0"/>
              </a:rPr>
              <a:t>64</a:t>
            </a:fld>
            <a:endParaRPr lang="en-US" altLang="zh-CN" sz="14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3160"/>
                                        </p:tgtEl>
                                        <p:attrNameLst>
                                          <p:attrName>style.visibility</p:attrName>
                                        </p:attrNameLst>
                                      </p:cBhvr>
                                      <p:to>
                                        <p:strVal val="visible"/>
                                      </p:to>
                                    </p:set>
                                    <p:anim calcmode="lin" valueType="num">
                                      <p:cBhvr>
                                        <p:cTn id="7" dur="500" fill="hold"/>
                                        <p:tgtEl>
                                          <p:spTgt spid="643160"/>
                                        </p:tgtEl>
                                        <p:attrNameLst>
                                          <p:attrName>ppt_x</p:attrName>
                                        </p:attrNameLst>
                                      </p:cBhvr>
                                      <p:tavLst>
                                        <p:tav tm="0">
                                          <p:val>
                                            <p:strVal val="0-#ppt_w/2"/>
                                          </p:val>
                                        </p:tav>
                                        <p:tav tm="100000">
                                          <p:val>
                                            <p:strVal val="#ppt_x"/>
                                          </p:val>
                                        </p:tav>
                                      </p:tavLst>
                                    </p:anim>
                                    <p:anim calcmode="lin" valueType="num">
                                      <p:cBhvr>
                                        <p:cTn id="8" dur="500" fill="hold"/>
                                        <p:tgtEl>
                                          <p:spTgt spid="64316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0-#ppt_w/2"/>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43161"/>
                                        </p:tgtEl>
                                        <p:attrNameLst>
                                          <p:attrName>style.visibility</p:attrName>
                                        </p:attrNameLst>
                                      </p:cBhvr>
                                      <p:to>
                                        <p:strVal val="visible"/>
                                      </p:to>
                                    </p:set>
                                    <p:anim calcmode="lin" valueType="num">
                                      <p:cBhvr>
                                        <p:cTn id="17" dur="500" fill="hold"/>
                                        <p:tgtEl>
                                          <p:spTgt spid="643161"/>
                                        </p:tgtEl>
                                        <p:attrNameLst>
                                          <p:attrName>ppt_x</p:attrName>
                                        </p:attrNameLst>
                                      </p:cBhvr>
                                      <p:tavLst>
                                        <p:tav tm="0">
                                          <p:val>
                                            <p:strVal val="0-#ppt_w/2"/>
                                          </p:val>
                                        </p:tav>
                                        <p:tav tm="100000">
                                          <p:val>
                                            <p:strVal val="#ppt_x"/>
                                          </p:val>
                                        </p:tav>
                                      </p:tavLst>
                                    </p:anim>
                                    <p:anim calcmode="lin" valueType="num">
                                      <p:cBhvr>
                                        <p:cTn id="18" dur="500" fill="hold"/>
                                        <p:tgtEl>
                                          <p:spTgt spid="64316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43179"/>
                                        </p:tgtEl>
                                        <p:attrNameLst>
                                          <p:attrName>style.visibility</p:attrName>
                                        </p:attrNameLst>
                                      </p:cBhvr>
                                      <p:to>
                                        <p:strVal val="visible"/>
                                      </p:to>
                                    </p:set>
                                    <p:anim calcmode="lin" valueType="num">
                                      <p:cBhvr>
                                        <p:cTn id="21" dur="500" fill="hold"/>
                                        <p:tgtEl>
                                          <p:spTgt spid="643179"/>
                                        </p:tgtEl>
                                        <p:attrNameLst>
                                          <p:attrName>ppt_x</p:attrName>
                                        </p:attrNameLst>
                                      </p:cBhvr>
                                      <p:tavLst>
                                        <p:tav tm="0">
                                          <p:val>
                                            <p:strVal val="0-#ppt_w/2"/>
                                          </p:val>
                                        </p:tav>
                                        <p:tav tm="100000">
                                          <p:val>
                                            <p:strVal val="#ppt_x"/>
                                          </p:val>
                                        </p:tav>
                                      </p:tavLst>
                                    </p:anim>
                                    <p:anim calcmode="lin" valueType="num">
                                      <p:cBhvr>
                                        <p:cTn id="22" dur="500" fill="hold"/>
                                        <p:tgtEl>
                                          <p:spTgt spid="64317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43162"/>
                                        </p:tgtEl>
                                        <p:attrNameLst>
                                          <p:attrName>style.visibility</p:attrName>
                                        </p:attrNameLst>
                                      </p:cBhvr>
                                      <p:to>
                                        <p:strVal val="visible"/>
                                      </p:to>
                                    </p:set>
                                    <p:anim calcmode="lin" valueType="num">
                                      <p:cBhvr>
                                        <p:cTn id="27" dur="500" fill="hold"/>
                                        <p:tgtEl>
                                          <p:spTgt spid="643162"/>
                                        </p:tgtEl>
                                        <p:attrNameLst>
                                          <p:attrName>ppt_x</p:attrName>
                                        </p:attrNameLst>
                                      </p:cBhvr>
                                      <p:tavLst>
                                        <p:tav tm="0">
                                          <p:val>
                                            <p:strVal val="0-#ppt_w/2"/>
                                          </p:val>
                                        </p:tav>
                                        <p:tav tm="100000">
                                          <p:val>
                                            <p:strVal val="#ppt_x"/>
                                          </p:val>
                                        </p:tav>
                                      </p:tavLst>
                                    </p:anim>
                                    <p:anim calcmode="lin" valueType="num">
                                      <p:cBhvr>
                                        <p:cTn id="28" dur="500" fill="hold"/>
                                        <p:tgtEl>
                                          <p:spTgt spid="64316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43180"/>
                                        </p:tgtEl>
                                        <p:attrNameLst>
                                          <p:attrName>style.visibility</p:attrName>
                                        </p:attrNameLst>
                                      </p:cBhvr>
                                      <p:to>
                                        <p:strVal val="visible"/>
                                      </p:to>
                                    </p:set>
                                    <p:anim calcmode="lin" valueType="num">
                                      <p:cBhvr>
                                        <p:cTn id="31" dur="500" fill="hold"/>
                                        <p:tgtEl>
                                          <p:spTgt spid="643180"/>
                                        </p:tgtEl>
                                        <p:attrNameLst>
                                          <p:attrName>ppt_x</p:attrName>
                                        </p:attrNameLst>
                                      </p:cBhvr>
                                      <p:tavLst>
                                        <p:tav tm="0">
                                          <p:val>
                                            <p:strVal val="0-#ppt_w/2"/>
                                          </p:val>
                                        </p:tav>
                                        <p:tav tm="100000">
                                          <p:val>
                                            <p:strVal val="#ppt_x"/>
                                          </p:val>
                                        </p:tav>
                                      </p:tavLst>
                                    </p:anim>
                                    <p:anim calcmode="lin" valueType="num">
                                      <p:cBhvr>
                                        <p:cTn id="32" dur="500" fill="hold"/>
                                        <p:tgtEl>
                                          <p:spTgt spid="64318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43163"/>
                                        </p:tgtEl>
                                        <p:attrNameLst>
                                          <p:attrName>style.visibility</p:attrName>
                                        </p:attrNameLst>
                                      </p:cBhvr>
                                      <p:to>
                                        <p:strVal val="visible"/>
                                      </p:to>
                                    </p:set>
                                    <p:anim calcmode="lin" valueType="num">
                                      <p:cBhvr>
                                        <p:cTn id="35" dur="500" fill="hold"/>
                                        <p:tgtEl>
                                          <p:spTgt spid="643163"/>
                                        </p:tgtEl>
                                        <p:attrNameLst>
                                          <p:attrName>ppt_x</p:attrName>
                                        </p:attrNameLst>
                                      </p:cBhvr>
                                      <p:tavLst>
                                        <p:tav tm="0">
                                          <p:val>
                                            <p:strVal val="0-#ppt_w/2"/>
                                          </p:val>
                                        </p:tav>
                                        <p:tav tm="100000">
                                          <p:val>
                                            <p:strVal val="#ppt_x"/>
                                          </p:val>
                                        </p:tav>
                                      </p:tavLst>
                                    </p:anim>
                                    <p:anim calcmode="lin" valueType="num">
                                      <p:cBhvr>
                                        <p:cTn id="36" dur="500" fill="hold"/>
                                        <p:tgtEl>
                                          <p:spTgt spid="64316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43181"/>
                                        </p:tgtEl>
                                        <p:attrNameLst>
                                          <p:attrName>style.visibility</p:attrName>
                                        </p:attrNameLst>
                                      </p:cBhvr>
                                      <p:to>
                                        <p:strVal val="visible"/>
                                      </p:to>
                                    </p:set>
                                    <p:anim calcmode="lin" valueType="num">
                                      <p:cBhvr>
                                        <p:cTn id="39" dur="500" fill="hold"/>
                                        <p:tgtEl>
                                          <p:spTgt spid="643181"/>
                                        </p:tgtEl>
                                        <p:attrNameLst>
                                          <p:attrName>ppt_x</p:attrName>
                                        </p:attrNameLst>
                                      </p:cBhvr>
                                      <p:tavLst>
                                        <p:tav tm="0">
                                          <p:val>
                                            <p:strVal val="0-#ppt_w/2"/>
                                          </p:val>
                                        </p:tav>
                                        <p:tav tm="100000">
                                          <p:val>
                                            <p:strVal val="#ppt_x"/>
                                          </p:val>
                                        </p:tav>
                                      </p:tavLst>
                                    </p:anim>
                                    <p:anim calcmode="lin" valueType="num">
                                      <p:cBhvr>
                                        <p:cTn id="40" dur="500" fill="hold"/>
                                        <p:tgtEl>
                                          <p:spTgt spid="64318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43164"/>
                                        </p:tgtEl>
                                        <p:attrNameLst>
                                          <p:attrName>style.visibility</p:attrName>
                                        </p:attrNameLst>
                                      </p:cBhvr>
                                      <p:to>
                                        <p:strVal val="visible"/>
                                      </p:to>
                                    </p:set>
                                    <p:anim calcmode="lin" valueType="num">
                                      <p:cBhvr>
                                        <p:cTn id="43" dur="500" fill="hold"/>
                                        <p:tgtEl>
                                          <p:spTgt spid="643164"/>
                                        </p:tgtEl>
                                        <p:attrNameLst>
                                          <p:attrName>ppt_x</p:attrName>
                                        </p:attrNameLst>
                                      </p:cBhvr>
                                      <p:tavLst>
                                        <p:tav tm="0">
                                          <p:val>
                                            <p:strVal val="0-#ppt_w/2"/>
                                          </p:val>
                                        </p:tav>
                                        <p:tav tm="100000">
                                          <p:val>
                                            <p:strVal val="#ppt_x"/>
                                          </p:val>
                                        </p:tav>
                                      </p:tavLst>
                                    </p:anim>
                                    <p:anim calcmode="lin" valueType="num">
                                      <p:cBhvr>
                                        <p:cTn id="44" dur="500" fill="hold"/>
                                        <p:tgtEl>
                                          <p:spTgt spid="64316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43188"/>
                                        </p:tgtEl>
                                        <p:attrNameLst>
                                          <p:attrName>style.visibility</p:attrName>
                                        </p:attrNameLst>
                                      </p:cBhvr>
                                      <p:to>
                                        <p:strVal val="visible"/>
                                      </p:to>
                                    </p:set>
                                    <p:anim calcmode="lin" valueType="num">
                                      <p:cBhvr>
                                        <p:cTn id="47" dur="500" fill="hold"/>
                                        <p:tgtEl>
                                          <p:spTgt spid="643188"/>
                                        </p:tgtEl>
                                        <p:attrNameLst>
                                          <p:attrName>ppt_x</p:attrName>
                                        </p:attrNameLst>
                                      </p:cBhvr>
                                      <p:tavLst>
                                        <p:tav tm="0">
                                          <p:val>
                                            <p:strVal val="0-#ppt_w/2"/>
                                          </p:val>
                                        </p:tav>
                                        <p:tav tm="100000">
                                          <p:val>
                                            <p:strVal val="#ppt_x"/>
                                          </p:val>
                                        </p:tav>
                                      </p:tavLst>
                                    </p:anim>
                                    <p:anim calcmode="lin" valueType="num">
                                      <p:cBhvr>
                                        <p:cTn id="48" dur="500" fill="hold"/>
                                        <p:tgtEl>
                                          <p:spTgt spid="64318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643165"/>
                                        </p:tgtEl>
                                        <p:attrNameLst>
                                          <p:attrName>style.visibility</p:attrName>
                                        </p:attrNameLst>
                                      </p:cBhvr>
                                      <p:to>
                                        <p:strVal val="visible"/>
                                      </p:to>
                                    </p:set>
                                    <p:anim calcmode="lin" valueType="num">
                                      <p:cBhvr>
                                        <p:cTn id="51" dur="500" fill="hold"/>
                                        <p:tgtEl>
                                          <p:spTgt spid="643165"/>
                                        </p:tgtEl>
                                        <p:attrNameLst>
                                          <p:attrName>ppt_x</p:attrName>
                                        </p:attrNameLst>
                                      </p:cBhvr>
                                      <p:tavLst>
                                        <p:tav tm="0">
                                          <p:val>
                                            <p:strVal val="0-#ppt_w/2"/>
                                          </p:val>
                                        </p:tav>
                                        <p:tav tm="100000">
                                          <p:val>
                                            <p:strVal val="#ppt_x"/>
                                          </p:val>
                                        </p:tav>
                                      </p:tavLst>
                                    </p:anim>
                                    <p:anim calcmode="lin" valueType="num">
                                      <p:cBhvr>
                                        <p:cTn id="52" dur="500" fill="hold"/>
                                        <p:tgtEl>
                                          <p:spTgt spid="64316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43185"/>
                                        </p:tgtEl>
                                        <p:attrNameLst>
                                          <p:attrName>style.visibility</p:attrName>
                                        </p:attrNameLst>
                                      </p:cBhvr>
                                      <p:to>
                                        <p:strVal val="visible"/>
                                      </p:to>
                                    </p:set>
                                    <p:anim calcmode="lin" valueType="num">
                                      <p:cBhvr>
                                        <p:cTn id="55" dur="500" fill="hold"/>
                                        <p:tgtEl>
                                          <p:spTgt spid="643185"/>
                                        </p:tgtEl>
                                        <p:attrNameLst>
                                          <p:attrName>ppt_x</p:attrName>
                                        </p:attrNameLst>
                                      </p:cBhvr>
                                      <p:tavLst>
                                        <p:tav tm="0">
                                          <p:val>
                                            <p:strVal val="0-#ppt_w/2"/>
                                          </p:val>
                                        </p:tav>
                                        <p:tav tm="100000">
                                          <p:val>
                                            <p:strVal val="#ppt_x"/>
                                          </p:val>
                                        </p:tav>
                                      </p:tavLst>
                                    </p:anim>
                                    <p:anim calcmode="lin" valueType="num">
                                      <p:cBhvr>
                                        <p:cTn id="56" dur="500" fill="hold"/>
                                        <p:tgtEl>
                                          <p:spTgt spid="64318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643166"/>
                                        </p:tgtEl>
                                        <p:attrNameLst>
                                          <p:attrName>style.visibility</p:attrName>
                                        </p:attrNameLst>
                                      </p:cBhvr>
                                      <p:to>
                                        <p:strVal val="visible"/>
                                      </p:to>
                                    </p:set>
                                    <p:anim calcmode="lin" valueType="num">
                                      <p:cBhvr>
                                        <p:cTn id="59" dur="500" fill="hold"/>
                                        <p:tgtEl>
                                          <p:spTgt spid="643166"/>
                                        </p:tgtEl>
                                        <p:attrNameLst>
                                          <p:attrName>ppt_x</p:attrName>
                                        </p:attrNameLst>
                                      </p:cBhvr>
                                      <p:tavLst>
                                        <p:tav tm="0">
                                          <p:val>
                                            <p:strVal val="0-#ppt_w/2"/>
                                          </p:val>
                                        </p:tav>
                                        <p:tav tm="100000">
                                          <p:val>
                                            <p:strVal val="#ppt_x"/>
                                          </p:val>
                                        </p:tav>
                                      </p:tavLst>
                                    </p:anim>
                                    <p:anim calcmode="lin" valueType="num">
                                      <p:cBhvr>
                                        <p:cTn id="60" dur="500" fill="hold"/>
                                        <p:tgtEl>
                                          <p:spTgt spid="64316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643186"/>
                                        </p:tgtEl>
                                        <p:attrNameLst>
                                          <p:attrName>style.visibility</p:attrName>
                                        </p:attrNameLst>
                                      </p:cBhvr>
                                      <p:to>
                                        <p:strVal val="visible"/>
                                      </p:to>
                                    </p:set>
                                    <p:anim calcmode="lin" valueType="num">
                                      <p:cBhvr>
                                        <p:cTn id="63" dur="500" fill="hold"/>
                                        <p:tgtEl>
                                          <p:spTgt spid="643186"/>
                                        </p:tgtEl>
                                        <p:attrNameLst>
                                          <p:attrName>ppt_x</p:attrName>
                                        </p:attrNameLst>
                                      </p:cBhvr>
                                      <p:tavLst>
                                        <p:tav tm="0">
                                          <p:val>
                                            <p:strVal val="0-#ppt_w/2"/>
                                          </p:val>
                                        </p:tav>
                                        <p:tav tm="100000">
                                          <p:val>
                                            <p:strVal val="#ppt_x"/>
                                          </p:val>
                                        </p:tav>
                                      </p:tavLst>
                                    </p:anim>
                                    <p:anim calcmode="lin" valueType="num">
                                      <p:cBhvr>
                                        <p:cTn id="64" dur="500" fill="hold"/>
                                        <p:tgtEl>
                                          <p:spTgt spid="64318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643167"/>
                                        </p:tgtEl>
                                        <p:attrNameLst>
                                          <p:attrName>style.visibility</p:attrName>
                                        </p:attrNameLst>
                                      </p:cBhvr>
                                      <p:to>
                                        <p:strVal val="visible"/>
                                      </p:to>
                                    </p:set>
                                    <p:anim calcmode="lin" valueType="num">
                                      <p:cBhvr>
                                        <p:cTn id="67" dur="500" fill="hold"/>
                                        <p:tgtEl>
                                          <p:spTgt spid="643167"/>
                                        </p:tgtEl>
                                        <p:attrNameLst>
                                          <p:attrName>ppt_x</p:attrName>
                                        </p:attrNameLst>
                                      </p:cBhvr>
                                      <p:tavLst>
                                        <p:tav tm="0">
                                          <p:val>
                                            <p:strVal val="0-#ppt_w/2"/>
                                          </p:val>
                                        </p:tav>
                                        <p:tav tm="100000">
                                          <p:val>
                                            <p:strVal val="#ppt_x"/>
                                          </p:val>
                                        </p:tav>
                                      </p:tavLst>
                                    </p:anim>
                                    <p:anim calcmode="lin" valueType="num">
                                      <p:cBhvr>
                                        <p:cTn id="68" dur="500" fill="hold"/>
                                        <p:tgtEl>
                                          <p:spTgt spid="64316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643187"/>
                                        </p:tgtEl>
                                        <p:attrNameLst>
                                          <p:attrName>style.visibility</p:attrName>
                                        </p:attrNameLst>
                                      </p:cBhvr>
                                      <p:to>
                                        <p:strVal val="visible"/>
                                      </p:to>
                                    </p:set>
                                    <p:anim calcmode="lin" valueType="num">
                                      <p:cBhvr>
                                        <p:cTn id="71" dur="500" fill="hold"/>
                                        <p:tgtEl>
                                          <p:spTgt spid="643187"/>
                                        </p:tgtEl>
                                        <p:attrNameLst>
                                          <p:attrName>ppt_x</p:attrName>
                                        </p:attrNameLst>
                                      </p:cBhvr>
                                      <p:tavLst>
                                        <p:tav tm="0">
                                          <p:val>
                                            <p:strVal val="0-#ppt_w/2"/>
                                          </p:val>
                                        </p:tav>
                                        <p:tav tm="100000">
                                          <p:val>
                                            <p:strVal val="#ppt_x"/>
                                          </p:val>
                                        </p:tav>
                                      </p:tavLst>
                                    </p:anim>
                                    <p:anim calcmode="lin" valueType="num">
                                      <p:cBhvr>
                                        <p:cTn id="72" dur="500" fill="hold"/>
                                        <p:tgtEl>
                                          <p:spTgt spid="64318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643168"/>
                                        </p:tgtEl>
                                        <p:attrNameLst>
                                          <p:attrName>style.visibility</p:attrName>
                                        </p:attrNameLst>
                                      </p:cBhvr>
                                      <p:to>
                                        <p:strVal val="visible"/>
                                      </p:to>
                                    </p:set>
                                    <p:anim calcmode="lin" valueType="num">
                                      <p:cBhvr>
                                        <p:cTn id="77" dur="500" fill="hold"/>
                                        <p:tgtEl>
                                          <p:spTgt spid="643168"/>
                                        </p:tgtEl>
                                        <p:attrNameLst>
                                          <p:attrName>ppt_x</p:attrName>
                                        </p:attrNameLst>
                                      </p:cBhvr>
                                      <p:tavLst>
                                        <p:tav tm="0">
                                          <p:val>
                                            <p:strVal val="0-#ppt_w/2"/>
                                          </p:val>
                                        </p:tav>
                                        <p:tav tm="100000">
                                          <p:val>
                                            <p:strVal val="#ppt_x"/>
                                          </p:val>
                                        </p:tav>
                                      </p:tavLst>
                                    </p:anim>
                                    <p:anim calcmode="lin" valueType="num">
                                      <p:cBhvr>
                                        <p:cTn id="78" dur="500" fill="hold"/>
                                        <p:tgtEl>
                                          <p:spTgt spid="643168"/>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643193"/>
                                        </p:tgtEl>
                                        <p:attrNameLst>
                                          <p:attrName>style.visibility</p:attrName>
                                        </p:attrNameLst>
                                      </p:cBhvr>
                                      <p:to>
                                        <p:strVal val="visible"/>
                                      </p:to>
                                    </p:set>
                                    <p:anim calcmode="lin" valueType="num">
                                      <p:cBhvr>
                                        <p:cTn id="81" dur="500" fill="hold"/>
                                        <p:tgtEl>
                                          <p:spTgt spid="643193"/>
                                        </p:tgtEl>
                                        <p:attrNameLst>
                                          <p:attrName>ppt_x</p:attrName>
                                        </p:attrNameLst>
                                      </p:cBhvr>
                                      <p:tavLst>
                                        <p:tav tm="0">
                                          <p:val>
                                            <p:strVal val="0-#ppt_w/2"/>
                                          </p:val>
                                        </p:tav>
                                        <p:tav tm="100000">
                                          <p:val>
                                            <p:strVal val="#ppt_x"/>
                                          </p:val>
                                        </p:tav>
                                      </p:tavLst>
                                    </p:anim>
                                    <p:anim calcmode="lin" valueType="num">
                                      <p:cBhvr>
                                        <p:cTn id="82" dur="500" fill="hold"/>
                                        <p:tgtEl>
                                          <p:spTgt spid="643193"/>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643169"/>
                                        </p:tgtEl>
                                        <p:attrNameLst>
                                          <p:attrName>style.visibility</p:attrName>
                                        </p:attrNameLst>
                                      </p:cBhvr>
                                      <p:to>
                                        <p:strVal val="visible"/>
                                      </p:to>
                                    </p:set>
                                    <p:anim calcmode="lin" valueType="num">
                                      <p:cBhvr>
                                        <p:cTn id="85" dur="500" fill="hold"/>
                                        <p:tgtEl>
                                          <p:spTgt spid="643169"/>
                                        </p:tgtEl>
                                        <p:attrNameLst>
                                          <p:attrName>ppt_x</p:attrName>
                                        </p:attrNameLst>
                                      </p:cBhvr>
                                      <p:tavLst>
                                        <p:tav tm="0">
                                          <p:val>
                                            <p:strVal val="0-#ppt_w/2"/>
                                          </p:val>
                                        </p:tav>
                                        <p:tav tm="100000">
                                          <p:val>
                                            <p:strVal val="#ppt_x"/>
                                          </p:val>
                                        </p:tav>
                                      </p:tavLst>
                                    </p:anim>
                                    <p:anim calcmode="lin" valueType="num">
                                      <p:cBhvr>
                                        <p:cTn id="86" dur="500" fill="hold"/>
                                        <p:tgtEl>
                                          <p:spTgt spid="643169"/>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643192"/>
                                        </p:tgtEl>
                                        <p:attrNameLst>
                                          <p:attrName>style.visibility</p:attrName>
                                        </p:attrNameLst>
                                      </p:cBhvr>
                                      <p:to>
                                        <p:strVal val="visible"/>
                                      </p:to>
                                    </p:set>
                                    <p:anim calcmode="lin" valueType="num">
                                      <p:cBhvr>
                                        <p:cTn id="89" dur="500" fill="hold"/>
                                        <p:tgtEl>
                                          <p:spTgt spid="643192"/>
                                        </p:tgtEl>
                                        <p:attrNameLst>
                                          <p:attrName>ppt_x</p:attrName>
                                        </p:attrNameLst>
                                      </p:cBhvr>
                                      <p:tavLst>
                                        <p:tav tm="0">
                                          <p:val>
                                            <p:strVal val="0-#ppt_w/2"/>
                                          </p:val>
                                        </p:tav>
                                        <p:tav tm="100000">
                                          <p:val>
                                            <p:strVal val="#ppt_x"/>
                                          </p:val>
                                        </p:tav>
                                      </p:tavLst>
                                    </p:anim>
                                    <p:anim calcmode="lin" valueType="num">
                                      <p:cBhvr>
                                        <p:cTn id="90" dur="500" fill="hold"/>
                                        <p:tgtEl>
                                          <p:spTgt spid="643192"/>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643170"/>
                                        </p:tgtEl>
                                        <p:attrNameLst>
                                          <p:attrName>style.visibility</p:attrName>
                                        </p:attrNameLst>
                                      </p:cBhvr>
                                      <p:to>
                                        <p:strVal val="visible"/>
                                      </p:to>
                                    </p:set>
                                    <p:anim calcmode="lin" valueType="num">
                                      <p:cBhvr>
                                        <p:cTn id="93" dur="500" fill="hold"/>
                                        <p:tgtEl>
                                          <p:spTgt spid="643170"/>
                                        </p:tgtEl>
                                        <p:attrNameLst>
                                          <p:attrName>ppt_x</p:attrName>
                                        </p:attrNameLst>
                                      </p:cBhvr>
                                      <p:tavLst>
                                        <p:tav tm="0">
                                          <p:val>
                                            <p:strVal val="0-#ppt_w/2"/>
                                          </p:val>
                                        </p:tav>
                                        <p:tav tm="100000">
                                          <p:val>
                                            <p:strVal val="#ppt_x"/>
                                          </p:val>
                                        </p:tav>
                                      </p:tavLst>
                                    </p:anim>
                                    <p:anim calcmode="lin" valueType="num">
                                      <p:cBhvr>
                                        <p:cTn id="94" dur="500" fill="hold"/>
                                        <p:tgtEl>
                                          <p:spTgt spid="643170"/>
                                        </p:tgtEl>
                                        <p:attrNameLst>
                                          <p:attrName>ppt_y</p:attrName>
                                        </p:attrNameLst>
                                      </p:cBhvr>
                                      <p:tavLst>
                                        <p:tav tm="0">
                                          <p:val>
                                            <p:strVal val="#ppt_y"/>
                                          </p:val>
                                        </p:tav>
                                        <p:tav tm="100000">
                                          <p:val>
                                            <p:strVal val="#ppt_y"/>
                                          </p:val>
                                        </p:tav>
                                      </p:tavLst>
                                    </p:anim>
                                  </p:childTnLst>
                                </p:cTn>
                              </p:par>
                              <p:par>
                                <p:cTn id="95" presetID="2" presetClass="entr" presetSubtype="8" fill="hold" nodeType="with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p:cTn id="97" dur="500" fill="hold"/>
                                        <p:tgtEl>
                                          <p:spTgt spid="5"/>
                                        </p:tgtEl>
                                        <p:attrNameLst>
                                          <p:attrName>ppt_x</p:attrName>
                                        </p:attrNameLst>
                                      </p:cBhvr>
                                      <p:tavLst>
                                        <p:tav tm="0">
                                          <p:val>
                                            <p:strVal val="0-#ppt_w/2"/>
                                          </p:val>
                                        </p:tav>
                                        <p:tav tm="100000">
                                          <p:val>
                                            <p:strVal val="#ppt_x"/>
                                          </p:val>
                                        </p:tav>
                                      </p:tavLst>
                                    </p:anim>
                                    <p:anim calcmode="lin" valueType="num">
                                      <p:cBhvr>
                                        <p:cTn id="98" dur="500" fill="hold"/>
                                        <p:tgtEl>
                                          <p:spTgt spid="5"/>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643171"/>
                                        </p:tgtEl>
                                        <p:attrNameLst>
                                          <p:attrName>style.visibility</p:attrName>
                                        </p:attrNameLst>
                                      </p:cBhvr>
                                      <p:to>
                                        <p:strVal val="visible"/>
                                      </p:to>
                                    </p:set>
                                    <p:anim calcmode="lin" valueType="num">
                                      <p:cBhvr>
                                        <p:cTn id="101" dur="500" fill="hold"/>
                                        <p:tgtEl>
                                          <p:spTgt spid="643171"/>
                                        </p:tgtEl>
                                        <p:attrNameLst>
                                          <p:attrName>ppt_x</p:attrName>
                                        </p:attrNameLst>
                                      </p:cBhvr>
                                      <p:tavLst>
                                        <p:tav tm="0">
                                          <p:val>
                                            <p:strVal val="0-#ppt_w/2"/>
                                          </p:val>
                                        </p:tav>
                                        <p:tav tm="100000">
                                          <p:val>
                                            <p:strVal val="#ppt_x"/>
                                          </p:val>
                                        </p:tav>
                                      </p:tavLst>
                                    </p:anim>
                                    <p:anim calcmode="lin" valueType="num">
                                      <p:cBhvr>
                                        <p:cTn id="102" dur="500" fill="hold"/>
                                        <p:tgtEl>
                                          <p:spTgt spid="643171"/>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643194"/>
                                        </p:tgtEl>
                                        <p:attrNameLst>
                                          <p:attrName>style.visibility</p:attrName>
                                        </p:attrNameLst>
                                      </p:cBhvr>
                                      <p:to>
                                        <p:strVal val="visible"/>
                                      </p:to>
                                    </p:set>
                                    <p:anim calcmode="lin" valueType="num">
                                      <p:cBhvr>
                                        <p:cTn id="105" dur="500" fill="hold"/>
                                        <p:tgtEl>
                                          <p:spTgt spid="643194"/>
                                        </p:tgtEl>
                                        <p:attrNameLst>
                                          <p:attrName>ppt_x</p:attrName>
                                        </p:attrNameLst>
                                      </p:cBhvr>
                                      <p:tavLst>
                                        <p:tav tm="0">
                                          <p:val>
                                            <p:strVal val="0-#ppt_w/2"/>
                                          </p:val>
                                        </p:tav>
                                        <p:tav tm="100000">
                                          <p:val>
                                            <p:strVal val="#ppt_x"/>
                                          </p:val>
                                        </p:tav>
                                      </p:tavLst>
                                    </p:anim>
                                    <p:anim calcmode="lin" valueType="num">
                                      <p:cBhvr>
                                        <p:cTn id="106" dur="500" fill="hold"/>
                                        <p:tgtEl>
                                          <p:spTgt spid="643194"/>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643172"/>
                                        </p:tgtEl>
                                        <p:attrNameLst>
                                          <p:attrName>style.visibility</p:attrName>
                                        </p:attrNameLst>
                                      </p:cBhvr>
                                      <p:to>
                                        <p:strVal val="visible"/>
                                      </p:to>
                                    </p:set>
                                    <p:anim calcmode="lin" valueType="num">
                                      <p:cBhvr>
                                        <p:cTn id="109" dur="500" fill="hold"/>
                                        <p:tgtEl>
                                          <p:spTgt spid="643172"/>
                                        </p:tgtEl>
                                        <p:attrNameLst>
                                          <p:attrName>ppt_x</p:attrName>
                                        </p:attrNameLst>
                                      </p:cBhvr>
                                      <p:tavLst>
                                        <p:tav tm="0">
                                          <p:val>
                                            <p:strVal val="0-#ppt_w/2"/>
                                          </p:val>
                                        </p:tav>
                                        <p:tav tm="100000">
                                          <p:val>
                                            <p:strVal val="#ppt_x"/>
                                          </p:val>
                                        </p:tav>
                                      </p:tavLst>
                                    </p:anim>
                                    <p:anim calcmode="lin" valueType="num">
                                      <p:cBhvr>
                                        <p:cTn id="110" dur="500" fill="hold"/>
                                        <p:tgtEl>
                                          <p:spTgt spid="643172"/>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643198"/>
                                        </p:tgtEl>
                                        <p:attrNameLst>
                                          <p:attrName>style.visibility</p:attrName>
                                        </p:attrNameLst>
                                      </p:cBhvr>
                                      <p:to>
                                        <p:strVal val="visible"/>
                                      </p:to>
                                    </p:set>
                                    <p:anim calcmode="lin" valueType="num">
                                      <p:cBhvr>
                                        <p:cTn id="113" dur="500" fill="hold"/>
                                        <p:tgtEl>
                                          <p:spTgt spid="643198"/>
                                        </p:tgtEl>
                                        <p:attrNameLst>
                                          <p:attrName>ppt_x</p:attrName>
                                        </p:attrNameLst>
                                      </p:cBhvr>
                                      <p:tavLst>
                                        <p:tav tm="0">
                                          <p:val>
                                            <p:strVal val="0-#ppt_w/2"/>
                                          </p:val>
                                        </p:tav>
                                        <p:tav tm="100000">
                                          <p:val>
                                            <p:strVal val="#ppt_x"/>
                                          </p:val>
                                        </p:tav>
                                      </p:tavLst>
                                    </p:anim>
                                    <p:anim calcmode="lin" valueType="num">
                                      <p:cBhvr>
                                        <p:cTn id="114" dur="500" fill="hold"/>
                                        <p:tgtEl>
                                          <p:spTgt spid="643198"/>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643173"/>
                                        </p:tgtEl>
                                        <p:attrNameLst>
                                          <p:attrName>style.visibility</p:attrName>
                                        </p:attrNameLst>
                                      </p:cBhvr>
                                      <p:to>
                                        <p:strVal val="visible"/>
                                      </p:to>
                                    </p:set>
                                    <p:anim calcmode="lin" valueType="num">
                                      <p:cBhvr>
                                        <p:cTn id="117" dur="500" fill="hold"/>
                                        <p:tgtEl>
                                          <p:spTgt spid="643173"/>
                                        </p:tgtEl>
                                        <p:attrNameLst>
                                          <p:attrName>ppt_x</p:attrName>
                                        </p:attrNameLst>
                                      </p:cBhvr>
                                      <p:tavLst>
                                        <p:tav tm="0">
                                          <p:val>
                                            <p:strVal val="0-#ppt_w/2"/>
                                          </p:val>
                                        </p:tav>
                                        <p:tav tm="100000">
                                          <p:val>
                                            <p:strVal val="#ppt_x"/>
                                          </p:val>
                                        </p:tav>
                                      </p:tavLst>
                                    </p:anim>
                                    <p:anim calcmode="lin" valueType="num">
                                      <p:cBhvr>
                                        <p:cTn id="118" dur="500" fill="hold"/>
                                        <p:tgtEl>
                                          <p:spTgt spid="643173"/>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643195"/>
                                        </p:tgtEl>
                                        <p:attrNameLst>
                                          <p:attrName>style.visibility</p:attrName>
                                        </p:attrNameLst>
                                      </p:cBhvr>
                                      <p:to>
                                        <p:strVal val="visible"/>
                                      </p:to>
                                    </p:set>
                                    <p:anim calcmode="lin" valueType="num">
                                      <p:cBhvr>
                                        <p:cTn id="121" dur="500" fill="hold"/>
                                        <p:tgtEl>
                                          <p:spTgt spid="643195"/>
                                        </p:tgtEl>
                                        <p:attrNameLst>
                                          <p:attrName>ppt_x</p:attrName>
                                        </p:attrNameLst>
                                      </p:cBhvr>
                                      <p:tavLst>
                                        <p:tav tm="0">
                                          <p:val>
                                            <p:strVal val="0-#ppt_w/2"/>
                                          </p:val>
                                        </p:tav>
                                        <p:tav tm="100000">
                                          <p:val>
                                            <p:strVal val="#ppt_x"/>
                                          </p:val>
                                        </p:tav>
                                      </p:tavLst>
                                    </p:anim>
                                    <p:anim calcmode="lin" valueType="num">
                                      <p:cBhvr>
                                        <p:cTn id="122" dur="500" fill="hold"/>
                                        <p:tgtEl>
                                          <p:spTgt spid="643195"/>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643174"/>
                                        </p:tgtEl>
                                        <p:attrNameLst>
                                          <p:attrName>style.visibility</p:attrName>
                                        </p:attrNameLst>
                                      </p:cBhvr>
                                      <p:to>
                                        <p:strVal val="visible"/>
                                      </p:to>
                                    </p:set>
                                    <p:anim calcmode="lin" valueType="num">
                                      <p:cBhvr>
                                        <p:cTn id="125" dur="500" fill="hold"/>
                                        <p:tgtEl>
                                          <p:spTgt spid="643174"/>
                                        </p:tgtEl>
                                        <p:attrNameLst>
                                          <p:attrName>ppt_x</p:attrName>
                                        </p:attrNameLst>
                                      </p:cBhvr>
                                      <p:tavLst>
                                        <p:tav tm="0">
                                          <p:val>
                                            <p:strVal val="0-#ppt_w/2"/>
                                          </p:val>
                                        </p:tav>
                                        <p:tav tm="100000">
                                          <p:val>
                                            <p:strVal val="#ppt_x"/>
                                          </p:val>
                                        </p:tav>
                                      </p:tavLst>
                                    </p:anim>
                                    <p:anim calcmode="lin" valueType="num">
                                      <p:cBhvr>
                                        <p:cTn id="126" dur="500" fill="hold"/>
                                        <p:tgtEl>
                                          <p:spTgt spid="643174"/>
                                        </p:tgtEl>
                                        <p:attrNameLst>
                                          <p:attrName>ppt_y</p:attrName>
                                        </p:attrNameLst>
                                      </p:cBhvr>
                                      <p:tavLst>
                                        <p:tav tm="0">
                                          <p:val>
                                            <p:strVal val="#ppt_y"/>
                                          </p:val>
                                        </p:tav>
                                        <p:tav tm="100000">
                                          <p:val>
                                            <p:strVal val="#ppt_y"/>
                                          </p:val>
                                        </p:tav>
                                      </p:tavLst>
                                    </p:anim>
                                  </p:childTnLst>
                                </p:cTn>
                              </p:par>
                              <p:par>
                                <p:cTn id="127" presetID="2" presetClass="entr" presetSubtype="8" fill="hold" nodeType="withEffect">
                                  <p:stCondLst>
                                    <p:cond delay="0"/>
                                  </p:stCondLst>
                                  <p:childTnLst>
                                    <p:set>
                                      <p:cBhvr>
                                        <p:cTn id="128" dur="1" fill="hold">
                                          <p:stCondLst>
                                            <p:cond delay="0"/>
                                          </p:stCondLst>
                                        </p:cTn>
                                        <p:tgtEl>
                                          <p:spTgt spid="6"/>
                                        </p:tgtEl>
                                        <p:attrNameLst>
                                          <p:attrName>style.visibility</p:attrName>
                                        </p:attrNameLst>
                                      </p:cBhvr>
                                      <p:to>
                                        <p:strVal val="visible"/>
                                      </p:to>
                                    </p:set>
                                    <p:anim calcmode="lin" valueType="num">
                                      <p:cBhvr>
                                        <p:cTn id="129" dur="500" fill="hold"/>
                                        <p:tgtEl>
                                          <p:spTgt spid="6"/>
                                        </p:tgtEl>
                                        <p:attrNameLst>
                                          <p:attrName>ppt_x</p:attrName>
                                        </p:attrNameLst>
                                      </p:cBhvr>
                                      <p:tavLst>
                                        <p:tav tm="0">
                                          <p:val>
                                            <p:strVal val="0-#ppt_w/2"/>
                                          </p:val>
                                        </p:tav>
                                        <p:tav tm="100000">
                                          <p:val>
                                            <p:strVal val="#ppt_x"/>
                                          </p:val>
                                        </p:tav>
                                      </p:tavLst>
                                    </p:anim>
                                    <p:anim calcmode="lin" valueType="num">
                                      <p:cBhvr>
                                        <p:cTn id="130" dur="500" fill="hold"/>
                                        <p:tgtEl>
                                          <p:spTgt spid="6"/>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643175"/>
                                        </p:tgtEl>
                                        <p:attrNameLst>
                                          <p:attrName>style.visibility</p:attrName>
                                        </p:attrNameLst>
                                      </p:cBhvr>
                                      <p:to>
                                        <p:strVal val="visible"/>
                                      </p:to>
                                    </p:set>
                                    <p:anim calcmode="lin" valueType="num">
                                      <p:cBhvr>
                                        <p:cTn id="133" dur="500" fill="hold"/>
                                        <p:tgtEl>
                                          <p:spTgt spid="643175"/>
                                        </p:tgtEl>
                                        <p:attrNameLst>
                                          <p:attrName>ppt_x</p:attrName>
                                        </p:attrNameLst>
                                      </p:cBhvr>
                                      <p:tavLst>
                                        <p:tav tm="0">
                                          <p:val>
                                            <p:strVal val="0-#ppt_w/2"/>
                                          </p:val>
                                        </p:tav>
                                        <p:tav tm="100000">
                                          <p:val>
                                            <p:strVal val="#ppt_x"/>
                                          </p:val>
                                        </p:tav>
                                      </p:tavLst>
                                    </p:anim>
                                    <p:anim calcmode="lin" valueType="num">
                                      <p:cBhvr>
                                        <p:cTn id="134" dur="500" fill="hold"/>
                                        <p:tgtEl>
                                          <p:spTgt spid="643175"/>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643197"/>
                                        </p:tgtEl>
                                        <p:attrNameLst>
                                          <p:attrName>style.visibility</p:attrName>
                                        </p:attrNameLst>
                                      </p:cBhvr>
                                      <p:to>
                                        <p:strVal val="visible"/>
                                      </p:to>
                                    </p:set>
                                    <p:anim calcmode="lin" valueType="num">
                                      <p:cBhvr>
                                        <p:cTn id="137" dur="500" fill="hold"/>
                                        <p:tgtEl>
                                          <p:spTgt spid="643197"/>
                                        </p:tgtEl>
                                        <p:attrNameLst>
                                          <p:attrName>ppt_x</p:attrName>
                                        </p:attrNameLst>
                                      </p:cBhvr>
                                      <p:tavLst>
                                        <p:tav tm="0">
                                          <p:val>
                                            <p:strVal val="0-#ppt_w/2"/>
                                          </p:val>
                                        </p:tav>
                                        <p:tav tm="100000">
                                          <p:val>
                                            <p:strVal val="#ppt_x"/>
                                          </p:val>
                                        </p:tav>
                                      </p:tavLst>
                                    </p:anim>
                                    <p:anim calcmode="lin" valueType="num">
                                      <p:cBhvr>
                                        <p:cTn id="138" dur="500" fill="hold"/>
                                        <p:tgtEl>
                                          <p:spTgt spid="643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60" grpId="0" bldLvl="0" animBg="1"/>
      <p:bldP spid="643161" grpId="0" bldLvl="0" animBg="1"/>
      <p:bldP spid="643162" grpId="0" bldLvl="0" animBg="1"/>
      <p:bldP spid="643163" grpId="0" bldLvl="0" animBg="1"/>
      <p:bldP spid="643164" grpId="0" bldLvl="0" animBg="1"/>
      <p:bldP spid="643165" grpId="0" bldLvl="0" animBg="1"/>
      <p:bldP spid="643166" grpId="0" bldLvl="0" animBg="1"/>
      <p:bldP spid="643167" grpId="0" bldLvl="0" animBg="1"/>
      <p:bldP spid="643168" grpId="0" bldLvl="0" animBg="1"/>
      <p:bldP spid="643169" grpId="0" bldLvl="0" animBg="1"/>
      <p:bldP spid="643170" grpId="0" bldLvl="0" animBg="1"/>
      <p:bldP spid="643171" grpId="0" bldLvl="0" animBg="1"/>
      <p:bldP spid="643172" grpId="0" bldLvl="0" animBg="1"/>
      <p:bldP spid="643173" grpId="0" bldLvl="0" animBg="1"/>
      <p:bldP spid="643174" grpId="0" bldLvl="0" animBg="1"/>
      <p:bldP spid="643175" grpId="0" bldLvl="0" animBg="1"/>
      <p:bldP spid="643179" grpId="0" bldLvl="0" animBg="1"/>
      <p:bldP spid="643180" grpId="0" bldLvl="0" animBg="1"/>
      <p:bldP spid="643181" grpId="0" bldLvl="0" animBg="1"/>
      <p:bldP spid="643185" grpId="0" bldLvl="0" animBg="1"/>
      <p:bldP spid="643186" grpId="0" bldLvl="0" animBg="1"/>
      <p:bldP spid="643187" grpId="0" bldLvl="0" animBg="1"/>
      <p:bldP spid="643188" grpId="0" bldLvl="0" animBg="1"/>
      <p:bldP spid="643192" grpId="0" bldLvl="0" animBg="1"/>
      <p:bldP spid="643193" grpId="0" bldLvl="0" animBg="1"/>
      <p:bldP spid="643194" grpId="0" bldLvl="0" animBg="1"/>
      <p:bldP spid="643195" grpId="0" bldLvl="0" animBg="1"/>
      <p:bldP spid="643197" grpId="0" bldLvl="0" animBg="1"/>
      <p:bldP spid="643198"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b="1" dirty="0">
                <a:latin typeface="Arial" panose="020B0604020202020204" pitchFamily="34" charset="0"/>
                <a:ea typeface="+mn-ea"/>
                <a:cs typeface="+mn-cs"/>
                <a:sym typeface="+mn-ea"/>
              </a:rPr>
              <a:t>利用</a:t>
            </a:r>
            <a:r>
              <a:rPr lang="zh-CN" altLang="en-US" b="1" dirty="0">
                <a:latin typeface="Arial" panose="020B0604020202020204" pitchFamily="34" charset="0"/>
                <a:ea typeface="+mn-ea"/>
                <a:cs typeface="+mn-cs"/>
                <a:sym typeface="+mn-ea"/>
              </a:rPr>
              <a:t>四选一多路选择器</a:t>
            </a:r>
            <a:r>
              <a:rPr lang="en-US" altLang="en-US" b="1" dirty="0">
                <a:latin typeface="Arial" panose="020B0604020202020204" pitchFamily="34" charset="0"/>
                <a:ea typeface="+mn-ea"/>
                <a:cs typeface="+mn-cs"/>
                <a:sym typeface="+mn-ea"/>
              </a:rPr>
              <a:t>设计组合逻辑</a:t>
            </a:r>
            <a:endParaRPr lang="zh-CN" altLang="en-US"/>
          </a:p>
        </p:txBody>
      </p:sp>
      <p:sp>
        <p:nvSpPr>
          <p:cNvPr id="3" name="内容占位符 2"/>
          <p:cNvSpPr>
            <a:spLocks noGrp="1"/>
          </p:cNvSpPr>
          <p:nvPr>
            <p:ph idx="1"/>
          </p:nvPr>
        </p:nvSpPr>
        <p:spPr/>
        <p:txBody>
          <a:bodyPr/>
          <a:lstStyle/>
          <a:p>
            <a:endParaRPr lang="zh-CN" altLang="en-US"/>
          </a:p>
        </p:txBody>
      </p:sp>
      <p:grpSp>
        <p:nvGrpSpPr>
          <p:cNvPr id="54274" name="Group 186"/>
          <p:cNvGrpSpPr/>
          <p:nvPr/>
        </p:nvGrpSpPr>
        <p:grpSpPr>
          <a:xfrm>
            <a:off x="1600200" y="1248727"/>
            <a:ext cx="9056688" cy="5424488"/>
            <a:chOff x="48" y="421"/>
            <a:chExt cx="5705" cy="3417"/>
          </a:xfrm>
        </p:grpSpPr>
        <p:sp>
          <p:nvSpPr>
            <p:cNvPr id="644116" name="Text Box 20"/>
            <p:cNvSpPr txBox="1">
              <a:spLocks noChangeArrowheads="1"/>
            </p:cNvSpPr>
            <p:nvPr/>
          </p:nvSpPr>
          <p:spPr bwMode="auto">
            <a:xfrm>
              <a:off x="1692" y="2791"/>
              <a:ext cx="288" cy="476"/>
            </a:xfrm>
            <a:prstGeom prst="rect">
              <a:avLst/>
            </a:prstGeom>
            <a:noFill/>
            <a:ln w="12700" cmpd="sng">
              <a:noFill/>
              <a:prstDash val="solid"/>
              <a:miter lim="800000"/>
            </a:ln>
            <a:effectLst/>
          </p:spPr>
          <p:txBody>
            <a:bodyPr>
              <a:spAutoFit/>
            </a:bodyPr>
            <a:lstStyle/>
            <a:p>
              <a:pPr marR="0" defTabSz="914400">
                <a:lnSpc>
                  <a:spcPct val="6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b="1" kern="1200" cap="none" spc="0" normalizeH="0" baseline="-3000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a:p>
              <a:pPr marR="0" defTabSz="914400">
                <a:lnSpc>
                  <a:spcPct val="65000"/>
                </a:lnSpc>
                <a:spcBef>
                  <a:spcPct val="50000"/>
                </a:spcBef>
                <a:buClrTx/>
                <a:buSzTx/>
                <a:buFontTx/>
                <a:defRPr/>
              </a:pPr>
              <a:r>
                <a:rPr kumimoji="1" lang="en-US" altLang="zh-CN"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644151" name="Text Box 55"/>
            <p:cNvSpPr txBox="1">
              <a:spLocks noChangeArrowheads="1"/>
            </p:cNvSpPr>
            <p:nvPr/>
          </p:nvSpPr>
          <p:spPr bwMode="auto">
            <a:xfrm>
              <a:off x="2523" y="3509"/>
              <a:ext cx="240" cy="329"/>
            </a:xfrm>
            <a:prstGeom prst="rect">
              <a:avLst/>
            </a:prstGeom>
            <a:noFill/>
            <a:ln w="12700" cmpd="sng">
              <a:noFill/>
              <a:prstDash val="solid"/>
              <a:miter lim="800000"/>
            </a:ln>
            <a:effectLst/>
          </p:spPr>
          <p:txBody>
            <a:bodyPr>
              <a:spAutoFit/>
            </a:bodyPr>
            <a:lstStyle>
              <a:lvl1pPr>
                <a:defRPr sz="2400">
                  <a:solidFill>
                    <a:schemeClr val="bg2"/>
                  </a:solidFill>
                  <a:latin typeface="Arial" panose="020B0604020202020204" pitchFamily="34" charset="0"/>
                  <a:ea typeface="宋体" panose="02010600030101010101" pitchFamily="2" charset="-122"/>
                </a:defRPr>
              </a:lvl1pPr>
              <a:lvl2pPr>
                <a:defRPr sz="2400">
                  <a:solidFill>
                    <a:schemeClr val="bg2"/>
                  </a:solidFill>
                  <a:latin typeface="Arial" panose="020B0604020202020204" pitchFamily="34" charset="0"/>
                  <a:ea typeface="宋体" panose="02010600030101010101" pitchFamily="2" charset="-122"/>
                </a:defRPr>
              </a:lvl2pPr>
              <a:lvl3pPr>
                <a:defRPr sz="2400">
                  <a:solidFill>
                    <a:schemeClr val="bg2"/>
                  </a:solidFill>
                  <a:latin typeface="Arial" panose="020B0604020202020204" pitchFamily="34" charset="0"/>
                  <a:ea typeface="宋体" panose="02010600030101010101" pitchFamily="2" charset="-122"/>
                </a:defRPr>
              </a:lvl3pPr>
              <a:lvl4pPr>
                <a:defRPr sz="2400">
                  <a:solidFill>
                    <a:schemeClr val="bg2"/>
                  </a:solidFill>
                  <a:latin typeface="Arial" panose="020B0604020202020204" pitchFamily="34" charset="0"/>
                  <a:ea typeface="宋体" panose="02010600030101010101" pitchFamily="2" charset="-122"/>
                </a:defRPr>
              </a:lvl4pPr>
              <a:lvl5pPr>
                <a:defRPr sz="2400">
                  <a:solidFill>
                    <a:schemeClr val="bg2"/>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bg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F</a:t>
              </a:r>
            </a:p>
          </p:txBody>
        </p:sp>
        <p:sp>
          <p:nvSpPr>
            <p:cNvPr id="644184" name="Rectangle 88"/>
            <p:cNvSpPr>
              <a:spLocks noChangeArrowheads="1"/>
            </p:cNvSpPr>
            <p:nvPr/>
          </p:nvSpPr>
          <p:spPr bwMode="auto">
            <a:xfrm>
              <a:off x="2172" y="2688"/>
              <a:ext cx="960" cy="624"/>
            </a:xfrm>
            <a:prstGeom prst="rect">
              <a:avLst/>
            </a:prstGeom>
            <a:noFill/>
            <a:ln w="12700" cmpd="sng">
              <a:solidFill>
                <a:schemeClr val="tx1"/>
              </a:solidFill>
              <a:prstDash val="solid"/>
              <a:miter lim="800000"/>
            </a:ln>
            <a:effectLst/>
          </p:spPr>
          <p:txBody>
            <a:bodyPr wrap="none" anchor="ct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54278" name="Line 90"/>
            <p:cNvSpPr/>
            <p:nvPr/>
          </p:nvSpPr>
          <p:spPr>
            <a:xfrm>
              <a:off x="1973" y="2880"/>
              <a:ext cx="199" cy="0"/>
            </a:xfrm>
            <a:prstGeom prst="line">
              <a:avLst/>
            </a:prstGeom>
            <a:ln w="12700" cap="flat" cmpd="sng">
              <a:solidFill>
                <a:schemeClr val="tx1"/>
              </a:solidFill>
              <a:prstDash val="solid"/>
              <a:miter/>
              <a:headEnd type="none" w="med" len="med"/>
              <a:tailEnd type="none" w="med" len="med"/>
            </a:ln>
          </p:spPr>
        </p:sp>
        <p:sp>
          <p:nvSpPr>
            <p:cNvPr id="54279" name="Line 91"/>
            <p:cNvSpPr/>
            <p:nvPr/>
          </p:nvSpPr>
          <p:spPr>
            <a:xfrm>
              <a:off x="2460" y="2400"/>
              <a:ext cx="0" cy="288"/>
            </a:xfrm>
            <a:prstGeom prst="line">
              <a:avLst/>
            </a:prstGeom>
            <a:ln w="12700" cap="flat" cmpd="sng">
              <a:solidFill>
                <a:schemeClr val="tx1"/>
              </a:solidFill>
              <a:prstDash val="solid"/>
              <a:miter/>
              <a:headEnd type="none" w="med" len="med"/>
              <a:tailEnd type="none" w="med" len="med"/>
            </a:ln>
          </p:spPr>
        </p:sp>
        <p:sp>
          <p:nvSpPr>
            <p:cNvPr id="54280" name="Line 92"/>
            <p:cNvSpPr/>
            <p:nvPr/>
          </p:nvSpPr>
          <p:spPr>
            <a:xfrm>
              <a:off x="2652" y="2400"/>
              <a:ext cx="0" cy="288"/>
            </a:xfrm>
            <a:prstGeom prst="line">
              <a:avLst/>
            </a:prstGeom>
            <a:ln w="12700" cap="flat" cmpd="sng">
              <a:solidFill>
                <a:schemeClr val="tx1"/>
              </a:solidFill>
              <a:prstDash val="solid"/>
              <a:miter/>
              <a:headEnd type="none" w="med" len="med"/>
              <a:tailEnd type="none" w="med" len="med"/>
            </a:ln>
          </p:spPr>
        </p:sp>
        <p:sp>
          <p:nvSpPr>
            <p:cNvPr id="54281" name="Line 93"/>
            <p:cNvSpPr/>
            <p:nvPr/>
          </p:nvSpPr>
          <p:spPr>
            <a:xfrm>
              <a:off x="2844" y="2400"/>
              <a:ext cx="0" cy="288"/>
            </a:xfrm>
            <a:prstGeom prst="line">
              <a:avLst/>
            </a:prstGeom>
            <a:ln w="12700" cap="flat" cmpd="sng">
              <a:solidFill>
                <a:schemeClr val="tx1"/>
              </a:solidFill>
              <a:prstDash val="solid"/>
              <a:miter/>
              <a:headEnd type="none" w="med" len="med"/>
              <a:tailEnd type="none" w="med" len="med"/>
            </a:ln>
          </p:spPr>
        </p:sp>
        <p:sp>
          <p:nvSpPr>
            <p:cNvPr id="54282" name="Line 94"/>
            <p:cNvSpPr/>
            <p:nvPr/>
          </p:nvSpPr>
          <p:spPr>
            <a:xfrm>
              <a:off x="3036" y="2400"/>
              <a:ext cx="0" cy="288"/>
            </a:xfrm>
            <a:prstGeom prst="line">
              <a:avLst/>
            </a:prstGeom>
            <a:ln w="12700" cap="flat" cmpd="sng">
              <a:solidFill>
                <a:schemeClr val="tx1"/>
              </a:solidFill>
              <a:prstDash val="solid"/>
              <a:miter/>
              <a:headEnd type="none" w="med" len="med"/>
              <a:tailEnd type="none" w="med" len="med"/>
            </a:ln>
          </p:spPr>
        </p:sp>
        <p:sp>
          <p:nvSpPr>
            <p:cNvPr id="54283" name="Line 95"/>
            <p:cNvSpPr/>
            <p:nvPr/>
          </p:nvSpPr>
          <p:spPr>
            <a:xfrm>
              <a:off x="1973" y="3120"/>
              <a:ext cx="199" cy="0"/>
            </a:xfrm>
            <a:prstGeom prst="line">
              <a:avLst/>
            </a:prstGeom>
            <a:ln w="12700" cap="flat" cmpd="sng">
              <a:solidFill>
                <a:schemeClr val="tx1"/>
              </a:solidFill>
              <a:prstDash val="solid"/>
              <a:miter/>
              <a:headEnd type="none" w="med" len="med"/>
              <a:tailEnd type="none" w="med" len="med"/>
            </a:ln>
          </p:spPr>
        </p:sp>
        <p:sp>
          <p:nvSpPr>
            <p:cNvPr id="54284" name="Line 96"/>
            <p:cNvSpPr/>
            <p:nvPr/>
          </p:nvSpPr>
          <p:spPr>
            <a:xfrm>
              <a:off x="2652" y="3312"/>
              <a:ext cx="0" cy="240"/>
            </a:xfrm>
            <a:prstGeom prst="line">
              <a:avLst/>
            </a:prstGeom>
            <a:ln w="12700" cap="flat" cmpd="sng">
              <a:solidFill>
                <a:schemeClr val="tx1"/>
              </a:solidFill>
              <a:prstDash val="solid"/>
              <a:miter/>
              <a:headEnd type="none" w="med" len="med"/>
              <a:tailEnd type="triangle" w="med" len="med"/>
            </a:ln>
          </p:spPr>
        </p:sp>
        <p:sp>
          <p:nvSpPr>
            <p:cNvPr id="644193" name="Rectangle 97"/>
            <p:cNvSpPr>
              <a:spLocks noChangeArrowheads="1"/>
            </p:cNvSpPr>
            <p:nvPr/>
          </p:nvSpPr>
          <p:spPr bwMode="auto">
            <a:xfrm>
              <a:off x="499" y="1056"/>
              <a:ext cx="960" cy="624"/>
            </a:xfrm>
            <a:prstGeom prst="rect">
              <a:avLst/>
            </a:prstGeom>
            <a:noFill/>
            <a:ln w="12700" cmpd="sng">
              <a:solidFill>
                <a:schemeClr val="tx1"/>
              </a:solidFill>
              <a:prstDash val="solid"/>
              <a:miter lim="800000"/>
            </a:ln>
            <a:effectLst/>
          </p:spPr>
          <p:txBody>
            <a:bodyPr wrap="none" anchor="ct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54286" name="Line 98"/>
            <p:cNvSpPr/>
            <p:nvPr/>
          </p:nvSpPr>
          <p:spPr>
            <a:xfrm>
              <a:off x="300" y="1248"/>
              <a:ext cx="199" cy="0"/>
            </a:xfrm>
            <a:prstGeom prst="line">
              <a:avLst/>
            </a:prstGeom>
            <a:ln w="12700" cap="flat" cmpd="sng">
              <a:solidFill>
                <a:schemeClr val="tx1"/>
              </a:solidFill>
              <a:prstDash val="solid"/>
              <a:miter/>
              <a:headEnd type="none" w="med" len="med"/>
              <a:tailEnd type="none" w="med" len="med"/>
            </a:ln>
          </p:spPr>
        </p:sp>
        <p:sp>
          <p:nvSpPr>
            <p:cNvPr id="54287" name="Line 99"/>
            <p:cNvSpPr/>
            <p:nvPr/>
          </p:nvSpPr>
          <p:spPr>
            <a:xfrm>
              <a:off x="787" y="768"/>
              <a:ext cx="0" cy="288"/>
            </a:xfrm>
            <a:prstGeom prst="line">
              <a:avLst/>
            </a:prstGeom>
            <a:ln w="12700" cap="flat" cmpd="sng">
              <a:solidFill>
                <a:schemeClr val="tx1"/>
              </a:solidFill>
              <a:prstDash val="solid"/>
              <a:miter/>
              <a:headEnd type="none" w="med" len="med"/>
              <a:tailEnd type="none" w="med" len="med"/>
            </a:ln>
          </p:spPr>
        </p:sp>
        <p:sp>
          <p:nvSpPr>
            <p:cNvPr id="54288" name="Line 100"/>
            <p:cNvSpPr/>
            <p:nvPr/>
          </p:nvSpPr>
          <p:spPr>
            <a:xfrm>
              <a:off x="979" y="768"/>
              <a:ext cx="0" cy="288"/>
            </a:xfrm>
            <a:prstGeom prst="line">
              <a:avLst/>
            </a:prstGeom>
            <a:ln w="12700" cap="flat" cmpd="sng">
              <a:solidFill>
                <a:schemeClr val="tx1"/>
              </a:solidFill>
              <a:prstDash val="solid"/>
              <a:miter/>
              <a:headEnd type="none" w="med" len="med"/>
              <a:tailEnd type="none" w="med" len="med"/>
            </a:ln>
          </p:spPr>
        </p:sp>
        <p:sp>
          <p:nvSpPr>
            <p:cNvPr id="54289" name="Line 101"/>
            <p:cNvSpPr/>
            <p:nvPr/>
          </p:nvSpPr>
          <p:spPr>
            <a:xfrm>
              <a:off x="1171" y="768"/>
              <a:ext cx="0" cy="288"/>
            </a:xfrm>
            <a:prstGeom prst="line">
              <a:avLst/>
            </a:prstGeom>
            <a:ln w="12700" cap="flat" cmpd="sng">
              <a:solidFill>
                <a:schemeClr val="tx1"/>
              </a:solidFill>
              <a:prstDash val="solid"/>
              <a:miter/>
              <a:headEnd type="none" w="med" len="med"/>
              <a:tailEnd type="none" w="med" len="med"/>
            </a:ln>
          </p:spPr>
        </p:sp>
        <p:sp>
          <p:nvSpPr>
            <p:cNvPr id="54290" name="Line 102"/>
            <p:cNvSpPr/>
            <p:nvPr/>
          </p:nvSpPr>
          <p:spPr>
            <a:xfrm>
              <a:off x="1363" y="768"/>
              <a:ext cx="0" cy="288"/>
            </a:xfrm>
            <a:prstGeom prst="line">
              <a:avLst/>
            </a:prstGeom>
            <a:ln w="12700" cap="flat" cmpd="sng">
              <a:solidFill>
                <a:schemeClr val="tx1"/>
              </a:solidFill>
              <a:prstDash val="solid"/>
              <a:miter/>
              <a:headEnd type="none" w="med" len="med"/>
              <a:tailEnd type="none" w="med" len="med"/>
            </a:ln>
          </p:spPr>
        </p:sp>
        <p:sp>
          <p:nvSpPr>
            <p:cNvPr id="54291" name="Line 103"/>
            <p:cNvSpPr/>
            <p:nvPr/>
          </p:nvSpPr>
          <p:spPr>
            <a:xfrm>
              <a:off x="300" y="1488"/>
              <a:ext cx="199" cy="0"/>
            </a:xfrm>
            <a:prstGeom prst="line">
              <a:avLst/>
            </a:prstGeom>
            <a:ln w="12700" cap="flat" cmpd="sng">
              <a:solidFill>
                <a:schemeClr val="tx1"/>
              </a:solidFill>
              <a:prstDash val="solid"/>
              <a:miter/>
              <a:headEnd type="none" w="med" len="med"/>
              <a:tailEnd type="none" w="med" len="med"/>
            </a:ln>
          </p:spPr>
        </p:sp>
        <p:sp>
          <p:nvSpPr>
            <p:cNvPr id="54292" name="Line 104"/>
            <p:cNvSpPr/>
            <p:nvPr/>
          </p:nvSpPr>
          <p:spPr>
            <a:xfrm>
              <a:off x="967" y="1680"/>
              <a:ext cx="0" cy="240"/>
            </a:xfrm>
            <a:prstGeom prst="line">
              <a:avLst/>
            </a:prstGeom>
            <a:ln w="12700" cap="flat" cmpd="sng">
              <a:solidFill>
                <a:schemeClr val="tx1"/>
              </a:solidFill>
              <a:prstDash val="solid"/>
              <a:miter/>
              <a:headEnd type="none" w="med" len="med"/>
              <a:tailEnd type="triangle" w="med" len="med"/>
            </a:ln>
          </p:spPr>
        </p:sp>
        <p:sp>
          <p:nvSpPr>
            <p:cNvPr id="644201" name="Rectangle 105"/>
            <p:cNvSpPr>
              <a:spLocks noChangeArrowheads="1"/>
            </p:cNvSpPr>
            <p:nvPr/>
          </p:nvSpPr>
          <p:spPr bwMode="auto">
            <a:xfrm>
              <a:off x="1884" y="1056"/>
              <a:ext cx="960" cy="624"/>
            </a:xfrm>
            <a:prstGeom prst="rect">
              <a:avLst/>
            </a:prstGeom>
            <a:noFill/>
            <a:ln w="12700" cmpd="sng">
              <a:solidFill>
                <a:schemeClr val="tx1"/>
              </a:solidFill>
              <a:prstDash val="solid"/>
              <a:miter lim="800000"/>
            </a:ln>
            <a:effectLst/>
          </p:spPr>
          <p:txBody>
            <a:bodyPr wrap="none" anchor="ct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54294" name="Line 106"/>
            <p:cNvSpPr/>
            <p:nvPr/>
          </p:nvSpPr>
          <p:spPr>
            <a:xfrm>
              <a:off x="1685" y="1248"/>
              <a:ext cx="199" cy="0"/>
            </a:xfrm>
            <a:prstGeom prst="line">
              <a:avLst/>
            </a:prstGeom>
            <a:ln w="12700" cap="flat" cmpd="sng">
              <a:solidFill>
                <a:schemeClr val="tx1"/>
              </a:solidFill>
              <a:prstDash val="solid"/>
              <a:miter/>
              <a:headEnd type="none" w="med" len="med"/>
              <a:tailEnd type="none" w="med" len="med"/>
            </a:ln>
          </p:spPr>
        </p:sp>
        <p:sp>
          <p:nvSpPr>
            <p:cNvPr id="54295" name="Line 107"/>
            <p:cNvSpPr/>
            <p:nvPr/>
          </p:nvSpPr>
          <p:spPr>
            <a:xfrm>
              <a:off x="2172" y="768"/>
              <a:ext cx="0" cy="288"/>
            </a:xfrm>
            <a:prstGeom prst="line">
              <a:avLst/>
            </a:prstGeom>
            <a:ln w="12700" cap="flat" cmpd="sng">
              <a:solidFill>
                <a:schemeClr val="tx1"/>
              </a:solidFill>
              <a:prstDash val="solid"/>
              <a:miter/>
              <a:headEnd type="none" w="med" len="med"/>
              <a:tailEnd type="none" w="med" len="med"/>
            </a:ln>
          </p:spPr>
        </p:sp>
        <p:sp>
          <p:nvSpPr>
            <p:cNvPr id="54296" name="Line 108"/>
            <p:cNvSpPr/>
            <p:nvPr/>
          </p:nvSpPr>
          <p:spPr>
            <a:xfrm>
              <a:off x="2364" y="768"/>
              <a:ext cx="0" cy="288"/>
            </a:xfrm>
            <a:prstGeom prst="line">
              <a:avLst/>
            </a:prstGeom>
            <a:ln w="12700" cap="flat" cmpd="sng">
              <a:solidFill>
                <a:schemeClr val="tx1"/>
              </a:solidFill>
              <a:prstDash val="solid"/>
              <a:miter/>
              <a:headEnd type="none" w="med" len="med"/>
              <a:tailEnd type="none" w="med" len="med"/>
            </a:ln>
          </p:spPr>
        </p:sp>
        <p:sp>
          <p:nvSpPr>
            <p:cNvPr id="54297" name="Line 109"/>
            <p:cNvSpPr/>
            <p:nvPr/>
          </p:nvSpPr>
          <p:spPr>
            <a:xfrm>
              <a:off x="2556" y="768"/>
              <a:ext cx="0" cy="288"/>
            </a:xfrm>
            <a:prstGeom prst="line">
              <a:avLst/>
            </a:prstGeom>
            <a:ln w="12700" cap="flat" cmpd="sng">
              <a:solidFill>
                <a:schemeClr val="tx1"/>
              </a:solidFill>
              <a:prstDash val="solid"/>
              <a:miter/>
              <a:headEnd type="none" w="med" len="med"/>
              <a:tailEnd type="none" w="med" len="med"/>
            </a:ln>
          </p:spPr>
        </p:sp>
        <p:sp>
          <p:nvSpPr>
            <p:cNvPr id="54298" name="Line 110"/>
            <p:cNvSpPr/>
            <p:nvPr/>
          </p:nvSpPr>
          <p:spPr>
            <a:xfrm>
              <a:off x="2748" y="768"/>
              <a:ext cx="0" cy="288"/>
            </a:xfrm>
            <a:prstGeom prst="line">
              <a:avLst/>
            </a:prstGeom>
            <a:ln w="12700" cap="flat" cmpd="sng">
              <a:solidFill>
                <a:schemeClr val="tx1"/>
              </a:solidFill>
              <a:prstDash val="solid"/>
              <a:miter/>
              <a:headEnd type="none" w="med" len="med"/>
              <a:tailEnd type="none" w="med" len="med"/>
            </a:ln>
          </p:spPr>
        </p:sp>
        <p:sp>
          <p:nvSpPr>
            <p:cNvPr id="54299" name="Line 111"/>
            <p:cNvSpPr/>
            <p:nvPr/>
          </p:nvSpPr>
          <p:spPr>
            <a:xfrm>
              <a:off x="1685" y="1488"/>
              <a:ext cx="199" cy="0"/>
            </a:xfrm>
            <a:prstGeom prst="line">
              <a:avLst/>
            </a:prstGeom>
            <a:ln w="12700" cap="flat" cmpd="sng">
              <a:solidFill>
                <a:schemeClr val="tx1"/>
              </a:solidFill>
              <a:prstDash val="solid"/>
              <a:miter/>
              <a:headEnd type="none" w="med" len="med"/>
              <a:tailEnd type="none" w="med" len="med"/>
            </a:ln>
          </p:spPr>
        </p:sp>
        <p:sp>
          <p:nvSpPr>
            <p:cNvPr id="54300" name="Line 112"/>
            <p:cNvSpPr/>
            <p:nvPr/>
          </p:nvSpPr>
          <p:spPr>
            <a:xfrm>
              <a:off x="2364" y="1680"/>
              <a:ext cx="0" cy="240"/>
            </a:xfrm>
            <a:prstGeom prst="line">
              <a:avLst/>
            </a:prstGeom>
            <a:ln w="12700" cap="flat" cmpd="sng">
              <a:solidFill>
                <a:schemeClr val="tx1"/>
              </a:solidFill>
              <a:prstDash val="solid"/>
              <a:miter/>
              <a:headEnd type="none" w="med" len="med"/>
              <a:tailEnd type="triangle" w="med" len="med"/>
            </a:ln>
          </p:spPr>
        </p:sp>
        <p:sp>
          <p:nvSpPr>
            <p:cNvPr id="644209" name="Rectangle 113"/>
            <p:cNvSpPr>
              <a:spLocks noChangeArrowheads="1"/>
            </p:cNvSpPr>
            <p:nvPr/>
          </p:nvSpPr>
          <p:spPr bwMode="auto">
            <a:xfrm>
              <a:off x="3324" y="1056"/>
              <a:ext cx="960" cy="624"/>
            </a:xfrm>
            <a:prstGeom prst="rect">
              <a:avLst/>
            </a:prstGeom>
            <a:noFill/>
            <a:ln w="12700" cmpd="sng">
              <a:solidFill>
                <a:schemeClr val="tx1"/>
              </a:solidFill>
              <a:prstDash val="solid"/>
              <a:miter lim="800000"/>
            </a:ln>
            <a:effectLst/>
          </p:spPr>
          <p:txBody>
            <a:bodyPr wrap="none" anchor="ct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54302" name="Line 114"/>
            <p:cNvSpPr/>
            <p:nvPr/>
          </p:nvSpPr>
          <p:spPr>
            <a:xfrm>
              <a:off x="3125" y="1248"/>
              <a:ext cx="199" cy="0"/>
            </a:xfrm>
            <a:prstGeom prst="line">
              <a:avLst/>
            </a:prstGeom>
            <a:ln w="12700" cap="flat" cmpd="sng">
              <a:solidFill>
                <a:schemeClr val="tx1"/>
              </a:solidFill>
              <a:prstDash val="solid"/>
              <a:miter/>
              <a:headEnd type="none" w="med" len="med"/>
              <a:tailEnd type="none" w="med" len="med"/>
            </a:ln>
          </p:spPr>
        </p:sp>
        <p:sp>
          <p:nvSpPr>
            <p:cNvPr id="54303" name="Line 115"/>
            <p:cNvSpPr/>
            <p:nvPr/>
          </p:nvSpPr>
          <p:spPr>
            <a:xfrm>
              <a:off x="3612" y="768"/>
              <a:ext cx="0" cy="288"/>
            </a:xfrm>
            <a:prstGeom prst="line">
              <a:avLst/>
            </a:prstGeom>
            <a:ln w="12700" cap="flat" cmpd="sng">
              <a:solidFill>
                <a:schemeClr val="tx1"/>
              </a:solidFill>
              <a:prstDash val="solid"/>
              <a:miter/>
              <a:headEnd type="none" w="med" len="med"/>
              <a:tailEnd type="none" w="med" len="med"/>
            </a:ln>
          </p:spPr>
        </p:sp>
        <p:sp>
          <p:nvSpPr>
            <p:cNvPr id="54304" name="Line 116"/>
            <p:cNvSpPr/>
            <p:nvPr/>
          </p:nvSpPr>
          <p:spPr>
            <a:xfrm>
              <a:off x="3804" y="768"/>
              <a:ext cx="0" cy="288"/>
            </a:xfrm>
            <a:prstGeom prst="line">
              <a:avLst/>
            </a:prstGeom>
            <a:ln w="12700" cap="flat" cmpd="sng">
              <a:solidFill>
                <a:schemeClr val="tx1"/>
              </a:solidFill>
              <a:prstDash val="solid"/>
              <a:miter/>
              <a:headEnd type="none" w="med" len="med"/>
              <a:tailEnd type="none" w="med" len="med"/>
            </a:ln>
          </p:spPr>
        </p:sp>
        <p:sp>
          <p:nvSpPr>
            <p:cNvPr id="54305" name="Line 117"/>
            <p:cNvSpPr/>
            <p:nvPr/>
          </p:nvSpPr>
          <p:spPr>
            <a:xfrm>
              <a:off x="3996" y="768"/>
              <a:ext cx="0" cy="288"/>
            </a:xfrm>
            <a:prstGeom prst="line">
              <a:avLst/>
            </a:prstGeom>
            <a:ln w="12700" cap="flat" cmpd="sng">
              <a:solidFill>
                <a:schemeClr val="tx1"/>
              </a:solidFill>
              <a:prstDash val="solid"/>
              <a:miter/>
              <a:headEnd type="none" w="med" len="med"/>
              <a:tailEnd type="none" w="med" len="med"/>
            </a:ln>
          </p:spPr>
        </p:sp>
        <p:sp>
          <p:nvSpPr>
            <p:cNvPr id="54306" name="Line 118"/>
            <p:cNvSpPr/>
            <p:nvPr/>
          </p:nvSpPr>
          <p:spPr>
            <a:xfrm>
              <a:off x="4188" y="768"/>
              <a:ext cx="0" cy="288"/>
            </a:xfrm>
            <a:prstGeom prst="line">
              <a:avLst/>
            </a:prstGeom>
            <a:ln w="12700" cap="flat" cmpd="sng">
              <a:solidFill>
                <a:schemeClr val="tx1"/>
              </a:solidFill>
              <a:prstDash val="solid"/>
              <a:miter/>
              <a:headEnd type="none" w="med" len="med"/>
              <a:tailEnd type="none" w="med" len="med"/>
            </a:ln>
          </p:spPr>
        </p:sp>
        <p:sp>
          <p:nvSpPr>
            <p:cNvPr id="54307" name="Line 119"/>
            <p:cNvSpPr/>
            <p:nvPr/>
          </p:nvSpPr>
          <p:spPr>
            <a:xfrm>
              <a:off x="3125" y="1488"/>
              <a:ext cx="199" cy="0"/>
            </a:xfrm>
            <a:prstGeom prst="line">
              <a:avLst/>
            </a:prstGeom>
            <a:ln w="12700" cap="flat" cmpd="sng">
              <a:solidFill>
                <a:schemeClr val="tx1"/>
              </a:solidFill>
              <a:prstDash val="solid"/>
              <a:miter/>
              <a:headEnd type="none" w="med" len="med"/>
              <a:tailEnd type="none" w="med" len="med"/>
            </a:ln>
          </p:spPr>
        </p:sp>
        <p:sp>
          <p:nvSpPr>
            <p:cNvPr id="54308" name="Line 120"/>
            <p:cNvSpPr/>
            <p:nvPr/>
          </p:nvSpPr>
          <p:spPr>
            <a:xfrm>
              <a:off x="3804" y="1680"/>
              <a:ext cx="0" cy="240"/>
            </a:xfrm>
            <a:prstGeom prst="line">
              <a:avLst/>
            </a:prstGeom>
            <a:ln w="12700" cap="flat" cmpd="sng">
              <a:solidFill>
                <a:schemeClr val="tx1"/>
              </a:solidFill>
              <a:prstDash val="solid"/>
              <a:miter/>
              <a:headEnd type="none" w="med" len="med"/>
              <a:tailEnd type="triangle" w="med" len="med"/>
            </a:ln>
          </p:spPr>
        </p:sp>
        <p:sp>
          <p:nvSpPr>
            <p:cNvPr id="644217" name="Rectangle 121"/>
            <p:cNvSpPr>
              <a:spLocks noChangeArrowheads="1"/>
            </p:cNvSpPr>
            <p:nvPr/>
          </p:nvSpPr>
          <p:spPr bwMode="auto">
            <a:xfrm>
              <a:off x="4716" y="1056"/>
              <a:ext cx="960" cy="624"/>
            </a:xfrm>
            <a:prstGeom prst="rect">
              <a:avLst/>
            </a:prstGeom>
            <a:noFill/>
            <a:ln w="12700" cmpd="sng">
              <a:solidFill>
                <a:schemeClr val="tx1"/>
              </a:solidFill>
              <a:prstDash val="solid"/>
              <a:miter lim="800000"/>
            </a:ln>
            <a:effectLst/>
          </p:spPr>
          <p:txBody>
            <a:bodyPr wrap="none" anchor="ct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0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54310" name="Line 122"/>
            <p:cNvSpPr/>
            <p:nvPr/>
          </p:nvSpPr>
          <p:spPr>
            <a:xfrm>
              <a:off x="4517" y="1248"/>
              <a:ext cx="199" cy="0"/>
            </a:xfrm>
            <a:prstGeom prst="line">
              <a:avLst/>
            </a:prstGeom>
            <a:ln w="12700" cap="flat" cmpd="sng">
              <a:solidFill>
                <a:schemeClr val="tx1"/>
              </a:solidFill>
              <a:prstDash val="solid"/>
              <a:miter/>
              <a:headEnd type="none" w="med" len="med"/>
              <a:tailEnd type="none" w="med" len="med"/>
            </a:ln>
          </p:spPr>
        </p:sp>
        <p:sp>
          <p:nvSpPr>
            <p:cNvPr id="54311" name="Line 123"/>
            <p:cNvSpPr/>
            <p:nvPr/>
          </p:nvSpPr>
          <p:spPr>
            <a:xfrm>
              <a:off x="5004" y="768"/>
              <a:ext cx="0" cy="288"/>
            </a:xfrm>
            <a:prstGeom prst="line">
              <a:avLst/>
            </a:prstGeom>
            <a:ln w="12700" cap="flat" cmpd="sng">
              <a:solidFill>
                <a:schemeClr val="tx1"/>
              </a:solidFill>
              <a:prstDash val="solid"/>
              <a:miter/>
              <a:headEnd type="none" w="med" len="med"/>
              <a:tailEnd type="none" w="med" len="med"/>
            </a:ln>
          </p:spPr>
        </p:sp>
        <p:sp>
          <p:nvSpPr>
            <p:cNvPr id="54312" name="Line 124"/>
            <p:cNvSpPr/>
            <p:nvPr/>
          </p:nvSpPr>
          <p:spPr>
            <a:xfrm>
              <a:off x="5196" y="768"/>
              <a:ext cx="0" cy="288"/>
            </a:xfrm>
            <a:prstGeom prst="line">
              <a:avLst/>
            </a:prstGeom>
            <a:ln w="12700" cap="flat" cmpd="sng">
              <a:solidFill>
                <a:schemeClr val="tx1"/>
              </a:solidFill>
              <a:prstDash val="solid"/>
              <a:miter/>
              <a:headEnd type="none" w="med" len="med"/>
              <a:tailEnd type="none" w="med" len="med"/>
            </a:ln>
          </p:spPr>
        </p:sp>
        <p:sp>
          <p:nvSpPr>
            <p:cNvPr id="54313" name="Line 125"/>
            <p:cNvSpPr/>
            <p:nvPr/>
          </p:nvSpPr>
          <p:spPr>
            <a:xfrm>
              <a:off x="5388" y="768"/>
              <a:ext cx="0" cy="288"/>
            </a:xfrm>
            <a:prstGeom prst="line">
              <a:avLst/>
            </a:prstGeom>
            <a:ln w="12700" cap="flat" cmpd="sng">
              <a:solidFill>
                <a:schemeClr val="tx1"/>
              </a:solidFill>
              <a:prstDash val="solid"/>
              <a:miter/>
              <a:headEnd type="none" w="med" len="med"/>
              <a:tailEnd type="none" w="med" len="med"/>
            </a:ln>
          </p:spPr>
        </p:sp>
        <p:sp>
          <p:nvSpPr>
            <p:cNvPr id="54314" name="Line 126"/>
            <p:cNvSpPr/>
            <p:nvPr/>
          </p:nvSpPr>
          <p:spPr>
            <a:xfrm>
              <a:off x="5580" y="768"/>
              <a:ext cx="0" cy="288"/>
            </a:xfrm>
            <a:prstGeom prst="line">
              <a:avLst/>
            </a:prstGeom>
            <a:ln w="12700" cap="flat" cmpd="sng">
              <a:solidFill>
                <a:schemeClr val="tx1"/>
              </a:solidFill>
              <a:prstDash val="solid"/>
              <a:miter/>
              <a:headEnd type="none" w="med" len="med"/>
              <a:tailEnd type="none" w="med" len="med"/>
            </a:ln>
          </p:spPr>
        </p:sp>
        <p:sp>
          <p:nvSpPr>
            <p:cNvPr id="54315" name="Line 127"/>
            <p:cNvSpPr/>
            <p:nvPr/>
          </p:nvSpPr>
          <p:spPr>
            <a:xfrm>
              <a:off x="4517" y="1488"/>
              <a:ext cx="199" cy="0"/>
            </a:xfrm>
            <a:prstGeom prst="line">
              <a:avLst/>
            </a:prstGeom>
            <a:ln w="12700" cap="flat" cmpd="sng">
              <a:solidFill>
                <a:schemeClr val="tx1"/>
              </a:solidFill>
              <a:prstDash val="solid"/>
              <a:miter/>
              <a:headEnd type="none" w="med" len="med"/>
              <a:tailEnd type="none" w="med" len="med"/>
            </a:ln>
          </p:spPr>
        </p:sp>
        <p:sp>
          <p:nvSpPr>
            <p:cNvPr id="54316" name="Line 128"/>
            <p:cNvSpPr/>
            <p:nvPr/>
          </p:nvSpPr>
          <p:spPr>
            <a:xfrm>
              <a:off x="5196" y="1680"/>
              <a:ext cx="0" cy="240"/>
            </a:xfrm>
            <a:prstGeom prst="line">
              <a:avLst/>
            </a:prstGeom>
            <a:ln w="12700" cap="flat" cmpd="sng">
              <a:solidFill>
                <a:schemeClr val="tx1"/>
              </a:solidFill>
              <a:prstDash val="solid"/>
              <a:miter/>
              <a:headEnd type="none" w="med" len="med"/>
              <a:tailEnd type="triangle" w="med" len="med"/>
            </a:ln>
          </p:spPr>
        </p:sp>
        <p:sp>
          <p:nvSpPr>
            <p:cNvPr id="54317" name="Line 129"/>
            <p:cNvSpPr/>
            <p:nvPr/>
          </p:nvSpPr>
          <p:spPr>
            <a:xfrm flipH="1">
              <a:off x="972" y="2400"/>
              <a:ext cx="1488" cy="0"/>
            </a:xfrm>
            <a:prstGeom prst="line">
              <a:avLst/>
            </a:prstGeom>
            <a:ln w="12700" cap="flat" cmpd="sng">
              <a:solidFill>
                <a:schemeClr val="tx1"/>
              </a:solidFill>
              <a:prstDash val="solid"/>
              <a:miter/>
              <a:headEnd type="none" w="med" len="med"/>
              <a:tailEnd type="none" w="med" len="med"/>
            </a:ln>
          </p:spPr>
        </p:sp>
        <p:sp>
          <p:nvSpPr>
            <p:cNvPr id="54318" name="Line 130"/>
            <p:cNvSpPr/>
            <p:nvPr/>
          </p:nvSpPr>
          <p:spPr>
            <a:xfrm flipV="1">
              <a:off x="972" y="1824"/>
              <a:ext cx="0" cy="576"/>
            </a:xfrm>
            <a:prstGeom prst="line">
              <a:avLst/>
            </a:prstGeom>
            <a:ln w="12700" cap="flat" cmpd="sng">
              <a:solidFill>
                <a:schemeClr val="tx1"/>
              </a:solidFill>
              <a:prstDash val="solid"/>
              <a:miter/>
              <a:headEnd type="none" w="med" len="med"/>
              <a:tailEnd type="none" w="med" len="med"/>
            </a:ln>
          </p:spPr>
        </p:sp>
        <p:sp>
          <p:nvSpPr>
            <p:cNvPr id="54319" name="Line 131"/>
            <p:cNvSpPr/>
            <p:nvPr/>
          </p:nvSpPr>
          <p:spPr>
            <a:xfrm flipV="1">
              <a:off x="2652" y="2256"/>
              <a:ext cx="0" cy="192"/>
            </a:xfrm>
            <a:prstGeom prst="line">
              <a:avLst/>
            </a:prstGeom>
            <a:ln w="12700" cap="flat" cmpd="sng">
              <a:solidFill>
                <a:schemeClr val="tx1"/>
              </a:solidFill>
              <a:prstDash val="solid"/>
              <a:miter/>
              <a:headEnd type="none" w="med" len="med"/>
              <a:tailEnd type="none" w="med" len="med"/>
            </a:ln>
          </p:spPr>
        </p:sp>
        <p:sp>
          <p:nvSpPr>
            <p:cNvPr id="54320" name="Line 132"/>
            <p:cNvSpPr/>
            <p:nvPr/>
          </p:nvSpPr>
          <p:spPr>
            <a:xfrm flipH="1">
              <a:off x="2364" y="2256"/>
              <a:ext cx="288" cy="0"/>
            </a:xfrm>
            <a:prstGeom prst="line">
              <a:avLst/>
            </a:prstGeom>
            <a:ln w="12700" cap="flat" cmpd="sng">
              <a:solidFill>
                <a:schemeClr val="tx1"/>
              </a:solidFill>
              <a:prstDash val="solid"/>
              <a:miter/>
              <a:headEnd type="none" w="med" len="med"/>
              <a:tailEnd type="none" w="med" len="med"/>
            </a:ln>
          </p:spPr>
        </p:sp>
        <p:sp>
          <p:nvSpPr>
            <p:cNvPr id="54321" name="Line 133"/>
            <p:cNvSpPr/>
            <p:nvPr/>
          </p:nvSpPr>
          <p:spPr>
            <a:xfrm flipV="1">
              <a:off x="2364" y="1776"/>
              <a:ext cx="0" cy="480"/>
            </a:xfrm>
            <a:prstGeom prst="line">
              <a:avLst/>
            </a:prstGeom>
            <a:ln w="12700" cap="flat" cmpd="sng">
              <a:solidFill>
                <a:schemeClr val="tx1"/>
              </a:solidFill>
              <a:prstDash val="solid"/>
              <a:miter/>
              <a:headEnd type="none" w="med" len="med"/>
              <a:tailEnd type="none" w="med" len="med"/>
            </a:ln>
          </p:spPr>
        </p:sp>
        <p:sp>
          <p:nvSpPr>
            <p:cNvPr id="54322" name="Line 134"/>
            <p:cNvSpPr/>
            <p:nvPr/>
          </p:nvSpPr>
          <p:spPr>
            <a:xfrm>
              <a:off x="3036" y="2400"/>
              <a:ext cx="2160" cy="0"/>
            </a:xfrm>
            <a:prstGeom prst="line">
              <a:avLst/>
            </a:prstGeom>
            <a:ln w="12700" cap="flat" cmpd="sng">
              <a:solidFill>
                <a:schemeClr val="tx1"/>
              </a:solidFill>
              <a:prstDash val="solid"/>
              <a:miter/>
              <a:headEnd type="none" w="med" len="med"/>
              <a:tailEnd type="none" w="med" len="med"/>
            </a:ln>
          </p:spPr>
        </p:sp>
        <p:sp>
          <p:nvSpPr>
            <p:cNvPr id="54323" name="Line 135"/>
            <p:cNvSpPr/>
            <p:nvPr/>
          </p:nvSpPr>
          <p:spPr>
            <a:xfrm flipV="1">
              <a:off x="5196" y="1824"/>
              <a:ext cx="0" cy="576"/>
            </a:xfrm>
            <a:prstGeom prst="line">
              <a:avLst/>
            </a:prstGeom>
            <a:ln w="12700" cap="flat" cmpd="sng">
              <a:solidFill>
                <a:schemeClr val="tx1"/>
              </a:solidFill>
              <a:prstDash val="solid"/>
              <a:miter/>
              <a:headEnd type="none" w="med" len="med"/>
              <a:tailEnd type="none" w="med" len="med"/>
            </a:ln>
          </p:spPr>
        </p:sp>
        <p:sp>
          <p:nvSpPr>
            <p:cNvPr id="54324" name="Line 136"/>
            <p:cNvSpPr/>
            <p:nvPr/>
          </p:nvSpPr>
          <p:spPr>
            <a:xfrm flipV="1">
              <a:off x="2844" y="2256"/>
              <a:ext cx="0" cy="192"/>
            </a:xfrm>
            <a:prstGeom prst="line">
              <a:avLst/>
            </a:prstGeom>
            <a:ln w="12700" cap="flat" cmpd="sng">
              <a:solidFill>
                <a:schemeClr val="tx1"/>
              </a:solidFill>
              <a:prstDash val="solid"/>
              <a:miter/>
              <a:headEnd type="none" w="med" len="med"/>
              <a:tailEnd type="none" w="med" len="med"/>
            </a:ln>
          </p:spPr>
        </p:sp>
        <p:sp>
          <p:nvSpPr>
            <p:cNvPr id="54325" name="Line 137"/>
            <p:cNvSpPr/>
            <p:nvPr/>
          </p:nvSpPr>
          <p:spPr>
            <a:xfrm>
              <a:off x="2844" y="2256"/>
              <a:ext cx="960" cy="0"/>
            </a:xfrm>
            <a:prstGeom prst="line">
              <a:avLst/>
            </a:prstGeom>
            <a:ln w="12700" cap="flat" cmpd="sng">
              <a:solidFill>
                <a:schemeClr val="tx1"/>
              </a:solidFill>
              <a:prstDash val="solid"/>
              <a:miter/>
              <a:headEnd type="none" w="med" len="med"/>
              <a:tailEnd type="none" w="med" len="med"/>
            </a:ln>
          </p:spPr>
        </p:sp>
        <p:sp>
          <p:nvSpPr>
            <p:cNvPr id="54326" name="Line 138"/>
            <p:cNvSpPr/>
            <p:nvPr/>
          </p:nvSpPr>
          <p:spPr>
            <a:xfrm flipV="1">
              <a:off x="3804" y="1824"/>
              <a:ext cx="0" cy="432"/>
            </a:xfrm>
            <a:prstGeom prst="line">
              <a:avLst/>
            </a:prstGeom>
            <a:ln w="12700" cap="flat" cmpd="sng">
              <a:solidFill>
                <a:schemeClr val="tx1"/>
              </a:solidFill>
              <a:prstDash val="solid"/>
              <a:miter/>
              <a:headEnd type="none" w="med" len="med"/>
              <a:tailEnd type="none" w="med" len="med"/>
            </a:ln>
          </p:spPr>
        </p:sp>
        <p:sp>
          <p:nvSpPr>
            <p:cNvPr id="54327" name="Line 139"/>
            <p:cNvSpPr/>
            <p:nvPr/>
          </p:nvSpPr>
          <p:spPr>
            <a:xfrm>
              <a:off x="1692" y="1488"/>
              <a:ext cx="0" cy="480"/>
            </a:xfrm>
            <a:prstGeom prst="line">
              <a:avLst/>
            </a:prstGeom>
            <a:ln w="12700" cap="flat" cmpd="sng">
              <a:solidFill>
                <a:schemeClr val="tx1"/>
              </a:solidFill>
              <a:prstDash val="solid"/>
              <a:miter/>
              <a:headEnd type="none" w="med" len="med"/>
              <a:tailEnd type="none" w="med" len="med"/>
            </a:ln>
          </p:spPr>
        </p:sp>
        <p:sp>
          <p:nvSpPr>
            <p:cNvPr id="54328" name="Line 140"/>
            <p:cNvSpPr/>
            <p:nvPr/>
          </p:nvSpPr>
          <p:spPr>
            <a:xfrm flipH="1">
              <a:off x="1548" y="1248"/>
              <a:ext cx="192" cy="0"/>
            </a:xfrm>
            <a:prstGeom prst="line">
              <a:avLst/>
            </a:prstGeom>
            <a:ln w="12700" cap="flat" cmpd="sng">
              <a:solidFill>
                <a:schemeClr val="tx1"/>
              </a:solidFill>
              <a:prstDash val="solid"/>
              <a:miter/>
              <a:headEnd type="none" w="med" len="med"/>
              <a:tailEnd type="none" w="med" len="med"/>
            </a:ln>
          </p:spPr>
        </p:sp>
        <p:sp>
          <p:nvSpPr>
            <p:cNvPr id="54329" name="Line 141"/>
            <p:cNvSpPr/>
            <p:nvPr/>
          </p:nvSpPr>
          <p:spPr>
            <a:xfrm>
              <a:off x="1548" y="1248"/>
              <a:ext cx="0" cy="912"/>
            </a:xfrm>
            <a:prstGeom prst="line">
              <a:avLst/>
            </a:prstGeom>
            <a:ln w="12700" cap="flat" cmpd="sng">
              <a:solidFill>
                <a:schemeClr val="tx1"/>
              </a:solidFill>
              <a:prstDash val="solid"/>
              <a:miter/>
              <a:headEnd type="none" w="med" len="med"/>
              <a:tailEnd type="none" w="med" len="med"/>
            </a:ln>
          </p:spPr>
        </p:sp>
        <p:sp>
          <p:nvSpPr>
            <p:cNvPr id="54330" name="Line 142"/>
            <p:cNvSpPr/>
            <p:nvPr/>
          </p:nvSpPr>
          <p:spPr>
            <a:xfrm>
              <a:off x="156" y="2160"/>
              <a:ext cx="4217" cy="0"/>
            </a:xfrm>
            <a:prstGeom prst="line">
              <a:avLst/>
            </a:prstGeom>
            <a:ln w="12700" cap="flat" cmpd="sng">
              <a:solidFill>
                <a:schemeClr val="tx1"/>
              </a:solidFill>
              <a:prstDash val="solid"/>
              <a:miter/>
              <a:headEnd type="none" w="med" len="med"/>
              <a:tailEnd type="none" w="med" len="med"/>
            </a:ln>
          </p:spPr>
        </p:sp>
        <p:sp>
          <p:nvSpPr>
            <p:cNvPr id="54331" name="Line 143"/>
            <p:cNvSpPr/>
            <p:nvPr/>
          </p:nvSpPr>
          <p:spPr>
            <a:xfrm>
              <a:off x="3108" y="1488"/>
              <a:ext cx="0" cy="480"/>
            </a:xfrm>
            <a:prstGeom prst="line">
              <a:avLst/>
            </a:prstGeom>
            <a:ln w="12700" cap="flat" cmpd="sng">
              <a:solidFill>
                <a:schemeClr val="tx1"/>
              </a:solidFill>
              <a:prstDash val="solid"/>
              <a:miter/>
              <a:headEnd type="none" w="med" len="med"/>
              <a:tailEnd type="none" w="med" len="med"/>
            </a:ln>
          </p:spPr>
        </p:sp>
        <p:sp>
          <p:nvSpPr>
            <p:cNvPr id="54332" name="Line 144"/>
            <p:cNvSpPr/>
            <p:nvPr/>
          </p:nvSpPr>
          <p:spPr>
            <a:xfrm flipH="1">
              <a:off x="2964" y="1248"/>
              <a:ext cx="192" cy="0"/>
            </a:xfrm>
            <a:prstGeom prst="line">
              <a:avLst/>
            </a:prstGeom>
            <a:ln w="12700" cap="flat" cmpd="sng">
              <a:solidFill>
                <a:schemeClr val="tx1"/>
              </a:solidFill>
              <a:prstDash val="solid"/>
              <a:miter/>
              <a:headEnd type="none" w="med" len="med"/>
              <a:tailEnd type="none" w="med" len="med"/>
            </a:ln>
          </p:spPr>
        </p:sp>
        <p:sp>
          <p:nvSpPr>
            <p:cNvPr id="54333" name="Line 145"/>
            <p:cNvSpPr/>
            <p:nvPr/>
          </p:nvSpPr>
          <p:spPr>
            <a:xfrm>
              <a:off x="2964" y="1248"/>
              <a:ext cx="0" cy="912"/>
            </a:xfrm>
            <a:prstGeom prst="line">
              <a:avLst/>
            </a:prstGeom>
            <a:ln w="12700" cap="flat" cmpd="sng">
              <a:solidFill>
                <a:schemeClr val="tx1"/>
              </a:solidFill>
              <a:prstDash val="solid"/>
              <a:miter/>
              <a:headEnd type="none" w="med" len="med"/>
              <a:tailEnd type="none" w="med" len="med"/>
            </a:ln>
          </p:spPr>
        </p:sp>
        <p:sp>
          <p:nvSpPr>
            <p:cNvPr id="54334" name="Line 146"/>
            <p:cNvSpPr/>
            <p:nvPr/>
          </p:nvSpPr>
          <p:spPr>
            <a:xfrm>
              <a:off x="4512" y="1488"/>
              <a:ext cx="0" cy="480"/>
            </a:xfrm>
            <a:prstGeom prst="line">
              <a:avLst/>
            </a:prstGeom>
            <a:ln w="12700" cap="flat" cmpd="sng">
              <a:solidFill>
                <a:schemeClr val="tx1"/>
              </a:solidFill>
              <a:prstDash val="solid"/>
              <a:miter/>
              <a:headEnd type="none" w="med" len="med"/>
              <a:tailEnd type="none" w="med" len="med"/>
            </a:ln>
          </p:spPr>
        </p:sp>
        <p:sp>
          <p:nvSpPr>
            <p:cNvPr id="54335" name="Line 147"/>
            <p:cNvSpPr/>
            <p:nvPr/>
          </p:nvSpPr>
          <p:spPr>
            <a:xfrm flipH="1">
              <a:off x="4368" y="1248"/>
              <a:ext cx="192" cy="0"/>
            </a:xfrm>
            <a:prstGeom prst="line">
              <a:avLst/>
            </a:prstGeom>
            <a:ln w="12700" cap="flat" cmpd="sng">
              <a:solidFill>
                <a:schemeClr val="tx1"/>
              </a:solidFill>
              <a:prstDash val="solid"/>
              <a:miter/>
              <a:headEnd type="none" w="med" len="med"/>
              <a:tailEnd type="none" w="med" len="med"/>
            </a:ln>
          </p:spPr>
        </p:sp>
        <p:sp>
          <p:nvSpPr>
            <p:cNvPr id="54336" name="Line 148"/>
            <p:cNvSpPr/>
            <p:nvPr/>
          </p:nvSpPr>
          <p:spPr>
            <a:xfrm>
              <a:off x="4368" y="1248"/>
              <a:ext cx="0" cy="912"/>
            </a:xfrm>
            <a:prstGeom prst="line">
              <a:avLst/>
            </a:prstGeom>
            <a:ln w="12700" cap="flat" cmpd="sng">
              <a:solidFill>
                <a:schemeClr val="tx1"/>
              </a:solidFill>
              <a:prstDash val="solid"/>
              <a:miter/>
              <a:headEnd type="none" w="med" len="med"/>
              <a:tailEnd type="none" w="med" len="med"/>
            </a:ln>
          </p:spPr>
        </p:sp>
        <p:sp>
          <p:nvSpPr>
            <p:cNvPr id="54337" name="Line 149"/>
            <p:cNvSpPr/>
            <p:nvPr/>
          </p:nvSpPr>
          <p:spPr>
            <a:xfrm>
              <a:off x="300" y="1488"/>
              <a:ext cx="0" cy="480"/>
            </a:xfrm>
            <a:prstGeom prst="line">
              <a:avLst/>
            </a:prstGeom>
            <a:ln w="12700" cap="flat" cmpd="sng">
              <a:solidFill>
                <a:schemeClr val="tx1"/>
              </a:solidFill>
              <a:prstDash val="solid"/>
              <a:miter/>
              <a:headEnd type="none" w="med" len="med"/>
              <a:tailEnd type="none" w="med" len="med"/>
            </a:ln>
          </p:spPr>
        </p:sp>
        <p:sp>
          <p:nvSpPr>
            <p:cNvPr id="54338" name="Line 150"/>
            <p:cNvSpPr/>
            <p:nvPr/>
          </p:nvSpPr>
          <p:spPr>
            <a:xfrm flipH="1">
              <a:off x="156" y="1248"/>
              <a:ext cx="192" cy="0"/>
            </a:xfrm>
            <a:prstGeom prst="line">
              <a:avLst/>
            </a:prstGeom>
            <a:ln w="12700" cap="flat" cmpd="sng">
              <a:solidFill>
                <a:schemeClr val="tx1"/>
              </a:solidFill>
              <a:prstDash val="solid"/>
              <a:miter/>
              <a:headEnd type="none" w="med" len="med"/>
              <a:tailEnd type="none" w="med" len="med"/>
            </a:ln>
          </p:spPr>
        </p:sp>
        <p:sp>
          <p:nvSpPr>
            <p:cNvPr id="54339" name="Line 151"/>
            <p:cNvSpPr/>
            <p:nvPr/>
          </p:nvSpPr>
          <p:spPr>
            <a:xfrm>
              <a:off x="156" y="1248"/>
              <a:ext cx="0" cy="912"/>
            </a:xfrm>
            <a:prstGeom prst="line">
              <a:avLst/>
            </a:prstGeom>
            <a:ln w="12700" cap="flat" cmpd="sng">
              <a:solidFill>
                <a:schemeClr val="tx1"/>
              </a:solidFill>
              <a:prstDash val="solid"/>
              <a:miter/>
              <a:headEnd type="none" w="med" len="med"/>
              <a:tailEnd type="none" w="med" len="med"/>
            </a:ln>
          </p:spPr>
        </p:sp>
        <p:sp>
          <p:nvSpPr>
            <p:cNvPr id="54340" name="Line 152"/>
            <p:cNvSpPr/>
            <p:nvPr/>
          </p:nvSpPr>
          <p:spPr>
            <a:xfrm flipH="1">
              <a:off x="288" y="1968"/>
              <a:ext cx="4224" cy="0"/>
            </a:xfrm>
            <a:prstGeom prst="line">
              <a:avLst/>
            </a:prstGeom>
            <a:ln w="12700" cap="flat" cmpd="sng">
              <a:solidFill>
                <a:schemeClr val="tx1"/>
              </a:solidFill>
              <a:prstDash val="solid"/>
              <a:miter/>
              <a:headEnd type="none" w="med" len="med"/>
              <a:tailEnd type="none" w="med" len="med"/>
            </a:ln>
          </p:spPr>
        </p:sp>
        <p:sp>
          <p:nvSpPr>
            <p:cNvPr id="54341" name="Oval 153"/>
            <p:cNvSpPr/>
            <p:nvPr/>
          </p:nvSpPr>
          <p:spPr>
            <a:xfrm>
              <a:off x="1524" y="2124"/>
              <a:ext cx="48" cy="48"/>
            </a:xfrm>
            <a:prstGeom prst="ellipse">
              <a:avLst/>
            </a:prstGeom>
            <a:solidFill>
              <a:schemeClr val="hlink"/>
            </a:solidFill>
            <a:ln w="12700"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54342" name="Oval 154"/>
            <p:cNvSpPr/>
            <p:nvPr/>
          </p:nvSpPr>
          <p:spPr>
            <a:xfrm>
              <a:off x="2940" y="2136"/>
              <a:ext cx="48" cy="48"/>
            </a:xfrm>
            <a:prstGeom prst="ellipse">
              <a:avLst/>
            </a:prstGeom>
            <a:solidFill>
              <a:schemeClr val="hlink"/>
            </a:solidFill>
            <a:ln w="12700"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54343" name="Oval 155"/>
            <p:cNvSpPr/>
            <p:nvPr/>
          </p:nvSpPr>
          <p:spPr>
            <a:xfrm>
              <a:off x="1668" y="1944"/>
              <a:ext cx="48" cy="48"/>
            </a:xfrm>
            <a:prstGeom prst="ellipse">
              <a:avLst/>
            </a:prstGeom>
            <a:solidFill>
              <a:schemeClr val="hlink"/>
            </a:solidFill>
            <a:ln w="12700"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54344" name="Oval 156"/>
            <p:cNvSpPr/>
            <p:nvPr/>
          </p:nvSpPr>
          <p:spPr>
            <a:xfrm>
              <a:off x="3084" y="1944"/>
              <a:ext cx="48" cy="48"/>
            </a:xfrm>
            <a:prstGeom prst="ellipse">
              <a:avLst/>
            </a:prstGeom>
            <a:solidFill>
              <a:schemeClr val="hlink"/>
            </a:solidFill>
            <a:ln w="12700"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54345" name="Line 157"/>
            <p:cNvSpPr/>
            <p:nvPr/>
          </p:nvSpPr>
          <p:spPr>
            <a:xfrm>
              <a:off x="300" y="1968"/>
              <a:ext cx="0" cy="768"/>
            </a:xfrm>
            <a:prstGeom prst="line">
              <a:avLst/>
            </a:prstGeom>
            <a:ln w="12700" cap="flat" cmpd="sng">
              <a:solidFill>
                <a:schemeClr val="tx1"/>
              </a:solidFill>
              <a:prstDash val="solid"/>
              <a:miter/>
              <a:headEnd type="none" w="med" len="med"/>
              <a:tailEnd type="none" w="med" len="med"/>
            </a:ln>
          </p:spPr>
        </p:sp>
        <p:sp>
          <p:nvSpPr>
            <p:cNvPr id="54346" name="Oval 158"/>
            <p:cNvSpPr/>
            <p:nvPr/>
          </p:nvSpPr>
          <p:spPr>
            <a:xfrm>
              <a:off x="276" y="1944"/>
              <a:ext cx="48" cy="48"/>
            </a:xfrm>
            <a:prstGeom prst="ellipse">
              <a:avLst/>
            </a:prstGeom>
            <a:solidFill>
              <a:schemeClr val="hlink"/>
            </a:solidFill>
            <a:ln w="12700"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54347" name="Line 159"/>
            <p:cNvSpPr/>
            <p:nvPr/>
          </p:nvSpPr>
          <p:spPr>
            <a:xfrm>
              <a:off x="156" y="2160"/>
              <a:ext cx="0" cy="864"/>
            </a:xfrm>
            <a:prstGeom prst="line">
              <a:avLst/>
            </a:prstGeom>
            <a:ln w="12700" cap="flat" cmpd="sng">
              <a:solidFill>
                <a:schemeClr val="tx1"/>
              </a:solidFill>
              <a:prstDash val="solid"/>
              <a:miter/>
              <a:headEnd type="none" w="med" len="med"/>
              <a:tailEnd type="none" w="med" len="med"/>
            </a:ln>
          </p:spPr>
        </p:sp>
        <p:sp>
          <p:nvSpPr>
            <p:cNvPr id="54348" name="Oval 160"/>
            <p:cNvSpPr/>
            <p:nvPr/>
          </p:nvSpPr>
          <p:spPr>
            <a:xfrm>
              <a:off x="132" y="2136"/>
              <a:ext cx="48" cy="48"/>
            </a:xfrm>
            <a:prstGeom prst="ellipse">
              <a:avLst/>
            </a:prstGeom>
            <a:solidFill>
              <a:schemeClr val="hlink"/>
            </a:solidFill>
            <a:ln w="12700" cap="flat" cmpd="sng">
              <a:solidFill>
                <a:schemeClr val="tx1"/>
              </a:solidFill>
              <a:prstDash val="solid"/>
              <a:miter/>
              <a:headEnd type="none" w="med" len="med"/>
              <a:tailEnd type="none" w="med" len="med"/>
            </a:ln>
          </p:spPr>
          <p:txBody>
            <a:bodyPr wrap="none" anchor="ctr"/>
            <a:lstStyle/>
            <a:p>
              <a:endParaRPr lang="zh-CN" altLang="en-US" dirty="0">
                <a:solidFill>
                  <a:schemeClr val="tx1"/>
                </a:solidFill>
                <a:latin typeface="Arial" panose="020B0604020202020204" pitchFamily="34" charset="0"/>
                <a:ea typeface="宋体" panose="02010600030101010101" pitchFamily="2" charset="-122"/>
              </a:endParaRPr>
            </a:p>
          </p:txBody>
        </p:sp>
        <p:sp>
          <p:nvSpPr>
            <p:cNvPr id="644257" name="Text Box 161"/>
            <p:cNvSpPr txBox="1">
              <a:spLocks noChangeArrowheads="1"/>
            </p:cNvSpPr>
            <p:nvPr/>
          </p:nvSpPr>
          <p:spPr bwMode="auto">
            <a:xfrm>
              <a:off x="192" y="2688"/>
              <a:ext cx="288" cy="290"/>
            </a:xfrm>
            <a:prstGeom prst="rect">
              <a:avLst/>
            </a:prstGeom>
            <a:noFill/>
            <a:ln w="12700" cmpd="sng">
              <a:noFill/>
              <a:prstDash val="solid"/>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C</a:t>
              </a:r>
            </a:p>
          </p:txBody>
        </p:sp>
        <p:sp>
          <p:nvSpPr>
            <p:cNvPr id="644258" name="Text Box 162"/>
            <p:cNvSpPr txBox="1">
              <a:spLocks noChangeArrowheads="1"/>
            </p:cNvSpPr>
            <p:nvPr/>
          </p:nvSpPr>
          <p:spPr bwMode="auto">
            <a:xfrm>
              <a:off x="48" y="3024"/>
              <a:ext cx="288" cy="290"/>
            </a:xfrm>
            <a:prstGeom prst="rect">
              <a:avLst/>
            </a:prstGeom>
            <a:noFill/>
            <a:ln w="12700" cmpd="sng">
              <a:noFill/>
              <a:prstDash val="solid"/>
              <a:miter lim="800000"/>
            </a:ln>
            <a:effectLst/>
          </p:spPr>
          <p:txBody>
            <a:bodyPr>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D</a:t>
              </a:r>
            </a:p>
          </p:txBody>
        </p:sp>
        <p:sp>
          <p:nvSpPr>
            <p:cNvPr id="644260" name="Text Box 164"/>
            <p:cNvSpPr txBox="1">
              <a:spLocks noChangeArrowheads="1"/>
            </p:cNvSpPr>
            <p:nvPr/>
          </p:nvSpPr>
          <p:spPr bwMode="auto">
            <a:xfrm>
              <a:off x="630" y="421"/>
              <a:ext cx="868" cy="290"/>
            </a:xfrm>
            <a:prstGeom prst="rect">
              <a:avLst/>
            </a:prstGeom>
            <a:noFill/>
            <a:ln w="12700" cmpd="sng">
              <a:noFill/>
              <a:prstDash val="solid"/>
              <a:miter lim="800000"/>
            </a:ln>
            <a:effectLst/>
          </p:spPr>
          <p:txBody>
            <a:bodyPr wrap="square">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E  0  E  0</a:t>
              </a:r>
            </a:p>
          </p:txBody>
        </p:sp>
        <p:sp>
          <p:nvSpPr>
            <p:cNvPr id="54352" name="Line 165"/>
            <p:cNvSpPr/>
            <p:nvPr/>
          </p:nvSpPr>
          <p:spPr>
            <a:xfrm>
              <a:off x="684" y="468"/>
              <a:ext cx="96" cy="0"/>
            </a:xfrm>
            <a:prstGeom prst="line">
              <a:avLst/>
            </a:prstGeom>
            <a:ln w="12700" cap="flat" cmpd="sng">
              <a:solidFill>
                <a:schemeClr val="tx1"/>
              </a:solidFill>
              <a:prstDash val="solid"/>
              <a:miter/>
              <a:headEnd type="none" w="med" len="med"/>
              <a:tailEnd type="none" w="med" len="med"/>
            </a:ln>
          </p:spPr>
        </p:sp>
        <p:sp>
          <p:nvSpPr>
            <p:cNvPr id="644268" name="Text Box 172"/>
            <p:cNvSpPr txBox="1">
              <a:spLocks noChangeArrowheads="1"/>
            </p:cNvSpPr>
            <p:nvPr/>
          </p:nvSpPr>
          <p:spPr bwMode="auto">
            <a:xfrm>
              <a:off x="2064" y="432"/>
              <a:ext cx="876" cy="290"/>
            </a:xfrm>
            <a:prstGeom prst="rect">
              <a:avLst/>
            </a:prstGeom>
            <a:noFill/>
            <a:ln w="12700" cmpd="sng">
              <a:noFill/>
              <a:prstDash val="solid"/>
              <a:miter lim="800000"/>
            </a:ln>
            <a:effectLst/>
          </p:spPr>
          <p:txBody>
            <a:bodyPr wrap="square">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1  1  0  0</a:t>
              </a:r>
            </a:p>
          </p:txBody>
        </p:sp>
        <p:sp>
          <p:nvSpPr>
            <p:cNvPr id="644270" name="Text Box 174"/>
            <p:cNvSpPr txBox="1">
              <a:spLocks noChangeArrowheads="1"/>
            </p:cNvSpPr>
            <p:nvPr/>
          </p:nvSpPr>
          <p:spPr bwMode="auto">
            <a:xfrm>
              <a:off x="3534" y="432"/>
              <a:ext cx="794" cy="290"/>
            </a:xfrm>
            <a:prstGeom prst="rect">
              <a:avLst/>
            </a:prstGeom>
            <a:noFill/>
            <a:ln w="12700" cmpd="sng">
              <a:noFill/>
              <a:prstDash val="solid"/>
              <a:miter lim="800000"/>
            </a:ln>
            <a:effectLst/>
          </p:spPr>
          <p:txBody>
            <a:bodyPr wrap="square">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E 1  E 1</a:t>
              </a:r>
            </a:p>
          </p:txBody>
        </p:sp>
        <p:sp>
          <p:nvSpPr>
            <p:cNvPr id="54361" name="Line 175"/>
            <p:cNvSpPr/>
            <p:nvPr/>
          </p:nvSpPr>
          <p:spPr>
            <a:xfrm>
              <a:off x="3948" y="468"/>
              <a:ext cx="96" cy="0"/>
            </a:xfrm>
            <a:prstGeom prst="line">
              <a:avLst/>
            </a:prstGeom>
            <a:ln w="12700" cap="flat" cmpd="sng">
              <a:solidFill>
                <a:schemeClr val="tx1"/>
              </a:solidFill>
              <a:prstDash val="solid"/>
              <a:miter/>
              <a:headEnd type="none" w="med" len="med"/>
              <a:tailEnd type="none" w="med" len="med"/>
            </a:ln>
          </p:spPr>
        </p:sp>
        <p:sp>
          <p:nvSpPr>
            <p:cNvPr id="644279" name="Text Box 183"/>
            <p:cNvSpPr txBox="1">
              <a:spLocks noChangeArrowheads="1"/>
            </p:cNvSpPr>
            <p:nvPr/>
          </p:nvSpPr>
          <p:spPr bwMode="auto">
            <a:xfrm>
              <a:off x="4880" y="480"/>
              <a:ext cx="873" cy="290"/>
            </a:xfrm>
            <a:prstGeom prst="rect">
              <a:avLst/>
            </a:prstGeom>
            <a:noFill/>
            <a:ln w="12700" cmpd="sng">
              <a:noFill/>
              <a:prstDash val="solid"/>
              <a:miter lim="800000"/>
            </a:ln>
            <a:effectLst/>
          </p:spPr>
          <p:txBody>
            <a:bodyPr wrap="square">
              <a:spAutoFit/>
            </a:bodyPr>
            <a:lstStyle/>
            <a:p>
              <a:pPr marR="0" defTabSz="914400">
                <a:spcBef>
                  <a:spcPct val="50000"/>
                </a:spcBef>
                <a:buClrTx/>
                <a:buSzTx/>
                <a:buFont typeface="Arial" panose="020B0604020202020204" pitchFamily="34" charset="0"/>
                <a:defRPr/>
              </a:pPr>
              <a:r>
                <a:rPr kumimoji="0" lang="en-US" altLang="zh-CN" b="1" kern="1200" cap="none" spc="0" normalizeH="0" baseline="0" noProof="1">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0  0  E  1</a:t>
              </a:r>
            </a:p>
          </p:txBody>
        </p:sp>
        <p:sp>
          <p:nvSpPr>
            <p:cNvPr id="54369" name="Line 184"/>
            <p:cNvSpPr/>
            <p:nvPr/>
          </p:nvSpPr>
          <p:spPr>
            <a:xfrm>
              <a:off x="5340" y="516"/>
              <a:ext cx="96" cy="0"/>
            </a:xfrm>
            <a:prstGeom prst="line">
              <a:avLst/>
            </a:prstGeom>
            <a:ln w="12700" cap="flat" cmpd="sng">
              <a:solidFill>
                <a:schemeClr val="tx1"/>
              </a:solidFill>
              <a:prstDash val="solid"/>
              <a:miter/>
              <a:headEnd type="none" w="med" len="med"/>
              <a:tailEnd type="none" w="med" len="med"/>
            </a:ln>
          </p:spPr>
        </p:sp>
      </p:grpSp>
      <p:sp>
        <p:nvSpPr>
          <p:cNvPr id="54370" name="灯片编号占位符 1"/>
          <p:cNvSpPr>
            <a:spLocks noGrp="1"/>
          </p:cNvSpPr>
          <p:nvPr>
            <p:ph type="sldNum" sz="quarter" idx="4"/>
          </p:nvPr>
        </p:nvSpPr>
        <p:spPr/>
        <p:txBody>
          <a:bodyPr wrap="square" lIns="92075" tIns="46038" rIns="92075" bIns="46038"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rPr>
              <a:t>65</a:t>
            </a:fld>
            <a:endParaRPr lang="en-US" altLang="zh-CN" sz="1400"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组合逻辑元件</a:t>
            </a:r>
            <a:endParaRPr lang="zh-CN" altLang="en-US"/>
          </a:p>
        </p:txBody>
      </p:sp>
      <p:sp>
        <p:nvSpPr>
          <p:cNvPr id="22530" name="内容占位符 2"/>
          <p:cNvSpPr>
            <a:spLocks noGrp="1"/>
          </p:cNvSpPr>
          <p:nvPr>
            <p:ph idx="1"/>
          </p:nvPr>
        </p:nvSpPr>
        <p:spPr>
          <a:noFill/>
          <a:ln>
            <a:noFill/>
          </a:ln>
        </p:spPr>
        <p:txBody>
          <a:bodyPr/>
          <a:lstStyle/>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只读存储器(ROM)</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译码器(Decoders) </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ea typeface="黑体" panose="02010609060101010101" pitchFamily="49" charset="-122"/>
              </a:rPr>
              <a:t>多路复用器</a:t>
            </a:r>
            <a:r>
              <a:rPr lang="en-US" altLang="zh-CN" dirty="0">
                <a:ea typeface="黑体" panose="02010609060101010101" pitchFamily="49" charset="-122"/>
              </a:rPr>
              <a:t>(multiplexers)</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三态器件</a:t>
            </a:r>
            <a:r>
              <a:rPr lang="en-US" altLang="zh-CN" dirty="0">
                <a:ea typeface="黑体" panose="02010609060101010101" pitchFamily="49" charset="-122"/>
              </a:rPr>
              <a:t>(Three-state Buffer)</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solidFill>
                  <a:srgbClr val="000099"/>
                </a:solidFill>
                <a:latin typeface="黑体" panose="02010609060101010101" pitchFamily="49" charset="-122"/>
                <a:ea typeface="黑体" panose="02010609060101010101" pitchFamily="49" charset="-122"/>
                <a:sym typeface="+mn-ea"/>
              </a:rPr>
              <a:t>编码器(Encoders)</a:t>
            </a:r>
            <a:endParaRPr lang="zh-CN" altLang="en-US" b="1" dirty="0">
              <a:solidFill>
                <a:srgbClr val="000099"/>
              </a:solidFill>
              <a:latin typeface="黑体" panose="02010609060101010101" pitchFamily="49" charset="-122"/>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异或门和奇偶校验功能</a:t>
            </a:r>
            <a:endParaRPr lang="en-US" altLang="zh-CN" b="1" dirty="0">
              <a:latin typeface="黑体" panose="02010609060101010101" pitchFamily="49" charset="-122"/>
              <a:ea typeface="黑体" panose="02010609060101010101" pitchFamily="49" charset="-122"/>
            </a:endParaRP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比较器</a:t>
            </a:r>
            <a:endParaRPr lang="zh-CN" altLang="en-US" dirty="0"/>
          </a:p>
        </p:txBody>
      </p:sp>
      <p:sp>
        <p:nvSpPr>
          <p:cNvPr id="2253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66</a:t>
            </a:fld>
            <a:endParaRPr lang="zh-CN" altLang="zh-CN" sz="1400" dirty="0">
              <a:solidFill>
                <a:srgbClr val="000000"/>
              </a:solidFill>
              <a:latin typeface="Times New Roman" panose="02020603050405020304" pitchFamily="18" charset="0"/>
            </a:endParaRPr>
          </a:p>
        </p:txBody>
      </p:sp>
    </p:spTree>
  </p:cSld>
  <p:clrMapOvr>
    <a:masterClrMapping/>
  </p:clrMapOvr>
  <p:transition spd="slow">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编码器</a:t>
            </a:r>
            <a:endParaRPr lang="zh-CN" altLang="en-US"/>
          </a:p>
        </p:txBody>
      </p:sp>
      <p:sp>
        <p:nvSpPr>
          <p:cNvPr id="3" name="内容占位符 2"/>
          <p:cNvSpPr>
            <a:spLocks noGrp="1"/>
          </p:cNvSpPr>
          <p:nvPr>
            <p:ph idx="1"/>
          </p:nvPr>
        </p:nvSpPr>
        <p:spPr/>
        <p:txBody>
          <a:bodyPr/>
          <a:lstStyle/>
          <a:p>
            <a:pPr marL="228600" indent="-228600" eaLnBrk="1" hangingPunct="1">
              <a:lnSpc>
                <a:spcPct val="90000"/>
              </a:lnSpc>
              <a:spcBef>
                <a:spcPts val="1000"/>
              </a:spcBef>
              <a:buFont typeface="Arial" panose="020B0604020202020204" pitchFamily="34" charset="0"/>
              <a:buChar char="•"/>
            </a:pPr>
            <a:r>
              <a:rPr lang="zh-CN" altLang="en-US" b="1" dirty="0">
                <a:latin typeface="黑体" panose="02010609060101010101" pitchFamily="49" charset="-122"/>
                <a:ea typeface="黑体" panose="02010609060101010101" pitchFamily="49" charset="-122"/>
                <a:sym typeface="+mn-ea"/>
              </a:rPr>
              <a:t>特点：多输入、多输出的组合逻辑电路</a:t>
            </a:r>
            <a:endParaRPr lang="en-US" altLang="zh-CN" b="1" dirty="0">
              <a:solidFill>
                <a:schemeClr val="tx1"/>
              </a:solidFill>
              <a:latin typeface="黑体" panose="02010609060101010101" pitchFamily="49" charset="-122"/>
              <a:ea typeface="黑体" panose="02010609060101010101" pitchFamily="49" charset="-122"/>
            </a:endParaRPr>
          </a:p>
          <a:p>
            <a:pPr marL="228600" indent="-228600" eaLnBrk="1" hangingPunct="1">
              <a:lnSpc>
                <a:spcPct val="90000"/>
              </a:lnSpc>
              <a:spcBef>
                <a:spcPts val="1000"/>
              </a:spcBef>
              <a:buFont typeface="Arial" panose="020B0604020202020204" pitchFamily="34" charset="0"/>
              <a:buChar char="•"/>
            </a:pPr>
            <a:r>
              <a:rPr lang="zh-CN" altLang="en-US" b="1" dirty="0">
                <a:latin typeface="黑体" panose="02010609060101010101" pitchFamily="49" charset="-122"/>
                <a:ea typeface="黑体" panose="02010609060101010101" pitchFamily="49" charset="-122"/>
                <a:sym typeface="+mn-ea"/>
              </a:rPr>
              <a:t>功能：将二进制码按照一定规律编排，使其具有特定含义，与译码器互逆。</a:t>
            </a:r>
            <a:endParaRPr lang="zh-CN" altLang="en-US"/>
          </a:p>
        </p:txBody>
      </p:sp>
      <p:sp>
        <p:nvSpPr>
          <p:cNvPr id="61443" name="灯片编号占位符 2"/>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67</a:t>
            </a:fld>
            <a:endParaRPr lang="zh-CN" altLang="zh-CN" sz="1400" dirty="0">
              <a:solidFill>
                <a:schemeClr val="tx1"/>
              </a:solidFill>
              <a:latin typeface="Times New Roman" panose="02020603050405020304" pitchFamily="18" charset="0"/>
            </a:endParaRPr>
          </a:p>
        </p:txBody>
      </p:sp>
      <p:sp>
        <p:nvSpPr>
          <p:cNvPr id="61444" name="Line 12"/>
          <p:cNvSpPr/>
          <p:nvPr/>
        </p:nvSpPr>
        <p:spPr>
          <a:xfrm>
            <a:off x="8791893" y="5495608"/>
            <a:ext cx="361950" cy="0"/>
          </a:xfrm>
          <a:prstGeom prst="line">
            <a:avLst/>
          </a:prstGeom>
          <a:ln w="19050" cap="flat" cmpd="sng">
            <a:solidFill>
              <a:schemeClr val="bg2"/>
            </a:solidFill>
            <a:prstDash val="solid"/>
            <a:miter/>
            <a:headEnd type="none" w="med" len="med"/>
            <a:tailEnd type="triangle" w="med" len="med"/>
          </a:ln>
        </p:spPr>
      </p:sp>
      <p:graphicFrame>
        <p:nvGraphicFramePr>
          <p:cNvPr id="5" name="表格 4"/>
          <p:cNvGraphicFramePr/>
          <p:nvPr>
            <p:custDataLst>
              <p:tags r:id="rId1"/>
            </p:custDataLst>
          </p:nvPr>
        </p:nvGraphicFramePr>
        <p:xfrm>
          <a:off x="655638" y="3037523"/>
          <a:ext cx="9834880" cy="3590925"/>
        </p:xfrm>
        <a:graphic>
          <a:graphicData uri="http://schemas.openxmlformats.org/drawingml/2006/table">
            <a:tbl>
              <a:tblPr/>
              <a:tblGrid>
                <a:gridCol w="2094230">
                  <a:extLst>
                    <a:ext uri="{9D8B030D-6E8A-4147-A177-3AD203B41FA5}">
                      <a16:colId xmlns:a16="http://schemas.microsoft.com/office/drawing/2014/main" val="20000"/>
                    </a:ext>
                  </a:extLst>
                </a:gridCol>
                <a:gridCol w="5540375">
                  <a:extLst>
                    <a:ext uri="{9D8B030D-6E8A-4147-A177-3AD203B41FA5}">
                      <a16:colId xmlns:a16="http://schemas.microsoft.com/office/drawing/2014/main" val="20001"/>
                    </a:ext>
                  </a:extLst>
                </a:gridCol>
                <a:gridCol w="2200275">
                  <a:extLst>
                    <a:ext uri="{9D8B030D-6E8A-4147-A177-3AD203B41FA5}">
                      <a16:colId xmlns:a16="http://schemas.microsoft.com/office/drawing/2014/main" val="20002"/>
                    </a:ext>
                  </a:extLst>
                </a:gridCol>
              </a:tblGrid>
              <a:tr h="4603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400" b="1" dirty="0">
                          <a:solidFill>
                            <a:srgbClr val="000000"/>
                          </a:solidFill>
                          <a:latin typeface="黑体" panose="02010609060101010101" pitchFamily="49" charset="-122"/>
                          <a:ea typeface="黑体" panose="02010609060101010101" pitchFamily="49" charset="-122"/>
                        </a:rPr>
                        <a:t>常用编码器</a:t>
                      </a:r>
                    </a:p>
                  </a:txBody>
                  <a:tcPr marT="45706" marB="45706">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400" b="1" dirty="0">
                          <a:solidFill>
                            <a:srgbClr val="000000"/>
                          </a:solidFill>
                          <a:latin typeface="黑体" panose="02010609060101010101" pitchFamily="49" charset="-122"/>
                          <a:ea typeface="黑体" panose="02010609060101010101" pitchFamily="49" charset="-122"/>
                        </a:rPr>
                        <a:t>特点</a:t>
                      </a:r>
                    </a:p>
                  </a:txBody>
                  <a:tcPr marT="45706" marB="45706">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EC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400" b="1" dirty="0">
                          <a:solidFill>
                            <a:srgbClr val="000000"/>
                          </a:solidFill>
                          <a:latin typeface="黑体" panose="02010609060101010101" pitchFamily="49" charset="-122"/>
                          <a:ea typeface="黑体" panose="02010609060101010101" pitchFamily="49" charset="-122"/>
                        </a:rPr>
                        <a:t>编码演示</a:t>
                      </a:r>
                    </a:p>
                  </a:txBody>
                  <a:tcPr marT="45706" marB="45706">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565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000" b="1" dirty="0">
                          <a:solidFill>
                            <a:srgbClr val="000000"/>
                          </a:solidFill>
                          <a:latin typeface="黑体" panose="02010609060101010101" pitchFamily="49" charset="-122"/>
                          <a:ea typeface="黑体" panose="02010609060101010101" pitchFamily="49" charset="-122"/>
                        </a:rPr>
                        <a:t>普通编码器</a:t>
                      </a:r>
                      <a:endParaRPr lang="en-US" altLang="zh-CN" sz="2000" b="1" dirty="0">
                        <a:solidFill>
                          <a:srgbClr val="000000"/>
                        </a:solidFill>
                        <a:latin typeface="黑体" panose="02010609060101010101" pitchFamily="49" charset="-122"/>
                        <a:ea typeface="黑体" panose="02010609060101010101" pitchFamily="49" charset="-122"/>
                      </a:endParaRPr>
                    </a:p>
                    <a:p>
                      <a:pPr lvl="0" algn="ctr" eaLnBrk="1" hangingPunct="1">
                        <a:buNone/>
                      </a:pPr>
                      <a:r>
                        <a:rPr lang="zh-CN" altLang="en-US" sz="2000" b="1" dirty="0">
                          <a:solidFill>
                            <a:srgbClr val="000000"/>
                          </a:solidFill>
                          <a:latin typeface="黑体" panose="02010609060101010101" pitchFamily="49" charset="-122"/>
                          <a:ea typeface="黑体" panose="02010609060101010101" pitchFamily="49" charset="-122"/>
                        </a:rPr>
                        <a:t>（二进制编码器）</a:t>
                      </a:r>
                    </a:p>
                  </a:txBody>
                  <a:tcPr marT="45706" marB="45706"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marL="542925" lvl="0" algn="l" eaLnBrk="1" hangingPunct="1">
                        <a:buNone/>
                      </a:pPr>
                      <a:r>
                        <a:rPr lang="en-US" altLang="zh-CN" sz="2400" b="1" i="1" dirty="0">
                          <a:solidFill>
                            <a:srgbClr val="C00000"/>
                          </a:solidFill>
                          <a:latin typeface="Times New Roman" panose="02020603050405020304" pitchFamily="18" charset="0"/>
                          <a:ea typeface="黑体" panose="02010609060101010101" pitchFamily="49" charset="-122"/>
                        </a:rPr>
                        <a:t>N</a:t>
                      </a:r>
                      <a:r>
                        <a:rPr lang="zh-CN" altLang="en-US" sz="2400" b="1" dirty="0">
                          <a:solidFill>
                            <a:srgbClr val="000000"/>
                          </a:solidFill>
                          <a:latin typeface="黑体" panose="02010609060101010101" pitchFamily="49" charset="-122"/>
                          <a:ea typeface="黑体" panose="02010609060101010101" pitchFamily="49" charset="-122"/>
                        </a:rPr>
                        <a:t>位</a:t>
                      </a:r>
                      <a:r>
                        <a:rPr lang="zh-CN" altLang="en-US" sz="2400" dirty="0">
                          <a:solidFill>
                            <a:srgbClr val="000000"/>
                          </a:solidFill>
                          <a:latin typeface="黑体" panose="02010609060101010101" pitchFamily="49" charset="-122"/>
                          <a:ea typeface="黑体" panose="02010609060101010101" pitchFamily="49" charset="-122"/>
                        </a:rPr>
                        <a:t>，任何时刻</a:t>
                      </a:r>
                      <a:r>
                        <a:rPr lang="en-US" altLang="zh-CN" sz="2400" b="1" i="1" dirty="0">
                          <a:solidFill>
                            <a:srgbClr val="C00000"/>
                          </a:solidFill>
                          <a:latin typeface="Times New Roman" panose="02020603050405020304" pitchFamily="18" charset="0"/>
                          <a:ea typeface="黑体" panose="02010609060101010101" pitchFamily="49" charset="-122"/>
                        </a:rPr>
                        <a:t>N </a:t>
                      </a:r>
                      <a:r>
                        <a:rPr lang="zh-CN" altLang="en-US" sz="2400" b="1" dirty="0">
                          <a:solidFill>
                            <a:srgbClr val="000000"/>
                          </a:solidFill>
                          <a:latin typeface="黑体" panose="02010609060101010101" pitchFamily="49" charset="-122"/>
                          <a:ea typeface="黑体" panose="02010609060101010101" pitchFamily="49" charset="-122"/>
                        </a:rPr>
                        <a:t>根输入线中只能有一个输入有效，</a:t>
                      </a:r>
                      <a:r>
                        <a:rPr lang="en-US" altLang="zh-CN" sz="2400" b="1" i="1" dirty="0">
                          <a:solidFill>
                            <a:srgbClr val="C00000"/>
                          </a:solidFill>
                          <a:latin typeface="Times New Roman" panose="02020603050405020304" pitchFamily="18" charset="0"/>
                          <a:ea typeface="黑体" panose="02010609060101010101" pitchFamily="49" charset="-122"/>
                        </a:rPr>
                        <a:t>N</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i="1" dirty="0">
                          <a:solidFill>
                            <a:srgbClr val="C00000"/>
                          </a:solidFill>
                          <a:latin typeface="Times New Roman" panose="02020603050405020304" pitchFamily="18" charset="0"/>
                          <a:ea typeface="黑体" panose="02010609060101010101" pitchFamily="49" charset="-122"/>
                        </a:rPr>
                        <a:t>N</a:t>
                      </a:r>
                      <a:r>
                        <a:rPr lang="en-US" altLang="zh-CN" sz="2400" b="1" dirty="0">
                          <a:solidFill>
                            <a:srgbClr val="C00000"/>
                          </a:solidFill>
                          <a:latin typeface="Times New Roman" panose="02020603050405020304" pitchFamily="18" charset="0"/>
                          <a:ea typeface="黑体" panose="02010609060101010101" pitchFamily="49" charset="-122"/>
                        </a:rPr>
                        <a:t>=2</a:t>
                      </a:r>
                      <a:r>
                        <a:rPr lang="en-US" altLang="zh-CN" sz="2400" b="1" i="1" baseline="30000" dirty="0">
                          <a:solidFill>
                            <a:srgbClr val="C00000"/>
                          </a:solidFill>
                          <a:latin typeface="Times New Roman" panose="02020603050405020304" pitchFamily="18" charset="0"/>
                          <a:ea typeface="黑体" panose="02010609060101010101" pitchFamily="49" charset="-122"/>
                        </a:rPr>
                        <a:t>n</a:t>
                      </a:r>
                      <a:r>
                        <a:rPr lang="zh-CN" altLang="en-US" sz="2400" b="1" dirty="0">
                          <a:solidFill>
                            <a:srgbClr val="000000"/>
                          </a:solidFill>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中取一。</a:t>
                      </a:r>
                      <a:endParaRPr lang="en-US" altLang="zh-CN" sz="2400" dirty="0">
                        <a:solidFill>
                          <a:srgbClr val="000000"/>
                        </a:solidFill>
                        <a:latin typeface="黑体" panose="02010609060101010101" pitchFamily="49" charset="-122"/>
                        <a:ea typeface="黑体" panose="02010609060101010101" pitchFamily="49" charset="-122"/>
                      </a:endParaRPr>
                    </a:p>
                    <a:p>
                      <a:pPr marL="542925" lvl="0" algn="l" eaLnBrk="1" hangingPunct="1">
                        <a:buNone/>
                      </a:pPr>
                      <a:r>
                        <a:rPr lang="en-US" altLang="zh-CN" sz="2400" b="1" i="1" dirty="0">
                          <a:solidFill>
                            <a:srgbClr val="C00000"/>
                          </a:solidFill>
                          <a:latin typeface="Times New Roman" panose="02020603050405020304" pitchFamily="18" charset="0"/>
                          <a:ea typeface="黑体" panose="02010609060101010101" pitchFamily="49" charset="-122"/>
                        </a:rPr>
                        <a:t>n </a:t>
                      </a:r>
                      <a:r>
                        <a:rPr lang="zh-CN" altLang="en-US" sz="2400" b="1" dirty="0">
                          <a:solidFill>
                            <a:srgbClr val="000000"/>
                          </a:solidFill>
                          <a:latin typeface="黑体" panose="02010609060101010101" pitchFamily="49" charset="-122"/>
                          <a:ea typeface="黑体" panose="02010609060101010101" pitchFamily="49" charset="-122"/>
                        </a:rPr>
                        <a:t>位</a:t>
                      </a:r>
                      <a:r>
                        <a:rPr lang="zh-CN" altLang="en-US" sz="2400" dirty="0">
                          <a:solidFill>
                            <a:srgbClr val="000000"/>
                          </a:solidFill>
                          <a:latin typeface="黑体" panose="02010609060101010101" pitchFamily="49" charset="-122"/>
                          <a:ea typeface="黑体" panose="02010609060101010101" pitchFamily="49" charset="-122"/>
                        </a:rPr>
                        <a:t>二进制码</a:t>
                      </a:r>
                      <a:endParaRPr lang="zh-CN" altLang="en-US" sz="2400" b="1" dirty="0">
                        <a:solidFill>
                          <a:srgbClr val="000000"/>
                        </a:solidFill>
                        <a:latin typeface="黑体" panose="02010609060101010101" pitchFamily="49" charset="-122"/>
                        <a:ea typeface="黑体" panose="02010609060101010101" pitchFamily="49" charset="-122"/>
                      </a:endParaRPr>
                    </a:p>
                  </a:txBody>
                  <a:tcPr marT="45706" marB="45706"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400" b="1" dirty="0">
                        <a:solidFill>
                          <a:schemeClr val="tx1"/>
                        </a:solidFill>
                        <a:latin typeface="黑体" panose="02010609060101010101" pitchFamily="49" charset="-122"/>
                        <a:ea typeface="黑体" panose="02010609060101010101" pitchFamily="49" charset="-122"/>
                      </a:endParaRPr>
                    </a:p>
                  </a:txBody>
                  <a:tcPr marT="45706" marB="45706"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565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000" b="1" dirty="0">
                          <a:solidFill>
                            <a:srgbClr val="000000"/>
                          </a:solidFill>
                          <a:latin typeface="黑体" panose="02010609060101010101" pitchFamily="49" charset="-122"/>
                          <a:ea typeface="黑体" panose="02010609060101010101" pitchFamily="49" charset="-122"/>
                        </a:rPr>
                        <a:t>优先编码器</a:t>
                      </a:r>
                    </a:p>
                  </a:txBody>
                  <a:tcPr marT="45706" marB="45706"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marL="342900" lvl="0" indent="-342900" eaLnBrk="1" hangingPunct="1">
                        <a:buFont typeface="Arial" panose="020B0604020202020204" pitchFamily="34" charset="0"/>
                        <a:buChar char="•"/>
                      </a:pPr>
                      <a:r>
                        <a:rPr lang="zh-CN" altLang="en-US" sz="2400" b="1" dirty="0">
                          <a:solidFill>
                            <a:srgbClr val="000000"/>
                          </a:solidFill>
                          <a:latin typeface="宋体" panose="02010600030101010101" pitchFamily="2" charset="-122"/>
                        </a:rPr>
                        <a:t>允许同时输入两个以上有效输入信号</a:t>
                      </a:r>
                    </a:p>
                    <a:p>
                      <a:pPr marL="342900" lvl="0" indent="-342900" eaLnBrk="1" hangingPunct="1">
                        <a:buFont typeface="Arial" panose="020B0604020202020204" pitchFamily="34" charset="0"/>
                        <a:buChar char="•"/>
                      </a:pPr>
                      <a:r>
                        <a:rPr lang="zh-CN" altLang="en-US" sz="2400" b="1" dirty="0">
                          <a:solidFill>
                            <a:srgbClr val="000000"/>
                          </a:solidFill>
                          <a:latin typeface="宋体" panose="02010600030101010101" pitchFamily="2" charset="-122"/>
                        </a:rPr>
                        <a:t>能按照预先设定的优先级别，只对其中优先级最高的输入进行编码。</a:t>
                      </a:r>
                    </a:p>
                  </a:txBody>
                  <a:tcPr marT="45706" marB="45706"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eaLnBrk="1" hangingPunct="1">
                        <a:buNone/>
                      </a:pPr>
                      <a:endParaRPr lang="zh-CN" altLang="en-US" sz="1400" b="1" dirty="0">
                        <a:solidFill>
                          <a:schemeClr val="tx1"/>
                        </a:solidFill>
                        <a:latin typeface="黑体" panose="02010609060101010101" pitchFamily="49" charset="-122"/>
                        <a:ea typeface="黑体" panose="02010609060101010101" pitchFamily="49" charset="-122"/>
                      </a:endParaRPr>
                    </a:p>
                  </a:txBody>
                  <a:tcPr marT="45706" marB="45706" anchor="ctr" anchorCtr="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61463" name="Text Box 7"/>
          <p:cNvSpPr txBox="1"/>
          <p:nvPr/>
        </p:nvSpPr>
        <p:spPr>
          <a:xfrm>
            <a:off x="9123680" y="3769043"/>
            <a:ext cx="360363" cy="901700"/>
          </a:xfrm>
          <a:prstGeom prst="rect">
            <a:avLst/>
          </a:prstGeom>
          <a:solidFill>
            <a:srgbClr val="FFFF66"/>
          </a:solidFill>
          <a:ln w="19050" cap="flat" cmpd="sng">
            <a:solidFill>
              <a:schemeClr val="bg2"/>
            </a:solidFill>
            <a:prstDash val="solid"/>
            <a:miter/>
            <a:headEnd type="none" w="med" len="med"/>
            <a:tailEnd type="none" w="med" len="med"/>
          </a:ln>
        </p:spPr>
        <p:txBody>
          <a:bodyPr>
            <a:spAutoFit/>
          </a:bodyPr>
          <a:lstStyle/>
          <a:p>
            <a:pPr eaLnBrk="1" hangingPunct="1">
              <a:spcBef>
                <a:spcPts val="1000"/>
              </a:spcBef>
            </a:pPr>
            <a:r>
              <a:rPr lang="zh-CN" altLang="en-US" sz="1200" b="1" dirty="0">
                <a:solidFill>
                  <a:schemeClr val="tx1"/>
                </a:solidFill>
                <a:latin typeface="黑体" panose="02010609060101010101" pitchFamily="49" charset="-122"/>
                <a:ea typeface="黑体" panose="02010609060101010101" pitchFamily="49" charset="-122"/>
              </a:rPr>
              <a:t> </a:t>
            </a:r>
          </a:p>
          <a:p>
            <a:pPr eaLnBrk="1" hangingPunct="1">
              <a:spcBef>
                <a:spcPts val="1000"/>
              </a:spcBef>
            </a:pPr>
            <a:r>
              <a:rPr lang="zh-CN" altLang="en-US" sz="1200" b="1" dirty="0">
                <a:solidFill>
                  <a:schemeClr val="tx1"/>
                </a:solidFill>
                <a:latin typeface="黑体" panose="02010609060101010101" pitchFamily="49" charset="-122"/>
                <a:ea typeface="黑体" panose="02010609060101010101" pitchFamily="49" charset="-122"/>
              </a:rPr>
              <a:t> </a:t>
            </a:r>
          </a:p>
          <a:p>
            <a:pPr eaLnBrk="1" hangingPunct="1">
              <a:spcBef>
                <a:spcPts val="1000"/>
              </a:spcBef>
            </a:pPr>
            <a:r>
              <a:rPr lang="zh-CN" altLang="en-US" sz="1200" b="1" dirty="0">
                <a:solidFill>
                  <a:schemeClr val="tx1"/>
                </a:solidFill>
                <a:latin typeface="黑体" panose="02010609060101010101" pitchFamily="49" charset="-122"/>
                <a:ea typeface="黑体" panose="02010609060101010101" pitchFamily="49" charset="-122"/>
              </a:rPr>
              <a:t> </a:t>
            </a:r>
          </a:p>
        </p:txBody>
      </p:sp>
      <p:sp>
        <p:nvSpPr>
          <p:cNvPr id="61464" name="Line 12"/>
          <p:cNvSpPr/>
          <p:nvPr/>
        </p:nvSpPr>
        <p:spPr>
          <a:xfrm>
            <a:off x="8763318" y="3845243"/>
            <a:ext cx="360362" cy="0"/>
          </a:xfrm>
          <a:prstGeom prst="line">
            <a:avLst/>
          </a:prstGeom>
          <a:ln w="19050" cap="flat" cmpd="sng">
            <a:solidFill>
              <a:schemeClr val="bg2"/>
            </a:solidFill>
            <a:prstDash val="solid"/>
            <a:miter/>
            <a:headEnd type="none" w="med" len="med"/>
            <a:tailEnd type="triangle" w="med" len="med"/>
          </a:ln>
        </p:spPr>
      </p:sp>
      <p:sp>
        <p:nvSpPr>
          <p:cNvPr id="61465" name="Line 13"/>
          <p:cNvSpPr/>
          <p:nvPr/>
        </p:nvSpPr>
        <p:spPr>
          <a:xfrm>
            <a:off x="8763318" y="3942080"/>
            <a:ext cx="360362" cy="0"/>
          </a:xfrm>
          <a:prstGeom prst="line">
            <a:avLst/>
          </a:prstGeom>
          <a:ln w="19050" cap="flat" cmpd="sng">
            <a:solidFill>
              <a:schemeClr val="bg2"/>
            </a:solidFill>
            <a:prstDash val="solid"/>
            <a:miter/>
            <a:headEnd type="none" w="med" len="med"/>
            <a:tailEnd type="triangle" w="med" len="med"/>
          </a:ln>
        </p:spPr>
      </p:sp>
      <p:sp>
        <p:nvSpPr>
          <p:cNvPr id="61466" name="Line 17"/>
          <p:cNvSpPr/>
          <p:nvPr/>
        </p:nvSpPr>
        <p:spPr>
          <a:xfrm>
            <a:off x="9487218" y="3942080"/>
            <a:ext cx="358775" cy="0"/>
          </a:xfrm>
          <a:prstGeom prst="line">
            <a:avLst/>
          </a:prstGeom>
          <a:ln w="19050" cap="flat" cmpd="sng">
            <a:solidFill>
              <a:schemeClr val="bg2"/>
            </a:solidFill>
            <a:prstDash val="solid"/>
            <a:miter/>
            <a:headEnd type="none" w="med" len="med"/>
            <a:tailEnd type="triangle" w="med" len="med"/>
          </a:ln>
        </p:spPr>
      </p:sp>
      <p:sp>
        <p:nvSpPr>
          <p:cNvPr id="61467" name="Line 18"/>
          <p:cNvSpPr/>
          <p:nvPr/>
        </p:nvSpPr>
        <p:spPr>
          <a:xfrm>
            <a:off x="9487218" y="4157980"/>
            <a:ext cx="358775" cy="0"/>
          </a:xfrm>
          <a:prstGeom prst="line">
            <a:avLst/>
          </a:prstGeom>
          <a:ln w="19050" cap="flat" cmpd="sng">
            <a:solidFill>
              <a:schemeClr val="bg2"/>
            </a:solidFill>
            <a:prstDash val="solid"/>
            <a:miter/>
            <a:headEnd type="none" w="med" len="med"/>
            <a:tailEnd type="triangle" w="med" len="med"/>
          </a:ln>
        </p:spPr>
      </p:sp>
      <p:sp>
        <p:nvSpPr>
          <p:cNvPr id="61468" name="Line 19"/>
          <p:cNvSpPr/>
          <p:nvPr/>
        </p:nvSpPr>
        <p:spPr>
          <a:xfrm>
            <a:off x="9487218" y="4373880"/>
            <a:ext cx="358775" cy="0"/>
          </a:xfrm>
          <a:prstGeom prst="line">
            <a:avLst/>
          </a:prstGeom>
          <a:ln w="19050" cap="flat" cmpd="sng">
            <a:solidFill>
              <a:schemeClr val="bg2"/>
            </a:solidFill>
            <a:prstDash val="solid"/>
            <a:miter/>
            <a:headEnd type="none" w="med" len="med"/>
            <a:tailEnd type="triangle" w="med" len="med"/>
          </a:ln>
        </p:spPr>
      </p:sp>
      <p:sp>
        <p:nvSpPr>
          <p:cNvPr id="61469" name="Line 12"/>
          <p:cNvSpPr/>
          <p:nvPr/>
        </p:nvSpPr>
        <p:spPr>
          <a:xfrm>
            <a:off x="8758555" y="4257993"/>
            <a:ext cx="360363" cy="0"/>
          </a:xfrm>
          <a:prstGeom prst="line">
            <a:avLst/>
          </a:prstGeom>
          <a:ln w="19050" cap="flat" cmpd="sng">
            <a:solidFill>
              <a:schemeClr val="bg2"/>
            </a:solidFill>
            <a:prstDash val="solid"/>
            <a:miter/>
            <a:headEnd type="none" w="med" len="med"/>
            <a:tailEnd type="triangle" w="med" len="med"/>
          </a:ln>
        </p:spPr>
      </p:sp>
      <p:sp>
        <p:nvSpPr>
          <p:cNvPr id="61470" name="Line 13"/>
          <p:cNvSpPr/>
          <p:nvPr/>
        </p:nvSpPr>
        <p:spPr>
          <a:xfrm>
            <a:off x="8758555" y="4354830"/>
            <a:ext cx="360363" cy="0"/>
          </a:xfrm>
          <a:prstGeom prst="line">
            <a:avLst/>
          </a:prstGeom>
          <a:ln w="19050" cap="flat" cmpd="sng">
            <a:solidFill>
              <a:schemeClr val="bg2"/>
            </a:solidFill>
            <a:prstDash val="solid"/>
            <a:miter/>
            <a:headEnd type="none" w="med" len="med"/>
            <a:tailEnd type="triangle" w="med" len="med"/>
          </a:ln>
        </p:spPr>
      </p:sp>
      <p:sp>
        <p:nvSpPr>
          <p:cNvPr id="61471" name="Line 14"/>
          <p:cNvSpPr/>
          <p:nvPr/>
        </p:nvSpPr>
        <p:spPr>
          <a:xfrm>
            <a:off x="8758555" y="4461193"/>
            <a:ext cx="360363" cy="0"/>
          </a:xfrm>
          <a:prstGeom prst="line">
            <a:avLst/>
          </a:prstGeom>
          <a:ln w="19050" cap="flat" cmpd="sng">
            <a:solidFill>
              <a:schemeClr val="bg2"/>
            </a:solidFill>
            <a:prstDash val="solid"/>
            <a:miter/>
            <a:headEnd type="none" w="med" len="med"/>
            <a:tailEnd type="triangle" w="med" len="med"/>
          </a:ln>
        </p:spPr>
      </p:sp>
      <p:sp>
        <p:nvSpPr>
          <p:cNvPr id="61472" name="Line 15"/>
          <p:cNvSpPr/>
          <p:nvPr/>
        </p:nvSpPr>
        <p:spPr>
          <a:xfrm>
            <a:off x="8758555" y="4561205"/>
            <a:ext cx="360363" cy="0"/>
          </a:xfrm>
          <a:prstGeom prst="line">
            <a:avLst/>
          </a:prstGeom>
          <a:ln w="19050" cap="flat" cmpd="sng">
            <a:solidFill>
              <a:schemeClr val="bg2"/>
            </a:solidFill>
            <a:prstDash val="solid"/>
            <a:miter/>
            <a:headEnd type="none" w="med" len="med"/>
            <a:tailEnd type="triangle" w="med" len="med"/>
          </a:ln>
        </p:spPr>
      </p:sp>
      <p:grpSp>
        <p:nvGrpSpPr>
          <p:cNvPr id="16" name="组合 43"/>
          <p:cNvGrpSpPr/>
          <p:nvPr/>
        </p:nvGrpSpPr>
        <p:grpSpPr>
          <a:xfrm>
            <a:off x="9482455" y="3716655"/>
            <a:ext cx="361950" cy="706438"/>
            <a:chOff x="8602537" y="2534289"/>
            <a:chExt cx="361951" cy="707103"/>
          </a:xfrm>
        </p:grpSpPr>
        <p:sp>
          <p:nvSpPr>
            <p:cNvPr id="61567" name="Text Box 29"/>
            <p:cNvSpPr txBox="1"/>
            <p:nvPr/>
          </p:nvSpPr>
          <p:spPr>
            <a:xfrm>
              <a:off x="8604125" y="2534289"/>
              <a:ext cx="360363"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0</a:t>
              </a:r>
            </a:p>
          </p:txBody>
        </p:sp>
        <p:sp>
          <p:nvSpPr>
            <p:cNvPr id="61568" name="Text Box 30"/>
            <p:cNvSpPr txBox="1"/>
            <p:nvPr/>
          </p:nvSpPr>
          <p:spPr>
            <a:xfrm>
              <a:off x="8604125" y="2748533"/>
              <a:ext cx="360363"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1</a:t>
              </a:r>
            </a:p>
          </p:txBody>
        </p:sp>
        <p:sp>
          <p:nvSpPr>
            <p:cNvPr id="61569" name="Text Box 31"/>
            <p:cNvSpPr txBox="1"/>
            <p:nvPr/>
          </p:nvSpPr>
          <p:spPr>
            <a:xfrm>
              <a:off x="8602537" y="2979782"/>
              <a:ext cx="361950"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1</a:t>
              </a:r>
            </a:p>
          </p:txBody>
        </p:sp>
      </p:grpSp>
      <p:grpSp>
        <p:nvGrpSpPr>
          <p:cNvPr id="20" name="组合 48"/>
          <p:cNvGrpSpPr/>
          <p:nvPr/>
        </p:nvGrpSpPr>
        <p:grpSpPr>
          <a:xfrm>
            <a:off x="9479280" y="3716655"/>
            <a:ext cx="361950" cy="706438"/>
            <a:chOff x="7306393" y="987574"/>
            <a:chExt cx="361951" cy="707103"/>
          </a:xfrm>
        </p:grpSpPr>
        <p:sp>
          <p:nvSpPr>
            <p:cNvPr id="61564" name="Text Box 29"/>
            <p:cNvSpPr txBox="1"/>
            <p:nvPr/>
          </p:nvSpPr>
          <p:spPr>
            <a:xfrm>
              <a:off x="7307981" y="987574"/>
              <a:ext cx="360363"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0</a:t>
              </a:r>
            </a:p>
          </p:txBody>
        </p:sp>
        <p:sp>
          <p:nvSpPr>
            <p:cNvPr id="61565" name="Text Box 30"/>
            <p:cNvSpPr txBox="1"/>
            <p:nvPr/>
          </p:nvSpPr>
          <p:spPr>
            <a:xfrm>
              <a:off x="7307981" y="1201818"/>
              <a:ext cx="360363"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0</a:t>
              </a:r>
            </a:p>
          </p:txBody>
        </p:sp>
        <p:sp>
          <p:nvSpPr>
            <p:cNvPr id="61566" name="Text Box 31"/>
            <p:cNvSpPr txBox="1"/>
            <p:nvPr/>
          </p:nvSpPr>
          <p:spPr>
            <a:xfrm>
              <a:off x="7306393" y="1433067"/>
              <a:ext cx="361950"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0</a:t>
              </a:r>
            </a:p>
          </p:txBody>
        </p:sp>
      </p:grpSp>
      <p:grpSp>
        <p:nvGrpSpPr>
          <p:cNvPr id="24" name="组合 61"/>
          <p:cNvGrpSpPr/>
          <p:nvPr/>
        </p:nvGrpSpPr>
        <p:grpSpPr>
          <a:xfrm>
            <a:off x="8782368" y="3697605"/>
            <a:ext cx="374650" cy="914400"/>
            <a:chOff x="6931809" y="2355726"/>
            <a:chExt cx="373642" cy="914271"/>
          </a:xfrm>
        </p:grpSpPr>
        <p:sp>
          <p:nvSpPr>
            <p:cNvPr id="61556" name="Text Box 29"/>
            <p:cNvSpPr txBox="1"/>
            <p:nvPr/>
          </p:nvSpPr>
          <p:spPr>
            <a:xfrm>
              <a:off x="6931809" y="2355726"/>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57" name="Text Box 30"/>
            <p:cNvSpPr txBox="1"/>
            <p:nvPr/>
          </p:nvSpPr>
          <p:spPr>
            <a:xfrm>
              <a:off x="6938739" y="2465195"/>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58" name="Text Box 31"/>
            <p:cNvSpPr txBox="1"/>
            <p:nvPr/>
          </p:nvSpPr>
          <p:spPr>
            <a:xfrm>
              <a:off x="6938739" y="2584986"/>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59" name="Text Box 29"/>
            <p:cNvSpPr txBox="1"/>
            <p:nvPr/>
          </p:nvSpPr>
          <p:spPr>
            <a:xfrm>
              <a:off x="6934989" y="269138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0</a:t>
              </a:r>
            </a:p>
          </p:txBody>
        </p:sp>
        <p:sp>
          <p:nvSpPr>
            <p:cNvPr id="61560" name="Text Box 30"/>
            <p:cNvSpPr txBox="1"/>
            <p:nvPr/>
          </p:nvSpPr>
          <p:spPr>
            <a:xfrm>
              <a:off x="6938739" y="2796660"/>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61" name="Text Box 31"/>
            <p:cNvSpPr txBox="1"/>
            <p:nvPr/>
          </p:nvSpPr>
          <p:spPr>
            <a:xfrm>
              <a:off x="6938739" y="2878832"/>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62" name="Text Box 30"/>
            <p:cNvSpPr txBox="1"/>
            <p:nvPr/>
          </p:nvSpPr>
          <p:spPr>
            <a:xfrm>
              <a:off x="6938738" y="299427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63" name="Text Box 31"/>
            <p:cNvSpPr txBox="1"/>
            <p:nvPr/>
          </p:nvSpPr>
          <p:spPr>
            <a:xfrm>
              <a:off x="6943501" y="3085331"/>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grpSp>
      <p:sp>
        <p:nvSpPr>
          <p:cNvPr id="61476" name="Text Box 333"/>
          <p:cNvSpPr txBox="1"/>
          <p:nvPr/>
        </p:nvSpPr>
        <p:spPr>
          <a:xfrm>
            <a:off x="9057005" y="3721418"/>
            <a:ext cx="323850"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0</a:t>
            </a:r>
          </a:p>
        </p:txBody>
      </p:sp>
      <p:sp>
        <p:nvSpPr>
          <p:cNvPr id="61477" name="Text Box 333"/>
          <p:cNvSpPr txBox="1"/>
          <p:nvPr/>
        </p:nvSpPr>
        <p:spPr>
          <a:xfrm>
            <a:off x="9057005" y="3835718"/>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1</a:t>
            </a:r>
          </a:p>
        </p:txBody>
      </p:sp>
      <p:sp>
        <p:nvSpPr>
          <p:cNvPr id="61478" name="Text Box 333"/>
          <p:cNvSpPr txBox="1"/>
          <p:nvPr/>
        </p:nvSpPr>
        <p:spPr>
          <a:xfrm>
            <a:off x="9057005" y="4459605"/>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7</a:t>
            </a:r>
          </a:p>
        </p:txBody>
      </p:sp>
      <p:sp>
        <p:nvSpPr>
          <p:cNvPr id="61479" name="Text Box 333"/>
          <p:cNvSpPr txBox="1"/>
          <p:nvPr/>
        </p:nvSpPr>
        <p:spPr>
          <a:xfrm>
            <a:off x="9057005" y="3937318"/>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2</a:t>
            </a:r>
          </a:p>
        </p:txBody>
      </p:sp>
      <p:sp>
        <p:nvSpPr>
          <p:cNvPr id="61480" name="Text Box 333"/>
          <p:cNvSpPr txBox="1"/>
          <p:nvPr/>
        </p:nvSpPr>
        <p:spPr>
          <a:xfrm>
            <a:off x="9057005" y="4045268"/>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3</a:t>
            </a:r>
          </a:p>
        </p:txBody>
      </p:sp>
      <p:sp>
        <p:nvSpPr>
          <p:cNvPr id="61481" name="Text Box 333"/>
          <p:cNvSpPr txBox="1"/>
          <p:nvPr/>
        </p:nvSpPr>
        <p:spPr>
          <a:xfrm>
            <a:off x="9057005" y="4150043"/>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4</a:t>
            </a:r>
          </a:p>
        </p:txBody>
      </p:sp>
      <p:sp>
        <p:nvSpPr>
          <p:cNvPr id="61482" name="Text Box 333"/>
          <p:cNvSpPr txBox="1"/>
          <p:nvPr/>
        </p:nvSpPr>
        <p:spPr>
          <a:xfrm>
            <a:off x="9057005" y="4251643"/>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5</a:t>
            </a:r>
          </a:p>
        </p:txBody>
      </p:sp>
      <p:sp>
        <p:nvSpPr>
          <p:cNvPr id="61483" name="Text Box 333"/>
          <p:cNvSpPr txBox="1"/>
          <p:nvPr/>
        </p:nvSpPr>
        <p:spPr>
          <a:xfrm>
            <a:off x="9057005" y="4359593"/>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6</a:t>
            </a:r>
          </a:p>
        </p:txBody>
      </p:sp>
      <p:sp>
        <p:nvSpPr>
          <p:cNvPr id="61484" name="TextBox 81"/>
          <p:cNvSpPr txBox="1"/>
          <p:nvPr/>
        </p:nvSpPr>
        <p:spPr>
          <a:xfrm>
            <a:off x="8436293" y="4694555"/>
            <a:ext cx="1643062" cy="275590"/>
          </a:xfrm>
          <a:prstGeom prst="rect">
            <a:avLst/>
          </a:prstGeom>
          <a:noFill/>
          <a:ln w="9525">
            <a:noFill/>
          </a:ln>
        </p:spPr>
        <p:txBody>
          <a:bodyPr>
            <a:spAutoFit/>
          </a:bodyPr>
          <a:lstStyle/>
          <a:p>
            <a:pPr eaLnBrk="1" hangingPunct="1"/>
            <a:r>
              <a:rPr lang="zh-CN" altLang="en-US" sz="1200" b="1" dirty="0">
                <a:solidFill>
                  <a:srgbClr val="000000"/>
                </a:solidFill>
                <a:latin typeface="黑体" panose="02010609060101010101" pitchFamily="49" charset="-122"/>
                <a:ea typeface="黑体" panose="02010609060101010101" pitchFamily="49" charset="-122"/>
              </a:rPr>
              <a:t>（</a:t>
            </a:r>
            <a:r>
              <a:rPr lang="en-US" altLang="zh-CN" sz="1200" b="1" dirty="0">
                <a:solidFill>
                  <a:srgbClr val="C00000"/>
                </a:solidFill>
                <a:latin typeface="黑体" panose="02010609060101010101" pitchFamily="49" charset="-122"/>
                <a:ea typeface="黑体" panose="02010609060101010101" pitchFamily="49" charset="-122"/>
              </a:rPr>
              <a:t>8</a:t>
            </a:r>
            <a:r>
              <a:rPr lang="en-US" altLang="zh-CN" sz="1200" b="1" i="1" dirty="0">
                <a:solidFill>
                  <a:srgbClr val="C00000"/>
                </a:solidFill>
                <a:latin typeface="Arial" panose="020B0604020202020204" pitchFamily="34" charset="0"/>
                <a:ea typeface="黑体" panose="02010609060101010101" pitchFamily="49" charset="-122"/>
              </a:rPr>
              <a:t> </a:t>
            </a:r>
            <a:r>
              <a:rPr lang="zh-CN" altLang="en-US" sz="1200" b="1" dirty="0">
                <a:solidFill>
                  <a:srgbClr val="000000"/>
                </a:solidFill>
                <a:latin typeface="黑体" panose="02010609060101010101" pitchFamily="49" charset="-122"/>
                <a:ea typeface="黑体" panose="02010609060101010101" pitchFamily="49" charset="-122"/>
              </a:rPr>
              <a:t>线</a:t>
            </a:r>
            <a:r>
              <a:rPr lang="en-US" altLang="zh-CN" sz="1200" b="1" dirty="0">
                <a:solidFill>
                  <a:srgbClr val="000000"/>
                </a:solidFill>
                <a:latin typeface="黑体" panose="02010609060101010101" pitchFamily="49" charset="-122"/>
                <a:ea typeface="黑体" panose="02010609060101010101" pitchFamily="49" charset="-122"/>
              </a:rPr>
              <a:t>-</a:t>
            </a:r>
            <a:r>
              <a:rPr lang="en-US" altLang="zh-CN" sz="1200" b="1" dirty="0">
                <a:solidFill>
                  <a:srgbClr val="C00000"/>
                </a:solidFill>
                <a:latin typeface="黑体" panose="02010609060101010101" pitchFamily="49" charset="-122"/>
                <a:ea typeface="黑体" panose="02010609060101010101" pitchFamily="49" charset="-122"/>
              </a:rPr>
              <a:t>3</a:t>
            </a:r>
            <a:r>
              <a:rPr lang="en-US" altLang="zh-CN" sz="1200" b="1" dirty="0">
                <a:solidFill>
                  <a:srgbClr val="000000"/>
                </a:solidFill>
                <a:latin typeface="Arial" panose="020B0604020202020204" pitchFamily="34" charset="0"/>
                <a:ea typeface="黑体" panose="02010609060101010101" pitchFamily="49" charset="-122"/>
              </a:rPr>
              <a:t> </a:t>
            </a:r>
            <a:r>
              <a:rPr lang="zh-CN" altLang="en-US" sz="1200" b="1" dirty="0">
                <a:solidFill>
                  <a:srgbClr val="000000"/>
                </a:solidFill>
                <a:latin typeface="黑体" panose="02010609060101010101" pitchFamily="49" charset="-122"/>
                <a:ea typeface="黑体" panose="02010609060101010101" pitchFamily="49" charset="-122"/>
              </a:rPr>
              <a:t>线编码器）</a:t>
            </a:r>
            <a:endParaRPr lang="zh-CN" altLang="en-US" sz="1200" dirty="0">
              <a:latin typeface="Arial" panose="020B0604020202020204" pitchFamily="34" charset="0"/>
            </a:endParaRPr>
          </a:p>
        </p:txBody>
      </p:sp>
      <p:sp>
        <p:nvSpPr>
          <p:cNvPr id="61485" name="Text Box 333"/>
          <p:cNvSpPr txBox="1"/>
          <p:nvPr/>
        </p:nvSpPr>
        <p:spPr>
          <a:xfrm>
            <a:off x="9261793" y="3813493"/>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C</a:t>
            </a:r>
            <a:endParaRPr lang="en-US" altLang="zh-CN" sz="800" b="1" baseline="-25000" dirty="0">
              <a:solidFill>
                <a:schemeClr val="tx1"/>
              </a:solidFill>
              <a:latin typeface="Arial" panose="020B0604020202020204" pitchFamily="34" charset="0"/>
            </a:endParaRPr>
          </a:p>
        </p:txBody>
      </p:sp>
      <p:sp>
        <p:nvSpPr>
          <p:cNvPr id="61486" name="Text Box 333"/>
          <p:cNvSpPr txBox="1"/>
          <p:nvPr/>
        </p:nvSpPr>
        <p:spPr>
          <a:xfrm>
            <a:off x="9271318" y="4032568"/>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B </a:t>
            </a:r>
            <a:endParaRPr lang="en-US" altLang="zh-CN" sz="800" b="1" baseline="-25000" dirty="0">
              <a:solidFill>
                <a:schemeClr val="tx1"/>
              </a:solidFill>
              <a:latin typeface="Arial" panose="020B0604020202020204" pitchFamily="34" charset="0"/>
            </a:endParaRPr>
          </a:p>
        </p:txBody>
      </p:sp>
      <p:sp>
        <p:nvSpPr>
          <p:cNvPr id="61487" name="Text Box 333"/>
          <p:cNvSpPr txBox="1"/>
          <p:nvPr/>
        </p:nvSpPr>
        <p:spPr>
          <a:xfrm>
            <a:off x="9271318" y="4259580"/>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A</a:t>
            </a:r>
            <a:endParaRPr lang="en-US" altLang="zh-CN" sz="800" b="1" baseline="-25000" dirty="0">
              <a:solidFill>
                <a:schemeClr val="tx1"/>
              </a:solidFill>
              <a:latin typeface="Arial" panose="020B0604020202020204" pitchFamily="34" charset="0"/>
            </a:endParaRPr>
          </a:p>
        </p:txBody>
      </p:sp>
      <p:sp>
        <p:nvSpPr>
          <p:cNvPr id="61488" name="Text Box 7"/>
          <p:cNvSpPr txBox="1"/>
          <p:nvPr/>
        </p:nvSpPr>
        <p:spPr>
          <a:xfrm>
            <a:off x="9160193" y="5320983"/>
            <a:ext cx="360362" cy="901700"/>
          </a:xfrm>
          <a:prstGeom prst="rect">
            <a:avLst/>
          </a:prstGeom>
          <a:solidFill>
            <a:srgbClr val="CCFF99"/>
          </a:solidFill>
          <a:ln w="19050" cap="flat" cmpd="sng">
            <a:solidFill>
              <a:schemeClr val="bg2"/>
            </a:solidFill>
            <a:prstDash val="solid"/>
            <a:miter/>
            <a:headEnd type="none" w="med" len="med"/>
            <a:tailEnd type="none" w="med" len="med"/>
          </a:ln>
        </p:spPr>
        <p:txBody>
          <a:bodyPr>
            <a:spAutoFit/>
          </a:bodyPr>
          <a:lstStyle/>
          <a:p>
            <a:pPr eaLnBrk="1" hangingPunct="1">
              <a:spcBef>
                <a:spcPts val="1000"/>
              </a:spcBef>
            </a:pPr>
            <a:r>
              <a:rPr lang="zh-CN" altLang="en-US" sz="1200" b="1" dirty="0">
                <a:solidFill>
                  <a:schemeClr val="tx1"/>
                </a:solidFill>
                <a:latin typeface="黑体" panose="02010609060101010101" pitchFamily="49" charset="-122"/>
                <a:ea typeface="黑体" panose="02010609060101010101" pitchFamily="49" charset="-122"/>
              </a:rPr>
              <a:t> </a:t>
            </a:r>
          </a:p>
          <a:p>
            <a:pPr eaLnBrk="1" hangingPunct="1">
              <a:spcBef>
                <a:spcPts val="1000"/>
              </a:spcBef>
            </a:pPr>
            <a:r>
              <a:rPr lang="zh-CN" altLang="en-US" sz="1200" b="1" dirty="0">
                <a:solidFill>
                  <a:schemeClr val="tx1"/>
                </a:solidFill>
                <a:latin typeface="黑体" panose="02010609060101010101" pitchFamily="49" charset="-122"/>
                <a:ea typeface="黑体" panose="02010609060101010101" pitchFamily="49" charset="-122"/>
              </a:rPr>
              <a:t> </a:t>
            </a:r>
          </a:p>
          <a:p>
            <a:pPr eaLnBrk="1" hangingPunct="1">
              <a:spcBef>
                <a:spcPts val="1000"/>
              </a:spcBef>
            </a:pPr>
            <a:r>
              <a:rPr lang="zh-CN" altLang="en-US" sz="1200" b="1" dirty="0">
                <a:solidFill>
                  <a:schemeClr val="tx1"/>
                </a:solidFill>
                <a:latin typeface="黑体" panose="02010609060101010101" pitchFamily="49" charset="-122"/>
                <a:ea typeface="黑体" panose="02010609060101010101" pitchFamily="49" charset="-122"/>
              </a:rPr>
              <a:t> </a:t>
            </a:r>
          </a:p>
        </p:txBody>
      </p:sp>
      <p:sp>
        <p:nvSpPr>
          <p:cNvPr id="61489" name="Line 12"/>
          <p:cNvSpPr/>
          <p:nvPr/>
        </p:nvSpPr>
        <p:spPr>
          <a:xfrm>
            <a:off x="8799830" y="5397183"/>
            <a:ext cx="360363" cy="0"/>
          </a:xfrm>
          <a:prstGeom prst="line">
            <a:avLst/>
          </a:prstGeom>
          <a:ln w="19050" cap="flat" cmpd="sng">
            <a:solidFill>
              <a:schemeClr val="bg2"/>
            </a:solidFill>
            <a:prstDash val="solid"/>
            <a:miter/>
            <a:headEnd type="none" w="med" len="med"/>
            <a:tailEnd type="triangle" w="med" len="med"/>
          </a:ln>
        </p:spPr>
      </p:sp>
      <p:sp>
        <p:nvSpPr>
          <p:cNvPr id="61490" name="Line 14"/>
          <p:cNvSpPr/>
          <p:nvPr/>
        </p:nvSpPr>
        <p:spPr>
          <a:xfrm>
            <a:off x="8799830" y="5600383"/>
            <a:ext cx="360363" cy="0"/>
          </a:xfrm>
          <a:prstGeom prst="line">
            <a:avLst/>
          </a:prstGeom>
          <a:ln w="19050" cap="flat" cmpd="sng">
            <a:solidFill>
              <a:schemeClr val="bg2"/>
            </a:solidFill>
            <a:prstDash val="solid"/>
            <a:miter/>
            <a:headEnd type="none" w="med" len="med"/>
            <a:tailEnd type="triangle" w="med" len="med"/>
          </a:ln>
        </p:spPr>
      </p:sp>
      <p:sp>
        <p:nvSpPr>
          <p:cNvPr id="61491" name="Line 15"/>
          <p:cNvSpPr/>
          <p:nvPr/>
        </p:nvSpPr>
        <p:spPr>
          <a:xfrm>
            <a:off x="8799830" y="5700395"/>
            <a:ext cx="360363" cy="0"/>
          </a:xfrm>
          <a:prstGeom prst="line">
            <a:avLst/>
          </a:prstGeom>
          <a:ln w="19050" cap="flat" cmpd="sng">
            <a:solidFill>
              <a:schemeClr val="bg2"/>
            </a:solidFill>
            <a:prstDash val="solid"/>
            <a:miter/>
            <a:headEnd type="none" w="med" len="med"/>
            <a:tailEnd type="triangle" w="med" len="med"/>
          </a:ln>
        </p:spPr>
      </p:sp>
      <p:sp>
        <p:nvSpPr>
          <p:cNvPr id="61492" name="Line 17"/>
          <p:cNvSpPr/>
          <p:nvPr/>
        </p:nvSpPr>
        <p:spPr>
          <a:xfrm>
            <a:off x="9523730" y="5494020"/>
            <a:ext cx="358775" cy="0"/>
          </a:xfrm>
          <a:prstGeom prst="line">
            <a:avLst/>
          </a:prstGeom>
          <a:ln w="19050" cap="flat" cmpd="sng">
            <a:solidFill>
              <a:schemeClr val="bg2"/>
            </a:solidFill>
            <a:prstDash val="solid"/>
            <a:miter/>
            <a:headEnd type="none" w="med" len="med"/>
            <a:tailEnd type="triangle" w="med" len="med"/>
          </a:ln>
        </p:spPr>
      </p:sp>
      <p:sp>
        <p:nvSpPr>
          <p:cNvPr id="61493" name="Line 18"/>
          <p:cNvSpPr/>
          <p:nvPr/>
        </p:nvSpPr>
        <p:spPr>
          <a:xfrm>
            <a:off x="9523730" y="5709920"/>
            <a:ext cx="358775" cy="0"/>
          </a:xfrm>
          <a:prstGeom prst="line">
            <a:avLst/>
          </a:prstGeom>
          <a:ln w="19050" cap="flat" cmpd="sng">
            <a:solidFill>
              <a:schemeClr val="bg2"/>
            </a:solidFill>
            <a:prstDash val="solid"/>
            <a:miter/>
            <a:headEnd type="none" w="med" len="med"/>
            <a:tailEnd type="triangle" w="med" len="med"/>
          </a:ln>
        </p:spPr>
      </p:sp>
      <p:sp>
        <p:nvSpPr>
          <p:cNvPr id="61494" name="Line 19"/>
          <p:cNvSpPr/>
          <p:nvPr/>
        </p:nvSpPr>
        <p:spPr>
          <a:xfrm>
            <a:off x="9523730" y="5925820"/>
            <a:ext cx="358775" cy="0"/>
          </a:xfrm>
          <a:prstGeom prst="line">
            <a:avLst/>
          </a:prstGeom>
          <a:ln w="19050" cap="flat" cmpd="sng">
            <a:solidFill>
              <a:schemeClr val="bg2"/>
            </a:solidFill>
            <a:prstDash val="solid"/>
            <a:miter/>
            <a:headEnd type="none" w="med" len="med"/>
            <a:tailEnd type="triangle" w="med" len="med"/>
          </a:ln>
        </p:spPr>
      </p:sp>
      <p:sp>
        <p:nvSpPr>
          <p:cNvPr id="61495" name="Line 12"/>
          <p:cNvSpPr/>
          <p:nvPr/>
        </p:nvSpPr>
        <p:spPr>
          <a:xfrm>
            <a:off x="8795068" y="5809933"/>
            <a:ext cx="360362" cy="0"/>
          </a:xfrm>
          <a:prstGeom prst="line">
            <a:avLst/>
          </a:prstGeom>
          <a:ln w="19050" cap="flat" cmpd="sng">
            <a:solidFill>
              <a:schemeClr val="bg2"/>
            </a:solidFill>
            <a:prstDash val="solid"/>
            <a:miter/>
            <a:headEnd type="none" w="med" len="med"/>
            <a:tailEnd type="triangle" w="med" len="med"/>
          </a:ln>
        </p:spPr>
      </p:sp>
      <p:sp>
        <p:nvSpPr>
          <p:cNvPr id="61496" name="Line 13"/>
          <p:cNvSpPr/>
          <p:nvPr/>
        </p:nvSpPr>
        <p:spPr>
          <a:xfrm>
            <a:off x="8795068" y="5906770"/>
            <a:ext cx="360362" cy="0"/>
          </a:xfrm>
          <a:prstGeom prst="line">
            <a:avLst/>
          </a:prstGeom>
          <a:ln w="19050" cap="flat" cmpd="sng">
            <a:solidFill>
              <a:schemeClr val="bg2"/>
            </a:solidFill>
            <a:prstDash val="solid"/>
            <a:miter/>
            <a:headEnd type="none" w="med" len="med"/>
            <a:tailEnd type="triangle" w="med" len="med"/>
          </a:ln>
        </p:spPr>
      </p:sp>
      <p:sp>
        <p:nvSpPr>
          <p:cNvPr id="61497" name="Line 14"/>
          <p:cNvSpPr/>
          <p:nvPr/>
        </p:nvSpPr>
        <p:spPr>
          <a:xfrm>
            <a:off x="8795068" y="6013133"/>
            <a:ext cx="360362" cy="0"/>
          </a:xfrm>
          <a:prstGeom prst="line">
            <a:avLst/>
          </a:prstGeom>
          <a:ln w="19050" cap="flat" cmpd="sng">
            <a:solidFill>
              <a:schemeClr val="bg2"/>
            </a:solidFill>
            <a:prstDash val="solid"/>
            <a:miter/>
            <a:headEnd type="none" w="med" len="med"/>
            <a:tailEnd type="triangle" w="med" len="med"/>
          </a:ln>
        </p:spPr>
      </p:sp>
      <p:sp>
        <p:nvSpPr>
          <p:cNvPr id="61498" name="Line 15"/>
          <p:cNvSpPr/>
          <p:nvPr/>
        </p:nvSpPr>
        <p:spPr>
          <a:xfrm>
            <a:off x="8795068" y="6113145"/>
            <a:ext cx="360362" cy="0"/>
          </a:xfrm>
          <a:prstGeom prst="line">
            <a:avLst/>
          </a:prstGeom>
          <a:ln w="19050" cap="flat" cmpd="sng">
            <a:solidFill>
              <a:schemeClr val="bg2"/>
            </a:solidFill>
            <a:prstDash val="solid"/>
            <a:miter/>
            <a:headEnd type="none" w="med" len="med"/>
            <a:tailEnd type="triangle" w="med" len="med"/>
          </a:ln>
        </p:spPr>
      </p:sp>
      <p:grpSp>
        <p:nvGrpSpPr>
          <p:cNvPr id="56" name="组合 52"/>
          <p:cNvGrpSpPr/>
          <p:nvPr/>
        </p:nvGrpSpPr>
        <p:grpSpPr>
          <a:xfrm>
            <a:off x="8791893" y="5249545"/>
            <a:ext cx="381000" cy="914400"/>
            <a:chOff x="6928891" y="2355726"/>
            <a:chExt cx="381323" cy="914271"/>
          </a:xfrm>
        </p:grpSpPr>
        <p:sp>
          <p:nvSpPr>
            <p:cNvPr id="61548" name="Text Box 29"/>
            <p:cNvSpPr txBox="1"/>
            <p:nvPr/>
          </p:nvSpPr>
          <p:spPr>
            <a:xfrm>
              <a:off x="6928891" y="2355726"/>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0</a:t>
              </a:r>
            </a:p>
          </p:txBody>
        </p:sp>
        <p:sp>
          <p:nvSpPr>
            <p:cNvPr id="61549" name="Text Box 30"/>
            <p:cNvSpPr txBox="1"/>
            <p:nvPr/>
          </p:nvSpPr>
          <p:spPr>
            <a:xfrm>
              <a:off x="6938739" y="2465195"/>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50" name="Text Box 31"/>
            <p:cNvSpPr txBox="1"/>
            <p:nvPr/>
          </p:nvSpPr>
          <p:spPr>
            <a:xfrm>
              <a:off x="6938739" y="2584986"/>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51" name="Text Box 29"/>
            <p:cNvSpPr txBox="1"/>
            <p:nvPr/>
          </p:nvSpPr>
          <p:spPr>
            <a:xfrm>
              <a:off x="6938739" y="269138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52" name="Text Box 30"/>
            <p:cNvSpPr txBox="1"/>
            <p:nvPr/>
          </p:nvSpPr>
          <p:spPr>
            <a:xfrm>
              <a:off x="6938739" y="2796660"/>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53" name="Text Box 31"/>
            <p:cNvSpPr txBox="1"/>
            <p:nvPr/>
          </p:nvSpPr>
          <p:spPr>
            <a:xfrm>
              <a:off x="6938739" y="2878832"/>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54" name="Text Box 30"/>
            <p:cNvSpPr txBox="1"/>
            <p:nvPr/>
          </p:nvSpPr>
          <p:spPr>
            <a:xfrm>
              <a:off x="6948264" y="299427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55" name="Text Box 31"/>
            <p:cNvSpPr txBox="1"/>
            <p:nvPr/>
          </p:nvSpPr>
          <p:spPr>
            <a:xfrm>
              <a:off x="6948264" y="3085331"/>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0</a:t>
              </a:r>
            </a:p>
          </p:txBody>
        </p:sp>
      </p:grpSp>
      <p:grpSp>
        <p:nvGrpSpPr>
          <p:cNvPr id="65" name="组合 61"/>
          <p:cNvGrpSpPr/>
          <p:nvPr/>
        </p:nvGrpSpPr>
        <p:grpSpPr>
          <a:xfrm>
            <a:off x="8801418" y="5249545"/>
            <a:ext cx="374650" cy="914400"/>
            <a:chOff x="6931809" y="2355726"/>
            <a:chExt cx="373642" cy="914271"/>
          </a:xfrm>
        </p:grpSpPr>
        <p:sp>
          <p:nvSpPr>
            <p:cNvPr id="61540" name="Text Box 29"/>
            <p:cNvSpPr txBox="1"/>
            <p:nvPr/>
          </p:nvSpPr>
          <p:spPr>
            <a:xfrm>
              <a:off x="6931809" y="2355726"/>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41" name="Text Box 30"/>
            <p:cNvSpPr txBox="1"/>
            <p:nvPr/>
          </p:nvSpPr>
          <p:spPr>
            <a:xfrm>
              <a:off x="6938739" y="2465195"/>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0</a:t>
              </a:r>
            </a:p>
          </p:txBody>
        </p:sp>
        <p:sp>
          <p:nvSpPr>
            <p:cNvPr id="61542" name="Text Box 31"/>
            <p:cNvSpPr txBox="1"/>
            <p:nvPr/>
          </p:nvSpPr>
          <p:spPr>
            <a:xfrm>
              <a:off x="6938739" y="2584986"/>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43" name="Text Box 29"/>
            <p:cNvSpPr txBox="1"/>
            <p:nvPr/>
          </p:nvSpPr>
          <p:spPr>
            <a:xfrm>
              <a:off x="6934989" y="269138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0</a:t>
              </a:r>
            </a:p>
          </p:txBody>
        </p:sp>
        <p:sp>
          <p:nvSpPr>
            <p:cNvPr id="61544" name="Text Box 30"/>
            <p:cNvSpPr txBox="1"/>
            <p:nvPr/>
          </p:nvSpPr>
          <p:spPr>
            <a:xfrm>
              <a:off x="6938739" y="2796660"/>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45" name="Text Box 31"/>
            <p:cNvSpPr txBox="1"/>
            <p:nvPr/>
          </p:nvSpPr>
          <p:spPr>
            <a:xfrm>
              <a:off x="6938739" y="2878832"/>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46" name="Text Box 30"/>
            <p:cNvSpPr txBox="1"/>
            <p:nvPr/>
          </p:nvSpPr>
          <p:spPr>
            <a:xfrm>
              <a:off x="6938738" y="299427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47" name="Text Box 31"/>
            <p:cNvSpPr txBox="1"/>
            <p:nvPr/>
          </p:nvSpPr>
          <p:spPr>
            <a:xfrm>
              <a:off x="6943501" y="3085331"/>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grpSp>
      <p:sp>
        <p:nvSpPr>
          <p:cNvPr id="61501" name="Text Box 333"/>
          <p:cNvSpPr txBox="1"/>
          <p:nvPr/>
        </p:nvSpPr>
        <p:spPr>
          <a:xfrm>
            <a:off x="9093518" y="5273358"/>
            <a:ext cx="323850"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0</a:t>
            </a:r>
          </a:p>
        </p:txBody>
      </p:sp>
      <p:sp>
        <p:nvSpPr>
          <p:cNvPr id="61502" name="Text Box 333"/>
          <p:cNvSpPr txBox="1"/>
          <p:nvPr/>
        </p:nvSpPr>
        <p:spPr>
          <a:xfrm>
            <a:off x="9093518" y="5387658"/>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1</a:t>
            </a:r>
          </a:p>
        </p:txBody>
      </p:sp>
      <p:sp>
        <p:nvSpPr>
          <p:cNvPr id="61503" name="Text Box 333"/>
          <p:cNvSpPr txBox="1"/>
          <p:nvPr/>
        </p:nvSpPr>
        <p:spPr>
          <a:xfrm>
            <a:off x="9093518" y="6011545"/>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7</a:t>
            </a:r>
          </a:p>
        </p:txBody>
      </p:sp>
      <p:sp>
        <p:nvSpPr>
          <p:cNvPr id="61504" name="Text Box 333"/>
          <p:cNvSpPr txBox="1"/>
          <p:nvPr/>
        </p:nvSpPr>
        <p:spPr>
          <a:xfrm>
            <a:off x="9093518" y="5489258"/>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2</a:t>
            </a:r>
          </a:p>
        </p:txBody>
      </p:sp>
      <p:sp>
        <p:nvSpPr>
          <p:cNvPr id="61505" name="Text Box 333"/>
          <p:cNvSpPr txBox="1"/>
          <p:nvPr/>
        </p:nvSpPr>
        <p:spPr>
          <a:xfrm>
            <a:off x="9093518" y="5597208"/>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3</a:t>
            </a:r>
          </a:p>
        </p:txBody>
      </p:sp>
      <p:sp>
        <p:nvSpPr>
          <p:cNvPr id="61506" name="Text Box 333"/>
          <p:cNvSpPr txBox="1"/>
          <p:nvPr/>
        </p:nvSpPr>
        <p:spPr>
          <a:xfrm>
            <a:off x="9093518" y="5701983"/>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4</a:t>
            </a:r>
          </a:p>
        </p:txBody>
      </p:sp>
      <p:sp>
        <p:nvSpPr>
          <p:cNvPr id="61507" name="Text Box 333"/>
          <p:cNvSpPr txBox="1"/>
          <p:nvPr/>
        </p:nvSpPr>
        <p:spPr>
          <a:xfrm>
            <a:off x="9093518" y="5803583"/>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5</a:t>
            </a:r>
          </a:p>
        </p:txBody>
      </p:sp>
      <p:sp>
        <p:nvSpPr>
          <p:cNvPr id="61508" name="Text Box 333"/>
          <p:cNvSpPr txBox="1"/>
          <p:nvPr/>
        </p:nvSpPr>
        <p:spPr>
          <a:xfrm>
            <a:off x="9093518" y="5911533"/>
            <a:ext cx="347662"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Y</a:t>
            </a:r>
            <a:r>
              <a:rPr lang="en-US" altLang="zh-CN" sz="800" b="1" baseline="-25000" dirty="0">
                <a:solidFill>
                  <a:schemeClr val="tx1"/>
                </a:solidFill>
                <a:latin typeface="Arial" panose="020B0604020202020204" pitchFamily="34" charset="0"/>
              </a:rPr>
              <a:t>6</a:t>
            </a:r>
          </a:p>
        </p:txBody>
      </p:sp>
      <p:sp>
        <p:nvSpPr>
          <p:cNvPr id="61509" name="TextBox 81"/>
          <p:cNvSpPr txBox="1"/>
          <p:nvPr/>
        </p:nvSpPr>
        <p:spPr>
          <a:xfrm>
            <a:off x="8398193" y="6246495"/>
            <a:ext cx="1833562" cy="275590"/>
          </a:xfrm>
          <a:prstGeom prst="rect">
            <a:avLst/>
          </a:prstGeom>
          <a:noFill/>
          <a:ln w="9525">
            <a:noFill/>
          </a:ln>
        </p:spPr>
        <p:txBody>
          <a:bodyPr>
            <a:spAutoFit/>
          </a:bodyPr>
          <a:lstStyle/>
          <a:p>
            <a:pPr eaLnBrk="1" hangingPunct="1"/>
            <a:r>
              <a:rPr lang="zh-CN" altLang="en-US" sz="1200" b="1" dirty="0">
                <a:solidFill>
                  <a:srgbClr val="000000"/>
                </a:solidFill>
                <a:latin typeface="黑体" panose="02010609060101010101" pitchFamily="49" charset="-122"/>
                <a:ea typeface="黑体" panose="02010609060101010101" pitchFamily="49" charset="-122"/>
              </a:rPr>
              <a:t>（</a:t>
            </a:r>
            <a:r>
              <a:rPr lang="en-US" altLang="zh-CN" sz="1200" b="1" dirty="0">
                <a:solidFill>
                  <a:srgbClr val="C00000"/>
                </a:solidFill>
                <a:latin typeface="黑体" panose="02010609060101010101" pitchFamily="49" charset="-122"/>
                <a:ea typeface="黑体" panose="02010609060101010101" pitchFamily="49" charset="-122"/>
              </a:rPr>
              <a:t>8</a:t>
            </a:r>
            <a:r>
              <a:rPr lang="en-US" altLang="zh-CN" sz="1200" b="1" i="1" dirty="0">
                <a:solidFill>
                  <a:srgbClr val="C00000"/>
                </a:solidFill>
                <a:latin typeface="Arial" panose="020B0604020202020204" pitchFamily="34" charset="0"/>
                <a:ea typeface="黑体" panose="02010609060101010101" pitchFamily="49" charset="-122"/>
              </a:rPr>
              <a:t> </a:t>
            </a:r>
            <a:r>
              <a:rPr lang="zh-CN" altLang="en-US" sz="1200" b="1" dirty="0">
                <a:solidFill>
                  <a:srgbClr val="000000"/>
                </a:solidFill>
                <a:latin typeface="黑体" panose="02010609060101010101" pitchFamily="49" charset="-122"/>
                <a:ea typeface="黑体" panose="02010609060101010101" pitchFamily="49" charset="-122"/>
              </a:rPr>
              <a:t>线</a:t>
            </a:r>
            <a:r>
              <a:rPr lang="en-US" altLang="zh-CN" sz="1200" b="1" dirty="0">
                <a:solidFill>
                  <a:srgbClr val="000000"/>
                </a:solidFill>
                <a:latin typeface="黑体" panose="02010609060101010101" pitchFamily="49" charset="-122"/>
                <a:ea typeface="黑体" panose="02010609060101010101" pitchFamily="49" charset="-122"/>
              </a:rPr>
              <a:t>-</a:t>
            </a:r>
            <a:r>
              <a:rPr lang="en-US" altLang="zh-CN" sz="1200" b="1" dirty="0">
                <a:solidFill>
                  <a:srgbClr val="C00000"/>
                </a:solidFill>
                <a:latin typeface="黑体" panose="02010609060101010101" pitchFamily="49" charset="-122"/>
                <a:ea typeface="黑体" panose="02010609060101010101" pitchFamily="49" charset="-122"/>
              </a:rPr>
              <a:t>3</a:t>
            </a:r>
            <a:r>
              <a:rPr lang="en-US" altLang="zh-CN" sz="1200" b="1" dirty="0">
                <a:solidFill>
                  <a:srgbClr val="000000"/>
                </a:solidFill>
                <a:latin typeface="Arial" panose="020B0604020202020204" pitchFamily="34" charset="0"/>
                <a:ea typeface="黑体" panose="02010609060101010101" pitchFamily="49" charset="-122"/>
              </a:rPr>
              <a:t> </a:t>
            </a:r>
            <a:r>
              <a:rPr lang="zh-CN" altLang="en-US" sz="1200" b="1" dirty="0">
                <a:solidFill>
                  <a:srgbClr val="000000"/>
                </a:solidFill>
                <a:latin typeface="黑体" panose="02010609060101010101" pitchFamily="49" charset="-122"/>
                <a:ea typeface="黑体" panose="02010609060101010101" pitchFamily="49" charset="-122"/>
              </a:rPr>
              <a:t>线优先编码器）</a:t>
            </a:r>
            <a:endParaRPr lang="zh-CN" altLang="en-US" sz="1200" dirty="0">
              <a:latin typeface="Arial" panose="020B0604020202020204" pitchFamily="34" charset="0"/>
            </a:endParaRPr>
          </a:p>
        </p:txBody>
      </p:sp>
      <p:sp>
        <p:nvSpPr>
          <p:cNvPr id="61510" name="Text Box 333"/>
          <p:cNvSpPr txBox="1"/>
          <p:nvPr/>
        </p:nvSpPr>
        <p:spPr>
          <a:xfrm>
            <a:off x="9298305" y="5365433"/>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C</a:t>
            </a:r>
            <a:endParaRPr lang="en-US" altLang="zh-CN" sz="800" b="1" baseline="-25000" dirty="0">
              <a:solidFill>
                <a:schemeClr val="tx1"/>
              </a:solidFill>
              <a:latin typeface="Arial" panose="020B0604020202020204" pitchFamily="34" charset="0"/>
            </a:endParaRPr>
          </a:p>
        </p:txBody>
      </p:sp>
      <p:sp>
        <p:nvSpPr>
          <p:cNvPr id="61511" name="Text Box 333"/>
          <p:cNvSpPr txBox="1"/>
          <p:nvPr/>
        </p:nvSpPr>
        <p:spPr>
          <a:xfrm>
            <a:off x="9307830" y="5584508"/>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B </a:t>
            </a:r>
            <a:endParaRPr lang="en-US" altLang="zh-CN" sz="800" b="1" baseline="-25000" dirty="0">
              <a:solidFill>
                <a:schemeClr val="tx1"/>
              </a:solidFill>
              <a:latin typeface="Arial" panose="020B0604020202020204" pitchFamily="34" charset="0"/>
            </a:endParaRPr>
          </a:p>
        </p:txBody>
      </p:sp>
      <p:sp>
        <p:nvSpPr>
          <p:cNvPr id="61512" name="Text Box 333"/>
          <p:cNvSpPr txBox="1"/>
          <p:nvPr/>
        </p:nvSpPr>
        <p:spPr>
          <a:xfrm>
            <a:off x="9307830" y="5811520"/>
            <a:ext cx="347663" cy="213995"/>
          </a:xfrm>
          <a:prstGeom prst="rect">
            <a:avLst/>
          </a:prstGeom>
          <a:noFill/>
          <a:ln w="28575">
            <a:noFill/>
          </a:ln>
        </p:spPr>
        <p:txBody>
          <a:bodyPr>
            <a:spAutoFit/>
          </a:bodyPr>
          <a:lstStyle/>
          <a:p>
            <a:pPr eaLnBrk="1" hangingPunct="1">
              <a:spcBef>
                <a:spcPct val="50000"/>
              </a:spcBef>
            </a:pPr>
            <a:r>
              <a:rPr lang="en-US" altLang="zh-CN" sz="800" b="1" dirty="0">
                <a:solidFill>
                  <a:schemeClr val="tx1"/>
                </a:solidFill>
                <a:latin typeface="Arial" panose="020B0604020202020204" pitchFamily="34" charset="0"/>
              </a:rPr>
              <a:t>A</a:t>
            </a:r>
            <a:endParaRPr lang="en-US" altLang="zh-CN" sz="800" b="1" baseline="-25000" dirty="0">
              <a:solidFill>
                <a:schemeClr val="tx1"/>
              </a:solidFill>
              <a:latin typeface="Arial" panose="020B0604020202020204" pitchFamily="34" charset="0"/>
            </a:endParaRPr>
          </a:p>
        </p:txBody>
      </p:sp>
      <p:sp>
        <p:nvSpPr>
          <p:cNvPr id="61513" name="Line 13"/>
          <p:cNvSpPr/>
          <p:nvPr/>
        </p:nvSpPr>
        <p:spPr>
          <a:xfrm>
            <a:off x="8796655" y="5505133"/>
            <a:ext cx="360363" cy="0"/>
          </a:xfrm>
          <a:prstGeom prst="line">
            <a:avLst/>
          </a:prstGeom>
          <a:ln w="19050" cap="flat" cmpd="sng">
            <a:solidFill>
              <a:schemeClr val="bg2"/>
            </a:solidFill>
            <a:prstDash val="solid"/>
            <a:miter/>
            <a:headEnd type="none" w="med" len="med"/>
            <a:tailEnd type="triangle" w="med" len="med"/>
          </a:ln>
        </p:spPr>
      </p:sp>
      <p:grpSp>
        <p:nvGrpSpPr>
          <p:cNvPr id="87" name="组合 43"/>
          <p:cNvGrpSpPr/>
          <p:nvPr/>
        </p:nvGrpSpPr>
        <p:grpSpPr>
          <a:xfrm>
            <a:off x="9545955" y="5279708"/>
            <a:ext cx="361950" cy="706437"/>
            <a:chOff x="8602537" y="2534289"/>
            <a:chExt cx="361951" cy="707103"/>
          </a:xfrm>
        </p:grpSpPr>
        <p:sp>
          <p:nvSpPr>
            <p:cNvPr id="61537" name="Text Box 29"/>
            <p:cNvSpPr txBox="1"/>
            <p:nvPr/>
          </p:nvSpPr>
          <p:spPr>
            <a:xfrm>
              <a:off x="8604125" y="2534289"/>
              <a:ext cx="360363"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0</a:t>
              </a:r>
            </a:p>
          </p:txBody>
        </p:sp>
        <p:sp>
          <p:nvSpPr>
            <p:cNvPr id="61538" name="Text Box 30"/>
            <p:cNvSpPr txBox="1"/>
            <p:nvPr/>
          </p:nvSpPr>
          <p:spPr>
            <a:xfrm>
              <a:off x="8604125" y="2748533"/>
              <a:ext cx="360363"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1</a:t>
              </a:r>
            </a:p>
          </p:txBody>
        </p:sp>
        <p:sp>
          <p:nvSpPr>
            <p:cNvPr id="61539" name="Text Box 31"/>
            <p:cNvSpPr txBox="1"/>
            <p:nvPr/>
          </p:nvSpPr>
          <p:spPr>
            <a:xfrm>
              <a:off x="8602537" y="2979782"/>
              <a:ext cx="361950"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1</a:t>
              </a:r>
            </a:p>
          </p:txBody>
        </p:sp>
      </p:grpSp>
      <p:grpSp>
        <p:nvGrpSpPr>
          <p:cNvPr id="91" name="组合 43"/>
          <p:cNvGrpSpPr/>
          <p:nvPr/>
        </p:nvGrpSpPr>
        <p:grpSpPr>
          <a:xfrm>
            <a:off x="9550718" y="5279708"/>
            <a:ext cx="361950" cy="706437"/>
            <a:chOff x="8602537" y="2534289"/>
            <a:chExt cx="361951" cy="707103"/>
          </a:xfrm>
        </p:grpSpPr>
        <p:sp>
          <p:nvSpPr>
            <p:cNvPr id="61534" name="Text Box 29"/>
            <p:cNvSpPr txBox="1"/>
            <p:nvPr/>
          </p:nvSpPr>
          <p:spPr>
            <a:xfrm>
              <a:off x="8604125" y="2534289"/>
              <a:ext cx="360363"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1</a:t>
              </a:r>
            </a:p>
          </p:txBody>
        </p:sp>
        <p:sp>
          <p:nvSpPr>
            <p:cNvPr id="61535" name="Text Box 30"/>
            <p:cNvSpPr txBox="1"/>
            <p:nvPr/>
          </p:nvSpPr>
          <p:spPr>
            <a:xfrm>
              <a:off x="8604125" y="2748533"/>
              <a:ext cx="360363"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1</a:t>
              </a:r>
            </a:p>
          </p:txBody>
        </p:sp>
        <p:sp>
          <p:nvSpPr>
            <p:cNvPr id="61536" name="Text Box 31"/>
            <p:cNvSpPr txBox="1"/>
            <p:nvPr/>
          </p:nvSpPr>
          <p:spPr>
            <a:xfrm>
              <a:off x="8602537" y="2979782"/>
              <a:ext cx="361950" cy="261610"/>
            </a:xfrm>
            <a:prstGeom prst="rect">
              <a:avLst/>
            </a:prstGeom>
            <a:noFill/>
            <a:ln w="9525">
              <a:noFill/>
            </a:ln>
          </p:spPr>
          <p:txBody>
            <a:bodyPr>
              <a:spAutoFit/>
            </a:bodyPr>
            <a:lstStyle/>
            <a:p>
              <a:pPr eaLnBrk="1" hangingPunct="1"/>
              <a:r>
                <a:rPr lang="en-US" altLang="zh-CN" sz="1100" b="1" dirty="0">
                  <a:solidFill>
                    <a:schemeClr val="tx1"/>
                  </a:solidFill>
                  <a:latin typeface="Arial" panose="020B0604020202020204" pitchFamily="34" charset="0"/>
                </a:rPr>
                <a:t>1</a:t>
              </a:r>
            </a:p>
          </p:txBody>
        </p:sp>
      </p:grpSp>
      <p:grpSp>
        <p:nvGrpSpPr>
          <p:cNvPr id="95" name="组合 52"/>
          <p:cNvGrpSpPr/>
          <p:nvPr/>
        </p:nvGrpSpPr>
        <p:grpSpPr>
          <a:xfrm>
            <a:off x="8774430" y="3697605"/>
            <a:ext cx="381000" cy="914400"/>
            <a:chOff x="6928891" y="2355726"/>
            <a:chExt cx="381323" cy="914271"/>
          </a:xfrm>
        </p:grpSpPr>
        <p:sp>
          <p:nvSpPr>
            <p:cNvPr id="61526" name="Text Box 29"/>
            <p:cNvSpPr txBox="1"/>
            <p:nvPr/>
          </p:nvSpPr>
          <p:spPr>
            <a:xfrm>
              <a:off x="6928891" y="2355726"/>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0</a:t>
              </a:r>
            </a:p>
          </p:txBody>
        </p:sp>
        <p:sp>
          <p:nvSpPr>
            <p:cNvPr id="61527" name="Text Box 30"/>
            <p:cNvSpPr txBox="1"/>
            <p:nvPr/>
          </p:nvSpPr>
          <p:spPr>
            <a:xfrm>
              <a:off x="6938739" y="2465195"/>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28" name="Text Box 31"/>
            <p:cNvSpPr txBox="1"/>
            <p:nvPr/>
          </p:nvSpPr>
          <p:spPr>
            <a:xfrm>
              <a:off x="6938739" y="2584986"/>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29" name="Text Box 29"/>
            <p:cNvSpPr txBox="1"/>
            <p:nvPr/>
          </p:nvSpPr>
          <p:spPr>
            <a:xfrm>
              <a:off x="6938739" y="269138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30" name="Text Box 30"/>
            <p:cNvSpPr txBox="1"/>
            <p:nvPr/>
          </p:nvSpPr>
          <p:spPr>
            <a:xfrm>
              <a:off x="6938739" y="2796660"/>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31" name="Text Box 31"/>
            <p:cNvSpPr txBox="1"/>
            <p:nvPr/>
          </p:nvSpPr>
          <p:spPr>
            <a:xfrm>
              <a:off x="6938739" y="2878832"/>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32" name="Text Box 30"/>
            <p:cNvSpPr txBox="1"/>
            <p:nvPr/>
          </p:nvSpPr>
          <p:spPr>
            <a:xfrm>
              <a:off x="6948264" y="2994273"/>
              <a:ext cx="360363"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sp>
          <p:nvSpPr>
            <p:cNvPr id="61533" name="Text Box 31"/>
            <p:cNvSpPr txBox="1"/>
            <p:nvPr/>
          </p:nvSpPr>
          <p:spPr>
            <a:xfrm>
              <a:off x="6948264" y="3085331"/>
              <a:ext cx="361950" cy="184666"/>
            </a:xfrm>
            <a:prstGeom prst="rect">
              <a:avLst/>
            </a:prstGeom>
            <a:noFill/>
            <a:ln w="9525">
              <a:noFill/>
            </a:ln>
          </p:spPr>
          <p:txBody>
            <a:bodyPr>
              <a:spAutoFit/>
            </a:bodyPr>
            <a:lstStyle/>
            <a:p>
              <a:pPr eaLnBrk="1" hangingPunct="1"/>
              <a:r>
                <a:rPr lang="en-US" altLang="zh-CN" sz="600" b="1" dirty="0">
                  <a:solidFill>
                    <a:schemeClr val="tx1"/>
                  </a:solidFill>
                  <a:latin typeface="Arial" panose="020B0604020202020204" pitchFamily="34" charset="0"/>
                </a:rPr>
                <a:t>1</a:t>
              </a:r>
            </a:p>
          </p:txBody>
        </p:sp>
      </p:grpSp>
      <p:sp>
        <p:nvSpPr>
          <p:cNvPr id="104" name="Line 12"/>
          <p:cNvSpPr/>
          <p:nvPr/>
        </p:nvSpPr>
        <p:spPr>
          <a:xfrm>
            <a:off x="8763318" y="3851593"/>
            <a:ext cx="360362" cy="0"/>
          </a:xfrm>
          <a:prstGeom prst="line">
            <a:avLst/>
          </a:prstGeom>
          <a:ln w="19050" cap="flat" cmpd="sng">
            <a:solidFill>
              <a:srgbClr val="C00000"/>
            </a:solidFill>
            <a:prstDash val="solid"/>
            <a:miter/>
            <a:headEnd type="none" w="med" len="med"/>
            <a:tailEnd type="triangle" w="med" len="med"/>
          </a:ln>
        </p:spPr>
      </p:sp>
      <p:sp>
        <p:nvSpPr>
          <p:cNvPr id="61518" name="Line 14"/>
          <p:cNvSpPr/>
          <p:nvPr/>
        </p:nvSpPr>
        <p:spPr>
          <a:xfrm>
            <a:off x="8763318" y="4048443"/>
            <a:ext cx="360362" cy="0"/>
          </a:xfrm>
          <a:prstGeom prst="line">
            <a:avLst/>
          </a:prstGeom>
          <a:ln w="19050" cap="flat" cmpd="sng">
            <a:solidFill>
              <a:schemeClr val="bg2"/>
            </a:solidFill>
            <a:prstDash val="solid"/>
            <a:miter/>
            <a:headEnd type="none" w="med" len="med"/>
            <a:tailEnd type="triangle" w="med" len="med"/>
          </a:ln>
        </p:spPr>
      </p:sp>
      <p:sp>
        <p:nvSpPr>
          <p:cNvPr id="61519" name="Line 15"/>
          <p:cNvSpPr/>
          <p:nvPr/>
        </p:nvSpPr>
        <p:spPr>
          <a:xfrm>
            <a:off x="8763318" y="4148455"/>
            <a:ext cx="360362" cy="0"/>
          </a:xfrm>
          <a:prstGeom prst="line">
            <a:avLst/>
          </a:prstGeom>
          <a:ln w="19050" cap="flat" cmpd="sng">
            <a:solidFill>
              <a:schemeClr val="bg2"/>
            </a:solidFill>
            <a:prstDash val="solid"/>
            <a:miter/>
            <a:headEnd type="none" w="med" len="med"/>
            <a:tailEnd type="triangle" w="med" len="med"/>
          </a:ln>
        </p:spPr>
      </p:sp>
      <p:sp>
        <p:nvSpPr>
          <p:cNvPr id="107" name="Line 12"/>
          <p:cNvSpPr/>
          <p:nvPr/>
        </p:nvSpPr>
        <p:spPr>
          <a:xfrm>
            <a:off x="8758555" y="4148455"/>
            <a:ext cx="360363" cy="0"/>
          </a:xfrm>
          <a:prstGeom prst="line">
            <a:avLst/>
          </a:prstGeom>
          <a:ln w="19050" cap="flat" cmpd="sng">
            <a:solidFill>
              <a:srgbClr val="C00000"/>
            </a:solidFill>
            <a:prstDash val="solid"/>
            <a:miter/>
            <a:headEnd type="none" w="med" len="med"/>
            <a:tailEnd type="triangle" w="med" len="med"/>
          </a:ln>
        </p:spPr>
      </p:sp>
      <p:sp>
        <p:nvSpPr>
          <p:cNvPr id="108" name="Line 12"/>
          <p:cNvSpPr/>
          <p:nvPr/>
        </p:nvSpPr>
        <p:spPr>
          <a:xfrm>
            <a:off x="8807768" y="5394008"/>
            <a:ext cx="360362" cy="0"/>
          </a:xfrm>
          <a:prstGeom prst="line">
            <a:avLst/>
          </a:prstGeom>
          <a:ln w="19050" cap="flat" cmpd="sng">
            <a:solidFill>
              <a:srgbClr val="C00000"/>
            </a:solidFill>
            <a:prstDash val="solid"/>
            <a:miter/>
            <a:headEnd type="none" w="med" len="med"/>
            <a:tailEnd type="triangle" w="med" len="med"/>
          </a:ln>
        </p:spPr>
      </p:sp>
      <p:sp>
        <p:nvSpPr>
          <p:cNvPr id="109" name="Line 12"/>
          <p:cNvSpPr/>
          <p:nvPr/>
        </p:nvSpPr>
        <p:spPr>
          <a:xfrm>
            <a:off x="8791893" y="6114733"/>
            <a:ext cx="360362" cy="0"/>
          </a:xfrm>
          <a:prstGeom prst="line">
            <a:avLst/>
          </a:prstGeom>
          <a:ln w="19050" cap="flat" cmpd="sng">
            <a:solidFill>
              <a:srgbClr val="C00000"/>
            </a:solidFill>
            <a:prstDash val="solid"/>
            <a:miter/>
            <a:headEnd type="none" w="med" len="med"/>
            <a:tailEnd type="triangle" w="med" len="med"/>
          </a:ln>
        </p:spPr>
      </p:sp>
      <p:sp>
        <p:nvSpPr>
          <p:cNvPr id="110" name="Line 12"/>
          <p:cNvSpPr/>
          <p:nvPr/>
        </p:nvSpPr>
        <p:spPr>
          <a:xfrm>
            <a:off x="8791893" y="5500370"/>
            <a:ext cx="360362" cy="0"/>
          </a:xfrm>
          <a:prstGeom prst="line">
            <a:avLst/>
          </a:prstGeom>
          <a:ln w="19050" cap="flat" cmpd="sng">
            <a:solidFill>
              <a:srgbClr val="C00000"/>
            </a:solidFill>
            <a:prstDash val="solid"/>
            <a:miter/>
            <a:headEnd type="none" w="med" len="med"/>
            <a:tailEnd type="triangle" w="med" len="med"/>
          </a:ln>
        </p:spPr>
      </p:sp>
      <p:sp>
        <p:nvSpPr>
          <p:cNvPr id="111" name="Line 12"/>
          <p:cNvSpPr/>
          <p:nvPr/>
        </p:nvSpPr>
        <p:spPr>
          <a:xfrm>
            <a:off x="8791893" y="5700395"/>
            <a:ext cx="360362" cy="0"/>
          </a:xfrm>
          <a:prstGeom prst="line">
            <a:avLst/>
          </a:prstGeom>
          <a:ln w="19050" cap="flat" cmpd="sng">
            <a:solidFill>
              <a:srgbClr val="C00000"/>
            </a:solidFill>
            <a:prstDash val="solid"/>
            <a:miter/>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dissolve">
                                      <p:cBhvr>
                                        <p:cTn id="12" dur="1000"/>
                                        <p:tgtEl>
                                          <p:spTgt spid="95"/>
                                        </p:tgtEl>
                                      </p:cBhvr>
                                    </p:animEffect>
                                  </p:childTnLst>
                                  <p:subTnLst>
                                    <p:set>
                                      <p:cBhvr override="childStyle">
                                        <p:cTn dur="1" fill="hold" display="0" masterRel="nextClick" afterEffect="1"/>
                                        <p:tgtEl>
                                          <p:spTgt spid="95"/>
                                        </p:tgtEl>
                                        <p:attrNameLst>
                                          <p:attrName>style.visibility</p:attrName>
                                        </p:attrNameLst>
                                      </p:cBhvr>
                                      <p:to>
                                        <p:strVal val="hidden"/>
                                      </p:to>
                                    </p:set>
                                  </p:subTnLst>
                                </p:cTn>
                              </p:par>
                              <p:par>
                                <p:cTn id="13" presetID="9"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dissolve">
                                      <p:cBhvr>
                                        <p:cTn id="15" dur="1000"/>
                                        <p:tgtEl>
                                          <p:spTgt spid="104"/>
                                        </p:tgtEl>
                                      </p:cBhvr>
                                    </p:animEffect>
                                  </p:childTnLst>
                                  <p:subTnLst>
                                    <p:set>
                                      <p:cBhvr override="childStyle">
                                        <p:cTn dur="1" fill="hold" display="0" masterRel="nextClick" afterEffect="1"/>
                                        <p:tgtEl>
                                          <p:spTgt spid="104"/>
                                        </p:tgtEl>
                                        <p:attrNameLst>
                                          <p:attrName>style.visibility</p:attrName>
                                        </p:attrNameLst>
                                      </p:cBhvr>
                                      <p:to>
                                        <p:strVal val="hidden"/>
                                      </p:to>
                                    </p:set>
                                  </p:subTnLst>
                                </p:cTn>
                              </p:par>
                              <p:par>
                                <p:cTn id="16" presetID="9"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dissolve">
                                      <p:cBhvr>
                                        <p:cTn id="18" dur="10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par>
                                <p:cTn id="24" presetID="9"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dissolve">
                                      <p:cBhvr>
                                        <p:cTn id="30" dur="500"/>
                                        <p:tgtEl>
                                          <p:spTgt spid="107"/>
                                        </p:tgtEl>
                                      </p:cBhvr>
                                    </p:animEffect>
                                  </p:childTnLst>
                                </p:cTn>
                              </p:par>
                            </p:childTnLst>
                          </p:cTn>
                        </p:par>
                        <p:par>
                          <p:cTn id="31" fill="hold">
                            <p:stCondLst>
                              <p:cond delay="1000"/>
                            </p:stCondLst>
                            <p:childTnLst>
                              <p:par>
                                <p:cTn id="32" presetID="9" presetClass="entr" presetSubtype="0"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dissolve">
                                      <p:cBhvr>
                                        <p:cTn id="34"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par>
                                <p:cTn id="35" presetID="9" presetClass="entr" presetSubtype="0"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dissolve">
                                      <p:cBhvr>
                                        <p:cTn id="37" dur="5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par>
                                <p:cTn id="38" presetID="9" presetClass="entr" presetSubtype="0" fill="hold" nodeType="withEffect">
                                  <p:stCondLst>
                                    <p:cond delay="0"/>
                                  </p:stCondLst>
                                  <p:childTnLst>
                                    <p:set>
                                      <p:cBhvr>
                                        <p:cTn id="39" dur="1" fill="hold">
                                          <p:stCondLst>
                                            <p:cond delay="0"/>
                                          </p:stCondLst>
                                        </p:cTn>
                                        <p:tgtEl>
                                          <p:spTgt spid="108"/>
                                        </p:tgtEl>
                                        <p:attrNameLst>
                                          <p:attrName>style.visibility</p:attrName>
                                        </p:attrNameLst>
                                      </p:cBhvr>
                                      <p:to>
                                        <p:strVal val="visible"/>
                                      </p:to>
                                    </p:set>
                                    <p:animEffect transition="in" filter="dissolve">
                                      <p:cBhvr>
                                        <p:cTn id="40" dur="500"/>
                                        <p:tgtEl>
                                          <p:spTgt spid="108"/>
                                        </p:tgtEl>
                                      </p:cBhvr>
                                    </p:animEffect>
                                  </p:childTnLst>
                                  <p:subTnLst>
                                    <p:set>
                                      <p:cBhvr override="childStyle">
                                        <p:cTn dur="1" fill="hold" display="0" masterRel="nextClick" afterEffect="1"/>
                                        <p:tgtEl>
                                          <p:spTgt spid="108"/>
                                        </p:tgtEl>
                                        <p:attrNameLst>
                                          <p:attrName>style.visibility</p:attrName>
                                        </p:attrNameLst>
                                      </p:cBhvr>
                                      <p:to>
                                        <p:strVal val="hidden"/>
                                      </p:to>
                                    </p:set>
                                  </p:subTnLst>
                                </p:cTn>
                              </p:par>
                              <p:par>
                                <p:cTn id="41" presetID="9"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dissolve">
                                      <p:cBhvr>
                                        <p:cTn id="43"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dissolve">
                                      <p:cBhvr>
                                        <p:cTn id="48" dur="500"/>
                                        <p:tgtEl>
                                          <p:spTgt spid="65"/>
                                        </p:tgtEl>
                                      </p:cBhvr>
                                    </p:animEffect>
                                  </p:childTnLst>
                                </p:cTn>
                              </p:par>
                              <p:par>
                                <p:cTn id="49" presetID="9" presetClass="entr" presetSubtype="0" fill="hold" nodeType="with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dissolve">
                                      <p:cBhvr>
                                        <p:cTn id="51" dur="500"/>
                                        <p:tgtEl>
                                          <p:spTgt spid="111"/>
                                        </p:tgtEl>
                                      </p:cBhvr>
                                    </p:animEffect>
                                  </p:childTnLst>
                                </p:cTn>
                              </p:par>
                              <p:par>
                                <p:cTn id="52" presetID="9" presetClass="entr" presetSubtype="0" fill="hold" nodeType="with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dissolve">
                                      <p:cBhvr>
                                        <p:cTn id="54" dur="500"/>
                                        <p:tgtEl>
                                          <p:spTgt spid="110"/>
                                        </p:tgtEl>
                                      </p:cBhvr>
                                    </p:animEffect>
                                  </p:childTnLst>
                                </p:cTn>
                              </p:par>
                              <p:par>
                                <p:cTn id="55" presetID="9" presetClass="entr" presetSubtype="0" fill="hold"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dissolve">
                                      <p:cBhvr>
                                        <p:cTn id="5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键盘编码器</a:t>
            </a:r>
            <a:endParaRPr lang="zh-CN" altLang="en-US"/>
          </a:p>
        </p:txBody>
      </p:sp>
      <p:sp>
        <p:nvSpPr>
          <p:cNvPr id="7" name="内容占位符 6"/>
          <p:cNvSpPr>
            <a:spLocks noGrp="1"/>
          </p:cNvSpPr>
          <p:nvPr>
            <p:ph idx="1"/>
          </p:nvPr>
        </p:nvSpPr>
        <p:spPr/>
        <p:txBody>
          <a:bodyPr/>
          <a:lstStyle/>
          <a:p>
            <a:pPr marL="0" indent="0">
              <a:buNone/>
            </a:pPr>
            <a:endParaRPr lang="zh-CN" altLang="en-US" sz="2400" b="1" dirty="0">
              <a:latin typeface="Arial" panose="020B0604020202020204" pitchFamily="34" charset="0"/>
              <a:ea typeface="黑体" panose="02010609060101010101" pitchFamily="49" charset="-122"/>
              <a:sym typeface="+mn-ea"/>
            </a:endParaRPr>
          </a:p>
          <a:p>
            <a:pPr marL="0" indent="0">
              <a:buNone/>
            </a:pPr>
            <a:r>
              <a:rPr lang="zh-CN" altLang="en-US" sz="2400" b="1" dirty="0">
                <a:latin typeface="Arial" panose="020B0604020202020204" pitchFamily="34" charset="0"/>
                <a:ea typeface="黑体" panose="02010609060101010101" pitchFamily="49" charset="-122"/>
                <a:sym typeface="+mn-ea"/>
              </a:rPr>
              <a:t>键盘编码器功能表</a:t>
            </a:r>
          </a:p>
        </p:txBody>
      </p:sp>
      <p:graphicFrame>
        <p:nvGraphicFramePr>
          <p:cNvPr id="2" name="表格 1"/>
          <p:cNvGraphicFramePr/>
          <p:nvPr>
            <p:custDataLst>
              <p:tags r:id="rId1"/>
            </p:custDataLst>
          </p:nvPr>
        </p:nvGraphicFramePr>
        <p:xfrm>
          <a:off x="657860" y="2116455"/>
          <a:ext cx="2900680" cy="4067175"/>
        </p:xfrm>
        <a:graphic>
          <a:graphicData uri="http://schemas.openxmlformats.org/drawingml/2006/table">
            <a:tbl>
              <a:tblPr/>
              <a:tblGrid>
                <a:gridCol w="1341120">
                  <a:extLst>
                    <a:ext uri="{9D8B030D-6E8A-4147-A177-3AD203B41FA5}">
                      <a16:colId xmlns:a16="http://schemas.microsoft.com/office/drawing/2014/main" val="20000"/>
                    </a:ext>
                  </a:extLst>
                </a:gridCol>
                <a:gridCol w="648970">
                  <a:extLst>
                    <a:ext uri="{9D8B030D-6E8A-4147-A177-3AD203B41FA5}">
                      <a16:colId xmlns:a16="http://schemas.microsoft.com/office/drawing/2014/main" val="20001"/>
                    </a:ext>
                  </a:extLst>
                </a:gridCol>
                <a:gridCol w="910590">
                  <a:extLst>
                    <a:ext uri="{9D8B030D-6E8A-4147-A177-3AD203B41FA5}">
                      <a16:colId xmlns:a16="http://schemas.microsoft.com/office/drawing/2014/main" val="20002"/>
                    </a:ext>
                  </a:extLst>
                </a:gridCol>
              </a:tblGrid>
              <a:tr h="36703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C00000"/>
                          </a:solidFill>
                          <a:latin typeface="Arial" panose="020B0604020202020204" pitchFamily="34" charset="0"/>
                        </a:rPr>
                        <a:t>P</a:t>
                      </a:r>
                      <a:r>
                        <a:rPr lang="en-US" altLang="zh-CN" sz="1800" b="1" baseline="-25000" dirty="0">
                          <a:solidFill>
                            <a:srgbClr val="C00000"/>
                          </a:solidFill>
                          <a:latin typeface="Arial" panose="020B0604020202020204" pitchFamily="34" charset="0"/>
                        </a:rPr>
                        <a:t>9</a:t>
                      </a:r>
                      <a:r>
                        <a:rPr lang="en-US" altLang="zh-CN" sz="1800" b="1" dirty="0">
                          <a:solidFill>
                            <a:srgbClr val="C00000"/>
                          </a:solidFill>
                          <a:latin typeface="Arial" panose="020B0604020202020204" pitchFamily="34" charset="0"/>
                        </a:rPr>
                        <a:t>……  .P</a:t>
                      </a:r>
                      <a:r>
                        <a:rPr lang="en-US" altLang="zh-CN" sz="1800" b="1" baseline="-25000" dirty="0">
                          <a:solidFill>
                            <a:srgbClr val="C00000"/>
                          </a:solidFill>
                          <a:latin typeface="Arial" panose="020B0604020202020204" pitchFamily="34" charset="0"/>
                        </a:rPr>
                        <a:t>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800" b="1" dirty="0">
                          <a:solidFill>
                            <a:schemeClr val="tx1"/>
                          </a:solidFill>
                          <a:latin typeface="黑体" panose="02010609060101010101" pitchFamily="49" charset="-122"/>
                          <a:ea typeface="黑体" panose="02010609060101010101" pitchFamily="49" charset="-122"/>
                        </a:rPr>
                        <a:t>按键</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chemeClr val="tx1"/>
                          </a:solidFill>
                          <a:latin typeface="Arial" panose="020B0604020202020204" pitchFamily="34" charset="0"/>
                        </a:rPr>
                        <a:t>WXYZ</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7020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111111111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0</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0000</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6893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11111111</a:t>
                      </a:r>
                      <a:r>
                        <a:rPr lang="en-US" altLang="zh-CN" sz="1800" b="1" dirty="0">
                          <a:solidFill>
                            <a:srgbClr val="FF0000"/>
                          </a:solidFill>
                          <a:latin typeface="Arial" panose="020B0604020202020204" pitchFamily="34" charset="0"/>
                        </a:rPr>
                        <a:t>0</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0001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7084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1111111</a:t>
                      </a:r>
                      <a:r>
                        <a:rPr lang="en-US" altLang="zh-CN" sz="1800" b="1" dirty="0">
                          <a:solidFill>
                            <a:srgbClr val="FF0000"/>
                          </a:solidFill>
                          <a:latin typeface="Arial" panose="020B0604020202020204" pitchFamily="34" charset="0"/>
                        </a:rPr>
                        <a:t>0</a:t>
                      </a:r>
                      <a:r>
                        <a:rPr lang="en-US" altLang="zh-CN" sz="1800" b="1" dirty="0">
                          <a:solidFill>
                            <a:srgbClr val="000000"/>
                          </a:solidFill>
                          <a:latin typeface="Arial" panose="020B0604020202020204" pitchFamily="34" charset="0"/>
                        </a:rPr>
                        <a:t>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2</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0010</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37020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111111</a:t>
                      </a:r>
                      <a:r>
                        <a:rPr lang="en-US" altLang="zh-CN" sz="1800" b="1" dirty="0">
                          <a:solidFill>
                            <a:srgbClr val="FF0000"/>
                          </a:solidFill>
                          <a:latin typeface="Arial" panose="020B0604020202020204" pitchFamily="34" charset="0"/>
                        </a:rPr>
                        <a:t>0</a:t>
                      </a:r>
                      <a:r>
                        <a:rPr lang="en-US" altLang="zh-CN" sz="1800" b="1" dirty="0">
                          <a:solidFill>
                            <a:srgbClr val="000000"/>
                          </a:solidFill>
                          <a:latin typeface="Arial" panose="020B0604020202020204" pitchFamily="34" charset="0"/>
                        </a:rPr>
                        <a:t>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3</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0011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36893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11111</a:t>
                      </a:r>
                      <a:r>
                        <a:rPr lang="en-US" altLang="zh-CN" sz="1800" b="1" dirty="0">
                          <a:solidFill>
                            <a:srgbClr val="FF0000"/>
                          </a:solidFill>
                          <a:latin typeface="Arial" panose="020B0604020202020204" pitchFamily="34" charset="0"/>
                        </a:rPr>
                        <a:t>0</a:t>
                      </a:r>
                      <a:r>
                        <a:rPr lang="en-US" altLang="zh-CN" sz="1800" b="1" dirty="0">
                          <a:solidFill>
                            <a:srgbClr val="000000"/>
                          </a:solidFill>
                          <a:latin typeface="Arial" panose="020B0604020202020204" pitchFamily="34" charset="0"/>
                        </a:rPr>
                        <a:t>111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4</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0100</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37084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1111</a:t>
                      </a:r>
                      <a:r>
                        <a:rPr lang="en-US" altLang="zh-CN" sz="1800" b="1" dirty="0">
                          <a:solidFill>
                            <a:srgbClr val="FF0000"/>
                          </a:solidFill>
                          <a:latin typeface="Arial" panose="020B0604020202020204" pitchFamily="34" charset="0"/>
                        </a:rPr>
                        <a:t>0</a:t>
                      </a:r>
                      <a:r>
                        <a:rPr lang="en-US" altLang="zh-CN" sz="1800" b="1" dirty="0">
                          <a:solidFill>
                            <a:srgbClr val="000000"/>
                          </a:solidFill>
                          <a:latin typeface="Arial" panose="020B0604020202020204" pitchFamily="34" charset="0"/>
                        </a:rPr>
                        <a:t>1111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5</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0101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37020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111</a:t>
                      </a:r>
                      <a:r>
                        <a:rPr lang="en-US" altLang="zh-CN" sz="1800" b="1" dirty="0">
                          <a:solidFill>
                            <a:srgbClr val="FF0000"/>
                          </a:solidFill>
                          <a:latin typeface="Arial" panose="020B0604020202020204" pitchFamily="34" charset="0"/>
                        </a:rPr>
                        <a:t>0</a:t>
                      </a:r>
                      <a:r>
                        <a:rPr lang="en-US" altLang="zh-CN" sz="1800" b="1" dirty="0">
                          <a:solidFill>
                            <a:srgbClr val="000000"/>
                          </a:solidFill>
                          <a:latin typeface="Arial" panose="020B0604020202020204" pitchFamily="34" charset="0"/>
                        </a:rPr>
                        <a:t>11111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6</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0110</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37084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11</a:t>
                      </a:r>
                      <a:r>
                        <a:rPr lang="en-US" altLang="zh-CN" sz="1800" b="1" dirty="0">
                          <a:solidFill>
                            <a:srgbClr val="FF0000"/>
                          </a:solidFill>
                          <a:latin typeface="Arial" panose="020B0604020202020204" pitchFamily="34" charset="0"/>
                        </a:rPr>
                        <a:t>0</a:t>
                      </a:r>
                      <a:r>
                        <a:rPr lang="en-US" altLang="zh-CN" sz="1800" b="1" dirty="0">
                          <a:solidFill>
                            <a:srgbClr val="000000"/>
                          </a:solidFill>
                          <a:latin typeface="Arial" panose="020B0604020202020204" pitchFamily="34" charset="0"/>
                        </a:rPr>
                        <a:t>111111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7</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0111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3683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a:t>
                      </a:r>
                      <a:r>
                        <a:rPr lang="en-US" altLang="zh-CN" sz="1800" b="1" dirty="0">
                          <a:solidFill>
                            <a:srgbClr val="FF0000"/>
                          </a:solidFill>
                          <a:latin typeface="Arial" panose="020B0604020202020204" pitchFamily="34" charset="0"/>
                        </a:rPr>
                        <a:t>0</a:t>
                      </a:r>
                      <a:r>
                        <a:rPr lang="en-US" altLang="zh-CN" sz="1800" b="1" dirty="0">
                          <a:solidFill>
                            <a:srgbClr val="000000"/>
                          </a:solidFill>
                          <a:latin typeface="Arial" panose="020B0604020202020204" pitchFamily="34" charset="0"/>
                        </a:rPr>
                        <a:t>1111111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8</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1000</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37084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FF0000"/>
                          </a:solidFill>
                          <a:latin typeface="Arial" panose="020B0604020202020204" pitchFamily="34" charset="0"/>
                        </a:rPr>
                        <a:t>0</a:t>
                      </a:r>
                      <a:r>
                        <a:rPr lang="en-US" altLang="zh-CN" sz="1800" b="1" dirty="0">
                          <a:solidFill>
                            <a:srgbClr val="000000"/>
                          </a:solidFill>
                          <a:latin typeface="Arial" panose="020B0604020202020204" pitchFamily="34" charset="0"/>
                        </a:rPr>
                        <a:t>11111111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9</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1800" b="1" dirty="0">
                          <a:solidFill>
                            <a:srgbClr val="000000"/>
                          </a:solidFill>
                          <a:latin typeface="Arial" panose="020B0604020202020204" pitchFamily="34" charset="0"/>
                        </a:rPr>
                        <a:t>1001</a:t>
                      </a:r>
                    </a:p>
                  </a:txBody>
                  <a:tcPr marL="91464" marR="91464" marT="45711" marB="45711">
                    <a:lnL w="12700" cap="flat" cmpd="sng">
                      <a:solidFill>
                        <a:schemeClr val="bg2"/>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bl>
          </a:graphicData>
        </a:graphic>
      </p:graphicFrame>
      <p:sp>
        <p:nvSpPr>
          <p:cNvPr id="4" name="TextBox 323"/>
          <p:cNvSpPr txBox="1"/>
          <p:nvPr/>
        </p:nvSpPr>
        <p:spPr>
          <a:xfrm>
            <a:off x="3915093" y="5739448"/>
            <a:ext cx="5832475" cy="783590"/>
          </a:xfrm>
          <a:prstGeom prst="rect">
            <a:avLst/>
          </a:prstGeom>
          <a:noFill/>
          <a:ln w="9525">
            <a:noFill/>
          </a:ln>
        </p:spPr>
        <p:txBody>
          <a:bodyPr>
            <a:spAutoFit/>
          </a:bodyPr>
          <a:lstStyle/>
          <a:p>
            <a:pPr eaLnBrk="1" hangingPunct="1">
              <a:spcBef>
                <a:spcPts val="600"/>
              </a:spcBef>
            </a:pPr>
            <a:r>
              <a:rPr lang="en-US" altLang="zh-CN" sz="2000" b="1" dirty="0">
                <a:solidFill>
                  <a:schemeClr val="tx1"/>
                </a:solidFill>
                <a:latin typeface="Arial" panose="020B0604020202020204" pitchFamily="34" charset="0"/>
              </a:rPr>
              <a:t>W=(P</a:t>
            </a:r>
            <a:r>
              <a:rPr lang="en-US" altLang="zh-CN" sz="2000" b="1" baseline="-25000" dirty="0">
                <a:solidFill>
                  <a:schemeClr val="tx1"/>
                </a:solidFill>
                <a:latin typeface="Arial" panose="020B0604020202020204" pitchFamily="34" charset="0"/>
              </a:rPr>
              <a:t>8</a:t>
            </a:r>
            <a:r>
              <a:rPr lang="en-US" altLang="zh-CN" sz="2000" b="1" dirty="0">
                <a:solidFill>
                  <a:schemeClr val="tx1"/>
                </a:solidFill>
                <a:latin typeface="宋体" panose="02010600030101010101" pitchFamily="2" charset="-122"/>
              </a:rPr>
              <a:t>•</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9</a:t>
            </a:r>
            <a:r>
              <a:rPr lang="en-US" altLang="zh-CN" sz="2000" b="1" dirty="0">
                <a:solidFill>
                  <a:schemeClr val="tx1"/>
                </a:solidFill>
                <a:latin typeface="Arial" panose="020B0604020202020204" pitchFamily="34" charset="0"/>
              </a:rPr>
              <a:t>)’                      X=(P</a:t>
            </a:r>
            <a:r>
              <a:rPr lang="en-US" altLang="zh-CN" sz="2000" b="1" baseline="-25000" dirty="0">
                <a:solidFill>
                  <a:schemeClr val="tx1"/>
                </a:solidFill>
                <a:latin typeface="Arial" panose="020B0604020202020204" pitchFamily="34" charset="0"/>
              </a:rPr>
              <a:t>4</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5</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6</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7</a:t>
            </a:r>
            <a:r>
              <a:rPr lang="en-US" altLang="zh-CN" sz="2000" b="1" dirty="0">
                <a:solidFill>
                  <a:schemeClr val="tx1"/>
                </a:solidFill>
                <a:latin typeface="Arial" panose="020B0604020202020204" pitchFamily="34" charset="0"/>
              </a:rPr>
              <a:t>)’</a:t>
            </a:r>
            <a:endParaRPr lang="zh-CN" altLang="en-US" sz="2000" b="1" dirty="0">
              <a:solidFill>
                <a:schemeClr val="tx1"/>
              </a:solidFill>
              <a:latin typeface="Arial" panose="020B0604020202020204" pitchFamily="34" charset="0"/>
            </a:endParaRPr>
          </a:p>
          <a:p>
            <a:pPr eaLnBrk="1" hangingPunct="1">
              <a:spcBef>
                <a:spcPts val="600"/>
              </a:spcBef>
            </a:pPr>
            <a:r>
              <a:rPr lang="en-US" altLang="zh-CN" sz="2000" b="1" dirty="0">
                <a:solidFill>
                  <a:schemeClr val="tx1"/>
                </a:solidFill>
                <a:latin typeface="Arial" panose="020B0604020202020204" pitchFamily="34" charset="0"/>
              </a:rPr>
              <a:t>Y=(P</a:t>
            </a:r>
            <a:r>
              <a:rPr lang="en-US" altLang="zh-CN" sz="2000" b="1" baseline="-25000" dirty="0">
                <a:solidFill>
                  <a:schemeClr val="tx1"/>
                </a:solidFill>
                <a:latin typeface="Arial" panose="020B0604020202020204" pitchFamily="34" charset="0"/>
              </a:rPr>
              <a:t>2</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3</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6</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7</a:t>
            </a:r>
            <a:r>
              <a:rPr lang="en-US" altLang="zh-CN" sz="2000" b="1" dirty="0">
                <a:solidFill>
                  <a:schemeClr val="tx1"/>
                </a:solidFill>
                <a:latin typeface="Arial" panose="020B0604020202020204" pitchFamily="34" charset="0"/>
              </a:rPr>
              <a:t>)’              Z=(P</a:t>
            </a:r>
            <a:r>
              <a:rPr lang="en-US" altLang="zh-CN" sz="2000" b="1" baseline="-25000" dirty="0">
                <a:solidFill>
                  <a:schemeClr val="tx1"/>
                </a:solidFill>
                <a:latin typeface="Arial" panose="020B0604020202020204" pitchFamily="34" charset="0"/>
              </a:rPr>
              <a:t>1</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3</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5</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7</a:t>
            </a:r>
            <a:r>
              <a:rPr lang="en-US" altLang="zh-CN" sz="2000" b="1" dirty="0">
                <a:solidFill>
                  <a:schemeClr val="tx1"/>
                </a:solidFill>
                <a:latin typeface="Arial" panose="020B0604020202020204" pitchFamily="34" charset="0"/>
              </a:rPr>
              <a:t>•P</a:t>
            </a:r>
            <a:r>
              <a:rPr lang="en-US" altLang="zh-CN" sz="2000" b="1" baseline="-25000" dirty="0">
                <a:solidFill>
                  <a:schemeClr val="tx1"/>
                </a:solidFill>
                <a:latin typeface="Arial" panose="020B0604020202020204" pitchFamily="34" charset="0"/>
              </a:rPr>
              <a:t>9</a:t>
            </a:r>
            <a:r>
              <a:rPr lang="en-US" altLang="zh-CN" sz="2000" b="1" dirty="0">
                <a:solidFill>
                  <a:schemeClr val="tx1"/>
                </a:solidFill>
                <a:latin typeface="Arial" panose="020B0604020202020204" pitchFamily="34" charset="0"/>
              </a:rPr>
              <a:t>)’</a:t>
            </a:r>
            <a:endParaRPr lang="zh-CN" altLang="en-US" sz="2000" b="1" dirty="0">
              <a:solidFill>
                <a:schemeClr val="tx1"/>
              </a:solidFill>
              <a:latin typeface="Arial" panose="020B0604020202020204" pitchFamily="34" charset="0"/>
            </a:endParaRPr>
          </a:p>
        </p:txBody>
      </p:sp>
      <p:sp>
        <p:nvSpPr>
          <p:cNvPr id="5" name="Line 169"/>
          <p:cNvSpPr/>
          <p:nvPr/>
        </p:nvSpPr>
        <p:spPr>
          <a:xfrm flipH="1" flipV="1">
            <a:off x="4848225" y="2719388"/>
            <a:ext cx="360363" cy="71437"/>
          </a:xfrm>
          <a:prstGeom prst="line">
            <a:avLst/>
          </a:prstGeom>
          <a:ln w="19050" cap="sq" cmpd="sng">
            <a:solidFill>
              <a:schemeClr val="tx1"/>
            </a:solidFill>
            <a:prstDash val="solid"/>
            <a:headEnd type="none" w="lg" len="lg"/>
            <a:tailEnd type="triangle" w="med" len="lg"/>
          </a:ln>
        </p:spPr>
      </p:sp>
      <p:sp>
        <p:nvSpPr>
          <p:cNvPr id="66615" name="Line 33"/>
          <p:cNvSpPr/>
          <p:nvPr/>
        </p:nvSpPr>
        <p:spPr>
          <a:xfrm>
            <a:off x="9410700" y="2038350"/>
            <a:ext cx="4763" cy="382588"/>
          </a:xfrm>
          <a:prstGeom prst="line">
            <a:avLst/>
          </a:prstGeom>
          <a:ln w="19050" cap="sq" cmpd="sng">
            <a:solidFill>
              <a:schemeClr val="tx1"/>
            </a:solidFill>
            <a:prstDash val="solid"/>
            <a:headEnd type="none" w="sm" len="sm"/>
            <a:tailEnd type="none" w="sm" len="sm"/>
          </a:ln>
        </p:spPr>
      </p:sp>
      <p:sp>
        <p:nvSpPr>
          <p:cNvPr id="66616" name="Line 96"/>
          <p:cNvSpPr/>
          <p:nvPr/>
        </p:nvSpPr>
        <p:spPr>
          <a:xfrm>
            <a:off x="8839200" y="2038350"/>
            <a:ext cx="4763" cy="868363"/>
          </a:xfrm>
          <a:prstGeom prst="line">
            <a:avLst/>
          </a:prstGeom>
          <a:ln w="19050" cap="sq" cmpd="sng">
            <a:solidFill>
              <a:schemeClr val="tx1"/>
            </a:solidFill>
            <a:prstDash val="solid"/>
            <a:headEnd type="none" w="sm" len="sm"/>
            <a:tailEnd type="none" w="sm" len="sm"/>
          </a:ln>
        </p:spPr>
      </p:sp>
      <p:sp>
        <p:nvSpPr>
          <p:cNvPr id="66617" name="Line 148"/>
          <p:cNvSpPr/>
          <p:nvPr/>
        </p:nvSpPr>
        <p:spPr>
          <a:xfrm>
            <a:off x="6751638" y="1871663"/>
            <a:ext cx="1587" cy="1085850"/>
          </a:xfrm>
          <a:prstGeom prst="line">
            <a:avLst/>
          </a:prstGeom>
          <a:ln w="19050" cap="sq" cmpd="sng">
            <a:solidFill>
              <a:schemeClr val="tx1"/>
            </a:solidFill>
            <a:prstDash val="solid"/>
            <a:headEnd type="none" w="sm" len="sm"/>
            <a:tailEnd type="none" w="sm" len="sm"/>
          </a:ln>
        </p:spPr>
      </p:sp>
      <p:sp>
        <p:nvSpPr>
          <p:cNvPr id="66618" name="Line 149"/>
          <p:cNvSpPr/>
          <p:nvPr/>
        </p:nvSpPr>
        <p:spPr>
          <a:xfrm>
            <a:off x="6967538" y="1871663"/>
            <a:ext cx="1587" cy="1257300"/>
          </a:xfrm>
          <a:prstGeom prst="line">
            <a:avLst/>
          </a:prstGeom>
          <a:ln w="19050" cap="sq" cmpd="sng">
            <a:solidFill>
              <a:schemeClr val="tx1"/>
            </a:solidFill>
            <a:prstDash val="solid"/>
            <a:headEnd type="none" w="sm" len="sm"/>
            <a:tailEnd type="none" w="sm" len="sm"/>
          </a:ln>
        </p:spPr>
      </p:sp>
      <p:sp>
        <p:nvSpPr>
          <p:cNvPr id="66619" name="Line 150"/>
          <p:cNvSpPr/>
          <p:nvPr/>
        </p:nvSpPr>
        <p:spPr>
          <a:xfrm>
            <a:off x="7185025" y="1871663"/>
            <a:ext cx="1588" cy="1543050"/>
          </a:xfrm>
          <a:prstGeom prst="line">
            <a:avLst/>
          </a:prstGeom>
          <a:ln w="19050" cap="sq" cmpd="sng">
            <a:solidFill>
              <a:schemeClr val="tx1"/>
            </a:solidFill>
            <a:prstDash val="solid"/>
            <a:headEnd type="none" w="sm" len="sm"/>
            <a:tailEnd type="none" w="sm" len="sm"/>
          </a:ln>
        </p:spPr>
      </p:sp>
      <p:sp>
        <p:nvSpPr>
          <p:cNvPr id="66620" name="Line 151"/>
          <p:cNvSpPr/>
          <p:nvPr/>
        </p:nvSpPr>
        <p:spPr>
          <a:xfrm>
            <a:off x="7400925" y="1871663"/>
            <a:ext cx="1588" cy="1771650"/>
          </a:xfrm>
          <a:prstGeom prst="line">
            <a:avLst/>
          </a:prstGeom>
          <a:ln w="19050" cap="sq" cmpd="sng">
            <a:solidFill>
              <a:schemeClr val="tx1"/>
            </a:solidFill>
            <a:prstDash val="solid"/>
            <a:headEnd type="none" w="sm" len="sm"/>
            <a:tailEnd type="none" w="sm" len="sm"/>
          </a:ln>
        </p:spPr>
      </p:sp>
      <p:sp>
        <p:nvSpPr>
          <p:cNvPr id="66621" name="Line 156"/>
          <p:cNvSpPr/>
          <p:nvPr/>
        </p:nvSpPr>
        <p:spPr>
          <a:xfrm>
            <a:off x="7616825" y="1871663"/>
            <a:ext cx="1588" cy="1943100"/>
          </a:xfrm>
          <a:prstGeom prst="line">
            <a:avLst/>
          </a:prstGeom>
          <a:ln w="19050" cap="sq" cmpd="sng">
            <a:solidFill>
              <a:schemeClr val="tx1"/>
            </a:solidFill>
            <a:prstDash val="solid"/>
            <a:headEnd type="none" w="sm" len="sm"/>
            <a:tailEnd type="none" w="sm" len="sm"/>
          </a:ln>
        </p:spPr>
      </p:sp>
      <p:sp>
        <p:nvSpPr>
          <p:cNvPr id="66622" name="Line 157"/>
          <p:cNvSpPr/>
          <p:nvPr/>
        </p:nvSpPr>
        <p:spPr>
          <a:xfrm>
            <a:off x="7832725" y="1871663"/>
            <a:ext cx="1588" cy="2171700"/>
          </a:xfrm>
          <a:prstGeom prst="line">
            <a:avLst/>
          </a:prstGeom>
          <a:ln w="19050" cap="sq" cmpd="sng">
            <a:solidFill>
              <a:schemeClr val="tx1"/>
            </a:solidFill>
            <a:prstDash val="solid"/>
            <a:headEnd type="none" w="sm" len="sm"/>
            <a:tailEnd type="none" w="sm" len="sm"/>
          </a:ln>
        </p:spPr>
      </p:sp>
      <p:sp>
        <p:nvSpPr>
          <p:cNvPr id="66623" name="Line 147"/>
          <p:cNvSpPr/>
          <p:nvPr/>
        </p:nvSpPr>
        <p:spPr>
          <a:xfrm>
            <a:off x="6535738" y="1871663"/>
            <a:ext cx="1587" cy="800100"/>
          </a:xfrm>
          <a:prstGeom prst="line">
            <a:avLst/>
          </a:prstGeom>
          <a:ln w="19050" cap="sq" cmpd="sng">
            <a:solidFill>
              <a:schemeClr val="tx1"/>
            </a:solidFill>
            <a:prstDash val="solid"/>
            <a:headEnd type="none" w="sm" len="sm"/>
            <a:tailEnd type="none" w="sm" len="sm"/>
          </a:ln>
        </p:spPr>
      </p:sp>
      <p:sp>
        <p:nvSpPr>
          <p:cNvPr id="66624" name="Line 146"/>
          <p:cNvSpPr/>
          <p:nvPr/>
        </p:nvSpPr>
        <p:spPr>
          <a:xfrm>
            <a:off x="6319838" y="1928813"/>
            <a:ext cx="1587" cy="514350"/>
          </a:xfrm>
          <a:prstGeom prst="line">
            <a:avLst/>
          </a:prstGeom>
          <a:ln w="19050" cap="sq" cmpd="sng">
            <a:solidFill>
              <a:schemeClr val="tx1"/>
            </a:solidFill>
            <a:prstDash val="solid"/>
            <a:headEnd type="none" w="sm" len="sm"/>
            <a:tailEnd type="none" w="sm" len="sm"/>
          </a:ln>
        </p:spPr>
      </p:sp>
      <p:sp>
        <p:nvSpPr>
          <p:cNvPr id="66625" name="Text Box 167"/>
          <p:cNvSpPr txBox="1"/>
          <p:nvPr/>
        </p:nvSpPr>
        <p:spPr>
          <a:xfrm>
            <a:off x="5432425" y="2325688"/>
            <a:ext cx="457200" cy="275590"/>
          </a:xfrm>
          <a:prstGeom prst="rect">
            <a:avLst/>
          </a:prstGeom>
          <a:noFill/>
          <a:ln w="19050">
            <a:noFill/>
          </a:ln>
        </p:spPr>
        <p:txBody>
          <a:bodyPr>
            <a:spAutoFit/>
          </a:bodyPr>
          <a:lstStyle/>
          <a:p>
            <a:pPr eaLnBrk="1" hangingPunct="1">
              <a:spcBef>
                <a:spcPct val="50000"/>
              </a:spcBef>
            </a:pPr>
            <a:r>
              <a:rPr lang="en-US" altLang="zh-CN" sz="1200" b="1" dirty="0">
                <a:solidFill>
                  <a:schemeClr val="tx1"/>
                </a:solidFill>
                <a:latin typeface="Times New Roman" panose="02020603050405020304" pitchFamily="18" charset="0"/>
              </a:rPr>
              <a:t>P</a:t>
            </a:r>
            <a:r>
              <a:rPr lang="en-US" altLang="zh-CN" sz="1200" b="1" baseline="-25000" dirty="0">
                <a:solidFill>
                  <a:schemeClr val="tx1"/>
                </a:solidFill>
                <a:latin typeface="Times New Roman" panose="02020603050405020304" pitchFamily="18" charset="0"/>
              </a:rPr>
              <a:t>2</a:t>
            </a:r>
          </a:p>
        </p:txBody>
      </p:sp>
      <p:sp>
        <p:nvSpPr>
          <p:cNvPr id="66626" name="Text Box 168"/>
          <p:cNvSpPr txBox="1"/>
          <p:nvPr/>
        </p:nvSpPr>
        <p:spPr>
          <a:xfrm>
            <a:off x="5160010" y="2186305"/>
            <a:ext cx="342900" cy="275590"/>
          </a:xfrm>
          <a:prstGeom prst="rect">
            <a:avLst/>
          </a:prstGeom>
          <a:noFill/>
          <a:ln w="19050">
            <a:noFill/>
          </a:ln>
        </p:spPr>
        <p:txBody>
          <a:bodyPr wrap="square">
            <a:spAutoFit/>
          </a:bodyPr>
          <a:lstStyle/>
          <a:p>
            <a:pPr eaLnBrk="1" hangingPunct="1">
              <a:spcBef>
                <a:spcPct val="50000"/>
              </a:spcBef>
            </a:pPr>
            <a:r>
              <a:rPr lang="en-US" altLang="zh-CN" sz="1200" b="1" dirty="0">
                <a:solidFill>
                  <a:schemeClr val="tx1"/>
                </a:solidFill>
                <a:latin typeface="Times New Roman" panose="02020603050405020304" pitchFamily="18" charset="0"/>
              </a:rPr>
              <a:t>P</a:t>
            </a:r>
            <a:r>
              <a:rPr lang="en-US" altLang="zh-CN" sz="1200" b="1" baseline="-25000" dirty="0">
                <a:solidFill>
                  <a:schemeClr val="tx1"/>
                </a:solidFill>
                <a:latin typeface="Times New Roman" panose="02020603050405020304" pitchFamily="18" charset="0"/>
              </a:rPr>
              <a:t>1</a:t>
            </a:r>
          </a:p>
        </p:txBody>
      </p:sp>
      <p:sp>
        <p:nvSpPr>
          <p:cNvPr id="66627" name="Line 28"/>
          <p:cNvSpPr/>
          <p:nvPr/>
        </p:nvSpPr>
        <p:spPr>
          <a:xfrm>
            <a:off x="5137150" y="3629025"/>
            <a:ext cx="5400675" cy="0"/>
          </a:xfrm>
          <a:prstGeom prst="line">
            <a:avLst/>
          </a:prstGeom>
          <a:ln w="19050" cap="sq" cmpd="sng">
            <a:solidFill>
              <a:schemeClr val="tx1"/>
            </a:solidFill>
            <a:prstDash val="solid"/>
            <a:headEnd type="none" w="sm" len="sm"/>
            <a:tailEnd type="none" w="sm" len="sm"/>
          </a:ln>
        </p:spPr>
      </p:sp>
      <p:sp>
        <p:nvSpPr>
          <p:cNvPr id="66628" name="Line 29"/>
          <p:cNvSpPr/>
          <p:nvPr/>
        </p:nvSpPr>
        <p:spPr>
          <a:xfrm>
            <a:off x="5441950" y="3400425"/>
            <a:ext cx="5075238" cy="0"/>
          </a:xfrm>
          <a:prstGeom prst="line">
            <a:avLst/>
          </a:prstGeom>
          <a:ln w="19050" cap="sq" cmpd="sng">
            <a:solidFill>
              <a:schemeClr val="tx1"/>
            </a:solidFill>
            <a:prstDash val="solid"/>
            <a:headEnd type="none" w="sm" len="sm"/>
            <a:tailEnd type="none" w="sm" len="sm"/>
          </a:ln>
        </p:spPr>
      </p:sp>
      <p:sp>
        <p:nvSpPr>
          <p:cNvPr id="66629" name="Line 30"/>
          <p:cNvSpPr/>
          <p:nvPr/>
        </p:nvSpPr>
        <p:spPr>
          <a:xfrm>
            <a:off x="5927725" y="2671763"/>
            <a:ext cx="4572000" cy="0"/>
          </a:xfrm>
          <a:prstGeom prst="line">
            <a:avLst/>
          </a:prstGeom>
          <a:ln w="19050" cap="sq" cmpd="sng">
            <a:solidFill>
              <a:schemeClr val="tx1"/>
            </a:solidFill>
            <a:prstDash val="solid"/>
            <a:headEnd type="none" w="sm" len="sm"/>
            <a:tailEnd type="none" w="sm" len="sm"/>
          </a:ln>
        </p:spPr>
      </p:sp>
      <p:sp>
        <p:nvSpPr>
          <p:cNvPr id="66630" name="Line 31"/>
          <p:cNvSpPr/>
          <p:nvPr/>
        </p:nvSpPr>
        <p:spPr>
          <a:xfrm>
            <a:off x="5927725" y="2957513"/>
            <a:ext cx="4572000" cy="0"/>
          </a:xfrm>
          <a:prstGeom prst="line">
            <a:avLst/>
          </a:prstGeom>
          <a:ln w="19050" cap="sq" cmpd="sng">
            <a:solidFill>
              <a:schemeClr val="tx1"/>
            </a:solidFill>
            <a:prstDash val="solid"/>
            <a:headEnd type="none" w="sm" len="sm"/>
            <a:tailEnd type="none" w="sm" len="sm"/>
          </a:ln>
        </p:spPr>
      </p:sp>
      <p:sp>
        <p:nvSpPr>
          <p:cNvPr id="66631" name="Line 32"/>
          <p:cNvSpPr/>
          <p:nvPr/>
        </p:nvSpPr>
        <p:spPr>
          <a:xfrm>
            <a:off x="4541838" y="4029075"/>
            <a:ext cx="6011862" cy="0"/>
          </a:xfrm>
          <a:prstGeom prst="line">
            <a:avLst/>
          </a:prstGeom>
          <a:ln w="19050" cap="sq" cmpd="sng">
            <a:solidFill>
              <a:schemeClr val="tx1"/>
            </a:solidFill>
            <a:prstDash val="solid"/>
            <a:headEnd type="none" w="sm" len="sm"/>
            <a:tailEnd type="none" w="sm" len="sm"/>
          </a:ln>
        </p:spPr>
      </p:sp>
      <p:sp>
        <p:nvSpPr>
          <p:cNvPr id="66632" name="Line 34"/>
          <p:cNvSpPr/>
          <p:nvPr/>
        </p:nvSpPr>
        <p:spPr>
          <a:xfrm flipV="1">
            <a:off x="5492750" y="2214563"/>
            <a:ext cx="4992688" cy="34925"/>
          </a:xfrm>
          <a:prstGeom prst="line">
            <a:avLst/>
          </a:prstGeom>
          <a:ln w="19050" cap="sq" cmpd="sng">
            <a:solidFill>
              <a:schemeClr val="tx1"/>
            </a:solidFill>
            <a:prstDash val="solid"/>
            <a:headEnd type="none" w="sm" len="sm"/>
            <a:tailEnd type="none" w="sm" len="sm"/>
          </a:ln>
        </p:spPr>
      </p:sp>
      <p:sp>
        <p:nvSpPr>
          <p:cNvPr id="66633" name="Line 35"/>
          <p:cNvSpPr/>
          <p:nvPr/>
        </p:nvSpPr>
        <p:spPr>
          <a:xfrm>
            <a:off x="5746750" y="2443163"/>
            <a:ext cx="4751388" cy="0"/>
          </a:xfrm>
          <a:prstGeom prst="line">
            <a:avLst/>
          </a:prstGeom>
          <a:ln w="19050" cap="sq" cmpd="sng">
            <a:solidFill>
              <a:schemeClr val="tx1"/>
            </a:solidFill>
            <a:prstDash val="solid"/>
            <a:headEnd type="none" w="sm" len="sm"/>
            <a:tailEnd type="none" w="sm" len="sm"/>
          </a:ln>
        </p:spPr>
      </p:sp>
      <p:sp>
        <p:nvSpPr>
          <p:cNvPr id="66634" name="Line 36"/>
          <p:cNvSpPr/>
          <p:nvPr/>
        </p:nvSpPr>
        <p:spPr>
          <a:xfrm>
            <a:off x="9739313" y="2057400"/>
            <a:ext cx="1587" cy="1574800"/>
          </a:xfrm>
          <a:prstGeom prst="line">
            <a:avLst/>
          </a:prstGeom>
          <a:ln w="19050" cap="sq" cmpd="sng">
            <a:solidFill>
              <a:schemeClr val="tx1"/>
            </a:solidFill>
            <a:prstDash val="solid"/>
            <a:headEnd type="none" w="sm" len="sm"/>
            <a:tailEnd type="none" w="sm" len="sm"/>
          </a:ln>
        </p:spPr>
      </p:sp>
      <p:sp>
        <p:nvSpPr>
          <p:cNvPr id="66635" name="Line 37"/>
          <p:cNvSpPr/>
          <p:nvPr/>
        </p:nvSpPr>
        <p:spPr>
          <a:xfrm>
            <a:off x="5765800" y="3143250"/>
            <a:ext cx="4751388" cy="0"/>
          </a:xfrm>
          <a:prstGeom prst="line">
            <a:avLst/>
          </a:prstGeom>
          <a:ln w="19050" cap="sq" cmpd="sng">
            <a:solidFill>
              <a:schemeClr val="tx1"/>
            </a:solidFill>
            <a:prstDash val="solid"/>
            <a:headEnd type="none" w="sm" len="sm"/>
            <a:tailEnd type="none" w="sm" len="sm"/>
          </a:ln>
        </p:spPr>
      </p:sp>
      <p:grpSp>
        <p:nvGrpSpPr>
          <p:cNvPr id="66636" name="Group 42"/>
          <p:cNvGrpSpPr/>
          <p:nvPr/>
        </p:nvGrpSpPr>
        <p:grpSpPr>
          <a:xfrm rot="-5390329">
            <a:off x="5983288" y="1752600"/>
            <a:ext cx="684212" cy="107950"/>
            <a:chOff x="1584" y="1440"/>
            <a:chExt cx="697" cy="96"/>
          </a:xfrm>
        </p:grpSpPr>
        <p:sp>
          <p:nvSpPr>
            <p:cNvPr id="66762" name="Rectangle 43"/>
            <p:cNvSpPr/>
            <p:nvPr/>
          </p:nvSpPr>
          <p:spPr>
            <a:xfrm>
              <a:off x="1776" y="1440"/>
              <a:ext cx="336" cy="96"/>
            </a:xfrm>
            <a:prstGeom prst="rect">
              <a:avLst/>
            </a:prstGeom>
            <a:solidFill>
              <a:srgbClr val="FF33CC"/>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63" name="Line 44"/>
            <p:cNvSpPr/>
            <p:nvPr/>
          </p:nvSpPr>
          <p:spPr>
            <a:xfrm>
              <a:off x="2137" y="1488"/>
              <a:ext cx="144" cy="0"/>
            </a:xfrm>
            <a:prstGeom prst="line">
              <a:avLst/>
            </a:prstGeom>
            <a:ln w="19050" cap="sq" cmpd="sng">
              <a:solidFill>
                <a:schemeClr val="tx1"/>
              </a:solidFill>
              <a:prstDash val="solid"/>
              <a:headEnd type="none" w="sm" len="sm"/>
              <a:tailEnd type="none" w="sm" len="sm"/>
            </a:ln>
          </p:spPr>
        </p:sp>
        <p:sp>
          <p:nvSpPr>
            <p:cNvPr id="66764" name="Line 45"/>
            <p:cNvSpPr/>
            <p:nvPr/>
          </p:nvSpPr>
          <p:spPr>
            <a:xfrm flipH="1">
              <a:off x="1584" y="1488"/>
              <a:ext cx="168" cy="0"/>
            </a:xfrm>
            <a:prstGeom prst="line">
              <a:avLst/>
            </a:prstGeom>
            <a:ln w="19050" cap="sq" cmpd="sng">
              <a:solidFill>
                <a:schemeClr val="tx1"/>
              </a:solidFill>
              <a:prstDash val="solid"/>
              <a:headEnd type="none" w="sm" len="sm"/>
              <a:tailEnd type="none" w="sm" len="sm"/>
            </a:ln>
          </p:spPr>
        </p:sp>
      </p:grpSp>
      <p:grpSp>
        <p:nvGrpSpPr>
          <p:cNvPr id="66637" name="Group 46"/>
          <p:cNvGrpSpPr/>
          <p:nvPr/>
        </p:nvGrpSpPr>
        <p:grpSpPr>
          <a:xfrm rot="-5390329">
            <a:off x="6199188" y="1752600"/>
            <a:ext cx="684212" cy="107950"/>
            <a:chOff x="1584" y="1440"/>
            <a:chExt cx="697" cy="96"/>
          </a:xfrm>
        </p:grpSpPr>
        <p:sp>
          <p:nvSpPr>
            <p:cNvPr id="66759" name="Rectangle 47"/>
            <p:cNvSpPr/>
            <p:nvPr/>
          </p:nvSpPr>
          <p:spPr>
            <a:xfrm>
              <a:off x="1776" y="1440"/>
              <a:ext cx="336" cy="96"/>
            </a:xfrm>
            <a:prstGeom prst="rect">
              <a:avLst/>
            </a:prstGeom>
            <a:solidFill>
              <a:srgbClr val="FF33CC"/>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60" name="Line 48"/>
            <p:cNvSpPr/>
            <p:nvPr/>
          </p:nvSpPr>
          <p:spPr>
            <a:xfrm>
              <a:off x="2137" y="1488"/>
              <a:ext cx="144" cy="0"/>
            </a:xfrm>
            <a:prstGeom prst="line">
              <a:avLst/>
            </a:prstGeom>
            <a:ln w="19050" cap="sq" cmpd="sng">
              <a:solidFill>
                <a:schemeClr val="tx1"/>
              </a:solidFill>
              <a:prstDash val="solid"/>
              <a:headEnd type="none" w="sm" len="sm"/>
              <a:tailEnd type="none" w="sm" len="sm"/>
            </a:ln>
          </p:spPr>
        </p:sp>
        <p:sp>
          <p:nvSpPr>
            <p:cNvPr id="66761" name="Line 49"/>
            <p:cNvSpPr/>
            <p:nvPr/>
          </p:nvSpPr>
          <p:spPr>
            <a:xfrm flipH="1">
              <a:off x="1584" y="1488"/>
              <a:ext cx="168" cy="0"/>
            </a:xfrm>
            <a:prstGeom prst="line">
              <a:avLst/>
            </a:prstGeom>
            <a:ln w="19050" cap="sq" cmpd="sng">
              <a:solidFill>
                <a:schemeClr val="tx1"/>
              </a:solidFill>
              <a:prstDash val="solid"/>
              <a:headEnd type="none" w="sm" len="sm"/>
              <a:tailEnd type="none" w="sm" len="sm"/>
            </a:ln>
          </p:spPr>
        </p:sp>
      </p:grpSp>
      <p:grpSp>
        <p:nvGrpSpPr>
          <p:cNvPr id="66638" name="Group 50"/>
          <p:cNvGrpSpPr/>
          <p:nvPr/>
        </p:nvGrpSpPr>
        <p:grpSpPr>
          <a:xfrm rot="-5390329">
            <a:off x="6405563" y="1752600"/>
            <a:ext cx="684212" cy="107950"/>
            <a:chOff x="1584" y="1440"/>
            <a:chExt cx="697" cy="96"/>
          </a:xfrm>
        </p:grpSpPr>
        <p:sp>
          <p:nvSpPr>
            <p:cNvPr id="66756" name="Rectangle 51"/>
            <p:cNvSpPr/>
            <p:nvPr/>
          </p:nvSpPr>
          <p:spPr>
            <a:xfrm>
              <a:off x="1776" y="1440"/>
              <a:ext cx="336" cy="96"/>
            </a:xfrm>
            <a:prstGeom prst="rect">
              <a:avLst/>
            </a:prstGeom>
            <a:solidFill>
              <a:srgbClr val="FF33CC"/>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57" name="Line 52"/>
            <p:cNvSpPr/>
            <p:nvPr/>
          </p:nvSpPr>
          <p:spPr>
            <a:xfrm>
              <a:off x="2137" y="1488"/>
              <a:ext cx="144" cy="0"/>
            </a:xfrm>
            <a:prstGeom prst="line">
              <a:avLst/>
            </a:prstGeom>
            <a:ln w="19050" cap="sq" cmpd="sng">
              <a:solidFill>
                <a:schemeClr val="tx1"/>
              </a:solidFill>
              <a:prstDash val="solid"/>
              <a:headEnd type="none" w="sm" len="sm"/>
              <a:tailEnd type="none" w="sm" len="sm"/>
            </a:ln>
          </p:spPr>
        </p:sp>
        <p:sp>
          <p:nvSpPr>
            <p:cNvPr id="66758" name="Line 53"/>
            <p:cNvSpPr/>
            <p:nvPr/>
          </p:nvSpPr>
          <p:spPr>
            <a:xfrm flipH="1">
              <a:off x="1584" y="1488"/>
              <a:ext cx="168" cy="0"/>
            </a:xfrm>
            <a:prstGeom prst="line">
              <a:avLst/>
            </a:prstGeom>
            <a:ln w="19050" cap="sq" cmpd="sng">
              <a:solidFill>
                <a:schemeClr val="tx1"/>
              </a:solidFill>
              <a:prstDash val="solid"/>
              <a:headEnd type="none" w="sm" len="sm"/>
              <a:tailEnd type="none" w="sm" len="sm"/>
            </a:ln>
          </p:spPr>
        </p:sp>
      </p:grpSp>
      <p:grpSp>
        <p:nvGrpSpPr>
          <p:cNvPr id="66639" name="Group 54"/>
          <p:cNvGrpSpPr/>
          <p:nvPr/>
        </p:nvGrpSpPr>
        <p:grpSpPr>
          <a:xfrm rot="-5390329">
            <a:off x="6630988" y="1752600"/>
            <a:ext cx="684212" cy="107950"/>
            <a:chOff x="1584" y="1440"/>
            <a:chExt cx="697" cy="96"/>
          </a:xfrm>
        </p:grpSpPr>
        <p:sp>
          <p:nvSpPr>
            <p:cNvPr id="66753" name="Rectangle 55"/>
            <p:cNvSpPr/>
            <p:nvPr/>
          </p:nvSpPr>
          <p:spPr>
            <a:xfrm>
              <a:off x="1776" y="1440"/>
              <a:ext cx="336" cy="96"/>
            </a:xfrm>
            <a:prstGeom prst="rect">
              <a:avLst/>
            </a:prstGeom>
            <a:solidFill>
              <a:srgbClr val="FF33CC"/>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54" name="Line 56"/>
            <p:cNvSpPr/>
            <p:nvPr/>
          </p:nvSpPr>
          <p:spPr>
            <a:xfrm>
              <a:off x="2137" y="1488"/>
              <a:ext cx="144" cy="0"/>
            </a:xfrm>
            <a:prstGeom prst="line">
              <a:avLst/>
            </a:prstGeom>
            <a:ln w="19050" cap="sq" cmpd="sng">
              <a:solidFill>
                <a:schemeClr val="tx1"/>
              </a:solidFill>
              <a:prstDash val="solid"/>
              <a:headEnd type="none" w="sm" len="sm"/>
              <a:tailEnd type="none" w="sm" len="sm"/>
            </a:ln>
          </p:spPr>
        </p:sp>
        <p:sp>
          <p:nvSpPr>
            <p:cNvPr id="66755" name="Line 57"/>
            <p:cNvSpPr/>
            <p:nvPr/>
          </p:nvSpPr>
          <p:spPr>
            <a:xfrm flipH="1">
              <a:off x="1584" y="1488"/>
              <a:ext cx="168" cy="0"/>
            </a:xfrm>
            <a:prstGeom prst="line">
              <a:avLst/>
            </a:prstGeom>
            <a:ln w="19050" cap="sq" cmpd="sng">
              <a:solidFill>
                <a:schemeClr val="tx1"/>
              </a:solidFill>
              <a:prstDash val="solid"/>
              <a:headEnd type="none" w="sm" len="sm"/>
              <a:tailEnd type="none" w="sm" len="sm"/>
            </a:ln>
          </p:spPr>
        </p:sp>
      </p:grpSp>
      <p:grpSp>
        <p:nvGrpSpPr>
          <p:cNvPr id="66640" name="Group 58"/>
          <p:cNvGrpSpPr/>
          <p:nvPr/>
        </p:nvGrpSpPr>
        <p:grpSpPr>
          <a:xfrm rot="-5390329">
            <a:off x="6846888" y="1752600"/>
            <a:ext cx="684212" cy="107950"/>
            <a:chOff x="1584" y="1440"/>
            <a:chExt cx="697" cy="96"/>
          </a:xfrm>
        </p:grpSpPr>
        <p:sp>
          <p:nvSpPr>
            <p:cNvPr id="66750" name="Rectangle 59"/>
            <p:cNvSpPr/>
            <p:nvPr/>
          </p:nvSpPr>
          <p:spPr>
            <a:xfrm>
              <a:off x="1776" y="1440"/>
              <a:ext cx="336" cy="96"/>
            </a:xfrm>
            <a:prstGeom prst="rect">
              <a:avLst/>
            </a:prstGeom>
            <a:solidFill>
              <a:srgbClr val="FF33CC"/>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51" name="Line 60"/>
            <p:cNvSpPr/>
            <p:nvPr/>
          </p:nvSpPr>
          <p:spPr>
            <a:xfrm>
              <a:off x="2137" y="1488"/>
              <a:ext cx="144" cy="0"/>
            </a:xfrm>
            <a:prstGeom prst="line">
              <a:avLst/>
            </a:prstGeom>
            <a:ln w="19050" cap="sq" cmpd="sng">
              <a:solidFill>
                <a:schemeClr val="tx1"/>
              </a:solidFill>
              <a:prstDash val="solid"/>
              <a:headEnd type="none" w="sm" len="sm"/>
              <a:tailEnd type="none" w="sm" len="sm"/>
            </a:ln>
          </p:spPr>
        </p:sp>
        <p:sp>
          <p:nvSpPr>
            <p:cNvPr id="66752" name="Line 61"/>
            <p:cNvSpPr/>
            <p:nvPr/>
          </p:nvSpPr>
          <p:spPr>
            <a:xfrm flipH="1">
              <a:off x="1584" y="1488"/>
              <a:ext cx="168" cy="0"/>
            </a:xfrm>
            <a:prstGeom prst="line">
              <a:avLst/>
            </a:prstGeom>
            <a:ln w="19050" cap="sq" cmpd="sng">
              <a:solidFill>
                <a:schemeClr val="tx1"/>
              </a:solidFill>
              <a:prstDash val="solid"/>
              <a:headEnd type="none" w="sm" len="sm"/>
              <a:tailEnd type="none" w="sm" len="sm"/>
            </a:ln>
          </p:spPr>
        </p:sp>
      </p:grpSp>
      <p:grpSp>
        <p:nvGrpSpPr>
          <p:cNvPr id="66641" name="Group 62"/>
          <p:cNvGrpSpPr/>
          <p:nvPr/>
        </p:nvGrpSpPr>
        <p:grpSpPr>
          <a:xfrm rot="-5390329">
            <a:off x="7053263" y="1752600"/>
            <a:ext cx="684212" cy="107950"/>
            <a:chOff x="1584" y="1440"/>
            <a:chExt cx="697" cy="96"/>
          </a:xfrm>
        </p:grpSpPr>
        <p:sp>
          <p:nvSpPr>
            <p:cNvPr id="66747" name="Rectangle 63"/>
            <p:cNvSpPr/>
            <p:nvPr/>
          </p:nvSpPr>
          <p:spPr>
            <a:xfrm>
              <a:off x="1776" y="1440"/>
              <a:ext cx="336" cy="96"/>
            </a:xfrm>
            <a:prstGeom prst="rect">
              <a:avLst/>
            </a:prstGeom>
            <a:solidFill>
              <a:srgbClr val="FF33CC"/>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48" name="Line 64"/>
            <p:cNvSpPr/>
            <p:nvPr/>
          </p:nvSpPr>
          <p:spPr>
            <a:xfrm>
              <a:off x="2137" y="1488"/>
              <a:ext cx="144" cy="0"/>
            </a:xfrm>
            <a:prstGeom prst="line">
              <a:avLst/>
            </a:prstGeom>
            <a:ln w="19050" cap="sq" cmpd="sng">
              <a:solidFill>
                <a:schemeClr val="tx1"/>
              </a:solidFill>
              <a:prstDash val="solid"/>
              <a:headEnd type="none" w="sm" len="sm"/>
              <a:tailEnd type="none" w="sm" len="sm"/>
            </a:ln>
          </p:spPr>
        </p:sp>
        <p:sp>
          <p:nvSpPr>
            <p:cNvPr id="66749" name="Line 65"/>
            <p:cNvSpPr/>
            <p:nvPr/>
          </p:nvSpPr>
          <p:spPr>
            <a:xfrm flipH="1">
              <a:off x="1584" y="1488"/>
              <a:ext cx="168" cy="0"/>
            </a:xfrm>
            <a:prstGeom prst="line">
              <a:avLst/>
            </a:prstGeom>
            <a:ln w="19050" cap="sq" cmpd="sng">
              <a:solidFill>
                <a:schemeClr val="tx1"/>
              </a:solidFill>
              <a:prstDash val="solid"/>
              <a:headEnd type="none" w="sm" len="sm"/>
              <a:tailEnd type="none" w="sm" len="sm"/>
            </a:ln>
          </p:spPr>
        </p:sp>
      </p:grpSp>
      <p:grpSp>
        <p:nvGrpSpPr>
          <p:cNvPr id="66642" name="Group 66"/>
          <p:cNvGrpSpPr/>
          <p:nvPr/>
        </p:nvGrpSpPr>
        <p:grpSpPr>
          <a:xfrm rot="-5390329">
            <a:off x="7278688" y="1752600"/>
            <a:ext cx="684212" cy="107950"/>
            <a:chOff x="1584" y="1440"/>
            <a:chExt cx="697" cy="96"/>
          </a:xfrm>
        </p:grpSpPr>
        <p:sp>
          <p:nvSpPr>
            <p:cNvPr id="66744" name="Rectangle 67"/>
            <p:cNvSpPr/>
            <p:nvPr/>
          </p:nvSpPr>
          <p:spPr>
            <a:xfrm>
              <a:off x="1776" y="1440"/>
              <a:ext cx="336" cy="96"/>
            </a:xfrm>
            <a:prstGeom prst="rect">
              <a:avLst/>
            </a:prstGeom>
            <a:solidFill>
              <a:srgbClr val="FF33CC"/>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45" name="Line 68"/>
            <p:cNvSpPr/>
            <p:nvPr/>
          </p:nvSpPr>
          <p:spPr>
            <a:xfrm>
              <a:off x="2137" y="1488"/>
              <a:ext cx="144" cy="0"/>
            </a:xfrm>
            <a:prstGeom prst="line">
              <a:avLst/>
            </a:prstGeom>
            <a:ln w="19050" cap="sq" cmpd="sng">
              <a:solidFill>
                <a:schemeClr val="tx1"/>
              </a:solidFill>
              <a:prstDash val="solid"/>
              <a:headEnd type="none" w="sm" len="sm"/>
              <a:tailEnd type="none" w="sm" len="sm"/>
            </a:ln>
          </p:spPr>
        </p:sp>
        <p:sp>
          <p:nvSpPr>
            <p:cNvPr id="66746" name="Line 69"/>
            <p:cNvSpPr/>
            <p:nvPr/>
          </p:nvSpPr>
          <p:spPr>
            <a:xfrm flipH="1">
              <a:off x="1584" y="1488"/>
              <a:ext cx="168" cy="0"/>
            </a:xfrm>
            <a:prstGeom prst="line">
              <a:avLst/>
            </a:prstGeom>
            <a:ln w="19050" cap="sq" cmpd="sng">
              <a:solidFill>
                <a:schemeClr val="tx1"/>
              </a:solidFill>
              <a:prstDash val="solid"/>
              <a:headEnd type="none" w="sm" len="sm"/>
              <a:tailEnd type="none" w="sm" len="sm"/>
            </a:ln>
          </p:spPr>
        </p:sp>
      </p:grpSp>
      <p:sp>
        <p:nvSpPr>
          <p:cNvPr id="66643" name="Rectangle 71"/>
          <p:cNvSpPr/>
          <p:nvPr/>
        </p:nvSpPr>
        <p:spPr>
          <a:xfrm>
            <a:off x="8215313" y="1808163"/>
            <a:ext cx="428625" cy="234950"/>
          </a:xfrm>
          <a:prstGeom prst="rect">
            <a:avLst/>
          </a:prstGeom>
          <a:no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45" name="Line 74"/>
          <p:cNvSpPr/>
          <p:nvPr/>
        </p:nvSpPr>
        <p:spPr>
          <a:xfrm>
            <a:off x="8308975" y="2057400"/>
            <a:ext cx="1588" cy="1757363"/>
          </a:xfrm>
          <a:prstGeom prst="line">
            <a:avLst/>
          </a:prstGeom>
          <a:ln w="19050" cap="sq" cmpd="sng">
            <a:solidFill>
              <a:schemeClr val="tx1"/>
            </a:solidFill>
            <a:prstDash val="solid"/>
            <a:headEnd type="none" w="sm" len="sm"/>
            <a:tailEnd type="none" w="sm" len="sm"/>
          </a:ln>
        </p:spPr>
      </p:sp>
      <p:sp>
        <p:nvSpPr>
          <p:cNvPr id="66646" name="Line 75"/>
          <p:cNvSpPr/>
          <p:nvPr/>
        </p:nvSpPr>
        <p:spPr>
          <a:xfrm>
            <a:off x="8566150" y="2057400"/>
            <a:ext cx="1588" cy="1985963"/>
          </a:xfrm>
          <a:prstGeom prst="line">
            <a:avLst/>
          </a:prstGeom>
          <a:ln w="19050" cap="sq" cmpd="sng">
            <a:solidFill>
              <a:schemeClr val="tx1"/>
            </a:solidFill>
            <a:prstDash val="solid"/>
            <a:headEnd type="none" w="sm" len="sm"/>
            <a:tailEnd type="none" w="sm" len="sm"/>
          </a:ln>
        </p:spPr>
      </p:sp>
      <p:sp>
        <p:nvSpPr>
          <p:cNvPr id="66647" name="Line 80"/>
          <p:cNvSpPr/>
          <p:nvPr/>
        </p:nvSpPr>
        <p:spPr>
          <a:xfrm>
            <a:off x="8958263" y="2057400"/>
            <a:ext cx="1587" cy="1052513"/>
          </a:xfrm>
          <a:prstGeom prst="line">
            <a:avLst/>
          </a:prstGeom>
          <a:ln w="19050" cap="sq" cmpd="sng">
            <a:solidFill>
              <a:schemeClr val="tx1"/>
            </a:solidFill>
            <a:prstDash val="solid"/>
            <a:headEnd type="none" w="sm" len="sm"/>
            <a:tailEnd type="none" w="sm" len="sm"/>
          </a:ln>
        </p:spPr>
      </p:sp>
      <p:sp>
        <p:nvSpPr>
          <p:cNvPr id="66648" name="Line 81"/>
          <p:cNvSpPr/>
          <p:nvPr/>
        </p:nvSpPr>
        <p:spPr>
          <a:xfrm>
            <a:off x="9066213" y="2057400"/>
            <a:ext cx="1587" cy="1333500"/>
          </a:xfrm>
          <a:prstGeom prst="line">
            <a:avLst/>
          </a:prstGeom>
          <a:ln w="19050" cap="sq" cmpd="sng">
            <a:solidFill>
              <a:schemeClr val="tx1"/>
            </a:solidFill>
            <a:prstDash val="solid"/>
            <a:headEnd type="none" w="sm" len="sm"/>
            <a:tailEnd type="none" w="sm" len="sm"/>
          </a:ln>
        </p:spPr>
      </p:sp>
      <p:sp>
        <p:nvSpPr>
          <p:cNvPr id="66649" name="Line 82"/>
          <p:cNvSpPr/>
          <p:nvPr/>
        </p:nvSpPr>
        <p:spPr>
          <a:xfrm>
            <a:off x="9185275" y="2057400"/>
            <a:ext cx="1588" cy="1536700"/>
          </a:xfrm>
          <a:prstGeom prst="line">
            <a:avLst/>
          </a:prstGeom>
          <a:ln w="19050" cap="sq" cmpd="sng">
            <a:solidFill>
              <a:schemeClr val="tx1"/>
            </a:solidFill>
            <a:prstDash val="solid"/>
            <a:headEnd type="none" w="sm" len="sm"/>
            <a:tailEnd type="none" w="sm" len="sm"/>
          </a:ln>
        </p:spPr>
      </p:sp>
      <p:sp>
        <p:nvSpPr>
          <p:cNvPr id="66650" name="Line 88"/>
          <p:cNvSpPr/>
          <p:nvPr/>
        </p:nvSpPr>
        <p:spPr>
          <a:xfrm>
            <a:off x="9620250" y="2057400"/>
            <a:ext cx="1588" cy="1295400"/>
          </a:xfrm>
          <a:prstGeom prst="line">
            <a:avLst/>
          </a:prstGeom>
          <a:ln w="19050" cap="sq" cmpd="sng">
            <a:solidFill>
              <a:schemeClr val="tx1"/>
            </a:solidFill>
            <a:prstDash val="solid"/>
            <a:headEnd type="none" w="sm" len="sm"/>
            <a:tailEnd type="none" w="sm" len="sm"/>
          </a:ln>
        </p:spPr>
      </p:sp>
      <p:sp>
        <p:nvSpPr>
          <p:cNvPr id="66651" name="Line 93"/>
          <p:cNvSpPr/>
          <p:nvPr/>
        </p:nvSpPr>
        <p:spPr>
          <a:xfrm>
            <a:off x="10172700" y="2057400"/>
            <a:ext cx="1588" cy="1081088"/>
          </a:xfrm>
          <a:prstGeom prst="line">
            <a:avLst/>
          </a:prstGeom>
          <a:ln w="19050" cap="sq" cmpd="sng">
            <a:solidFill>
              <a:schemeClr val="tx1"/>
            </a:solidFill>
            <a:prstDash val="solid"/>
            <a:headEnd type="none" w="sm" len="sm"/>
            <a:tailEnd type="none" w="sm" len="sm"/>
          </a:ln>
        </p:spPr>
      </p:sp>
      <p:sp>
        <p:nvSpPr>
          <p:cNvPr id="66652" name="Line 94"/>
          <p:cNvSpPr/>
          <p:nvPr/>
        </p:nvSpPr>
        <p:spPr>
          <a:xfrm>
            <a:off x="10269538" y="2057400"/>
            <a:ext cx="1587" cy="1538288"/>
          </a:xfrm>
          <a:prstGeom prst="line">
            <a:avLst/>
          </a:prstGeom>
          <a:ln w="19050" cap="sq" cmpd="sng">
            <a:solidFill>
              <a:schemeClr val="tx1"/>
            </a:solidFill>
            <a:prstDash val="solid"/>
            <a:headEnd type="none" w="sm" len="sm"/>
            <a:tailEnd type="none" w="sm" len="sm"/>
          </a:ln>
        </p:spPr>
      </p:sp>
      <p:sp>
        <p:nvSpPr>
          <p:cNvPr id="66653" name="Line 95"/>
          <p:cNvSpPr/>
          <p:nvPr/>
        </p:nvSpPr>
        <p:spPr>
          <a:xfrm>
            <a:off x="10348913" y="2057400"/>
            <a:ext cx="1587" cy="1985963"/>
          </a:xfrm>
          <a:prstGeom prst="line">
            <a:avLst/>
          </a:prstGeom>
          <a:ln w="19050" cap="sq" cmpd="sng">
            <a:solidFill>
              <a:schemeClr val="tx1"/>
            </a:solidFill>
            <a:prstDash val="solid"/>
            <a:headEnd type="none" w="sm" len="sm"/>
            <a:tailEnd type="none" w="sm" len="sm"/>
          </a:ln>
        </p:spPr>
      </p:sp>
      <p:sp>
        <p:nvSpPr>
          <p:cNvPr id="66654" name="Oval 97"/>
          <p:cNvSpPr/>
          <p:nvPr/>
        </p:nvSpPr>
        <p:spPr>
          <a:xfrm>
            <a:off x="8807450" y="2914650"/>
            <a:ext cx="50800" cy="49213"/>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55" name="Oval 98"/>
          <p:cNvSpPr/>
          <p:nvPr/>
        </p:nvSpPr>
        <p:spPr>
          <a:xfrm>
            <a:off x="9374188" y="2405063"/>
            <a:ext cx="49212" cy="49212"/>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56" name="Oval 99"/>
          <p:cNvSpPr/>
          <p:nvPr/>
        </p:nvSpPr>
        <p:spPr>
          <a:xfrm>
            <a:off x="8936038" y="3103563"/>
            <a:ext cx="49212"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57" name="Oval 100"/>
          <p:cNvSpPr/>
          <p:nvPr/>
        </p:nvSpPr>
        <p:spPr>
          <a:xfrm>
            <a:off x="9474200" y="2632075"/>
            <a:ext cx="50800"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58" name="Oval 101"/>
          <p:cNvSpPr/>
          <p:nvPr/>
        </p:nvSpPr>
        <p:spPr>
          <a:xfrm>
            <a:off x="9979025" y="2185988"/>
            <a:ext cx="49213" cy="49212"/>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59" name="Oval 102"/>
          <p:cNvSpPr/>
          <p:nvPr/>
        </p:nvSpPr>
        <p:spPr>
          <a:xfrm>
            <a:off x="8540750" y="3989388"/>
            <a:ext cx="50800"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60" name="Oval 103"/>
          <p:cNvSpPr/>
          <p:nvPr/>
        </p:nvSpPr>
        <p:spPr>
          <a:xfrm>
            <a:off x="9713913" y="3589338"/>
            <a:ext cx="50800"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61" name="Oval 104"/>
          <p:cNvSpPr/>
          <p:nvPr/>
        </p:nvSpPr>
        <p:spPr>
          <a:xfrm>
            <a:off x="9167813" y="3589338"/>
            <a:ext cx="49212"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62" name="Oval 105"/>
          <p:cNvSpPr/>
          <p:nvPr/>
        </p:nvSpPr>
        <p:spPr>
          <a:xfrm>
            <a:off x="10328275" y="3989388"/>
            <a:ext cx="50800"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63" name="Oval 106"/>
          <p:cNvSpPr/>
          <p:nvPr/>
        </p:nvSpPr>
        <p:spPr>
          <a:xfrm>
            <a:off x="8274050" y="3775075"/>
            <a:ext cx="50800"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64" name="Oval 107"/>
          <p:cNvSpPr/>
          <p:nvPr/>
        </p:nvSpPr>
        <p:spPr>
          <a:xfrm>
            <a:off x="9042400" y="3360738"/>
            <a:ext cx="50800"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65" name="Oval 108"/>
          <p:cNvSpPr/>
          <p:nvPr/>
        </p:nvSpPr>
        <p:spPr>
          <a:xfrm>
            <a:off x="9590088" y="3360738"/>
            <a:ext cx="50800"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66" name="Oval 109"/>
          <p:cNvSpPr/>
          <p:nvPr/>
        </p:nvSpPr>
        <p:spPr>
          <a:xfrm>
            <a:off x="10247313" y="3600450"/>
            <a:ext cx="50800"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67" name="Text Box 110"/>
          <p:cNvSpPr txBox="1"/>
          <p:nvPr/>
        </p:nvSpPr>
        <p:spPr>
          <a:xfrm>
            <a:off x="8151178" y="1454150"/>
            <a:ext cx="452437" cy="275590"/>
          </a:xfrm>
          <a:prstGeom prst="rect">
            <a:avLst/>
          </a:prstGeom>
          <a:noFill/>
          <a:ln w="19050" cap="flat" cmpd="sng">
            <a:noFill/>
            <a:prstDash val="solid"/>
            <a:miter/>
            <a:headEnd type="none" w="med" len="med"/>
            <a:tailEnd type="none" w="med" len="med"/>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W</a:t>
            </a:r>
            <a:endParaRPr lang="en-US" altLang="zh-CN" sz="1200" b="1" baseline="-25000" dirty="0">
              <a:solidFill>
                <a:schemeClr val="tx1"/>
              </a:solidFill>
              <a:latin typeface="Arial" panose="020B0604020202020204" pitchFamily="34" charset="0"/>
            </a:endParaRPr>
          </a:p>
        </p:txBody>
      </p:sp>
      <p:sp>
        <p:nvSpPr>
          <p:cNvPr id="66668" name="Text Box 111"/>
          <p:cNvSpPr txBox="1"/>
          <p:nvPr/>
        </p:nvSpPr>
        <p:spPr>
          <a:xfrm>
            <a:off x="8791575" y="1431925"/>
            <a:ext cx="439738" cy="275590"/>
          </a:xfrm>
          <a:prstGeom prst="rect">
            <a:avLst/>
          </a:prstGeom>
          <a:noFill/>
          <a:ln w="19050" cap="sq" cmpd="sng">
            <a:noFill/>
            <a:prstDash val="solid"/>
            <a:miter/>
            <a:headEnd type="none" w="sm" len="sm"/>
            <a:tailEnd type="none" w="sm" len="sm"/>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X</a:t>
            </a:r>
            <a:endParaRPr lang="en-US" altLang="zh-CN" sz="1200" b="1" baseline="-25000" dirty="0">
              <a:solidFill>
                <a:schemeClr val="tx1"/>
              </a:solidFill>
              <a:latin typeface="Arial" panose="020B0604020202020204" pitchFamily="34" charset="0"/>
            </a:endParaRPr>
          </a:p>
        </p:txBody>
      </p:sp>
      <p:sp>
        <p:nvSpPr>
          <p:cNvPr id="66669" name="Text Box 112"/>
          <p:cNvSpPr txBox="1"/>
          <p:nvPr/>
        </p:nvSpPr>
        <p:spPr>
          <a:xfrm>
            <a:off x="9366250" y="1431925"/>
            <a:ext cx="500063" cy="275590"/>
          </a:xfrm>
          <a:prstGeom prst="rect">
            <a:avLst/>
          </a:prstGeom>
          <a:noFill/>
          <a:ln w="19050" cap="sq" cmpd="sng">
            <a:noFill/>
            <a:prstDash val="solid"/>
            <a:miter/>
            <a:headEnd type="none" w="sm" len="sm"/>
            <a:tailEnd type="none" w="sm" len="sm"/>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Y</a:t>
            </a:r>
            <a:endParaRPr lang="en-US" altLang="zh-CN" sz="1200" b="1" baseline="-25000" dirty="0">
              <a:solidFill>
                <a:schemeClr val="tx1"/>
              </a:solidFill>
              <a:latin typeface="Arial" panose="020B0604020202020204" pitchFamily="34" charset="0"/>
            </a:endParaRPr>
          </a:p>
        </p:txBody>
      </p:sp>
      <p:sp>
        <p:nvSpPr>
          <p:cNvPr id="66670" name="Text Box 113"/>
          <p:cNvSpPr txBox="1"/>
          <p:nvPr/>
        </p:nvSpPr>
        <p:spPr>
          <a:xfrm>
            <a:off x="9942513" y="1431925"/>
            <a:ext cx="412750" cy="275590"/>
          </a:xfrm>
          <a:prstGeom prst="rect">
            <a:avLst/>
          </a:prstGeom>
          <a:noFill/>
          <a:ln w="19050" cap="sq" cmpd="sng">
            <a:noFill/>
            <a:prstDash val="solid"/>
            <a:miter/>
            <a:headEnd type="none" w="sm" len="sm"/>
            <a:tailEnd type="none" w="sm" len="sm"/>
          </a:ln>
        </p:spPr>
        <p:txBody>
          <a:bodyPr>
            <a:spAutoFit/>
          </a:bodyPr>
          <a:lstStyle/>
          <a:p>
            <a:pPr eaLnBrk="1" hangingPunct="1">
              <a:spcBef>
                <a:spcPct val="50000"/>
              </a:spcBef>
            </a:pPr>
            <a:r>
              <a:rPr lang="en-US" altLang="zh-CN" sz="1200" b="1" dirty="0">
                <a:solidFill>
                  <a:schemeClr val="tx1"/>
                </a:solidFill>
                <a:latin typeface="Arial" panose="020B0604020202020204" pitchFamily="34" charset="0"/>
              </a:rPr>
              <a:t>Z</a:t>
            </a:r>
            <a:endParaRPr lang="en-US" altLang="zh-CN" sz="1200" b="1" baseline="-25000" dirty="0">
              <a:solidFill>
                <a:schemeClr val="tx1"/>
              </a:solidFill>
              <a:latin typeface="Arial" panose="020B0604020202020204" pitchFamily="34" charset="0"/>
            </a:endParaRPr>
          </a:p>
        </p:txBody>
      </p:sp>
      <p:sp>
        <p:nvSpPr>
          <p:cNvPr id="66671" name="Line 114"/>
          <p:cNvSpPr/>
          <p:nvPr/>
        </p:nvSpPr>
        <p:spPr>
          <a:xfrm>
            <a:off x="10080625" y="2043113"/>
            <a:ext cx="1588" cy="619125"/>
          </a:xfrm>
          <a:prstGeom prst="line">
            <a:avLst/>
          </a:prstGeom>
          <a:ln w="19050" cap="sq" cmpd="sng">
            <a:solidFill>
              <a:schemeClr val="tx1"/>
            </a:solidFill>
            <a:prstDash val="solid"/>
            <a:headEnd type="none" w="sm" len="sm"/>
            <a:tailEnd type="none" w="sm" len="sm"/>
          </a:ln>
        </p:spPr>
      </p:sp>
      <p:sp>
        <p:nvSpPr>
          <p:cNvPr id="66672" name="Oval 116"/>
          <p:cNvSpPr/>
          <p:nvPr/>
        </p:nvSpPr>
        <p:spPr>
          <a:xfrm>
            <a:off x="4756150" y="2671763"/>
            <a:ext cx="107950" cy="107950"/>
          </a:xfrm>
          <a:prstGeom prst="ellipse">
            <a:avLst/>
          </a:prstGeom>
          <a:solidFill>
            <a:schemeClr val="accent1"/>
          </a:solidFill>
          <a:ln w="19050" cap="sq" cmpd="sng">
            <a:solidFill>
              <a:schemeClr val="bg2"/>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66673" name="Oval 117"/>
          <p:cNvSpPr/>
          <p:nvPr/>
        </p:nvSpPr>
        <p:spPr>
          <a:xfrm>
            <a:off x="4832350" y="2900363"/>
            <a:ext cx="107950" cy="107950"/>
          </a:xfrm>
          <a:prstGeom prst="ellipse">
            <a:avLst/>
          </a:prstGeom>
          <a:solidFill>
            <a:schemeClr val="accent1"/>
          </a:solidFill>
          <a:ln w="19050" cap="sq" cmpd="sng">
            <a:solidFill>
              <a:schemeClr val="bg2"/>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66674" name="Oval 118"/>
          <p:cNvSpPr/>
          <p:nvPr/>
        </p:nvSpPr>
        <p:spPr>
          <a:xfrm>
            <a:off x="5060950" y="3071813"/>
            <a:ext cx="107950" cy="107950"/>
          </a:xfrm>
          <a:prstGeom prst="ellipse">
            <a:avLst/>
          </a:prstGeom>
          <a:solidFill>
            <a:schemeClr val="accent1"/>
          </a:solidFill>
          <a:ln w="19050" cap="sq" cmpd="sng">
            <a:solidFill>
              <a:schemeClr val="bg2"/>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66675" name="Oval 119"/>
          <p:cNvSpPr/>
          <p:nvPr/>
        </p:nvSpPr>
        <p:spPr>
          <a:xfrm>
            <a:off x="5365750" y="3128963"/>
            <a:ext cx="107950" cy="107950"/>
          </a:xfrm>
          <a:prstGeom prst="ellipse">
            <a:avLst/>
          </a:prstGeom>
          <a:solidFill>
            <a:schemeClr val="accent1"/>
          </a:solidFill>
          <a:ln w="19050" cap="sq" cmpd="sng">
            <a:solidFill>
              <a:schemeClr val="bg2"/>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66676" name="Oval 120"/>
          <p:cNvSpPr/>
          <p:nvPr/>
        </p:nvSpPr>
        <p:spPr>
          <a:xfrm>
            <a:off x="5670550" y="3071813"/>
            <a:ext cx="107950" cy="107950"/>
          </a:xfrm>
          <a:prstGeom prst="ellipse">
            <a:avLst/>
          </a:prstGeom>
          <a:solidFill>
            <a:schemeClr val="accent1"/>
          </a:solidFill>
          <a:ln w="19050" cap="sq" cmpd="sng">
            <a:solidFill>
              <a:schemeClr val="bg2"/>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66677" name="Oval 121"/>
          <p:cNvSpPr/>
          <p:nvPr/>
        </p:nvSpPr>
        <p:spPr>
          <a:xfrm>
            <a:off x="5819775" y="2890838"/>
            <a:ext cx="107950" cy="107950"/>
          </a:xfrm>
          <a:prstGeom prst="ellipse">
            <a:avLst/>
          </a:prstGeom>
          <a:solidFill>
            <a:schemeClr val="accent1"/>
          </a:solidFill>
          <a:ln w="19050" cap="sq" cmpd="sng">
            <a:solidFill>
              <a:schemeClr val="bg2"/>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66678" name="Oval 122"/>
          <p:cNvSpPr/>
          <p:nvPr/>
        </p:nvSpPr>
        <p:spPr>
          <a:xfrm>
            <a:off x="5819775" y="2614613"/>
            <a:ext cx="107950" cy="107950"/>
          </a:xfrm>
          <a:prstGeom prst="ellipse">
            <a:avLst/>
          </a:prstGeom>
          <a:solidFill>
            <a:schemeClr val="accent1"/>
          </a:solidFill>
          <a:ln w="19050" cap="sq" cmpd="sng">
            <a:solidFill>
              <a:schemeClr val="bg2"/>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66679" name="Oval 123"/>
          <p:cNvSpPr/>
          <p:nvPr/>
        </p:nvSpPr>
        <p:spPr>
          <a:xfrm>
            <a:off x="5670550" y="2386013"/>
            <a:ext cx="107950" cy="107950"/>
          </a:xfrm>
          <a:prstGeom prst="ellipse">
            <a:avLst/>
          </a:prstGeom>
          <a:solidFill>
            <a:schemeClr val="accent1"/>
          </a:solidFill>
          <a:ln w="19050" cap="sq" cmpd="sng">
            <a:solidFill>
              <a:schemeClr val="bg2"/>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66680" name="Oval 124"/>
          <p:cNvSpPr/>
          <p:nvPr/>
        </p:nvSpPr>
        <p:spPr>
          <a:xfrm>
            <a:off x="5437505" y="2199958"/>
            <a:ext cx="107950" cy="107950"/>
          </a:xfrm>
          <a:prstGeom prst="ellipse">
            <a:avLst/>
          </a:prstGeom>
          <a:solidFill>
            <a:schemeClr val="accent1"/>
          </a:solidFill>
          <a:ln w="19050" cap="sq" cmpd="sng">
            <a:solidFill>
              <a:schemeClr val="bg2"/>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66681" name="Line 126"/>
          <p:cNvSpPr/>
          <p:nvPr/>
        </p:nvSpPr>
        <p:spPr>
          <a:xfrm>
            <a:off x="5241925" y="2843213"/>
            <a:ext cx="1588" cy="107950"/>
          </a:xfrm>
          <a:prstGeom prst="line">
            <a:avLst/>
          </a:prstGeom>
          <a:ln w="19050" cap="sq" cmpd="sng">
            <a:solidFill>
              <a:schemeClr val="tx1"/>
            </a:solidFill>
            <a:prstDash val="solid"/>
            <a:headEnd type="none" w="sm" len="sm"/>
            <a:tailEnd type="none" w="sm" len="sm"/>
          </a:ln>
        </p:spPr>
      </p:sp>
      <p:sp>
        <p:nvSpPr>
          <p:cNvPr id="66682" name="Line 127"/>
          <p:cNvSpPr/>
          <p:nvPr/>
        </p:nvSpPr>
        <p:spPr>
          <a:xfrm>
            <a:off x="5197475" y="2955925"/>
            <a:ext cx="107950" cy="0"/>
          </a:xfrm>
          <a:prstGeom prst="line">
            <a:avLst/>
          </a:prstGeom>
          <a:ln w="57150" cap="sq" cmpd="sng">
            <a:solidFill>
              <a:schemeClr val="tx1"/>
            </a:solidFill>
            <a:prstDash val="solid"/>
            <a:headEnd type="none" w="sm" len="sm"/>
            <a:tailEnd type="none" w="sm" len="sm"/>
          </a:ln>
        </p:spPr>
      </p:sp>
      <p:sp>
        <p:nvSpPr>
          <p:cNvPr id="66683" name="Line 128"/>
          <p:cNvSpPr/>
          <p:nvPr/>
        </p:nvSpPr>
        <p:spPr>
          <a:xfrm>
            <a:off x="4908550" y="3814763"/>
            <a:ext cx="5651500" cy="0"/>
          </a:xfrm>
          <a:prstGeom prst="line">
            <a:avLst/>
          </a:prstGeom>
          <a:ln w="19050" cap="sq" cmpd="sng">
            <a:solidFill>
              <a:schemeClr val="tx1"/>
            </a:solidFill>
            <a:prstDash val="solid"/>
            <a:headEnd type="none" w="sm" len="sm"/>
            <a:tailEnd type="none" w="sm" len="sm"/>
          </a:ln>
        </p:spPr>
      </p:sp>
      <p:sp>
        <p:nvSpPr>
          <p:cNvPr id="66684" name="Line 129"/>
          <p:cNvSpPr/>
          <p:nvPr/>
        </p:nvSpPr>
        <p:spPr>
          <a:xfrm flipH="1">
            <a:off x="4546600" y="2728913"/>
            <a:ext cx="228600" cy="87312"/>
          </a:xfrm>
          <a:prstGeom prst="line">
            <a:avLst/>
          </a:prstGeom>
          <a:ln w="19050" cap="sq" cmpd="sng">
            <a:solidFill>
              <a:schemeClr val="tx1"/>
            </a:solidFill>
            <a:prstDash val="solid"/>
            <a:headEnd type="none" w="sm" len="sm"/>
            <a:tailEnd type="none" w="sm" len="sm"/>
          </a:ln>
        </p:spPr>
      </p:sp>
      <p:sp>
        <p:nvSpPr>
          <p:cNvPr id="66685" name="Line 131"/>
          <p:cNvSpPr/>
          <p:nvPr/>
        </p:nvSpPr>
        <p:spPr>
          <a:xfrm>
            <a:off x="4889500" y="3000375"/>
            <a:ext cx="19050" cy="814388"/>
          </a:xfrm>
          <a:prstGeom prst="line">
            <a:avLst/>
          </a:prstGeom>
          <a:ln w="19050" cap="sq" cmpd="sng">
            <a:solidFill>
              <a:schemeClr val="tx1"/>
            </a:solidFill>
            <a:prstDash val="solid"/>
            <a:headEnd type="none" w="sm" len="sm"/>
            <a:tailEnd type="none" w="sm" len="sm"/>
          </a:ln>
        </p:spPr>
      </p:sp>
      <p:sp>
        <p:nvSpPr>
          <p:cNvPr id="66686" name="Line 132"/>
          <p:cNvSpPr/>
          <p:nvPr/>
        </p:nvSpPr>
        <p:spPr>
          <a:xfrm>
            <a:off x="5137150" y="3171825"/>
            <a:ext cx="1588" cy="442913"/>
          </a:xfrm>
          <a:prstGeom prst="line">
            <a:avLst/>
          </a:prstGeom>
          <a:ln w="19050" cap="sq" cmpd="sng">
            <a:solidFill>
              <a:schemeClr val="tx1"/>
            </a:solidFill>
            <a:prstDash val="solid"/>
            <a:headEnd type="none" w="sm" len="sm"/>
            <a:tailEnd type="none" w="sm" len="sm"/>
          </a:ln>
        </p:spPr>
      </p:sp>
      <p:sp>
        <p:nvSpPr>
          <p:cNvPr id="66687" name="Line 133"/>
          <p:cNvSpPr/>
          <p:nvPr/>
        </p:nvSpPr>
        <p:spPr>
          <a:xfrm>
            <a:off x="5441950" y="3214688"/>
            <a:ext cx="1588" cy="185737"/>
          </a:xfrm>
          <a:prstGeom prst="line">
            <a:avLst/>
          </a:prstGeom>
          <a:ln w="19050" cap="sq" cmpd="sng">
            <a:solidFill>
              <a:schemeClr val="tx1"/>
            </a:solidFill>
            <a:prstDash val="solid"/>
            <a:headEnd type="none" w="sm" len="sm"/>
            <a:tailEnd type="none" w="sm" len="sm"/>
          </a:ln>
        </p:spPr>
      </p:sp>
      <p:sp>
        <p:nvSpPr>
          <p:cNvPr id="66689" name="Text Box 135"/>
          <p:cNvSpPr txBox="1"/>
          <p:nvPr/>
        </p:nvSpPr>
        <p:spPr>
          <a:xfrm>
            <a:off x="4451350" y="2487613"/>
            <a:ext cx="457200" cy="275590"/>
          </a:xfrm>
          <a:prstGeom prst="rect">
            <a:avLst/>
          </a:prstGeom>
          <a:noFill/>
          <a:ln w="19050">
            <a:noFill/>
          </a:ln>
        </p:spPr>
        <p:txBody>
          <a:bodyPr>
            <a:spAutoFit/>
          </a:bodyPr>
          <a:lstStyle/>
          <a:p>
            <a:pPr eaLnBrk="1" hangingPunct="1">
              <a:spcBef>
                <a:spcPct val="50000"/>
              </a:spcBef>
            </a:pPr>
            <a:r>
              <a:rPr lang="en-US" altLang="zh-CN" sz="1200" b="1" dirty="0">
                <a:solidFill>
                  <a:schemeClr val="tx1"/>
                </a:solidFill>
                <a:latin typeface="Times New Roman" panose="02020603050405020304" pitchFamily="18" charset="0"/>
              </a:rPr>
              <a:t>P</a:t>
            </a:r>
            <a:r>
              <a:rPr lang="en-US" altLang="zh-CN" sz="1200" b="1" baseline="-25000" dirty="0">
                <a:solidFill>
                  <a:schemeClr val="tx1"/>
                </a:solidFill>
                <a:latin typeface="Times New Roman" panose="02020603050405020304" pitchFamily="18" charset="0"/>
              </a:rPr>
              <a:t>9</a:t>
            </a:r>
          </a:p>
        </p:txBody>
      </p:sp>
      <p:sp>
        <p:nvSpPr>
          <p:cNvPr id="66690" name="Text Box 136"/>
          <p:cNvSpPr txBox="1"/>
          <p:nvPr/>
        </p:nvSpPr>
        <p:spPr>
          <a:xfrm>
            <a:off x="4575175" y="2868613"/>
            <a:ext cx="457200" cy="275590"/>
          </a:xfrm>
          <a:prstGeom prst="rect">
            <a:avLst/>
          </a:prstGeom>
          <a:noFill/>
          <a:ln w="19050">
            <a:noFill/>
          </a:ln>
        </p:spPr>
        <p:txBody>
          <a:bodyPr>
            <a:spAutoFit/>
          </a:bodyPr>
          <a:lstStyle/>
          <a:p>
            <a:pPr eaLnBrk="1" hangingPunct="1">
              <a:spcBef>
                <a:spcPct val="50000"/>
              </a:spcBef>
            </a:pPr>
            <a:r>
              <a:rPr lang="en-US" altLang="zh-CN" sz="1200" b="1" dirty="0">
                <a:solidFill>
                  <a:schemeClr val="tx1"/>
                </a:solidFill>
                <a:latin typeface="Times New Roman" panose="02020603050405020304" pitchFamily="18" charset="0"/>
              </a:rPr>
              <a:t>P</a:t>
            </a:r>
            <a:r>
              <a:rPr lang="en-US" altLang="zh-CN" sz="1200" b="1" baseline="-25000" dirty="0">
                <a:solidFill>
                  <a:schemeClr val="tx1"/>
                </a:solidFill>
                <a:latin typeface="Times New Roman" panose="02020603050405020304" pitchFamily="18" charset="0"/>
              </a:rPr>
              <a:t>8</a:t>
            </a:r>
          </a:p>
        </p:txBody>
      </p:sp>
      <p:sp>
        <p:nvSpPr>
          <p:cNvPr id="66691" name="Text Box 137"/>
          <p:cNvSpPr txBox="1"/>
          <p:nvPr/>
        </p:nvSpPr>
        <p:spPr>
          <a:xfrm>
            <a:off x="4841875" y="3087688"/>
            <a:ext cx="457200" cy="275590"/>
          </a:xfrm>
          <a:prstGeom prst="rect">
            <a:avLst/>
          </a:prstGeom>
          <a:noFill/>
          <a:ln w="19050">
            <a:noFill/>
          </a:ln>
        </p:spPr>
        <p:txBody>
          <a:bodyPr>
            <a:spAutoFit/>
          </a:bodyPr>
          <a:lstStyle/>
          <a:p>
            <a:pPr eaLnBrk="1" hangingPunct="1">
              <a:spcBef>
                <a:spcPct val="50000"/>
              </a:spcBef>
            </a:pPr>
            <a:r>
              <a:rPr lang="en-US" altLang="zh-CN" sz="1200" b="1" dirty="0">
                <a:solidFill>
                  <a:schemeClr val="tx1"/>
                </a:solidFill>
                <a:latin typeface="Times New Roman" panose="02020603050405020304" pitchFamily="18" charset="0"/>
              </a:rPr>
              <a:t>P</a:t>
            </a:r>
            <a:r>
              <a:rPr lang="en-US" altLang="zh-CN" sz="1200" b="1" baseline="-25000" dirty="0">
                <a:solidFill>
                  <a:schemeClr val="tx1"/>
                </a:solidFill>
                <a:latin typeface="Times New Roman" panose="02020603050405020304" pitchFamily="18" charset="0"/>
              </a:rPr>
              <a:t>7</a:t>
            </a:r>
          </a:p>
        </p:txBody>
      </p:sp>
      <p:sp>
        <p:nvSpPr>
          <p:cNvPr id="66692" name="Text Box 138"/>
          <p:cNvSpPr txBox="1"/>
          <p:nvPr/>
        </p:nvSpPr>
        <p:spPr>
          <a:xfrm>
            <a:off x="5156200" y="3154363"/>
            <a:ext cx="428625" cy="275590"/>
          </a:xfrm>
          <a:prstGeom prst="rect">
            <a:avLst/>
          </a:prstGeom>
          <a:noFill/>
          <a:ln w="19050">
            <a:noFill/>
          </a:ln>
        </p:spPr>
        <p:txBody>
          <a:bodyPr>
            <a:spAutoFit/>
          </a:bodyPr>
          <a:lstStyle/>
          <a:p>
            <a:pPr eaLnBrk="1" hangingPunct="1">
              <a:spcBef>
                <a:spcPct val="50000"/>
              </a:spcBef>
            </a:pPr>
            <a:r>
              <a:rPr lang="en-US" altLang="zh-CN" sz="1200" b="1" dirty="0">
                <a:solidFill>
                  <a:schemeClr val="tx1"/>
                </a:solidFill>
                <a:latin typeface="Times New Roman" panose="02020603050405020304" pitchFamily="18" charset="0"/>
              </a:rPr>
              <a:t>P</a:t>
            </a:r>
            <a:r>
              <a:rPr lang="en-US" altLang="zh-CN" sz="1200" b="1" baseline="-25000" dirty="0">
                <a:solidFill>
                  <a:schemeClr val="tx1"/>
                </a:solidFill>
                <a:latin typeface="Times New Roman" panose="02020603050405020304" pitchFamily="18" charset="0"/>
              </a:rPr>
              <a:t>6</a:t>
            </a:r>
          </a:p>
        </p:txBody>
      </p:sp>
      <p:sp>
        <p:nvSpPr>
          <p:cNvPr id="66693" name="Text Box 139"/>
          <p:cNvSpPr txBox="1"/>
          <p:nvPr/>
        </p:nvSpPr>
        <p:spPr>
          <a:xfrm>
            <a:off x="5575300" y="3116263"/>
            <a:ext cx="457200" cy="275590"/>
          </a:xfrm>
          <a:prstGeom prst="rect">
            <a:avLst/>
          </a:prstGeom>
          <a:noFill/>
          <a:ln w="19050">
            <a:noFill/>
          </a:ln>
        </p:spPr>
        <p:txBody>
          <a:bodyPr>
            <a:spAutoFit/>
          </a:bodyPr>
          <a:lstStyle/>
          <a:p>
            <a:pPr eaLnBrk="1" hangingPunct="1">
              <a:spcBef>
                <a:spcPct val="50000"/>
              </a:spcBef>
            </a:pPr>
            <a:r>
              <a:rPr lang="en-US" altLang="zh-CN" sz="1200" b="1" dirty="0">
                <a:solidFill>
                  <a:schemeClr val="tx1"/>
                </a:solidFill>
                <a:latin typeface="Times New Roman" panose="02020603050405020304" pitchFamily="18" charset="0"/>
              </a:rPr>
              <a:t>P</a:t>
            </a:r>
            <a:r>
              <a:rPr lang="en-US" altLang="zh-CN" sz="1200" b="1" baseline="-25000" dirty="0">
                <a:solidFill>
                  <a:schemeClr val="tx1"/>
                </a:solidFill>
                <a:latin typeface="Times New Roman" panose="02020603050405020304" pitchFamily="18" charset="0"/>
              </a:rPr>
              <a:t>5</a:t>
            </a:r>
          </a:p>
        </p:txBody>
      </p:sp>
      <p:sp>
        <p:nvSpPr>
          <p:cNvPr id="66694" name="Text Box 140"/>
          <p:cNvSpPr txBox="1"/>
          <p:nvPr/>
        </p:nvSpPr>
        <p:spPr>
          <a:xfrm>
            <a:off x="5529263" y="2744788"/>
            <a:ext cx="457200" cy="275590"/>
          </a:xfrm>
          <a:prstGeom prst="rect">
            <a:avLst/>
          </a:prstGeom>
          <a:noFill/>
          <a:ln w="19050">
            <a:noFill/>
          </a:ln>
        </p:spPr>
        <p:txBody>
          <a:bodyPr>
            <a:spAutoFit/>
          </a:bodyPr>
          <a:lstStyle/>
          <a:p>
            <a:pPr eaLnBrk="1" hangingPunct="1">
              <a:spcBef>
                <a:spcPct val="50000"/>
              </a:spcBef>
            </a:pPr>
            <a:r>
              <a:rPr lang="en-US" altLang="zh-CN" sz="1200" b="1" dirty="0">
                <a:solidFill>
                  <a:schemeClr val="tx1"/>
                </a:solidFill>
                <a:latin typeface="Times New Roman" panose="02020603050405020304" pitchFamily="18" charset="0"/>
              </a:rPr>
              <a:t>P</a:t>
            </a:r>
            <a:r>
              <a:rPr lang="en-US" altLang="zh-CN" sz="1200" b="1" baseline="-25000" dirty="0">
                <a:solidFill>
                  <a:schemeClr val="tx1"/>
                </a:solidFill>
                <a:latin typeface="Times New Roman" panose="02020603050405020304" pitchFamily="18" charset="0"/>
              </a:rPr>
              <a:t>4</a:t>
            </a:r>
          </a:p>
        </p:txBody>
      </p:sp>
      <p:sp>
        <p:nvSpPr>
          <p:cNvPr id="66695" name="Text Box 141"/>
          <p:cNvSpPr txBox="1"/>
          <p:nvPr/>
        </p:nvSpPr>
        <p:spPr>
          <a:xfrm>
            <a:off x="5546725" y="2538413"/>
            <a:ext cx="457200" cy="275590"/>
          </a:xfrm>
          <a:prstGeom prst="rect">
            <a:avLst/>
          </a:prstGeom>
          <a:noFill/>
          <a:ln w="19050">
            <a:noFill/>
          </a:ln>
        </p:spPr>
        <p:txBody>
          <a:bodyPr>
            <a:spAutoFit/>
          </a:bodyPr>
          <a:lstStyle/>
          <a:p>
            <a:pPr eaLnBrk="1" hangingPunct="1">
              <a:spcBef>
                <a:spcPct val="50000"/>
              </a:spcBef>
            </a:pPr>
            <a:r>
              <a:rPr lang="en-US" altLang="zh-CN" sz="1200" b="1" dirty="0">
                <a:solidFill>
                  <a:schemeClr val="tx1"/>
                </a:solidFill>
                <a:latin typeface="Times New Roman" panose="02020603050405020304" pitchFamily="18" charset="0"/>
              </a:rPr>
              <a:t>P</a:t>
            </a:r>
            <a:r>
              <a:rPr lang="en-US" altLang="zh-CN" sz="1200" b="1" baseline="-25000" dirty="0">
                <a:solidFill>
                  <a:schemeClr val="tx1"/>
                </a:solidFill>
                <a:latin typeface="Times New Roman" panose="02020603050405020304" pitchFamily="18" charset="0"/>
              </a:rPr>
              <a:t>3</a:t>
            </a:r>
          </a:p>
        </p:txBody>
      </p:sp>
      <p:sp>
        <p:nvSpPr>
          <p:cNvPr id="66696" name="Oval 142"/>
          <p:cNvSpPr/>
          <p:nvPr/>
        </p:nvSpPr>
        <p:spPr>
          <a:xfrm>
            <a:off x="10045700" y="2646363"/>
            <a:ext cx="50800" cy="50800"/>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97" name="Oval 143"/>
          <p:cNvSpPr/>
          <p:nvPr/>
        </p:nvSpPr>
        <p:spPr>
          <a:xfrm>
            <a:off x="10156825" y="3100388"/>
            <a:ext cx="49213" cy="49212"/>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698" name="Line 144"/>
          <p:cNvSpPr/>
          <p:nvPr/>
        </p:nvSpPr>
        <p:spPr>
          <a:xfrm flipH="1">
            <a:off x="5932488" y="1455738"/>
            <a:ext cx="1908175" cy="1587"/>
          </a:xfrm>
          <a:prstGeom prst="line">
            <a:avLst/>
          </a:prstGeom>
          <a:ln w="19050" cap="sq" cmpd="sng">
            <a:solidFill>
              <a:schemeClr val="tx1"/>
            </a:solidFill>
            <a:prstDash val="solid"/>
            <a:headEnd type="none" w="sm" len="sm"/>
            <a:tailEnd type="none" w="sm" len="sm"/>
          </a:ln>
        </p:spPr>
      </p:sp>
      <p:sp>
        <p:nvSpPr>
          <p:cNvPr id="66699" name="Line 145"/>
          <p:cNvSpPr/>
          <p:nvPr/>
        </p:nvSpPr>
        <p:spPr>
          <a:xfrm>
            <a:off x="6091238" y="1871663"/>
            <a:ext cx="1587" cy="342900"/>
          </a:xfrm>
          <a:prstGeom prst="line">
            <a:avLst/>
          </a:prstGeom>
          <a:ln w="19050" cap="sq" cmpd="sng">
            <a:solidFill>
              <a:schemeClr val="tx1"/>
            </a:solidFill>
            <a:prstDash val="solid"/>
            <a:headEnd type="none" w="sm" len="sm"/>
            <a:tailEnd type="none" w="sm" len="sm"/>
          </a:ln>
        </p:spPr>
      </p:sp>
      <p:grpSp>
        <p:nvGrpSpPr>
          <p:cNvPr id="66700" name="Group 152"/>
          <p:cNvGrpSpPr/>
          <p:nvPr/>
        </p:nvGrpSpPr>
        <p:grpSpPr>
          <a:xfrm rot="-5390329">
            <a:off x="7496175" y="1757363"/>
            <a:ext cx="682625" cy="107950"/>
            <a:chOff x="1584" y="1440"/>
            <a:chExt cx="697" cy="96"/>
          </a:xfrm>
        </p:grpSpPr>
        <p:sp>
          <p:nvSpPr>
            <p:cNvPr id="66741" name="Rectangle 153"/>
            <p:cNvSpPr/>
            <p:nvPr/>
          </p:nvSpPr>
          <p:spPr>
            <a:xfrm>
              <a:off x="1776" y="1440"/>
              <a:ext cx="336" cy="96"/>
            </a:xfrm>
            <a:prstGeom prst="rect">
              <a:avLst/>
            </a:prstGeom>
            <a:solidFill>
              <a:srgbClr val="FF33CC"/>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42" name="Line 154"/>
            <p:cNvSpPr/>
            <p:nvPr/>
          </p:nvSpPr>
          <p:spPr>
            <a:xfrm>
              <a:off x="2137" y="1488"/>
              <a:ext cx="144" cy="0"/>
            </a:xfrm>
            <a:prstGeom prst="line">
              <a:avLst/>
            </a:prstGeom>
            <a:ln w="19050" cap="sq" cmpd="sng">
              <a:solidFill>
                <a:schemeClr val="tx1"/>
              </a:solidFill>
              <a:prstDash val="solid"/>
              <a:headEnd type="none" w="sm" len="sm"/>
              <a:tailEnd type="none" w="sm" len="sm"/>
            </a:ln>
          </p:spPr>
        </p:sp>
        <p:sp>
          <p:nvSpPr>
            <p:cNvPr id="66743" name="Line 155"/>
            <p:cNvSpPr/>
            <p:nvPr/>
          </p:nvSpPr>
          <p:spPr>
            <a:xfrm flipH="1">
              <a:off x="1584" y="1488"/>
              <a:ext cx="168" cy="0"/>
            </a:xfrm>
            <a:prstGeom prst="line">
              <a:avLst/>
            </a:prstGeom>
            <a:ln w="19050" cap="sq" cmpd="sng">
              <a:solidFill>
                <a:schemeClr val="tx1"/>
              </a:solidFill>
              <a:prstDash val="solid"/>
              <a:headEnd type="none" w="sm" len="sm"/>
              <a:tailEnd type="none" w="sm" len="sm"/>
            </a:ln>
          </p:spPr>
        </p:sp>
      </p:grpSp>
      <p:sp>
        <p:nvSpPr>
          <p:cNvPr id="66701" name="Oval 158"/>
          <p:cNvSpPr/>
          <p:nvPr/>
        </p:nvSpPr>
        <p:spPr>
          <a:xfrm>
            <a:off x="7813675" y="4014788"/>
            <a:ext cx="50800" cy="49212"/>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02" name="Oval 159"/>
          <p:cNvSpPr/>
          <p:nvPr/>
        </p:nvSpPr>
        <p:spPr>
          <a:xfrm>
            <a:off x="7597775" y="3771900"/>
            <a:ext cx="49213" cy="49213"/>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03" name="Oval 160"/>
          <p:cNvSpPr/>
          <p:nvPr/>
        </p:nvSpPr>
        <p:spPr>
          <a:xfrm>
            <a:off x="7362825" y="3600450"/>
            <a:ext cx="49213" cy="49213"/>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04" name="Oval 161"/>
          <p:cNvSpPr/>
          <p:nvPr/>
        </p:nvSpPr>
        <p:spPr>
          <a:xfrm>
            <a:off x="7165975" y="3357563"/>
            <a:ext cx="49213" cy="49212"/>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05" name="Oval 162"/>
          <p:cNvSpPr/>
          <p:nvPr/>
        </p:nvSpPr>
        <p:spPr>
          <a:xfrm>
            <a:off x="6929438" y="3114675"/>
            <a:ext cx="50800" cy="49213"/>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06" name="Oval 163"/>
          <p:cNvSpPr/>
          <p:nvPr/>
        </p:nvSpPr>
        <p:spPr>
          <a:xfrm>
            <a:off x="6713538" y="2914650"/>
            <a:ext cx="50800" cy="49213"/>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07" name="Oval 164"/>
          <p:cNvSpPr/>
          <p:nvPr/>
        </p:nvSpPr>
        <p:spPr>
          <a:xfrm>
            <a:off x="6497638" y="2628900"/>
            <a:ext cx="50800" cy="49213"/>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08" name="Oval 165"/>
          <p:cNvSpPr/>
          <p:nvPr/>
        </p:nvSpPr>
        <p:spPr>
          <a:xfrm>
            <a:off x="6300788" y="2414588"/>
            <a:ext cx="50800" cy="49212"/>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09" name="Oval 166"/>
          <p:cNvSpPr/>
          <p:nvPr/>
        </p:nvSpPr>
        <p:spPr>
          <a:xfrm>
            <a:off x="6062663" y="2181225"/>
            <a:ext cx="50800" cy="49213"/>
          </a:xfrm>
          <a:prstGeom prst="ellipse">
            <a:avLst/>
          </a:prstGeom>
          <a:solidFill>
            <a:schemeClr val="hlink"/>
          </a:solidFill>
          <a:ln w="19050" cap="sq" cmpd="sng">
            <a:solidFill>
              <a:schemeClr val="tx1"/>
            </a:solidFill>
            <a:prstDash val="solid"/>
            <a:headEnd type="none" w="sm" len="sm"/>
            <a:tailEnd type="none" w="sm" len="sm"/>
          </a:ln>
        </p:spPr>
        <p:txBody>
          <a:bodyPr wrap="none" anchor="ctr"/>
          <a:lstStyle/>
          <a:p>
            <a:pPr eaLnBrk="1" hangingPunct="1"/>
            <a:endParaRPr lang="zh-CN" altLang="en-US" sz="1200" dirty="0">
              <a:solidFill>
                <a:schemeClr val="tx1"/>
              </a:solidFill>
              <a:latin typeface="Arial" panose="020B0604020202020204" pitchFamily="34" charset="0"/>
            </a:endParaRPr>
          </a:p>
        </p:txBody>
      </p:sp>
      <p:sp>
        <p:nvSpPr>
          <p:cNvPr id="125" name="Line 169"/>
          <p:cNvSpPr/>
          <p:nvPr/>
        </p:nvSpPr>
        <p:spPr>
          <a:xfrm flipH="1" flipV="1">
            <a:off x="4992688" y="2336800"/>
            <a:ext cx="234950" cy="439738"/>
          </a:xfrm>
          <a:prstGeom prst="line">
            <a:avLst/>
          </a:prstGeom>
          <a:ln w="19050" cap="sq" cmpd="sng">
            <a:solidFill>
              <a:schemeClr val="tx1"/>
            </a:solidFill>
            <a:prstDash val="solid"/>
            <a:headEnd type="none" w="lg" len="lg"/>
            <a:tailEnd type="triangle" w="med" len="lg"/>
          </a:ln>
        </p:spPr>
      </p:sp>
      <p:sp>
        <p:nvSpPr>
          <p:cNvPr id="66711" name="Text Box 170"/>
          <p:cNvSpPr txBox="1"/>
          <p:nvPr/>
        </p:nvSpPr>
        <p:spPr>
          <a:xfrm>
            <a:off x="5664200" y="1293813"/>
            <a:ext cx="360363" cy="275590"/>
          </a:xfrm>
          <a:prstGeom prst="rect">
            <a:avLst/>
          </a:prstGeom>
          <a:noFill/>
          <a:ln w="19050">
            <a:noFill/>
          </a:ln>
        </p:spPr>
        <p:txBody>
          <a:bodyPr lIns="0" rIns="0">
            <a:spAutoFit/>
          </a:bodyPr>
          <a:lstStyle/>
          <a:p>
            <a:pPr eaLnBrk="1" hangingPunct="1">
              <a:spcBef>
                <a:spcPct val="50000"/>
              </a:spcBef>
            </a:pPr>
            <a:r>
              <a:rPr lang="en-US" altLang="zh-CN" sz="1200" b="1" dirty="0">
                <a:solidFill>
                  <a:schemeClr val="tx1"/>
                </a:solidFill>
                <a:latin typeface="Arial" panose="020B0604020202020204" pitchFamily="34" charset="0"/>
              </a:rPr>
              <a:t>V</a:t>
            </a:r>
            <a:r>
              <a:rPr lang="en-US" altLang="zh-CN" sz="1200" b="1" baseline="-25000" dirty="0">
                <a:solidFill>
                  <a:schemeClr val="tx1"/>
                </a:solidFill>
                <a:latin typeface="Arial" panose="020B0604020202020204" pitchFamily="34" charset="0"/>
              </a:rPr>
              <a:t>cc</a:t>
            </a:r>
            <a:endParaRPr lang="en-US" altLang="zh-CN" sz="1200" b="1" dirty="0">
              <a:solidFill>
                <a:schemeClr val="tx1"/>
              </a:solidFill>
              <a:latin typeface="Arial" panose="020B0604020202020204" pitchFamily="34" charset="0"/>
            </a:endParaRPr>
          </a:p>
        </p:txBody>
      </p:sp>
      <p:sp>
        <p:nvSpPr>
          <p:cNvPr id="66712" name="TextBox 174"/>
          <p:cNvSpPr txBox="1"/>
          <p:nvPr/>
        </p:nvSpPr>
        <p:spPr>
          <a:xfrm>
            <a:off x="8283575" y="1793875"/>
            <a:ext cx="288925" cy="275590"/>
          </a:xfrm>
          <a:prstGeom prst="rect">
            <a:avLst/>
          </a:prstGeom>
          <a:noFill/>
          <a:ln w="19050">
            <a:noFill/>
          </a:ln>
        </p:spPr>
        <p:txBody>
          <a:bodyPr>
            <a:spAutoFit/>
          </a:bodyPr>
          <a:lstStyle/>
          <a:p>
            <a:pPr eaLnBrk="1" hangingPunct="1"/>
            <a:r>
              <a:rPr lang="en-US" altLang="zh-CN" sz="1200" b="1" dirty="0">
                <a:solidFill>
                  <a:schemeClr val="tx1"/>
                </a:solidFill>
                <a:latin typeface="Arial" panose="020B0604020202020204" pitchFamily="34" charset="0"/>
              </a:rPr>
              <a:t>&amp;</a:t>
            </a:r>
            <a:endParaRPr lang="zh-CN" altLang="en-US" sz="1200" b="1" dirty="0">
              <a:solidFill>
                <a:schemeClr val="tx1"/>
              </a:solidFill>
              <a:latin typeface="Arial" panose="020B0604020202020204" pitchFamily="34" charset="0"/>
            </a:endParaRPr>
          </a:p>
        </p:txBody>
      </p:sp>
      <p:sp>
        <p:nvSpPr>
          <p:cNvPr id="66713" name="Rectangle 71"/>
          <p:cNvSpPr/>
          <p:nvPr/>
        </p:nvSpPr>
        <p:spPr>
          <a:xfrm>
            <a:off x="8791575" y="1808163"/>
            <a:ext cx="428625" cy="234950"/>
          </a:xfrm>
          <a:prstGeom prst="rect">
            <a:avLst/>
          </a:prstGeom>
          <a:solidFill>
            <a:schemeClr val="bg1"/>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14" name="TextBox 178"/>
          <p:cNvSpPr txBox="1"/>
          <p:nvPr/>
        </p:nvSpPr>
        <p:spPr>
          <a:xfrm>
            <a:off x="8859838" y="1793875"/>
            <a:ext cx="288925" cy="275590"/>
          </a:xfrm>
          <a:prstGeom prst="rect">
            <a:avLst/>
          </a:prstGeom>
          <a:noFill/>
          <a:ln w="19050" cap="flat" cmpd="sng">
            <a:noFill/>
            <a:prstDash val="solid"/>
            <a:miter/>
            <a:headEnd type="none" w="med" len="med"/>
            <a:tailEnd type="none" w="med" len="med"/>
          </a:ln>
        </p:spPr>
        <p:txBody>
          <a:bodyPr wrap="square">
            <a:spAutoFit/>
          </a:bodyPr>
          <a:lstStyle/>
          <a:p>
            <a:pPr eaLnBrk="1" hangingPunct="1"/>
            <a:r>
              <a:rPr lang="en-US" altLang="zh-CN" sz="1200" b="1" dirty="0">
                <a:solidFill>
                  <a:schemeClr val="tx1"/>
                </a:solidFill>
                <a:latin typeface="Arial" panose="020B0604020202020204" pitchFamily="34" charset="0"/>
              </a:rPr>
              <a:t>&amp;</a:t>
            </a:r>
            <a:endParaRPr lang="zh-CN" altLang="en-US" sz="1200" b="1" dirty="0">
              <a:solidFill>
                <a:schemeClr val="tx1"/>
              </a:solidFill>
              <a:latin typeface="Arial" panose="020B0604020202020204" pitchFamily="34" charset="0"/>
            </a:endParaRPr>
          </a:p>
        </p:txBody>
      </p:sp>
      <p:sp>
        <p:nvSpPr>
          <p:cNvPr id="66715" name="Rectangle 71"/>
          <p:cNvSpPr/>
          <p:nvPr/>
        </p:nvSpPr>
        <p:spPr>
          <a:xfrm>
            <a:off x="9366250" y="1808163"/>
            <a:ext cx="430213" cy="234950"/>
          </a:xfrm>
          <a:prstGeom prst="rect">
            <a:avLst/>
          </a:prstGeom>
          <a:solidFill>
            <a:schemeClr val="bg1"/>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16" name="TextBox 182"/>
          <p:cNvSpPr txBox="1"/>
          <p:nvPr/>
        </p:nvSpPr>
        <p:spPr>
          <a:xfrm>
            <a:off x="9436100" y="1793875"/>
            <a:ext cx="288925" cy="275590"/>
          </a:xfrm>
          <a:prstGeom prst="rect">
            <a:avLst/>
          </a:prstGeom>
          <a:noFill/>
          <a:ln w="19050">
            <a:noFill/>
          </a:ln>
        </p:spPr>
        <p:txBody>
          <a:bodyPr>
            <a:spAutoFit/>
          </a:bodyPr>
          <a:lstStyle/>
          <a:p>
            <a:pPr eaLnBrk="1" hangingPunct="1"/>
            <a:r>
              <a:rPr lang="en-US" altLang="zh-CN" sz="1200" b="1" dirty="0">
                <a:solidFill>
                  <a:schemeClr val="tx1"/>
                </a:solidFill>
                <a:latin typeface="Arial" panose="020B0604020202020204" pitchFamily="34" charset="0"/>
              </a:rPr>
              <a:t>&amp;</a:t>
            </a:r>
            <a:endParaRPr lang="zh-CN" altLang="en-US" sz="1200" b="1" dirty="0">
              <a:solidFill>
                <a:schemeClr val="tx1"/>
              </a:solidFill>
              <a:latin typeface="Arial" panose="020B0604020202020204" pitchFamily="34" charset="0"/>
            </a:endParaRPr>
          </a:p>
        </p:txBody>
      </p:sp>
      <p:sp>
        <p:nvSpPr>
          <p:cNvPr id="66717" name="Line 33"/>
          <p:cNvSpPr/>
          <p:nvPr/>
        </p:nvSpPr>
        <p:spPr>
          <a:xfrm>
            <a:off x="9509125" y="2052638"/>
            <a:ext cx="4763" cy="576262"/>
          </a:xfrm>
          <a:prstGeom prst="line">
            <a:avLst/>
          </a:prstGeom>
          <a:ln w="19050" cap="sq" cmpd="sng">
            <a:solidFill>
              <a:schemeClr val="tx1"/>
            </a:solidFill>
            <a:prstDash val="solid"/>
            <a:headEnd type="none" w="sm" len="sm"/>
            <a:tailEnd type="none" w="sm" len="sm"/>
          </a:ln>
        </p:spPr>
      </p:sp>
      <p:sp>
        <p:nvSpPr>
          <p:cNvPr id="66718" name="Rectangle 71"/>
          <p:cNvSpPr/>
          <p:nvPr/>
        </p:nvSpPr>
        <p:spPr>
          <a:xfrm>
            <a:off x="9942513" y="1808163"/>
            <a:ext cx="430212" cy="234950"/>
          </a:xfrm>
          <a:prstGeom prst="rect">
            <a:avLst/>
          </a:prstGeom>
          <a:no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19" name="TextBox 187"/>
          <p:cNvSpPr txBox="1"/>
          <p:nvPr/>
        </p:nvSpPr>
        <p:spPr>
          <a:xfrm>
            <a:off x="10012363" y="1793875"/>
            <a:ext cx="287337" cy="275590"/>
          </a:xfrm>
          <a:prstGeom prst="rect">
            <a:avLst/>
          </a:prstGeom>
          <a:noFill/>
          <a:ln w="19050">
            <a:noFill/>
          </a:ln>
        </p:spPr>
        <p:txBody>
          <a:bodyPr>
            <a:spAutoFit/>
          </a:bodyPr>
          <a:lstStyle/>
          <a:p>
            <a:pPr eaLnBrk="1" hangingPunct="1"/>
            <a:r>
              <a:rPr lang="en-US" altLang="zh-CN" sz="1200" b="1" dirty="0">
                <a:solidFill>
                  <a:schemeClr val="tx1"/>
                </a:solidFill>
                <a:latin typeface="Arial" panose="020B0604020202020204" pitchFamily="34" charset="0"/>
              </a:rPr>
              <a:t>&amp;</a:t>
            </a:r>
            <a:endParaRPr lang="zh-CN" altLang="en-US" sz="1200" b="1" dirty="0">
              <a:solidFill>
                <a:schemeClr val="tx1"/>
              </a:solidFill>
              <a:latin typeface="Arial" panose="020B0604020202020204" pitchFamily="34" charset="0"/>
            </a:endParaRPr>
          </a:p>
        </p:txBody>
      </p:sp>
      <p:sp>
        <p:nvSpPr>
          <p:cNvPr id="66720" name="Line 92"/>
          <p:cNvSpPr/>
          <p:nvPr/>
        </p:nvSpPr>
        <p:spPr>
          <a:xfrm flipV="1">
            <a:off x="10002838" y="2047875"/>
            <a:ext cx="1587" cy="144463"/>
          </a:xfrm>
          <a:prstGeom prst="line">
            <a:avLst/>
          </a:prstGeom>
          <a:ln w="19050" cap="sq" cmpd="sng">
            <a:solidFill>
              <a:schemeClr val="tx1"/>
            </a:solidFill>
            <a:prstDash val="solid"/>
            <a:headEnd type="none" w="sm" len="sm"/>
            <a:tailEnd type="none" w="sm" len="sm"/>
          </a:ln>
        </p:spPr>
      </p:sp>
      <p:sp>
        <p:nvSpPr>
          <p:cNvPr id="66721" name="Line 92"/>
          <p:cNvSpPr/>
          <p:nvPr/>
        </p:nvSpPr>
        <p:spPr>
          <a:xfrm flipV="1">
            <a:off x="4532313" y="2830513"/>
            <a:ext cx="1587" cy="1187450"/>
          </a:xfrm>
          <a:prstGeom prst="line">
            <a:avLst/>
          </a:prstGeom>
          <a:ln w="19050" cap="sq" cmpd="sng">
            <a:solidFill>
              <a:schemeClr val="tx1"/>
            </a:solidFill>
            <a:prstDash val="solid"/>
            <a:headEnd type="none" w="sm" len="sm"/>
            <a:tailEnd type="none" w="sm" len="sm"/>
          </a:ln>
        </p:spPr>
      </p:sp>
      <p:grpSp>
        <p:nvGrpSpPr>
          <p:cNvPr id="66723" name="Group 38"/>
          <p:cNvGrpSpPr/>
          <p:nvPr/>
        </p:nvGrpSpPr>
        <p:grpSpPr>
          <a:xfrm rot="-5390329">
            <a:off x="5754688" y="1752600"/>
            <a:ext cx="684212" cy="107950"/>
            <a:chOff x="1584" y="1440"/>
            <a:chExt cx="697" cy="96"/>
          </a:xfrm>
        </p:grpSpPr>
        <p:sp>
          <p:nvSpPr>
            <p:cNvPr id="66738" name="Rectangle 39"/>
            <p:cNvSpPr/>
            <p:nvPr/>
          </p:nvSpPr>
          <p:spPr>
            <a:xfrm>
              <a:off x="1776" y="1440"/>
              <a:ext cx="336" cy="96"/>
            </a:xfrm>
            <a:prstGeom prst="rect">
              <a:avLst/>
            </a:prstGeom>
            <a:solidFill>
              <a:srgbClr val="FF33CC"/>
            </a:solidFill>
            <a:ln w="19050" cap="sq" cmpd="sng">
              <a:solidFill>
                <a:schemeClr val="tx1"/>
              </a:solidFill>
              <a:prstDash val="solid"/>
              <a:miter/>
              <a:headEnd type="none" w="sm" len="sm"/>
              <a:tailEnd type="none" w="sm" len="sm"/>
            </a:ln>
          </p:spPr>
          <p:txBody>
            <a:bodyPr wrap="none" anchor="ctr"/>
            <a:lstStyle/>
            <a:p>
              <a:pPr eaLnBrk="1" hangingPunct="1"/>
              <a:endParaRPr lang="zh-CN" altLang="en-US" dirty="0">
                <a:solidFill>
                  <a:schemeClr val="tx1"/>
                </a:solidFill>
                <a:latin typeface="Arial" panose="020B0604020202020204" pitchFamily="34" charset="0"/>
              </a:endParaRPr>
            </a:p>
          </p:txBody>
        </p:sp>
        <p:sp>
          <p:nvSpPr>
            <p:cNvPr id="66739" name="Line 40"/>
            <p:cNvSpPr/>
            <p:nvPr/>
          </p:nvSpPr>
          <p:spPr>
            <a:xfrm>
              <a:off x="2137" y="1488"/>
              <a:ext cx="144" cy="0"/>
            </a:xfrm>
            <a:prstGeom prst="line">
              <a:avLst/>
            </a:prstGeom>
            <a:ln w="19050" cap="sq" cmpd="sng">
              <a:solidFill>
                <a:schemeClr val="tx1"/>
              </a:solidFill>
              <a:prstDash val="solid"/>
              <a:headEnd type="none" w="sm" len="sm"/>
              <a:tailEnd type="none" w="sm" len="sm"/>
            </a:ln>
          </p:spPr>
        </p:sp>
        <p:sp>
          <p:nvSpPr>
            <p:cNvPr id="66740" name="Line 41"/>
            <p:cNvSpPr/>
            <p:nvPr/>
          </p:nvSpPr>
          <p:spPr>
            <a:xfrm flipH="1">
              <a:off x="1584" y="1488"/>
              <a:ext cx="168" cy="0"/>
            </a:xfrm>
            <a:prstGeom prst="line">
              <a:avLst/>
            </a:prstGeom>
            <a:ln w="19050" cap="sq" cmpd="sng">
              <a:solidFill>
                <a:schemeClr val="tx1"/>
              </a:solidFill>
              <a:prstDash val="solid"/>
              <a:headEnd type="none" w="sm" len="sm"/>
              <a:tailEnd type="none" w="sm" len="sm"/>
            </a:ln>
          </p:spPr>
        </p:sp>
      </p:grpSp>
      <p:pic>
        <p:nvPicPr>
          <p:cNvPr id="142" name="Picture 4"/>
          <p:cNvPicPr>
            <a:picLocks noChangeAspect="1"/>
          </p:cNvPicPr>
          <p:nvPr/>
        </p:nvPicPr>
        <p:blipFill>
          <a:blip r:embed="rId3"/>
          <a:stretch>
            <a:fillRect/>
          </a:stretch>
        </p:blipFill>
        <p:spPr>
          <a:xfrm>
            <a:off x="4469130" y="4250055"/>
            <a:ext cx="1522095" cy="1407160"/>
          </a:xfrm>
          <a:prstGeom prst="rect">
            <a:avLst/>
          </a:prstGeom>
          <a:noFill/>
          <a:ln w="9525">
            <a:noFill/>
          </a:ln>
        </p:spPr>
      </p:pic>
      <p:pic>
        <p:nvPicPr>
          <p:cNvPr id="143" name="Picture 6"/>
          <p:cNvPicPr>
            <a:picLocks noChangeAspect="1"/>
          </p:cNvPicPr>
          <p:nvPr/>
        </p:nvPicPr>
        <p:blipFill>
          <a:blip r:embed="rId4"/>
          <a:stretch>
            <a:fillRect/>
          </a:stretch>
        </p:blipFill>
        <p:spPr>
          <a:xfrm>
            <a:off x="6150610" y="4279900"/>
            <a:ext cx="1575435" cy="1360170"/>
          </a:xfrm>
          <a:prstGeom prst="rect">
            <a:avLst/>
          </a:prstGeom>
          <a:noFill/>
          <a:ln w="9525">
            <a:noFill/>
          </a:ln>
        </p:spPr>
      </p:pic>
      <p:pic>
        <p:nvPicPr>
          <p:cNvPr id="144" name="Picture 5"/>
          <p:cNvPicPr>
            <a:picLocks noChangeAspect="1"/>
          </p:cNvPicPr>
          <p:nvPr/>
        </p:nvPicPr>
        <p:blipFill>
          <a:blip r:embed="rId5"/>
          <a:stretch>
            <a:fillRect/>
          </a:stretch>
        </p:blipFill>
        <p:spPr>
          <a:xfrm>
            <a:off x="8112125" y="4279900"/>
            <a:ext cx="2814955" cy="1401445"/>
          </a:xfrm>
          <a:prstGeom prst="rect">
            <a:avLst/>
          </a:prstGeom>
          <a:noFill/>
          <a:ln w="28575" cap="flat" cmpd="sng">
            <a:solidFill>
              <a:srgbClr val="008000"/>
            </a:solidFill>
            <a:prstDash val="solid"/>
            <a:miter/>
            <a:headEnd type="none" w="med" len="med"/>
            <a:tailEnd type="none" w="med" len="med"/>
          </a:ln>
        </p:spPr>
      </p:pic>
      <p:sp>
        <p:nvSpPr>
          <p:cNvPr id="66727" name="Text Box 168"/>
          <p:cNvSpPr txBox="1"/>
          <p:nvPr/>
        </p:nvSpPr>
        <p:spPr>
          <a:xfrm>
            <a:off x="5240338" y="2768600"/>
            <a:ext cx="457200" cy="275590"/>
          </a:xfrm>
          <a:prstGeom prst="rect">
            <a:avLst/>
          </a:prstGeom>
          <a:noFill/>
          <a:ln w="19050">
            <a:noFill/>
          </a:ln>
        </p:spPr>
        <p:txBody>
          <a:bodyPr>
            <a:spAutoFit/>
          </a:bodyPr>
          <a:lstStyle/>
          <a:p>
            <a:pPr eaLnBrk="1" hangingPunct="1">
              <a:spcBef>
                <a:spcPct val="50000"/>
              </a:spcBef>
            </a:pPr>
            <a:r>
              <a:rPr lang="en-US" altLang="zh-CN" sz="1200" b="1" dirty="0">
                <a:solidFill>
                  <a:schemeClr val="tx1"/>
                </a:solidFill>
                <a:latin typeface="Times New Roman" panose="02020603050405020304" pitchFamily="18" charset="0"/>
              </a:rPr>
              <a:t>G</a:t>
            </a:r>
            <a:r>
              <a:rPr lang="en-US" altLang="zh-CN" sz="1200" b="1" baseline="-25000" dirty="0">
                <a:solidFill>
                  <a:schemeClr val="tx1"/>
                </a:solidFill>
                <a:latin typeface="Times New Roman" panose="02020603050405020304" pitchFamily="18" charset="0"/>
              </a:rPr>
              <a:t>nd</a:t>
            </a:r>
          </a:p>
        </p:txBody>
      </p:sp>
      <p:sp>
        <p:nvSpPr>
          <p:cNvPr id="66730" name="Oval 125"/>
          <p:cNvSpPr/>
          <p:nvPr/>
        </p:nvSpPr>
        <p:spPr>
          <a:xfrm>
            <a:off x="5194300" y="2786063"/>
            <a:ext cx="76200" cy="76200"/>
          </a:xfrm>
          <a:prstGeom prst="ellipse">
            <a:avLst/>
          </a:prstGeom>
          <a:solidFill>
            <a:srgbClr val="E99345"/>
          </a:solidFill>
          <a:ln w="19050" cap="sq" cmpd="sng">
            <a:solidFill>
              <a:schemeClr val="bg2"/>
            </a:solidFill>
            <a:prstDash val="solid"/>
            <a:headEnd type="none" w="sm" len="sm"/>
            <a:tailEnd type="none" w="sm" len="sm"/>
          </a:ln>
        </p:spPr>
        <p:txBody>
          <a:bodyPr wrap="none" anchor="ctr"/>
          <a:lstStyle/>
          <a:p>
            <a:pPr algn="ctr" eaLnBrk="1" hangingPunct="1"/>
            <a:endParaRPr lang="zh-CN" altLang="zh-CN" sz="1200" dirty="0">
              <a:solidFill>
                <a:schemeClr val="tx1"/>
              </a:solidFill>
              <a:latin typeface="Times New Roman" panose="02020603050405020304" pitchFamily="18" charset="0"/>
            </a:endParaRPr>
          </a:p>
        </p:txBody>
      </p:sp>
      <p:grpSp>
        <p:nvGrpSpPr>
          <p:cNvPr id="149" name="组合 318"/>
          <p:cNvGrpSpPr/>
          <p:nvPr/>
        </p:nvGrpSpPr>
        <p:grpSpPr>
          <a:xfrm>
            <a:off x="3613150" y="1360805"/>
            <a:ext cx="1912938" cy="533400"/>
            <a:chOff x="1578943" y="762025"/>
            <a:chExt cx="1912937" cy="532745"/>
          </a:xfrm>
        </p:grpSpPr>
        <p:sp>
          <p:nvSpPr>
            <p:cNvPr id="66736" name="圆角矩形标注 319"/>
            <p:cNvSpPr/>
            <p:nvPr/>
          </p:nvSpPr>
          <p:spPr>
            <a:xfrm>
              <a:off x="1603326" y="762025"/>
              <a:ext cx="1656184" cy="510602"/>
            </a:xfrm>
            <a:prstGeom prst="wedgeRoundRectCallout">
              <a:avLst>
                <a:gd name="adj1" fmla="val 61407"/>
                <a:gd name="adj2" fmla="val 50926"/>
                <a:gd name="adj3" fmla="val 16667"/>
              </a:avLst>
            </a:prstGeom>
            <a:solidFill>
              <a:srgbClr val="CCFFCC"/>
            </a:solidFill>
            <a:ln w="19050" cap="flat" cmpd="sng">
              <a:solidFill>
                <a:srgbClr val="006600"/>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66737" name="Text Box 4"/>
            <p:cNvSpPr txBox="1"/>
            <p:nvPr/>
          </p:nvSpPr>
          <p:spPr>
            <a:xfrm>
              <a:off x="1578943" y="771550"/>
              <a:ext cx="1912937" cy="523220"/>
            </a:xfrm>
            <a:prstGeom prst="rect">
              <a:avLst/>
            </a:prstGeom>
            <a:noFill/>
            <a:ln w="9525">
              <a:noFill/>
            </a:ln>
          </p:spPr>
          <p:txBody>
            <a:bodyPr>
              <a:spAutoFit/>
            </a:bodyPr>
            <a:lstStyle/>
            <a:p>
              <a:pPr eaLnBrk="1" hangingPunct="1"/>
              <a:r>
                <a:rPr lang="zh-CN" altLang="en-US" sz="1400" b="1" dirty="0">
                  <a:solidFill>
                    <a:schemeClr val="tx1"/>
                  </a:solidFill>
                  <a:latin typeface="Arial" panose="020B0604020202020204" pitchFamily="34" charset="0"/>
                  <a:ea typeface="黑体" panose="02010609060101010101" pitchFamily="49" charset="-122"/>
                </a:rPr>
                <a:t>输入：十进制数</a:t>
              </a:r>
              <a:endParaRPr lang="en-US" altLang="zh-CN" sz="1400" b="1" dirty="0">
                <a:solidFill>
                  <a:schemeClr val="tx1"/>
                </a:solidFill>
                <a:latin typeface="Arial" panose="020B0604020202020204" pitchFamily="34" charset="0"/>
                <a:ea typeface="黑体" panose="02010609060101010101" pitchFamily="49" charset="-122"/>
              </a:endParaRPr>
            </a:p>
            <a:p>
              <a:pPr eaLnBrk="1" hangingPunct="1"/>
              <a:r>
                <a:rPr lang="zh-CN" altLang="en-US" sz="1400" b="1" dirty="0">
                  <a:solidFill>
                    <a:schemeClr val="tx1"/>
                  </a:solidFill>
                  <a:latin typeface="Arial" panose="020B0604020202020204" pitchFamily="34" charset="0"/>
                  <a:ea typeface="黑体" panose="02010609060101010101" pitchFamily="49" charset="-122"/>
                </a:rPr>
                <a:t>输出：</a:t>
              </a:r>
              <a:r>
                <a:rPr lang="en-US" altLang="zh-CN" sz="1400" b="1" dirty="0">
                  <a:solidFill>
                    <a:schemeClr val="tx1"/>
                  </a:solidFill>
                  <a:latin typeface="Arial" panose="020B0604020202020204" pitchFamily="34" charset="0"/>
                  <a:ea typeface="黑体" panose="02010609060101010101" pitchFamily="49" charset="-122"/>
                </a:rPr>
                <a:t>8421BCD</a:t>
              </a:r>
              <a:r>
                <a:rPr lang="zh-CN" altLang="en-US" sz="1400" b="1" dirty="0">
                  <a:solidFill>
                    <a:schemeClr val="tx1"/>
                  </a:solidFill>
                  <a:latin typeface="Arial" panose="020B0604020202020204" pitchFamily="34" charset="0"/>
                  <a:ea typeface="黑体" panose="02010609060101010101" pitchFamily="49" charset="-122"/>
                </a:rPr>
                <a:t>码</a:t>
              </a:r>
              <a:endParaRPr lang="en-US" altLang="zh-CN" sz="1400" b="1" dirty="0">
                <a:solidFill>
                  <a:schemeClr val="tx1"/>
                </a:solidFill>
                <a:latin typeface="Arial" panose="020B0604020202020204" pitchFamily="34" charset="0"/>
                <a:ea typeface="黑体" panose="02010609060101010101" pitchFamily="49" charset="-122"/>
              </a:endParaRPr>
            </a:p>
          </p:txBody>
        </p:sp>
      </p:grpSp>
      <p:sp>
        <p:nvSpPr>
          <p:cNvPr id="152" name="Text Box 4"/>
          <p:cNvSpPr txBox="1"/>
          <p:nvPr/>
        </p:nvSpPr>
        <p:spPr>
          <a:xfrm>
            <a:off x="3880485" y="4352925"/>
            <a:ext cx="722630" cy="368300"/>
          </a:xfrm>
          <a:prstGeom prst="rect">
            <a:avLst/>
          </a:prstGeom>
          <a:noFill/>
          <a:ln w="9525">
            <a:noFill/>
          </a:ln>
        </p:spPr>
        <p:txBody>
          <a:bodyPr wrap="square">
            <a:spAutoFit/>
          </a:bodyPr>
          <a:lstStyle/>
          <a:p>
            <a:pPr eaLnBrk="1" hangingPunct="1"/>
            <a:r>
              <a:rPr lang="zh-CN" altLang="en-US" sz="1800" b="1" dirty="0">
                <a:solidFill>
                  <a:schemeClr val="tx1"/>
                </a:solidFill>
                <a:latin typeface="Arial" panose="020B0604020202020204" pitchFamily="34" charset="0"/>
                <a:ea typeface="黑体" panose="02010609060101010101" pitchFamily="49" charset="-122"/>
              </a:rPr>
              <a:t>扩展</a:t>
            </a:r>
          </a:p>
        </p:txBody>
      </p:sp>
      <p:sp>
        <p:nvSpPr>
          <p:cNvPr id="153" name="左弧形箭头 322"/>
          <p:cNvSpPr/>
          <p:nvPr/>
        </p:nvSpPr>
        <p:spPr>
          <a:xfrm>
            <a:off x="3697923" y="4166870"/>
            <a:ext cx="217487" cy="460374"/>
          </a:xfrm>
          <a:prstGeom prst="curvedRightArrow">
            <a:avLst>
              <a:gd name="adj1" fmla="val 24928"/>
              <a:gd name="adj2" fmla="val 49848"/>
              <a:gd name="adj3" fmla="val 25000"/>
            </a:avLst>
          </a:prstGeom>
          <a:solidFill>
            <a:srgbClr val="FF0000"/>
          </a:solidFill>
          <a:ln w="9525" cap="flat" cmpd="sng">
            <a:solidFill>
              <a:schemeClr val="bg2"/>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66734"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68</a:t>
            </a:fld>
            <a:endParaRPr lang="zh-CN" altLang="zh-CN" sz="1400" dirty="0">
              <a:solidFill>
                <a:schemeClr val="tx1"/>
              </a:solidFill>
              <a:latin typeface="Times New Roman" panose="02020603050405020304" pitchFamily="18" charset="0"/>
            </a:endParaRPr>
          </a:p>
        </p:txBody>
      </p:sp>
      <p:grpSp>
        <p:nvGrpSpPr>
          <p:cNvPr id="8" name="组合 7"/>
          <p:cNvGrpSpPr/>
          <p:nvPr/>
        </p:nvGrpSpPr>
        <p:grpSpPr>
          <a:xfrm>
            <a:off x="8399780" y="1596390"/>
            <a:ext cx="71120" cy="208280"/>
            <a:chOff x="13228" y="2394"/>
            <a:chExt cx="112" cy="328"/>
          </a:xfrm>
        </p:grpSpPr>
        <p:sp>
          <p:nvSpPr>
            <p:cNvPr id="66644" name="Line 73"/>
            <p:cNvSpPr/>
            <p:nvPr/>
          </p:nvSpPr>
          <p:spPr>
            <a:xfrm flipV="1">
              <a:off x="13273" y="2394"/>
              <a:ext cx="2" cy="228"/>
            </a:xfrm>
            <a:prstGeom prst="line">
              <a:avLst/>
            </a:prstGeom>
            <a:ln w="19050" cap="sq" cmpd="sng">
              <a:solidFill>
                <a:schemeClr val="tx1"/>
              </a:solidFill>
              <a:prstDash val="solid"/>
              <a:headEnd type="none" w="sm" len="sm"/>
              <a:tailEnd type="none" w="sm" len="sm"/>
            </a:ln>
          </p:spPr>
        </p:sp>
        <p:sp>
          <p:nvSpPr>
            <p:cNvPr id="3" name="椭圆 2"/>
            <p:cNvSpPr/>
            <p:nvPr/>
          </p:nvSpPr>
          <p:spPr>
            <a:xfrm>
              <a:off x="13228" y="2610"/>
              <a:ext cx="113" cy="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0124440" y="1604010"/>
            <a:ext cx="71120" cy="208280"/>
            <a:chOff x="13228" y="2394"/>
            <a:chExt cx="112" cy="328"/>
          </a:xfrm>
        </p:grpSpPr>
        <p:sp>
          <p:nvSpPr>
            <p:cNvPr id="10" name="Line 73"/>
            <p:cNvSpPr/>
            <p:nvPr/>
          </p:nvSpPr>
          <p:spPr>
            <a:xfrm flipV="1">
              <a:off x="13273" y="2394"/>
              <a:ext cx="2" cy="228"/>
            </a:xfrm>
            <a:prstGeom prst="line">
              <a:avLst/>
            </a:prstGeom>
            <a:ln w="19050" cap="sq" cmpd="sng">
              <a:solidFill>
                <a:schemeClr val="tx1"/>
              </a:solidFill>
              <a:prstDash val="solid"/>
              <a:headEnd type="none" w="sm" len="sm"/>
              <a:tailEnd type="none" w="sm" len="sm"/>
            </a:ln>
          </p:spPr>
        </p:sp>
        <p:sp>
          <p:nvSpPr>
            <p:cNvPr id="11" name="椭圆 10"/>
            <p:cNvSpPr/>
            <p:nvPr/>
          </p:nvSpPr>
          <p:spPr>
            <a:xfrm>
              <a:off x="13228" y="2610"/>
              <a:ext cx="113" cy="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8973820" y="1601470"/>
            <a:ext cx="71120" cy="208280"/>
            <a:chOff x="13228" y="2394"/>
            <a:chExt cx="112" cy="328"/>
          </a:xfrm>
        </p:grpSpPr>
        <p:sp>
          <p:nvSpPr>
            <p:cNvPr id="13" name="Line 73"/>
            <p:cNvSpPr/>
            <p:nvPr/>
          </p:nvSpPr>
          <p:spPr>
            <a:xfrm flipV="1">
              <a:off x="13273" y="2394"/>
              <a:ext cx="2" cy="228"/>
            </a:xfrm>
            <a:prstGeom prst="line">
              <a:avLst/>
            </a:prstGeom>
            <a:ln w="19050" cap="sq" cmpd="sng">
              <a:solidFill>
                <a:schemeClr val="tx1"/>
              </a:solidFill>
              <a:prstDash val="solid"/>
              <a:headEnd type="none" w="sm" len="sm"/>
              <a:tailEnd type="none" w="sm" len="sm"/>
            </a:ln>
          </p:spPr>
        </p:sp>
        <p:sp>
          <p:nvSpPr>
            <p:cNvPr id="14" name="椭圆 13"/>
            <p:cNvSpPr/>
            <p:nvPr/>
          </p:nvSpPr>
          <p:spPr>
            <a:xfrm>
              <a:off x="13228" y="2610"/>
              <a:ext cx="113" cy="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9524365" y="1591945"/>
            <a:ext cx="71120" cy="208280"/>
            <a:chOff x="13228" y="2394"/>
            <a:chExt cx="112" cy="328"/>
          </a:xfrm>
        </p:grpSpPr>
        <p:sp>
          <p:nvSpPr>
            <p:cNvPr id="16" name="Line 73"/>
            <p:cNvSpPr/>
            <p:nvPr/>
          </p:nvSpPr>
          <p:spPr>
            <a:xfrm flipV="1">
              <a:off x="13273" y="2394"/>
              <a:ext cx="2" cy="228"/>
            </a:xfrm>
            <a:prstGeom prst="line">
              <a:avLst/>
            </a:prstGeom>
            <a:ln w="19050" cap="sq" cmpd="sng">
              <a:solidFill>
                <a:schemeClr val="tx1"/>
              </a:solidFill>
              <a:prstDash val="solid"/>
              <a:headEnd type="none" w="sm" len="sm"/>
              <a:tailEnd type="none" w="sm" len="sm"/>
            </a:ln>
          </p:spPr>
        </p:sp>
        <p:sp>
          <p:nvSpPr>
            <p:cNvPr id="17" name="椭圆 16"/>
            <p:cNvSpPr/>
            <p:nvPr/>
          </p:nvSpPr>
          <p:spPr>
            <a:xfrm>
              <a:off x="13228" y="2610"/>
              <a:ext cx="113" cy="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dissolve">
                                      <p:cBhvr>
                                        <p:cTn id="7" dur="5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childTnLst>
                                </p:cTn>
                              </p:par>
                            </p:childTnLst>
                          </p:cTn>
                        </p:par>
                        <p:par>
                          <p:cTn id="12" fill="hold">
                            <p:stCondLst>
                              <p:cond delay="0"/>
                            </p:stCondLst>
                            <p:childTnLst>
                              <p:par>
                                <p:cTn id="13" presetID="8"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amond(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25"/>
                                        </p:tgtEl>
                                        <p:attrNameLst>
                                          <p:attrName>style.visibility</p:attrName>
                                        </p:attrNameLst>
                                      </p:cBhvr>
                                      <p:to>
                                        <p:strVal val="hidden"/>
                                      </p:to>
                                    </p:set>
                                  </p:childTnLst>
                                </p:cTn>
                              </p:par>
                            </p:childTnLst>
                          </p:cTn>
                        </p:par>
                        <p:par>
                          <p:cTn id="20" fill="hold">
                            <p:stCondLst>
                              <p:cond delay="0"/>
                            </p:stCondLst>
                            <p:childTnLst>
                              <p:par>
                                <p:cTn id="21" presetID="9"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3"/>
                                        </p:tgtEl>
                                        <p:attrNameLst>
                                          <p:attrName>style.visibility</p:attrName>
                                        </p:attrNameLst>
                                      </p:cBhvr>
                                      <p:to>
                                        <p:strVal val="visible"/>
                                      </p:to>
                                    </p:set>
                                    <p:animEffect transition="in" filter="dissolve">
                                      <p:cBhvr>
                                        <p:cTn id="33" dur="500"/>
                                        <p:tgtEl>
                                          <p:spTgt spid="153"/>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52"/>
                                        </p:tgtEl>
                                        <p:attrNameLst>
                                          <p:attrName>style.visibility</p:attrName>
                                        </p:attrNameLst>
                                      </p:cBhvr>
                                      <p:to>
                                        <p:strVal val="visible"/>
                                      </p:to>
                                    </p:set>
                                    <p:animEffect transition="in" filter="dissolve">
                                      <p:cBhvr>
                                        <p:cTn id="37" dur="500"/>
                                        <p:tgtEl>
                                          <p:spTgt spid="15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42"/>
                                        </p:tgtEl>
                                        <p:attrNameLst>
                                          <p:attrName>style.visibility</p:attrName>
                                        </p:attrNameLst>
                                      </p:cBhvr>
                                      <p:to>
                                        <p:strVal val="visible"/>
                                      </p:to>
                                    </p:set>
                                    <p:animEffect transition="in" filter="dissolve">
                                      <p:cBhvr>
                                        <p:cTn id="42" dur="1000"/>
                                        <p:tgtEl>
                                          <p:spTgt spid="14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43"/>
                                        </p:tgtEl>
                                        <p:attrNameLst>
                                          <p:attrName>style.visibility</p:attrName>
                                        </p:attrNameLst>
                                      </p:cBhvr>
                                      <p:to>
                                        <p:strVal val="visible"/>
                                      </p:to>
                                    </p:set>
                                    <p:animEffect transition="in" filter="dissolve">
                                      <p:cBhvr>
                                        <p:cTn id="47" dur="500"/>
                                        <p:tgtEl>
                                          <p:spTgt spid="14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44"/>
                                        </p:tgtEl>
                                        <p:attrNameLst>
                                          <p:attrName>style.visibility</p:attrName>
                                        </p:attrNameLst>
                                      </p:cBhvr>
                                      <p:to>
                                        <p:strVal val="visible"/>
                                      </p:to>
                                    </p:set>
                                    <p:animEffect transition="in" filter="dissolve">
                                      <p:cBhvr>
                                        <p:cTn id="5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152" grpId="0"/>
      <p:bldP spid="153"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优先编码器</a:t>
            </a:r>
            <a:endParaRPr lang="zh-CN" altLang="en-US"/>
          </a:p>
        </p:txBody>
      </p:sp>
      <p:sp>
        <p:nvSpPr>
          <p:cNvPr id="9" name="内容占位符 8"/>
          <p:cNvSpPr>
            <a:spLocks noGrp="1"/>
          </p:cNvSpPr>
          <p:nvPr>
            <p:ph idx="1"/>
          </p:nvPr>
        </p:nvSpPr>
        <p:spPr/>
        <p:txBody>
          <a:bodyPr/>
          <a:lstStyle/>
          <a:p>
            <a:endParaRPr lang="zh-CN" altLang="en-US"/>
          </a:p>
        </p:txBody>
      </p:sp>
      <p:grpSp>
        <p:nvGrpSpPr>
          <p:cNvPr id="2" name="组合 16"/>
          <p:cNvGrpSpPr/>
          <p:nvPr/>
        </p:nvGrpSpPr>
        <p:grpSpPr>
          <a:xfrm>
            <a:off x="5880418" y="2387918"/>
            <a:ext cx="4319587" cy="887412"/>
            <a:chOff x="3131840" y="1491630"/>
            <a:chExt cx="4319782" cy="676594"/>
          </a:xfrm>
        </p:grpSpPr>
        <p:sp>
          <p:nvSpPr>
            <p:cNvPr id="3" name="圆角矩形标注 13"/>
            <p:cNvSpPr/>
            <p:nvPr/>
          </p:nvSpPr>
          <p:spPr bwMode="auto">
            <a:xfrm>
              <a:off x="3131840" y="1491630"/>
              <a:ext cx="4176901" cy="510774"/>
            </a:xfrm>
            <a:prstGeom prst="wedgeRoundRectCallout">
              <a:avLst>
                <a:gd name="adj1" fmla="val -53674"/>
                <a:gd name="adj2" fmla="val -35385"/>
                <a:gd name="adj3" fmla="val 16667"/>
              </a:avLst>
            </a:prstGeom>
            <a:solidFill>
              <a:srgbClr val="CCFFCC"/>
            </a:solidFill>
            <a:ln w="19050" cap="flat" cmpd="sng" algn="ctr">
              <a:solidFill>
                <a:schemeClr val="accent1">
                  <a:lumMod val="50000"/>
                </a:schemeClr>
              </a:solid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94" name="Text Box 9"/>
            <p:cNvSpPr txBox="1"/>
            <p:nvPr/>
          </p:nvSpPr>
          <p:spPr>
            <a:xfrm>
              <a:off x="3275158" y="1493614"/>
              <a:ext cx="4176464" cy="674610"/>
            </a:xfrm>
            <a:prstGeom prst="rect">
              <a:avLst/>
            </a:prstGeom>
            <a:noFill/>
            <a:ln w="12700">
              <a:noFill/>
            </a:ln>
          </p:spPr>
          <p:txBody>
            <a:bodyPr>
              <a:spAutoFit/>
            </a:bodyPr>
            <a:lstStyle/>
            <a:p>
              <a:pPr eaLnBrk="1" hangingPunct="1">
                <a:lnSpc>
                  <a:spcPct val="90000"/>
                </a:lnSpc>
                <a:spcBef>
                  <a:spcPct val="50000"/>
                </a:spcBef>
              </a:pPr>
              <a:r>
                <a:rPr lang="zh-CN" altLang="en-US" sz="1400" b="1" dirty="0">
                  <a:solidFill>
                    <a:schemeClr val="tx1"/>
                  </a:solidFill>
                  <a:latin typeface="黑体" panose="02010609060101010101" pitchFamily="49" charset="-122"/>
                  <a:ea typeface="黑体" panose="02010609060101010101" pitchFamily="49" charset="-122"/>
                </a:rPr>
                <a:t>某一时刻只允许输入一个编码信号，如</a:t>
              </a:r>
              <a:r>
                <a:rPr lang="en-US" altLang="zh-CN" sz="1400" b="1" dirty="0">
                  <a:solidFill>
                    <a:schemeClr val="tx1"/>
                  </a:solidFill>
                  <a:latin typeface="Arial" panose="020B0604020202020204" pitchFamily="34" charset="0"/>
                  <a:ea typeface="黑体" panose="02010609060101010101" pitchFamily="49" charset="-122"/>
                </a:rPr>
                <a:t>A</a:t>
              </a:r>
              <a:r>
                <a:rPr lang="en-US" altLang="zh-CN" sz="1400" b="1" baseline="-25000" dirty="0">
                  <a:solidFill>
                    <a:schemeClr val="tx1"/>
                  </a:solidFill>
                  <a:latin typeface="Arial" panose="020B0604020202020204" pitchFamily="34" charset="0"/>
                  <a:ea typeface="黑体" panose="02010609060101010101" pitchFamily="49" charset="-122"/>
                </a:rPr>
                <a:t>1</a:t>
              </a:r>
              <a:r>
                <a:rPr lang="zh-CN" altLang="en-US" sz="1400" b="1" dirty="0">
                  <a:solidFill>
                    <a:schemeClr val="tx1"/>
                  </a:solidFill>
                  <a:latin typeface="Arial" panose="020B0604020202020204" pitchFamily="34" charset="0"/>
                  <a:ea typeface="黑体" panose="02010609060101010101" pitchFamily="49" charset="-122"/>
                </a:rPr>
                <a:t>（</a:t>
              </a:r>
              <a:r>
                <a:rPr lang="en-US" altLang="zh-CN" sz="1400" b="1" dirty="0">
                  <a:solidFill>
                    <a:schemeClr val="tx1"/>
                  </a:solidFill>
                  <a:latin typeface="Arial" panose="020B0604020202020204" pitchFamily="34" charset="0"/>
                  <a:ea typeface="黑体" panose="02010609060101010101" pitchFamily="49" charset="-122"/>
                </a:rPr>
                <a:t>A</a:t>
              </a:r>
              <a:r>
                <a:rPr lang="en-US" altLang="zh-CN" sz="1400" b="1" baseline="-25000" dirty="0">
                  <a:solidFill>
                    <a:schemeClr val="tx1"/>
                  </a:solidFill>
                  <a:latin typeface="Arial" panose="020B0604020202020204" pitchFamily="34" charset="0"/>
                  <a:ea typeface="黑体" panose="02010609060101010101" pitchFamily="49" charset="-122"/>
                </a:rPr>
                <a:t>1</a:t>
              </a:r>
              <a:r>
                <a:rPr lang="en-US" altLang="zh-CN" sz="1400" b="1" dirty="0">
                  <a:solidFill>
                    <a:schemeClr val="tx1"/>
                  </a:solidFill>
                  <a:latin typeface="Arial" panose="020B0604020202020204" pitchFamily="34" charset="0"/>
                  <a:ea typeface="黑体" panose="02010609060101010101" pitchFamily="49" charset="-122"/>
                </a:rPr>
                <a:t>=1</a:t>
              </a:r>
              <a:r>
                <a:rPr lang="zh-CN" altLang="en-US" sz="1400" b="1" dirty="0">
                  <a:solidFill>
                    <a:schemeClr val="tx1"/>
                  </a:solidFill>
                  <a:latin typeface="Arial" panose="020B0604020202020204" pitchFamily="34" charset="0"/>
                  <a:ea typeface="黑体" panose="02010609060101010101" pitchFamily="49" charset="-122"/>
                </a:rPr>
                <a:t>）</a:t>
              </a:r>
              <a:r>
                <a:rPr lang="zh-CN" altLang="en-US" sz="1400" b="1" dirty="0">
                  <a:solidFill>
                    <a:schemeClr val="tx1"/>
                  </a:solidFill>
                  <a:latin typeface="黑体" panose="02010609060101010101" pitchFamily="49" charset="-122"/>
                  <a:ea typeface="黑体" panose="02010609060101010101" pitchFamily="49" charset="-122"/>
                </a:rPr>
                <a:t>向 </a:t>
              </a:r>
              <a:r>
                <a:rPr lang="en-US" altLang="zh-CN" sz="1400" b="1" dirty="0">
                  <a:solidFill>
                    <a:schemeClr val="tx1"/>
                  </a:solidFill>
                  <a:latin typeface="Arial" panose="020B0604020202020204" pitchFamily="34" charset="0"/>
                  <a:ea typeface="黑体" panose="02010609060101010101" pitchFamily="49" charset="-122"/>
                </a:rPr>
                <a:t>CPU</a:t>
              </a:r>
              <a:r>
                <a:rPr lang="en-US" altLang="zh-CN" sz="1400" b="1" dirty="0">
                  <a:solidFill>
                    <a:schemeClr val="tx1"/>
                  </a:solidFill>
                  <a:latin typeface="黑体" panose="02010609060101010101" pitchFamily="49" charset="-122"/>
                  <a:ea typeface="黑体" panose="02010609060101010101" pitchFamily="49" charset="-122"/>
                </a:rPr>
                <a:t> </a:t>
              </a:r>
              <a:r>
                <a:rPr lang="zh-CN" altLang="en-US" sz="1400" b="1" dirty="0">
                  <a:solidFill>
                    <a:schemeClr val="tx1"/>
                  </a:solidFill>
                  <a:latin typeface="黑体" panose="02010609060101010101" pitchFamily="49" charset="-122"/>
                  <a:ea typeface="黑体" panose="02010609060101010101" pitchFamily="49" charset="-122"/>
                </a:rPr>
                <a:t>请求传送数据，</a:t>
              </a:r>
              <a:r>
                <a:rPr lang="en-US" altLang="zh-CN" sz="1400" b="1" dirty="0">
                  <a:solidFill>
                    <a:schemeClr val="tx1"/>
                  </a:solidFill>
                  <a:latin typeface="Arial" panose="020B0604020202020204" pitchFamily="34" charset="0"/>
                  <a:ea typeface="黑体" panose="02010609060101010101" pitchFamily="49" charset="-122"/>
                </a:rPr>
                <a:t>CPU</a:t>
              </a:r>
              <a:r>
                <a:rPr lang="en-US" altLang="zh-CN" sz="1400" b="1" dirty="0">
                  <a:solidFill>
                    <a:schemeClr val="tx1"/>
                  </a:solidFill>
                  <a:latin typeface="黑体" panose="02010609060101010101" pitchFamily="49" charset="-122"/>
                  <a:ea typeface="黑体" panose="02010609060101010101" pitchFamily="49" charset="-122"/>
                </a:rPr>
                <a:t> </a:t>
              </a:r>
              <a:r>
                <a:rPr lang="zh-CN" altLang="en-US" sz="1400" b="1" dirty="0">
                  <a:solidFill>
                    <a:schemeClr val="tx1"/>
                  </a:solidFill>
                  <a:latin typeface="黑体" panose="02010609060101010101" pitchFamily="49" charset="-122"/>
                  <a:ea typeface="黑体" panose="02010609060101010101" pitchFamily="49" charset="-122"/>
                </a:rPr>
                <a:t>根据接收的编码 </a:t>
              </a:r>
              <a:r>
                <a:rPr lang="en-US" altLang="zh-CN" sz="1400" b="1" dirty="0">
                  <a:solidFill>
                    <a:schemeClr val="tx1"/>
                  </a:solidFill>
                  <a:latin typeface="Arial" panose="020B0604020202020204" pitchFamily="34" charset="0"/>
                  <a:ea typeface="黑体" panose="02010609060101010101" pitchFamily="49" charset="-122"/>
                </a:rPr>
                <a:t>B</a:t>
              </a:r>
              <a:r>
                <a:rPr lang="en-US" altLang="zh-CN" sz="1400" b="1" baseline="-25000" dirty="0">
                  <a:solidFill>
                    <a:schemeClr val="tx1"/>
                  </a:solidFill>
                  <a:latin typeface="Arial" panose="020B0604020202020204" pitchFamily="34" charset="0"/>
                  <a:ea typeface="黑体" panose="02010609060101010101" pitchFamily="49" charset="-122"/>
                </a:rPr>
                <a:t>1</a:t>
              </a:r>
              <a:r>
                <a:rPr lang="en-US" altLang="zh-CN" sz="1400" b="1" dirty="0">
                  <a:solidFill>
                    <a:schemeClr val="tx1"/>
                  </a:solidFill>
                  <a:latin typeface="Arial" panose="020B0604020202020204" pitchFamily="34" charset="0"/>
                  <a:ea typeface="黑体" panose="02010609060101010101" pitchFamily="49" charset="-122"/>
                </a:rPr>
                <a:t>B</a:t>
              </a:r>
              <a:r>
                <a:rPr lang="en-US" altLang="zh-CN" sz="1400" b="1" baseline="-25000" dirty="0">
                  <a:solidFill>
                    <a:schemeClr val="tx1"/>
                  </a:solidFill>
                  <a:latin typeface="Arial" panose="020B0604020202020204" pitchFamily="34" charset="0"/>
                  <a:ea typeface="黑体" panose="02010609060101010101" pitchFamily="49" charset="-122"/>
                </a:rPr>
                <a:t>0 </a:t>
              </a:r>
              <a:r>
                <a:rPr lang="en-US" altLang="zh-CN" sz="1400" b="1" dirty="0">
                  <a:solidFill>
                    <a:schemeClr val="tx1"/>
                  </a:solidFill>
                  <a:latin typeface="Arial" panose="020B0604020202020204" pitchFamily="34" charset="0"/>
                  <a:ea typeface="黑体" panose="02010609060101010101" pitchFamily="49" charset="-122"/>
                </a:rPr>
                <a:t>= 01</a:t>
              </a:r>
              <a:r>
                <a:rPr lang="zh-CN" altLang="en-US" sz="1400" b="1" dirty="0">
                  <a:solidFill>
                    <a:schemeClr val="tx1"/>
                  </a:solidFill>
                  <a:latin typeface="黑体" panose="02010609060101010101" pitchFamily="49" charset="-122"/>
                  <a:ea typeface="黑体" panose="02010609060101010101" pitchFamily="49" charset="-122"/>
                </a:rPr>
                <a:t>，启动硬盘驱动器，开始传送数据。 </a:t>
              </a:r>
            </a:p>
          </p:txBody>
        </p:sp>
      </p:grpSp>
      <p:pic>
        <p:nvPicPr>
          <p:cNvPr id="5" name="Picture 4" descr="http://col.njtu.edu.cn/zskj/5004/digitsim_web/beike/users/szljdl/html/Log_42220.jpg"/>
          <p:cNvPicPr>
            <a:picLocks noChangeAspect="1"/>
          </p:cNvPicPr>
          <p:nvPr/>
        </p:nvPicPr>
        <p:blipFill>
          <a:blip r:embed="rId3" r:link="rId4"/>
          <a:stretch>
            <a:fillRect/>
          </a:stretch>
        </p:blipFill>
        <p:spPr>
          <a:xfrm>
            <a:off x="5269865" y="3774440"/>
            <a:ext cx="3439795" cy="2115820"/>
          </a:xfrm>
          <a:prstGeom prst="rect">
            <a:avLst/>
          </a:prstGeom>
          <a:noFill/>
          <a:ln w="38100">
            <a:noFill/>
          </a:ln>
        </p:spPr>
      </p:pic>
      <p:pic>
        <p:nvPicPr>
          <p:cNvPr id="6" name="Picture 7" descr="Log_42221.jpg"/>
          <p:cNvPicPr>
            <a:picLocks noChangeAspect="1"/>
          </p:cNvPicPr>
          <p:nvPr/>
        </p:nvPicPr>
        <p:blipFill>
          <a:blip r:embed="rId5" r:link="rId4"/>
          <a:stretch>
            <a:fillRect/>
          </a:stretch>
        </p:blipFill>
        <p:spPr>
          <a:xfrm>
            <a:off x="8902065" y="4077653"/>
            <a:ext cx="1855788" cy="1296987"/>
          </a:xfrm>
          <a:prstGeom prst="rect">
            <a:avLst/>
          </a:prstGeom>
          <a:noFill/>
          <a:ln w="38100">
            <a:noFill/>
          </a:ln>
        </p:spPr>
      </p:pic>
      <p:sp>
        <p:nvSpPr>
          <p:cNvPr id="7" name="TextBox 20"/>
          <p:cNvSpPr txBox="1"/>
          <p:nvPr/>
        </p:nvSpPr>
        <p:spPr>
          <a:xfrm>
            <a:off x="3648075" y="1412875"/>
            <a:ext cx="1722438" cy="398780"/>
          </a:xfrm>
          <a:prstGeom prst="rect">
            <a:avLst/>
          </a:prstGeom>
          <a:solidFill>
            <a:schemeClr val="bg1"/>
          </a:solidFill>
          <a:ln w="9525">
            <a:noFill/>
          </a:ln>
        </p:spPr>
        <p:txBody>
          <a:bodyPr>
            <a:spAutoFit/>
          </a:bodyPr>
          <a:lstStyle/>
          <a:p>
            <a:pPr eaLnBrk="1" hangingPunct="1"/>
            <a:r>
              <a:rPr lang="en-US" altLang="zh-CN" sz="2000" b="1" dirty="0">
                <a:solidFill>
                  <a:schemeClr val="tx1"/>
                </a:solidFill>
                <a:latin typeface="Arial" panose="020B0604020202020204" pitchFamily="34" charset="0"/>
              </a:rPr>
              <a:t>4:2</a:t>
            </a:r>
            <a:r>
              <a:rPr lang="zh-CN" altLang="en-US" sz="2000" b="1" dirty="0">
                <a:solidFill>
                  <a:schemeClr val="tx1"/>
                </a:solidFill>
                <a:latin typeface="黑体" panose="02010609060101010101" pitchFamily="49" charset="-122"/>
                <a:ea typeface="黑体" panose="02010609060101010101" pitchFamily="49" charset="-122"/>
              </a:rPr>
              <a:t>编码器</a:t>
            </a:r>
          </a:p>
        </p:txBody>
      </p:sp>
      <p:graphicFrame>
        <p:nvGraphicFramePr>
          <p:cNvPr id="8" name="表格 7"/>
          <p:cNvGraphicFramePr>
            <a:graphicFrameLocks noGrp="1"/>
          </p:cNvGraphicFramePr>
          <p:nvPr/>
        </p:nvGraphicFramePr>
        <p:xfrm>
          <a:off x="3216275" y="1830388"/>
          <a:ext cx="2376487" cy="1371600"/>
        </p:xfrm>
        <a:graphic>
          <a:graphicData uri="http://schemas.openxmlformats.org/drawingml/2006/table">
            <a:tbl>
              <a:tblPr firstRow="1" bandRow="1">
                <a:tableStyleId>{D7AC3CCA-C797-4891-BE02-D94E43425B78}</a:tableStyleId>
              </a:tblPr>
              <a:tblGrid>
                <a:gridCol w="359800">
                  <a:extLst>
                    <a:ext uri="{9D8B030D-6E8A-4147-A177-3AD203B41FA5}">
                      <a16:colId xmlns:a16="http://schemas.microsoft.com/office/drawing/2014/main" val="20000"/>
                    </a:ext>
                  </a:extLst>
                </a:gridCol>
                <a:gridCol w="360123">
                  <a:extLst>
                    <a:ext uri="{9D8B030D-6E8A-4147-A177-3AD203B41FA5}">
                      <a16:colId xmlns:a16="http://schemas.microsoft.com/office/drawing/2014/main" val="20001"/>
                    </a:ext>
                  </a:extLst>
                </a:gridCol>
                <a:gridCol w="360123">
                  <a:extLst>
                    <a:ext uri="{9D8B030D-6E8A-4147-A177-3AD203B41FA5}">
                      <a16:colId xmlns:a16="http://schemas.microsoft.com/office/drawing/2014/main" val="20002"/>
                    </a:ext>
                  </a:extLst>
                </a:gridCol>
                <a:gridCol w="432147">
                  <a:extLst>
                    <a:ext uri="{9D8B030D-6E8A-4147-A177-3AD203B41FA5}">
                      <a16:colId xmlns:a16="http://schemas.microsoft.com/office/drawing/2014/main" val="20003"/>
                    </a:ext>
                  </a:extLst>
                </a:gridCol>
                <a:gridCol w="432147">
                  <a:extLst>
                    <a:ext uri="{9D8B030D-6E8A-4147-A177-3AD203B41FA5}">
                      <a16:colId xmlns:a16="http://schemas.microsoft.com/office/drawing/2014/main" val="20004"/>
                    </a:ext>
                  </a:extLst>
                </a:gridCol>
                <a:gridCol w="432147">
                  <a:extLst>
                    <a:ext uri="{9D8B030D-6E8A-4147-A177-3AD203B41FA5}">
                      <a16:colId xmlns:a16="http://schemas.microsoft.com/office/drawing/2014/main" val="20005"/>
                    </a:ext>
                  </a:extLst>
                </a:gridCol>
              </a:tblGrid>
              <a:tr h="272355">
                <a:tc>
                  <a:txBody>
                    <a:bodyPr/>
                    <a:lstStyle/>
                    <a:p>
                      <a:pPr algn="ctr"/>
                      <a:r>
                        <a:rPr lang="en-US" altLang="zh-CN" sz="1200" b="1" kern="1200" baseline="0" dirty="0">
                          <a:solidFill>
                            <a:schemeClr val="tx1"/>
                          </a:solidFill>
                          <a:latin typeface="+mj-lt"/>
                          <a:ea typeface="+mn-ea"/>
                          <a:cs typeface="+mn-cs"/>
                        </a:rPr>
                        <a:t>A</a:t>
                      </a:r>
                      <a:r>
                        <a:rPr lang="en-US" altLang="zh-CN" sz="1200" b="1" kern="1200" baseline="-25000" dirty="0">
                          <a:solidFill>
                            <a:schemeClr val="tx1"/>
                          </a:solidFill>
                          <a:latin typeface="+mj-lt"/>
                          <a:ea typeface="+mn-ea"/>
                          <a:cs typeface="+mn-cs"/>
                        </a:rPr>
                        <a:t>3</a:t>
                      </a:r>
                      <a:endParaRPr lang="zh-CN" altLang="en-US" sz="1200" b="1" kern="1200" baseline="-25000" dirty="0">
                        <a:solidFill>
                          <a:schemeClr val="tx1"/>
                        </a:solidFill>
                        <a:latin typeface="+mj-lt"/>
                        <a:ea typeface="+mn-ea"/>
                        <a:cs typeface="+mn-cs"/>
                      </a:endParaRPr>
                    </a:p>
                  </a:txBody>
                  <a:tcPr marL="91461" marR="91461">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1200" b="1" kern="1200" baseline="0" dirty="0">
                          <a:solidFill>
                            <a:schemeClr val="tx1"/>
                          </a:solidFill>
                          <a:latin typeface="+mj-lt"/>
                          <a:ea typeface="+mn-ea"/>
                          <a:cs typeface="+mn-cs"/>
                        </a:rPr>
                        <a:t>A</a:t>
                      </a:r>
                      <a:r>
                        <a:rPr lang="en-US" altLang="zh-CN" sz="1200" b="1" kern="1200" baseline="-25000" dirty="0">
                          <a:solidFill>
                            <a:schemeClr val="tx1"/>
                          </a:solidFill>
                          <a:latin typeface="+mj-lt"/>
                          <a:ea typeface="+mn-ea"/>
                          <a:cs typeface="+mn-cs"/>
                        </a:rPr>
                        <a:t>2</a:t>
                      </a:r>
                      <a:endParaRPr lang="zh-CN" altLang="en-US" sz="1200" b="1" kern="1200" baseline="-25000" dirty="0">
                        <a:solidFill>
                          <a:schemeClr val="tx1"/>
                        </a:solidFill>
                        <a:latin typeface="+mj-lt"/>
                        <a:ea typeface="+mn-ea"/>
                        <a:cs typeface="+mn-cs"/>
                      </a:endParaRPr>
                    </a:p>
                  </a:txBody>
                  <a:tcPr marL="91461" marR="91461">
                    <a:lnL w="12700" cmpd="sng">
                      <a:noFill/>
                    </a:lnL>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1200" b="1" kern="1200" baseline="0" dirty="0">
                          <a:solidFill>
                            <a:schemeClr val="tx1"/>
                          </a:solidFill>
                          <a:latin typeface="+mj-lt"/>
                          <a:ea typeface="+mn-ea"/>
                          <a:cs typeface="+mn-cs"/>
                        </a:rPr>
                        <a:t>A</a:t>
                      </a:r>
                      <a:r>
                        <a:rPr lang="en-US" altLang="zh-CN" sz="1200" b="1" kern="1200" baseline="-25000" dirty="0">
                          <a:solidFill>
                            <a:schemeClr val="tx1"/>
                          </a:solidFill>
                          <a:latin typeface="+mj-lt"/>
                          <a:ea typeface="+mn-ea"/>
                          <a:cs typeface="+mn-cs"/>
                        </a:rPr>
                        <a:t>1</a:t>
                      </a:r>
                      <a:endParaRPr lang="zh-CN" altLang="en-US" sz="1200" b="1" kern="1200" baseline="-25000" dirty="0">
                        <a:solidFill>
                          <a:schemeClr val="tx1"/>
                        </a:solidFill>
                        <a:latin typeface="+mj-lt"/>
                        <a:ea typeface="+mn-ea"/>
                        <a:cs typeface="+mn-cs"/>
                      </a:endParaRPr>
                    </a:p>
                  </a:txBody>
                  <a:tcPr marL="91461" marR="91461">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1200" dirty="0">
                          <a:solidFill>
                            <a:schemeClr val="tx1"/>
                          </a:solidFill>
                          <a:latin typeface="+mj-lt"/>
                        </a:rPr>
                        <a:t>A</a:t>
                      </a:r>
                      <a:r>
                        <a:rPr lang="en-US" altLang="zh-CN" sz="1200" baseline="-25000" dirty="0">
                          <a:solidFill>
                            <a:schemeClr val="tx1"/>
                          </a:solidFill>
                          <a:latin typeface="+mj-lt"/>
                        </a:rPr>
                        <a:t>0</a:t>
                      </a:r>
                      <a:endParaRPr lang="zh-CN" altLang="en-US" sz="1200" baseline="-25000" dirty="0">
                        <a:solidFill>
                          <a:schemeClr val="tx1"/>
                        </a:solidFill>
                        <a:latin typeface="+mj-lt"/>
                      </a:endParaRPr>
                    </a:p>
                  </a:txBody>
                  <a:tcPr marL="91461" marR="91461">
                    <a:lnL w="12700" cap="flat" cmpd="sng" algn="ctr">
                      <a:noFill/>
                      <a:prstDash val="solid"/>
                      <a:round/>
                      <a:headEnd type="none" w="med" len="med"/>
                      <a:tailEnd type="none" w="med" len="med"/>
                    </a:lnL>
                    <a:solidFill>
                      <a:schemeClr val="bg1">
                        <a:lumMod val="20000"/>
                        <a:lumOff val="80000"/>
                      </a:schemeClr>
                    </a:solidFill>
                  </a:tcPr>
                </a:tc>
                <a:tc>
                  <a:txBody>
                    <a:bodyPr/>
                    <a:lstStyle/>
                    <a:p>
                      <a:pPr algn="ctr"/>
                      <a:r>
                        <a:rPr lang="en-US" altLang="zh-CN" sz="1200" dirty="0">
                          <a:solidFill>
                            <a:srgbClr val="C00000"/>
                          </a:solidFill>
                          <a:latin typeface="+mj-lt"/>
                        </a:rPr>
                        <a:t>B</a:t>
                      </a:r>
                      <a:r>
                        <a:rPr lang="en-US" altLang="zh-CN" sz="1200" baseline="-25000" dirty="0">
                          <a:solidFill>
                            <a:srgbClr val="C00000"/>
                          </a:solidFill>
                          <a:latin typeface="+mj-lt"/>
                        </a:rPr>
                        <a:t>1</a:t>
                      </a:r>
                      <a:endParaRPr lang="zh-CN" altLang="en-US" sz="1200" baseline="-25000" dirty="0">
                        <a:solidFill>
                          <a:srgbClr val="C00000"/>
                        </a:solidFill>
                        <a:latin typeface="+mj-lt"/>
                      </a:endParaRPr>
                    </a:p>
                  </a:txBody>
                  <a:tcPr marL="91461" marR="91461">
                    <a:solidFill>
                      <a:schemeClr val="bg1">
                        <a:lumMod val="20000"/>
                        <a:lumOff val="80000"/>
                      </a:schemeClr>
                    </a:solidFill>
                  </a:tcPr>
                </a:tc>
                <a:tc>
                  <a:txBody>
                    <a:bodyPr/>
                    <a:lstStyle/>
                    <a:p>
                      <a:pPr algn="ctr"/>
                      <a:r>
                        <a:rPr lang="en-US" altLang="zh-CN" sz="1200" dirty="0">
                          <a:solidFill>
                            <a:srgbClr val="C00000"/>
                          </a:solidFill>
                          <a:latin typeface="+mj-lt"/>
                        </a:rPr>
                        <a:t>B</a:t>
                      </a:r>
                      <a:r>
                        <a:rPr lang="en-US" altLang="zh-CN" sz="1200" b="1" kern="1200" baseline="-25000" dirty="0">
                          <a:solidFill>
                            <a:srgbClr val="C00000"/>
                          </a:solidFill>
                          <a:latin typeface="+mj-lt"/>
                          <a:ea typeface="+mn-ea"/>
                          <a:cs typeface="+mn-cs"/>
                        </a:rPr>
                        <a:t>0</a:t>
                      </a:r>
                      <a:endParaRPr lang="zh-CN" altLang="en-US" sz="1200" b="1" kern="1200" baseline="-25000" dirty="0">
                        <a:solidFill>
                          <a:srgbClr val="C00000"/>
                        </a:solidFill>
                        <a:latin typeface="+mj-lt"/>
                        <a:ea typeface="+mn-ea"/>
                        <a:cs typeface="+mn-cs"/>
                      </a:endParaRPr>
                    </a:p>
                  </a:txBody>
                  <a:tcPr marL="91461" marR="91461">
                    <a:solidFill>
                      <a:schemeClr val="bg1">
                        <a:lumMod val="20000"/>
                        <a:lumOff val="80000"/>
                      </a:schemeClr>
                    </a:solidFill>
                  </a:tcPr>
                </a:tc>
                <a:extLst>
                  <a:ext uri="{0D108BD9-81ED-4DB2-BD59-A6C34878D82A}">
                    <a16:rowId xmlns:a16="http://schemas.microsoft.com/office/drawing/2014/main" val="10000"/>
                  </a:ext>
                </a:extLst>
              </a:tr>
              <a:tr h="214059">
                <a:tc>
                  <a:txBody>
                    <a:bodyPr/>
                    <a:lstStyle/>
                    <a:p>
                      <a:pPr algn="ctr"/>
                      <a:r>
                        <a:rPr lang="en-US" altLang="zh-CN" sz="1200" b="1" dirty="0">
                          <a:latin typeface="+mj-lt"/>
                        </a:rPr>
                        <a:t>0</a:t>
                      </a:r>
                      <a:endParaRPr lang="zh-CN" altLang="en-US" sz="1200" b="1" dirty="0">
                        <a:latin typeface="+mj-lt"/>
                      </a:endParaRPr>
                    </a:p>
                  </a:txBody>
                  <a:tcPr marL="91461" marR="91461">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solidFill>
                            <a:srgbClr val="C00000"/>
                          </a:solidFill>
                          <a:latin typeface="+mj-lt"/>
                        </a:rPr>
                        <a:t>1</a:t>
                      </a:r>
                      <a:endParaRPr lang="zh-CN" altLang="en-US" sz="1200" b="1" dirty="0">
                        <a:solidFill>
                          <a:srgbClr val="C00000"/>
                        </a:solidFill>
                        <a:latin typeface="+mj-lt"/>
                      </a:endParaRPr>
                    </a:p>
                  </a:txBody>
                  <a:tcPr marL="91461" marR="91461">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solidFill>
                      <a:schemeClr val="bg1"/>
                    </a:solidFill>
                  </a:tcPr>
                </a:tc>
                <a:extLst>
                  <a:ext uri="{0D108BD9-81ED-4DB2-BD59-A6C34878D82A}">
                    <a16:rowId xmlns:a16="http://schemas.microsoft.com/office/drawing/2014/main" val="10001"/>
                  </a:ext>
                </a:extLst>
              </a:tr>
              <a:tr h="227771">
                <a:tc>
                  <a:txBody>
                    <a:bodyPr/>
                    <a:lstStyle/>
                    <a:p>
                      <a:pPr algn="ctr"/>
                      <a:r>
                        <a:rPr lang="en-US" altLang="zh-CN" sz="1200" b="1" dirty="0">
                          <a:latin typeface="+mj-lt"/>
                        </a:rPr>
                        <a:t>0</a:t>
                      </a:r>
                      <a:endParaRPr lang="zh-CN" altLang="en-US" sz="1200" b="1" dirty="0">
                        <a:latin typeface="+mj-lt"/>
                      </a:endParaRPr>
                    </a:p>
                  </a:txBody>
                  <a:tcPr marL="91461" marR="91461">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latinLnBrk="0" hangingPunct="1"/>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91461" marR="91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solidFill>
                      <a:schemeClr val="bg1"/>
                    </a:solidFill>
                  </a:tcPr>
                </a:tc>
                <a:tc>
                  <a:txBody>
                    <a:bodyPr/>
                    <a:lstStyle/>
                    <a:p>
                      <a:pPr algn="ctr"/>
                      <a:r>
                        <a:rPr lang="en-US" altLang="zh-CN" sz="1200" b="1" dirty="0">
                          <a:latin typeface="+mj-lt"/>
                        </a:rPr>
                        <a:t>1</a:t>
                      </a:r>
                      <a:endParaRPr lang="zh-CN" altLang="en-US" sz="1200" b="1" dirty="0">
                        <a:latin typeface="+mj-lt"/>
                      </a:endParaRPr>
                    </a:p>
                  </a:txBody>
                  <a:tcPr marL="91461" marR="91461">
                    <a:solidFill>
                      <a:schemeClr val="bg1"/>
                    </a:solidFill>
                  </a:tcPr>
                </a:tc>
                <a:extLst>
                  <a:ext uri="{0D108BD9-81ED-4DB2-BD59-A6C34878D82A}">
                    <a16:rowId xmlns:a16="http://schemas.microsoft.com/office/drawing/2014/main" val="10002"/>
                  </a:ext>
                </a:extLst>
              </a:tr>
              <a:tr h="241483">
                <a:tc>
                  <a:txBody>
                    <a:bodyPr/>
                    <a:lstStyle/>
                    <a:p>
                      <a:pPr algn="ctr"/>
                      <a:r>
                        <a:rPr lang="en-US" altLang="zh-CN" sz="1200" b="1" dirty="0">
                          <a:latin typeface="+mj-lt"/>
                        </a:rPr>
                        <a:t>0</a:t>
                      </a:r>
                      <a:endParaRPr lang="zh-CN" altLang="en-US" sz="1200" b="1" dirty="0">
                        <a:latin typeface="+mj-lt"/>
                      </a:endParaRPr>
                    </a:p>
                  </a:txBody>
                  <a:tcPr marL="91461" marR="91461">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latinLnBrk="0" hangingPunct="1"/>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91461" marR="91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b="1" dirty="0">
                          <a:latin typeface="+mj-lt"/>
                        </a:rPr>
                        <a:t>1</a:t>
                      </a:r>
                      <a:endParaRPr lang="zh-CN" altLang="en-US" sz="1200" b="1" dirty="0">
                        <a:latin typeface="+mj-lt"/>
                      </a:endParaRPr>
                    </a:p>
                  </a:txBody>
                  <a:tcPr marL="91461" marR="91461">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solidFill>
                      <a:schemeClr val="bg1"/>
                    </a:solidFill>
                  </a:tcPr>
                </a:tc>
                <a:extLst>
                  <a:ext uri="{0D108BD9-81ED-4DB2-BD59-A6C34878D82A}">
                    <a16:rowId xmlns:a16="http://schemas.microsoft.com/office/drawing/2014/main" val="10003"/>
                  </a:ext>
                </a:extLst>
              </a:tr>
              <a:tr h="202312">
                <a:tc>
                  <a:txBody>
                    <a:bodyPr/>
                    <a:lstStyle/>
                    <a:p>
                      <a:pPr marL="0" algn="ctr" defTabSz="914400" rtl="0" eaLnBrk="1" latinLnBrk="0" hangingPunct="1"/>
                      <a:r>
                        <a:rPr lang="en-US" altLang="zh-CN" sz="1200" b="1" kern="1200" dirty="0">
                          <a:solidFill>
                            <a:srgbClr val="C00000"/>
                          </a:solidFill>
                          <a:latin typeface="+mj-lt"/>
                          <a:ea typeface="+mn-ea"/>
                          <a:cs typeface="+mn-cs"/>
                        </a:rPr>
                        <a:t>1</a:t>
                      </a:r>
                      <a:endParaRPr lang="zh-CN" altLang="en-US" sz="1200" b="1" kern="1200" dirty="0">
                        <a:solidFill>
                          <a:srgbClr val="C00000"/>
                        </a:solidFill>
                        <a:latin typeface="+mj-lt"/>
                        <a:ea typeface="+mn-ea"/>
                        <a:cs typeface="+mn-cs"/>
                      </a:endParaRPr>
                    </a:p>
                  </a:txBody>
                  <a:tcPr marL="91461" marR="91461">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b="1" dirty="0">
                          <a:latin typeface="+mj-lt"/>
                        </a:rPr>
                        <a:t>0</a:t>
                      </a:r>
                      <a:endParaRPr lang="zh-CN" altLang="en-US" sz="1200" b="1" dirty="0">
                        <a:latin typeface="+mj-lt"/>
                      </a:endParaRPr>
                    </a:p>
                  </a:txBody>
                  <a:tcPr marL="91461" marR="91461">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b="1" dirty="0">
                          <a:latin typeface="+mj-lt"/>
                        </a:rPr>
                        <a:t>1</a:t>
                      </a:r>
                      <a:endParaRPr lang="zh-CN" altLang="en-US" sz="1200" b="1" dirty="0">
                        <a:latin typeface="+mj-lt"/>
                      </a:endParaRPr>
                    </a:p>
                  </a:txBody>
                  <a:tcPr marL="91461" marR="91461">
                    <a:solidFill>
                      <a:schemeClr val="bg1"/>
                    </a:solidFill>
                  </a:tcPr>
                </a:tc>
                <a:tc>
                  <a:txBody>
                    <a:bodyPr/>
                    <a:lstStyle/>
                    <a:p>
                      <a:pPr algn="ctr"/>
                      <a:r>
                        <a:rPr lang="en-US" altLang="zh-CN" sz="1200" b="1" dirty="0">
                          <a:latin typeface="+mj-lt"/>
                        </a:rPr>
                        <a:t>1</a:t>
                      </a:r>
                      <a:endParaRPr lang="zh-CN" altLang="en-US" sz="1200" b="1" dirty="0">
                        <a:latin typeface="+mj-lt"/>
                      </a:endParaRPr>
                    </a:p>
                  </a:txBody>
                  <a:tcPr marL="91461" marR="91461">
                    <a:solidFill>
                      <a:schemeClr val="bg1"/>
                    </a:solidFill>
                  </a:tcPr>
                </a:tc>
                <a:extLst>
                  <a:ext uri="{0D108BD9-81ED-4DB2-BD59-A6C34878D82A}">
                    <a16:rowId xmlns:a16="http://schemas.microsoft.com/office/drawing/2014/main" val="10004"/>
                  </a:ext>
                </a:extLst>
              </a:tr>
            </a:tbl>
          </a:graphicData>
        </a:graphic>
      </p:graphicFrame>
      <p:pic>
        <p:nvPicPr>
          <p:cNvPr id="67634" name="Picture 2"/>
          <p:cNvPicPr>
            <a:picLocks noChangeAspect="1"/>
          </p:cNvPicPr>
          <p:nvPr/>
        </p:nvPicPr>
        <p:blipFill>
          <a:blip r:embed="rId6"/>
          <a:stretch>
            <a:fillRect/>
          </a:stretch>
        </p:blipFill>
        <p:spPr>
          <a:xfrm>
            <a:off x="1074420" y="1612265"/>
            <a:ext cx="1018540" cy="1633220"/>
          </a:xfrm>
          <a:prstGeom prst="rect">
            <a:avLst/>
          </a:prstGeom>
          <a:noFill/>
          <a:ln w="9525">
            <a:noFill/>
          </a:ln>
        </p:spPr>
      </p:pic>
      <p:sp>
        <p:nvSpPr>
          <p:cNvPr id="67635" name="TextBox 20"/>
          <p:cNvSpPr txBox="1"/>
          <p:nvPr/>
        </p:nvSpPr>
        <p:spPr>
          <a:xfrm>
            <a:off x="987425" y="1282065"/>
            <a:ext cx="1745615" cy="368300"/>
          </a:xfrm>
          <a:prstGeom prst="rect">
            <a:avLst/>
          </a:prstGeom>
          <a:noFill/>
          <a:ln w="9525">
            <a:noFill/>
          </a:ln>
        </p:spPr>
        <p:txBody>
          <a:bodyPr wrap="square">
            <a:spAutoFit/>
          </a:bodyPr>
          <a:lstStyle/>
          <a:p>
            <a:pPr eaLnBrk="1" hangingPunct="1"/>
            <a:r>
              <a:rPr lang="zh-CN" altLang="en-US" sz="1800" b="1" dirty="0">
                <a:solidFill>
                  <a:schemeClr val="tx1"/>
                </a:solidFill>
                <a:latin typeface="黑体" panose="02010609060101010101" pitchFamily="49" charset="-122"/>
                <a:ea typeface="黑体" panose="02010609060101010101" pitchFamily="49" charset="-122"/>
              </a:rPr>
              <a:t>抢答器</a:t>
            </a:r>
          </a:p>
        </p:txBody>
      </p:sp>
      <p:sp>
        <p:nvSpPr>
          <p:cNvPr id="11" name="TextBox 21"/>
          <p:cNvSpPr txBox="1"/>
          <p:nvPr/>
        </p:nvSpPr>
        <p:spPr>
          <a:xfrm>
            <a:off x="5881688" y="5859463"/>
            <a:ext cx="4581525" cy="953135"/>
          </a:xfrm>
          <a:prstGeom prst="rect">
            <a:avLst/>
          </a:prstGeom>
          <a:noFill/>
          <a:ln w="19050" cap="flat" cmpd="sng">
            <a:solidFill>
              <a:srgbClr val="008080"/>
            </a:solidFill>
            <a:prstDash val="solid"/>
            <a:miter/>
            <a:headEnd type="none" w="med" len="med"/>
            <a:tailEnd type="none" w="med" len="med"/>
          </a:ln>
        </p:spPr>
        <p:txBody>
          <a:bodyPr>
            <a:spAutoFit/>
          </a:bodyPr>
          <a:lstStyle/>
          <a:p>
            <a:pPr marL="1162050" indent="-1162050" eaLnBrk="1" hangingPunct="1"/>
            <a:r>
              <a:rPr lang="zh-CN" altLang="en-US" sz="1400" b="1" dirty="0">
                <a:solidFill>
                  <a:schemeClr val="tx1"/>
                </a:solidFill>
                <a:latin typeface="黑体" panose="02010609060101010101" pitchFamily="49" charset="-122"/>
                <a:ea typeface="黑体" panose="02010609060101010101" pitchFamily="49" charset="-122"/>
              </a:rPr>
              <a:t>优先编码器：</a:t>
            </a:r>
            <a:endParaRPr lang="en-US" altLang="zh-CN" sz="1400" b="1" dirty="0">
              <a:solidFill>
                <a:schemeClr val="tx1"/>
              </a:solidFill>
              <a:latin typeface="黑体" panose="02010609060101010101" pitchFamily="49" charset="-122"/>
              <a:ea typeface="黑体" panose="02010609060101010101" pitchFamily="49" charset="-122"/>
            </a:endParaRPr>
          </a:p>
          <a:p>
            <a:pPr lvl="1" indent="-190500" eaLnBrk="1" hangingPunct="1">
              <a:buClr>
                <a:srgbClr val="006600"/>
              </a:buClr>
              <a:buSzPct val="70000"/>
              <a:buFont typeface="Wingdings" panose="05000000000000000000" pitchFamily="2" charset="2"/>
              <a:buChar char="n"/>
            </a:pPr>
            <a:r>
              <a:rPr lang="zh-CN" altLang="en-US" sz="1400" b="1" dirty="0">
                <a:solidFill>
                  <a:schemeClr val="tx1"/>
                </a:solidFill>
                <a:latin typeface="黑体" panose="02010609060101010101" pitchFamily="49" charset="-122"/>
                <a:ea typeface="黑体" panose="02010609060101010101" pitchFamily="49" charset="-122"/>
              </a:rPr>
              <a:t>允许同时输入多路有效信号</a:t>
            </a:r>
            <a:endParaRPr lang="en-US" altLang="zh-CN" sz="1400" b="1" dirty="0">
              <a:solidFill>
                <a:schemeClr val="tx1"/>
              </a:solidFill>
              <a:latin typeface="黑体" panose="02010609060101010101" pitchFamily="49" charset="-122"/>
              <a:ea typeface="黑体" panose="02010609060101010101" pitchFamily="49" charset="-122"/>
            </a:endParaRPr>
          </a:p>
          <a:p>
            <a:pPr lvl="1" indent="-190500" eaLnBrk="1" hangingPunct="1">
              <a:buClr>
                <a:srgbClr val="006600"/>
              </a:buClr>
              <a:buSzPct val="70000"/>
              <a:buFont typeface="Wingdings" panose="05000000000000000000" pitchFamily="2" charset="2"/>
              <a:buChar char="n"/>
            </a:pPr>
            <a:r>
              <a:rPr lang="zh-CN" altLang="en-US" sz="1400" b="1" dirty="0">
                <a:solidFill>
                  <a:schemeClr val="tx1"/>
                </a:solidFill>
                <a:latin typeface="黑体" panose="02010609060101010101" pitchFamily="49" charset="-122"/>
                <a:ea typeface="黑体" panose="02010609060101010101" pitchFamily="49" charset="-122"/>
              </a:rPr>
              <a:t>按照预先设定的优先级，只对其中优先级最高的输入进行编码。</a:t>
            </a:r>
            <a:endParaRPr lang="en-US" altLang="zh-CN" sz="1400" b="1" dirty="0">
              <a:solidFill>
                <a:schemeClr val="tx1"/>
              </a:solidFill>
              <a:latin typeface="黑体" panose="02010609060101010101" pitchFamily="49" charset="-122"/>
              <a:ea typeface="黑体" panose="02010609060101010101" pitchFamily="49" charset="-122"/>
            </a:endParaRPr>
          </a:p>
        </p:txBody>
      </p:sp>
      <p:grpSp>
        <p:nvGrpSpPr>
          <p:cNvPr id="12" name="组合 22"/>
          <p:cNvGrpSpPr/>
          <p:nvPr/>
        </p:nvGrpSpPr>
        <p:grpSpPr>
          <a:xfrm>
            <a:off x="6024880" y="3127375"/>
            <a:ext cx="3846195" cy="583565"/>
            <a:chOff x="4788024" y="2283718"/>
            <a:chExt cx="3244552" cy="584657"/>
          </a:xfrm>
        </p:grpSpPr>
        <p:sp>
          <p:nvSpPr>
            <p:cNvPr id="67691" name="TextBox 23"/>
            <p:cNvSpPr txBox="1"/>
            <p:nvPr/>
          </p:nvSpPr>
          <p:spPr>
            <a:xfrm>
              <a:off x="4788024" y="2283718"/>
              <a:ext cx="3244552" cy="584657"/>
            </a:xfrm>
            <a:prstGeom prst="rect">
              <a:avLst/>
            </a:prstGeom>
            <a:noFill/>
            <a:ln w="9525">
              <a:noFill/>
            </a:ln>
          </p:spPr>
          <p:txBody>
            <a:bodyPr>
              <a:spAutoFit/>
            </a:bodyPr>
            <a:lstStyle/>
            <a:p>
              <a:pPr eaLnBrk="1" hangingPunct="1"/>
              <a:r>
                <a:rPr lang="zh-CN" altLang="en-US" sz="1600" b="1" dirty="0">
                  <a:solidFill>
                    <a:schemeClr val="tx1"/>
                  </a:solidFill>
                  <a:latin typeface="黑体" panose="02010609060101010101" pitchFamily="49" charset="-122"/>
                  <a:ea typeface="黑体" panose="02010609060101010101" pitchFamily="49" charset="-122"/>
                </a:rPr>
                <a:t>普通编码器：无法避免错误输入（同时输入多路有效信号），容易造成混乱。</a:t>
              </a:r>
            </a:p>
          </p:txBody>
        </p:sp>
        <p:sp>
          <p:nvSpPr>
            <p:cNvPr id="67692" name="圆角矩形标注 24"/>
            <p:cNvSpPr/>
            <p:nvPr/>
          </p:nvSpPr>
          <p:spPr>
            <a:xfrm>
              <a:off x="4788024" y="2295293"/>
              <a:ext cx="3240360" cy="572899"/>
            </a:xfrm>
            <a:prstGeom prst="wedgeRoundRectCallout">
              <a:avLst>
                <a:gd name="adj1" fmla="val -61199"/>
                <a:gd name="adj2" fmla="val -38537"/>
                <a:gd name="adj3" fmla="val 16667"/>
              </a:avLst>
            </a:prstGeom>
            <a:noFill/>
            <a:ln w="19050" cap="flat" cmpd="sng">
              <a:solidFill>
                <a:schemeClr val="bg1"/>
              </a:solidFill>
              <a:prstDash val="solid"/>
              <a:round/>
              <a:headEnd type="none" w="med" len="med"/>
              <a:tailEnd type="none" w="med" len="med"/>
            </a:ln>
          </p:spPr>
          <p:txBody>
            <a:bodyPr>
              <a:spAutoFit/>
            </a:bodyPr>
            <a:lstStyle/>
            <a:p>
              <a:pPr eaLnBrk="1" hangingPunct="1"/>
              <a:endParaRPr lang="zh-CN" altLang="en-US" sz="2800" dirty="0">
                <a:solidFill>
                  <a:schemeClr val="tx1"/>
                </a:solidFill>
                <a:latin typeface="Arial" panose="020B0604020202020204" pitchFamily="34" charset="0"/>
              </a:endParaRPr>
            </a:p>
          </p:txBody>
        </p:sp>
      </p:grpSp>
      <p:graphicFrame>
        <p:nvGraphicFramePr>
          <p:cNvPr id="15" name="表格 14"/>
          <p:cNvGraphicFramePr>
            <a:graphicFrameLocks noGrp="1"/>
          </p:cNvGraphicFramePr>
          <p:nvPr>
            <p:custDataLst>
              <p:tags r:id="rId1"/>
            </p:custDataLst>
          </p:nvPr>
        </p:nvGraphicFramePr>
        <p:xfrm>
          <a:off x="1227455" y="3799205"/>
          <a:ext cx="3279140" cy="1981200"/>
        </p:xfrm>
        <a:graphic>
          <a:graphicData uri="http://schemas.openxmlformats.org/drawingml/2006/table">
            <a:tbl>
              <a:tblPr firstRow="1" bandRow="1">
                <a:tableStyleId>{D7AC3CCA-C797-4891-BE02-D94E43425B78}</a:tableStyleId>
              </a:tblPr>
              <a:tblGrid>
                <a:gridCol w="528320">
                  <a:extLst>
                    <a:ext uri="{9D8B030D-6E8A-4147-A177-3AD203B41FA5}">
                      <a16:colId xmlns:a16="http://schemas.microsoft.com/office/drawing/2014/main" val="20000"/>
                    </a:ext>
                  </a:extLst>
                </a:gridCol>
                <a:gridCol w="529590">
                  <a:extLst>
                    <a:ext uri="{9D8B030D-6E8A-4147-A177-3AD203B41FA5}">
                      <a16:colId xmlns:a16="http://schemas.microsoft.com/office/drawing/2014/main" val="20001"/>
                    </a:ext>
                  </a:extLst>
                </a:gridCol>
                <a:gridCol w="528320">
                  <a:extLst>
                    <a:ext uri="{9D8B030D-6E8A-4147-A177-3AD203B41FA5}">
                      <a16:colId xmlns:a16="http://schemas.microsoft.com/office/drawing/2014/main" val="20002"/>
                    </a:ext>
                  </a:extLst>
                </a:gridCol>
                <a:gridCol w="634365">
                  <a:extLst>
                    <a:ext uri="{9D8B030D-6E8A-4147-A177-3AD203B41FA5}">
                      <a16:colId xmlns:a16="http://schemas.microsoft.com/office/drawing/2014/main" val="20003"/>
                    </a:ext>
                  </a:extLst>
                </a:gridCol>
                <a:gridCol w="529590">
                  <a:extLst>
                    <a:ext uri="{9D8B030D-6E8A-4147-A177-3AD203B41FA5}">
                      <a16:colId xmlns:a16="http://schemas.microsoft.com/office/drawing/2014/main" val="20004"/>
                    </a:ext>
                  </a:extLst>
                </a:gridCol>
                <a:gridCol w="528955">
                  <a:extLst>
                    <a:ext uri="{9D8B030D-6E8A-4147-A177-3AD203B41FA5}">
                      <a16:colId xmlns:a16="http://schemas.microsoft.com/office/drawing/2014/main" val="20005"/>
                    </a:ext>
                  </a:extLst>
                </a:gridCol>
              </a:tblGrid>
              <a:tr h="376555">
                <a:tc>
                  <a:txBody>
                    <a:bodyPr/>
                    <a:lstStyle/>
                    <a:p>
                      <a:pPr algn="ctr"/>
                      <a:r>
                        <a:rPr lang="en-US" altLang="zh-CN" sz="2000" b="1" kern="1200" baseline="0" dirty="0">
                          <a:solidFill>
                            <a:schemeClr val="tx1"/>
                          </a:solidFill>
                          <a:latin typeface="+mj-lt"/>
                          <a:ea typeface="+mn-ea"/>
                          <a:cs typeface="+mn-cs"/>
                        </a:rPr>
                        <a:t>A</a:t>
                      </a:r>
                      <a:r>
                        <a:rPr lang="en-US" altLang="zh-CN" sz="2000" b="1" kern="1200" baseline="-25000" dirty="0">
                          <a:solidFill>
                            <a:schemeClr val="tx1"/>
                          </a:solidFill>
                          <a:latin typeface="+mj-lt"/>
                          <a:ea typeface="+mn-ea"/>
                          <a:cs typeface="+mn-cs"/>
                        </a:rPr>
                        <a:t>3</a:t>
                      </a:r>
                    </a:p>
                  </a:txBody>
                  <a:tcPr marL="91424" marR="91424">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2000" b="1" kern="1200" baseline="0" dirty="0">
                          <a:solidFill>
                            <a:schemeClr val="tx1"/>
                          </a:solidFill>
                          <a:latin typeface="+mj-lt"/>
                          <a:ea typeface="+mn-ea"/>
                          <a:cs typeface="+mn-cs"/>
                        </a:rPr>
                        <a:t>A</a:t>
                      </a:r>
                      <a:r>
                        <a:rPr lang="en-US" altLang="zh-CN" sz="2000" b="1" kern="1200" baseline="-25000" dirty="0">
                          <a:solidFill>
                            <a:schemeClr val="tx1"/>
                          </a:solidFill>
                          <a:latin typeface="+mj-lt"/>
                          <a:ea typeface="+mn-ea"/>
                          <a:cs typeface="+mn-cs"/>
                        </a:rPr>
                        <a:t>2</a:t>
                      </a:r>
                    </a:p>
                  </a:txBody>
                  <a:tcPr marL="91424" marR="91424">
                    <a:lnL w="12700" cmpd="sng">
                      <a:noFill/>
                    </a:lnL>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2000" b="1" kern="1200" baseline="0" dirty="0">
                          <a:solidFill>
                            <a:schemeClr val="tx1"/>
                          </a:solidFill>
                          <a:latin typeface="+mj-lt"/>
                          <a:ea typeface="+mn-ea"/>
                          <a:cs typeface="+mn-cs"/>
                        </a:rPr>
                        <a:t>A</a:t>
                      </a:r>
                      <a:r>
                        <a:rPr lang="en-US" altLang="zh-CN" sz="2000" b="1" kern="1200" baseline="-25000" dirty="0">
                          <a:solidFill>
                            <a:schemeClr val="tx1"/>
                          </a:solidFill>
                          <a:latin typeface="+mj-lt"/>
                          <a:ea typeface="+mn-ea"/>
                          <a:cs typeface="+mn-cs"/>
                        </a:rPr>
                        <a:t>1</a:t>
                      </a:r>
                    </a:p>
                  </a:txBody>
                  <a:tcPr marL="91424" marR="91424">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2000" dirty="0">
                          <a:solidFill>
                            <a:schemeClr val="tx1"/>
                          </a:solidFill>
                          <a:latin typeface="+mj-lt"/>
                        </a:rPr>
                        <a:t>A</a:t>
                      </a:r>
                      <a:r>
                        <a:rPr lang="en-US" altLang="zh-CN" sz="2000" baseline="-25000" dirty="0">
                          <a:solidFill>
                            <a:schemeClr val="tx1"/>
                          </a:solidFill>
                          <a:latin typeface="+mj-lt"/>
                        </a:rPr>
                        <a:t>0</a:t>
                      </a:r>
                    </a:p>
                  </a:txBody>
                  <a:tcPr marL="91424" marR="91424">
                    <a:lnL w="12700" cap="flat" cmpd="sng" algn="ctr">
                      <a:noFill/>
                      <a:prstDash val="solid"/>
                      <a:round/>
                      <a:headEnd type="none" w="med" len="med"/>
                      <a:tailEnd type="none" w="med" len="med"/>
                    </a:lnL>
                    <a:solidFill>
                      <a:schemeClr val="bg1">
                        <a:lumMod val="20000"/>
                        <a:lumOff val="80000"/>
                      </a:schemeClr>
                    </a:solidFill>
                  </a:tcPr>
                </a:tc>
                <a:tc>
                  <a:txBody>
                    <a:bodyPr/>
                    <a:lstStyle/>
                    <a:p>
                      <a:pPr algn="ctr"/>
                      <a:r>
                        <a:rPr lang="en-US" altLang="zh-CN" sz="2000" dirty="0">
                          <a:solidFill>
                            <a:srgbClr val="C00000"/>
                          </a:solidFill>
                          <a:latin typeface="+mj-lt"/>
                        </a:rPr>
                        <a:t>B</a:t>
                      </a:r>
                      <a:r>
                        <a:rPr lang="en-US" altLang="zh-CN" sz="2000" baseline="-25000" dirty="0">
                          <a:solidFill>
                            <a:srgbClr val="C00000"/>
                          </a:solidFill>
                          <a:latin typeface="+mj-lt"/>
                        </a:rPr>
                        <a:t>1</a:t>
                      </a:r>
                    </a:p>
                  </a:txBody>
                  <a:tcPr marL="91424" marR="91424">
                    <a:solidFill>
                      <a:schemeClr val="bg1">
                        <a:lumMod val="20000"/>
                        <a:lumOff val="80000"/>
                      </a:schemeClr>
                    </a:solidFill>
                  </a:tcPr>
                </a:tc>
                <a:tc>
                  <a:txBody>
                    <a:bodyPr/>
                    <a:lstStyle/>
                    <a:p>
                      <a:pPr algn="ctr"/>
                      <a:r>
                        <a:rPr lang="en-US" altLang="zh-CN" sz="2000" dirty="0">
                          <a:solidFill>
                            <a:srgbClr val="C00000"/>
                          </a:solidFill>
                          <a:latin typeface="+mj-lt"/>
                        </a:rPr>
                        <a:t>B</a:t>
                      </a:r>
                      <a:r>
                        <a:rPr lang="en-US" altLang="zh-CN" sz="2000" b="1" kern="1200" baseline="-25000" dirty="0">
                          <a:solidFill>
                            <a:srgbClr val="C00000"/>
                          </a:solidFill>
                          <a:latin typeface="+mj-lt"/>
                          <a:ea typeface="+mn-ea"/>
                          <a:cs typeface="+mn-cs"/>
                        </a:rPr>
                        <a:t>0</a:t>
                      </a:r>
                    </a:p>
                  </a:txBody>
                  <a:tcPr marL="91424" marR="91424">
                    <a:solidFill>
                      <a:schemeClr val="bg1">
                        <a:lumMod val="20000"/>
                        <a:lumOff val="80000"/>
                      </a:schemeClr>
                    </a:solidFill>
                  </a:tcPr>
                </a:tc>
                <a:extLst>
                  <a:ext uri="{0D108BD9-81ED-4DB2-BD59-A6C34878D82A}">
                    <a16:rowId xmlns:a16="http://schemas.microsoft.com/office/drawing/2014/main" val="10000"/>
                  </a:ext>
                </a:extLst>
              </a:tr>
              <a:tr h="376555">
                <a:tc>
                  <a:txBody>
                    <a:bodyPr/>
                    <a:lstStyle/>
                    <a:p>
                      <a:pPr algn="ctr"/>
                      <a:r>
                        <a:rPr lang="en-US" altLang="zh-CN" sz="2000" b="1" dirty="0">
                          <a:latin typeface="+mj-lt"/>
                        </a:rPr>
                        <a:t>0</a:t>
                      </a:r>
                    </a:p>
                  </a:txBody>
                  <a:tcPr marL="91424" marR="91424">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dirty="0">
                          <a:latin typeface="+mj-lt"/>
                        </a:rPr>
                        <a:t>0</a:t>
                      </a:r>
                    </a:p>
                  </a:txBody>
                  <a:tcPr marL="91424" marR="914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dirty="0">
                          <a:latin typeface="+mj-lt"/>
                        </a:rPr>
                        <a:t>0</a:t>
                      </a:r>
                    </a:p>
                  </a:txBody>
                  <a:tcPr marL="91424" marR="914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dirty="0">
                          <a:solidFill>
                            <a:srgbClr val="C00000"/>
                          </a:solidFill>
                          <a:latin typeface="+mj-lt"/>
                        </a:rPr>
                        <a:t>1</a:t>
                      </a:r>
                    </a:p>
                  </a:txBody>
                  <a:tcPr marL="91424" marR="91424">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2000" b="1" dirty="0">
                          <a:latin typeface="+mj-lt"/>
                        </a:rPr>
                        <a:t>0</a:t>
                      </a:r>
                    </a:p>
                  </a:txBody>
                  <a:tcPr marL="91424" marR="91424">
                    <a:solidFill>
                      <a:schemeClr val="bg1"/>
                    </a:solidFill>
                  </a:tcPr>
                </a:tc>
                <a:tc>
                  <a:txBody>
                    <a:bodyPr/>
                    <a:lstStyle/>
                    <a:p>
                      <a:pPr algn="ctr"/>
                      <a:r>
                        <a:rPr lang="en-US" altLang="zh-CN" sz="2000" b="1" dirty="0">
                          <a:latin typeface="+mj-lt"/>
                        </a:rPr>
                        <a:t>0</a:t>
                      </a:r>
                    </a:p>
                  </a:txBody>
                  <a:tcPr marL="91424" marR="91424">
                    <a:solidFill>
                      <a:schemeClr val="bg1"/>
                    </a:solidFill>
                  </a:tcPr>
                </a:tc>
                <a:extLst>
                  <a:ext uri="{0D108BD9-81ED-4DB2-BD59-A6C34878D82A}">
                    <a16:rowId xmlns:a16="http://schemas.microsoft.com/office/drawing/2014/main" val="10001"/>
                  </a:ext>
                </a:extLst>
              </a:tr>
              <a:tr h="376555">
                <a:tc>
                  <a:txBody>
                    <a:bodyPr/>
                    <a:lstStyle/>
                    <a:p>
                      <a:pPr algn="ctr"/>
                      <a:r>
                        <a:rPr lang="en-US" altLang="zh-CN" sz="2000" b="1" dirty="0">
                          <a:latin typeface="+mj-lt"/>
                        </a:rPr>
                        <a:t>0</a:t>
                      </a:r>
                    </a:p>
                  </a:txBody>
                  <a:tcPr marL="91424" marR="91424">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dirty="0">
                          <a:latin typeface="+mj-lt"/>
                        </a:rPr>
                        <a:t>0</a:t>
                      </a:r>
                    </a:p>
                  </a:txBody>
                  <a:tcPr marL="91424" marR="914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latinLnBrk="0" hangingPunct="1"/>
                      <a:r>
                        <a:rPr lang="en-US" altLang="zh-CN" sz="2000" b="1" kern="1200" dirty="0">
                          <a:solidFill>
                            <a:srgbClr val="C00000"/>
                          </a:solidFill>
                          <a:latin typeface="+mj-lt"/>
                          <a:ea typeface="+mn-ea"/>
                          <a:cs typeface="+mn-cs"/>
                        </a:rPr>
                        <a:t>1</a:t>
                      </a:r>
                    </a:p>
                  </a:txBody>
                  <a:tcPr marL="91424" marR="914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dirty="0">
                          <a:latin typeface="+mj-lt"/>
                        </a:rPr>
                        <a:t>X</a:t>
                      </a:r>
                    </a:p>
                  </a:txBody>
                  <a:tcPr marL="91424" marR="91424">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2000" b="1" dirty="0">
                          <a:latin typeface="+mj-lt"/>
                        </a:rPr>
                        <a:t>0</a:t>
                      </a:r>
                    </a:p>
                  </a:txBody>
                  <a:tcPr marL="91424" marR="91424">
                    <a:solidFill>
                      <a:schemeClr val="bg1"/>
                    </a:solidFill>
                  </a:tcPr>
                </a:tc>
                <a:tc>
                  <a:txBody>
                    <a:bodyPr/>
                    <a:lstStyle/>
                    <a:p>
                      <a:pPr algn="ctr"/>
                      <a:r>
                        <a:rPr lang="en-US" altLang="zh-CN" sz="2000" b="1" dirty="0">
                          <a:latin typeface="+mj-lt"/>
                        </a:rPr>
                        <a:t>1</a:t>
                      </a:r>
                    </a:p>
                  </a:txBody>
                  <a:tcPr marL="91424" marR="91424">
                    <a:solidFill>
                      <a:schemeClr val="bg1"/>
                    </a:solidFill>
                  </a:tcPr>
                </a:tc>
                <a:extLst>
                  <a:ext uri="{0D108BD9-81ED-4DB2-BD59-A6C34878D82A}">
                    <a16:rowId xmlns:a16="http://schemas.microsoft.com/office/drawing/2014/main" val="10002"/>
                  </a:ext>
                </a:extLst>
              </a:tr>
              <a:tr h="376555">
                <a:tc>
                  <a:txBody>
                    <a:bodyPr/>
                    <a:lstStyle/>
                    <a:p>
                      <a:pPr algn="ctr"/>
                      <a:r>
                        <a:rPr lang="en-US" altLang="zh-CN" sz="2000" b="1" dirty="0">
                          <a:latin typeface="+mj-lt"/>
                        </a:rPr>
                        <a:t>0</a:t>
                      </a:r>
                    </a:p>
                  </a:txBody>
                  <a:tcPr marL="91424" marR="91424">
                    <a:lnR w="12700" cap="flat" cmpd="sng" algn="ctr">
                      <a:solidFill>
                        <a:schemeClr val="tx1"/>
                      </a:solidFill>
                      <a:prstDash val="solid"/>
                      <a:round/>
                      <a:headEnd type="none" w="med" len="med"/>
                      <a:tailEnd type="none" w="med" len="med"/>
                    </a:lnR>
                    <a:solidFill>
                      <a:schemeClr val="bg1"/>
                    </a:solidFill>
                  </a:tcPr>
                </a:tc>
                <a:tc>
                  <a:txBody>
                    <a:bodyPr/>
                    <a:lstStyle/>
                    <a:p>
                      <a:pPr marL="0" algn="ctr" defTabSz="914400" rtl="0" eaLnBrk="1" latinLnBrk="0" hangingPunct="1"/>
                      <a:r>
                        <a:rPr lang="en-US" altLang="zh-CN" sz="2000" b="1" kern="1200" dirty="0">
                          <a:solidFill>
                            <a:srgbClr val="C00000"/>
                          </a:solidFill>
                          <a:latin typeface="+mj-lt"/>
                          <a:ea typeface="+mn-ea"/>
                          <a:cs typeface="+mn-cs"/>
                        </a:rPr>
                        <a:t>1</a:t>
                      </a:r>
                    </a:p>
                  </a:txBody>
                  <a:tcPr marL="91424" marR="914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dirty="0">
                          <a:latin typeface="+mj-lt"/>
                        </a:rPr>
                        <a:t>X</a:t>
                      </a:r>
                    </a:p>
                  </a:txBody>
                  <a:tcPr marL="91424" marR="914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dirty="0">
                          <a:latin typeface="+mj-lt"/>
                        </a:rPr>
                        <a:t>X</a:t>
                      </a:r>
                    </a:p>
                  </a:txBody>
                  <a:tcPr marL="91424" marR="91424">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2000" b="1" dirty="0">
                          <a:latin typeface="+mj-lt"/>
                        </a:rPr>
                        <a:t>1</a:t>
                      </a:r>
                    </a:p>
                  </a:txBody>
                  <a:tcPr marL="91424" marR="91424">
                    <a:solidFill>
                      <a:schemeClr val="bg1"/>
                    </a:solidFill>
                  </a:tcPr>
                </a:tc>
                <a:tc>
                  <a:txBody>
                    <a:bodyPr/>
                    <a:lstStyle/>
                    <a:p>
                      <a:pPr algn="ctr"/>
                      <a:r>
                        <a:rPr lang="en-US" altLang="zh-CN" sz="2000" b="1" dirty="0">
                          <a:latin typeface="+mj-lt"/>
                        </a:rPr>
                        <a:t>0</a:t>
                      </a:r>
                    </a:p>
                  </a:txBody>
                  <a:tcPr marL="91424" marR="91424">
                    <a:solidFill>
                      <a:schemeClr val="bg1"/>
                    </a:solidFill>
                  </a:tcPr>
                </a:tc>
                <a:extLst>
                  <a:ext uri="{0D108BD9-81ED-4DB2-BD59-A6C34878D82A}">
                    <a16:rowId xmlns:a16="http://schemas.microsoft.com/office/drawing/2014/main" val="10003"/>
                  </a:ext>
                </a:extLst>
              </a:tr>
              <a:tr h="376555">
                <a:tc>
                  <a:txBody>
                    <a:bodyPr/>
                    <a:lstStyle/>
                    <a:p>
                      <a:pPr marL="0" algn="ctr" defTabSz="914400" rtl="0" eaLnBrk="1" latinLnBrk="0" hangingPunct="1"/>
                      <a:r>
                        <a:rPr lang="en-US" altLang="zh-CN" sz="2000" b="1" kern="1200" dirty="0">
                          <a:solidFill>
                            <a:srgbClr val="C00000"/>
                          </a:solidFill>
                          <a:latin typeface="+mj-lt"/>
                          <a:ea typeface="+mn-ea"/>
                          <a:cs typeface="+mn-cs"/>
                        </a:rPr>
                        <a:t>1</a:t>
                      </a:r>
                    </a:p>
                  </a:txBody>
                  <a:tcPr marL="91424" marR="91424">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baseline="0" dirty="0">
                          <a:solidFill>
                            <a:schemeClr val="tx1"/>
                          </a:solidFill>
                          <a:latin typeface="+mj-lt"/>
                        </a:rPr>
                        <a:t>X</a:t>
                      </a:r>
                    </a:p>
                  </a:txBody>
                  <a:tcPr marL="91424" marR="914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dirty="0">
                          <a:latin typeface="+mj-lt"/>
                        </a:rPr>
                        <a:t>X</a:t>
                      </a:r>
                    </a:p>
                  </a:txBody>
                  <a:tcPr marL="91424" marR="914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2000" b="1" dirty="0">
                          <a:latin typeface="+mj-lt"/>
                        </a:rPr>
                        <a:t>X</a:t>
                      </a:r>
                    </a:p>
                  </a:txBody>
                  <a:tcPr marL="91424" marR="91424">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2000" b="1" dirty="0">
                          <a:latin typeface="+mj-lt"/>
                        </a:rPr>
                        <a:t>1</a:t>
                      </a:r>
                    </a:p>
                  </a:txBody>
                  <a:tcPr marL="91424" marR="91424">
                    <a:solidFill>
                      <a:schemeClr val="bg1"/>
                    </a:solidFill>
                  </a:tcPr>
                </a:tc>
                <a:tc>
                  <a:txBody>
                    <a:bodyPr/>
                    <a:lstStyle/>
                    <a:p>
                      <a:pPr algn="ctr"/>
                      <a:r>
                        <a:rPr lang="en-US" altLang="zh-CN" sz="2000" b="1" dirty="0">
                          <a:latin typeface="+mj-lt"/>
                        </a:rPr>
                        <a:t>1</a:t>
                      </a:r>
                    </a:p>
                  </a:txBody>
                  <a:tcPr marL="91424" marR="91424">
                    <a:solidFill>
                      <a:schemeClr val="bg1"/>
                    </a:solidFill>
                  </a:tcPr>
                </a:tc>
                <a:extLst>
                  <a:ext uri="{0D108BD9-81ED-4DB2-BD59-A6C34878D82A}">
                    <a16:rowId xmlns:a16="http://schemas.microsoft.com/office/drawing/2014/main" val="10004"/>
                  </a:ext>
                </a:extLst>
              </a:tr>
            </a:tbl>
          </a:graphicData>
        </a:graphic>
      </p:graphicFrame>
      <p:sp>
        <p:nvSpPr>
          <p:cNvPr id="16" name="TextBox 20"/>
          <p:cNvSpPr txBox="1"/>
          <p:nvPr/>
        </p:nvSpPr>
        <p:spPr>
          <a:xfrm>
            <a:off x="1905318" y="3342323"/>
            <a:ext cx="1879600" cy="368300"/>
          </a:xfrm>
          <a:prstGeom prst="rect">
            <a:avLst/>
          </a:prstGeom>
          <a:noFill/>
          <a:ln w="9525">
            <a:noFill/>
          </a:ln>
        </p:spPr>
        <p:txBody>
          <a:bodyPr>
            <a:spAutoFit/>
          </a:bodyPr>
          <a:lstStyle/>
          <a:p>
            <a:pPr eaLnBrk="1" hangingPunct="1"/>
            <a:r>
              <a:rPr lang="en-US" altLang="zh-CN" sz="1800" b="1" dirty="0">
                <a:solidFill>
                  <a:schemeClr val="tx1"/>
                </a:solidFill>
                <a:latin typeface="Arial" panose="020B0604020202020204" pitchFamily="34" charset="0"/>
              </a:rPr>
              <a:t>4:2</a:t>
            </a:r>
            <a:r>
              <a:rPr lang="zh-CN" altLang="en-US" sz="1800" b="1" dirty="0">
                <a:solidFill>
                  <a:schemeClr val="tx1"/>
                </a:solidFill>
                <a:latin typeface="黑体" panose="02010609060101010101" pitchFamily="49" charset="-122"/>
                <a:ea typeface="黑体" panose="02010609060101010101" pitchFamily="49" charset="-122"/>
              </a:rPr>
              <a:t>优先编码器</a:t>
            </a:r>
          </a:p>
        </p:txBody>
      </p:sp>
      <p:sp>
        <p:nvSpPr>
          <p:cNvPr id="17" name="右箭头 27"/>
          <p:cNvSpPr/>
          <p:nvPr/>
        </p:nvSpPr>
        <p:spPr>
          <a:xfrm rot="7401833">
            <a:off x="3769707" y="3242647"/>
            <a:ext cx="612000" cy="540000"/>
          </a:xfrm>
          <a:prstGeom prst="rightArrow">
            <a:avLst>
              <a:gd name="adj1" fmla="val 50000"/>
              <a:gd name="adj2" fmla="val 49518"/>
            </a:avLst>
          </a:prstGeom>
          <a:solidFill>
            <a:srgbClr val="FFC000"/>
          </a:solidFill>
          <a:ln w="12700" cap="flat" cmpd="sng">
            <a:solidFill>
              <a:schemeClr val="bg2"/>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grpSp>
        <p:nvGrpSpPr>
          <p:cNvPr id="18" name="组合 14"/>
          <p:cNvGrpSpPr/>
          <p:nvPr/>
        </p:nvGrpSpPr>
        <p:grpSpPr>
          <a:xfrm>
            <a:off x="5519738" y="1268413"/>
            <a:ext cx="4176712" cy="647700"/>
            <a:chOff x="3275856" y="843558"/>
            <a:chExt cx="4176464" cy="648072"/>
          </a:xfrm>
        </p:grpSpPr>
        <p:sp>
          <p:nvSpPr>
            <p:cNvPr id="67689" name="圆角矩形标注 13"/>
            <p:cNvSpPr/>
            <p:nvPr/>
          </p:nvSpPr>
          <p:spPr>
            <a:xfrm>
              <a:off x="3275856" y="843558"/>
              <a:ext cx="4032448" cy="511071"/>
            </a:xfrm>
            <a:prstGeom prst="wedgeRoundRectCallout">
              <a:avLst>
                <a:gd name="adj1" fmla="val -61218"/>
                <a:gd name="adj2" fmla="val 36745"/>
                <a:gd name="adj3" fmla="val 16667"/>
              </a:avLst>
            </a:prstGeom>
            <a:solidFill>
              <a:srgbClr val="FFFF99"/>
            </a:solidFill>
            <a:ln w="19050" cap="flat" cmpd="sng">
              <a:solidFill>
                <a:srgbClr val="006600"/>
              </a:solidFill>
              <a:prstDash val="solid"/>
              <a:roun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sp>
          <p:nvSpPr>
            <p:cNvPr id="67690" name="AutoShape 3"/>
            <p:cNvSpPr/>
            <p:nvPr/>
          </p:nvSpPr>
          <p:spPr>
            <a:xfrm>
              <a:off x="3275856" y="843558"/>
              <a:ext cx="4176464" cy="648072"/>
            </a:xfrm>
            <a:prstGeom prst="wedgeRoundRectCallout">
              <a:avLst>
                <a:gd name="adj1" fmla="val 7764"/>
                <a:gd name="adj2" fmla="val -5620"/>
                <a:gd name="adj3" fmla="val 16667"/>
              </a:avLst>
            </a:prstGeom>
            <a:noFill/>
            <a:ln w="28575">
              <a:noFill/>
            </a:ln>
          </p:spPr>
          <p:txBody>
            <a:bodyPr/>
            <a:lstStyle/>
            <a:p>
              <a:pPr eaLnBrk="1" hangingPunct="1">
                <a:spcBef>
                  <a:spcPct val="50000"/>
                </a:spcBef>
              </a:pPr>
              <a:r>
                <a:rPr lang="zh-CN" altLang="en-US" sz="1400" b="1" dirty="0">
                  <a:solidFill>
                    <a:schemeClr val="tx1"/>
                  </a:solidFill>
                  <a:latin typeface="黑体" panose="02010609060101010101" pitchFamily="49" charset="-122"/>
                  <a:ea typeface="黑体" panose="02010609060101010101" pitchFamily="49" charset="-122"/>
                </a:rPr>
                <a:t>计算机配有四个外部设备：声卡</a:t>
              </a:r>
              <a:r>
                <a:rPr lang="en-US" altLang="zh-CN" sz="1400" b="1" dirty="0">
                  <a:solidFill>
                    <a:schemeClr val="tx1"/>
                  </a:solidFill>
                  <a:latin typeface="宋体" panose="02010600030101010101" pitchFamily="2" charset="-122"/>
                </a:rPr>
                <a:t>(</a:t>
              </a:r>
              <a:r>
                <a:rPr lang="en-US" altLang="zh-CN" sz="1400" b="1" dirty="0">
                  <a:solidFill>
                    <a:schemeClr val="tx1"/>
                  </a:solidFill>
                  <a:latin typeface="Arial" panose="020B0604020202020204" pitchFamily="34" charset="0"/>
                </a:rPr>
                <a:t>A0</a:t>
              </a:r>
              <a:r>
                <a:rPr lang="en-US" altLang="zh-CN" sz="1400" b="1" dirty="0">
                  <a:solidFill>
                    <a:schemeClr val="tx1"/>
                  </a:solidFill>
                  <a:latin typeface="宋体" panose="02010600030101010101" pitchFamily="2" charset="-122"/>
                </a:rPr>
                <a:t>),</a:t>
              </a:r>
              <a:r>
                <a:rPr lang="zh-CN" altLang="en-US" sz="1400" b="1" dirty="0">
                  <a:solidFill>
                    <a:schemeClr val="tx1"/>
                  </a:solidFill>
                  <a:latin typeface="黑体" panose="02010609060101010101" pitchFamily="49" charset="-122"/>
                  <a:ea typeface="黑体" panose="02010609060101010101" pitchFamily="49" charset="-122"/>
                </a:rPr>
                <a:t>硬盘驱动器</a:t>
              </a:r>
              <a:r>
                <a:rPr lang="en-US" altLang="zh-CN" sz="1400" b="1" dirty="0">
                  <a:solidFill>
                    <a:schemeClr val="tx1"/>
                  </a:solidFill>
                  <a:latin typeface="宋体" panose="02010600030101010101" pitchFamily="2" charset="-122"/>
                </a:rPr>
                <a:t>(</a:t>
              </a:r>
              <a:r>
                <a:rPr lang="en-US" altLang="zh-CN" sz="1400" b="1" dirty="0">
                  <a:solidFill>
                    <a:schemeClr val="tx1"/>
                  </a:solidFill>
                  <a:latin typeface="Arial" panose="020B0604020202020204" pitchFamily="34" charset="0"/>
                </a:rPr>
                <a:t>A1</a:t>
              </a:r>
              <a:r>
                <a:rPr lang="en-US" altLang="zh-CN" sz="1400" b="1" dirty="0">
                  <a:solidFill>
                    <a:schemeClr val="tx1"/>
                  </a:solidFill>
                  <a:latin typeface="宋体" panose="02010600030101010101" pitchFamily="2" charset="-122"/>
                </a:rPr>
                <a:t>)</a:t>
              </a:r>
              <a:r>
                <a:rPr lang="en-US" altLang="zh-CN" sz="1400" b="1" i="1" dirty="0">
                  <a:solidFill>
                    <a:schemeClr val="tx1"/>
                  </a:solidFill>
                  <a:latin typeface="宋体" panose="02010600030101010101" pitchFamily="2" charset="-122"/>
                </a:rPr>
                <a:t>,</a:t>
              </a:r>
              <a:r>
                <a:rPr lang="zh-CN" altLang="en-US" sz="1400" b="1" dirty="0">
                  <a:solidFill>
                    <a:schemeClr val="tx1"/>
                  </a:solidFill>
                  <a:latin typeface="黑体" panose="02010609060101010101" pitchFamily="49" charset="-122"/>
                  <a:ea typeface="黑体" panose="02010609060101010101" pitchFamily="49" charset="-122"/>
                </a:rPr>
                <a:t>鼠标</a:t>
              </a:r>
              <a:r>
                <a:rPr lang="en-US" altLang="zh-CN" sz="1400" b="1" dirty="0">
                  <a:solidFill>
                    <a:schemeClr val="tx1"/>
                  </a:solidFill>
                  <a:latin typeface="宋体" panose="02010600030101010101" pitchFamily="2" charset="-122"/>
                </a:rPr>
                <a:t>(</a:t>
              </a:r>
              <a:r>
                <a:rPr lang="en-US" altLang="zh-CN" sz="1400" b="1" dirty="0">
                  <a:solidFill>
                    <a:schemeClr val="tx1"/>
                  </a:solidFill>
                  <a:latin typeface="Arial" panose="020B0604020202020204" pitchFamily="34" charset="0"/>
                </a:rPr>
                <a:t>A2</a:t>
              </a:r>
              <a:r>
                <a:rPr lang="en-US" altLang="zh-CN" sz="1400" b="1" dirty="0">
                  <a:solidFill>
                    <a:schemeClr val="tx1"/>
                  </a:solidFill>
                  <a:latin typeface="宋体" panose="02010600030101010101" pitchFamily="2" charset="-122"/>
                </a:rPr>
                <a:t>)</a:t>
              </a:r>
              <a:r>
                <a:rPr lang="en-US" altLang="zh-CN" sz="1400" b="1" i="1" dirty="0">
                  <a:solidFill>
                    <a:schemeClr val="tx1"/>
                  </a:solidFill>
                  <a:latin typeface="宋体" panose="02010600030101010101" pitchFamily="2" charset="-122"/>
                </a:rPr>
                <a:t>,</a:t>
              </a:r>
              <a:r>
                <a:rPr lang="zh-CN" altLang="en-US" sz="1400" b="1" dirty="0">
                  <a:solidFill>
                    <a:schemeClr val="tx1"/>
                  </a:solidFill>
                  <a:latin typeface="黑体" panose="02010609060101010101" pitchFamily="49" charset="-122"/>
                  <a:ea typeface="黑体" panose="02010609060101010101" pitchFamily="49" charset="-122"/>
                </a:rPr>
                <a:t>网卡</a:t>
              </a:r>
              <a:r>
                <a:rPr lang="en-US" altLang="zh-CN" sz="1400" b="1" dirty="0">
                  <a:solidFill>
                    <a:schemeClr val="tx1"/>
                  </a:solidFill>
                  <a:latin typeface="宋体" panose="02010600030101010101" pitchFamily="2" charset="-122"/>
                </a:rPr>
                <a:t>(</a:t>
              </a:r>
              <a:r>
                <a:rPr lang="en-US" altLang="zh-CN" sz="1400" b="1" dirty="0">
                  <a:solidFill>
                    <a:schemeClr val="tx1"/>
                  </a:solidFill>
                  <a:latin typeface="Arial" panose="020B0604020202020204" pitchFamily="34" charset="0"/>
                </a:rPr>
                <a:t>A3</a:t>
              </a:r>
              <a:r>
                <a:rPr lang="en-US" altLang="zh-CN" sz="1400" b="1" dirty="0">
                  <a:solidFill>
                    <a:schemeClr val="tx1"/>
                  </a:solidFill>
                  <a:latin typeface="宋体" panose="02010600030101010101" pitchFamily="2" charset="-122"/>
                </a:rPr>
                <a:t>)</a:t>
              </a:r>
              <a:r>
                <a:rPr lang="zh-CN" altLang="en-US" sz="1400" b="1" dirty="0">
                  <a:solidFill>
                    <a:schemeClr val="tx1"/>
                  </a:solidFill>
                  <a:latin typeface="黑体" panose="02010609060101010101" pitchFamily="49" charset="-122"/>
                  <a:ea typeface="黑体" panose="02010609060101010101" pitchFamily="49" charset="-122"/>
                </a:rPr>
                <a:t>，</a:t>
              </a:r>
              <a:r>
                <a:rPr lang="en-US" altLang="zh-CN" sz="1400" b="1" i="1" dirty="0">
                  <a:solidFill>
                    <a:schemeClr val="tx1"/>
                  </a:solidFill>
                  <a:latin typeface="Arial" panose="020B0604020202020204" pitchFamily="34" charset="0"/>
                </a:rPr>
                <a:t>B</a:t>
              </a:r>
              <a:r>
                <a:rPr lang="en-US" altLang="zh-CN" sz="1400" b="1" i="1" baseline="-25000" dirty="0">
                  <a:solidFill>
                    <a:schemeClr val="tx1"/>
                  </a:solidFill>
                  <a:latin typeface="Arial" panose="020B0604020202020204" pitchFamily="34" charset="0"/>
                </a:rPr>
                <a:t>0</a:t>
              </a:r>
              <a:r>
                <a:rPr lang="zh-CN" altLang="en-US" sz="1400" b="1" i="1" dirty="0">
                  <a:solidFill>
                    <a:schemeClr val="tx1"/>
                  </a:solidFill>
                  <a:latin typeface="宋体" panose="02010600030101010101" pitchFamily="2" charset="-122"/>
                </a:rPr>
                <a:t>、</a:t>
              </a:r>
              <a:r>
                <a:rPr lang="en-US" altLang="zh-CN" sz="1400" b="1" i="1" dirty="0">
                  <a:solidFill>
                    <a:schemeClr val="tx1"/>
                  </a:solidFill>
                  <a:latin typeface="Arial" panose="020B0604020202020204" pitchFamily="34" charset="0"/>
                </a:rPr>
                <a:t>B</a:t>
              </a:r>
              <a:r>
                <a:rPr lang="en-US" altLang="zh-CN" sz="1400" b="1" i="1" baseline="-25000" dirty="0">
                  <a:solidFill>
                    <a:schemeClr val="tx1"/>
                  </a:solidFill>
                  <a:latin typeface="Arial" panose="020B0604020202020204" pitchFamily="34" charset="0"/>
                </a:rPr>
                <a:t>1</a:t>
              </a:r>
              <a:r>
                <a:rPr lang="zh-CN" altLang="en-US" sz="1400" b="1" dirty="0">
                  <a:solidFill>
                    <a:schemeClr val="tx1"/>
                  </a:solidFill>
                  <a:latin typeface="黑体" panose="02010609060101010101" pitchFamily="49" charset="-122"/>
                  <a:ea typeface="黑体" panose="02010609060101010101" pitchFamily="49" charset="-122"/>
                </a:rPr>
                <a:t>为编码输出</a:t>
              </a:r>
              <a:r>
                <a:rPr lang="zh-CN" altLang="en-US" sz="1400" b="1" dirty="0">
                  <a:solidFill>
                    <a:schemeClr val="tx1"/>
                  </a:solidFill>
                  <a:latin typeface="宋体" panose="02010600030101010101" pitchFamily="2" charset="-122"/>
                </a:rPr>
                <a:t>。</a:t>
              </a:r>
            </a:p>
          </p:txBody>
        </p:sp>
      </p:grpSp>
      <p:pic>
        <p:nvPicPr>
          <p:cNvPr id="21" name="Picture 4"/>
          <p:cNvPicPr>
            <a:picLocks noChangeAspect="1"/>
          </p:cNvPicPr>
          <p:nvPr/>
        </p:nvPicPr>
        <p:blipFill>
          <a:blip r:embed="rId7"/>
          <a:stretch>
            <a:fillRect/>
          </a:stretch>
        </p:blipFill>
        <p:spPr>
          <a:xfrm>
            <a:off x="9739313" y="1287463"/>
            <a:ext cx="504825" cy="407987"/>
          </a:xfrm>
          <a:prstGeom prst="rect">
            <a:avLst/>
          </a:prstGeom>
          <a:noFill/>
          <a:ln w="9525">
            <a:noFill/>
          </a:ln>
        </p:spPr>
      </p:pic>
      <p:sp>
        <p:nvSpPr>
          <p:cNvPr id="22" name="TextBox 49"/>
          <p:cNvSpPr txBox="1"/>
          <p:nvPr/>
        </p:nvSpPr>
        <p:spPr>
          <a:xfrm>
            <a:off x="1666875" y="5859463"/>
            <a:ext cx="4176713" cy="953135"/>
          </a:xfrm>
          <a:prstGeom prst="rect">
            <a:avLst/>
          </a:prstGeom>
          <a:noFill/>
          <a:ln w="19050" cap="flat" cmpd="sng">
            <a:solidFill>
              <a:srgbClr val="C00000"/>
            </a:solidFill>
            <a:prstDash val="solid"/>
            <a:miter/>
            <a:headEnd type="none" w="med" len="med"/>
            <a:tailEnd type="none" w="med" len="med"/>
          </a:ln>
        </p:spPr>
        <p:txBody>
          <a:bodyPr>
            <a:spAutoFit/>
          </a:bodyPr>
          <a:lstStyle/>
          <a:p>
            <a:pPr eaLnBrk="1" hangingPunct="1"/>
            <a:r>
              <a:rPr lang="zh-CN" altLang="en-US" sz="1400" b="1" dirty="0">
                <a:solidFill>
                  <a:schemeClr val="tx1"/>
                </a:solidFill>
                <a:latin typeface="黑体" panose="02010609060101010101" pitchFamily="49" charset="-122"/>
                <a:ea typeface="黑体" panose="02010609060101010101" pitchFamily="49" charset="-122"/>
              </a:rPr>
              <a:t>二进制编码器：</a:t>
            </a:r>
            <a:endParaRPr lang="en-US" altLang="zh-CN" sz="1400" b="1" dirty="0">
              <a:solidFill>
                <a:schemeClr val="tx1"/>
              </a:solidFill>
              <a:latin typeface="黑体" panose="02010609060101010101" pitchFamily="49" charset="-122"/>
              <a:ea typeface="黑体" panose="02010609060101010101" pitchFamily="49" charset="-122"/>
            </a:endParaRPr>
          </a:p>
          <a:p>
            <a:pPr lvl="1" indent="-190500" eaLnBrk="1" hangingPunct="1">
              <a:buClr>
                <a:srgbClr val="006600"/>
              </a:buClr>
              <a:buSzPct val="70000"/>
              <a:buFont typeface="Wingdings" panose="05000000000000000000" pitchFamily="2" charset="2"/>
              <a:buChar char="n"/>
            </a:pPr>
            <a:r>
              <a:rPr lang="zh-CN" altLang="en-US" sz="1400" b="1" dirty="0">
                <a:solidFill>
                  <a:schemeClr val="tx1"/>
                </a:solidFill>
                <a:latin typeface="黑体" panose="02010609060101010101" pitchFamily="49" charset="-122"/>
                <a:ea typeface="黑体" panose="02010609060101010101" pitchFamily="49" charset="-122"/>
              </a:rPr>
              <a:t>可以对</a:t>
            </a:r>
            <a:r>
              <a:rPr lang="en-US" altLang="zh-CN" sz="1400" b="1" dirty="0">
                <a:solidFill>
                  <a:schemeClr val="tx1"/>
                </a:solidFill>
                <a:latin typeface="黑体" panose="02010609060101010101" pitchFamily="49" charset="-122"/>
                <a:ea typeface="黑体" panose="02010609060101010101" pitchFamily="49" charset="-122"/>
              </a:rPr>
              <a:t>2</a:t>
            </a:r>
            <a:r>
              <a:rPr lang="en-US" altLang="zh-CN" sz="1400" b="1" baseline="30000" dirty="0">
                <a:solidFill>
                  <a:schemeClr val="tx1"/>
                </a:solidFill>
                <a:latin typeface="黑体" panose="02010609060101010101" pitchFamily="49" charset="-122"/>
                <a:ea typeface="黑体" panose="02010609060101010101" pitchFamily="49" charset="-122"/>
              </a:rPr>
              <a:t>n</a:t>
            </a:r>
            <a:r>
              <a:rPr lang="zh-CN" altLang="en-US" sz="1400" b="1" dirty="0">
                <a:solidFill>
                  <a:schemeClr val="tx1"/>
                </a:solidFill>
                <a:latin typeface="黑体" panose="02010609060101010101" pitchFamily="49" charset="-122"/>
                <a:ea typeface="黑体" panose="02010609060101010101" pitchFamily="49" charset="-122"/>
              </a:rPr>
              <a:t>个输入对象编码</a:t>
            </a:r>
            <a:endParaRPr lang="en-US" altLang="zh-CN" sz="1400" b="1" dirty="0">
              <a:solidFill>
                <a:schemeClr val="tx1"/>
              </a:solidFill>
              <a:latin typeface="黑体" panose="02010609060101010101" pitchFamily="49" charset="-122"/>
              <a:ea typeface="黑体" panose="02010609060101010101" pitchFamily="49" charset="-122"/>
            </a:endParaRPr>
          </a:p>
          <a:p>
            <a:pPr lvl="1" indent="-190500" eaLnBrk="1" hangingPunct="1">
              <a:buClr>
                <a:srgbClr val="006600"/>
              </a:buClr>
              <a:buSzPct val="70000"/>
              <a:buFont typeface="Wingdings" panose="05000000000000000000" pitchFamily="2" charset="2"/>
              <a:buChar char="n"/>
            </a:pPr>
            <a:r>
              <a:rPr lang="zh-CN" altLang="en-US" sz="1400" b="1" dirty="0">
                <a:solidFill>
                  <a:schemeClr val="tx1"/>
                </a:solidFill>
                <a:latin typeface="黑体" panose="02010609060101010101" pitchFamily="49" charset="-122"/>
                <a:ea typeface="黑体" panose="02010609060101010101" pitchFamily="49" charset="-122"/>
              </a:rPr>
              <a:t>只需</a:t>
            </a:r>
            <a:r>
              <a:rPr lang="en-US" altLang="zh-CN" sz="1400" b="1" dirty="0">
                <a:solidFill>
                  <a:schemeClr val="tx1"/>
                </a:solidFill>
                <a:latin typeface="黑体" panose="02010609060101010101" pitchFamily="49" charset="-122"/>
                <a:ea typeface="黑体" panose="02010609060101010101" pitchFamily="49" charset="-122"/>
              </a:rPr>
              <a:t>n</a:t>
            </a:r>
            <a:r>
              <a:rPr lang="zh-CN" altLang="en-US" sz="1400" b="1" dirty="0">
                <a:solidFill>
                  <a:schemeClr val="tx1"/>
                </a:solidFill>
                <a:latin typeface="黑体" panose="02010609060101010101" pitchFamily="49" charset="-122"/>
                <a:ea typeface="黑体" panose="02010609060101010101" pitchFamily="49" charset="-122"/>
              </a:rPr>
              <a:t>个输出端（每个对象获得一个</a:t>
            </a:r>
            <a:r>
              <a:rPr lang="en-US" altLang="zh-CN" sz="1400" b="1" dirty="0">
                <a:solidFill>
                  <a:schemeClr val="tx1"/>
                </a:solidFill>
                <a:latin typeface="黑体" panose="02010609060101010101" pitchFamily="49" charset="-122"/>
                <a:ea typeface="黑体" panose="02010609060101010101" pitchFamily="49" charset="-122"/>
              </a:rPr>
              <a:t>n</a:t>
            </a:r>
            <a:r>
              <a:rPr lang="zh-CN" altLang="en-US" sz="1400" b="1" dirty="0">
                <a:solidFill>
                  <a:schemeClr val="tx1"/>
                </a:solidFill>
                <a:latin typeface="黑体" panose="02010609060101010101" pitchFamily="49" charset="-122"/>
                <a:ea typeface="黑体" panose="02010609060101010101" pitchFamily="49" charset="-122"/>
              </a:rPr>
              <a:t>位编码）</a:t>
            </a:r>
            <a:endParaRPr lang="en-US" altLang="zh-CN" sz="1400" b="1" dirty="0">
              <a:solidFill>
                <a:schemeClr val="tx1"/>
              </a:solidFill>
              <a:latin typeface="黑体" panose="02010609060101010101" pitchFamily="49" charset="-122"/>
              <a:ea typeface="黑体" panose="02010609060101010101" pitchFamily="49" charset="-122"/>
            </a:endParaRPr>
          </a:p>
          <a:p>
            <a:pPr lvl="1" indent="-190500" eaLnBrk="1" hangingPunct="1">
              <a:buClr>
                <a:srgbClr val="006600"/>
              </a:buClr>
              <a:buSzPct val="70000"/>
              <a:buFont typeface="Wingdings" panose="05000000000000000000" pitchFamily="2" charset="2"/>
              <a:buChar char="n"/>
            </a:pPr>
            <a:r>
              <a:rPr lang="zh-CN" altLang="en-US" sz="1400" b="1" dirty="0">
                <a:solidFill>
                  <a:schemeClr val="tx1"/>
                </a:solidFill>
                <a:latin typeface="黑体" panose="02010609060101010101" pitchFamily="49" charset="-122"/>
                <a:ea typeface="黑体" panose="02010609060101010101" pitchFamily="49" charset="-122"/>
              </a:rPr>
              <a:t>编码具有唯一性</a:t>
            </a:r>
            <a:endParaRPr lang="en-US" altLang="zh-CN" sz="1400" b="1" dirty="0">
              <a:solidFill>
                <a:schemeClr val="tx1"/>
              </a:solidFill>
              <a:latin typeface="黑体" panose="02010609060101010101" pitchFamily="49" charset="-122"/>
              <a:ea typeface="黑体" panose="02010609060101010101" pitchFamily="49" charset="-122"/>
            </a:endParaRPr>
          </a:p>
        </p:txBody>
      </p:sp>
      <p:sp>
        <p:nvSpPr>
          <p:cNvPr id="67687" name="灯片编号占位符 4"/>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69</a:t>
            </a:fld>
            <a:endParaRPr lang="zh-CN" altLang="zh-CN" sz="14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checkerboard(across)">
                                      <p:cBhvr>
                                        <p:cTn id="36" dur="500"/>
                                        <p:tgtEl>
                                          <p:spTgt spid="16"/>
                                        </p:tgtEl>
                                      </p:cBhvr>
                                    </p:animEffect>
                                  </p:childTnLst>
                                </p:cTn>
                              </p:par>
                            </p:childTnLst>
                          </p:cTn>
                        </p:par>
                        <p:par>
                          <p:cTn id="37" fill="hold">
                            <p:stCondLst>
                              <p:cond delay="500"/>
                            </p:stCondLst>
                            <p:childTnLst>
                              <p:par>
                                <p:cTn id="38" presetID="5" presetClass="entr" presetSubtype="1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checkerboard(across)">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strVal val="#ppt_h"/>
                                          </p:val>
                                        </p:tav>
                                        <p:tav tm="100000">
                                          <p:val>
                                            <p:strVal val="#ppt_h"/>
                                          </p:val>
                                        </p:tav>
                                      </p:tavLst>
                                    </p:anim>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par>
                                <p:cTn id="51" presetID="9"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dissolv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dissolv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dissolve">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16" grpId="0"/>
      <p:bldP spid="17" grpId="0" bldLvl="0" animBg="1"/>
      <p:bldP spid="2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sym typeface="+mn-ea"/>
              </a:rPr>
              <a:t>可编程逻辑器件</a:t>
            </a:r>
            <a:br>
              <a:rPr lang="zh-CN" altLang="en-US" b="1" dirty="0"/>
            </a:br>
            <a:endParaRPr lang="zh-CN" altLang="en-US"/>
          </a:p>
        </p:txBody>
      </p:sp>
      <p:sp>
        <p:nvSpPr>
          <p:cNvPr id="4" name="内容占位符 3"/>
          <p:cNvSpPr>
            <a:spLocks noGrp="1"/>
          </p:cNvSpPr>
          <p:nvPr>
            <p:ph idx="1"/>
          </p:nvPr>
        </p:nvSpPr>
        <p:spPr/>
        <p:txBody>
          <a:bodyPr/>
          <a:lstStyle/>
          <a:p>
            <a:r>
              <a:rPr lang="zh-CN" altLang="en-US" dirty="0">
                <a:sym typeface="+mn-ea"/>
              </a:rPr>
              <a:t>固定逻辑器件</a:t>
            </a:r>
            <a:endParaRPr lang="zh-CN" altLang="en-US"/>
          </a:p>
        </p:txBody>
      </p:sp>
      <p:grpSp>
        <p:nvGrpSpPr>
          <p:cNvPr id="3" name="组合 2"/>
          <p:cNvGrpSpPr/>
          <p:nvPr/>
        </p:nvGrpSpPr>
        <p:grpSpPr>
          <a:xfrm>
            <a:off x="3637515" y="3059377"/>
            <a:ext cx="8217017" cy="3388540"/>
            <a:chOff x="3836441" y="3226488"/>
            <a:chExt cx="8666385" cy="3573850"/>
          </a:xfrm>
        </p:grpSpPr>
        <p:sp>
          <p:nvSpPr>
            <p:cNvPr id="115" name="Text Box 9"/>
            <p:cNvSpPr txBox="1">
              <a:spLocks noChangeArrowheads="1"/>
            </p:cNvSpPr>
            <p:nvPr/>
          </p:nvSpPr>
          <p:spPr bwMode="auto">
            <a:xfrm>
              <a:off x="6232779" y="3226488"/>
              <a:ext cx="3699121" cy="528299"/>
            </a:xfrm>
            <a:prstGeom prst="rect">
              <a:avLst/>
            </a:prstGeom>
            <a:noFill/>
            <a:ln w="38100">
              <a:solidFill>
                <a:schemeClr val="accent2"/>
              </a:solidFill>
              <a:miter lim="800000"/>
            </a:ln>
            <a:effectLst/>
          </p:spPr>
          <p:txBody>
            <a:bodyPr>
              <a:spAutoFit/>
            </a:bodyPr>
            <a:lstStyle/>
            <a:p>
              <a:pPr algn="ctr">
                <a:spcBef>
                  <a:spcPct val="50000"/>
                </a:spcBef>
              </a:pPr>
              <a:r>
                <a:rPr lang="zh-CN" altLang="en-US" sz="2655">
                  <a:solidFill>
                    <a:schemeClr val="tx1"/>
                  </a:solidFill>
                  <a:ea typeface="华文中宋" panose="02010600040101010101" pitchFamily="2" charset="-122"/>
                </a:rPr>
                <a:t>可编程逻辑器件</a:t>
              </a:r>
              <a:r>
                <a:rPr lang="en-US" altLang="zh-CN" sz="2655">
                  <a:solidFill>
                    <a:schemeClr val="tx1"/>
                  </a:solidFill>
                  <a:ea typeface="华文中宋" panose="02010600040101010101" pitchFamily="2" charset="-122"/>
                </a:rPr>
                <a:t>(PLD)</a:t>
              </a:r>
              <a:endParaRPr lang="en-US" altLang="zh-CN" sz="2655" dirty="0">
                <a:solidFill>
                  <a:schemeClr val="tx1"/>
                </a:solidFill>
                <a:ea typeface="华文中宋" panose="02010600040101010101" pitchFamily="2" charset="-122"/>
              </a:endParaRPr>
            </a:p>
          </p:txBody>
        </p:sp>
        <p:sp>
          <p:nvSpPr>
            <p:cNvPr id="116" name="Text Box 10"/>
            <p:cNvSpPr txBox="1">
              <a:spLocks noChangeArrowheads="1"/>
            </p:cNvSpPr>
            <p:nvPr/>
          </p:nvSpPr>
          <p:spPr bwMode="auto">
            <a:xfrm>
              <a:off x="4611207" y="4439173"/>
              <a:ext cx="2661080" cy="528299"/>
            </a:xfrm>
            <a:prstGeom prst="rect">
              <a:avLst/>
            </a:prstGeom>
            <a:noFill/>
            <a:ln w="38100">
              <a:solidFill>
                <a:schemeClr val="accent2"/>
              </a:solidFill>
              <a:miter lim="800000"/>
            </a:ln>
            <a:effectLst/>
          </p:spPr>
          <p:txBody>
            <a:bodyPr>
              <a:spAutoFit/>
            </a:bodyPr>
            <a:lstStyle/>
            <a:p>
              <a:pPr algn="ctr">
                <a:lnSpc>
                  <a:spcPct val="100000"/>
                </a:lnSpc>
                <a:spcBef>
                  <a:spcPct val="50000"/>
                </a:spcBef>
                <a:buClrTx/>
                <a:buFontTx/>
                <a:buNone/>
              </a:pPr>
              <a:r>
                <a:rPr lang="zh-CN" altLang="en-US" sz="2655">
                  <a:solidFill>
                    <a:schemeClr val="tx1"/>
                  </a:solidFill>
                  <a:ea typeface="华文中宋" panose="02010600040101010101" pitchFamily="2" charset="-122"/>
                </a:rPr>
                <a:t>低密度</a:t>
              </a:r>
              <a:r>
                <a:rPr lang="en-US" altLang="zh-CN" sz="2655">
                  <a:solidFill>
                    <a:schemeClr val="tx1"/>
                  </a:solidFill>
                  <a:ea typeface="华文中宋" panose="02010600040101010101" pitchFamily="2" charset="-122"/>
                </a:rPr>
                <a:t>PLD</a:t>
              </a:r>
              <a:endParaRPr lang="en-US" altLang="zh-CN" sz="2655" dirty="0">
                <a:solidFill>
                  <a:schemeClr val="tx1"/>
                </a:solidFill>
                <a:ea typeface="华文中宋" panose="02010600040101010101" pitchFamily="2" charset="-122"/>
              </a:endParaRPr>
            </a:p>
          </p:txBody>
        </p:sp>
        <p:sp>
          <p:nvSpPr>
            <p:cNvPr id="117" name="Text Box 11"/>
            <p:cNvSpPr txBox="1">
              <a:spLocks noChangeArrowheads="1"/>
            </p:cNvSpPr>
            <p:nvPr/>
          </p:nvSpPr>
          <p:spPr bwMode="auto">
            <a:xfrm>
              <a:off x="8892392" y="4396845"/>
              <a:ext cx="2661080" cy="528299"/>
            </a:xfrm>
            <a:prstGeom prst="rect">
              <a:avLst/>
            </a:prstGeom>
            <a:noFill/>
            <a:ln w="38100">
              <a:solidFill>
                <a:schemeClr val="accent2"/>
              </a:solidFill>
              <a:miter lim="800000"/>
            </a:ln>
            <a:effectLst/>
          </p:spPr>
          <p:txBody>
            <a:bodyPr>
              <a:spAutoFit/>
            </a:bodyPr>
            <a:lstStyle/>
            <a:p>
              <a:pPr algn="ctr">
                <a:lnSpc>
                  <a:spcPct val="100000"/>
                </a:lnSpc>
                <a:spcBef>
                  <a:spcPct val="50000"/>
                </a:spcBef>
                <a:buClrTx/>
                <a:buFontTx/>
                <a:buNone/>
              </a:pPr>
              <a:r>
                <a:rPr lang="zh-CN" altLang="en-US" sz="2655">
                  <a:solidFill>
                    <a:schemeClr val="tx1"/>
                  </a:solidFill>
                  <a:ea typeface="华文中宋" panose="02010600040101010101" pitchFamily="2" charset="-122"/>
                </a:rPr>
                <a:t>高密度</a:t>
              </a:r>
              <a:r>
                <a:rPr lang="en-US" altLang="zh-CN" sz="2655">
                  <a:solidFill>
                    <a:schemeClr val="tx1"/>
                  </a:solidFill>
                  <a:ea typeface="华文中宋" panose="02010600040101010101" pitchFamily="2" charset="-122"/>
                </a:rPr>
                <a:t>PLD</a:t>
              </a:r>
            </a:p>
          </p:txBody>
        </p:sp>
        <p:sp>
          <p:nvSpPr>
            <p:cNvPr id="118" name="Text Box 12"/>
            <p:cNvSpPr txBox="1">
              <a:spLocks noChangeArrowheads="1"/>
            </p:cNvSpPr>
            <p:nvPr/>
          </p:nvSpPr>
          <p:spPr bwMode="auto">
            <a:xfrm>
              <a:off x="3904518" y="5788510"/>
              <a:ext cx="1123078" cy="466624"/>
            </a:xfrm>
            <a:prstGeom prst="rect">
              <a:avLst/>
            </a:prstGeom>
            <a:noFill/>
            <a:ln w="38100">
              <a:solidFill>
                <a:schemeClr val="accent2"/>
              </a:solidFill>
              <a:miter lim="800000"/>
            </a:ln>
            <a:effectLst/>
          </p:spPr>
          <p:txBody>
            <a:bodyPr>
              <a:spAutoFit/>
            </a:bodyPr>
            <a:lstStyle/>
            <a:p>
              <a:pPr algn="ctr">
                <a:lnSpc>
                  <a:spcPct val="100000"/>
                </a:lnSpc>
                <a:spcBef>
                  <a:spcPct val="50000"/>
                </a:spcBef>
                <a:buClrTx/>
                <a:buFontTx/>
                <a:buNone/>
              </a:pPr>
              <a:r>
                <a:rPr lang="en-US" altLang="zh-CN" sz="2275" dirty="0">
                  <a:solidFill>
                    <a:schemeClr val="tx1"/>
                  </a:solidFill>
                  <a:ea typeface="华文中宋" panose="02010600040101010101" pitchFamily="2" charset="-122"/>
                </a:rPr>
                <a:t>PROM</a:t>
              </a:r>
            </a:p>
          </p:txBody>
        </p:sp>
        <p:sp>
          <p:nvSpPr>
            <p:cNvPr id="119" name="Text Box 13"/>
            <p:cNvSpPr txBox="1">
              <a:spLocks noChangeArrowheads="1"/>
            </p:cNvSpPr>
            <p:nvPr/>
          </p:nvSpPr>
          <p:spPr bwMode="auto">
            <a:xfrm>
              <a:off x="5276844" y="5788510"/>
              <a:ext cx="790260" cy="466624"/>
            </a:xfrm>
            <a:prstGeom prst="rect">
              <a:avLst/>
            </a:prstGeom>
            <a:noFill/>
            <a:ln w="38100">
              <a:solidFill>
                <a:schemeClr val="accent2"/>
              </a:solidFill>
              <a:miter lim="800000"/>
            </a:ln>
            <a:effectLst/>
          </p:spPr>
          <p:txBody>
            <a:bodyPr>
              <a:spAutoFit/>
            </a:bodyPr>
            <a:lstStyle/>
            <a:p>
              <a:pPr algn="ctr">
                <a:lnSpc>
                  <a:spcPct val="100000"/>
                </a:lnSpc>
                <a:spcBef>
                  <a:spcPct val="50000"/>
                </a:spcBef>
                <a:buClrTx/>
                <a:buFontTx/>
                <a:buNone/>
              </a:pPr>
              <a:r>
                <a:rPr lang="en-US" altLang="zh-CN" sz="2275">
                  <a:solidFill>
                    <a:schemeClr val="tx1"/>
                  </a:solidFill>
                  <a:ea typeface="华文中宋" panose="02010600040101010101" pitchFamily="2" charset="-122"/>
                </a:rPr>
                <a:t>PLA</a:t>
              </a:r>
            </a:p>
          </p:txBody>
        </p:sp>
        <p:sp>
          <p:nvSpPr>
            <p:cNvPr id="120" name="Text Box 14"/>
            <p:cNvSpPr txBox="1">
              <a:spLocks noChangeArrowheads="1"/>
            </p:cNvSpPr>
            <p:nvPr/>
          </p:nvSpPr>
          <p:spPr bwMode="auto">
            <a:xfrm>
              <a:off x="6232779" y="5788510"/>
              <a:ext cx="831313" cy="466624"/>
            </a:xfrm>
            <a:prstGeom prst="rect">
              <a:avLst/>
            </a:prstGeom>
            <a:noFill/>
            <a:ln w="38100">
              <a:solidFill>
                <a:schemeClr val="accent2"/>
              </a:solidFill>
              <a:miter lim="800000"/>
            </a:ln>
            <a:effectLst/>
          </p:spPr>
          <p:txBody>
            <a:bodyPr>
              <a:spAutoFit/>
            </a:bodyPr>
            <a:lstStyle/>
            <a:p>
              <a:pPr algn="ctr">
                <a:lnSpc>
                  <a:spcPct val="100000"/>
                </a:lnSpc>
                <a:spcBef>
                  <a:spcPct val="50000"/>
                </a:spcBef>
                <a:buClrTx/>
                <a:buFontTx/>
                <a:buNone/>
              </a:pPr>
              <a:r>
                <a:rPr lang="en-US" altLang="zh-CN" sz="2275">
                  <a:solidFill>
                    <a:schemeClr val="tx1"/>
                  </a:solidFill>
                  <a:ea typeface="华文中宋" panose="02010600040101010101" pitchFamily="2" charset="-122"/>
                </a:rPr>
                <a:t>PAL</a:t>
              </a:r>
            </a:p>
          </p:txBody>
        </p:sp>
        <p:sp>
          <p:nvSpPr>
            <p:cNvPr id="121" name="Text Box 15"/>
            <p:cNvSpPr txBox="1">
              <a:spLocks noChangeArrowheads="1"/>
            </p:cNvSpPr>
            <p:nvPr/>
          </p:nvSpPr>
          <p:spPr bwMode="auto">
            <a:xfrm>
              <a:off x="7272287" y="5788510"/>
              <a:ext cx="831313" cy="466624"/>
            </a:xfrm>
            <a:prstGeom prst="rect">
              <a:avLst/>
            </a:prstGeom>
            <a:noFill/>
            <a:ln w="38100">
              <a:solidFill>
                <a:schemeClr val="accent2"/>
              </a:solidFill>
              <a:miter lim="800000"/>
            </a:ln>
            <a:effectLst/>
          </p:spPr>
          <p:txBody>
            <a:bodyPr>
              <a:spAutoFit/>
            </a:bodyPr>
            <a:lstStyle/>
            <a:p>
              <a:pPr algn="ctr">
                <a:lnSpc>
                  <a:spcPct val="100000"/>
                </a:lnSpc>
                <a:spcBef>
                  <a:spcPct val="50000"/>
                </a:spcBef>
                <a:buClrTx/>
                <a:buFontTx/>
                <a:buNone/>
              </a:pPr>
              <a:r>
                <a:rPr lang="en-US" altLang="zh-CN" sz="2275" dirty="0">
                  <a:solidFill>
                    <a:schemeClr val="tx1"/>
                  </a:solidFill>
                  <a:ea typeface="华文中宋" panose="02010600040101010101" pitchFamily="2" charset="-122"/>
                </a:rPr>
                <a:t>GAL</a:t>
              </a:r>
            </a:p>
          </p:txBody>
        </p:sp>
        <p:sp>
          <p:nvSpPr>
            <p:cNvPr id="123" name="Text Box 17"/>
            <p:cNvSpPr txBox="1">
              <a:spLocks noChangeArrowheads="1"/>
            </p:cNvSpPr>
            <p:nvPr/>
          </p:nvSpPr>
          <p:spPr bwMode="auto">
            <a:xfrm>
              <a:off x="8892393" y="5773527"/>
              <a:ext cx="1039507" cy="466624"/>
            </a:xfrm>
            <a:prstGeom prst="rect">
              <a:avLst/>
            </a:prstGeom>
            <a:noFill/>
            <a:ln w="38100">
              <a:solidFill>
                <a:schemeClr val="accent2"/>
              </a:solidFill>
              <a:miter lim="800000"/>
            </a:ln>
            <a:effectLst/>
          </p:spPr>
          <p:txBody>
            <a:bodyPr>
              <a:spAutoFit/>
            </a:bodyPr>
            <a:lstStyle/>
            <a:p>
              <a:pPr algn="ctr">
                <a:lnSpc>
                  <a:spcPct val="100000"/>
                </a:lnSpc>
                <a:spcBef>
                  <a:spcPct val="50000"/>
                </a:spcBef>
                <a:buClrTx/>
                <a:buFontTx/>
                <a:buNone/>
              </a:pPr>
              <a:r>
                <a:rPr lang="en-US" altLang="zh-CN" sz="2275" dirty="0">
                  <a:solidFill>
                    <a:schemeClr val="tx1"/>
                  </a:solidFill>
                  <a:ea typeface="华文中宋" panose="02010600040101010101" pitchFamily="2" charset="-122"/>
                </a:rPr>
                <a:t>CPLD</a:t>
              </a:r>
            </a:p>
          </p:txBody>
        </p:sp>
        <p:sp>
          <p:nvSpPr>
            <p:cNvPr id="124" name="Text Box 18"/>
            <p:cNvSpPr txBox="1">
              <a:spLocks noChangeArrowheads="1"/>
            </p:cNvSpPr>
            <p:nvPr/>
          </p:nvSpPr>
          <p:spPr bwMode="auto">
            <a:xfrm>
              <a:off x="11054978" y="5747642"/>
              <a:ext cx="1062966" cy="466624"/>
            </a:xfrm>
            <a:prstGeom prst="rect">
              <a:avLst/>
            </a:prstGeom>
            <a:noFill/>
            <a:ln w="38100">
              <a:solidFill>
                <a:schemeClr val="accent2"/>
              </a:solidFill>
              <a:miter lim="800000"/>
            </a:ln>
            <a:effectLst/>
          </p:spPr>
          <p:txBody>
            <a:bodyPr>
              <a:spAutoFit/>
            </a:bodyPr>
            <a:lstStyle/>
            <a:p>
              <a:pPr algn="ctr">
                <a:lnSpc>
                  <a:spcPct val="100000"/>
                </a:lnSpc>
                <a:spcBef>
                  <a:spcPct val="50000"/>
                </a:spcBef>
                <a:buClrTx/>
                <a:buFontTx/>
                <a:buNone/>
              </a:pPr>
              <a:r>
                <a:rPr lang="en-US" altLang="zh-CN" sz="2275">
                  <a:solidFill>
                    <a:schemeClr val="tx1"/>
                  </a:solidFill>
                  <a:ea typeface="华文中宋" panose="02010600040101010101" pitchFamily="2" charset="-122"/>
                </a:rPr>
                <a:t>FPGA</a:t>
              </a:r>
            </a:p>
          </p:txBody>
        </p:sp>
        <p:sp>
          <p:nvSpPr>
            <p:cNvPr id="125" name="Line 19"/>
            <p:cNvSpPr>
              <a:spLocks noChangeShapeType="1"/>
            </p:cNvSpPr>
            <p:nvPr/>
          </p:nvSpPr>
          <p:spPr bwMode="auto">
            <a:xfrm>
              <a:off x="5734285" y="4065523"/>
              <a:ext cx="4489380" cy="0"/>
            </a:xfrm>
            <a:prstGeom prst="line">
              <a:avLst/>
            </a:prstGeom>
            <a:noFill/>
            <a:ln w="28575">
              <a:solidFill>
                <a:schemeClr val="tx1"/>
              </a:solidFill>
              <a:round/>
            </a:ln>
            <a:effectLst/>
          </p:spPr>
          <p:txBody>
            <a:bodyPr/>
            <a:lstStyle/>
            <a:p>
              <a:endParaRPr lang="zh-CN" altLang="en-US" sz="1705"/>
            </a:p>
          </p:txBody>
        </p:sp>
        <p:sp>
          <p:nvSpPr>
            <p:cNvPr id="126" name="Line 20"/>
            <p:cNvSpPr>
              <a:spLocks noChangeShapeType="1"/>
            </p:cNvSpPr>
            <p:nvPr/>
          </p:nvSpPr>
          <p:spPr bwMode="auto">
            <a:xfrm>
              <a:off x="5734285" y="4065523"/>
              <a:ext cx="0" cy="373650"/>
            </a:xfrm>
            <a:prstGeom prst="line">
              <a:avLst/>
            </a:prstGeom>
            <a:noFill/>
            <a:ln w="28575">
              <a:solidFill>
                <a:schemeClr val="tx1"/>
              </a:solidFill>
              <a:round/>
              <a:tailEnd type="triangle" w="med" len="med"/>
            </a:ln>
            <a:effectLst/>
          </p:spPr>
          <p:txBody>
            <a:bodyPr/>
            <a:lstStyle/>
            <a:p>
              <a:endParaRPr lang="zh-CN" altLang="en-US" sz="1705"/>
            </a:p>
          </p:txBody>
        </p:sp>
        <p:sp>
          <p:nvSpPr>
            <p:cNvPr id="127" name="Line 21"/>
            <p:cNvSpPr>
              <a:spLocks noChangeShapeType="1"/>
            </p:cNvSpPr>
            <p:nvPr/>
          </p:nvSpPr>
          <p:spPr bwMode="auto">
            <a:xfrm>
              <a:off x="10223665" y="4065523"/>
              <a:ext cx="0" cy="331323"/>
            </a:xfrm>
            <a:prstGeom prst="line">
              <a:avLst/>
            </a:prstGeom>
            <a:noFill/>
            <a:ln w="28575">
              <a:solidFill>
                <a:schemeClr val="tx1"/>
              </a:solidFill>
              <a:round/>
              <a:tailEnd type="triangle" w="med" len="med"/>
            </a:ln>
            <a:effectLst/>
          </p:spPr>
          <p:txBody>
            <a:bodyPr/>
            <a:lstStyle/>
            <a:p>
              <a:endParaRPr lang="zh-CN" altLang="en-US" sz="1705"/>
            </a:p>
          </p:txBody>
        </p:sp>
        <p:sp>
          <p:nvSpPr>
            <p:cNvPr id="128" name="Line 22"/>
            <p:cNvSpPr>
              <a:spLocks noChangeShapeType="1"/>
            </p:cNvSpPr>
            <p:nvPr/>
          </p:nvSpPr>
          <p:spPr bwMode="auto">
            <a:xfrm>
              <a:off x="8061080" y="3776528"/>
              <a:ext cx="0" cy="288995"/>
            </a:xfrm>
            <a:prstGeom prst="line">
              <a:avLst/>
            </a:prstGeom>
            <a:noFill/>
            <a:ln w="28575">
              <a:solidFill>
                <a:schemeClr val="tx1"/>
              </a:solidFill>
              <a:round/>
            </a:ln>
            <a:effectLst/>
          </p:spPr>
          <p:txBody>
            <a:bodyPr/>
            <a:lstStyle/>
            <a:p>
              <a:endParaRPr lang="zh-CN" altLang="en-US" sz="1705"/>
            </a:p>
          </p:txBody>
        </p:sp>
        <p:sp>
          <p:nvSpPr>
            <p:cNvPr id="129" name="Line 23"/>
            <p:cNvSpPr>
              <a:spLocks noChangeShapeType="1"/>
            </p:cNvSpPr>
            <p:nvPr/>
          </p:nvSpPr>
          <p:spPr bwMode="auto">
            <a:xfrm>
              <a:off x="5734285" y="4960933"/>
              <a:ext cx="0" cy="827577"/>
            </a:xfrm>
            <a:prstGeom prst="line">
              <a:avLst/>
            </a:prstGeom>
            <a:noFill/>
            <a:ln w="28575">
              <a:solidFill>
                <a:schemeClr val="tx1"/>
              </a:solidFill>
              <a:round/>
              <a:tailEnd type="triangle" w="med" len="med"/>
            </a:ln>
            <a:effectLst/>
          </p:spPr>
          <p:txBody>
            <a:bodyPr/>
            <a:lstStyle/>
            <a:p>
              <a:endParaRPr lang="zh-CN" altLang="en-US" sz="1705"/>
            </a:p>
          </p:txBody>
        </p:sp>
        <p:sp>
          <p:nvSpPr>
            <p:cNvPr id="130" name="Line 24"/>
            <p:cNvSpPr>
              <a:spLocks noChangeShapeType="1"/>
            </p:cNvSpPr>
            <p:nvPr/>
          </p:nvSpPr>
          <p:spPr bwMode="auto">
            <a:xfrm>
              <a:off x="10223665" y="4920066"/>
              <a:ext cx="0" cy="455386"/>
            </a:xfrm>
            <a:prstGeom prst="line">
              <a:avLst/>
            </a:prstGeom>
            <a:noFill/>
            <a:ln w="28575">
              <a:solidFill>
                <a:schemeClr val="tx1"/>
              </a:solidFill>
              <a:round/>
              <a:tailEnd type="none" w="med" len="med"/>
            </a:ln>
            <a:effectLst/>
          </p:spPr>
          <p:txBody>
            <a:bodyPr/>
            <a:lstStyle/>
            <a:p>
              <a:endParaRPr lang="zh-CN" altLang="en-US" sz="1705"/>
            </a:p>
          </p:txBody>
        </p:sp>
        <p:sp>
          <p:nvSpPr>
            <p:cNvPr id="131" name="Line 25"/>
            <p:cNvSpPr>
              <a:spLocks noChangeShapeType="1"/>
            </p:cNvSpPr>
            <p:nvPr/>
          </p:nvSpPr>
          <p:spPr bwMode="auto">
            <a:xfrm>
              <a:off x="4404479" y="5375451"/>
              <a:ext cx="0" cy="413059"/>
            </a:xfrm>
            <a:prstGeom prst="line">
              <a:avLst/>
            </a:prstGeom>
            <a:noFill/>
            <a:ln w="28575">
              <a:solidFill>
                <a:schemeClr val="tx1"/>
              </a:solidFill>
              <a:round/>
              <a:tailEnd type="triangle" w="med" len="med"/>
            </a:ln>
            <a:effectLst/>
          </p:spPr>
          <p:txBody>
            <a:bodyPr/>
            <a:lstStyle/>
            <a:p>
              <a:endParaRPr lang="zh-CN" altLang="en-US" sz="1705"/>
            </a:p>
          </p:txBody>
        </p:sp>
        <p:sp>
          <p:nvSpPr>
            <p:cNvPr id="132" name="Line 26"/>
            <p:cNvSpPr>
              <a:spLocks noChangeShapeType="1"/>
            </p:cNvSpPr>
            <p:nvPr/>
          </p:nvSpPr>
          <p:spPr bwMode="auto">
            <a:xfrm>
              <a:off x="6606650" y="5375451"/>
              <a:ext cx="0" cy="413059"/>
            </a:xfrm>
            <a:prstGeom prst="line">
              <a:avLst/>
            </a:prstGeom>
            <a:noFill/>
            <a:ln w="28575">
              <a:solidFill>
                <a:schemeClr val="tx1"/>
              </a:solidFill>
              <a:round/>
              <a:tailEnd type="triangle" w="med" len="med"/>
            </a:ln>
            <a:effectLst/>
          </p:spPr>
          <p:txBody>
            <a:bodyPr/>
            <a:lstStyle/>
            <a:p>
              <a:endParaRPr lang="zh-CN" altLang="en-US" sz="1705"/>
            </a:p>
          </p:txBody>
        </p:sp>
        <p:sp>
          <p:nvSpPr>
            <p:cNvPr id="133" name="Line 27"/>
            <p:cNvSpPr>
              <a:spLocks noChangeShapeType="1"/>
            </p:cNvSpPr>
            <p:nvPr/>
          </p:nvSpPr>
          <p:spPr bwMode="auto">
            <a:xfrm>
              <a:off x="7687209" y="5375451"/>
              <a:ext cx="0" cy="413059"/>
            </a:xfrm>
            <a:prstGeom prst="line">
              <a:avLst/>
            </a:prstGeom>
            <a:noFill/>
            <a:ln w="28575">
              <a:solidFill>
                <a:schemeClr val="tx1"/>
              </a:solidFill>
              <a:round/>
              <a:tailEnd type="triangle" w="med" len="med"/>
            </a:ln>
            <a:effectLst/>
          </p:spPr>
          <p:txBody>
            <a:bodyPr/>
            <a:lstStyle/>
            <a:p>
              <a:endParaRPr lang="zh-CN" altLang="en-US" sz="1705"/>
            </a:p>
          </p:txBody>
        </p:sp>
        <p:sp>
          <p:nvSpPr>
            <p:cNvPr id="135" name="Line 29"/>
            <p:cNvSpPr>
              <a:spLocks noChangeShapeType="1"/>
            </p:cNvSpPr>
            <p:nvPr/>
          </p:nvSpPr>
          <p:spPr bwMode="auto">
            <a:xfrm>
              <a:off x="11510953" y="5375451"/>
              <a:ext cx="0" cy="372191"/>
            </a:xfrm>
            <a:prstGeom prst="line">
              <a:avLst/>
            </a:prstGeom>
            <a:noFill/>
            <a:ln w="28575">
              <a:solidFill>
                <a:schemeClr val="tx1"/>
              </a:solidFill>
              <a:round/>
              <a:tailEnd type="triangle" w="med" len="med"/>
            </a:ln>
            <a:effectLst/>
          </p:spPr>
          <p:txBody>
            <a:bodyPr/>
            <a:lstStyle/>
            <a:p>
              <a:endParaRPr lang="zh-CN" altLang="en-US" sz="1705"/>
            </a:p>
          </p:txBody>
        </p:sp>
        <p:sp>
          <p:nvSpPr>
            <p:cNvPr id="136" name="Line 19"/>
            <p:cNvSpPr>
              <a:spLocks noChangeShapeType="1"/>
            </p:cNvSpPr>
            <p:nvPr/>
          </p:nvSpPr>
          <p:spPr bwMode="auto">
            <a:xfrm>
              <a:off x="4404480" y="5374721"/>
              <a:ext cx="3282730" cy="0"/>
            </a:xfrm>
            <a:prstGeom prst="line">
              <a:avLst/>
            </a:prstGeom>
            <a:noFill/>
            <a:ln w="28575">
              <a:solidFill>
                <a:schemeClr val="tx1"/>
              </a:solidFill>
              <a:round/>
            </a:ln>
            <a:effectLst/>
          </p:spPr>
          <p:txBody>
            <a:bodyPr/>
            <a:lstStyle/>
            <a:p>
              <a:endParaRPr lang="zh-CN" altLang="en-US" sz="1705"/>
            </a:p>
          </p:txBody>
        </p:sp>
        <p:sp>
          <p:nvSpPr>
            <p:cNvPr id="137" name="Line 19"/>
            <p:cNvSpPr>
              <a:spLocks noChangeShapeType="1"/>
            </p:cNvSpPr>
            <p:nvPr/>
          </p:nvSpPr>
          <p:spPr bwMode="auto">
            <a:xfrm flipV="1">
              <a:off x="9381703" y="5374720"/>
              <a:ext cx="2129251" cy="7172"/>
            </a:xfrm>
            <a:prstGeom prst="line">
              <a:avLst/>
            </a:prstGeom>
            <a:noFill/>
            <a:ln w="28575">
              <a:solidFill>
                <a:schemeClr val="tx1"/>
              </a:solidFill>
              <a:round/>
            </a:ln>
            <a:effectLst/>
          </p:spPr>
          <p:txBody>
            <a:bodyPr/>
            <a:lstStyle/>
            <a:p>
              <a:endParaRPr lang="zh-CN" altLang="en-US" sz="1705"/>
            </a:p>
          </p:txBody>
        </p:sp>
        <p:sp>
          <p:nvSpPr>
            <p:cNvPr id="5" name="矩形 4"/>
            <p:cNvSpPr/>
            <p:nvPr/>
          </p:nvSpPr>
          <p:spPr>
            <a:xfrm>
              <a:off x="3836441" y="5262213"/>
              <a:ext cx="6265342" cy="105736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endParaRPr>
            </a:p>
          </p:txBody>
        </p:sp>
        <p:sp>
          <p:nvSpPr>
            <p:cNvPr id="139" name="矩形 138"/>
            <p:cNvSpPr/>
            <p:nvPr/>
          </p:nvSpPr>
          <p:spPr>
            <a:xfrm>
              <a:off x="10821864" y="5186534"/>
              <a:ext cx="1352370" cy="105736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endParaRPr>
            </a:p>
          </p:txBody>
        </p:sp>
        <p:sp>
          <p:nvSpPr>
            <p:cNvPr id="140" name="文本框 139"/>
            <p:cNvSpPr txBox="1"/>
            <p:nvPr/>
          </p:nvSpPr>
          <p:spPr>
            <a:xfrm>
              <a:off x="6069649" y="6395254"/>
              <a:ext cx="1479672" cy="405084"/>
            </a:xfrm>
            <a:prstGeom prst="rect">
              <a:avLst/>
            </a:prstGeom>
            <a:noFill/>
          </p:spPr>
          <p:txBody>
            <a:bodyPr wrap="none" rtlCol="0">
              <a:spAutoFit/>
            </a:bodyPr>
            <a:lstStyle/>
            <a:p>
              <a:r>
                <a:rPr lang="zh-CN" altLang="en-US" sz="1895" b="1" dirty="0">
                  <a:solidFill>
                    <a:schemeClr val="tx1"/>
                  </a:solidFill>
                </a:rPr>
                <a:t>乘积</a:t>
              </a:r>
              <a:r>
                <a:rPr lang="zh-CN" altLang="en-US" sz="1895" b="1">
                  <a:solidFill>
                    <a:schemeClr val="tx1"/>
                  </a:solidFill>
                </a:rPr>
                <a:t>项结构</a:t>
              </a:r>
              <a:endParaRPr lang="zh-CN" altLang="en-US" sz="1895" b="1" dirty="0">
                <a:solidFill>
                  <a:schemeClr val="tx1"/>
                </a:solidFill>
              </a:endParaRPr>
            </a:p>
          </p:txBody>
        </p:sp>
        <p:sp>
          <p:nvSpPr>
            <p:cNvPr id="141" name="文本框 140"/>
            <p:cNvSpPr txBox="1"/>
            <p:nvPr/>
          </p:nvSpPr>
          <p:spPr>
            <a:xfrm>
              <a:off x="10558610" y="6395254"/>
              <a:ext cx="1944216" cy="405084"/>
            </a:xfrm>
            <a:prstGeom prst="rect">
              <a:avLst/>
            </a:prstGeom>
            <a:noFill/>
          </p:spPr>
          <p:txBody>
            <a:bodyPr wrap="square" rtlCol="0">
              <a:spAutoFit/>
            </a:bodyPr>
            <a:lstStyle/>
            <a:p>
              <a:pPr algn="ctr"/>
              <a:r>
                <a:rPr lang="zh-CN" altLang="en-US" sz="1895" b="1">
                  <a:solidFill>
                    <a:schemeClr val="tx1"/>
                  </a:solidFill>
                </a:rPr>
                <a:t>查找表结构</a:t>
              </a:r>
              <a:endParaRPr lang="zh-CN" altLang="en-US" sz="1895" b="1" dirty="0">
                <a:solidFill>
                  <a:schemeClr val="tx1"/>
                </a:solidFill>
              </a:endParaRPr>
            </a:p>
          </p:txBody>
        </p:sp>
      </p:grpSp>
      <p:sp>
        <p:nvSpPr>
          <p:cNvPr id="41" name="Line 26"/>
          <p:cNvSpPr>
            <a:spLocks noChangeShapeType="1"/>
          </p:cNvSpPr>
          <p:nvPr/>
        </p:nvSpPr>
        <p:spPr bwMode="auto">
          <a:xfrm>
            <a:off x="8895244" y="5103019"/>
            <a:ext cx="0" cy="340677"/>
          </a:xfrm>
          <a:prstGeom prst="line">
            <a:avLst/>
          </a:prstGeom>
          <a:noFill/>
          <a:ln w="28575">
            <a:solidFill>
              <a:schemeClr val="tx1"/>
            </a:solidFill>
            <a:round/>
            <a:tailEnd type="triangle" w="med" len="med"/>
          </a:ln>
          <a:effectLst/>
        </p:spPr>
        <p:txBody>
          <a:bodyPr/>
          <a:lstStyle/>
          <a:p>
            <a:endParaRPr lang="zh-CN" altLang="en-US" sz="1705"/>
          </a:p>
        </p:txBody>
      </p:sp>
      <p:pic>
        <p:nvPicPr>
          <p:cNvPr id="1028" name="Picture 4" descr="Ascend 310 AI Processor | Cloud Service - Huawei Global"/>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279" t="13567" r="16571" b="14144"/>
          <a:stretch>
            <a:fillRect/>
          </a:stretch>
        </p:blipFill>
        <p:spPr bwMode="auto">
          <a:xfrm>
            <a:off x="8762365" y="1170940"/>
            <a:ext cx="1968500" cy="1614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计数器ic设计|计数器ic厂商|计数器ic制造|用途- 淘宝海外"/>
          <p:cNvPicPr>
            <a:picLocks noChangeAspect="1" noChangeArrowheads="1"/>
          </p:cNvPicPr>
          <p:nvPr/>
        </p:nvPicPr>
        <p:blipFill rotWithShape="1">
          <a:blip r:embed="rId4">
            <a:extLst>
              <a:ext uri="{28A0092B-C50C-407E-A947-70E740481C1C}">
                <a14:useLocalDpi xmlns:a14="http://schemas.microsoft.com/office/drawing/2010/main" val="0"/>
              </a:ext>
            </a:extLst>
          </a:blip>
          <a:srcRect l="10556" t="13492" r="2773" b="4412"/>
          <a:stretch>
            <a:fillRect/>
          </a:stretch>
        </p:blipFill>
        <p:spPr bwMode="auto">
          <a:xfrm>
            <a:off x="5051308" y="1308249"/>
            <a:ext cx="2106611" cy="1537196"/>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编码器典型芯片</a:t>
            </a:r>
            <a:r>
              <a:rPr lang="en-US" altLang="zh-CN" b="1" dirty="0">
                <a:latin typeface="黑体" panose="02010609060101010101" pitchFamily="49" charset="-122"/>
                <a:ea typeface="黑体" panose="02010609060101010101" pitchFamily="49" charset="-122"/>
                <a:sym typeface="+mn-ea"/>
              </a:rPr>
              <a:t>74LS148</a:t>
            </a:r>
            <a:endParaRPr lang="zh-CN" altLang="en-US"/>
          </a:p>
        </p:txBody>
      </p:sp>
      <p:sp>
        <p:nvSpPr>
          <p:cNvPr id="3" name="内容占位符 2"/>
          <p:cNvSpPr>
            <a:spLocks noGrp="1"/>
          </p:cNvSpPr>
          <p:nvPr>
            <p:ph idx="1"/>
          </p:nvPr>
        </p:nvSpPr>
        <p:spPr/>
        <p:txBody>
          <a:bodyPr/>
          <a:lstStyle/>
          <a:p>
            <a:endParaRPr lang="zh-CN" altLang="en-US"/>
          </a:p>
        </p:txBody>
      </p:sp>
      <p:pic>
        <p:nvPicPr>
          <p:cNvPr id="68610" name="Picture 12"/>
          <p:cNvPicPr>
            <a:picLocks noChangeAspect="1"/>
          </p:cNvPicPr>
          <p:nvPr/>
        </p:nvPicPr>
        <p:blipFill>
          <a:blip r:embed="rId2"/>
          <a:stretch>
            <a:fillRect/>
          </a:stretch>
        </p:blipFill>
        <p:spPr>
          <a:xfrm>
            <a:off x="1060450" y="1847215"/>
            <a:ext cx="3130550" cy="2399030"/>
          </a:xfrm>
          <a:prstGeom prst="rect">
            <a:avLst/>
          </a:prstGeom>
          <a:noFill/>
          <a:ln w="9525">
            <a:noFill/>
          </a:ln>
        </p:spPr>
      </p:pic>
      <p:pic>
        <p:nvPicPr>
          <p:cNvPr id="68611" name="Picture 13"/>
          <p:cNvPicPr>
            <a:picLocks noChangeAspect="1"/>
          </p:cNvPicPr>
          <p:nvPr/>
        </p:nvPicPr>
        <p:blipFill>
          <a:blip r:embed="rId3"/>
          <a:stretch>
            <a:fillRect/>
          </a:stretch>
        </p:blipFill>
        <p:spPr>
          <a:xfrm>
            <a:off x="4768850" y="2552700"/>
            <a:ext cx="6382385" cy="3804285"/>
          </a:xfrm>
          <a:prstGeom prst="rect">
            <a:avLst/>
          </a:prstGeom>
          <a:noFill/>
          <a:ln w="9525">
            <a:noFill/>
          </a:ln>
        </p:spPr>
      </p:pic>
      <p:sp>
        <p:nvSpPr>
          <p:cNvPr id="68612" name="TextBox 14"/>
          <p:cNvSpPr txBox="1"/>
          <p:nvPr/>
        </p:nvSpPr>
        <p:spPr>
          <a:xfrm>
            <a:off x="6457950" y="2270125"/>
            <a:ext cx="2232025" cy="368300"/>
          </a:xfrm>
          <a:prstGeom prst="rect">
            <a:avLst/>
          </a:prstGeom>
          <a:noFill/>
          <a:ln w="9525">
            <a:noFill/>
          </a:ln>
        </p:spPr>
        <p:txBody>
          <a:bodyPr>
            <a:spAutoFit/>
          </a:bodyPr>
          <a:lstStyle/>
          <a:p>
            <a:pPr eaLnBrk="1" hangingPunct="1"/>
            <a:r>
              <a:rPr lang="en-US" altLang="zh-CN" sz="1800" b="1" dirty="0">
                <a:solidFill>
                  <a:schemeClr val="tx1"/>
                </a:solidFill>
                <a:latin typeface="黑体" panose="02010609060101010101" pitchFamily="49" charset="-122"/>
                <a:ea typeface="黑体" panose="02010609060101010101" pitchFamily="49" charset="-122"/>
              </a:rPr>
              <a:t>8</a:t>
            </a:r>
            <a:r>
              <a:rPr lang="zh-CN" altLang="en-US" sz="1800" b="1" dirty="0">
                <a:solidFill>
                  <a:schemeClr val="tx1"/>
                </a:solidFill>
                <a:latin typeface="黑体" panose="02010609060101010101" pitchFamily="49" charset="-122"/>
                <a:ea typeface="黑体" panose="02010609060101010101" pitchFamily="49" charset="-122"/>
              </a:rPr>
              <a:t>线</a:t>
            </a:r>
            <a:r>
              <a:rPr lang="en-US" altLang="zh-CN" sz="1800" b="1" dirty="0">
                <a:solidFill>
                  <a:schemeClr val="tx1"/>
                </a:solidFill>
                <a:latin typeface="黑体" panose="02010609060101010101" pitchFamily="49" charset="-122"/>
                <a:ea typeface="黑体" panose="02010609060101010101" pitchFamily="49" charset="-122"/>
              </a:rPr>
              <a:t>-3</a:t>
            </a:r>
            <a:r>
              <a:rPr lang="zh-CN" altLang="en-US" sz="1800" b="1" dirty="0">
                <a:solidFill>
                  <a:schemeClr val="tx1"/>
                </a:solidFill>
                <a:latin typeface="黑体" panose="02010609060101010101" pitchFamily="49" charset="-122"/>
                <a:ea typeface="黑体" panose="02010609060101010101" pitchFamily="49" charset="-122"/>
              </a:rPr>
              <a:t>线优先编码器</a:t>
            </a:r>
          </a:p>
        </p:txBody>
      </p:sp>
      <p:grpSp>
        <p:nvGrpSpPr>
          <p:cNvPr id="68613" name="组合 12"/>
          <p:cNvGrpSpPr/>
          <p:nvPr/>
        </p:nvGrpSpPr>
        <p:grpSpPr>
          <a:xfrm>
            <a:off x="4560569" y="1974258"/>
            <a:ext cx="1008063" cy="510242"/>
            <a:chOff x="624260" y="3749586"/>
            <a:chExt cx="1008112" cy="509204"/>
          </a:xfrm>
        </p:grpSpPr>
        <p:sp>
          <p:nvSpPr>
            <p:cNvPr id="68625" name="圆角矩形标注 13"/>
            <p:cNvSpPr/>
            <p:nvPr/>
          </p:nvSpPr>
          <p:spPr>
            <a:xfrm>
              <a:off x="660418" y="3749586"/>
              <a:ext cx="792089" cy="509204"/>
            </a:xfrm>
            <a:prstGeom prst="wedgeRoundRectCallout">
              <a:avLst>
                <a:gd name="adj1" fmla="val -48"/>
                <a:gd name="adj2" fmla="val 128999"/>
                <a:gd name="adj3" fmla="val 16667"/>
              </a:avLst>
            </a:prstGeom>
            <a:solidFill>
              <a:srgbClr val="CCFFCC"/>
            </a:solidFill>
            <a:ln w="12700" cap="flat" cmpd="sng">
              <a:solidFill>
                <a:schemeClr val="bg1"/>
              </a:solidFill>
              <a:prstDash val="solid"/>
              <a:round/>
              <a:headEnd type="none" w="med" len="med"/>
              <a:tailEnd type="none" w="med" len="med"/>
            </a:ln>
          </p:spPr>
          <p:txBody>
            <a:bodyPr wrap="square">
              <a:spAutoFit/>
            </a:bodyPr>
            <a:lstStyle/>
            <a:p>
              <a:pPr eaLnBrk="1" hangingPunct="1"/>
              <a:endParaRPr lang="zh-CN" altLang="en-US" dirty="0">
                <a:solidFill>
                  <a:schemeClr val="tx1"/>
                </a:solidFill>
                <a:latin typeface="Arial" panose="020B0604020202020204" pitchFamily="34" charset="0"/>
              </a:endParaRPr>
            </a:p>
          </p:txBody>
        </p:sp>
        <p:sp>
          <p:nvSpPr>
            <p:cNvPr id="68626" name="TextBox 14"/>
            <p:cNvSpPr txBox="1"/>
            <p:nvPr/>
          </p:nvSpPr>
          <p:spPr>
            <a:xfrm>
              <a:off x="624260" y="3829074"/>
              <a:ext cx="1008112" cy="307777"/>
            </a:xfrm>
            <a:prstGeom prst="rect">
              <a:avLst/>
            </a:prstGeom>
            <a:noFill/>
            <a:ln w="9525">
              <a:noFill/>
            </a:ln>
          </p:spPr>
          <p:txBody>
            <a:bodyPr>
              <a:spAutoFit/>
            </a:bodyPr>
            <a:lstStyle/>
            <a:p>
              <a:pPr eaLnBrk="1" hangingPunct="1"/>
              <a:r>
                <a:rPr lang="zh-CN" altLang="en-US" sz="1400" b="1" dirty="0">
                  <a:solidFill>
                    <a:schemeClr val="tx1"/>
                  </a:solidFill>
                  <a:latin typeface="黑体" panose="02010609060101010101" pitchFamily="49" charset="-122"/>
                  <a:ea typeface="黑体" panose="02010609060101010101" pitchFamily="49" charset="-122"/>
                </a:rPr>
                <a:t>输入使能</a:t>
              </a:r>
            </a:p>
          </p:txBody>
        </p:sp>
      </p:grpSp>
      <p:grpSp>
        <p:nvGrpSpPr>
          <p:cNvPr id="68614" name="组合 15"/>
          <p:cNvGrpSpPr/>
          <p:nvPr/>
        </p:nvGrpSpPr>
        <p:grpSpPr>
          <a:xfrm>
            <a:off x="10956608" y="2079308"/>
            <a:ext cx="1008062" cy="510041"/>
            <a:chOff x="611560" y="3821263"/>
            <a:chExt cx="1008112" cy="511247"/>
          </a:xfrm>
        </p:grpSpPr>
        <p:sp>
          <p:nvSpPr>
            <p:cNvPr id="9" name="圆角矩形标注 16"/>
            <p:cNvSpPr/>
            <p:nvPr/>
          </p:nvSpPr>
          <p:spPr bwMode="auto">
            <a:xfrm>
              <a:off x="660774" y="3821263"/>
              <a:ext cx="792202" cy="511247"/>
            </a:xfrm>
            <a:prstGeom prst="wedgeRoundRectCallout">
              <a:avLst>
                <a:gd name="adj1" fmla="val -46312"/>
                <a:gd name="adj2" fmla="val 120935"/>
                <a:gd name="adj3" fmla="val 16667"/>
              </a:avLst>
            </a:prstGeom>
            <a:solidFill>
              <a:schemeClr val="accent1">
                <a:lumMod val="20000"/>
                <a:lumOff val="80000"/>
              </a:schemeClr>
            </a:solidFill>
            <a:ln w="12700" cap="flat" cmpd="sng" algn="ctr">
              <a:solidFill>
                <a:schemeClr val="bg1"/>
              </a:solidFill>
              <a:prstDash val="solid"/>
              <a:round/>
              <a:headEnd type="none" w="med" len="med"/>
              <a:tailEnd type="none" w="med" len="med"/>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24" name="TextBox 17"/>
            <p:cNvSpPr txBox="1"/>
            <p:nvPr/>
          </p:nvSpPr>
          <p:spPr>
            <a:xfrm>
              <a:off x="611560" y="3867728"/>
              <a:ext cx="1008112" cy="307777"/>
            </a:xfrm>
            <a:prstGeom prst="rect">
              <a:avLst/>
            </a:prstGeom>
            <a:noFill/>
            <a:ln w="9525">
              <a:noFill/>
            </a:ln>
          </p:spPr>
          <p:txBody>
            <a:bodyPr>
              <a:spAutoFit/>
            </a:bodyPr>
            <a:lstStyle/>
            <a:p>
              <a:pPr eaLnBrk="1" hangingPunct="1"/>
              <a:r>
                <a:rPr lang="zh-CN" altLang="en-US" sz="1400" b="1" dirty="0">
                  <a:solidFill>
                    <a:schemeClr val="tx1"/>
                  </a:solidFill>
                  <a:latin typeface="黑体" panose="02010609060101010101" pitchFamily="49" charset="-122"/>
                  <a:ea typeface="黑体" panose="02010609060101010101" pitchFamily="49" charset="-122"/>
                </a:rPr>
                <a:t>输出使能</a:t>
              </a:r>
            </a:p>
          </p:txBody>
        </p:sp>
      </p:grpSp>
      <p:grpSp>
        <p:nvGrpSpPr>
          <p:cNvPr id="68615" name="组合 18"/>
          <p:cNvGrpSpPr/>
          <p:nvPr/>
        </p:nvGrpSpPr>
        <p:grpSpPr>
          <a:xfrm>
            <a:off x="9298940" y="1676400"/>
            <a:ext cx="1456509" cy="737235"/>
            <a:chOff x="611560" y="3652117"/>
            <a:chExt cx="1132489" cy="593622"/>
          </a:xfrm>
        </p:grpSpPr>
        <p:sp>
          <p:nvSpPr>
            <p:cNvPr id="68621" name="圆角矩形标注 19"/>
            <p:cNvSpPr/>
            <p:nvPr/>
          </p:nvSpPr>
          <p:spPr>
            <a:xfrm>
              <a:off x="624397" y="3691999"/>
              <a:ext cx="1119652" cy="424462"/>
            </a:xfrm>
            <a:prstGeom prst="wedgeRoundRectCallout">
              <a:avLst>
                <a:gd name="adj1" fmla="val 32682"/>
                <a:gd name="adj2" fmla="val 128524"/>
                <a:gd name="adj3" fmla="val 16667"/>
              </a:avLst>
            </a:prstGeom>
            <a:solidFill>
              <a:srgbClr val="FFFF99"/>
            </a:solidFill>
            <a:ln w="12700" cap="flat" cmpd="sng">
              <a:solidFill>
                <a:schemeClr val="bg1"/>
              </a:solidFill>
              <a:prstDash val="solid"/>
              <a:round/>
              <a:headEnd type="none" w="med" len="med"/>
              <a:tailEnd type="none" w="med" len="med"/>
            </a:ln>
          </p:spPr>
          <p:txBody>
            <a:bodyPr wrap="square">
              <a:spAutoFit/>
            </a:bodyPr>
            <a:lstStyle/>
            <a:p>
              <a:pPr eaLnBrk="1" hangingPunct="1"/>
              <a:endParaRPr lang="zh-CN" altLang="en-US" dirty="0">
                <a:solidFill>
                  <a:schemeClr val="tx1"/>
                </a:solidFill>
                <a:latin typeface="Arial" panose="020B0604020202020204" pitchFamily="34" charset="0"/>
              </a:endParaRPr>
            </a:p>
          </p:txBody>
        </p:sp>
        <p:sp>
          <p:nvSpPr>
            <p:cNvPr id="68622" name="TextBox 20"/>
            <p:cNvSpPr txBox="1"/>
            <p:nvPr/>
          </p:nvSpPr>
          <p:spPr>
            <a:xfrm>
              <a:off x="611560" y="3652117"/>
              <a:ext cx="1049682" cy="593622"/>
            </a:xfrm>
            <a:prstGeom prst="rect">
              <a:avLst/>
            </a:prstGeom>
            <a:noFill/>
            <a:ln w="9525">
              <a:noFill/>
            </a:ln>
          </p:spPr>
          <p:txBody>
            <a:bodyPr wrap="square">
              <a:spAutoFit/>
            </a:bodyPr>
            <a:lstStyle/>
            <a:p>
              <a:pPr eaLnBrk="1" hangingPunct="1"/>
              <a:r>
                <a:rPr lang="zh-CN" altLang="en-US" sz="1400" b="1" dirty="0">
                  <a:solidFill>
                    <a:schemeClr val="tx1"/>
                  </a:solidFill>
                  <a:latin typeface="黑体" panose="02010609060101010101" pitchFamily="49" charset="-122"/>
                  <a:ea typeface="黑体" panose="02010609060101010101" pitchFamily="49" charset="-122"/>
                </a:rPr>
                <a:t>标志位</a:t>
              </a:r>
              <a:endParaRPr lang="en-US" altLang="zh-CN" sz="1400" b="1" dirty="0">
                <a:solidFill>
                  <a:schemeClr val="tx1"/>
                </a:solidFill>
                <a:latin typeface="黑体" panose="02010609060101010101" pitchFamily="49" charset="-122"/>
                <a:ea typeface="黑体" panose="02010609060101010101" pitchFamily="49" charset="-122"/>
              </a:endParaRPr>
            </a:p>
            <a:p>
              <a:pPr eaLnBrk="1" hangingPunct="1"/>
              <a:r>
                <a:rPr lang="en-US" altLang="zh-CN" sz="1400" b="1" dirty="0">
                  <a:solidFill>
                    <a:schemeClr val="tx1"/>
                  </a:solidFill>
                  <a:latin typeface="黑体" panose="02010609060101010101" pitchFamily="49" charset="-122"/>
                  <a:ea typeface="黑体" panose="02010609060101010101" pitchFamily="49" charset="-122"/>
                </a:rPr>
                <a:t>0</a:t>
              </a:r>
              <a:r>
                <a:rPr lang="zh-CN" altLang="en-US" sz="1400" b="1" dirty="0">
                  <a:solidFill>
                    <a:schemeClr val="tx1"/>
                  </a:solidFill>
                  <a:latin typeface="黑体" panose="02010609060101010101" pitchFamily="49" charset="-122"/>
                  <a:ea typeface="黑体" panose="02010609060101010101" pitchFamily="49" charset="-122"/>
                </a:rPr>
                <a:t>：编码输出；</a:t>
              </a:r>
              <a:r>
                <a:rPr lang="en-US" altLang="zh-CN" sz="1400" b="1" dirty="0">
                  <a:solidFill>
                    <a:schemeClr val="tx1"/>
                  </a:solidFill>
                  <a:latin typeface="黑体" panose="02010609060101010101" pitchFamily="49" charset="-122"/>
                  <a:ea typeface="黑体" panose="02010609060101010101" pitchFamily="49" charset="-122"/>
                </a:rPr>
                <a:t>1</a:t>
              </a:r>
              <a:r>
                <a:rPr lang="zh-CN" altLang="en-US" sz="1400" b="1" dirty="0">
                  <a:solidFill>
                    <a:schemeClr val="tx1"/>
                  </a:solidFill>
                  <a:latin typeface="黑体" panose="02010609060101010101" pitchFamily="49" charset="-122"/>
                  <a:ea typeface="黑体" panose="02010609060101010101" pitchFamily="49" charset="-122"/>
                </a:rPr>
                <a:t>：非编码输出</a:t>
              </a:r>
            </a:p>
          </p:txBody>
        </p:sp>
      </p:grpSp>
      <p:sp>
        <p:nvSpPr>
          <p:cNvPr id="68619" name="TextBox 20"/>
          <p:cNvSpPr txBox="1"/>
          <p:nvPr/>
        </p:nvSpPr>
        <p:spPr>
          <a:xfrm>
            <a:off x="848360" y="4565650"/>
            <a:ext cx="3931285" cy="460375"/>
          </a:xfrm>
          <a:prstGeom prst="rect">
            <a:avLst/>
          </a:prstGeom>
          <a:noFill/>
          <a:ln w="9525">
            <a:noFill/>
          </a:ln>
        </p:spPr>
        <p:txBody>
          <a:bodyPr>
            <a:spAutoFit/>
          </a:bodyPr>
          <a:lstStyle/>
          <a:p>
            <a:pPr eaLnBrk="1" hangingPunct="1"/>
            <a:r>
              <a:rPr lang="zh-CN" altLang="en-US" b="1" dirty="0">
                <a:solidFill>
                  <a:schemeClr val="tx1"/>
                </a:solidFill>
                <a:latin typeface="黑体" panose="02010609060101010101" pitchFamily="49" charset="-122"/>
                <a:ea typeface="黑体" panose="02010609060101010101" pitchFamily="49" charset="-122"/>
              </a:rPr>
              <a:t>输入和输出均为低电平有效</a:t>
            </a:r>
          </a:p>
        </p:txBody>
      </p:sp>
      <p:sp>
        <p:nvSpPr>
          <p:cNvPr id="68617"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70</a:t>
            </a:fld>
            <a:endParaRPr lang="zh-CN" altLang="zh-CN" sz="1400" dirty="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编码器与译码器的实际应用</a:t>
            </a:r>
            <a:endParaRPr lang="zh-CN" altLang="en-US"/>
          </a:p>
        </p:txBody>
      </p:sp>
      <p:sp>
        <p:nvSpPr>
          <p:cNvPr id="5" name="内容占位符 4"/>
          <p:cNvSpPr>
            <a:spLocks noGrp="1"/>
          </p:cNvSpPr>
          <p:nvPr>
            <p:ph idx="1"/>
          </p:nvPr>
        </p:nvSpPr>
        <p:spPr/>
        <p:txBody>
          <a:bodyPr/>
          <a:lstStyle/>
          <a:p>
            <a:endParaRPr lang="zh-CN" altLang="en-US"/>
          </a:p>
        </p:txBody>
      </p:sp>
      <p:pic>
        <p:nvPicPr>
          <p:cNvPr id="2" name="Picture 7"/>
          <p:cNvPicPr>
            <a:picLocks noChangeAspect="1"/>
          </p:cNvPicPr>
          <p:nvPr/>
        </p:nvPicPr>
        <p:blipFill>
          <a:blip r:embed="rId2"/>
          <a:stretch>
            <a:fillRect/>
          </a:stretch>
        </p:blipFill>
        <p:spPr>
          <a:xfrm>
            <a:off x="921385" y="1389380"/>
            <a:ext cx="1839595" cy="2237105"/>
          </a:xfrm>
          <a:prstGeom prst="rect">
            <a:avLst/>
          </a:prstGeom>
          <a:noFill/>
          <a:ln w="9525">
            <a:noFill/>
          </a:ln>
        </p:spPr>
      </p:pic>
      <p:grpSp>
        <p:nvGrpSpPr>
          <p:cNvPr id="3" name="组合 8"/>
          <p:cNvGrpSpPr/>
          <p:nvPr/>
        </p:nvGrpSpPr>
        <p:grpSpPr>
          <a:xfrm>
            <a:off x="3009900" y="1909201"/>
            <a:ext cx="2432684" cy="521970"/>
            <a:chOff x="2880883" y="1509476"/>
            <a:chExt cx="1330527" cy="519580"/>
          </a:xfrm>
        </p:grpSpPr>
        <p:sp>
          <p:nvSpPr>
            <p:cNvPr id="69655" name="圆角矩形 9"/>
            <p:cNvSpPr/>
            <p:nvPr/>
          </p:nvSpPr>
          <p:spPr>
            <a:xfrm>
              <a:off x="2880883" y="1515797"/>
              <a:ext cx="1274264" cy="508006"/>
            </a:xfrm>
            <a:prstGeom prst="roundRect">
              <a:avLst>
                <a:gd name="adj" fmla="val 16667"/>
              </a:avLst>
            </a:prstGeom>
            <a:solidFill>
              <a:srgbClr val="FFFF99"/>
            </a:solidFill>
            <a:ln w="19050" cap="flat" cmpd="dbl">
              <a:solidFill>
                <a:srgbClr val="006600"/>
              </a:solidFill>
              <a:prstDash val="solid"/>
              <a:headEnd type="none" w="med" len="med"/>
              <a:tailEnd type="none" w="med" len="med"/>
            </a:ln>
          </p:spPr>
          <p:txBody>
            <a:bodyPr wrap="square">
              <a:spAutoFit/>
            </a:bodyPr>
            <a:lstStyle/>
            <a:p>
              <a:pPr eaLnBrk="1" hangingPunct="1"/>
              <a:endParaRPr lang="zh-CN" altLang="en-US" dirty="0">
                <a:solidFill>
                  <a:schemeClr val="tx1"/>
                </a:solidFill>
                <a:latin typeface="Arial" panose="020B0604020202020204" pitchFamily="34" charset="0"/>
              </a:endParaRPr>
            </a:p>
          </p:txBody>
        </p:sp>
        <p:sp>
          <p:nvSpPr>
            <p:cNvPr id="69656" name="Text Box 4"/>
            <p:cNvSpPr txBox="1"/>
            <p:nvPr/>
          </p:nvSpPr>
          <p:spPr>
            <a:xfrm>
              <a:off x="3016679" y="1509476"/>
              <a:ext cx="1194731" cy="519580"/>
            </a:xfrm>
            <a:prstGeom prst="rect">
              <a:avLst/>
            </a:prstGeom>
            <a:noFill/>
            <a:ln w="9525">
              <a:noFill/>
            </a:ln>
          </p:spPr>
          <p:txBody>
            <a:bodyPr wrap="square">
              <a:spAutoFit/>
            </a:bodyPr>
            <a:lstStyle/>
            <a:p>
              <a:pPr eaLnBrk="1" hangingPunct="1"/>
              <a:r>
                <a:rPr lang="zh-CN" altLang="en-US" sz="2800" b="1" dirty="0">
                  <a:solidFill>
                    <a:schemeClr val="tx1"/>
                  </a:solidFill>
                  <a:latin typeface="Arial" panose="020B0604020202020204" pitchFamily="34" charset="0"/>
                  <a:ea typeface="黑体" panose="02010609060101010101" pitchFamily="49" charset="-122"/>
                </a:rPr>
                <a:t>键盘编码器</a:t>
              </a:r>
            </a:p>
          </p:txBody>
        </p:sp>
      </p:grpSp>
      <p:grpSp>
        <p:nvGrpSpPr>
          <p:cNvPr id="6" name="组合 11"/>
          <p:cNvGrpSpPr/>
          <p:nvPr/>
        </p:nvGrpSpPr>
        <p:grpSpPr>
          <a:xfrm>
            <a:off x="6202680" y="4108450"/>
            <a:ext cx="2009140" cy="611999"/>
            <a:chOff x="4741236" y="2831552"/>
            <a:chExt cx="2088352" cy="360689"/>
          </a:xfrm>
        </p:grpSpPr>
        <p:sp>
          <p:nvSpPr>
            <p:cNvPr id="69653" name="圆角矩形 12"/>
            <p:cNvSpPr/>
            <p:nvPr/>
          </p:nvSpPr>
          <p:spPr>
            <a:xfrm>
              <a:off x="4799669" y="2831552"/>
              <a:ext cx="2029919" cy="360689"/>
            </a:xfrm>
            <a:prstGeom prst="roundRect">
              <a:avLst>
                <a:gd name="adj" fmla="val 16667"/>
              </a:avLst>
            </a:prstGeom>
            <a:solidFill>
              <a:srgbClr val="FFFF99"/>
            </a:solidFill>
            <a:ln w="19050" cap="flat" cmpd="dbl">
              <a:solidFill>
                <a:srgbClr val="006600"/>
              </a:solidFill>
              <a:prstDash val="solid"/>
              <a:headEnd type="none" w="med" len="med"/>
              <a:tailEnd type="none" w="med" len="med"/>
            </a:ln>
          </p:spPr>
          <p:txBody>
            <a:bodyPr wrap="square">
              <a:spAutoFit/>
            </a:bodyPr>
            <a:lstStyle/>
            <a:p>
              <a:pPr eaLnBrk="1" hangingPunct="1"/>
              <a:endParaRPr lang="zh-CN" altLang="en-US" dirty="0">
                <a:solidFill>
                  <a:schemeClr val="tx1"/>
                </a:solidFill>
                <a:latin typeface="Arial" panose="020B0604020202020204" pitchFamily="34" charset="0"/>
              </a:endParaRPr>
            </a:p>
          </p:txBody>
        </p:sp>
        <p:sp>
          <p:nvSpPr>
            <p:cNvPr id="69654" name="Text Box 4"/>
            <p:cNvSpPr txBox="1"/>
            <p:nvPr/>
          </p:nvSpPr>
          <p:spPr>
            <a:xfrm>
              <a:off x="4741236" y="2883198"/>
              <a:ext cx="2088352" cy="307629"/>
            </a:xfrm>
            <a:prstGeom prst="rect">
              <a:avLst/>
            </a:prstGeom>
            <a:noFill/>
            <a:ln w="9525">
              <a:noFill/>
            </a:ln>
          </p:spPr>
          <p:txBody>
            <a:bodyPr wrap="square">
              <a:spAutoFit/>
            </a:bodyPr>
            <a:lstStyle/>
            <a:p>
              <a:pPr eaLnBrk="1" hangingPunct="1"/>
              <a:r>
                <a:rPr lang="zh-CN" altLang="en-US" sz="2800" b="1" dirty="0">
                  <a:solidFill>
                    <a:schemeClr val="tx1"/>
                  </a:solidFill>
                  <a:latin typeface="Arial" panose="020B0604020202020204" pitchFamily="34" charset="0"/>
                  <a:ea typeface="黑体" panose="02010609060101010101" pitchFamily="49" charset="-122"/>
                </a:rPr>
                <a:t>显示译码器</a:t>
              </a:r>
            </a:p>
          </p:txBody>
        </p:sp>
      </p:grpSp>
      <p:sp>
        <p:nvSpPr>
          <p:cNvPr id="69637" name="圆角矩形 15"/>
          <p:cNvSpPr/>
          <p:nvPr/>
        </p:nvSpPr>
        <p:spPr>
          <a:xfrm>
            <a:off x="9156700" y="4150995"/>
            <a:ext cx="1640205" cy="578450"/>
          </a:xfrm>
          <a:prstGeom prst="roundRect">
            <a:avLst>
              <a:gd name="adj" fmla="val 16667"/>
            </a:avLst>
          </a:prstGeom>
          <a:solidFill>
            <a:srgbClr val="FFFF99"/>
          </a:solidFill>
          <a:ln w="19050" cap="flat" cmpd="dbl">
            <a:solidFill>
              <a:srgbClr val="006600"/>
            </a:solidFill>
            <a:prstDash val="solid"/>
            <a:headEnd type="none" w="med" len="med"/>
            <a:tailEnd type="none" w="med" len="med"/>
          </a:ln>
        </p:spPr>
        <p:txBody>
          <a:bodyPr wrap="square">
            <a:spAutoFit/>
          </a:bodyPr>
          <a:lstStyle/>
          <a:p>
            <a:pPr eaLnBrk="1" hangingPunct="1"/>
            <a:endParaRPr lang="zh-CN" altLang="en-US" sz="2800" dirty="0">
              <a:solidFill>
                <a:schemeClr val="tx1"/>
              </a:solidFill>
              <a:latin typeface="Arial" panose="020B0604020202020204" pitchFamily="34" charset="0"/>
            </a:endParaRPr>
          </a:p>
        </p:txBody>
      </p:sp>
      <p:sp>
        <p:nvSpPr>
          <p:cNvPr id="69638" name="Text Box 4"/>
          <p:cNvSpPr txBox="1"/>
          <p:nvPr/>
        </p:nvSpPr>
        <p:spPr>
          <a:xfrm>
            <a:off x="9147175" y="4174490"/>
            <a:ext cx="1649730" cy="521970"/>
          </a:xfrm>
          <a:prstGeom prst="rect">
            <a:avLst/>
          </a:prstGeom>
          <a:noFill/>
          <a:ln w="9525">
            <a:noFill/>
          </a:ln>
        </p:spPr>
        <p:txBody>
          <a:bodyPr wrap="square">
            <a:spAutoFit/>
          </a:bodyPr>
          <a:lstStyle/>
          <a:p>
            <a:pPr eaLnBrk="1" hangingPunct="1"/>
            <a:r>
              <a:rPr lang="zh-CN" altLang="en-US" sz="2800" b="1" dirty="0">
                <a:solidFill>
                  <a:schemeClr val="tx1"/>
                </a:solidFill>
                <a:latin typeface="Arial" panose="020B0604020202020204" pitchFamily="34" charset="0"/>
                <a:ea typeface="黑体" panose="02010609060101010101" pitchFamily="49" charset="-122"/>
              </a:rPr>
              <a:t>显示器件</a:t>
            </a:r>
          </a:p>
        </p:txBody>
      </p:sp>
      <p:sp>
        <p:nvSpPr>
          <p:cNvPr id="11" name="燕尾形箭头 17"/>
          <p:cNvSpPr/>
          <p:nvPr/>
        </p:nvSpPr>
        <p:spPr>
          <a:xfrm rot="5400000">
            <a:off x="3488813" y="2977357"/>
            <a:ext cx="1224000" cy="504000"/>
          </a:xfrm>
          <a:prstGeom prst="notchedRightArrow">
            <a:avLst>
              <a:gd name="adj1" fmla="val 50000"/>
              <a:gd name="adj2" fmla="val 49791"/>
            </a:avLst>
          </a:prstGeom>
          <a:solidFill>
            <a:srgbClr val="FF0000"/>
          </a:solidFill>
          <a:ln w="9525" cap="flat" cmpd="sng">
            <a:solidFill>
              <a:schemeClr val="bg1"/>
            </a:solidFill>
            <a:prstDash val="solid"/>
            <a:round/>
            <a:headEnd type="none" w="med" len="med"/>
            <a:tailEnd type="none" w="med" len="med"/>
          </a:ln>
        </p:spPr>
        <p:txBody>
          <a:bodyPr wrap="square">
            <a:spAutoFit/>
          </a:bodyPr>
          <a:lstStyle/>
          <a:p>
            <a:pPr eaLnBrk="1" hangingPunct="1"/>
            <a:endParaRPr lang="zh-CN" altLang="en-US" dirty="0">
              <a:solidFill>
                <a:schemeClr val="tx1"/>
              </a:solidFill>
              <a:latin typeface="Arial" panose="020B0604020202020204" pitchFamily="34" charset="0"/>
            </a:endParaRPr>
          </a:p>
        </p:txBody>
      </p:sp>
      <p:sp>
        <p:nvSpPr>
          <p:cNvPr id="12" name="燕尾形箭头 18"/>
          <p:cNvSpPr/>
          <p:nvPr/>
        </p:nvSpPr>
        <p:spPr>
          <a:xfrm>
            <a:off x="8211820" y="4137025"/>
            <a:ext cx="705485" cy="504000"/>
          </a:xfrm>
          <a:prstGeom prst="notchedRightArrow">
            <a:avLst>
              <a:gd name="adj1" fmla="val 50000"/>
              <a:gd name="adj2" fmla="val 50013"/>
            </a:avLst>
          </a:prstGeom>
          <a:solidFill>
            <a:srgbClr val="FF0000"/>
          </a:solidFill>
          <a:ln w="9525" cap="flat" cmpd="sng">
            <a:solidFill>
              <a:schemeClr val="bg1"/>
            </a:solidFill>
            <a:prstDash val="solid"/>
            <a:round/>
            <a:headEnd type="none" w="med" len="med"/>
            <a:tailEnd type="none" w="med" len="med"/>
          </a:ln>
        </p:spPr>
        <p:txBody>
          <a:bodyPr wrap="square">
            <a:spAutoFit/>
          </a:bodyPr>
          <a:lstStyle/>
          <a:p>
            <a:pPr eaLnBrk="1" hangingPunct="1"/>
            <a:endParaRPr lang="zh-CN" altLang="en-US" dirty="0">
              <a:solidFill>
                <a:schemeClr val="tx1"/>
              </a:solidFill>
              <a:latin typeface="Arial" panose="020B0604020202020204" pitchFamily="34" charset="0"/>
            </a:endParaRPr>
          </a:p>
        </p:txBody>
      </p:sp>
      <p:grpSp>
        <p:nvGrpSpPr>
          <p:cNvPr id="13" name="组合 19"/>
          <p:cNvGrpSpPr/>
          <p:nvPr/>
        </p:nvGrpSpPr>
        <p:grpSpPr>
          <a:xfrm>
            <a:off x="2533650" y="3983355"/>
            <a:ext cx="2519045" cy="1007745"/>
            <a:chOff x="2806183" y="3040959"/>
            <a:chExt cx="1348118" cy="600060"/>
          </a:xfrm>
        </p:grpSpPr>
        <p:sp>
          <p:nvSpPr>
            <p:cNvPr id="69651" name="圆角矩形 20"/>
            <p:cNvSpPr/>
            <p:nvPr/>
          </p:nvSpPr>
          <p:spPr>
            <a:xfrm>
              <a:off x="2806183" y="3040959"/>
              <a:ext cx="1348118" cy="600060"/>
            </a:xfrm>
            <a:prstGeom prst="roundRect">
              <a:avLst>
                <a:gd name="adj" fmla="val 16667"/>
              </a:avLst>
            </a:prstGeom>
            <a:solidFill>
              <a:srgbClr val="FFFF99"/>
            </a:solidFill>
            <a:ln w="19050" cap="flat" cmpd="dbl">
              <a:solidFill>
                <a:srgbClr val="006600"/>
              </a:solidFill>
              <a:prstDash val="solid"/>
              <a:headEnd type="none" w="med" len="med"/>
              <a:tailEnd type="none" w="med" len="med"/>
            </a:ln>
          </p:spPr>
          <p:txBody>
            <a:bodyPr wrap="square">
              <a:spAutoFit/>
            </a:bodyPr>
            <a:lstStyle/>
            <a:p>
              <a:pPr eaLnBrk="1" hangingPunct="1"/>
              <a:endParaRPr lang="zh-CN" altLang="en-US" sz="2800" dirty="0">
                <a:solidFill>
                  <a:schemeClr val="tx1"/>
                </a:solidFill>
                <a:latin typeface="Arial" panose="020B0604020202020204" pitchFamily="34" charset="0"/>
              </a:endParaRPr>
            </a:p>
          </p:txBody>
        </p:sp>
        <p:sp>
          <p:nvSpPr>
            <p:cNvPr id="69652" name="Text Box 4"/>
            <p:cNvSpPr txBox="1"/>
            <p:nvPr/>
          </p:nvSpPr>
          <p:spPr>
            <a:xfrm>
              <a:off x="2885823" y="3048814"/>
              <a:ext cx="1267678" cy="567543"/>
            </a:xfrm>
            <a:prstGeom prst="rect">
              <a:avLst/>
            </a:prstGeom>
            <a:noFill/>
            <a:ln w="9525">
              <a:noFill/>
            </a:ln>
          </p:spPr>
          <p:txBody>
            <a:bodyPr>
              <a:spAutoFit/>
            </a:bodyPr>
            <a:lstStyle/>
            <a:p>
              <a:pPr eaLnBrk="1" hangingPunct="1"/>
              <a:r>
                <a:rPr lang="zh-CN" altLang="en-US" sz="2800" b="1" dirty="0">
                  <a:solidFill>
                    <a:schemeClr val="tx1"/>
                  </a:solidFill>
                  <a:latin typeface="Arial" panose="020B0604020202020204" pitchFamily="34" charset="0"/>
                  <a:ea typeface="黑体" panose="02010609060101010101" pitchFamily="49" charset="-122"/>
                </a:rPr>
                <a:t>存储、运算等处理</a:t>
              </a:r>
              <a:r>
                <a:rPr lang="en-US" altLang="zh-CN" sz="2800" b="1" dirty="0">
                  <a:solidFill>
                    <a:schemeClr val="tx1"/>
                  </a:solidFill>
                  <a:latin typeface="Arial" panose="020B0604020202020204" pitchFamily="34" charset="0"/>
                  <a:ea typeface="黑体" panose="02010609060101010101" pitchFamily="49" charset="-122"/>
                </a:rPr>
                <a:t>….</a:t>
              </a:r>
            </a:p>
          </p:txBody>
        </p:sp>
      </p:grpSp>
      <p:sp>
        <p:nvSpPr>
          <p:cNvPr id="16" name="燕尾形箭头 22"/>
          <p:cNvSpPr/>
          <p:nvPr/>
        </p:nvSpPr>
        <p:spPr>
          <a:xfrm>
            <a:off x="5237480" y="4180205"/>
            <a:ext cx="900000" cy="468000"/>
          </a:xfrm>
          <a:prstGeom prst="notchedRightArrow">
            <a:avLst>
              <a:gd name="adj1" fmla="val 50000"/>
              <a:gd name="adj2" fmla="val 50013"/>
            </a:avLst>
          </a:prstGeom>
          <a:solidFill>
            <a:srgbClr val="FF0000"/>
          </a:solidFill>
          <a:ln w="9525" cap="flat" cmpd="sng">
            <a:solidFill>
              <a:schemeClr val="bg1"/>
            </a:solidFill>
            <a:prstDash val="solid"/>
            <a:round/>
            <a:headEnd type="none" w="med" len="med"/>
            <a:tailEnd type="none" w="med" len="med"/>
          </a:ln>
        </p:spPr>
        <p:txBody>
          <a:bodyPr wrap="square">
            <a:spAutoFit/>
          </a:bodyPr>
          <a:lstStyle/>
          <a:p>
            <a:pPr eaLnBrk="1" hangingPunct="1"/>
            <a:endParaRPr lang="zh-CN" altLang="en-US" dirty="0">
              <a:solidFill>
                <a:schemeClr val="tx1"/>
              </a:solidFill>
              <a:latin typeface="Arial" panose="020B0604020202020204" pitchFamily="34" charset="0"/>
            </a:endParaRPr>
          </a:p>
        </p:txBody>
      </p:sp>
      <p:sp>
        <p:nvSpPr>
          <p:cNvPr id="18" name="椭圆 17"/>
          <p:cNvSpPr/>
          <p:nvPr/>
        </p:nvSpPr>
        <p:spPr>
          <a:xfrm>
            <a:off x="1942465" y="2710815"/>
            <a:ext cx="287338" cy="650547"/>
          </a:xfrm>
          <a:prstGeom prst="ellipse">
            <a:avLst/>
          </a:prstGeom>
          <a:noFill/>
          <a:ln w="19050" cap="flat" cmpd="sng">
            <a:solidFill>
              <a:srgbClr val="FF0000"/>
            </a:solidFill>
            <a:prstDash val="solid"/>
            <a:headEnd type="none" w="med" len="med"/>
            <a:tailEnd type="none" w="med" len="med"/>
          </a:ln>
        </p:spPr>
        <p:txBody>
          <a:bodyPr>
            <a:spAutoFit/>
          </a:bodyPr>
          <a:lstStyle/>
          <a:p>
            <a:pPr eaLnBrk="1" hangingPunct="1"/>
            <a:endParaRPr lang="zh-CN" altLang="en-US" dirty="0">
              <a:solidFill>
                <a:schemeClr val="tx1"/>
              </a:solidFill>
              <a:latin typeface="Arial" panose="020B0604020202020204" pitchFamily="34" charset="0"/>
            </a:endParaRPr>
          </a:p>
        </p:txBody>
      </p:sp>
      <p:cxnSp>
        <p:nvCxnSpPr>
          <p:cNvPr id="19" name="直接箭头连接符 18"/>
          <p:cNvCxnSpPr>
            <a:stCxn id="18" idx="7"/>
          </p:cNvCxnSpPr>
          <p:nvPr/>
        </p:nvCxnSpPr>
        <p:spPr>
          <a:xfrm flipV="1">
            <a:off x="2187893" y="2208848"/>
            <a:ext cx="904875" cy="596900"/>
          </a:xfrm>
          <a:prstGeom prst="straightConnector1">
            <a:avLst/>
          </a:prstGeom>
          <a:ln w="19050" cap="flat" cmpd="sng">
            <a:solidFill>
              <a:srgbClr val="FF0000"/>
            </a:solidFill>
            <a:prstDash val="solid"/>
            <a:headEnd type="none" w="med" len="med"/>
            <a:tailEnd type="arrow" w="med" len="med"/>
          </a:ln>
        </p:spPr>
      </p:cxnSp>
      <p:sp>
        <p:nvSpPr>
          <p:cNvPr id="20" name="TextBox 26"/>
          <p:cNvSpPr txBox="1"/>
          <p:nvPr/>
        </p:nvSpPr>
        <p:spPr>
          <a:xfrm>
            <a:off x="4469130" y="3155315"/>
            <a:ext cx="2778760" cy="953135"/>
          </a:xfrm>
          <a:prstGeom prst="rect">
            <a:avLst/>
          </a:prstGeom>
          <a:noFill/>
          <a:ln w="9525">
            <a:noFill/>
          </a:ln>
        </p:spPr>
        <p:txBody>
          <a:bodyPr wrap="square">
            <a:spAutoFit/>
          </a:bodyPr>
          <a:lstStyle/>
          <a:p>
            <a:pPr algn="ctr" eaLnBrk="1" hangingPunct="1"/>
            <a:r>
              <a:rPr lang="zh-CN" altLang="en-US" sz="2800" b="1" dirty="0">
                <a:solidFill>
                  <a:schemeClr val="tx1"/>
                </a:solidFill>
                <a:latin typeface="黑体" panose="02010609060101010101" pitchFamily="49" charset="-122"/>
                <a:ea typeface="黑体" panose="02010609060101010101" pitchFamily="49" charset="-122"/>
              </a:rPr>
              <a:t>计算结果</a:t>
            </a:r>
          </a:p>
          <a:p>
            <a:pPr algn="ctr" eaLnBrk="1" hangingPunct="1"/>
            <a:r>
              <a:rPr lang="en-US" altLang="zh-CN" sz="2800" b="1" dirty="0">
                <a:solidFill>
                  <a:schemeClr val="tx1"/>
                </a:solidFill>
                <a:latin typeface="Arial" panose="020B0604020202020204" pitchFamily="34" charset="0"/>
              </a:rPr>
              <a:t>1001</a:t>
            </a:r>
          </a:p>
        </p:txBody>
      </p:sp>
      <p:pic>
        <p:nvPicPr>
          <p:cNvPr id="22" name="Picture 2"/>
          <p:cNvPicPr>
            <a:picLocks noChangeAspect="1"/>
          </p:cNvPicPr>
          <p:nvPr/>
        </p:nvPicPr>
        <p:blipFill>
          <a:blip r:embed="rId3"/>
          <a:stretch>
            <a:fillRect/>
          </a:stretch>
        </p:blipFill>
        <p:spPr>
          <a:xfrm>
            <a:off x="10044113" y="3334703"/>
            <a:ext cx="431800" cy="593725"/>
          </a:xfrm>
          <a:prstGeom prst="rect">
            <a:avLst/>
          </a:prstGeom>
          <a:noFill/>
          <a:ln w="9525">
            <a:noFill/>
          </a:ln>
        </p:spPr>
      </p:pic>
      <p:sp>
        <p:nvSpPr>
          <p:cNvPr id="69649"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71</a:t>
            </a:fld>
            <a:endParaRPr lang="zh-CN" altLang="zh-CN"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par>
                                <p:cTn id="25" presetID="6"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ircle(i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checkerboard(across)">
                                      <p:cBhvr>
                                        <p:cTn id="32" dur="1000"/>
                                        <p:tgtEl>
                                          <p:spTgt spid="1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1000"/>
                                        <p:tgtEl>
                                          <p:spTgt spid="20"/>
                                        </p:tgtEl>
                                      </p:cBhvr>
                                    </p:animEffect>
                                  </p:childTnLst>
                                </p:cTn>
                              </p:par>
                              <p:par>
                                <p:cTn id="36" presetID="9"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10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69637"/>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69638"/>
                                        </p:tgtEl>
                                        <p:attrNameLst>
                                          <p:attrName>style.visibility</p:attrName>
                                        </p:attrNameLst>
                                      </p:cBhvr>
                                      <p:to>
                                        <p:strVal val="visible"/>
                                      </p:to>
                                    </p:set>
                                  </p:childTnLst>
                                </p:cTn>
                              </p:par>
                            </p:childTnLst>
                          </p:cTn>
                        </p:par>
                        <p:par>
                          <p:cTn id="48" fill="hold">
                            <p:stCondLst>
                              <p:cond delay="500"/>
                            </p:stCondLst>
                            <p:childTnLst>
                              <p:par>
                                <p:cTn id="49" presetID="14" presetClass="entr" presetSubtype="1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randombar(horizontal)">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ldLvl="0" animBg="1"/>
      <p:bldP spid="69638" grpId="1"/>
      <p:bldP spid="11" grpId="0" bldLvl="0" animBg="1"/>
      <p:bldP spid="12" grpId="0" bldLvl="0" animBg="1"/>
      <p:bldP spid="16" grpId="0" bldLvl="0" animBg="1"/>
      <p:bldP spid="18" grpId="0" bldLvl="0" animBg="1"/>
      <p:bldP spid="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用多重</a:t>
            </a:r>
            <a:r>
              <a:rPr lang="en-US" altLang="zh-CN" b="1" dirty="0">
                <a:latin typeface="黑体" panose="02010609060101010101" pitchFamily="49" charset="-122"/>
                <a:ea typeface="黑体" panose="02010609060101010101" pitchFamily="49" charset="-122"/>
                <a:sym typeface="+mn-ea"/>
              </a:rPr>
              <a:t>if</a:t>
            </a:r>
            <a:r>
              <a:rPr lang="zh-CN" altLang="en-US" b="1" dirty="0">
                <a:latin typeface="黑体" panose="02010609060101010101" pitchFamily="49" charset="-122"/>
                <a:ea typeface="黑体" panose="02010609060101010101" pitchFamily="49" charset="-122"/>
                <a:sym typeface="+mn-ea"/>
              </a:rPr>
              <a:t>实现</a:t>
            </a:r>
            <a:r>
              <a:rPr lang="zh-CN" altLang="en-US" b="1" dirty="0">
                <a:sym typeface="+mn-ea"/>
              </a:rPr>
              <a:t>8输入</a:t>
            </a:r>
            <a:r>
              <a:rPr lang="zh-CN" altLang="en-US" b="1" dirty="0">
                <a:latin typeface="黑体" panose="02010609060101010101" pitchFamily="49" charset="-122"/>
                <a:ea typeface="黑体" panose="02010609060101010101" pitchFamily="49" charset="-122"/>
                <a:sym typeface="+mn-ea"/>
              </a:rPr>
              <a:t>优先编码器</a:t>
            </a:r>
            <a:endParaRPr lang="zh-CN" altLang="en-US"/>
          </a:p>
        </p:txBody>
      </p:sp>
      <p:sp>
        <p:nvSpPr>
          <p:cNvPr id="3" name="内容占位符 2"/>
          <p:cNvSpPr>
            <a:spLocks noGrp="1"/>
          </p:cNvSpPr>
          <p:nvPr>
            <p:ph idx="1"/>
          </p:nvPr>
        </p:nvSpPr>
        <p:spPr/>
        <p:txBody>
          <a:bodyPr/>
          <a:lstStyle/>
          <a:p>
            <a:pPr marL="0" indent="0">
              <a:buNone/>
            </a:pPr>
            <a:endParaRPr lang="zh-CN" altLang="en-US"/>
          </a:p>
        </p:txBody>
      </p:sp>
      <p:sp>
        <p:nvSpPr>
          <p:cNvPr id="62466"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72</a:t>
            </a:fld>
            <a:endParaRPr lang="zh-CN" altLang="zh-CN" sz="1400" dirty="0">
              <a:latin typeface="Times New Roman" panose="02020603050405020304" pitchFamily="18" charset="0"/>
            </a:endParaRPr>
          </a:p>
        </p:txBody>
      </p:sp>
      <p:sp>
        <p:nvSpPr>
          <p:cNvPr id="62468" name="矩形 3"/>
          <p:cNvSpPr/>
          <p:nvPr/>
        </p:nvSpPr>
        <p:spPr>
          <a:xfrm>
            <a:off x="5163185" y="1197610"/>
            <a:ext cx="6597650" cy="5631180"/>
          </a:xfrm>
          <a:prstGeom prst="rect">
            <a:avLst/>
          </a:prstGeom>
          <a:noFill/>
          <a:ln w="9525">
            <a:noFill/>
          </a:ln>
        </p:spPr>
        <p:txBody>
          <a:bodyPr wrap="square">
            <a:spAutoFit/>
          </a:bodyPr>
          <a:lstStyle/>
          <a:p>
            <a:r>
              <a:rPr lang="en-US" altLang="zh-CN" sz="2000" dirty="0">
                <a:solidFill>
                  <a:schemeClr val="tx1"/>
                </a:solidFill>
                <a:latin typeface="Arial" panose="020B0604020202020204" pitchFamily="34" charset="0"/>
              </a:rPr>
              <a:t>module Vr8inprior2(I, A, IDLE);</a:t>
            </a:r>
          </a:p>
          <a:p>
            <a:r>
              <a:rPr lang="en-US" altLang="zh-CN" sz="2000" dirty="0">
                <a:solidFill>
                  <a:schemeClr val="tx1"/>
                </a:solidFill>
                <a:latin typeface="Arial" panose="020B0604020202020204" pitchFamily="34" charset="0"/>
              </a:rPr>
              <a:t>  input [7:0] I;</a:t>
            </a:r>
          </a:p>
          <a:p>
            <a:r>
              <a:rPr lang="en-US" altLang="zh-CN" sz="2000" dirty="0">
                <a:solidFill>
                  <a:schemeClr val="tx1"/>
                </a:solidFill>
                <a:latin typeface="Arial" panose="020B0604020202020204" pitchFamily="34" charset="0"/>
              </a:rPr>
              <a:t>  output reg [2:0] A;</a:t>
            </a:r>
          </a:p>
          <a:p>
            <a:r>
              <a:rPr lang="en-US" altLang="zh-CN" sz="2000" dirty="0">
                <a:solidFill>
                  <a:schemeClr val="tx1"/>
                </a:solidFill>
                <a:latin typeface="Arial" panose="020B0604020202020204" pitchFamily="34" charset="0"/>
              </a:rPr>
              <a:t>  output reg IDLE;</a:t>
            </a:r>
          </a:p>
          <a:p>
            <a:r>
              <a:rPr lang="en-US" altLang="zh-CN" sz="2000" dirty="0">
                <a:solidFill>
                  <a:schemeClr val="tx1"/>
                </a:solidFill>
                <a:latin typeface="Arial" panose="020B0604020202020204" pitchFamily="34" charset="0"/>
              </a:rPr>
              <a:t>  always @ (I) begin</a:t>
            </a:r>
          </a:p>
          <a:p>
            <a:r>
              <a:rPr lang="en-US" altLang="zh-CN" sz="2000" dirty="0">
                <a:solidFill>
                  <a:schemeClr val="tx1"/>
                </a:solidFill>
                <a:latin typeface="Arial" panose="020B0604020202020204" pitchFamily="34" charset="0"/>
              </a:rPr>
              <a:t>    IDLE = 0;</a:t>
            </a:r>
          </a:p>
          <a:p>
            <a:r>
              <a:rPr lang="en-US" altLang="zh-CN" sz="2000" dirty="0">
                <a:solidFill>
                  <a:schemeClr val="tx1"/>
                </a:solidFill>
                <a:latin typeface="Arial" panose="020B0604020202020204" pitchFamily="34" charset="0"/>
              </a:rPr>
              <a:t>    if (I[7]) A = 3'd7;</a:t>
            </a:r>
          </a:p>
          <a:p>
            <a:r>
              <a:rPr lang="en-US" altLang="zh-CN" sz="2000" dirty="0">
                <a:solidFill>
                  <a:schemeClr val="tx1"/>
                </a:solidFill>
                <a:latin typeface="Arial" panose="020B0604020202020204" pitchFamily="34" charset="0"/>
              </a:rPr>
              <a:t>    else if (I[6]) A = 3'd6;</a:t>
            </a:r>
          </a:p>
          <a:p>
            <a:r>
              <a:rPr lang="en-US" altLang="zh-CN" sz="2000" dirty="0">
                <a:solidFill>
                  <a:schemeClr val="tx1"/>
                </a:solidFill>
                <a:latin typeface="Arial" panose="020B0604020202020204" pitchFamily="34" charset="0"/>
              </a:rPr>
              <a:t>         else if (I[5]) A = 3'd5;</a:t>
            </a:r>
          </a:p>
          <a:p>
            <a:r>
              <a:rPr lang="en-US" altLang="zh-CN" sz="2000" dirty="0">
                <a:solidFill>
                  <a:schemeClr val="tx1"/>
                </a:solidFill>
                <a:latin typeface="Arial" panose="020B0604020202020204" pitchFamily="34" charset="0"/>
              </a:rPr>
              <a:t>            else if (I[4]) A = 3'd4;</a:t>
            </a:r>
          </a:p>
          <a:p>
            <a:r>
              <a:rPr lang="en-US" altLang="zh-CN" sz="2000" dirty="0">
                <a:solidFill>
                  <a:schemeClr val="tx1"/>
                </a:solidFill>
                <a:latin typeface="Arial" panose="020B0604020202020204" pitchFamily="34" charset="0"/>
              </a:rPr>
              <a:t>                 else if (I[3]) A = 3'd3;</a:t>
            </a:r>
          </a:p>
          <a:p>
            <a:r>
              <a:rPr lang="en-US" altLang="zh-CN" sz="2000" dirty="0">
                <a:solidFill>
                  <a:schemeClr val="tx1"/>
                </a:solidFill>
                <a:latin typeface="Arial" panose="020B0604020202020204" pitchFamily="34" charset="0"/>
              </a:rPr>
              <a:t>                      else if (I[2]) A = 3'd2;</a:t>
            </a:r>
          </a:p>
          <a:p>
            <a:r>
              <a:rPr lang="en-US" altLang="zh-CN" sz="2000" dirty="0">
                <a:solidFill>
                  <a:schemeClr val="tx1"/>
                </a:solidFill>
                <a:latin typeface="Arial" panose="020B0604020202020204" pitchFamily="34" charset="0"/>
              </a:rPr>
              <a:t>                           else if (I[1]) A = 3'd1;</a:t>
            </a:r>
          </a:p>
          <a:p>
            <a:r>
              <a:rPr lang="en-US" altLang="zh-CN" sz="2000" dirty="0">
                <a:solidFill>
                  <a:schemeClr val="tx1"/>
                </a:solidFill>
                <a:latin typeface="Arial" panose="020B0604020202020204" pitchFamily="34" charset="0"/>
              </a:rPr>
              <a:t>                                else if (I[0]) A = 3'd0;</a:t>
            </a:r>
          </a:p>
          <a:p>
            <a:r>
              <a:rPr lang="en-US" altLang="zh-CN" sz="2000" dirty="0">
                <a:solidFill>
                  <a:schemeClr val="tx1"/>
                </a:solidFill>
                <a:latin typeface="Arial" panose="020B0604020202020204" pitchFamily="34" charset="0"/>
              </a:rPr>
              <a:t>                                     else begin A = 3'd0; IDLE = 1; end;</a:t>
            </a:r>
          </a:p>
          <a:p>
            <a:r>
              <a:rPr lang="en-US" altLang="zh-CN" sz="2000" dirty="0">
                <a:solidFill>
                  <a:schemeClr val="tx1"/>
                </a:solidFill>
                <a:latin typeface="Arial" panose="020B0604020202020204" pitchFamily="34" charset="0"/>
              </a:rPr>
              <a:t>  end</a:t>
            </a:r>
          </a:p>
          <a:p>
            <a:r>
              <a:rPr lang="en-US" altLang="zh-CN" sz="2000" dirty="0">
                <a:solidFill>
                  <a:schemeClr val="tx1"/>
                </a:solidFill>
                <a:latin typeface="Arial" panose="020B0604020202020204" pitchFamily="34" charset="0"/>
              </a:rPr>
              <a:t>endmodule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采用for循环的8输入优先编码器</a:t>
            </a:r>
            <a:endParaRPr lang="zh-CN" altLang="en-US"/>
          </a:p>
        </p:txBody>
      </p:sp>
      <p:sp>
        <p:nvSpPr>
          <p:cNvPr id="3" name="内容占位符 2"/>
          <p:cNvSpPr>
            <a:spLocks noGrp="1"/>
          </p:cNvSpPr>
          <p:nvPr>
            <p:ph idx="1"/>
          </p:nvPr>
        </p:nvSpPr>
        <p:spPr/>
        <p:txBody>
          <a:bodyPr/>
          <a:lstStyle/>
          <a:p>
            <a:pPr marL="0" indent="0">
              <a:buNone/>
            </a:pPr>
            <a:r>
              <a:rPr lang="en-US" altLang="zh-CN" sz="2400" dirty="0">
                <a:latin typeface="Arial" panose="020B0604020202020204" pitchFamily="34" charset="0"/>
                <a:sym typeface="+mn-ea"/>
              </a:rPr>
              <a:t>module Vr8inprior3(I, A, IDLE);</a:t>
            </a: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  input [7:0] I;</a:t>
            </a: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  output reg [2:0] A;</a:t>
            </a: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  output reg IDLE;</a:t>
            </a: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  integer j;</a:t>
            </a:r>
            <a:endParaRPr lang="en-US" altLang="zh-CN" sz="2400" dirty="0">
              <a:solidFill>
                <a:schemeClr val="tx1"/>
              </a:solidFill>
              <a:latin typeface="Arial" panose="020B0604020202020204" pitchFamily="34" charset="0"/>
            </a:endParaRPr>
          </a:p>
          <a:p>
            <a:pPr marL="0" indent="0">
              <a:buNone/>
            </a:pP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  always @ (I) begin</a:t>
            </a: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    IDLE = 1; A = 0;       // default output values</a:t>
            </a: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    for (j=0; j&lt;=7; j=j+1) // check low priority first</a:t>
            </a: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                 if (I[j]==1) begin IDLE = 0; A = j; end</a:t>
            </a: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  end</a:t>
            </a:r>
            <a:endParaRPr lang="en-US" altLang="zh-CN" sz="2400" dirty="0">
              <a:solidFill>
                <a:schemeClr val="tx1"/>
              </a:solidFill>
              <a:latin typeface="Arial" panose="020B0604020202020204" pitchFamily="34" charset="0"/>
            </a:endParaRPr>
          </a:p>
          <a:p>
            <a:pPr marL="0" indent="0">
              <a:buNone/>
            </a:pPr>
            <a:r>
              <a:rPr lang="en-US" altLang="zh-CN" sz="2400" dirty="0">
                <a:latin typeface="Arial" panose="020B0604020202020204" pitchFamily="34" charset="0"/>
                <a:sym typeface="+mn-ea"/>
              </a:rPr>
              <a:t>endmodule</a:t>
            </a:r>
            <a:endParaRPr lang="en-US" altLang="zh-CN" dirty="0">
              <a:solidFill>
                <a:schemeClr val="tx1"/>
              </a:solidFill>
              <a:latin typeface="Arial" panose="020B0604020202020204" pitchFamily="34" charset="0"/>
            </a:endParaRPr>
          </a:p>
          <a:p>
            <a:endParaRPr lang="zh-CN" altLang="en-US"/>
          </a:p>
        </p:txBody>
      </p:sp>
      <p:sp>
        <p:nvSpPr>
          <p:cNvPr id="63490"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73</a:t>
            </a:fld>
            <a:endParaRPr lang="zh-CN" altLang="zh-CN" sz="1400" dirty="0">
              <a:latin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采用case语句的8输入优先编码器</a:t>
            </a:r>
            <a:endParaRPr lang="zh-CN" altLang="en-US"/>
          </a:p>
        </p:txBody>
      </p:sp>
      <p:sp>
        <p:nvSpPr>
          <p:cNvPr id="3" name="内容占位符 2"/>
          <p:cNvSpPr>
            <a:spLocks noGrp="1"/>
          </p:cNvSpPr>
          <p:nvPr>
            <p:ph idx="1"/>
          </p:nvPr>
        </p:nvSpPr>
        <p:spPr/>
        <p:txBody>
          <a:bodyPr/>
          <a:lstStyle/>
          <a:p>
            <a:pPr marL="0" indent="0" latinLnBrk="0">
              <a:lnSpc>
                <a:spcPct val="100000"/>
              </a:lnSpc>
              <a:spcBef>
                <a:spcPts val="0"/>
              </a:spcBef>
              <a:buNone/>
            </a:pPr>
            <a:r>
              <a:rPr lang="en-US" altLang="zh-CN" sz="2000" dirty="0">
                <a:latin typeface="Arial" panose="020B0604020202020204" pitchFamily="34" charset="0"/>
                <a:sym typeface="+mn-ea"/>
              </a:rPr>
              <a:t>module Vr8inprior4(I, A, IDLE);</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input [7:0] I;</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output reg [2:0] A;</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output reg IDLE;</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always @ (I) begin</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IDLE = 1; A = 0;       // default output values</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case(1'b1)</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I[7]: begin IDLE = 0; A = 7; end  // Highest priority (as first</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I[6]: begin IDLE = 0; A = 6; end  //   choice in case statement)</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I[5]: begin IDLE = 0; A = 5; end</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I[4]: begin IDLE = 0; A = 4; end</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I[3]: begin IDLE = 0; A = 3; end</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I[2]: begin IDLE = 0; A = 2; end</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I[1]: begin IDLE = 0; A = 1; end</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I[0]: begin IDLE = 0; A = 0; end</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endcase                 </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  end</a:t>
            </a:r>
            <a:endParaRPr lang="en-US" altLang="zh-CN" sz="2000" dirty="0">
              <a:solidFill>
                <a:schemeClr val="tx1"/>
              </a:solidFill>
              <a:latin typeface="Arial" panose="020B0604020202020204" pitchFamily="34" charset="0"/>
            </a:endParaRPr>
          </a:p>
          <a:p>
            <a:pPr marL="0" indent="0" latinLnBrk="0">
              <a:lnSpc>
                <a:spcPct val="100000"/>
              </a:lnSpc>
              <a:spcBef>
                <a:spcPts val="0"/>
              </a:spcBef>
              <a:buNone/>
            </a:pPr>
            <a:r>
              <a:rPr lang="en-US" altLang="zh-CN" sz="2000" dirty="0">
                <a:latin typeface="Arial" panose="020B0604020202020204" pitchFamily="34" charset="0"/>
                <a:sym typeface="+mn-ea"/>
              </a:rPr>
              <a:t>endmodule</a:t>
            </a:r>
          </a:p>
        </p:txBody>
      </p:sp>
      <p:sp>
        <p:nvSpPr>
          <p:cNvPr id="64514"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74</a:t>
            </a:fld>
            <a:endParaRPr lang="zh-CN" altLang="zh-CN" sz="1400" dirty="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cs typeface="黑体" panose="02010609060101010101" pitchFamily="49" charset="-122"/>
                <a:sym typeface="+mn-ea"/>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输入优先编码器模块的测试平台</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a:spLocks noGrp="1"/>
          </p:cNvSpPr>
          <p:nvPr>
            <p:ph idx="1"/>
          </p:nvPr>
        </p:nvSpPr>
        <p:spPr>
          <a:xfrm>
            <a:off x="622935" y="1310640"/>
            <a:ext cx="10515600" cy="4866640"/>
          </a:xfrm>
        </p:spPr>
        <p:txBody>
          <a:bodyPr/>
          <a:lstStyle/>
          <a:p>
            <a:pPr marL="0" indent="0" latinLnBrk="0">
              <a:spcBef>
                <a:spcPts val="0"/>
              </a:spcBef>
              <a:buNone/>
            </a:pPr>
            <a:r>
              <a:rPr lang="en-US" altLang="zh-CN" sz="1500" dirty="0">
                <a:latin typeface="Arial" panose="020B0604020202020204" pitchFamily="34" charset="0"/>
                <a:sym typeface="+mn-ea"/>
              </a:rPr>
              <a:t>`timescale 1ns / 100ps</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module Vr8inprior_tb();</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reg [7:0] I;</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wire [2:0] A;</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wire IDLE;</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integer ii, errors;</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Vr8inprior6 UUT ( .I(I), .A(A), .IDLE(IDLE) );</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initial begin</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errors = 0;</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for (ii=0; ii&lt;256; ii=ii+1) begin</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I = ii;</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#10 ;</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if (                                   // Identify all error cases</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 (I==8'b0) &amp;&amp; (IDLE!==1'b1) )    // Should be idle</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 ( (I&gt;8'b0)  &amp;&amp; (IDLE===1'b1) )    // Should not be idle</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 ( (I&gt;8'b0)  &amp;&amp; (I&lt;2**A     ) )    // I should be at least 2**A</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 ( (I&gt;8'b0)  &amp;&amp; (I&gt;=2**(A+1)) ) )  // but less than 2**(A+1)</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begin</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errors = errors+1;</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$display("Error: I=%b, A=%b, IDLE=%b",I,A,IDLE);</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end</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end</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$display("Test done, %d errors\n",errors);</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$stop(1);</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  end</a:t>
            </a:r>
            <a:endParaRPr lang="en-US" altLang="zh-CN" sz="1500" dirty="0">
              <a:solidFill>
                <a:schemeClr val="tx1"/>
              </a:solidFill>
              <a:latin typeface="Arial" panose="020B0604020202020204" pitchFamily="34" charset="0"/>
            </a:endParaRPr>
          </a:p>
          <a:p>
            <a:pPr marL="0" indent="0" latinLnBrk="0">
              <a:spcBef>
                <a:spcPts val="0"/>
              </a:spcBef>
              <a:buNone/>
            </a:pPr>
            <a:r>
              <a:rPr lang="en-US" altLang="zh-CN" sz="1500" dirty="0">
                <a:latin typeface="Arial" panose="020B0604020202020204" pitchFamily="34" charset="0"/>
                <a:sym typeface="+mn-ea"/>
              </a:rPr>
              <a:t>endmodule</a:t>
            </a:r>
          </a:p>
        </p:txBody>
      </p:sp>
      <p:sp>
        <p:nvSpPr>
          <p:cNvPr id="65538" name="灯片编号占位符 1"/>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75</a:t>
            </a:fld>
            <a:endParaRPr lang="zh-CN" altLang="zh-CN" sz="1400" dirty="0">
              <a:latin typeface="Times New Roman" panose="02020603050405020304" pitchFamily="18" charset="0"/>
            </a:endParaRPr>
          </a:p>
        </p:txBody>
      </p:sp>
      <p:sp>
        <p:nvSpPr>
          <p:cNvPr id="4" name="文本框 3"/>
          <p:cNvSpPr txBox="1"/>
          <p:nvPr/>
        </p:nvSpPr>
        <p:spPr>
          <a:xfrm>
            <a:off x="4852035" y="1273175"/>
            <a:ext cx="7155815" cy="5631180"/>
          </a:xfrm>
          <a:prstGeom prst="rect">
            <a:avLst/>
          </a:prstGeom>
          <a:noFill/>
        </p:spPr>
        <p:txBody>
          <a:bodyPr wrap="square" rtlCol="0">
            <a:spAutoFit/>
          </a:bodyPr>
          <a:lstStyle/>
          <a:p>
            <a:pPr marL="0" indent="0" algn="l" latinLnBrk="0">
              <a:spcBef>
                <a:spcPts val="0"/>
              </a:spcBef>
              <a:buNone/>
            </a:pPr>
            <a:r>
              <a:rPr lang="en-US" altLang="zh-CN" sz="2000" dirty="0">
                <a:solidFill>
                  <a:schemeClr val="tx1"/>
                </a:solidFill>
                <a:sym typeface="+mn-ea"/>
              </a:rPr>
              <a:t>initial begin</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errors = 0;</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for (ii=0; ii&lt;256; ii=ii+1) begin</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I = ii;</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#10 ;</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if (                                   // Identify all error cases</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 (I==8'b0) &amp;&amp; (IDLE!==1'b1) )    // Should be idle</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 ( (I&gt;8'b0)  &amp;&amp; (IDLE===1'b1) )    // Should not be idle</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 ( (I&gt;8'b0)  &amp;&amp; (I&lt;2**A     ) )    // I should be at least 2**A</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 ( (I&gt;8'b0)  &amp;&amp; (I&gt;=2**(A+1)) ) )  // but less than 2**(A+1)</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begin</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errors = errors+1;</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$display("Error: I=%b, A=%b, IDLE=%b",I,A,IDLE);</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end</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end</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$display("Test done, %d errors\n",errors);</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$stop(1);</a:t>
            </a:r>
            <a:endParaRPr lang="en-US" altLang="zh-CN" sz="2000" dirty="0">
              <a:solidFill>
                <a:schemeClr val="tx1"/>
              </a:solidFill>
              <a:latin typeface="Arial" panose="020B0604020202020204" pitchFamily="34" charset="0"/>
            </a:endParaRPr>
          </a:p>
          <a:p>
            <a:pPr marL="0" indent="0" algn="l" latinLnBrk="0">
              <a:spcBef>
                <a:spcPts val="0"/>
              </a:spcBef>
              <a:buNone/>
            </a:pPr>
            <a:r>
              <a:rPr lang="en-US" altLang="zh-CN" sz="2000" dirty="0">
                <a:solidFill>
                  <a:schemeClr val="tx1"/>
                </a:solidFill>
                <a:sym typeface="+mn-ea"/>
              </a:rPr>
              <a:t>  end</a:t>
            </a:r>
            <a:endParaRPr lang="en-US" altLang="zh-CN" sz="2000" dirty="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endParaRPr lang="zh-CN" altLang="en-US"/>
          </a:p>
        </p:txBody>
      </p:sp>
      <p:sp>
        <p:nvSpPr>
          <p:cNvPr id="20" name="内容占位符 19"/>
          <p:cNvSpPr>
            <a:spLocks noGrp="1"/>
          </p:cNvSpPr>
          <p:nvPr>
            <p:ph idx="1"/>
          </p:nvPr>
        </p:nvSpPr>
        <p:spPr/>
        <p:txBody>
          <a:bodyPr/>
          <a:lstStyle/>
          <a:p>
            <a:endParaRPr lang="zh-CN" altLang="en-US"/>
          </a:p>
        </p:txBody>
      </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12C937AA-D504-4AFF-87AB-8B4750AC8DC1}"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76</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框 3"/>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哪部分有疑问？</a:t>
            </a:r>
          </a:p>
        </p:txBody>
      </p:sp>
      <p:sp>
        <p:nvSpPr>
          <p:cNvPr id="5" name="文本框 4"/>
          <p:cNvSpPr txBox="1"/>
          <p:nvPr>
            <p:custDataLst>
              <p:tags r:id="rId3"/>
            </p:custDataLst>
          </p:nvPr>
        </p:nvSpPr>
        <p:spPr>
          <a:xfrm>
            <a:off x="2438400" y="2786063"/>
            <a:ext cx="85344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ROM</a:t>
            </a:r>
            <a:r>
              <a:rPr lang="zh-CN" altLang="en-US" sz="2600">
                <a:solidFill>
                  <a:srgbClr val="000000"/>
                </a:solidFill>
                <a:latin typeface="微软雅黑" panose="020B0503020204020204" charset="-122"/>
                <a:ea typeface="微软雅黑" panose="020B0503020204020204" charset="-122"/>
              </a:rPr>
              <a:t>实现组合逻辑函数</a:t>
            </a:r>
          </a:p>
        </p:txBody>
      </p:sp>
      <p:sp>
        <p:nvSpPr>
          <p:cNvPr id="6" name="文本框 5"/>
          <p:cNvSpPr txBox="1"/>
          <p:nvPr>
            <p:custDataLst>
              <p:tags r:id="rId4"/>
            </p:custDataLst>
          </p:nvPr>
        </p:nvSpPr>
        <p:spPr>
          <a:xfrm>
            <a:off x="2438400" y="33575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译码器</a:t>
            </a:r>
          </a:p>
        </p:txBody>
      </p:sp>
      <p:sp>
        <p:nvSpPr>
          <p:cNvPr id="7" name="文本框 6"/>
          <p:cNvSpPr txBox="1"/>
          <p:nvPr>
            <p:custDataLst>
              <p:tags r:id="rId5"/>
            </p:custDataLst>
          </p:nvPr>
        </p:nvSpPr>
        <p:spPr>
          <a:xfrm>
            <a:off x="2438400" y="39290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多路复用器</a:t>
            </a:r>
            <a:r>
              <a:rPr lang="en-US" altLang="zh-CN" sz="2600">
                <a:solidFill>
                  <a:srgbClr val="000000"/>
                </a:solidFill>
                <a:latin typeface="微软雅黑" panose="020B0503020204020204" charset="-122"/>
                <a:ea typeface="微软雅黑" panose="020B0503020204020204" charset="-122"/>
              </a:rPr>
              <a:t>/</a:t>
            </a:r>
            <a:r>
              <a:rPr lang="zh-CN" altLang="en-US" sz="2600">
                <a:solidFill>
                  <a:srgbClr val="000000"/>
                </a:solidFill>
                <a:latin typeface="微软雅黑" panose="020B0503020204020204" charset="-122"/>
                <a:ea typeface="微软雅黑" panose="020B0503020204020204" charset="-122"/>
              </a:rPr>
              <a:t>多路开关</a:t>
            </a:r>
          </a:p>
        </p:txBody>
      </p:sp>
      <p:sp>
        <p:nvSpPr>
          <p:cNvPr id="8" name="文本框 7"/>
          <p:cNvSpPr txBox="1"/>
          <p:nvPr>
            <p:custDataLst>
              <p:tags r:id="rId6"/>
            </p:custDataLst>
          </p:nvPr>
        </p:nvSpPr>
        <p:spPr>
          <a:xfrm>
            <a:off x="2438400" y="45005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三态缓冲器</a:t>
            </a:r>
          </a:p>
        </p:txBody>
      </p:sp>
      <p:sp>
        <p:nvSpPr>
          <p:cNvPr id="9" name="矩形 8"/>
          <p:cNvSpPr>
            <a:spLocks noChangeAspect="1"/>
          </p:cNvSpPr>
          <p:nvPr>
            <p:custDataLst>
              <p:tags r:id="rId7"/>
            </p:custDataLst>
          </p:nvPr>
        </p:nvSpPr>
        <p:spPr>
          <a:xfrm>
            <a:off x="1571625" y="2850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p>
        </p:txBody>
      </p:sp>
      <p:sp>
        <p:nvSpPr>
          <p:cNvPr id="10" name="矩形 9"/>
          <p:cNvSpPr>
            <a:spLocks noChangeAspect="1"/>
          </p:cNvSpPr>
          <p:nvPr>
            <p:custDataLst>
              <p:tags r:id="rId8"/>
            </p:custDataLst>
          </p:nvPr>
        </p:nvSpPr>
        <p:spPr>
          <a:xfrm>
            <a:off x="1571625" y="3421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p>
        </p:txBody>
      </p:sp>
      <p:sp>
        <p:nvSpPr>
          <p:cNvPr id="11" name="矩形 10"/>
          <p:cNvSpPr>
            <a:spLocks noChangeAspect="1"/>
          </p:cNvSpPr>
          <p:nvPr>
            <p:custDataLst>
              <p:tags r:id="rId9"/>
            </p:custDataLst>
          </p:nvPr>
        </p:nvSpPr>
        <p:spPr>
          <a:xfrm>
            <a:off x="1571625" y="3993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p>
        </p:txBody>
      </p:sp>
      <p:sp>
        <p:nvSpPr>
          <p:cNvPr id="12" name="矩形 11"/>
          <p:cNvSpPr>
            <a:spLocks noChangeAspect="1"/>
          </p:cNvSpPr>
          <p:nvPr>
            <p:custDataLst>
              <p:tags r:id="rId10"/>
            </p:custDataLst>
          </p:nvPr>
        </p:nvSpPr>
        <p:spPr>
          <a:xfrm>
            <a:off x="15716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p>
        </p:txBody>
      </p:sp>
      <p:sp>
        <p:nvSpPr>
          <p:cNvPr id="13" name="圆角矩形 12"/>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p>
        </p:txBody>
      </p:sp>
      <p:sp>
        <p:nvSpPr>
          <p:cNvPr id="21" name="文本框 20"/>
          <p:cNvSpPr txBox="1"/>
          <p:nvPr>
            <p:custDataLst>
              <p:tags r:id="rId12"/>
            </p:custDataLst>
          </p:nvPr>
        </p:nvSpPr>
        <p:spPr>
          <a:xfrm>
            <a:off x="2438400" y="50720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编码器</a:t>
            </a:r>
          </a:p>
        </p:txBody>
      </p:sp>
      <p:sp>
        <p:nvSpPr>
          <p:cNvPr id="22" name="矩形 21"/>
          <p:cNvSpPr>
            <a:spLocks noChangeAspect="1"/>
          </p:cNvSpPr>
          <p:nvPr>
            <p:custDataLst>
              <p:tags r:id="rId13"/>
            </p:custDataLst>
          </p:nvPr>
        </p:nvSpPr>
        <p:spPr>
          <a:xfrm>
            <a:off x="1571625" y="5136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E</a:t>
            </a:r>
          </a:p>
        </p:txBody>
      </p:sp>
      <p:sp>
        <p:nvSpPr>
          <p:cNvPr id="23" name="文本框 22"/>
          <p:cNvSpPr txBox="1"/>
          <p:nvPr>
            <p:custDataLst>
              <p:tags r:id="rId14"/>
            </p:custDataLst>
          </p:nvPr>
        </p:nvSpPr>
        <p:spPr>
          <a:xfrm>
            <a:off x="2438400" y="5643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无</a:t>
            </a:r>
          </a:p>
        </p:txBody>
      </p:sp>
      <p:sp>
        <p:nvSpPr>
          <p:cNvPr id="24" name="矩形 23"/>
          <p:cNvSpPr>
            <a:spLocks noChangeAspect="1"/>
          </p:cNvSpPr>
          <p:nvPr>
            <p:custDataLst>
              <p:tags r:id="rId15"/>
            </p:custDataLst>
          </p:nvPr>
        </p:nvSpPr>
        <p:spPr>
          <a:xfrm>
            <a:off x="1571625" y="570738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F</a:t>
            </a:r>
          </a:p>
        </p:txBody>
      </p:sp>
      <p:grpSp>
        <p:nvGrpSpPr>
          <p:cNvPr id="18" name="组合 17"/>
          <p:cNvGrpSpPr/>
          <p:nvPr>
            <p:custDataLst>
              <p:tags r:id="rId16"/>
            </p:custDataLst>
          </p:nvPr>
        </p:nvGrpSpPr>
        <p:grpSpPr>
          <a:xfrm>
            <a:off x="0" y="0"/>
            <a:ext cx="12192000" cy="635000"/>
            <a:chOff x="0" y="0"/>
            <a:chExt cx="19200" cy="1000"/>
          </a:xfrm>
        </p:grpSpPr>
        <p:sp>
          <p:nvSpPr>
            <p:cNvPr id="14" name="TitleBackground"/>
            <p:cNvSpPr/>
            <p:nvPr>
              <p:custDataLst>
                <p:tags r:id="rId18"/>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9"/>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20"/>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投票</a:t>
              </a:r>
            </a:p>
          </p:txBody>
        </p:sp>
        <p:sp>
          <p:nvSpPr>
            <p:cNvPr id="17" name="TipText"/>
            <p:cNvSpPr txBox="1"/>
            <p:nvPr>
              <p:custDataLst>
                <p:tags r:id="rId21"/>
              </p:custDataLst>
            </p:nvPr>
          </p:nvSpPr>
          <p:spPr>
            <a:xfrm>
              <a:off x="1800"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最多可选3项</a:t>
              </a:r>
            </a:p>
          </p:txBody>
        </p:sp>
      </p:grpSp>
      <p:pic>
        <p:nvPicPr>
          <p:cNvPr id="3" name="图片 2" descr="tmp93B9"/>
          <p:cNvPicPr>
            <a:picLocks noChangeAspect="1"/>
          </p:cNvPicPr>
          <p:nvPr>
            <p:custDataLst>
              <p:tags r:id="rId17"/>
            </p:custDataLst>
          </p:nvPr>
        </p:nvPicPr>
        <p:blipFill>
          <a:blip r:embed="rId23"/>
          <a:stretch>
            <a:fillRect/>
          </a:stretch>
        </p:blipFill>
        <p:spPr>
          <a:xfrm>
            <a:off x="10642600" y="63500"/>
            <a:ext cx="1422400" cy="508000"/>
          </a:xfrm>
          <a:prstGeom prst="rect">
            <a:avLst/>
          </a:prstGeom>
        </p:spPr>
      </p:pic>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组合逻辑元件</a:t>
            </a:r>
            <a:endParaRPr lang="zh-CN" altLang="en-US"/>
          </a:p>
        </p:txBody>
      </p:sp>
      <p:sp>
        <p:nvSpPr>
          <p:cNvPr id="22530" name="内容占位符 2"/>
          <p:cNvSpPr>
            <a:spLocks noGrp="1"/>
          </p:cNvSpPr>
          <p:nvPr>
            <p:ph idx="1"/>
          </p:nvPr>
        </p:nvSpPr>
        <p:spPr>
          <a:noFill/>
          <a:ln>
            <a:noFill/>
          </a:ln>
        </p:spPr>
        <p:txBody>
          <a:bodyPr/>
          <a:lstStyle/>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只读存储器(ROM)</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译码器(Decoders) </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多路复用器(multiplexers)</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三态器件(Three-state Buffer)</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sym typeface="+mn-ea"/>
              </a:rPr>
              <a:t>编码器(Encoders)</a:t>
            </a:r>
            <a:endParaRPr lang="zh-CN" altLang="en-US" b="1" dirty="0">
              <a:latin typeface="黑体" panose="02010609060101010101" pitchFamily="49" charset="-122"/>
              <a:ea typeface="黑体" panose="02010609060101010101" pitchFamily="49" charset="-122"/>
            </a:endParaRP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solidFill>
                  <a:srgbClr val="000099"/>
                </a:solidFill>
                <a:latin typeface="黑体" panose="02010609060101010101" pitchFamily="49" charset="-122"/>
                <a:ea typeface="黑体" panose="02010609060101010101" pitchFamily="49" charset="-122"/>
              </a:rPr>
              <a:t>异或门和奇偶校验功能</a:t>
            </a:r>
          </a:p>
          <a:p>
            <a:pPr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比较器</a:t>
            </a:r>
            <a:endParaRPr lang="zh-CN" altLang="en-US" dirty="0"/>
          </a:p>
        </p:txBody>
      </p:sp>
      <p:sp>
        <p:nvSpPr>
          <p:cNvPr id="2253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77</a:t>
            </a:fld>
            <a:endParaRPr lang="zh-CN" altLang="zh-CN" sz="1400" dirty="0">
              <a:solidFill>
                <a:srgbClr val="000000"/>
              </a:solidFill>
              <a:latin typeface="Times New Roman" panose="02020603050405020304" pitchFamily="18" charset="0"/>
            </a:endParaRPr>
          </a:p>
        </p:txBody>
      </p:sp>
    </p:spTree>
  </p:cSld>
  <p:clrMapOvr>
    <a:masterClrMapping/>
  </p:clrMapOvr>
  <p:transition spd="slow">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异或门和异或非门</a:t>
            </a:r>
            <a:endParaRPr lang="zh-CN" altLang="en-US"/>
          </a:p>
        </p:txBody>
      </p:sp>
      <p:sp>
        <p:nvSpPr>
          <p:cNvPr id="118786"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78</a:t>
            </a:fld>
            <a:endParaRPr lang="zh-CN" altLang="zh-CN" sz="1400" dirty="0">
              <a:solidFill>
                <a:schemeClr val="tx1"/>
              </a:solidFill>
              <a:latin typeface="Times New Roman" panose="02020603050405020304" pitchFamily="18" charset="0"/>
            </a:endParaRPr>
          </a:p>
        </p:txBody>
      </p:sp>
      <p:sp>
        <p:nvSpPr>
          <p:cNvPr id="118787" name="内容占位符 5"/>
          <p:cNvSpPr>
            <a:spLocks noGrp="1"/>
          </p:cNvSpPr>
          <p:nvPr>
            <p:ph idx="1"/>
          </p:nvPr>
        </p:nvSpPr>
        <p:spPr>
          <a:noFill/>
          <a:ln>
            <a:noFill/>
          </a:ln>
        </p:spPr>
        <p:txBody>
          <a:bodyPr/>
          <a:lstStyle/>
          <a:p>
            <a:pPr marL="0" indent="0">
              <a:buNone/>
            </a:pPr>
            <a:r>
              <a:rPr lang="zh-CN" altLang="en-US" sz="2800" dirty="0"/>
              <a:t>异或门是二输入门，如果两个输入</a:t>
            </a:r>
            <a:r>
              <a:rPr lang="zh-CN" altLang="en-US" sz="2800" b="1" dirty="0"/>
              <a:t>不同</a:t>
            </a:r>
            <a:r>
              <a:rPr lang="zh-CN" altLang="en-US" sz="2800" dirty="0"/>
              <a:t>，则输出为</a:t>
            </a:r>
            <a:r>
              <a:rPr lang="en-US" altLang="zh-CN" sz="2800" dirty="0"/>
              <a:t>1</a:t>
            </a:r>
            <a:r>
              <a:rPr lang="zh-CN" altLang="en-US" sz="2800" dirty="0"/>
              <a:t>。</a:t>
            </a:r>
            <a:endParaRPr lang="en-US" altLang="zh-CN" sz="2800" dirty="0"/>
          </a:p>
          <a:p>
            <a:pPr marL="0" indent="0">
              <a:buNone/>
            </a:pPr>
            <a:r>
              <a:rPr lang="zh-CN" altLang="en-US" sz="2800" dirty="0"/>
              <a:t>异或非门正好相反，如果两个输入</a:t>
            </a:r>
            <a:r>
              <a:rPr lang="zh-CN" altLang="en-US" sz="2800" b="1" dirty="0"/>
              <a:t>相同</a:t>
            </a:r>
            <a:r>
              <a:rPr lang="zh-CN" altLang="en-US" sz="2800" dirty="0"/>
              <a:t>，则输出为</a:t>
            </a:r>
            <a:r>
              <a:rPr lang="en-US" altLang="zh-CN" sz="2800" dirty="0"/>
              <a:t>1</a:t>
            </a:r>
            <a:r>
              <a:rPr lang="zh-CN" altLang="en-US" sz="2800" dirty="0"/>
              <a:t>。</a:t>
            </a:r>
            <a:endParaRPr lang="en-US" altLang="zh-CN" sz="2800" dirty="0"/>
          </a:p>
        </p:txBody>
      </p:sp>
      <p:pic>
        <p:nvPicPr>
          <p:cNvPr id="118788" name="图片 1"/>
          <p:cNvPicPr>
            <a:picLocks noChangeAspect="1"/>
          </p:cNvPicPr>
          <p:nvPr/>
        </p:nvPicPr>
        <p:blipFill>
          <a:blip r:embed="rId2"/>
          <a:srcRect t="2468"/>
          <a:stretch>
            <a:fillRect/>
          </a:stretch>
        </p:blipFill>
        <p:spPr>
          <a:xfrm>
            <a:off x="1200150" y="3482340"/>
            <a:ext cx="4345305" cy="2107565"/>
          </a:xfrm>
          <a:prstGeom prst="rect">
            <a:avLst/>
          </a:prstGeom>
          <a:noFill/>
          <a:ln w="9525">
            <a:noFill/>
          </a:ln>
        </p:spPr>
      </p:pic>
      <p:sp>
        <p:nvSpPr>
          <p:cNvPr id="118789" name="文本框 2"/>
          <p:cNvSpPr txBox="1"/>
          <p:nvPr/>
        </p:nvSpPr>
        <p:spPr>
          <a:xfrm>
            <a:off x="1416050" y="5595938"/>
            <a:ext cx="4319588" cy="460375"/>
          </a:xfrm>
          <a:prstGeom prst="rect">
            <a:avLst/>
          </a:prstGeom>
          <a:noFill/>
          <a:ln w="9525">
            <a:noFill/>
          </a:ln>
        </p:spPr>
        <p:txBody>
          <a:bodyPr>
            <a:spAutoFit/>
          </a:bodyPr>
          <a:lstStyle/>
          <a:p>
            <a:r>
              <a:rPr lang="zh-CN" altLang="en-US" dirty="0">
                <a:solidFill>
                  <a:schemeClr val="tx1"/>
                </a:solidFill>
                <a:latin typeface="Arial" panose="020B0604020202020204" pitchFamily="34" charset="0"/>
              </a:rPr>
              <a:t>异或和异或非功能的真值表</a:t>
            </a:r>
          </a:p>
        </p:txBody>
      </p:sp>
      <p:pic>
        <p:nvPicPr>
          <p:cNvPr id="118790" name="图片 3"/>
          <p:cNvPicPr>
            <a:picLocks noChangeAspect="1"/>
          </p:cNvPicPr>
          <p:nvPr/>
        </p:nvPicPr>
        <p:blipFill>
          <a:blip r:embed="rId3"/>
          <a:stretch>
            <a:fillRect/>
          </a:stretch>
        </p:blipFill>
        <p:spPr>
          <a:xfrm>
            <a:off x="5949950" y="2420938"/>
            <a:ext cx="5138738" cy="2865437"/>
          </a:xfrm>
          <a:prstGeom prst="rect">
            <a:avLst/>
          </a:prstGeom>
          <a:noFill/>
          <a:ln w="9525">
            <a:noFill/>
          </a:ln>
        </p:spPr>
      </p:pic>
      <p:sp>
        <p:nvSpPr>
          <p:cNvPr id="118791" name="文本框 4"/>
          <p:cNvSpPr txBox="1"/>
          <p:nvPr/>
        </p:nvSpPr>
        <p:spPr>
          <a:xfrm>
            <a:off x="6527800" y="5286375"/>
            <a:ext cx="4603750" cy="460375"/>
          </a:xfrm>
          <a:prstGeom prst="rect">
            <a:avLst/>
          </a:prstGeom>
          <a:noFill/>
          <a:ln w="9525">
            <a:noFill/>
          </a:ln>
        </p:spPr>
        <p:txBody>
          <a:bodyPr>
            <a:spAutoFit/>
          </a:bodyPr>
          <a:lstStyle/>
          <a:p>
            <a:r>
              <a:rPr lang="en-US" altLang="zh-CN" dirty="0">
                <a:solidFill>
                  <a:schemeClr val="tx1"/>
                </a:solidFill>
                <a:latin typeface="Arial" panose="020B0604020202020204" pitchFamily="34" charset="0"/>
              </a:rPr>
              <a:t>2</a:t>
            </a:r>
            <a:r>
              <a:rPr lang="zh-CN" altLang="en-US" dirty="0">
                <a:solidFill>
                  <a:schemeClr val="tx1"/>
                </a:solidFill>
                <a:latin typeface="Arial" panose="020B0604020202020204" pitchFamily="34" charset="0"/>
              </a:rPr>
              <a:t>输入异或函数的多门设计</a:t>
            </a:r>
          </a:p>
        </p:txBody>
      </p:sp>
      <p:sp>
        <p:nvSpPr>
          <p:cNvPr id="118792" name="文本框 6"/>
          <p:cNvSpPr txBox="1"/>
          <p:nvPr/>
        </p:nvSpPr>
        <p:spPr>
          <a:xfrm>
            <a:off x="6692900" y="5826125"/>
            <a:ext cx="3835400" cy="460375"/>
          </a:xfrm>
          <a:prstGeom prst="rect">
            <a:avLst/>
          </a:prstGeom>
          <a:noFill/>
          <a:ln w="9525">
            <a:noFill/>
          </a:ln>
        </p:spPr>
        <p:txBody>
          <a:bodyPr>
            <a:spAutoFit/>
          </a:bodyPr>
          <a:lstStyle/>
          <a:p>
            <a:r>
              <a:rPr lang="en-US" altLang="zh-CN" dirty="0">
                <a:solidFill>
                  <a:schemeClr val="tx1"/>
                </a:solidFill>
                <a:latin typeface="Arial" panose="020B0604020202020204" pitchFamily="34" charset="0"/>
              </a:rPr>
              <a:t>(a)</a:t>
            </a:r>
            <a:r>
              <a:rPr lang="zh-CN" altLang="en-US" dirty="0">
                <a:solidFill>
                  <a:schemeClr val="tx1"/>
                </a:solidFill>
                <a:latin typeface="Arial" panose="020B0604020202020204" pitchFamily="34" charset="0"/>
              </a:rPr>
              <a:t>与</a:t>
            </a:r>
            <a:r>
              <a:rPr lang="en-US" altLang="zh-CN" dirty="0">
                <a:solidFill>
                  <a:schemeClr val="tx1"/>
                </a:solidFill>
                <a:latin typeface="Arial" panose="020B0604020202020204" pitchFamily="34" charset="0"/>
              </a:rPr>
              <a:t>-</a:t>
            </a:r>
            <a:r>
              <a:rPr lang="zh-CN" altLang="en-US" dirty="0">
                <a:solidFill>
                  <a:schemeClr val="tx1"/>
                </a:solidFill>
                <a:latin typeface="Arial" panose="020B0604020202020204" pitchFamily="34" charset="0"/>
              </a:rPr>
              <a:t>或门   </a:t>
            </a:r>
            <a:r>
              <a:rPr lang="en-US" altLang="zh-CN" dirty="0">
                <a:solidFill>
                  <a:schemeClr val="tx1"/>
                </a:solidFill>
                <a:latin typeface="Arial" panose="020B0604020202020204" pitchFamily="34" charset="0"/>
              </a:rPr>
              <a:t>(b)</a:t>
            </a:r>
            <a:r>
              <a:rPr lang="zh-CN" altLang="en-US" dirty="0">
                <a:solidFill>
                  <a:schemeClr val="tx1"/>
                </a:solidFill>
                <a:latin typeface="Arial" panose="020B0604020202020204" pitchFamily="34" charset="0"/>
              </a:rPr>
              <a:t>三级与非门</a:t>
            </a:r>
            <a:endParaRPr lang="zh-CN" altLang="en-US" dirty="0">
              <a:solidFill>
                <a:schemeClr val="tx1"/>
              </a:solidFill>
              <a:latin typeface="Arial" panose="020B0604020202020204" pitchFamily="34" charset="0"/>
              <a:ea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chemeClr val="tx1"/>
                </a:solidFill>
                <a:latin typeface="Times New Roman" panose="02020603050405020304" pitchFamily="18" charset="0"/>
              </a:rPr>
              <a:t>79</a:t>
            </a:fld>
            <a:endParaRPr lang="zh-CN" altLang="zh-CN" sz="1400" dirty="0">
              <a:solidFill>
                <a:schemeClr val="tx1"/>
              </a:solidFill>
              <a:latin typeface="Times New Roman" panose="02020603050405020304" pitchFamily="18" charset="0"/>
            </a:endParaRPr>
          </a:p>
        </p:txBody>
      </p:sp>
      <p:sp>
        <p:nvSpPr>
          <p:cNvPr id="119811" name="内容占位符 5"/>
          <p:cNvSpPr>
            <a:spLocks noGrp="1"/>
          </p:cNvSpPr>
          <p:nvPr>
            <p:ph idx="1"/>
          </p:nvPr>
        </p:nvSpPr>
        <p:spPr>
          <a:noFill/>
          <a:ln>
            <a:noFill/>
          </a:ln>
        </p:spPr>
        <p:txBody>
          <a:bodyPr/>
          <a:lstStyle/>
          <a:p>
            <a:pPr marL="0" indent="0">
              <a:buNone/>
            </a:pPr>
            <a:r>
              <a:rPr lang="zh-CN" altLang="en-US" dirty="0"/>
              <a:t>对异或门或异或非门的任何两个信号都可以取反，而不改变结果的逻辑功能。</a:t>
            </a:r>
          </a:p>
        </p:txBody>
      </p:sp>
      <p:pic>
        <p:nvPicPr>
          <p:cNvPr id="119812" name="图片 5"/>
          <p:cNvPicPr>
            <a:picLocks noChangeAspect="1"/>
          </p:cNvPicPr>
          <p:nvPr/>
        </p:nvPicPr>
        <p:blipFill>
          <a:blip r:embed="rId2"/>
          <a:stretch>
            <a:fillRect/>
          </a:stretch>
        </p:blipFill>
        <p:spPr>
          <a:xfrm>
            <a:off x="1551305" y="2873375"/>
            <a:ext cx="9507855" cy="2068830"/>
          </a:xfrm>
          <a:prstGeom prst="rect">
            <a:avLst/>
          </a:prstGeom>
          <a:noFill/>
          <a:ln w="9525">
            <a:noFill/>
          </a:ln>
        </p:spPr>
      </p:pic>
      <p:sp>
        <p:nvSpPr>
          <p:cNvPr id="119813" name="文本框 7"/>
          <p:cNvSpPr txBox="1"/>
          <p:nvPr/>
        </p:nvSpPr>
        <p:spPr>
          <a:xfrm>
            <a:off x="4440238" y="4941888"/>
            <a:ext cx="2735262" cy="460375"/>
          </a:xfrm>
          <a:prstGeom prst="rect">
            <a:avLst/>
          </a:prstGeom>
          <a:noFill/>
          <a:ln w="9525">
            <a:noFill/>
          </a:ln>
        </p:spPr>
        <p:txBody>
          <a:bodyPr>
            <a:spAutoFit/>
          </a:bodyPr>
          <a:lstStyle/>
          <a:p>
            <a:pPr algn="ctr"/>
            <a:r>
              <a:rPr lang="zh-CN" altLang="en-US" dirty="0">
                <a:solidFill>
                  <a:schemeClr val="tx1"/>
                </a:solidFill>
                <a:latin typeface="Arial" panose="020B0604020202020204" pitchFamily="34" charset="0"/>
              </a:rPr>
              <a:t>等效符号</a:t>
            </a:r>
          </a:p>
        </p:txBody>
      </p:sp>
      <p:sp>
        <p:nvSpPr>
          <p:cNvPr id="119814" name="文本框 14"/>
          <p:cNvSpPr txBox="1"/>
          <p:nvPr/>
        </p:nvSpPr>
        <p:spPr>
          <a:xfrm>
            <a:off x="4387533" y="5546408"/>
            <a:ext cx="3835400" cy="460375"/>
          </a:xfrm>
          <a:prstGeom prst="rect">
            <a:avLst/>
          </a:prstGeom>
          <a:noFill/>
          <a:ln w="9525">
            <a:noFill/>
          </a:ln>
        </p:spPr>
        <p:txBody>
          <a:bodyPr>
            <a:spAutoFit/>
          </a:bodyPr>
          <a:lstStyle/>
          <a:p>
            <a:r>
              <a:rPr lang="en-US" altLang="zh-CN" dirty="0">
                <a:solidFill>
                  <a:schemeClr val="tx1"/>
                </a:solidFill>
                <a:latin typeface="Arial" panose="020B0604020202020204" pitchFamily="34" charset="0"/>
              </a:rPr>
              <a:t>(a)</a:t>
            </a:r>
            <a:r>
              <a:rPr lang="zh-CN" altLang="en-US" dirty="0">
                <a:solidFill>
                  <a:schemeClr val="tx1"/>
                </a:solidFill>
                <a:latin typeface="Arial" panose="020B0604020202020204" pitchFamily="34" charset="0"/>
              </a:rPr>
              <a:t>异或门 </a:t>
            </a:r>
            <a:r>
              <a:rPr lang="en-US" altLang="zh-CN" dirty="0">
                <a:solidFill>
                  <a:schemeClr val="tx1"/>
                </a:solidFill>
                <a:latin typeface="Arial" panose="020B0604020202020204" pitchFamily="34" charset="0"/>
              </a:rPr>
              <a:t>(b)</a:t>
            </a:r>
            <a:r>
              <a:rPr lang="zh-CN" altLang="en-US" dirty="0">
                <a:solidFill>
                  <a:schemeClr val="tx1"/>
                </a:solidFill>
                <a:latin typeface="Arial" panose="020B0604020202020204" pitchFamily="34" charset="0"/>
              </a:rPr>
              <a:t>异或非门</a:t>
            </a:r>
            <a:endParaRPr lang="zh-CN" altLang="en-US" dirty="0">
              <a:solidFill>
                <a:schemeClr val="tx1"/>
              </a:solidFill>
              <a:latin typeface="Arial" panose="020B0604020202020204" pitchFamily="34" charset="0"/>
              <a:ea typeface="Arial" panose="020B0604020202020204" pitchFamily="34" charset="0"/>
            </a:endParaRPr>
          </a:p>
        </p:txBody>
      </p:sp>
      <p:sp>
        <p:nvSpPr>
          <p:cNvPr id="119815" name="标题 2"/>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异或门和异或非门</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12C937AA-D504-4AFF-87AB-8B4750AC8DC1}"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内容占位符 4"/>
          <p:cNvSpPr>
            <a:spLocks noGrp="1"/>
          </p:cNvSpPr>
          <p:nvPr>
            <p:ph idx="1"/>
          </p:nvPr>
        </p:nvSpPr>
        <p:spPr/>
        <p:txBody>
          <a:bodyPr/>
          <a:lstStyle/>
          <a:p>
            <a:endParaRPr lang="zh-CN" altLang="en-US"/>
          </a:p>
        </p:txBody>
      </p:sp>
      <p:pic>
        <p:nvPicPr>
          <p:cNvPr id="4" name="Picture 3" descr="Pins 1 to 9 are arranged from top to bottom along the left side of the array, and pins 11 to 19 are arranged from bottom to top along the right side of the array. The array receives inputs I 1 to I 10 at pins 1 to 10. Inputs I 2 to I 10 each pass through a combination buffer and inverter, and horizontal lines extend from the buffer and inverter to neighboring vertical lines, or columns, of the array. The 64 rows of the array are divided into groups of 8, with each row having an AND gate at its right end. Within each group of 8 AND gates, the bottom 7 gates send outputs to a common OR gate, and the OR gate signals an inverter, which also receives input from the top AND gate. The buffer then produces an output, which both exits the array and feeds back to separate array columns via a combination buffer and inverter. However, there are two exceptions to this arrangement. In the topmost OR gate configuration, I 1 merges with the output from the final inverter to form final output O 1 at pin 19. And, in the bottommost OR gate configuration, the output of the final inverter does not feed back to the array. The outputs at pins 12 to 18 are labeled in descending order from I O 7 to I O 2."/>
          <p:cNvPicPr>
            <a:picLocks noChangeAspect="1"/>
          </p:cNvPicPr>
          <p:nvPr/>
        </p:nvPicPr>
        <p:blipFill>
          <a:blip r:embed="rId3" cstate="print">
            <a:extLst>
              <a:ext uri="{28A0092B-C50C-407E-A947-70E740481C1C}">
                <a14:useLocalDpi xmlns:a14="http://schemas.microsoft.com/office/drawing/2010/main" val="0"/>
              </a:ext>
            </a:extLst>
          </a:blip>
          <a:srcRect b="60695"/>
          <a:stretch>
            <a:fillRect/>
          </a:stretch>
        </p:blipFill>
        <p:spPr>
          <a:xfrm>
            <a:off x="1176020" y="1266825"/>
            <a:ext cx="8328025" cy="5055870"/>
          </a:xfrm>
          <a:prstGeom prst="rect">
            <a:avLst/>
          </a:prstGeom>
        </p:spPr>
      </p:pic>
      <p:sp>
        <p:nvSpPr>
          <p:cNvPr id="3" name="标题 2"/>
          <p:cNvSpPr>
            <a:spLocks noGrp="1"/>
          </p:cNvSpPr>
          <p:nvPr>
            <p:ph type="title"/>
          </p:nvPr>
        </p:nvSpPr>
        <p:spPr>
          <a:prstGeom prst="rect">
            <a:avLst/>
          </a:prstGeom>
        </p:spPr>
        <p:txBody>
          <a:bodyPr vert="horz" lIns="91440" tIns="45720" rIns="91440" bIns="45720" rtlCol="0" anchor="ctr">
            <a:normAutofit/>
          </a:bodyPr>
          <a:lstStyle/>
          <a:p>
            <a:pPr algn="ctr"/>
            <a:r>
              <a:rPr lang="zh-CN" altLang="en-US"/>
              <a:t>乘积项结构</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b="1" noProof="0" dirty="0">
                <a:solidFill>
                  <a:srgbClr val="000000"/>
                </a:solidFill>
                <a:latin typeface="黑体" panose="02010609060101010101" pitchFamily="49" charset="-122"/>
                <a:ea typeface="黑体" panose="02010609060101010101" pitchFamily="49" charset="-122"/>
                <a:cs typeface="+mn-cs"/>
                <a:sym typeface="+mn-ea"/>
              </a:rPr>
              <a:t>奇偶校验器</a:t>
            </a:r>
            <a:endParaRPr lang="zh-CN" altLang="en-US"/>
          </a:p>
        </p:txBody>
      </p:sp>
      <p:sp>
        <p:nvSpPr>
          <p:cNvPr id="3" name="内容占位符 2"/>
          <p:cNvSpPr>
            <a:spLocks noGrp="1"/>
          </p:cNvSpPr>
          <p:nvPr>
            <p:ph idx="1"/>
          </p:nvPr>
        </p:nvSpPr>
        <p:spPr/>
        <p:txBody>
          <a:bodyPr/>
          <a:lstStyle/>
          <a:p>
            <a:pPr marR="0" defTabSz="1219200" eaLnBrk="1" latinLnBrk="0" hangingPunct="1">
              <a:lnSpc>
                <a:spcPct val="100000"/>
              </a:lnSpc>
              <a:spcBef>
                <a:spcPts val="0"/>
              </a:spcBef>
              <a:spcAft>
                <a:spcPts val="0"/>
              </a:spcAft>
              <a:buClr>
                <a:srgbClr val="C00000"/>
              </a:buClr>
              <a:buSzPct val="70000"/>
              <a:buFont typeface="Wingdings" panose="05000000000000000000" charset="0"/>
              <a:buChar char="n"/>
              <a:tabLst>
                <a:tab pos="507365" algn="l"/>
              </a:tabLst>
              <a:defRPr/>
            </a:pPr>
            <a:r>
              <a:rPr kumimoji="1" lang="zh-CN" altLang="en-US" sz="2800" noProof="0" dirty="0">
                <a:solidFill>
                  <a:srgbClr val="000000"/>
                </a:solidFill>
                <a:cs typeface="宋体" panose="02010600030101010101" pitchFamily="2" charset="-122"/>
                <a:sym typeface="+mn-ea"/>
              </a:rPr>
              <a:t>用来检查数据传输和存取过程中是否产生错误的组合逻辑电路。</a:t>
            </a:r>
          </a:p>
          <a:p>
            <a:pPr marR="0" lvl="1" defTabSz="1219200" eaLnBrk="1" latinLnBrk="0" hangingPunct="1">
              <a:lnSpc>
                <a:spcPct val="100000"/>
              </a:lnSpc>
              <a:spcBef>
                <a:spcPts val="0"/>
              </a:spcBef>
              <a:spcAft>
                <a:spcPts val="0"/>
              </a:spcAft>
              <a:buClr>
                <a:srgbClr val="C00000"/>
              </a:buClr>
              <a:buSzPct val="70000"/>
              <a:buFont typeface="Wingdings" panose="05000000000000000000" charset="0"/>
              <a:buChar char="n"/>
              <a:tabLst>
                <a:tab pos="507365" algn="l"/>
              </a:tabLst>
              <a:defRPr/>
            </a:pPr>
            <a:r>
              <a:rPr kumimoji="1" lang="zh-CN" altLang="en-US" sz="2450" noProof="0" dirty="0">
                <a:solidFill>
                  <a:srgbClr val="000000"/>
                </a:solidFill>
                <a:cs typeface="宋体" panose="02010600030101010101" pitchFamily="2" charset="-122"/>
                <a:sym typeface="+mn-ea"/>
              </a:rPr>
              <a:t>发生一位错误的可能性一般占</a:t>
            </a:r>
            <a:r>
              <a:rPr kumimoji="1" lang="en-US" altLang="zh-CN" sz="2450" noProof="0" dirty="0">
                <a:solidFill>
                  <a:srgbClr val="000000"/>
                </a:solidFill>
                <a:cs typeface="宋体" panose="02010600030101010101" pitchFamily="2" charset="-122"/>
                <a:sym typeface="+mn-ea"/>
              </a:rPr>
              <a:t>96</a:t>
            </a:r>
            <a:r>
              <a:rPr kumimoji="1" lang="zh-CN" altLang="en-US" sz="2450" noProof="0" dirty="0">
                <a:solidFill>
                  <a:srgbClr val="000000"/>
                </a:solidFill>
                <a:cs typeface="宋体" panose="02010600030101010101" pitchFamily="2" charset="-122"/>
                <a:sym typeface="+mn-ea"/>
              </a:rPr>
              <a:t>％以上；</a:t>
            </a:r>
            <a:endParaRPr kumimoji="1" lang="zh-CN" altLang="en-US" sz="2450" kern="1200" cap="none" spc="0" normalizeH="0" baseline="0" noProof="0" dirty="0">
              <a:solidFill>
                <a:srgbClr val="000000"/>
              </a:solidFill>
              <a:cs typeface="宋体" panose="02010600030101010101" pitchFamily="2" charset="-122"/>
            </a:endParaRPr>
          </a:p>
          <a:p>
            <a:pPr marR="0" defTabSz="1219200" eaLnBrk="1" latinLnBrk="0" hangingPunct="1">
              <a:lnSpc>
                <a:spcPct val="100000"/>
              </a:lnSpc>
              <a:spcBef>
                <a:spcPts val="0"/>
              </a:spcBef>
              <a:spcAft>
                <a:spcPts val="0"/>
              </a:spcAft>
              <a:buClr>
                <a:srgbClr val="C00000"/>
              </a:buClr>
              <a:buSzPct val="70000"/>
              <a:buFont typeface="Wingdings" panose="05000000000000000000" charset="0"/>
              <a:buChar char="n"/>
              <a:defRPr/>
            </a:pPr>
            <a:r>
              <a:rPr kumimoji="1" lang="zh-CN" altLang="en-US" sz="2800" noProof="0" dirty="0">
                <a:solidFill>
                  <a:srgbClr val="000000"/>
                </a:solidFill>
                <a:cs typeface="宋体" panose="02010600030101010101" pitchFamily="2" charset="-122"/>
                <a:sym typeface="+mn-ea"/>
              </a:rPr>
              <a:t>就是检测数据中包含“</a:t>
            </a:r>
            <a:r>
              <a:rPr kumimoji="1" lang="en-US" altLang="zh-CN" sz="2800" noProof="0" dirty="0">
                <a:solidFill>
                  <a:srgbClr val="000000"/>
                </a:solidFill>
                <a:cs typeface="宋体" panose="02010600030101010101" pitchFamily="2" charset="-122"/>
                <a:sym typeface="+mn-ea"/>
              </a:rPr>
              <a:t>1”</a:t>
            </a:r>
            <a:r>
              <a:rPr kumimoji="1" lang="zh-CN" altLang="en-US" sz="2800" noProof="0" dirty="0">
                <a:solidFill>
                  <a:srgbClr val="000000"/>
                </a:solidFill>
                <a:cs typeface="宋体" panose="02010600030101010101" pitchFamily="2" charset="-122"/>
                <a:sym typeface="+mn-ea"/>
              </a:rPr>
              <a:t>的个数是奇数还是偶数。</a:t>
            </a:r>
          </a:p>
          <a:p>
            <a:pPr marR="0" defTabSz="1219200" eaLnBrk="1" latinLnBrk="0" hangingPunct="1">
              <a:lnSpc>
                <a:spcPct val="100000"/>
              </a:lnSpc>
              <a:spcBef>
                <a:spcPts val="0"/>
              </a:spcBef>
              <a:spcAft>
                <a:spcPts val="0"/>
              </a:spcAft>
              <a:buClr>
                <a:srgbClr val="C00000"/>
              </a:buClr>
              <a:buSzPct val="70000"/>
              <a:buFont typeface="Wingdings" panose="05000000000000000000" charset="0"/>
              <a:buChar char="n"/>
              <a:defRPr/>
            </a:pPr>
            <a:r>
              <a:rPr kumimoji="1" lang="zh-CN" altLang="en-US" sz="2800" noProof="0" dirty="0">
                <a:solidFill>
                  <a:srgbClr val="000000"/>
                </a:solidFill>
                <a:cs typeface="宋体" panose="02010600030101010101" pitchFamily="2" charset="-122"/>
                <a:sym typeface="+mn-ea"/>
              </a:rPr>
              <a:t>能够检测传送出错，但不能确定错误位置，不能纠错。</a:t>
            </a:r>
          </a:p>
          <a:p>
            <a:pPr marR="0" defTabSz="1219200" eaLnBrk="1" latinLnBrk="0" hangingPunct="1">
              <a:lnSpc>
                <a:spcPct val="100000"/>
              </a:lnSpc>
              <a:spcBef>
                <a:spcPts val="0"/>
              </a:spcBef>
              <a:spcAft>
                <a:spcPts val="0"/>
              </a:spcAft>
              <a:buClr>
                <a:srgbClr val="C00000"/>
              </a:buClr>
              <a:buSzPct val="70000"/>
              <a:buFont typeface="Wingdings" panose="05000000000000000000" charset="0"/>
              <a:buChar char="n"/>
              <a:defRPr/>
            </a:pPr>
            <a:r>
              <a:rPr kumimoji="1" lang="zh-CN" altLang="en-US" sz="2800" noProof="0" dirty="0">
                <a:solidFill>
                  <a:srgbClr val="000000"/>
                </a:solidFill>
                <a:cs typeface="宋体" panose="02010600030101010101" pitchFamily="2" charset="-122"/>
                <a:sym typeface="+mn-ea"/>
              </a:rPr>
              <a:t>电路简单，容易实现。</a:t>
            </a:r>
            <a:endParaRPr kumimoji="1" lang="zh-CN" altLang="en-US" sz="2800" kern="1200" cap="none" spc="0" normalizeH="0" baseline="0" noProof="0" dirty="0">
              <a:solidFill>
                <a:srgbClr val="000000"/>
              </a:solidFill>
              <a:cs typeface="宋体" panose="02010600030101010101" pitchFamily="2" charset="-122"/>
            </a:endParaRPr>
          </a:p>
          <a:p>
            <a:pPr marR="0" defTabSz="1219200" eaLnBrk="1" latinLnBrk="0" hangingPunct="1">
              <a:lnSpc>
                <a:spcPct val="100000"/>
              </a:lnSpc>
              <a:spcBef>
                <a:spcPts val="0"/>
              </a:spcBef>
              <a:spcAft>
                <a:spcPts val="0"/>
              </a:spcAft>
              <a:buClr>
                <a:srgbClr val="C00000"/>
              </a:buClr>
              <a:buSzPct val="70000"/>
              <a:buFont typeface="Wingdings" panose="05000000000000000000" charset="0"/>
              <a:buChar char="n"/>
              <a:defRPr/>
            </a:pPr>
            <a:r>
              <a:rPr kumimoji="1" lang="zh-CN" altLang="en-US" sz="2800" noProof="0" dirty="0">
                <a:solidFill>
                  <a:srgbClr val="000000"/>
                </a:solidFill>
                <a:cs typeface="宋体" panose="02010600030101010101" pitchFamily="2" charset="-122"/>
                <a:sym typeface="+mn-ea"/>
              </a:rPr>
              <a:t>广泛用于计算机的内存储器以及磁盘等外部设备中。</a:t>
            </a:r>
          </a:p>
        </p:txBody>
      </p:sp>
      <p:grpSp>
        <p:nvGrpSpPr>
          <p:cNvPr id="29" name="组合 28"/>
          <p:cNvGrpSpPr/>
          <p:nvPr/>
        </p:nvGrpSpPr>
        <p:grpSpPr>
          <a:xfrm>
            <a:off x="6798310" y="4358005"/>
            <a:ext cx="2160588" cy="936625"/>
            <a:chOff x="3814757" y="2471737"/>
            <a:chExt cx="1620000" cy="702766"/>
          </a:xfrm>
        </p:grpSpPr>
        <p:sp>
          <p:nvSpPr>
            <p:cNvPr id="120856" name="云形标注 29"/>
            <p:cNvSpPr/>
            <p:nvPr/>
          </p:nvSpPr>
          <p:spPr>
            <a:xfrm>
              <a:off x="3814757" y="2471737"/>
              <a:ext cx="1620000" cy="702766"/>
            </a:xfrm>
            <a:prstGeom prst="cloudCallout">
              <a:avLst>
                <a:gd name="adj1" fmla="val 199"/>
                <a:gd name="adj2" fmla="val 86500"/>
              </a:avLst>
            </a:prstGeom>
            <a:solidFill>
              <a:srgbClr val="CCFFCC"/>
            </a:solidFill>
            <a:ln w="12700" cap="flat" cmpd="sng">
              <a:solidFill>
                <a:schemeClr val="bg1"/>
              </a:solidFill>
              <a:prstDash val="soli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31" name="TextBox 30"/>
            <p:cNvSpPr txBox="1"/>
            <p:nvPr/>
          </p:nvSpPr>
          <p:spPr>
            <a:xfrm>
              <a:off x="3933787" y="2533676"/>
              <a:ext cx="1499779" cy="500274"/>
            </a:xfrm>
            <a:prstGeom prst="rect">
              <a:avLst/>
            </a:prstGeom>
            <a:noFill/>
          </p:spPr>
          <p:txBody>
            <a:bodyPr>
              <a:spAutoFit/>
            </a:bodyPr>
            <a:lstStyle/>
            <a:p>
              <a:pPr marR="0" defTabSz="1219200" eaLnBrk="1" hangingPunct="1">
                <a:spcBef>
                  <a:spcPts val="0"/>
                </a:spcBef>
                <a:buClrTx/>
                <a:buSzTx/>
                <a:buFontTx/>
                <a:tabLst>
                  <a:tab pos="507365" algn="l"/>
                </a:tabLst>
                <a:defRPr/>
              </a:pPr>
              <a:r>
                <a:rPr kumimoji="1" lang="zh-CN" altLang="en-US" sz="1865" b="1" kern="1200" cap="none" spc="0" normalizeH="0" baseline="0" noProof="0" dirty="0">
                  <a:solidFill>
                    <a:srgbClr val="000000"/>
                  </a:solidFill>
                  <a:latin typeface="Arial" panose="020B0604020202020204" pitchFamily="34" charset="0"/>
                  <a:ea typeface="黑体" panose="02010609060101010101" pitchFamily="49" charset="-122"/>
                  <a:cs typeface="+mn-cs"/>
                </a:rPr>
                <a:t>可以检验接收数据的正确性</a:t>
              </a:r>
            </a:p>
          </p:txBody>
        </p:sp>
      </p:grpSp>
      <p:grpSp>
        <p:nvGrpSpPr>
          <p:cNvPr id="5" name="组合 4"/>
          <p:cNvGrpSpPr/>
          <p:nvPr/>
        </p:nvGrpSpPr>
        <p:grpSpPr>
          <a:xfrm>
            <a:off x="1767205" y="5346700"/>
            <a:ext cx="2215515" cy="1287780"/>
            <a:chOff x="2783" y="8420"/>
            <a:chExt cx="3489" cy="2028"/>
          </a:xfrm>
        </p:grpSpPr>
        <p:sp>
          <p:nvSpPr>
            <p:cNvPr id="9" name="TextBox 8"/>
            <p:cNvSpPr txBox="1"/>
            <p:nvPr/>
          </p:nvSpPr>
          <p:spPr>
            <a:xfrm>
              <a:off x="2783" y="8468"/>
              <a:ext cx="954" cy="1698"/>
            </a:xfrm>
            <a:prstGeom prst="rect">
              <a:avLst/>
            </a:prstGeom>
            <a:noFill/>
          </p:spPr>
          <p:txBody>
            <a:bodyPr wrap="square">
              <a:spAutoFit/>
            </a:bodyPr>
            <a:lstStyle/>
            <a:p>
              <a:pPr marR="0" defTabSz="1219200" eaLnBrk="1" hangingPunct="1">
                <a:buClrTx/>
                <a:buSzTx/>
                <a:buFontTx/>
                <a:defRPr/>
              </a:pP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发送端</a:t>
              </a:r>
            </a:p>
          </p:txBody>
        </p:sp>
        <p:sp>
          <p:nvSpPr>
            <p:cNvPr id="14" name="TextBox 13"/>
            <p:cNvSpPr txBox="1"/>
            <p:nvPr/>
          </p:nvSpPr>
          <p:spPr>
            <a:xfrm>
              <a:off x="4352" y="9762"/>
              <a:ext cx="1920" cy="687"/>
            </a:xfrm>
            <a:prstGeom prst="rect">
              <a:avLst/>
            </a:prstGeom>
            <a:noFill/>
            <a:ln w="19050">
              <a:noFill/>
            </a:ln>
          </p:spPr>
          <p:txBody>
            <a:bodyPr wrap="square">
              <a:spAutoFit/>
            </a:bodyPr>
            <a:lstStyle/>
            <a:p>
              <a:pPr marR="0" defTabSz="1219200" eaLnBrk="1" hangingPunct="1">
                <a:lnSpc>
                  <a:spcPct val="120000"/>
                </a:lnSpc>
                <a:spcBef>
                  <a:spcPct val="50000"/>
                </a:spcBef>
                <a:buClrTx/>
                <a:buSzTx/>
                <a:buFontTx/>
                <a:tabLst>
                  <a:tab pos="507365" algn="l"/>
                </a:tabLst>
                <a:defRPr/>
              </a:pPr>
              <a:r>
                <a:rPr kumimoji="1" lang="zh-CN" altLang="en-US" sz="1865" b="1" kern="1200" cap="none" spc="0" normalizeH="0" baseline="0" noProof="0" dirty="0">
                  <a:solidFill>
                    <a:srgbClr val="000000"/>
                  </a:solidFill>
                  <a:latin typeface="Arial" panose="020B0604020202020204" pitchFamily="34" charset="0"/>
                  <a:ea typeface="黑体" panose="02010609060101010101" pitchFamily="49" charset="-122"/>
                  <a:cs typeface="+mn-cs"/>
                </a:rPr>
                <a:t>原始数据</a:t>
              </a:r>
            </a:p>
          </p:txBody>
        </p:sp>
        <p:sp>
          <p:nvSpPr>
            <p:cNvPr id="8" name="TextBox 7"/>
            <p:cNvSpPr txBox="1"/>
            <p:nvPr/>
          </p:nvSpPr>
          <p:spPr>
            <a:xfrm>
              <a:off x="4385" y="8420"/>
              <a:ext cx="1865" cy="1307"/>
            </a:xfrm>
            <a:prstGeom prst="rect">
              <a:avLst/>
            </a:prstGeom>
            <a:solidFill>
              <a:schemeClr val="bg1"/>
            </a:solidFill>
            <a:ln w="19050">
              <a:solidFill>
                <a:schemeClr val="accent1">
                  <a:lumMod val="50000"/>
                </a:schemeClr>
              </a:solidFill>
            </a:ln>
          </p:spPr>
          <p:txBody>
            <a:bodyPr wrap="square">
              <a:spAutoFit/>
            </a:bodyPr>
            <a:lstStyle/>
            <a:p>
              <a:pPr marR="0" defTabSz="1219200" eaLnBrk="1" hangingPunct="1">
                <a:spcBef>
                  <a:spcPts val="0"/>
                </a:spcBef>
                <a:buClrTx/>
                <a:buSzTx/>
                <a:buFontTx/>
                <a:tabLst>
                  <a:tab pos="507365" algn="l"/>
                </a:tabLst>
                <a:defRPr/>
              </a:pPr>
              <a:r>
                <a:rPr kumimoji="1" lang="zh-CN" altLang="en-US" b="1" kern="1200" cap="none" spc="0" normalizeH="0" baseline="0" noProof="0" dirty="0">
                  <a:solidFill>
                    <a:srgbClr val="000000"/>
                  </a:solidFill>
                  <a:latin typeface="Arial" panose="020B0604020202020204" pitchFamily="34" charset="0"/>
                  <a:ea typeface="黑体" panose="02010609060101010101" pitchFamily="49" charset="-122"/>
                  <a:cs typeface="+mn-cs"/>
                </a:rPr>
                <a:t>校验位发生器</a:t>
              </a:r>
            </a:p>
          </p:txBody>
        </p:sp>
      </p:grpSp>
      <p:grpSp>
        <p:nvGrpSpPr>
          <p:cNvPr id="6" name="组合 5"/>
          <p:cNvGrpSpPr/>
          <p:nvPr/>
        </p:nvGrpSpPr>
        <p:grpSpPr>
          <a:xfrm>
            <a:off x="3949700" y="5331460"/>
            <a:ext cx="5656580" cy="1367790"/>
            <a:chOff x="6220" y="8396"/>
            <a:chExt cx="8908" cy="2154"/>
          </a:xfrm>
        </p:grpSpPr>
        <p:sp>
          <p:nvSpPr>
            <p:cNvPr id="10" name="TextBox 9"/>
            <p:cNvSpPr txBox="1"/>
            <p:nvPr/>
          </p:nvSpPr>
          <p:spPr>
            <a:xfrm>
              <a:off x="14299" y="8528"/>
              <a:ext cx="829" cy="1698"/>
            </a:xfrm>
            <a:prstGeom prst="rect">
              <a:avLst/>
            </a:prstGeom>
            <a:noFill/>
          </p:spPr>
          <p:txBody>
            <a:bodyPr wrap="square">
              <a:spAutoFit/>
            </a:bodyPr>
            <a:lstStyle/>
            <a:p>
              <a:pPr marR="0" defTabSz="1219200" eaLnBrk="1" hangingPunct="1">
                <a:buClrTx/>
                <a:buSzTx/>
                <a:buFontTx/>
                <a:defRPr/>
              </a:pP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接收端</a:t>
              </a:r>
            </a:p>
          </p:txBody>
        </p:sp>
        <p:sp>
          <p:nvSpPr>
            <p:cNvPr id="11" name="TextBox 10"/>
            <p:cNvSpPr txBox="1"/>
            <p:nvPr/>
          </p:nvSpPr>
          <p:spPr>
            <a:xfrm>
              <a:off x="11467" y="8795"/>
              <a:ext cx="2275" cy="1307"/>
            </a:xfrm>
            <a:prstGeom prst="rect">
              <a:avLst/>
            </a:prstGeom>
            <a:noFill/>
            <a:ln w="19050">
              <a:solidFill>
                <a:schemeClr val="accent1">
                  <a:lumMod val="50000"/>
                </a:schemeClr>
              </a:solidFill>
            </a:ln>
          </p:spPr>
          <p:txBody>
            <a:bodyPr wrap="square">
              <a:spAutoFit/>
            </a:bodyPr>
            <a:lstStyle/>
            <a:p>
              <a:pPr marR="0" algn="ctr" defTabSz="1219200" eaLnBrk="1" hangingPunct="1">
                <a:spcBef>
                  <a:spcPts val="0"/>
                </a:spcBef>
                <a:buClrTx/>
                <a:buSzTx/>
                <a:buFontTx/>
                <a:tabLst>
                  <a:tab pos="507365" algn="l"/>
                </a:tabLst>
                <a:defRPr/>
              </a:pPr>
              <a:r>
                <a:rPr kumimoji="1" lang="zh-CN" altLang="en-US" b="1" kern="1200" cap="none" spc="0" normalizeH="0" baseline="0" noProof="0" dirty="0">
                  <a:solidFill>
                    <a:srgbClr val="000000"/>
                  </a:solidFill>
                  <a:latin typeface="Arial" panose="020B0604020202020204" pitchFamily="34" charset="0"/>
                  <a:ea typeface="黑体" panose="02010609060101010101" pitchFamily="49" charset="-122"/>
                  <a:cs typeface="+mn-cs"/>
                </a:rPr>
                <a:t>奇偶校验检测器</a:t>
              </a:r>
            </a:p>
          </p:txBody>
        </p:sp>
        <p:cxnSp>
          <p:nvCxnSpPr>
            <p:cNvPr id="120848" name="直接箭头连接符 16"/>
            <p:cNvCxnSpPr/>
            <p:nvPr/>
          </p:nvCxnSpPr>
          <p:spPr>
            <a:xfrm>
              <a:off x="6220" y="9166"/>
              <a:ext cx="1644" cy="4"/>
            </a:xfrm>
            <a:prstGeom prst="straightConnector1">
              <a:avLst/>
            </a:prstGeom>
            <a:ln w="19050" cap="flat" cmpd="sng">
              <a:solidFill>
                <a:schemeClr val="tx1"/>
              </a:solidFill>
              <a:prstDash val="solid"/>
              <a:headEnd type="none" w="med" len="med"/>
              <a:tailEnd type="arrow" w="med" len="med"/>
            </a:ln>
          </p:spPr>
        </p:cxnSp>
        <p:sp>
          <p:nvSpPr>
            <p:cNvPr id="120849" name="椭圆 18"/>
            <p:cNvSpPr/>
            <p:nvPr/>
          </p:nvSpPr>
          <p:spPr>
            <a:xfrm>
              <a:off x="7891" y="8396"/>
              <a:ext cx="1229" cy="2154"/>
            </a:xfrm>
            <a:prstGeom prst="ellipse">
              <a:avLst/>
            </a:prstGeom>
            <a:noFill/>
            <a:ln w="19050" cap="flat" cmpd="sng">
              <a:solidFill>
                <a:schemeClr val="bg2"/>
              </a:solidFill>
              <a:prstDash val="solid"/>
              <a:headEnd type="none" w="med" len="med"/>
              <a:tailEnd type="none" w="med" len="med"/>
            </a:ln>
          </p:spPr>
          <p:txBody>
            <a:bodyPr wrap="square"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120850" name="右箭头 19"/>
            <p:cNvSpPr/>
            <p:nvPr/>
          </p:nvSpPr>
          <p:spPr>
            <a:xfrm>
              <a:off x="6301" y="9869"/>
              <a:ext cx="1587" cy="454"/>
            </a:xfrm>
            <a:prstGeom prst="rightArrow">
              <a:avLst>
                <a:gd name="adj1" fmla="val 50000"/>
                <a:gd name="adj2" fmla="val 49998"/>
              </a:avLst>
            </a:prstGeom>
            <a:solidFill>
              <a:srgbClr val="FFFF99"/>
            </a:solidFill>
            <a:ln w="9525" cap="flat" cmpd="sng">
              <a:solidFill>
                <a:schemeClr val="bg2"/>
              </a:solidFill>
              <a:prstDash val="solid"/>
              <a:roun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34" name="虚尾箭头 33"/>
            <p:cNvSpPr/>
            <p:nvPr/>
          </p:nvSpPr>
          <p:spPr bwMode="auto">
            <a:xfrm>
              <a:off x="9246" y="9141"/>
              <a:ext cx="2211" cy="624"/>
            </a:xfrm>
            <a:prstGeom prst="stripedRightArrow">
              <a:avLst>
                <a:gd name="adj1" fmla="val 41112"/>
                <a:gd name="adj2" fmla="val 61112"/>
              </a:avLst>
            </a:prstGeom>
            <a:solidFill>
              <a:schemeClr val="tx1"/>
            </a:solidFill>
            <a:ln w="9525" cap="flat" cmpd="sng" algn="ctr">
              <a:solidFill>
                <a:schemeClr val="tx1"/>
              </a:solidFill>
              <a:prstDash val="solid"/>
              <a:round/>
              <a:headEnd type="none" w="med" len="med"/>
              <a:tailEnd type="none" w="med" len="med"/>
            </a:ln>
            <a:effectLst/>
          </p:spPr>
          <p:txBody>
            <a:bodyPr lIns="121920" tIns="60960" rIns="121920" bIns="60960">
              <a:spAutoFit/>
            </a:bodyPr>
            <a:lstStyle/>
            <a:p>
              <a:pPr marL="0" marR="0" lvl="0" indent="0" algn="l" defTabSz="1219200" rtl="0" eaLnBrk="1" fontAlgn="base" latinLnBrk="0"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0853" name="TextBox 34"/>
            <p:cNvSpPr txBox="1"/>
            <p:nvPr/>
          </p:nvSpPr>
          <p:spPr>
            <a:xfrm>
              <a:off x="8249" y="8467"/>
              <a:ext cx="1111" cy="1888"/>
            </a:xfrm>
            <a:prstGeom prst="rect">
              <a:avLst/>
            </a:prstGeom>
            <a:noFill/>
            <a:ln w="9525">
              <a:noFill/>
            </a:ln>
          </p:spPr>
          <p:txBody>
            <a:bodyPr wrap="square">
              <a:spAutoFit/>
            </a:bodyPr>
            <a:lstStyle/>
            <a:p>
              <a:pPr defTabSz="1217930" eaLnBrk="1" hangingPunct="1"/>
              <a:r>
                <a:rPr lang="zh-CN" altLang="en-US" b="1" dirty="0">
                  <a:solidFill>
                    <a:srgbClr val="C00000"/>
                  </a:solidFill>
                  <a:latin typeface="黑体" panose="02010609060101010101" pitchFamily="49" charset="-122"/>
                  <a:ea typeface="黑体" panose="02010609060101010101" pitchFamily="49" charset="-122"/>
                </a:rPr>
                <a:t>传</a:t>
              </a:r>
            </a:p>
            <a:p>
              <a:pPr defTabSz="1217930" eaLnBrk="1" hangingPunct="1"/>
              <a:r>
                <a:rPr lang="zh-CN" altLang="en-US" b="1" dirty="0">
                  <a:solidFill>
                    <a:srgbClr val="C00000"/>
                  </a:solidFill>
                  <a:latin typeface="黑体" panose="02010609060101010101" pitchFamily="49" charset="-122"/>
                  <a:ea typeface="黑体" panose="02010609060101010101" pitchFamily="49" charset="-122"/>
                </a:rPr>
                <a:t>输</a:t>
              </a:r>
            </a:p>
            <a:p>
              <a:pPr defTabSz="1217930" eaLnBrk="1" hangingPunct="1"/>
              <a:r>
                <a:rPr lang="zh-CN" altLang="en-US" b="1" dirty="0">
                  <a:solidFill>
                    <a:srgbClr val="C00000"/>
                  </a:solidFill>
                  <a:latin typeface="黑体" panose="02010609060101010101" pitchFamily="49" charset="-122"/>
                  <a:ea typeface="黑体" panose="02010609060101010101" pitchFamily="49" charset="-122"/>
                </a:rPr>
                <a:t>线</a:t>
              </a:r>
            </a:p>
          </p:txBody>
        </p:sp>
      </p:grpSp>
      <p:grpSp>
        <p:nvGrpSpPr>
          <p:cNvPr id="28" name="组合 27"/>
          <p:cNvGrpSpPr/>
          <p:nvPr/>
        </p:nvGrpSpPr>
        <p:grpSpPr>
          <a:xfrm>
            <a:off x="2115185" y="4262755"/>
            <a:ext cx="2400300" cy="766756"/>
            <a:chOff x="3786182" y="2310220"/>
            <a:chExt cx="1800000" cy="702766"/>
          </a:xfrm>
        </p:grpSpPr>
        <p:sp>
          <p:nvSpPr>
            <p:cNvPr id="27" name="云形标注 26"/>
            <p:cNvSpPr/>
            <p:nvPr/>
          </p:nvSpPr>
          <p:spPr bwMode="auto">
            <a:xfrm>
              <a:off x="3786182" y="2310220"/>
              <a:ext cx="1800000" cy="702766"/>
            </a:xfrm>
            <a:prstGeom prst="cloudCallout">
              <a:avLst>
                <a:gd name="adj1" fmla="val -5716"/>
                <a:gd name="adj2" fmla="val 87834"/>
              </a:avLst>
            </a:prstGeom>
            <a:solidFill>
              <a:schemeClr val="accent1">
                <a:lumMod val="20000"/>
                <a:lumOff val="80000"/>
              </a:schemeClr>
            </a:solidFill>
            <a:ln w="12700" cap="flat" cmpd="sng" algn="ctr">
              <a:solidFill>
                <a:srgbClr val="C00000"/>
              </a:solidFill>
              <a:prstDash val="solid"/>
              <a:round/>
              <a:headEnd type="none" w="med" len="med"/>
              <a:tailEnd type="none" w="med" len="med"/>
            </a:ln>
            <a:effectLst/>
          </p:spPr>
          <p:txBody>
            <a:bodyPr lIns="121920" tIns="60960" rIns="121920" bIns="60960">
              <a:spAutoFit/>
            </a:bodyPr>
            <a:lstStyle/>
            <a:p>
              <a:pPr marL="0" marR="0" lvl="0" indent="0" algn="l" defTabSz="1219200" rtl="0" eaLnBrk="1" fontAlgn="base" latinLnBrk="0"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TextBox 11"/>
            <p:cNvSpPr txBox="1"/>
            <p:nvPr/>
          </p:nvSpPr>
          <p:spPr>
            <a:xfrm>
              <a:off x="3857611" y="2374491"/>
              <a:ext cx="1714286" cy="609942"/>
            </a:xfrm>
            <a:prstGeom prst="rect">
              <a:avLst/>
            </a:prstGeom>
            <a:noFill/>
          </p:spPr>
          <p:txBody>
            <a:bodyPr>
              <a:spAutoFit/>
            </a:bodyPr>
            <a:lstStyle/>
            <a:p>
              <a:pPr marR="0" defTabSz="1219200" eaLnBrk="1" hangingPunct="1">
                <a:spcBef>
                  <a:spcPts val="0"/>
                </a:spcBef>
                <a:buClrTx/>
                <a:buSzTx/>
                <a:buFontTx/>
                <a:tabLst>
                  <a:tab pos="507365" algn="l"/>
                </a:tabLst>
                <a:defRPr/>
              </a:pPr>
              <a:r>
                <a:rPr kumimoji="1" lang="zh-CN" altLang="en-US" sz="1865" b="1" kern="1200" cap="none" spc="0" normalizeH="0" baseline="0" noProof="0" dirty="0">
                  <a:solidFill>
                    <a:srgbClr val="000000"/>
                  </a:solidFill>
                  <a:latin typeface="Arial" panose="020B0604020202020204" pitchFamily="34" charset="0"/>
                  <a:ea typeface="黑体" panose="02010609060101010101" pitchFamily="49" charset="-122"/>
                  <a:cs typeface="+mn-cs"/>
                </a:rPr>
                <a:t>产生校验位</a:t>
              </a:r>
              <a:r>
                <a:rPr kumimoji="1" lang="en-US" altLang="zh-CN" sz="1865" b="1" kern="1200" cap="none" spc="0" normalizeH="0" baseline="0" noProof="0" dirty="0">
                  <a:solidFill>
                    <a:srgbClr val="000000"/>
                  </a:solidFill>
                  <a:latin typeface="Arial" panose="020B0604020202020204" pitchFamily="34" charset="0"/>
                  <a:ea typeface="黑体" panose="02010609060101010101" pitchFamily="49" charset="-122"/>
                  <a:cs typeface="+mn-cs"/>
                </a:rPr>
                <a:t>, </a:t>
              </a:r>
              <a:r>
                <a:rPr kumimoji="1" lang="zh-CN" altLang="en-US" sz="1865" b="1" kern="1200" cap="none" spc="0" normalizeH="0" baseline="0" noProof="0" dirty="0">
                  <a:solidFill>
                    <a:srgbClr val="000000"/>
                  </a:solidFill>
                  <a:latin typeface="Arial" panose="020B0604020202020204" pitchFamily="34" charset="0"/>
                  <a:ea typeface="黑体" panose="02010609060101010101" pitchFamily="49" charset="-122"/>
                  <a:cs typeface="+mn-cs"/>
                </a:rPr>
                <a:t>与数据一起传输或保存</a:t>
              </a:r>
            </a:p>
          </p:txBody>
        </p:sp>
      </p:grpSp>
      <p:sp>
        <p:nvSpPr>
          <p:cNvPr id="4" name="灯片编号占位符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80</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dissolv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latin typeface="黑体" panose="02010609060101010101" pitchFamily="49" charset="-122"/>
                <a:ea typeface="黑体" panose="02010609060101010101" pitchFamily="49" charset="-122"/>
              </a:rPr>
              <a:t>校验位计算方法</a:t>
            </a:r>
          </a:p>
        </p:txBody>
      </p:sp>
      <p:sp>
        <p:nvSpPr>
          <p:cNvPr id="5" name="内容占位符 4"/>
          <p:cNvSpPr>
            <a:spLocks noGrp="1"/>
          </p:cNvSpPr>
          <p:nvPr>
            <p:ph idx="1"/>
          </p:nvPr>
        </p:nvSpPr>
        <p:spPr/>
        <p:txBody>
          <a:bodyPr/>
          <a:lstStyle/>
          <a:p>
            <a:endParaRPr lang="zh-CN" altLang="en-US"/>
          </a:p>
        </p:txBody>
      </p:sp>
      <p:grpSp>
        <p:nvGrpSpPr>
          <p:cNvPr id="121858" name="Group 14"/>
          <p:cNvGrpSpPr/>
          <p:nvPr/>
        </p:nvGrpSpPr>
        <p:grpSpPr>
          <a:xfrm>
            <a:off x="476250" y="1238250"/>
            <a:ext cx="3714750" cy="1778000"/>
            <a:chOff x="295" y="738"/>
            <a:chExt cx="1755" cy="840"/>
          </a:xfrm>
        </p:grpSpPr>
        <p:sp>
          <p:nvSpPr>
            <p:cNvPr id="121917" name="Text Box 8"/>
            <p:cNvSpPr txBox="1"/>
            <p:nvPr/>
          </p:nvSpPr>
          <p:spPr>
            <a:xfrm>
              <a:off x="295" y="981"/>
              <a:ext cx="855" cy="218"/>
            </a:xfrm>
            <a:prstGeom prst="rect">
              <a:avLst/>
            </a:prstGeom>
            <a:solidFill>
              <a:srgbClr val="CCFFFF"/>
            </a:solidFill>
            <a:ln w="19050" cap="flat" cmpd="sng">
              <a:solidFill>
                <a:schemeClr val="bg1"/>
              </a:solidFill>
              <a:prstDash val="solid"/>
              <a:miter/>
              <a:headEnd type="none" w="med" len="med"/>
              <a:tailEnd type="none" w="med" len="med"/>
            </a:ln>
          </p:spPr>
          <p:txBody>
            <a:bodyPr>
              <a:spAutoFit/>
            </a:bodyPr>
            <a:lstStyle/>
            <a:p>
              <a:pPr algn="ctr" defTabSz="1217930" eaLnBrk="1" hangingPunct="1">
                <a:spcBef>
                  <a:spcPct val="50000"/>
                </a:spcBef>
              </a:pPr>
              <a:r>
                <a:rPr lang="zh-CN" altLang="en-US" b="1" dirty="0">
                  <a:solidFill>
                    <a:srgbClr val="000000"/>
                  </a:solidFill>
                  <a:latin typeface="黑体" panose="02010609060101010101" pitchFamily="49" charset="-122"/>
                  <a:ea typeface="黑体" panose="02010609060101010101" pitchFamily="49" charset="-122"/>
                </a:rPr>
                <a:t>原始数据</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121918" name="Text Box 9"/>
            <p:cNvSpPr txBox="1"/>
            <p:nvPr/>
          </p:nvSpPr>
          <p:spPr>
            <a:xfrm>
              <a:off x="1150" y="981"/>
              <a:ext cx="848" cy="218"/>
            </a:xfrm>
            <a:prstGeom prst="rect">
              <a:avLst/>
            </a:prstGeom>
            <a:solidFill>
              <a:srgbClr val="FFFF99"/>
            </a:solidFill>
            <a:ln w="19050" cap="flat" cmpd="sng">
              <a:solidFill>
                <a:schemeClr val="bg1"/>
              </a:solidFill>
              <a:prstDash val="solid"/>
              <a:miter/>
              <a:headEnd type="none" w="med" len="med"/>
              <a:tailEnd type="none" w="med" len="med"/>
            </a:ln>
          </p:spPr>
          <p:txBody>
            <a:bodyPr>
              <a:spAutoFit/>
            </a:bodyPr>
            <a:lstStyle/>
            <a:p>
              <a:pPr algn="ctr" defTabSz="1217930" eaLnBrk="1" hangingPunct="1">
                <a:spcBef>
                  <a:spcPct val="50000"/>
                </a:spcBef>
              </a:pPr>
              <a:r>
                <a:rPr lang="zh-CN" altLang="en-US" b="1" dirty="0">
                  <a:solidFill>
                    <a:srgbClr val="000000"/>
                  </a:solidFill>
                  <a:latin typeface="黑体" panose="02010609060101010101" pitchFamily="49" charset="-122"/>
                  <a:ea typeface="黑体" panose="02010609060101010101" pitchFamily="49" charset="-122"/>
                </a:rPr>
                <a:t>校验位</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121919" name="Text Box 10"/>
            <p:cNvSpPr txBox="1"/>
            <p:nvPr/>
          </p:nvSpPr>
          <p:spPr>
            <a:xfrm>
              <a:off x="1370" y="754"/>
              <a:ext cx="680" cy="218"/>
            </a:xfrm>
            <a:prstGeom prst="rect">
              <a:avLst/>
            </a:prstGeom>
            <a:noFill/>
            <a:ln w="19050">
              <a:noFill/>
            </a:ln>
          </p:spPr>
          <p:txBody>
            <a:bodyPr>
              <a:spAutoFit/>
            </a:bodyPr>
            <a:lstStyle/>
            <a:p>
              <a:pPr defTabSz="1217930" eaLnBrk="1" hangingPunct="1">
                <a:spcBef>
                  <a:spcPct val="50000"/>
                </a:spcBef>
              </a:pPr>
              <a:r>
                <a:rPr lang="en-US" altLang="zh-CN" b="1" dirty="0">
                  <a:solidFill>
                    <a:srgbClr val="FF0033"/>
                  </a:solidFill>
                  <a:latin typeface="Arial" panose="020B0604020202020204" pitchFamily="34" charset="0"/>
                </a:rPr>
                <a:t>1</a:t>
              </a:r>
              <a:r>
                <a:rPr lang="en-US" altLang="zh-CN" dirty="0">
                  <a:solidFill>
                    <a:srgbClr val="FF0033"/>
                  </a:solidFill>
                  <a:latin typeface="Arial" panose="020B0604020202020204" pitchFamily="34" charset="0"/>
                </a:rPr>
                <a:t> </a:t>
              </a:r>
              <a:r>
                <a:rPr lang="zh-CN" altLang="en-US" b="1" dirty="0">
                  <a:solidFill>
                    <a:srgbClr val="000000"/>
                  </a:solidFill>
                  <a:latin typeface="黑体" panose="02010609060101010101" pitchFamily="49" charset="-122"/>
                  <a:ea typeface="黑体" panose="02010609060101010101" pitchFamily="49" charset="-122"/>
                </a:rPr>
                <a:t>位</a:t>
              </a:r>
              <a:endParaRPr lang="en-US" altLang="zh-CN" dirty="0">
                <a:solidFill>
                  <a:srgbClr val="000000"/>
                </a:solidFill>
                <a:latin typeface="Arial" panose="020B0604020202020204" pitchFamily="34" charset="0"/>
              </a:endParaRPr>
            </a:p>
          </p:txBody>
        </p:sp>
        <p:sp>
          <p:nvSpPr>
            <p:cNvPr id="121920" name="Text Box 11"/>
            <p:cNvSpPr txBox="1"/>
            <p:nvPr/>
          </p:nvSpPr>
          <p:spPr>
            <a:xfrm>
              <a:off x="567" y="738"/>
              <a:ext cx="680" cy="218"/>
            </a:xfrm>
            <a:prstGeom prst="rect">
              <a:avLst/>
            </a:prstGeom>
            <a:noFill/>
            <a:ln w="19050">
              <a:noFill/>
            </a:ln>
          </p:spPr>
          <p:txBody>
            <a:bodyPr>
              <a:spAutoFit/>
            </a:bodyPr>
            <a:lstStyle/>
            <a:p>
              <a:pPr defTabSz="1217930" eaLnBrk="1" hangingPunct="1">
                <a:spcBef>
                  <a:spcPct val="50000"/>
                </a:spcBef>
              </a:pPr>
              <a:r>
                <a:rPr lang="en-US" altLang="zh-CN" b="1" i="1" dirty="0">
                  <a:solidFill>
                    <a:srgbClr val="FF0033"/>
                  </a:solidFill>
                  <a:latin typeface="Arial" panose="020B0604020202020204" pitchFamily="34" charset="0"/>
                </a:rPr>
                <a:t>n</a:t>
              </a:r>
              <a:r>
                <a:rPr lang="en-US" altLang="zh-CN" i="1" dirty="0">
                  <a:solidFill>
                    <a:srgbClr val="FF0033"/>
                  </a:solidFill>
                  <a:latin typeface="Arial" panose="020B0604020202020204" pitchFamily="34" charset="0"/>
                </a:rPr>
                <a:t> </a:t>
              </a:r>
              <a:r>
                <a:rPr lang="zh-CN" altLang="en-US" b="1" dirty="0">
                  <a:solidFill>
                    <a:srgbClr val="000000"/>
                  </a:solidFill>
                  <a:latin typeface="黑体" panose="02010609060101010101" pitchFamily="49" charset="-122"/>
                  <a:ea typeface="黑体" panose="02010609060101010101" pitchFamily="49" charset="-122"/>
                </a:rPr>
                <a:t>位</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121921" name="AutoShape 12"/>
            <p:cNvSpPr/>
            <p:nvPr/>
          </p:nvSpPr>
          <p:spPr>
            <a:xfrm rot="-5400000">
              <a:off x="1136" y="1025"/>
              <a:ext cx="136" cy="493"/>
            </a:xfrm>
            <a:prstGeom prst="leftBrace">
              <a:avLst>
                <a:gd name="adj1" fmla="val 25918"/>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square" anchor="ctr">
              <a:spAutoFit/>
            </a:bodyPr>
            <a:lstStyle/>
            <a:p>
              <a:pPr defTabSz="1217930" eaLnBrk="1" hangingPunct="1"/>
              <a:endParaRPr lang="zh-CN" altLang="en-US" dirty="0">
                <a:solidFill>
                  <a:srgbClr val="000000"/>
                </a:solidFill>
                <a:latin typeface="Arial" panose="020B0604020202020204" pitchFamily="34" charset="0"/>
              </a:endParaRPr>
            </a:p>
          </p:txBody>
        </p:sp>
        <p:sp>
          <p:nvSpPr>
            <p:cNvPr id="121922" name="Text Box 13"/>
            <p:cNvSpPr txBox="1"/>
            <p:nvPr/>
          </p:nvSpPr>
          <p:spPr>
            <a:xfrm>
              <a:off x="514" y="1360"/>
              <a:ext cx="1221" cy="218"/>
            </a:xfrm>
            <a:prstGeom prst="rect">
              <a:avLst/>
            </a:prstGeom>
            <a:noFill/>
            <a:ln w="19050">
              <a:noFill/>
            </a:ln>
          </p:spPr>
          <p:txBody>
            <a:bodyPr>
              <a:spAutoFit/>
            </a:bodyPr>
            <a:lstStyle/>
            <a:p>
              <a:pPr defTabSz="1217930" eaLnBrk="1" hangingPunct="1">
                <a:spcBef>
                  <a:spcPct val="50000"/>
                </a:spcBef>
              </a:pPr>
              <a:r>
                <a:rPr lang="zh-CN" altLang="en-US" b="1" dirty="0">
                  <a:solidFill>
                    <a:srgbClr val="000000"/>
                  </a:solidFill>
                  <a:latin typeface="黑体" panose="02010609060101010101" pitchFamily="49" charset="-122"/>
                  <a:ea typeface="黑体" panose="02010609060101010101" pitchFamily="49" charset="-122"/>
                </a:rPr>
                <a:t>校验码：</a:t>
              </a:r>
              <a:r>
                <a:rPr lang="en-US" altLang="zh-CN" b="1" i="1" dirty="0">
                  <a:solidFill>
                    <a:srgbClr val="FF0033"/>
                  </a:solidFill>
                  <a:latin typeface="Arial" panose="020B0604020202020204" pitchFamily="34" charset="0"/>
                </a:rPr>
                <a:t>n+</a:t>
              </a:r>
              <a:r>
                <a:rPr lang="en-US" altLang="zh-CN" b="1" dirty="0">
                  <a:solidFill>
                    <a:srgbClr val="FF0033"/>
                  </a:solidFill>
                  <a:latin typeface="Arial" panose="020B0604020202020204" pitchFamily="34" charset="0"/>
                </a:rPr>
                <a:t>1</a:t>
              </a:r>
              <a:r>
                <a:rPr lang="en-US" altLang="zh-CN" i="1" dirty="0">
                  <a:solidFill>
                    <a:srgbClr val="FF0033"/>
                  </a:solidFill>
                  <a:latin typeface="Arial" panose="020B0604020202020204" pitchFamily="34" charset="0"/>
                </a:rPr>
                <a:t> </a:t>
              </a:r>
              <a:r>
                <a:rPr lang="zh-CN" altLang="en-US" b="1" dirty="0">
                  <a:solidFill>
                    <a:srgbClr val="000000"/>
                  </a:solidFill>
                  <a:latin typeface="黑体" panose="02010609060101010101" pitchFamily="49" charset="-122"/>
                  <a:ea typeface="黑体" panose="02010609060101010101" pitchFamily="49" charset="-122"/>
                </a:rPr>
                <a:t>位</a:t>
              </a:r>
              <a:endParaRPr lang="en-US" altLang="zh-CN" b="1" dirty="0">
                <a:solidFill>
                  <a:srgbClr val="000000"/>
                </a:solidFill>
                <a:latin typeface="黑体" panose="02010609060101010101" pitchFamily="49" charset="-122"/>
                <a:ea typeface="黑体" panose="02010609060101010101" pitchFamily="49" charset="-122"/>
              </a:endParaRPr>
            </a:p>
          </p:txBody>
        </p:sp>
      </p:grpSp>
      <p:sp>
        <p:nvSpPr>
          <p:cNvPr id="13" name="Text Box 52"/>
          <p:cNvSpPr txBox="1">
            <a:spLocks noChangeArrowheads="1"/>
          </p:cNvSpPr>
          <p:nvPr/>
        </p:nvSpPr>
        <p:spPr bwMode="auto">
          <a:xfrm>
            <a:off x="400050" y="3970655"/>
            <a:ext cx="1790700" cy="379413"/>
          </a:xfrm>
          <a:prstGeom prst="rect">
            <a:avLst/>
          </a:prstGeom>
          <a:noFill/>
          <a:ln w="9525">
            <a:noFill/>
            <a:miter lim="800000"/>
          </a:ln>
        </p:spPr>
        <p:txBody>
          <a:bodyPr>
            <a:spAutoFit/>
          </a:bodyPr>
          <a:lstStyle/>
          <a:p>
            <a:pPr marR="0" defTabSz="1219200" eaLnBrk="1" hangingPunct="1">
              <a:buClrTx/>
              <a:buSzTx/>
              <a:buFontTx/>
              <a:defRPr/>
            </a:pPr>
            <a:r>
              <a:rPr kumimoji="1" lang="zh-CN" altLang="en-US" sz="1865" b="1" kern="1200" cap="none" spc="0" normalizeH="0" baseline="0" noProof="0" dirty="0">
                <a:solidFill>
                  <a:srgbClr val="000000"/>
                </a:solidFill>
                <a:latin typeface="黑体" panose="02010609060101010101" pitchFamily="49" charset="-122"/>
                <a:ea typeface="黑体" panose="02010609060101010101" pitchFamily="49" charset="-122"/>
                <a:cs typeface="+mn-cs"/>
              </a:rPr>
              <a:t>异或门真值表</a:t>
            </a:r>
          </a:p>
        </p:txBody>
      </p:sp>
      <p:graphicFrame>
        <p:nvGraphicFramePr>
          <p:cNvPr id="14" name="表格 13"/>
          <p:cNvGraphicFramePr>
            <a:graphicFrameLocks noGrp="1"/>
          </p:cNvGraphicFramePr>
          <p:nvPr>
            <p:custDataLst>
              <p:tags r:id="rId1"/>
            </p:custDataLst>
          </p:nvPr>
        </p:nvGraphicFramePr>
        <p:xfrm>
          <a:off x="666750" y="4380230"/>
          <a:ext cx="957580" cy="2146300"/>
        </p:xfrm>
        <a:graphic>
          <a:graphicData uri="http://schemas.openxmlformats.org/drawingml/2006/table">
            <a:tbl>
              <a:tblPr firstRow="1" bandRow="1">
                <a:tableStyleId>{D7AC3CCA-C797-4891-BE02-D94E43425B78}</a:tableStyleId>
              </a:tblPr>
              <a:tblGrid>
                <a:gridCol w="331470">
                  <a:extLst>
                    <a:ext uri="{9D8B030D-6E8A-4147-A177-3AD203B41FA5}">
                      <a16:colId xmlns:a16="http://schemas.microsoft.com/office/drawing/2014/main" val="20000"/>
                    </a:ext>
                  </a:extLst>
                </a:gridCol>
                <a:gridCol w="343535">
                  <a:extLst>
                    <a:ext uri="{9D8B030D-6E8A-4147-A177-3AD203B41FA5}">
                      <a16:colId xmlns:a16="http://schemas.microsoft.com/office/drawing/2014/main" val="20001"/>
                    </a:ext>
                  </a:extLst>
                </a:gridCol>
                <a:gridCol w="282575">
                  <a:extLst>
                    <a:ext uri="{9D8B030D-6E8A-4147-A177-3AD203B41FA5}">
                      <a16:colId xmlns:a16="http://schemas.microsoft.com/office/drawing/2014/main" val="20002"/>
                    </a:ext>
                  </a:extLst>
                </a:gridCol>
              </a:tblGrid>
              <a:tr h="429260">
                <a:tc>
                  <a:txBody>
                    <a:bodyPr/>
                    <a:lstStyle/>
                    <a:p>
                      <a:r>
                        <a:rPr lang="en-US" altLang="zh-CN" sz="2000" b="1" dirty="0">
                          <a:solidFill>
                            <a:schemeClr val="tx1"/>
                          </a:solidFill>
                          <a:latin typeface="黑体" panose="02010609060101010101" pitchFamily="49" charset="-122"/>
                          <a:ea typeface="黑体" panose="02010609060101010101" pitchFamily="49" charset="-122"/>
                        </a:rPr>
                        <a:t>A</a:t>
                      </a:r>
                    </a:p>
                  </a:txBody>
                  <a:tcPr marL="121919" marR="121919" marT="60960" marB="60960">
                    <a:lnR w="12700" cap="flat" cmpd="sng" algn="ctr">
                      <a:noFill/>
                      <a:prstDash val="solid"/>
                      <a:round/>
                      <a:headEnd type="none" w="med" len="med"/>
                      <a:tailEnd type="none" w="med" len="med"/>
                    </a:lnR>
                  </a:tcPr>
                </a:tc>
                <a:tc>
                  <a:txBody>
                    <a:bodyPr/>
                    <a:lstStyle/>
                    <a:p>
                      <a:r>
                        <a:rPr lang="en-US" altLang="zh-CN" sz="2000" b="1" dirty="0">
                          <a:solidFill>
                            <a:schemeClr val="tx1"/>
                          </a:solidFill>
                          <a:latin typeface="黑体" panose="02010609060101010101" pitchFamily="49" charset="-122"/>
                          <a:ea typeface="黑体" panose="02010609060101010101" pitchFamily="49" charset="-122"/>
                        </a:rPr>
                        <a:t>B</a:t>
                      </a:r>
                    </a:p>
                  </a:txBody>
                  <a:tcPr marL="121919" marR="121919" marT="60960" marB="60960">
                    <a:lnL w="12700" cap="flat" cmpd="sng" algn="ctr">
                      <a:noFill/>
                      <a:prstDash val="solid"/>
                      <a:round/>
                      <a:headEnd type="none" w="med" len="med"/>
                      <a:tailEnd type="none" w="med" len="med"/>
                    </a:lnL>
                  </a:tcPr>
                </a:tc>
                <a:tc>
                  <a:txBody>
                    <a:bodyPr/>
                    <a:lstStyle/>
                    <a:p>
                      <a:pPr algn="ctr"/>
                      <a:r>
                        <a:rPr lang="en-US" altLang="zh-CN" sz="2000" b="1" dirty="0">
                          <a:solidFill>
                            <a:srgbClr val="C00000"/>
                          </a:solidFill>
                          <a:latin typeface="黑体" panose="02010609060101010101" pitchFamily="49" charset="-122"/>
                          <a:ea typeface="黑体" panose="02010609060101010101" pitchFamily="49" charset="-122"/>
                        </a:rPr>
                        <a:t>F</a:t>
                      </a:r>
                    </a:p>
                  </a:txBody>
                  <a:tcPr marL="121919" marR="121919" marT="60960" marB="60960"/>
                </a:tc>
                <a:extLst>
                  <a:ext uri="{0D108BD9-81ED-4DB2-BD59-A6C34878D82A}">
                    <a16:rowId xmlns:a16="http://schemas.microsoft.com/office/drawing/2014/main" val="10000"/>
                  </a:ext>
                </a:extLst>
              </a:tr>
              <a:tr h="429260">
                <a:tc>
                  <a:txBody>
                    <a:bodyPr/>
                    <a:lstStyle/>
                    <a:p>
                      <a:r>
                        <a:rPr lang="en-US" altLang="zh-CN" sz="2000" b="1" dirty="0">
                          <a:latin typeface="黑体" panose="02010609060101010101" pitchFamily="49" charset="-122"/>
                          <a:ea typeface="黑体" panose="02010609060101010101" pitchFamily="49" charset="-122"/>
                        </a:rPr>
                        <a:t>0</a:t>
                      </a:r>
                    </a:p>
                  </a:txBody>
                  <a:tcPr marL="121919" marR="121919" marT="60960" marB="6096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2000" b="1" dirty="0">
                          <a:latin typeface="黑体" panose="02010609060101010101" pitchFamily="49" charset="-122"/>
                          <a:ea typeface="黑体" panose="02010609060101010101" pitchFamily="49" charset="-122"/>
                        </a:rPr>
                        <a:t>0</a:t>
                      </a:r>
                    </a:p>
                  </a:txBody>
                  <a:tcPr marL="121919" marR="121919" marT="60960" marB="6096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lang="en-US" altLang="zh-CN" sz="2000" b="1" dirty="0">
                          <a:latin typeface="黑体" panose="02010609060101010101" pitchFamily="49" charset="-122"/>
                          <a:ea typeface="黑体" panose="02010609060101010101" pitchFamily="49" charset="-122"/>
                        </a:rPr>
                        <a:t>0</a:t>
                      </a:r>
                    </a:p>
                  </a:txBody>
                  <a:tcPr marL="121919" marR="121919" marT="60960" marB="6096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9260">
                <a:tc>
                  <a:txBody>
                    <a:bodyPr/>
                    <a:lstStyle/>
                    <a:p>
                      <a:r>
                        <a:rPr lang="en-US" altLang="zh-CN" sz="2000" b="1" dirty="0">
                          <a:latin typeface="黑体" panose="02010609060101010101" pitchFamily="49" charset="-122"/>
                          <a:ea typeface="黑体" panose="02010609060101010101" pitchFamily="49" charset="-122"/>
                        </a:rPr>
                        <a:t>0</a:t>
                      </a:r>
                    </a:p>
                  </a:txBody>
                  <a:tcPr marL="121919" marR="121919" marT="60960" marB="6096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latin typeface="黑体" panose="02010609060101010101" pitchFamily="49" charset="-122"/>
                          <a:ea typeface="黑体" panose="02010609060101010101" pitchFamily="49" charset="-122"/>
                        </a:rPr>
                        <a:t>1</a:t>
                      </a:r>
                    </a:p>
                  </a:txBody>
                  <a:tcPr marL="121919" marR="121919" marT="60960" marB="6096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latin typeface="黑体" panose="02010609060101010101" pitchFamily="49" charset="-122"/>
                          <a:ea typeface="黑体" panose="02010609060101010101" pitchFamily="49" charset="-122"/>
                        </a:rPr>
                        <a:t>1</a:t>
                      </a:r>
                    </a:p>
                  </a:txBody>
                  <a:tcPr marL="121919" marR="121919" marT="60960" marB="6096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9260">
                <a:tc>
                  <a:txBody>
                    <a:bodyPr/>
                    <a:lstStyle/>
                    <a:p>
                      <a:r>
                        <a:rPr lang="en-US" altLang="zh-CN" sz="2000" b="1" dirty="0">
                          <a:latin typeface="黑体" panose="02010609060101010101" pitchFamily="49" charset="-122"/>
                          <a:ea typeface="黑体" panose="02010609060101010101" pitchFamily="49" charset="-122"/>
                        </a:rPr>
                        <a:t>1</a:t>
                      </a:r>
                    </a:p>
                  </a:txBody>
                  <a:tcPr marL="121919" marR="121919" marT="60960" marB="6096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latin typeface="黑体" panose="02010609060101010101" pitchFamily="49" charset="-122"/>
                          <a:ea typeface="黑体" panose="02010609060101010101" pitchFamily="49" charset="-122"/>
                        </a:rPr>
                        <a:t>0</a:t>
                      </a:r>
                    </a:p>
                  </a:txBody>
                  <a:tcPr marL="121919" marR="121919" marT="60960" marB="6096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latin typeface="黑体" panose="02010609060101010101" pitchFamily="49" charset="-122"/>
                          <a:ea typeface="黑体" panose="02010609060101010101" pitchFamily="49" charset="-122"/>
                        </a:rPr>
                        <a:t>1</a:t>
                      </a:r>
                    </a:p>
                  </a:txBody>
                  <a:tcPr marL="121919" marR="121919" marT="60960" marB="6096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29260">
                <a:tc>
                  <a:txBody>
                    <a:bodyPr/>
                    <a:lstStyle/>
                    <a:p>
                      <a:r>
                        <a:rPr lang="en-US" altLang="zh-CN" sz="2000" b="1" dirty="0">
                          <a:latin typeface="黑体" panose="02010609060101010101" pitchFamily="49" charset="-122"/>
                          <a:ea typeface="黑体" panose="02010609060101010101" pitchFamily="49" charset="-122"/>
                        </a:rPr>
                        <a:t>1</a:t>
                      </a:r>
                    </a:p>
                  </a:txBody>
                  <a:tcPr marL="121919" marR="121919" marT="60960" marB="6096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ltLang="zh-CN" sz="2000" b="1" dirty="0">
                          <a:latin typeface="黑体" panose="02010609060101010101" pitchFamily="49" charset="-122"/>
                          <a:ea typeface="黑体" panose="02010609060101010101" pitchFamily="49" charset="-122"/>
                        </a:rPr>
                        <a:t>1</a:t>
                      </a:r>
                    </a:p>
                  </a:txBody>
                  <a:tcPr marL="121919" marR="121919" marT="60960" marB="6096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altLang="zh-CN" sz="2000" b="1" dirty="0">
                          <a:latin typeface="黑体" panose="02010609060101010101" pitchFamily="49" charset="-122"/>
                          <a:ea typeface="黑体" panose="02010609060101010101" pitchFamily="49" charset="-122"/>
                        </a:rPr>
                        <a:t>0</a:t>
                      </a:r>
                    </a:p>
                  </a:txBody>
                  <a:tcPr marL="121919" marR="121919" marT="60960" marB="6096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11" name="TextBox 10"/>
          <p:cNvSpPr txBox="1"/>
          <p:nvPr/>
        </p:nvSpPr>
        <p:spPr bwMode="auto">
          <a:xfrm>
            <a:off x="2190750" y="4845050"/>
            <a:ext cx="6642100" cy="1612265"/>
          </a:xfrm>
          <a:prstGeom prst="rect">
            <a:avLst/>
          </a:prstGeom>
          <a:noFill/>
        </p:spPr>
        <p:txBody>
          <a:bodyPr wrap="square">
            <a:spAutoFit/>
          </a:bodyPr>
          <a:lstStyle/>
          <a:p>
            <a:pPr marL="355600" marR="0" indent="-355600" defTabSz="1219200" eaLnBrk="1" hangingPunct="1">
              <a:buClr>
                <a:srgbClr val="006666"/>
              </a:buClr>
              <a:buSzPct val="110000"/>
              <a:buFont typeface="Wingdings" panose="05000000000000000000" pitchFamily="2" charset="2"/>
              <a:buChar char="w"/>
              <a:defRPr/>
            </a:pP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两个输入中有奇数个“</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1”</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，输出为</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1</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a:t>
            </a:r>
          </a:p>
          <a:p>
            <a:pPr marR="0" defTabSz="1219200" eaLnBrk="1" hangingPunct="1">
              <a:buClr>
                <a:srgbClr val="006666"/>
              </a:buClr>
              <a:buSzPct val="110000"/>
              <a:buFont typeface="Wingdings" panose="05000000000000000000" pitchFamily="2" charset="2"/>
              <a:defRPr/>
            </a:pP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           </a:t>
            </a:r>
            <a:r>
              <a:rPr kumimoji="1" lang="zh-CN" altLang="en-US" sz="1200" b="1" kern="1200" cap="none" spc="0" normalizeH="0" baseline="0" noProof="0" dirty="0">
                <a:solidFill>
                  <a:srgbClr val="000000"/>
                </a:solidFill>
                <a:latin typeface="黑体" panose="02010609060101010101" pitchFamily="49" charset="-122"/>
                <a:ea typeface="黑体" panose="02010609060101010101" pitchFamily="49" charset="-122"/>
                <a:cs typeface="+mn-cs"/>
              </a:rPr>
              <a:t> </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 有偶数个“</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1”</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，输出为</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0 </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a:t>
            </a:r>
          </a:p>
          <a:p>
            <a:pPr marL="355600" marR="0" indent="-355600" defTabSz="1219200" eaLnBrk="1" hangingPunct="1">
              <a:spcBef>
                <a:spcPts val="800"/>
              </a:spcBef>
              <a:buClr>
                <a:srgbClr val="006666"/>
              </a:buClr>
              <a:buSzPct val="110000"/>
              <a:buFont typeface="Wingdings" panose="05000000000000000000" pitchFamily="2" charset="2"/>
              <a:buChar char="w"/>
              <a:defRPr/>
            </a:pP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扩展：</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n</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个</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1</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位二进制数中有奇数个“</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1”</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，输出为</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1</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a:t>
            </a:r>
          </a:p>
          <a:p>
            <a:pPr marR="0" defTabSz="1219200" eaLnBrk="1" hangingPunct="1">
              <a:spcBef>
                <a:spcPts val="800"/>
              </a:spcBef>
              <a:buClr>
                <a:srgbClr val="006666"/>
              </a:buClr>
              <a:buSzPct val="110000"/>
              <a:buFont typeface="Wingdings" panose="05000000000000000000" pitchFamily="2" charset="2"/>
              <a:defRPr/>
            </a:pP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                      </a:t>
            </a:r>
            <a:r>
              <a:rPr kumimoji="1" lang="zh-CN" altLang="en-US" sz="900" b="1" kern="1200" cap="none" spc="0" normalizeH="0" baseline="0" noProof="0" dirty="0">
                <a:solidFill>
                  <a:srgbClr val="000000"/>
                </a:solidFill>
                <a:latin typeface="黑体" panose="02010609060101010101" pitchFamily="49" charset="-122"/>
                <a:ea typeface="黑体" panose="02010609060101010101" pitchFamily="49" charset="-122"/>
                <a:cs typeface="+mn-cs"/>
              </a:rPr>
              <a:t> </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  有偶数个“</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1”</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，输出为</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0</a:t>
            </a: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a:t>
            </a:r>
          </a:p>
        </p:txBody>
      </p:sp>
      <p:sp>
        <p:nvSpPr>
          <p:cNvPr id="15" name="圆角矩形 14"/>
          <p:cNvSpPr/>
          <p:nvPr/>
        </p:nvSpPr>
        <p:spPr bwMode="auto">
          <a:xfrm>
            <a:off x="2203768" y="4603750"/>
            <a:ext cx="6732000" cy="1855788"/>
          </a:xfrm>
          <a:prstGeom prst="roundRect">
            <a:avLst>
              <a:gd name="adj" fmla="val 13334"/>
            </a:avLst>
          </a:prstGeom>
          <a:noFill/>
          <a:ln w="19050" cap="flat" cmpd="sng" algn="ctr">
            <a:solidFill>
              <a:schemeClr val="accent1">
                <a:lumMod val="50000"/>
              </a:schemeClr>
            </a:solidFill>
            <a:prstDash val="sysDash"/>
            <a:round/>
            <a:headEnd type="none" w="med" len="med"/>
            <a:tailEnd type="none" w="med" len="med"/>
          </a:ln>
          <a:effectLst/>
        </p:spPr>
        <p:txBody>
          <a:bodyPr lIns="121920" tIns="60960" rIns="121920" bIns="60960">
            <a:spAutoFit/>
          </a:bodyPr>
          <a:lstStyle/>
          <a:p>
            <a:pPr marL="0" marR="0" lvl="0" indent="0" algn="l" defTabSz="1219200" rtl="0" eaLnBrk="1" fontAlgn="base" latinLnBrk="0"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1889" name="TextBox 11"/>
          <p:cNvSpPr txBox="1"/>
          <p:nvPr/>
        </p:nvSpPr>
        <p:spPr>
          <a:xfrm>
            <a:off x="4737100" y="4349750"/>
            <a:ext cx="1835150" cy="461963"/>
          </a:xfrm>
          <a:prstGeom prst="rect">
            <a:avLst/>
          </a:prstGeom>
          <a:solidFill>
            <a:schemeClr val="bg1"/>
          </a:solidFill>
          <a:ln w="9525">
            <a:noFill/>
          </a:ln>
        </p:spPr>
        <p:txBody>
          <a:bodyPr>
            <a:spAutoFit/>
          </a:bodyPr>
          <a:lstStyle/>
          <a:p>
            <a:pPr defTabSz="1217930" eaLnBrk="1" hangingPunct="1"/>
            <a:r>
              <a:rPr lang="zh-CN" altLang="en-US" b="1" dirty="0">
                <a:solidFill>
                  <a:srgbClr val="000000"/>
                </a:solidFill>
                <a:latin typeface="黑体" panose="02010609060101010101" pitchFamily="49" charset="-122"/>
                <a:ea typeface="黑体" panose="02010609060101010101" pitchFamily="49" charset="-122"/>
              </a:rPr>
              <a:t>异或门特性</a:t>
            </a:r>
            <a:endParaRPr lang="zh-CN" altLang="en-US" dirty="0">
              <a:solidFill>
                <a:srgbClr val="000000"/>
              </a:solidFill>
              <a:latin typeface="Arial" panose="020B0604020202020204" pitchFamily="34" charset="0"/>
            </a:endParaRPr>
          </a:p>
        </p:txBody>
      </p:sp>
      <p:grpSp>
        <p:nvGrpSpPr>
          <p:cNvPr id="40" name="组合 39"/>
          <p:cNvGrpSpPr/>
          <p:nvPr/>
        </p:nvGrpSpPr>
        <p:grpSpPr>
          <a:xfrm>
            <a:off x="2190750" y="3524250"/>
            <a:ext cx="2152650" cy="936625"/>
            <a:chOff x="3428992" y="2543175"/>
            <a:chExt cx="1614499" cy="702766"/>
          </a:xfrm>
        </p:grpSpPr>
        <p:sp>
          <p:nvSpPr>
            <p:cNvPr id="121915" name="云形标注 40"/>
            <p:cNvSpPr/>
            <p:nvPr/>
          </p:nvSpPr>
          <p:spPr>
            <a:xfrm>
              <a:off x="3428992" y="2543175"/>
              <a:ext cx="1548000" cy="702766"/>
            </a:xfrm>
            <a:prstGeom prst="cloudCallout">
              <a:avLst>
                <a:gd name="adj1" fmla="val 36435"/>
                <a:gd name="adj2" fmla="val 85167"/>
              </a:avLst>
            </a:prstGeom>
            <a:solidFill>
              <a:srgbClr val="CCFFCC"/>
            </a:solidFill>
            <a:ln w="12700" cap="flat" cmpd="sng">
              <a:solidFill>
                <a:srgbClr val="C00000"/>
              </a:solidFill>
              <a:prstDash val="soli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42" name="TextBox 41"/>
            <p:cNvSpPr txBox="1"/>
            <p:nvPr/>
          </p:nvSpPr>
          <p:spPr>
            <a:xfrm>
              <a:off x="3543293" y="2633701"/>
              <a:ext cx="1500198" cy="500274"/>
            </a:xfrm>
            <a:prstGeom prst="rect">
              <a:avLst/>
            </a:prstGeom>
            <a:noFill/>
          </p:spPr>
          <p:txBody>
            <a:bodyPr>
              <a:spAutoFit/>
            </a:bodyPr>
            <a:lstStyle/>
            <a:p>
              <a:pPr marR="0" defTabSz="1219200" eaLnBrk="1" hangingPunct="1">
                <a:buClrTx/>
                <a:buSzTx/>
                <a:buFontTx/>
                <a:defRPr/>
              </a:pPr>
              <a:r>
                <a:rPr kumimoji="1" lang="zh-CN" altLang="en-US" sz="1865" b="1" kern="1200" cap="none" spc="0" normalizeH="0" baseline="0" noProof="0" dirty="0">
                  <a:solidFill>
                    <a:srgbClr val="000000"/>
                  </a:solidFill>
                  <a:latin typeface="黑体" panose="02010609060101010101" pitchFamily="49" charset="-122"/>
                  <a:ea typeface="黑体" panose="02010609060101010101" pitchFamily="49" charset="-122"/>
                  <a:cs typeface="+mn-cs"/>
                </a:rPr>
                <a:t>奇偶校验器一般由异或门构成</a:t>
              </a:r>
            </a:p>
          </p:txBody>
        </p:sp>
      </p:grpSp>
      <p:grpSp>
        <p:nvGrpSpPr>
          <p:cNvPr id="43" name="Group 17"/>
          <p:cNvGrpSpPr/>
          <p:nvPr/>
        </p:nvGrpSpPr>
        <p:grpSpPr>
          <a:xfrm>
            <a:off x="9100185" y="1134745"/>
            <a:ext cx="2762250" cy="5257800"/>
            <a:chOff x="3730" y="1128"/>
            <a:chExt cx="1780" cy="2942"/>
          </a:xfrm>
        </p:grpSpPr>
        <p:sp>
          <p:nvSpPr>
            <p:cNvPr id="44" name="Rectangle 18"/>
            <p:cNvSpPr>
              <a:spLocks noChangeArrowheads="1"/>
            </p:cNvSpPr>
            <p:nvPr/>
          </p:nvSpPr>
          <p:spPr bwMode="auto">
            <a:xfrm>
              <a:off x="4628" y="1580"/>
              <a:ext cx="792" cy="2490"/>
            </a:xfrm>
            <a:prstGeom prst="rect">
              <a:avLst/>
            </a:prstGeom>
            <a:noFill/>
            <a:ln w="9525">
              <a:solidFill>
                <a:schemeClr val="bg2"/>
              </a:solidFill>
              <a:miter lim="800000"/>
            </a:ln>
          </p:spPr>
          <p:txBody>
            <a:bodyPr/>
            <a:lstStyle/>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a:t>
              </a:r>
            </a:p>
          </p:txBody>
        </p:sp>
        <p:sp>
          <p:nvSpPr>
            <p:cNvPr id="45" name="Rectangle 19"/>
            <p:cNvSpPr>
              <a:spLocks noChangeArrowheads="1"/>
            </p:cNvSpPr>
            <p:nvPr/>
          </p:nvSpPr>
          <p:spPr bwMode="auto">
            <a:xfrm>
              <a:off x="3836" y="1580"/>
              <a:ext cx="792" cy="2490"/>
            </a:xfrm>
            <a:prstGeom prst="rect">
              <a:avLst/>
            </a:prstGeom>
            <a:noFill/>
            <a:ln w="9525">
              <a:solidFill>
                <a:schemeClr val="bg2"/>
              </a:solidFill>
              <a:miter lim="800000"/>
            </a:ln>
          </p:spPr>
          <p:txBody>
            <a:bodyPr/>
            <a:lstStyle/>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0 0 0 0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0 0 0 1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0 0 1 0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0 0 1 1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0 1 0 0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0 1 0 1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0 1 1 0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0 1 1 1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1 0 0 0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1 0 0 1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1 0 1 0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1 0 1 1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1 1 0 0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1 1 0 1</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1 1 1 0</a:t>
              </a:r>
            </a:p>
            <a:p>
              <a:pPr marL="0" marR="0" lvl="0" indent="0" algn="ctr" defTabSz="1219200" rtl="0" eaLnBrk="0" fontAlgn="base" latinLnBrk="0" hangingPunct="0">
                <a:lnSpc>
                  <a:spcPct val="90000"/>
                </a:lnSpc>
                <a:spcBef>
                  <a:spcPts val="20"/>
                </a:spcBef>
                <a:spcAft>
                  <a:spcPts val="0"/>
                </a:spcAft>
                <a:buClr>
                  <a:srgbClr val="000000"/>
                </a:buClr>
                <a:buSzTx/>
                <a:buFontTx/>
                <a:buNone/>
                <a:defRPr/>
              </a:pPr>
              <a:r>
                <a:rPr kumimoji="1"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1 1 1 1</a:t>
              </a:r>
            </a:p>
          </p:txBody>
        </p:sp>
        <p:sp>
          <p:nvSpPr>
            <p:cNvPr id="121908" name="Rectangle 20"/>
            <p:cNvSpPr/>
            <p:nvPr/>
          </p:nvSpPr>
          <p:spPr>
            <a:xfrm>
              <a:off x="4628" y="1369"/>
              <a:ext cx="792" cy="211"/>
            </a:xfrm>
            <a:prstGeom prst="rect">
              <a:avLst/>
            </a:prstGeom>
            <a:noFill/>
            <a:ln w="9525" cap="flat" cmpd="sng">
              <a:solidFill>
                <a:schemeClr val="bg2"/>
              </a:solidFill>
              <a:prstDash val="solid"/>
              <a:miter/>
              <a:headEnd type="none" w="med" len="med"/>
              <a:tailEnd type="none" w="med" len="med"/>
            </a:ln>
          </p:spPr>
          <p:txBody>
            <a:bodyPr/>
            <a:lstStyle/>
            <a:p>
              <a:pPr algn="ctr" defTabSz="1217930">
                <a:spcBef>
                  <a:spcPct val="20000"/>
                </a:spcBef>
                <a:buClr>
                  <a:srgbClr val="000000"/>
                </a:buClr>
              </a:pPr>
              <a:r>
                <a:rPr lang="en-US" altLang="zh-CN" sz="2000" b="1" dirty="0">
                  <a:solidFill>
                    <a:srgbClr val="000000"/>
                  </a:solidFill>
                  <a:latin typeface="Arial" panose="020B0604020202020204" pitchFamily="34" charset="0"/>
                </a:rPr>
                <a:t>P</a:t>
              </a:r>
              <a:r>
                <a:rPr lang="en-US" altLang="zh-CN" sz="2000" b="1" baseline="-25000" dirty="0">
                  <a:solidFill>
                    <a:srgbClr val="000000"/>
                  </a:solidFill>
                  <a:latin typeface="Arial" panose="020B0604020202020204" pitchFamily="34" charset="0"/>
                </a:rPr>
                <a:t>E</a:t>
              </a:r>
              <a:r>
                <a:rPr lang="en-US" altLang="zh-CN" sz="2000" b="1" dirty="0">
                  <a:solidFill>
                    <a:srgbClr val="000000"/>
                  </a:solidFill>
                  <a:latin typeface="Arial" panose="020B0604020202020204" pitchFamily="34" charset="0"/>
                </a:rPr>
                <a:t>  P</a:t>
              </a:r>
              <a:r>
                <a:rPr lang="en-US" altLang="zh-CN" sz="2000" b="1" baseline="-25000" dirty="0">
                  <a:solidFill>
                    <a:srgbClr val="000000"/>
                  </a:solidFill>
                  <a:latin typeface="Arial" panose="020B0604020202020204" pitchFamily="34" charset="0"/>
                </a:rPr>
                <a:t>O</a:t>
              </a:r>
            </a:p>
          </p:txBody>
        </p:sp>
        <p:sp>
          <p:nvSpPr>
            <p:cNvPr id="121909" name="Rectangle 21"/>
            <p:cNvSpPr/>
            <p:nvPr/>
          </p:nvSpPr>
          <p:spPr>
            <a:xfrm>
              <a:off x="3836" y="1369"/>
              <a:ext cx="792" cy="211"/>
            </a:xfrm>
            <a:prstGeom prst="rect">
              <a:avLst/>
            </a:prstGeom>
            <a:noFill/>
            <a:ln w="9525" cap="flat" cmpd="sng">
              <a:solidFill>
                <a:schemeClr val="bg2"/>
              </a:solidFill>
              <a:prstDash val="solid"/>
              <a:miter/>
              <a:headEnd type="none" w="med" len="med"/>
              <a:tailEnd type="none" w="med" len="med"/>
            </a:ln>
          </p:spPr>
          <p:txBody>
            <a:bodyPr/>
            <a:lstStyle/>
            <a:p>
              <a:pPr algn="ctr" defTabSz="1217930">
                <a:spcBef>
                  <a:spcPct val="20000"/>
                </a:spcBef>
                <a:buClr>
                  <a:srgbClr val="000000"/>
                </a:buClr>
              </a:pPr>
              <a:r>
                <a:rPr lang="en-US" altLang="zh-CN" sz="1800" b="1" dirty="0">
                  <a:solidFill>
                    <a:srgbClr val="000000"/>
                  </a:solidFill>
                  <a:latin typeface="Arial" panose="020B0604020202020204" pitchFamily="34" charset="0"/>
                </a:rPr>
                <a:t>A</a:t>
              </a:r>
              <a:r>
                <a:rPr lang="en-US" altLang="zh-CN" sz="1800" b="1" baseline="-25000" dirty="0">
                  <a:solidFill>
                    <a:srgbClr val="000000"/>
                  </a:solidFill>
                  <a:latin typeface="Arial" panose="020B0604020202020204" pitchFamily="34" charset="0"/>
                </a:rPr>
                <a:t>3</a:t>
              </a:r>
              <a:r>
                <a:rPr lang="en-US" altLang="zh-CN" sz="1800" b="1" dirty="0">
                  <a:solidFill>
                    <a:srgbClr val="000000"/>
                  </a:solidFill>
                  <a:latin typeface="Arial" panose="020B0604020202020204" pitchFamily="34" charset="0"/>
                </a:rPr>
                <a:t>A</a:t>
              </a:r>
              <a:r>
                <a:rPr lang="en-US" altLang="zh-CN" sz="1800" b="1" baseline="-25000" dirty="0">
                  <a:solidFill>
                    <a:srgbClr val="000000"/>
                  </a:solidFill>
                  <a:latin typeface="Arial" panose="020B0604020202020204" pitchFamily="34" charset="0"/>
                </a:rPr>
                <a:t>2</a:t>
              </a:r>
              <a:r>
                <a:rPr lang="en-US" altLang="zh-CN" sz="1800" b="1" dirty="0">
                  <a:solidFill>
                    <a:srgbClr val="000000"/>
                  </a:solidFill>
                  <a:latin typeface="Arial" panose="020B0604020202020204" pitchFamily="34" charset="0"/>
                </a:rPr>
                <a:t>A</a:t>
              </a:r>
              <a:r>
                <a:rPr lang="en-US" altLang="zh-CN" sz="1800" b="1" baseline="-25000" dirty="0">
                  <a:solidFill>
                    <a:srgbClr val="000000"/>
                  </a:solidFill>
                  <a:latin typeface="Arial" panose="020B0604020202020204" pitchFamily="34" charset="0"/>
                </a:rPr>
                <a:t>1</a:t>
              </a:r>
              <a:r>
                <a:rPr lang="en-US" altLang="zh-CN" sz="1800" b="1" dirty="0">
                  <a:solidFill>
                    <a:srgbClr val="000000"/>
                  </a:solidFill>
                  <a:latin typeface="Arial" panose="020B0604020202020204" pitchFamily="34" charset="0"/>
                </a:rPr>
                <a:t>A</a:t>
              </a:r>
              <a:r>
                <a:rPr lang="en-US" altLang="zh-CN" sz="1800" b="1" baseline="-25000" dirty="0">
                  <a:solidFill>
                    <a:srgbClr val="000000"/>
                  </a:solidFill>
                  <a:latin typeface="Arial" panose="020B0604020202020204" pitchFamily="34" charset="0"/>
                </a:rPr>
                <a:t>0</a:t>
              </a:r>
            </a:p>
          </p:txBody>
        </p:sp>
        <p:sp>
          <p:nvSpPr>
            <p:cNvPr id="121910" name="Line 22"/>
            <p:cNvSpPr/>
            <p:nvPr/>
          </p:nvSpPr>
          <p:spPr>
            <a:xfrm>
              <a:off x="3836" y="1369"/>
              <a:ext cx="1584" cy="0"/>
            </a:xfrm>
            <a:prstGeom prst="line">
              <a:avLst/>
            </a:prstGeom>
            <a:ln w="28575" cap="sq" cmpd="sng">
              <a:solidFill>
                <a:schemeClr val="bg2"/>
              </a:solidFill>
              <a:prstDash val="solid"/>
              <a:headEnd type="none" w="med" len="med"/>
              <a:tailEnd type="none" w="med" len="med"/>
            </a:ln>
          </p:spPr>
        </p:sp>
        <p:sp>
          <p:nvSpPr>
            <p:cNvPr id="121911" name="Line 23"/>
            <p:cNvSpPr/>
            <p:nvPr/>
          </p:nvSpPr>
          <p:spPr>
            <a:xfrm>
              <a:off x="3836" y="1580"/>
              <a:ext cx="1584" cy="0"/>
            </a:xfrm>
            <a:prstGeom prst="line">
              <a:avLst/>
            </a:prstGeom>
            <a:ln w="12700" cap="flat" cmpd="sng">
              <a:solidFill>
                <a:schemeClr val="bg2"/>
              </a:solidFill>
              <a:prstDash val="solid"/>
              <a:headEnd type="none" w="med" len="med"/>
              <a:tailEnd type="none" w="med" len="med"/>
            </a:ln>
          </p:spPr>
        </p:sp>
        <p:sp>
          <p:nvSpPr>
            <p:cNvPr id="121912" name="Line 24"/>
            <p:cNvSpPr/>
            <p:nvPr/>
          </p:nvSpPr>
          <p:spPr>
            <a:xfrm>
              <a:off x="3836" y="4070"/>
              <a:ext cx="1584" cy="0"/>
            </a:xfrm>
            <a:prstGeom prst="line">
              <a:avLst/>
            </a:prstGeom>
            <a:ln w="28575" cap="sq" cmpd="sng">
              <a:solidFill>
                <a:schemeClr val="bg2"/>
              </a:solidFill>
              <a:prstDash val="solid"/>
              <a:headEnd type="none" w="med" len="med"/>
              <a:tailEnd type="none" w="med" len="med"/>
            </a:ln>
          </p:spPr>
        </p:sp>
        <p:sp>
          <p:nvSpPr>
            <p:cNvPr id="121913" name="Line 26"/>
            <p:cNvSpPr/>
            <p:nvPr/>
          </p:nvSpPr>
          <p:spPr>
            <a:xfrm>
              <a:off x="4628" y="1369"/>
              <a:ext cx="0" cy="2701"/>
            </a:xfrm>
            <a:prstGeom prst="line">
              <a:avLst/>
            </a:prstGeom>
            <a:ln w="12700" cap="flat" cmpd="sng">
              <a:solidFill>
                <a:schemeClr val="bg2"/>
              </a:solidFill>
              <a:prstDash val="solid"/>
              <a:headEnd type="none" w="med" len="med"/>
              <a:tailEnd type="none" w="med" len="med"/>
            </a:ln>
          </p:spPr>
        </p:sp>
        <p:sp>
          <p:nvSpPr>
            <p:cNvPr id="121914" name="Text Box 28"/>
            <p:cNvSpPr txBox="1"/>
            <p:nvPr/>
          </p:nvSpPr>
          <p:spPr>
            <a:xfrm>
              <a:off x="3730" y="1128"/>
              <a:ext cx="1780" cy="189"/>
            </a:xfrm>
            <a:prstGeom prst="rect">
              <a:avLst/>
            </a:prstGeom>
            <a:noFill/>
            <a:ln w="9525">
              <a:noFill/>
            </a:ln>
          </p:spPr>
          <p:txBody>
            <a:bodyPr>
              <a:spAutoFit/>
            </a:bodyPr>
            <a:lstStyle/>
            <a:p>
              <a:pPr marL="608330" indent="-608330" algn="ctr" defTabSz="1217930" eaLnBrk="1" hangingPunct="1">
                <a:spcBef>
                  <a:spcPct val="50000"/>
                </a:spcBef>
              </a:pPr>
              <a:r>
                <a:rPr lang="en-US" altLang="zh-CN" sz="1600" b="1" dirty="0">
                  <a:solidFill>
                    <a:srgbClr val="000000"/>
                  </a:solidFill>
                  <a:latin typeface="Arial" panose="020B0604020202020204" pitchFamily="34" charset="0"/>
                </a:rPr>
                <a:t>4</a:t>
              </a:r>
              <a:r>
                <a:rPr lang="zh-CN" altLang="en-US" sz="1600" b="1" dirty="0">
                  <a:solidFill>
                    <a:srgbClr val="000000"/>
                  </a:solidFill>
                  <a:latin typeface="黑体" panose="02010609060101010101" pitchFamily="49" charset="-122"/>
                  <a:ea typeface="黑体" panose="02010609060101010101" pitchFamily="49" charset="-122"/>
                </a:rPr>
                <a:t>位二进制数校验码真值表</a:t>
              </a:r>
            </a:p>
          </p:txBody>
        </p:sp>
      </p:grpSp>
      <p:sp>
        <p:nvSpPr>
          <p:cNvPr id="59" name="TextBox 99"/>
          <p:cNvSpPr txBox="1">
            <a:spLocks noChangeArrowheads="1"/>
          </p:cNvSpPr>
          <p:nvPr/>
        </p:nvSpPr>
        <p:spPr bwMode="auto">
          <a:xfrm>
            <a:off x="4558665" y="1598295"/>
            <a:ext cx="3554730" cy="913130"/>
          </a:xfrm>
          <a:prstGeom prst="rect">
            <a:avLst/>
          </a:prstGeom>
          <a:noFill/>
          <a:ln w="9525">
            <a:noFill/>
            <a:miter lim="800000"/>
          </a:ln>
        </p:spPr>
        <p:txBody>
          <a:bodyPr wrap="square">
            <a:spAutoFit/>
          </a:bodyPr>
          <a:lstStyle/>
          <a:p>
            <a:pPr marR="0" defTabSz="1219200" eaLnBrk="1" hangingPunct="1">
              <a:spcBef>
                <a:spcPct val="50000"/>
              </a:spcBef>
              <a:buClrTx/>
              <a:buSzTx/>
              <a:buFontTx/>
              <a:defRPr/>
            </a:pPr>
            <a:r>
              <a:rPr kumimoji="1" lang="zh-CN" altLang="en-US" sz="2135" b="1" noProof="0" dirty="0">
                <a:solidFill>
                  <a:srgbClr val="000000"/>
                </a:solidFill>
                <a:latin typeface="黑体" panose="02010609060101010101" pitchFamily="49" charset="-122"/>
                <a:ea typeface="黑体" panose="02010609060101010101" pitchFamily="49" charset="-122"/>
                <a:sym typeface="+mn-ea"/>
              </a:rPr>
              <a:t>偶校验位逻辑值的表达式</a:t>
            </a:r>
            <a:r>
              <a:rPr kumimoji="1" lang="en-US" altLang="zh-CN" sz="2135" b="1" noProof="0" dirty="0">
                <a:solidFill>
                  <a:srgbClr val="000000"/>
                </a:solidFill>
                <a:latin typeface="黑体" panose="02010609060101010101" pitchFamily="49" charset="-122"/>
                <a:ea typeface="黑体" panose="02010609060101010101" pitchFamily="49" charset="-122"/>
                <a:sym typeface="+mn-ea"/>
              </a:rPr>
              <a:t>:</a:t>
            </a:r>
          </a:p>
          <a:p>
            <a:pPr marR="0" defTabSz="1219200" eaLnBrk="1" hangingPunct="1">
              <a:spcBef>
                <a:spcPct val="50000"/>
              </a:spcBef>
              <a:buClrTx/>
              <a:buSzTx/>
              <a:buFontTx/>
              <a:defRPr/>
            </a:pP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P</a:t>
            </a:r>
            <a:r>
              <a:rPr kumimoji="1"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E</a:t>
            </a: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 = A</a:t>
            </a:r>
            <a:r>
              <a:rPr kumimoji="0"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3</a:t>
            </a:r>
            <a:r>
              <a:rPr kumimoji="1" lang="en-US" altLang="zh-CN" sz="2135" b="1" kern="1200" cap="none" spc="0" normalizeH="0" baseline="0" noProof="0" dirty="0">
                <a:solidFill>
                  <a:srgbClr val="000000"/>
                </a:solidFill>
                <a:latin typeface="宋体" panose="02010600030101010101" pitchFamily="2" charset="-122"/>
                <a:ea typeface="宋体" panose="02010600030101010101" pitchFamily="2" charset="-122"/>
                <a:cs typeface="+mn-cs"/>
              </a:rPr>
              <a:t>⊕</a:t>
            </a: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2</a:t>
            </a:r>
            <a:r>
              <a:rPr kumimoji="1" lang="en-US" altLang="zh-CN" sz="2135" b="1" kern="1200" cap="none" spc="0" normalizeH="0" baseline="0" noProof="0" dirty="0">
                <a:solidFill>
                  <a:srgbClr val="000000"/>
                </a:solidFill>
                <a:latin typeface="宋体" panose="02010600030101010101" pitchFamily="2" charset="-122"/>
                <a:ea typeface="宋体" panose="02010600030101010101" pitchFamily="2" charset="-122"/>
                <a:cs typeface="+mn-cs"/>
              </a:rPr>
              <a:t>⊕</a:t>
            </a: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1</a:t>
            </a:r>
            <a:r>
              <a:rPr kumimoji="1" lang="en-US" altLang="zh-CN" sz="2135" b="1" kern="1200" cap="none" spc="0" normalizeH="0" baseline="0" noProof="0" dirty="0">
                <a:solidFill>
                  <a:srgbClr val="000000"/>
                </a:solidFill>
                <a:latin typeface="宋体" panose="02010600030101010101" pitchFamily="2" charset="-122"/>
                <a:ea typeface="宋体" panose="02010600030101010101" pitchFamily="2" charset="-122"/>
                <a:cs typeface="+mn-cs"/>
              </a:rPr>
              <a:t>⊕</a:t>
            </a: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0</a:t>
            </a:r>
            <a:endPar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grpSp>
        <p:nvGrpSpPr>
          <p:cNvPr id="3" name="组合 2"/>
          <p:cNvGrpSpPr/>
          <p:nvPr/>
        </p:nvGrpSpPr>
        <p:grpSpPr>
          <a:xfrm>
            <a:off x="4476750" y="2952750"/>
            <a:ext cx="3619500" cy="826770"/>
            <a:chOff x="7050" y="4650"/>
            <a:chExt cx="5700" cy="1302"/>
          </a:xfrm>
        </p:grpSpPr>
        <p:grpSp>
          <p:nvGrpSpPr>
            <p:cNvPr id="53" name="组合 82"/>
            <p:cNvGrpSpPr/>
            <p:nvPr/>
          </p:nvGrpSpPr>
          <p:grpSpPr>
            <a:xfrm>
              <a:off x="7050" y="4650"/>
              <a:ext cx="5700" cy="1303"/>
              <a:chOff x="4859339" y="5589588"/>
              <a:chExt cx="2714644" cy="619811"/>
            </a:xfrm>
          </p:grpSpPr>
          <p:sp>
            <p:nvSpPr>
              <p:cNvPr id="54" name="TextBox 63"/>
              <p:cNvSpPr txBox="1">
                <a:spLocks noChangeArrowheads="1"/>
              </p:cNvSpPr>
              <p:nvPr/>
            </p:nvSpPr>
            <p:spPr bwMode="auto">
              <a:xfrm>
                <a:off x="4934349" y="5894140"/>
                <a:ext cx="2353882" cy="315259"/>
              </a:xfrm>
              <a:prstGeom prst="rect">
                <a:avLst/>
              </a:prstGeom>
              <a:noFill/>
              <a:ln w="9525">
                <a:noFill/>
                <a:miter lim="800000"/>
              </a:ln>
            </p:spPr>
            <p:txBody>
              <a:bodyPr>
                <a:spAutoFit/>
              </a:bodyPr>
              <a:lstStyle/>
              <a:p>
                <a:pPr marR="0" defTabSz="1219200" eaLnBrk="1" hangingPunct="1">
                  <a:spcBef>
                    <a:spcPct val="50000"/>
                  </a:spcBef>
                  <a:buClrTx/>
                  <a:buSzTx/>
                  <a:buFontTx/>
                  <a:defRPr/>
                </a:pP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P</a:t>
                </a:r>
                <a:r>
                  <a:rPr kumimoji="1"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O</a:t>
                </a: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 = A</a:t>
                </a:r>
                <a:r>
                  <a:rPr kumimoji="0"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3</a:t>
                </a:r>
                <a:r>
                  <a:rPr kumimoji="1" lang="en-US" altLang="zh-CN" sz="2135" b="1" kern="1200" cap="none" spc="0" normalizeH="0" baseline="0" noProof="0" dirty="0">
                    <a:solidFill>
                      <a:srgbClr val="000000"/>
                    </a:solidFill>
                    <a:latin typeface="宋体" panose="02010600030101010101" pitchFamily="2" charset="-122"/>
                    <a:ea typeface="宋体" panose="02010600030101010101" pitchFamily="2" charset="-122"/>
                    <a:cs typeface="+mn-cs"/>
                  </a:rPr>
                  <a:t>⊕</a:t>
                </a: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2</a:t>
                </a:r>
                <a:r>
                  <a:rPr kumimoji="1" lang="en-US" altLang="zh-CN" sz="2135" b="1" kern="1200" cap="none" spc="0" normalizeH="0" baseline="0" noProof="0" dirty="0">
                    <a:solidFill>
                      <a:srgbClr val="000000"/>
                    </a:solidFill>
                    <a:latin typeface="宋体" panose="02010600030101010101" pitchFamily="2" charset="-122"/>
                    <a:ea typeface="宋体" panose="02010600030101010101" pitchFamily="2" charset="-122"/>
                    <a:cs typeface="+mn-cs"/>
                  </a:rPr>
                  <a:t>⊕</a:t>
                </a: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1</a:t>
                </a:r>
                <a:r>
                  <a:rPr kumimoji="1" lang="en-US" altLang="zh-CN" sz="2135" b="1" kern="1200" cap="none" spc="0" normalizeH="0" baseline="0" noProof="0" dirty="0">
                    <a:solidFill>
                      <a:srgbClr val="000000"/>
                    </a:solidFill>
                    <a:latin typeface="宋体" panose="02010600030101010101" pitchFamily="2" charset="-122"/>
                    <a:ea typeface="宋体" panose="02010600030101010101" pitchFamily="2" charset="-122"/>
                    <a:cs typeface="+mn-cs"/>
                  </a:rPr>
                  <a:t>⊕</a:t>
                </a:r>
                <a:r>
                  <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2135" b="1" kern="1200" cap="none" spc="0" normalizeH="0" baseline="-25000" noProof="0" dirty="0">
                    <a:solidFill>
                      <a:srgbClr val="000000"/>
                    </a:solidFill>
                    <a:latin typeface="Arial" panose="020B0604020202020204" pitchFamily="34" charset="0"/>
                    <a:ea typeface="宋体" panose="02010600030101010101" pitchFamily="2" charset="-122"/>
                    <a:cs typeface="+mn-cs"/>
                  </a:rPr>
                  <a:t>0</a:t>
                </a:r>
                <a:endParaRPr kumimoji="1"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55" name="Text Box 90"/>
              <p:cNvSpPr txBox="1">
                <a:spLocks noChangeArrowheads="1"/>
              </p:cNvSpPr>
              <p:nvPr/>
            </p:nvSpPr>
            <p:spPr bwMode="auto">
              <a:xfrm>
                <a:off x="4859339" y="5589588"/>
                <a:ext cx="2714644" cy="315259"/>
              </a:xfrm>
              <a:prstGeom prst="rect">
                <a:avLst/>
              </a:prstGeom>
              <a:noFill/>
              <a:ln w="9525">
                <a:noFill/>
                <a:miter lim="800000"/>
              </a:ln>
            </p:spPr>
            <p:txBody>
              <a:bodyPr>
                <a:spAutoFit/>
              </a:bodyPr>
              <a:lstStyle/>
              <a:p>
                <a:pPr marR="0" defTabSz="1219200" eaLnBrk="1" hangingPunct="1">
                  <a:spcBef>
                    <a:spcPct val="50000"/>
                  </a:spcBef>
                  <a:buClrTx/>
                  <a:buSzTx/>
                  <a:buFontTx/>
                  <a:defRPr/>
                </a:pP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奇校验位逻辑值的表达式</a:t>
                </a:r>
                <a:r>
                  <a:rPr kumimoji="1" lang="en-US" altLang="zh-CN"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 </a:t>
                </a:r>
              </a:p>
            </p:txBody>
          </p:sp>
        </p:grpSp>
        <p:cxnSp>
          <p:nvCxnSpPr>
            <p:cNvPr id="121895" name="直接连接符 101"/>
            <p:cNvCxnSpPr/>
            <p:nvPr/>
          </p:nvCxnSpPr>
          <p:spPr>
            <a:xfrm>
              <a:off x="8352" y="5320"/>
              <a:ext cx="3023" cy="0"/>
            </a:xfrm>
            <a:prstGeom prst="line">
              <a:avLst/>
            </a:prstGeom>
            <a:ln w="19050" cap="flat" cmpd="sng">
              <a:solidFill>
                <a:schemeClr val="tx1"/>
              </a:solidFill>
              <a:prstDash val="solid"/>
              <a:headEnd type="none" w="med" len="med"/>
              <a:tailEnd type="none" w="med" len="med"/>
            </a:ln>
          </p:spPr>
        </p:cxnSp>
      </p:gr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81</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121889"/>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uiExpand="1" build="p"/>
      <p:bldP spid="15" grpId="1" bldLvl="0" animBg="1"/>
      <p:bldP spid="121889" grpId="1" animBg="1"/>
      <p:bldP spid="59"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b="1" noProof="0" dirty="0">
                <a:solidFill>
                  <a:srgbClr val="000000"/>
                </a:solidFill>
                <a:latin typeface="黑体" panose="02010609060101010101" pitchFamily="49" charset="-122"/>
                <a:ea typeface="黑体" panose="02010609060101010101" pitchFamily="49" charset="-122"/>
                <a:cs typeface="+mn-cs"/>
                <a:sym typeface="+mn-ea"/>
              </a:rPr>
              <a:t>奇偶校验器</a:t>
            </a:r>
            <a:r>
              <a:rPr kumimoji="1" lang="en-US" altLang="zh-CN" b="1" noProof="0" dirty="0">
                <a:solidFill>
                  <a:srgbClr val="000000"/>
                </a:solidFill>
                <a:latin typeface="黑体" panose="02010609060101010101" pitchFamily="49" charset="-122"/>
                <a:ea typeface="黑体" panose="02010609060101010101" pitchFamily="49" charset="-122"/>
                <a:cs typeface="+mn-cs"/>
                <a:sym typeface="+mn-ea"/>
              </a:rPr>
              <a:t>74LS280</a:t>
            </a:r>
          </a:p>
        </p:txBody>
      </p:sp>
      <p:sp>
        <p:nvSpPr>
          <p:cNvPr id="3" name="内容占位符 2"/>
          <p:cNvSpPr>
            <a:spLocks noGrp="1"/>
          </p:cNvSpPr>
          <p:nvPr>
            <p:ph idx="1"/>
          </p:nvPr>
        </p:nvSpPr>
        <p:spPr/>
        <p:txBody>
          <a:bodyPr/>
          <a:lstStyle/>
          <a:p>
            <a:endParaRPr lang="zh-CN" altLang="en-US"/>
          </a:p>
        </p:txBody>
      </p:sp>
      <p:sp>
        <p:nvSpPr>
          <p:cNvPr id="122884" name="TextBox 6"/>
          <p:cNvSpPr txBox="1"/>
          <p:nvPr/>
        </p:nvSpPr>
        <p:spPr>
          <a:xfrm>
            <a:off x="285750" y="1143000"/>
            <a:ext cx="3333750" cy="829945"/>
          </a:xfrm>
          <a:prstGeom prst="rect">
            <a:avLst/>
          </a:prstGeom>
          <a:noFill/>
          <a:ln w="9525">
            <a:noFill/>
          </a:ln>
        </p:spPr>
        <p:txBody>
          <a:bodyPr>
            <a:spAutoFit/>
          </a:bodyPr>
          <a:lstStyle/>
          <a:p>
            <a:pPr defTabSz="1217930" eaLnBrk="1" hangingPunct="1"/>
            <a:r>
              <a:rPr lang="zh-CN" altLang="en-US" b="1" dirty="0">
                <a:solidFill>
                  <a:srgbClr val="000000"/>
                </a:solidFill>
                <a:latin typeface="黑体" panose="02010609060101010101" pitchFamily="49" charset="-122"/>
                <a:ea typeface="黑体" panose="02010609060101010101" pitchFamily="49" charset="-122"/>
              </a:rPr>
              <a:t>奇偶校验器</a:t>
            </a:r>
            <a:r>
              <a:rPr lang="en-US" altLang="zh-CN" b="1" dirty="0">
                <a:solidFill>
                  <a:srgbClr val="000000"/>
                </a:solidFill>
                <a:latin typeface="黑体" panose="02010609060101010101" pitchFamily="49" charset="-122"/>
                <a:ea typeface="黑体" panose="02010609060101010101" pitchFamily="49" charset="-122"/>
              </a:rPr>
              <a:t>/</a:t>
            </a:r>
            <a:r>
              <a:rPr lang="zh-CN" altLang="en-US" b="1" dirty="0">
                <a:solidFill>
                  <a:srgbClr val="000000"/>
                </a:solidFill>
                <a:latin typeface="黑体" panose="02010609060101010101" pitchFamily="49" charset="-122"/>
                <a:ea typeface="黑体" panose="02010609060101010101" pitchFamily="49" charset="-122"/>
              </a:rPr>
              <a:t>产生器</a:t>
            </a:r>
            <a:r>
              <a:rPr lang="zh-CN" altLang="en-US" b="1" dirty="0">
                <a:solidFill>
                  <a:srgbClr val="000000"/>
                </a:solidFill>
                <a:latin typeface="Arial" panose="020B0604020202020204" pitchFamily="34" charset="0"/>
              </a:rPr>
              <a:t>：</a:t>
            </a:r>
            <a:endParaRPr lang="en-US" altLang="zh-CN" b="1" dirty="0">
              <a:solidFill>
                <a:srgbClr val="000000"/>
              </a:solidFill>
              <a:latin typeface="Arial" panose="020B0604020202020204" pitchFamily="34" charset="0"/>
            </a:endParaRPr>
          </a:p>
          <a:p>
            <a:pPr defTabSz="1217930" eaLnBrk="1" hangingPunct="1"/>
            <a:r>
              <a:rPr lang="en-US" altLang="zh-CN" b="1" dirty="0">
                <a:solidFill>
                  <a:srgbClr val="000000"/>
                </a:solidFill>
                <a:latin typeface="Arial" panose="020B0604020202020204" pitchFamily="34" charset="0"/>
              </a:rPr>
              <a:t>74xx180/74xx280</a:t>
            </a:r>
            <a:endParaRPr lang="zh-CN" altLang="en-US" b="1" dirty="0">
              <a:solidFill>
                <a:srgbClr val="000000"/>
              </a:solidFill>
              <a:latin typeface="Arial" panose="020B0604020202020204" pitchFamily="34" charset="0"/>
            </a:endParaRPr>
          </a:p>
        </p:txBody>
      </p:sp>
      <p:sp>
        <p:nvSpPr>
          <p:cNvPr id="31" name="Text Box 31"/>
          <p:cNvSpPr txBox="1">
            <a:spLocks noChangeArrowheads="1"/>
          </p:cNvSpPr>
          <p:nvPr/>
        </p:nvSpPr>
        <p:spPr bwMode="auto">
          <a:xfrm>
            <a:off x="952500" y="4832350"/>
            <a:ext cx="2381250" cy="379413"/>
          </a:xfrm>
          <a:prstGeom prst="rect">
            <a:avLst/>
          </a:prstGeom>
          <a:noFill/>
          <a:ln w="25400">
            <a:noFill/>
            <a:miter lim="800000"/>
          </a:ln>
          <a:effectLst/>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Times New Roman" panose="02020603050405020304" pitchFamily="18" charset="0"/>
              </a:rPr>
              <a:t> 74XX280</a:t>
            </a:r>
            <a:r>
              <a:rPr kumimoji="1" lang="zh-CN" altLang="en-US" sz="1865" b="1" kern="1200" cap="none" spc="0" normalizeH="0" baseline="0" noProof="0" dirty="0">
                <a:solidFill>
                  <a:srgbClr val="000000"/>
                </a:solidFill>
                <a:latin typeface="黑体" panose="02010609060101010101" pitchFamily="49" charset="-122"/>
                <a:ea typeface="黑体" panose="02010609060101010101" pitchFamily="49" charset="-122"/>
                <a:cs typeface="+mn-cs"/>
              </a:rPr>
              <a:t>功能表</a:t>
            </a:r>
          </a:p>
        </p:txBody>
      </p:sp>
      <p:graphicFrame>
        <p:nvGraphicFramePr>
          <p:cNvPr id="32" name="表格 31"/>
          <p:cNvGraphicFramePr>
            <a:graphicFrameLocks noGrp="1"/>
          </p:cNvGraphicFramePr>
          <p:nvPr/>
        </p:nvGraphicFramePr>
        <p:xfrm>
          <a:off x="381000" y="5257800"/>
          <a:ext cx="3238500" cy="1235076"/>
        </p:xfrm>
        <a:graphic>
          <a:graphicData uri="http://schemas.openxmlformats.org/drawingml/2006/table">
            <a:tbl>
              <a:tblPr/>
              <a:tblGrid>
                <a:gridCol w="15240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tblGrid>
              <a:tr h="411692">
                <a:tc>
                  <a:txBody>
                    <a:bodyPr/>
                    <a:lstStyle>
                      <a:lvl1pPr>
                        <a:lnSpc>
                          <a:spcPct val="90000"/>
                        </a:lnSpc>
                        <a:spcBef>
                          <a:spcPts val="1000"/>
                        </a:spcBef>
                        <a:buFont typeface="Arial" panose="020B0604020202020204" pitchFamily="34" charset="0"/>
                        <a:defRPr sz="24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chemeClr val="tx1"/>
                          </a:solidFill>
                          <a:effectLst/>
                          <a:latin typeface="等线 Light" panose="02010600030101010101" pitchFamily="2" charset="-122"/>
                          <a:ea typeface="等线" panose="02010600030101010101" pitchFamily="2" charset="-122"/>
                          <a:cs typeface="Arial" panose="020B0604020202020204" pitchFamily="34" charset="0"/>
                        </a:rPr>
                        <a:t>A~I</a:t>
                      </a:r>
                    </a:p>
                  </a:txBody>
                  <a:tcPr marL="121919" marR="121919" marT="61013" marB="610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1000"/>
                        </a:spcBef>
                        <a:buFont typeface="Arial" panose="020B0604020202020204" pitchFamily="34" charset="0"/>
                        <a:defRPr sz="24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a:ln>
                            <a:noFill/>
                          </a:ln>
                          <a:solidFill>
                            <a:schemeClr val="tx1"/>
                          </a:solidFill>
                          <a:effectLst/>
                          <a:latin typeface="等线 Light" panose="02010600030101010101" pitchFamily="2" charset="-122"/>
                          <a:ea typeface="等线" panose="02010600030101010101" pitchFamily="2" charset="-122"/>
                        </a:rPr>
                        <a:t>EVEN   ODD</a:t>
                      </a:r>
                    </a:p>
                  </a:txBody>
                  <a:tcPr marL="121919" marR="121919" marT="61013" marB="610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11692">
                <a:tc>
                  <a:txBody>
                    <a:bodyPr/>
                    <a:lstStyle>
                      <a:lvl1pPr>
                        <a:lnSpc>
                          <a:spcPct val="90000"/>
                        </a:lnSpc>
                        <a:spcBef>
                          <a:spcPts val="1000"/>
                        </a:spcBef>
                        <a:buFont typeface="Arial" panose="020B0604020202020204" pitchFamily="34" charset="0"/>
                        <a:defRPr sz="24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rgbClr val="000000"/>
                          </a:solidFill>
                          <a:effectLst/>
                          <a:latin typeface="黑体" panose="02010609060101010101" pitchFamily="49" charset="-122"/>
                          <a:ea typeface="黑体" panose="02010609060101010101" pitchFamily="49" charset="-122"/>
                        </a:rPr>
                        <a:t>偶数个</a:t>
                      </a:r>
                      <a:r>
                        <a:rPr kumimoji="0" lang="zh-CN" altLang="en-US" sz="1900" b="1" i="0" u="none" strike="noStrike" cap="none" normalizeH="0" baseline="0">
                          <a:ln>
                            <a:noFill/>
                          </a:ln>
                          <a:solidFill>
                            <a:srgbClr val="000000"/>
                          </a:solidFill>
                          <a:effectLst/>
                          <a:latin typeface="等线 Light" panose="02010600030101010101" pitchFamily="2" charset="-122"/>
                          <a:ea typeface="等线" panose="02010600030101010101" pitchFamily="2" charset="-122"/>
                        </a:rPr>
                        <a:t>“</a:t>
                      </a:r>
                      <a:r>
                        <a:rPr kumimoji="0" lang="en-US" altLang="zh-CN" sz="1900" b="1" i="0" u="none" strike="noStrike" cap="none" normalizeH="0" baseline="0">
                          <a:ln>
                            <a:noFill/>
                          </a:ln>
                          <a:solidFill>
                            <a:srgbClr val="000000"/>
                          </a:solidFill>
                          <a:effectLst/>
                          <a:latin typeface="等线 Light" panose="02010600030101010101" pitchFamily="2" charset="-122"/>
                          <a:ea typeface="等线" panose="02010600030101010101" pitchFamily="2" charset="-122"/>
                        </a:rPr>
                        <a:t>1”</a:t>
                      </a:r>
                      <a:endParaRPr kumimoji="0" lang="zh-CN" altLang="en-US" sz="1900" b="1" i="0" u="none" strike="noStrike" cap="none" normalizeH="0" baseline="0">
                        <a:ln>
                          <a:noFill/>
                        </a:ln>
                        <a:solidFill>
                          <a:srgbClr val="000000"/>
                        </a:solidFill>
                        <a:effectLst/>
                        <a:latin typeface="等线 Light" panose="02010600030101010101" pitchFamily="2" charset="-122"/>
                        <a:ea typeface="等线" panose="02010600030101010101" pitchFamily="2" charset="-122"/>
                      </a:endParaRPr>
                    </a:p>
                  </a:txBody>
                  <a:tcPr marL="121919" marR="121919" marT="61013" marB="610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1000"/>
                        </a:spcBef>
                        <a:buFont typeface="Arial" panose="020B0604020202020204" pitchFamily="34" charset="0"/>
                        <a:defRPr sz="24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000000"/>
                          </a:solidFill>
                          <a:effectLst/>
                          <a:latin typeface="等线 Light" panose="02010600030101010101" pitchFamily="2" charset="-122"/>
                          <a:ea typeface="等线" panose="02010600030101010101" pitchFamily="2" charset="-122"/>
                        </a:rPr>
                        <a:t>   1           0</a:t>
                      </a:r>
                      <a:endParaRPr kumimoji="0" lang="zh-CN" altLang="en-US" sz="1900" b="1" i="0" u="none" strike="noStrike" cap="none" normalizeH="0" baseline="0">
                        <a:ln>
                          <a:noFill/>
                        </a:ln>
                        <a:solidFill>
                          <a:srgbClr val="000000"/>
                        </a:solidFill>
                        <a:effectLst/>
                        <a:latin typeface="等线 Light" panose="02010600030101010101" pitchFamily="2" charset="-122"/>
                        <a:ea typeface="等线" panose="02010600030101010101" pitchFamily="2" charset="-122"/>
                      </a:endParaRPr>
                    </a:p>
                  </a:txBody>
                  <a:tcPr marL="121919" marR="121919" marT="61013" marB="610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11692">
                <a:tc>
                  <a:txBody>
                    <a:bodyPr/>
                    <a:lstStyle>
                      <a:lvl1pPr>
                        <a:lnSpc>
                          <a:spcPct val="90000"/>
                        </a:lnSpc>
                        <a:spcBef>
                          <a:spcPts val="1000"/>
                        </a:spcBef>
                        <a:buFont typeface="Arial" panose="020B0604020202020204" pitchFamily="34" charset="0"/>
                        <a:defRPr sz="24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rgbClr val="000000"/>
                          </a:solidFill>
                          <a:effectLst/>
                          <a:latin typeface="黑体" panose="02010609060101010101" pitchFamily="49" charset="-122"/>
                          <a:ea typeface="黑体" panose="02010609060101010101" pitchFamily="49" charset="-122"/>
                        </a:rPr>
                        <a:t>奇数个</a:t>
                      </a:r>
                      <a:r>
                        <a:rPr kumimoji="0" lang="zh-CN" altLang="en-US" sz="1900" b="1" i="0" u="none" strike="noStrike" cap="none" normalizeH="0" baseline="0">
                          <a:ln>
                            <a:noFill/>
                          </a:ln>
                          <a:solidFill>
                            <a:srgbClr val="000000"/>
                          </a:solidFill>
                          <a:effectLst/>
                          <a:latin typeface="等线 Light" panose="02010600030101010101" pitchFamily="2" charset="-122"/>
                          <a:ea typeface="等线" panose="02010600030101010101" pitchFamily="2" charset="-122"/>
                        </a:rPr>
                        <a:t>“</a:t>
                      </a:r>
                      <a:r>
                        <a:rPr kumimoji="0" lang="en-US" altLang="zh-CN" sz="1900" b="1" i="0" u="none" strike="noStrike" cap="none" normalizeH="0" baseline="0">
                          <a:ln>
                            <a:noFill/>
                          </a:ln>
                          <a:solidFill>
                            <a:srgbClr val="000000"/>
                          </a:solidFill>
                          <a:effectLst/>
                          <a:latin typeface="等线 Light" panose="02010600030101010101" pitchFamily="2" charset="-122"/>
                          <a:ea typeface="等线" panose="02010600030101010101" pitchFamily="2" charset="-122"/>
                        </a:rPr>
                        <a:t>1”</a:t>
                      </a:r>
                    </a:p>
                  </a:txBody>
                  <a:tcPr marL="121919" marR="121919" marT="61013" marB="610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1000"/>
                        </a:spcBef>
                        <a:buFont typeface="Arial" panose="020B0604020202020204" pitchFamily="34" charset="0"/>
                        <a:defRPr sz="24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a:ln>
                            <a:noFill/>
                          </a:ln>
                          <a:solidFill>
                            <a:srgbClr val="000000"/>
                          </a:solidFill>
                          <a:effectLst/>
                          <a:latin typeface="等线 Light" panose="02010600030101010101" pitchFamily="2" charset="-122"/>
                          <a:ea typeface="等线" panose="02010600030101010101" pitchFamily="2" charset="-122"/>
                        </a:rPr>
                        <a:t>   0           1</a:t>
                      </a:r>
                      <a:endParaRPr kumimoji="0" lang="zh-CN" altLang="en-US" sz="1900" b="1" i="0" u="none" strike="noStrike" cap="none" normalizeH="0" baseline="0" dirty="0">
                        <a:ln>
                          <a:noFill/>
                        </a:ln>
                        <a:solidFill>
                          <a:srgbClr val="000000"/>
                        </a:solidFill>
                        <a:effectLst/>
                        <a:latin typeface="等线 Light" panose="02010600030101010101" pitchFamily="2" charset="-122"/>
                        <a:ea typeface="等线" panose="02010600030101010101" pitchFamily="2" charset="-122"/>
                      </a:endParaRPr>
                    </a:p>
                  </a:txBody>
                  <a:tcPr marL="121919" marR="121919" marT="61013" marB="610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4" name="Text Box 5"/>
          <p:cNvSpPr txBox="1">
            <a:spLocks noChangeArrowheads="1"/>
          </p:cNvSpPr>
          <p:nvPr/>
        </p:nvSpPr>
        <p:spPr bwMode="auto">
          <a:xfrm>
            <a:off x="3905250" y="1143000"/>
            <a:ext cx="7334250" cy="1076325"/>
          </a:xfrm>
          <a:prstGeom prst="rect">
            <a:avLst/>
          </a:prstGeom>
          <a:noFill/>
          <a:ln w="25400" algn="ctr">
            <a:noFill/>
            <a:miter lim="800000"/>
          </a:ln>
          <a:effectLst/>
        </p:spPr>
        <p:txBody>
          <a:bodyPr>
            <a:spAutoFit/>
          </a:bodyPr>
          <a:lstStyle/>
          <a:p>
            <a:pPr marL="723900" marR="0" indent="-723900" defTabSz="1219200" eaLnBrk="1" hangingPunct="1">
              <a:lnSpc>
                <a:spcPct val="120000"/>
              </a:lnSpc>
              <a:spcBef>
                <a:spcPts val="0"/>
              </a:spcBef>
              <a:buClrTx/>
              <a:buSzTx/>
              <a:buFontTx/>
              <a:defRPr/>
            </a:pPr>
            <a:r>
              <a:rPr kumimoji="1" lang="zh-CN" altLang="en-US" sz="2665" b="1" kern="1200" cap="none" spc="0" normalizeH="0" baseline="0" noProof="0" dirty="0">
                <a:solidFill>
                  <a:srgbClr val="000000"/>
                </a:solidFill>
                <a:latin typeface="黑体" panose="02010609060101010101" pitchFamily="49" charset="-122"/>
                <a:ea typeface="黑体" panose="02010609060101010101" pitchFamily="49" charset="-122"/>
                <a:cs typeface="+mn-cs"/>
              </a:rPr>
              <a:t>例）用</a:t>
            </a:r>
            <a:r>
              <a:rPr kumimoji="0" lang="en-US" altLang="zh-CN" sz="2665" b="1" kern="1200" cap="none" spc="0" normalizeH="0" baseline="0" noProof="0" dirty="0">
                <a:solidFill>
                  <a:srgbClr val="000000"/>
                </a:solidFill>
                <a:latin typeface="Arial" panose="020B0604020202020204" pitchFamily="34" charset="0"/>
                <a:ea typeface="宋体" panose="02010600030101010101" pitchFamily="2" charset="-122"/>
                <a:cs typeface="+mn-cs"/>
              </a:rPr>
              <a:t>9</a:t>
            </a:r>
            <a:r>
              <a:rPr kumimoji="1" lang="zh-CN" altLang="en-US" sz="2665" b="1" kern="1200" cap="none" spc="0" normalizeH="0" baseline="0" noProof="0" dirty="0">
                <a:solidFill>
                  <a:srgbClr val="000000"/>
                </a:solidFill>
                <a:latin typeface="黑体" panose="02010609060101010101" pitchFamily="49" charset="-122"/>
                <a:ea typeface="黑体" panose="02010609060101010101" pitchFamily="49" charset="-122"/>
                <a:cs typeface="+mn-cs"/>
              </a:rPr>
              <a:t>位奇偶校验器</a:t>
            </a:r>
            <a:r>
              <a:rPr kumimoji="0" lang="en-US" altLang="zh-CN" sz="2665" b="1" kern="1200" cap="none" spc="0" normalizeH="0" baseline="0" noProof="0" dirty="0">
                <a:solidFill>
                  <a:srgbClr val="000000"/>
                </a:solidFill>
                <a:latin typeface="Arial" panose="020B0604020202020204" pitchFamily="34" charset="0"/>
                <a:ea typeface="宋体" panose="02010600030101010101" pitchFamily="2" charset="-122"/>
                <a:cs typeface="+mn-cs"/>
              </a:rPr>
              <a:t>74LS280</a:t>
            </a:r>
            <a:r>
              <a:rPr kumimoji="1" lang="zh-CN" altLang="en-US" sz="2665" b="1" kern="1200" cap="none" spc="0" normalizeH="0" baseline="0" noProof="0" dirty="0">
                <a:solidFill>
                  <a:srgbClr val="000000"/>
                </a:solidFill>
                <a:latin typeface="黑体" panose="02010609060101010101" pitchFamily="49" charset="-122"/>
                <a:ea typeface="黑体" panose="02010609060101010101" pitchFamily="49" charset="-122"/>
                <a:cs typeface="+mn-cs"/>
              </a:rPr>
              <a:t>设计一个</a:t>
            </a:r>
            <a:r>
              <a:rPr kumimoji="0" lang="en-US" altLang="zh-CN" sz="2665" b="1" kern="1200" cap="none" spc="0" normalizeH="0" baseline="0" noProof="0" dirty="0">
                <a:solidFill>
                  <a:srgbClr val="000000"/>
                </a:solidFill>
                <a:latin typeface="Arial" panose="020B0604020202020204" pitchFamily="34" charset="0"/>
                <a:ea typeface="宋体" panose="02010600030101010101" pitchFamily="2" charset="-122"/>
                <a:cs typeface="+mn-cs"/>
              </a:rPr>
              <a:t>8</a:t>
            </a:r>
            <a:r>
              <a:rPr kumimoji="1" lang="zh-CN" altLang="en-US" sz="2665" b="1" kern="1200" cap="none" spc="0" normalizeH="0" baseline="0" noProof="0" dirty="0">
                <a:solidFill>
                  <a:srgbClr val="000000"/>
                </a:solidFill>
                <a:latin typeface="黑体" panose="02010609060101010101" pitchFamily="49" charset="-122"/>
                <a:ea typeface="黑体" panose="02010609060101010101" pitchFamily="49" charset="-122"/>
                <a:cs typeface="+mn-cs"/>
              </a:rPr>
              <a:t>位二进制码的</a:t>
            </a:r>
            <a:r>
              <a:rPr kumimoji="1" lang="zh-CN" altLang="en-US" sz="2665" b="1" kern="1200" cap="none" spc="0" normalizeH="0" baseline="0" noProof="0" dirty="0">
                <a:solidFill>
                  <a:srgbClr val="C00000"/>
                </a:solidFill>
                <a:latin typeface="黑体" panose="02010609060101010101" pitchFamily="49" charset="-122"/>
                <a:ea typeface="黑体" panose="02010609060101010101" pitchFamily="49" charset="-122"/>
                <a:cs typeface="+mn-cs"/>
              </a:rPr>
              <a:t>奇校验</a:t>
            </a:r>
            <a:r>
              <a:rPr kumimoji="1" lang="zh-CN" altLang="en-US" sz="2665" b="1" kern="1200" cap="none" spc="0" normalizeH="0" baseline="0" noProof="0" dirty="0">
                <a:solidFill>
                  <a:srgbClr val="000000"/>
                </a:solidFill>
                <a:latin typeface="黑体" panose="02010609060101010101" pitchFamily="49" charset="-122"/>
                <a:ea typeface="黑体" panose="02010609060101010101" pitchFamily="49" charset="-122"/>
                <a:cs typeface="+mn-cs"/>
              </a:rPr>
              <a:t>位发生器和</a:t>
            </a:r>
            <a:r>
              <a:rPr kumimoji="1" lang="zh-CN" altLang="en-US" sz="2660" b="1" noProof="0" dirty="0">
                <a:solidFill>
                  <a:srgbClr val="C00000"/>
                </a:solidFill>
                <a:latin typeface="黑体" panose="02010609060101010101" pitchFamily="49" charset="-122"/>
                <a:ea typeface="黑体" panose="02010609060101010101" pitchFamily="49" charset="-122"/>
                <a:sym typeface="+mn-ea"/>
              </a:rPr>
              <a:t>奇校验</a:t>
            </a:r>
            <a:r>
              <a:rPr kumimoji="1" lang="zh-CN" altLang="en-US" sz="2665" b="1" kern="1200" cap="none" spc="0" normalizeH="0" baseline="0" noProof="0" dirty="0">
                <a:solidFill>
                  <a:srgbClr val="000000"/>
                </a:solidFill>
                <a:latin typeface="黑体" panose="02010609060101010101" pitchFamily="49" charset="-122"/>
                <a:ea typeface="黑体" panose="02010609060101010101" pitchFamily="49" charset="-122"/>
                <a:cs typeface="+mn-cs"/>
              </a:rPr>
              <a:t>检测器</a:t>
            </a:r>
            <a:r>
              <a:rPr kumimoji="0" lang="zh-CN" altLang="en-US" sz="2665" b="1" kern="1200" cap="none" spc="0" normalizeH="0" baseline="0" noProof="0" dirty="0">
                <a:solidFill>
                  <a:srgbClr val="000000"/>
                </a:solidFill>
                <a:latin typeface="Arial" panose="020B0604020202020204" pitchFamily="34" charset="0"/>
                <a:ea typeface="宋体" panose="02010600030101010101" pitchFamily="2" charset="-122"/>
                <a:cs typeface="+mn-cs"/>
              </a:rPr>
              <a:t>。</a:t>
            </a:r>
          </a:p>
        </p:txBody>
      </p:sp>
      <p:grpSp>
        <p:nvGrpSpPr>
          <p:cNvPr id="43" name="组合 42"/>
          <p:cNvGrpSpPr/>
          <p:nvPr/>
        </p:nvGrpSpPr>
        <p:grpSpPr>
          <a:xfrm>
            <a:off x="3644900" y="2476500"/>
            <a:ext cx="8642350" cy="3779838"/>
            <a:chOff x="2733662" y="1857370"/>
            <a:chExt cx="6481808" cy="2834389"/>
          </a:xfrm>
        </p:grpSpPr>
        <p:pic>
          <p:nvPicPr>
            <p:cNvPr id="122917" name="Picture 3"/>
            <p:cNvPicPr>
              <a:picLocks noChangeAspect="1"/>
            </p:cNvPicPr>
            <p:nvPr/>
          </p:nvPicPr>
          <p:blipFill>
            <a:blip r:embed="rId3"/>
            <a:stretch>
              <a:fillRect/>
            </a:stretch>
          </p:blipFill>
          <p:spPr>
            <a:xfrm>
              <a:off x="2733662" y="2052634"/>
              <a:ext cx="5949766" cy="2357454"/>
            </a:xfrm>
            <a:prstGeom prst="rect">
              <a:avLst/>
            </a:prstGeom>
            <a:noFill/>
            <a:ln w="9525">
              <a:noFill/>
            </a:ln>
          </p:spPr>
        </p:pic>
        <p:sp>
          <p:nvSpPr>
            <p:cNvPr id="38" name="Rectangle 6"/>
            <p:cNvSpPr>
              <a:spLocks noChangeArrowheads="1"/>
            </p:cNvSpPr>
            <p:nvPr/>
          </p:nvSpPr>
          <p:spPr bwMode="auto">
            <a:xfrm>
              <a:off x="3533768" y="4376297"/>
              <a:ext cx="2343166" cy="315462"/>
            </a:xfrm>
            <a:prstGeom prst="rect">
              <a:avLst/>
            </a:prstGeom>
            <a:noFill/>
            <a:ln w="25400">
              <a:noFill/>
              <a:miter lim="800000"/>
            </a:ln>
            <a:effectLst/>
          </p:spPr>
          <p:txBody>
            <a:bodyPr>
              <a:spAutoFit/>
            </a:bodyPr>
            <a:lstStyle/>
            <a:p>
              <a:pPr marL="0" marR="0" lvl="0" indent="0" algn="l" defTabSz="1219200" rtl="0" eaLnBrk="1" fontAlgn="base" latinLnBrk="0" hangingPunct="1">
                <a:lnSpc>
                  <a:spcPct val="100000"/>
                </a:lnSpc>
                <a:spcBef>
                  <a:spcPct val="50000"/>
                </a:spcBef>
                <a:spcAft>
                  <a:spcPct val="0"/>
                </a:spcAft>
                <a:buClrTx/>
                <a:buSzTx/>
                <a:buFontTx/>
                <a:buNone/>
                <a:defRPr/>
              </a:pPr>
              <a:r>
                <a:rPr kumimoji="0" lang="en-US" altLang="zh-CN" sz="2135"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135"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奇校验位发生器</a:t>
              </a:r>
            </a:p>
          </p:txBody>
        </p:sp>
        <p:sp>
          <p:nvSpPr>
            <p:cNvPr id="39" name="Rectangle 7"/>
            <p:cNvSpPr>
              <a:spLocks noChangeArrowheads="1"/>
            </p:cNvSpPr>
            <p:nvPr/>
          </p:nvSpPr>
          <p:spPr bwMode="auto">
            <a:xfrm>
              <a:off x="6734190" y="4376297"/>
              <a:ext cx="1985976" cy="315462"/>
            </a:xfrm>
            <a:prstGeom prst="rect">
              <a:avLst/>
            </a:prstGeom>
            <a:noFill/>
            <a:ln w="25400">
              <a:noFill/>
              <a:miter lim="800000"/>
            </a:ln>
            <a:effectLst/>
          </p:spPr>
          <p:txBody>
            <a:bodyPr>
              <a:spAutoFit/>
            </a:bodyPr>
            <a:lstStyle/>
            <a:p>
              <a:pPr marL="0" marR="0" lvl="0" indent="0" algn="l" defTabSz="1219200" rtl="0" eaLnBrk="1" fontAlgn="base" latinLnBrk="0" hangingPunct="1">
                <a:lnSpc>
                  <a:spcPct val="100000"/>
                </a:lnSpc>
                <a:spcBef>
                  <a:spcPct val="50000"/>
                </a:spcBef>
                <a:spcAft>
                  <a:spcPct val="0"/>
                </a:spcAft>
                <a:buClrTx/>
                <a:buSzTx/>
                <a:buFontTx/>
                <a:buNone/>
                <a:defRPr/>
              </a:pPr>
              <a:r>
                <a:rPr kumimoji="0" lang="en-US" altLang="zh-CN" sz="2135"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135"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奇校验检测器</a:t>
              </a:r>
            </a:p>
          </p:txBody>
        </p:sp>
        <p:sp>
          <p:nvSpPr>
            <p:cNvPr id="40" name="Text Box 23"/>
            <p:cNvSpPr txBox="1">
              <a:spLocks noChangeArrowheads="1"/>
            </p:cNvSpPr>
            <p:nvPr/>
          </p:nvSpPr>
          <p:spPr bwMode="auto">
            <a:xfrm>
              <a:off x="2805100" y="1857370"/>
              <a:ext cx="1000132" cy="315462"/>
            </a:xfrm>
            <a:prstGeom prst="rect">
              <a:avLst/>
            </a:prstGeom>
            <a:noFill/>
            <a:ln w="25400">
              <a:noFill/>
              <a:miter lim="800000"/>
            </a:ln>
            <a:effectLst/>
          </p:spPr>
          <p:txBody>
            <a:bodyPr>
              <a:spAutoFit/>
            </a:bodyPr>
            <a:lstStyle/>
            <a:p>
              <a:pPr marR="0" defTabSz="1219200" eaLnBrk="1" hangingPunct="1">
                <a:spcBef>
                  <a:spcPct val="50000"/>
                </a:spcBef>
                <a:buClrTx/>
                <a:buSzTx/>
                <a:buFontTx/>
                <a:defRPr/>
              </a:pPr>
              <a:r>
                <a:rPr kumimoji="0" lang="en-US" altLang="zh-CN" sz="2135" b="1" kern="1200" cap="none" spc="0" normalizeH="0" baseline="0" noProof="0" dirty="0">
                  <a:solidFill>
                    <a:srgbClr val="000000"/>
                  </a:solidFill>
                  <a:latin typeface="Arial" panose="020B0604020202020204" pitchFamily="34" charset="0"/>
                  <a:ea typeface="宋体" panose="02010600030101010101" pitchFamily="2" charset="-122"/>
                  <a:cs typeface="+mn-cs"/>
                </a:rPr>
                <a:t>8</a:t>
              </a:r>
              <a:r>
                <a:rPr kumimoji="0"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位数据</a:t>
              </a:r>
            </a:p>
          </p:txBody>
        </p:sp>
        <p:sp>
          <p:nvSpPr>
            <p:cNvPr id="41" name="Text Box 62"/>
            <p:cNvSpPr txBox="1">
              <a:spLocks noChangeArrowheads="1"/>
            </p:cNvSpPr>
            <p:nvPr/>
          </p:nvSpPr>
          <p:spPr bwMode="auto">
            <a:xfrm>
              <a:off x="5143504" y="3543004"/>
              <a:ext cx="1047757" cy="315462"/>
            </a:xfrm>
            <a:prstGeom prst="rect">
              <a:avLst/>
            </a:prstGeom>
            <a:noFill/>
            <a:ln w="25400">
              <a:noFill/>
              <a:miter lim="800000"/>
            </a:ln>
            <a:effectLst/>
          </p:spPr>
          <p:txBody>
            <a:bodyPr>
              <a:spAutoFit/>
            </a:bodyPr>
            <a:lstStyle/>
            <a:p>
              <a:pPr marR="0" defTabSz="1219200" eaLnBrk="1" hangingPunct="1">
                <a:spcBef>
                  <a:spcPct val="50000"/>
                </a:spcBef>
                <a:buClrTx/>
                <a:buSzTx/>
                <a:buFontTx/>
                <a:defRPr/>
              </a:pPr>
              <a:r>
                <a:rPr kumimoji="0" lang="zh-CN" altLang="en-US" sz="2135" b="1" kern="1200" cap="none" spc="0" normalizeH="0" baseline="0" noProof="0" dirty="0">
                  <a:solidFill>
                    <a:srgbClr val="C00000"/>
                  </a:solidFill>
                  <a:latin typeface="黑体" panose="02010609060101010101" pitchFamily="49" charset="-122"/>
                  <a:ea typeface="黑体" panose="02010609060101010101" pitchFamily="49" charset="-122"/>
                  <a:cs typeface="+mn-cs"/>
                </a:rPr>
                <a:t>奇校验位</a:t>
              </a:r>
            </a:p>
          </p:txBody>
        </p:sp>
        <p:sp>
          <p:nvSpPr>
            <p:cNvPr id="42" name="Text Box 64"/>
            <p:cNvSpPr txBox="1">
              <a:spLocks noChangeArrowheads="1"/>
            </p:cNvSpPr>
            <p:nvPr/>
          </p:nvSpPr>
          <p:spPr bwMode="auto">
            <a:xfrm>
              <a:off x="7858148" y="2520434"/>
              <a:ext cx="1357322" cy="499976"/>
            </a:xfrm>
            <a:prstGeom prst="rect">
              <a:avLst/>
            </a:prstGeom>
            <a:noFill/>
            <a:ln w="25400">
              <a:noFill/>
              <a:miter lim="800000"/>
            </a:ln>
            <a:effectLst/>
          </p:spPr>
          <p:txBody>
            <a:bodyPr>
              <a:spAutoFit/>
            </a:bodyPr>
            <a:lstStyle/>
            <a:p>
              <a:pPr marR="0" defTabSz="1219200" eaLnBrk="1" hangingPunct="1">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 =“1”, </a:t>
              </a:r>
              <a:r>
                <a:rPr kumimoji="0" lang="zh-CN" altLang="en-US" sz="1865" b="1" kern="1200" cap="none" spc="0" normalizeH="0" baseline="0" noProof="0" dirty="0">
                  <a:solidFill>
                    <a:srgbClr val="000000"/>
                  </a:solidFill>
                  <a:latin typeface="黑体" panose="02010609060101010101" pitchFamily="49" charset="-122"/>
                  <a:ea typeface="黑体" panose="02010609060101010101" pitchFamily="49" charset="-122"/>
                  <a:cs typeface="+mn-cs"/>
                </a:rPr>
                <a:t>表示数据传输有差错</a:t>
              </a:r>
            </a:p>
          </p:txBody>
        </p:sp>
      </p:grpSp>
      <p:grpSp>
        <p:nvGrpSpPr>
          <p:cNvPr id="45" name="组合 44"/>
          <p:cNvGrpSpPr/>
          <p:nvPr/>
        </p:nvGrpSpPr>
        <p:grpSpPr>
          <a:xfrm>
            <a:off x="762000" y="2286000"/>
            <a:ext cx="2095500" cy="2286000"/>
            <a:chOff x="571472" y="1714494"/>
            <a:chExt cx="1571636" cy="1714512"/>
          </a:xfrm>
        </p:grpSpPr>
        <p:grpSp>
          <p:nvGrpSpPr>
            <p:cNvPr id="122903" name="组合 7"/>
            <p:cNvGrpSpPr/>
            <p:nvPr/>
          </p:nvGrpSpPr>
          <p:grpSpPr>
            <a:xfrm>
              <a:off x="571472" y="1714494"/>
              <a:ext cx="1500198" cy="1714512"/>
              <a:chOff x="5562600" y="2895600"/>
              <a:chExt cx="1981200" cy="2286000"/>
            </a:xfrm>
          </p:grpSpPr>
          <p:sp>
            <p:nvSpPr>
              <p:cNvPr id="122905" name="Text Box 8"/>
              <p:cNvSpPr txBox="1"/>
              <p:nvPr/>
            </p:nvSpPr>
            <p:spPr>
              <a:xfrm>
                <a:off x="5943600" y="2895600"/>
                <a:ext cx="1219200" cy="2286000"/>
              </a:xfrm>
              <a:prstGeom prst="rect">
                <a:avLst/>
              </a:prstGeom>
              <a:noFill/>
              <a:ln w="25400" cap="flat" cmpd="sng">
                <a:solidFill>
                  <a:schemeClr val="bg2"/>
                </a:solidFill>
                <a:prstDash val="solid"/>
                <a:miter/>
                <a:headEnd type="none" w="med" len="med"/>
                <a:tailEnd type="none" w="med" len="med"/>
              </a:ln>
            </p:spPr>
            <p:txBody>
              <a:bodyPr lIns="48000" tIns="14400" rIns="48000" bIns="14400"/>
              <a:lstStyle/>
              <a:p>
                <a:pPr defTabSz="1217930" eaLnBrk="1" hangingPunct="1"/>
                <a:r>
                  <a:rPr lang="en-US" altLang="zh-CN" sz="1600" b="1" dirty="0">
                    <a:solidFill>
                      <a:srgbClr val="000000"/>
                    </a:solidFill>
                    <a:latin typeface="Arial" panose="020B0604020202020204" pitchFamily="34" charset="0"/>
                  </a:rPr>
                  <a:t>A</a:t>
                </a:r>
              </a:p>
              <a:p>
                <a:pPr defTabSz="1217930" eaLnBrk="1" hangingPunct="1"/>
                <a:r>
                  <a:rPr lang="en-US" altLang="zh-CN" sz="1600" b="1" dirty="0">
                    <a:solidFill>
                      <a:srgbClr val="000000"/>
                    </a:solidFill>
                    <a:latin typeface="Arial" panose="020B0604020202020204" pitchFamily="34" charset="0"/>
                  </a:rPr>
                  <a:t>B           </a:t>
                </a:r>
                <a:r>
                  <a:rPr lang="en-US" altLang="zh-CN" sz="1600" b="1" dirty="0">
                    <a:solidFill>
                      <a:srgbClr val="000000"/>
                    </a:solidFill>
                    <a:latin typeface="Arial" panose="020B0604020202020204" pitchFamily="34" charset="0"/>
                    <a:sym typeface="Symbol" panose="05050102010706020507" pitchFamily="18" charset="2"/>
                  </a:rPr>
                  <a:t></a:t>
                </a:r>
                <a:endParaRPr lang="en-US" altLang="zh-CN" sz="1600" b="1" dirty="0">
                  <a:solidFill>
                    <a:srgbClr val="000000"/>
                  </a:solidFill>
                  <a:latin typeface="Arial" panose="020B0604020202020204" pitchFamily="34" charset="0"/>
                </a:endParaRPr>
              </a:p>
              <a:p>
                <a:pPr defTabSz="1217930" eaLnBrk="1" hangingPunct="1"/>
                <a:r>
                  <a:rPr lang="en-US" altLang="zh-CN" sz="1600" b="1" dirty="0">
                    <a:solidFill>
                      <a:srgbClr val="000000"/>
                    </a:solidFill>
                    <a:latin typeface="Arial" panose="020B0604020202020204" pitchFamily="34" charset="0"/>
                  </a:rPr>
                  <a:t>C       EVEN</a:t>
                </a:r>
              </a:p>
              <a:p>
                <a:pPr defTabSz="1217930" eaLnBrk="1" hangingPunct="1"/>
                <a:r>
                  <a:rPr lang="en-US" altLang="zh-CN" sz="1600" b="1" dirty="0">
                    <a:solidFill>
                      <a:srgbClr val="000000"/>
                    </a:solidFill>
                    <a:latin typeface="Arial" panose="020B0604020202020204" pitchFamily="34" charset="0"/>
                  </a:rPr>
                  <a:t>D</a:t>
                </a:r>
              </a:p>
              <a:p>
                <a:pPr defTabSz="1217930" eaLnBrk="1" hangingPunct="1"/>
                <a:r>
                  <a:rPr lang="en-US" altLang="zh-CN" sz="1600" b="1" dirty="0">
                    <a:solidFill>
                      <a:srgbClr val="000000"/>
                    </a:solidFill>
                    <a:latin typeface="Arial" panose="020B0604020202020204" pitchFamily="34" charset="0"/>
                  </a:rPr>
                  <a:t>E           </a:t>
                </a:r>
                <a:r>
                  <a:rPr lang="en-US" altLang="zh-CN" sz="1600" b="1" dirty="0">
                    <a:solidFill>
                      <a:srgbClr val="000000"/>
                    </a:solidFill>
                    <a:latin typeface="Arial" panose="020B0604020202020204" pitchFamily="34" charset="0"/>
                    <a:sym typeface="Symbol" panose="05050102010706020507" pitchFamily="18" charset="2"/>
                  </a:rPr>
                  <a:t></a:t>
                </a:r>
                <a:endParaRPr lang="en-US" altLang="zh-CN" sz="1600" b="1" dirty="0">
                  <a:solidFill>
                    <a:srgbClr val="000000"/>
                  </a:solidFill>
                  <a:latin typeface="Arial" panose="020B0604020202020204" pitchFamily="34" charset="0"/>
                </a:endParaRPr>
              </a:p>
              <a:p>
                <a:pPr defTabSz="1217930" eaLnBrk="1" hangingPunct="1"/>
                <a:r>
                  <a:rPr lang="en-US" altLang="zh-CN" sz="1600" b="1" dirty="0">
                    <a:solidFill>
                      <a:srgbClr val="000000"/>
                    </a:solidFill>
                    <a:latin typeface="Arial" panose="020B0604020202020204" pitchFamily="34" charset="0"/>
                  </a:rPr>
                  <a:t>F         ODD</a:t>
                </a:r>
              </a:p>
              <a:p>
                <a:pPr defTabSz="1217930" eaLnBrk="1" hangingPunct="1"/>
                <a:r>
                  <a:rPr lang="en-US" altLang="zh-CN" sz="1600" b="1" dirty="0">
                    <a:solidFill>
                      <a:srgbClr val="000000"/>
                    </a:solidFill>
                    <a:latin typeface="Arial" panose="020B0604020202020204" pitchFamily="34" charset="0"/>
                  </a:rPr>
                  <a:t>G</a:t>
                </a:r>
              </a:p>
              <a:p>
                <a:pPr defTabSz="1217930" eaLnBrk="1" hangingPunct="1"/>
                <a:r>
                  <a:rPr lang="en-US" altLang="zh-CN" sz="1600" b="1" dirty="0">
                    <a:solidFill>
                      <a:srgbClr val="000000"/>
                    </a:solidFill>
                    <a:latin typeface="Arial" panose="020B0604020202020204" pitchFamily="34" charset="0"/>
                  </a:rPr>
                  <a:t>H</a:t>
                </a:r>
              </a:p>
              <a:p>
                <a:pPr defTabSz="1217930" eaLnBrk="1" hangingPunct="1"/>
                <a:r>
                  <a:rPr lang="en-US" altLang="zh-CN" sz="1600" b="1" dirty="0">
                    <a:solidFill>
                      <a:srgbClr val="000000"/>
                    </a:solidFill>
                    <a:latin typeface="Arial" panose="020B0604020202020204" pitchFamily="34" charset="0"/>
                  </a:rPr>
                  <a:t>I</a:t>
                </a:r>
              </a:p>
            </p:txBody>
          </p:sp>
          <p:sp>
            <p:nvSpPr>
              <p:cNvPr id="122906" name="Line 9"/>
              <p:cNvSpPr/>
              <p:nvPr/>
            </p:nvSpPr>
            <p:spPr>
              <a:xfrm>
                <a:off x="5562600" y="3048000"/>
                <a:ext cx="381000" cy="0"/>
              </a:xfrm>
              <a:prstGeom prst="line">
                <a:avLst/>
              </a:prstGeom>
              <a:ln w="25400" cap="flat" cmpd="sng">
                <a:solidFill>
                  <a:schemeClr val="bg2"/>
                </a:solidFill>
                <a:prstDash val="solid"/>
                <a:headEnd type="none" w="med" len="med"/>
                <a:tailEnd type="triangle" w="med" len="med"/>
              </a:ln>
            </p:spPr>
          </p:sp>
          <p:sp>
            <p:nvSpPr>
              <p:cNvPr id="122907" name="Line 10"/>
              <p:cNvSpPr/>
              <p:nvPr/>
            </p:nvSpPr>
            <p:spPr>
              <a:xfrm>
                <a:off x="5562600" y="3276600"/>
                <a:ext cx="381000" cy="0"/>
              </a:xfrm>
              <a:prstGeom prst="line">
                <a:avLst/>
              </a:prstGeom>
              <a:ln w="25400" cap="flat" cmpd="sng">
                <a:solidFill>
                  <a:schemeClr val="bg2"/>
                </a:solidFill>
                <a:prstDash val="solid"/>
                <a:headEnd type="none" w="med" len="med"/>
                <a:tailEnd type="triangle" w="med" len="med"/>
              </a:ln>
            </p:spPr>
          </p:sp>
          <p:sp>
            <p:nvSpPr>
              <p:cNvPr id="122908" name="Line 11"/>
              <p:cNvSpPr/>
              <p:nvPr/>
            </p:nvSpPr>
            <p:spPr>
              <a:xfrm>
                <a:off x="5562600" y="3505200"/>
                <a:ext cx="381000" cy="0"/>
              </a:xfrm>
              <a:prstGeom prst="line">
                <a:avLst/>
              </a:prstGeom>
              <a:ln w="25400" cap="flat" cmpd="sng">
                <a:solidFill>
                  <a:schemeClr val="bg2"/>
                </a:solidFill>
                <a:prstDash val="solid"/>
                <a:headEnd type="none" w="med" len="med"/>
                <a:tailEnd type="triangle" w="med" len="med"/>
              </a:ln>
            </p:spPr>
          </p:sp>
          <p:sp>
            <p:nvSpPr>
              <p:cNvPr id="122909" name="Line 12"/>
              <p:cNvSpPr/>
              <p:nvPr/>
            </p:nvSpPr>
            <p:spPr>
              <a:xfrm>
                <a:off x="5562600" y="3733800"/>
                <a:ext cx="381000" cy="0"/>
              </a:xfrm>
              <a:prstGeom prst="line">
                <a:avLst/>
              </a:prstGeom>
              <a:ln w="25400" cap="flat" cmpd="sng">
                <a:solidFill>
                  <a:schemeClr val="bg2"/>
                </a:solidFill>
                <a:prstDash val="solid"/>
                <a:headEnd type="none" w="med" len="med"/>
                <a:tailEnd type="triangle" w="med" len="med"/>
              </a:ln>
            </p:spPr>
          </p:sp>
          <p:sp>
            <p:nvSpPr>
              <p:cNvPr id="122910" name="Line 13"/>
              <p:cNvSpPr/>
              <p:nvPr/>
            </p:nvSpPr>
            <p:spPr>
              <a:xfrm>
                <a:off x="5562600" y="4038600"/>
                <a:ext cx="381000" cy="0"/>
              </a:xfrm>
              <a:prstGeom prst="line">
                <a:avLst/>
              </a:prstGeom>
              <a:ln w="25400" cap="flat" cmpd="sng">
                <a:solidFill>
                  <a:schemeClr val="bg2"/>
                </a:solidFill>
                <a:prstDash val="solid"/>
                <a:headEnd type="none" w="med" len="med"/>
                <a:tailEnd type="triangle" w="med" len="med"/>
              </a:ln>
            </p:spPr>
          </p:sp>
          <p:sp>
            <p:nvSpPr>
              <p:cNvPr id="122911" name="Line 14"/>
              <p:cNvSpPr/>
              <p:nvPr/>
            </p:nvSpPr>
            <p:spPr>
              <a:xfrm>
                <a:off x="5562600" y="4267200"/>
                <a:ext cx="381000" cy="0"/>
              </a:xfrm>
              <a:prstGeom prst="line">
                <a:avLst/>
              </a:prstGeom>
              <a:ln w="25400" cap="flat" cmpd="sng">
                <a:solidFill>
                  <a:schemeClr val="bg2"/>
                </a:solidFill>
                <a:prstDash val="solid"/>
                <a:headEnd type="none" w="med" len="med"/>
                <a:tailEnd type="triangle" w="med" len="med"/>
              </a:ln>
            </p:spPr>
          </p:sp>
          <p:sp>
            <p:nvSpPr>
              <p:cNvPr id="122912" name="Line 15"/>
              <p:cNvSpPr/>
              <p:nvPr/>
            </p:nvSpPr>
            <p:spPr>
              <a:xfrm>
                <a:off x="5562600" y="4495800"/>
                <a:ext cx="381000" cy="0"/>
              </a:xfrm>
              <a:prstGeom prst="line">
                <a:avLst/>
              </a:prstGeom>
              <a:ln w="25400" cap="flat" cmpd="sng">
                <a:solidFill>
                  <a:schemeClr val="bg2"/>
                </a:solidFill>
                <a:prstDash val="solid"/>
                <a:headEnd type="none" w="med" len="med"/>
                <a:tailEnd type="triangle" w="med" len="med"/>
              </a:ln>
            </p:spPr>
          </p:sp>
          <p:sp>
            <p:nvSpPr>
              <p:cNvPr id="122913" name="Line 16"/>
              <p:cNvSpPr/>
              <p:nvPr/>
            </p:nvSpPr>
            <p:spPr>
              <a:xfrm>
                <a:off x="5562600" y="4724400"/>
                <a:ext cx="381000" cy="0"/>
              </a:xfrm>
              <a:prstGeom prst="line">
                <a:avLst/>
              </a:prstGeom>
              <a:ln w="25400" cap="flat" cmpd="sng">
                <a:solidFill>
                  <a:schemeClr val="bg2"/>
                </a:solidFill>
                <a:prstDash val="solid"/>
                <a:headEnd type="none" w="med" len="med"/>
                <a:tailEnd type="triangle" w="med" len="med"/>
              </a:ln>
            </p:spPr>
          </p:sp>
          <p:sp>
            <p:nvSpPr>
              <p:cNvPr id="122914" name="Line 17"/>
              <p:cNvSpPr/>
              <p:nvPr/>
            </p:nvSpPr>
            <p:spPr>
              <a:xfrm>
                <a:off x="5562600" y="4953000"/>
                <a:ext cx="381000" cy="0"/>
              </a:xfrm>
              <a:prstGeom prst="line">
                <a:avLst/>
              </a:prstGeom>
              <a:ln w="25400" cap="flat" cmpd="sng">
                <a:solidFill>
                  <a:schemeClr val="bg2"/>
                </a:solidFill>
                <a:prstDash val="solid"/>
                <a:headEnd type="none" w="med" len="med"/>
                <a:tailEnd type="triangle" w="med" len="med"/>
              </a:ln>
            </p:spPr>
          </p:sp>
          <p:sp>
            <p:nvSpPr>
              <p:cNvPr id="122915" name="Line 18"/>
              <p:cNvSpPr/>
              <p:nvPr/>
            </p:nvSpPr>
            <p:spPr>
              <a:xfrm>
                <a:off x="7162800" y="3505200"/>
                <a:ext cx="381000" cy="0"/>
              </a:xfrm>
              <a:prstGeom prst="line">
                <a:avLst/>
              </a:prstGeom>
              <a:ln w="25400" cap="flat" cmpd="sng">
                <a:solidFill>
                  <a:schemeClr val="bg2"/>
                </a:solidFill>
                <a:prstDash val="solid"/>
                <a:headEnd type="none" w="med" len="med"/>
                <a:tailEnd type="triangle" w="med" len="med"/>
              </a:ln>
            </p:spPr>
          </p:sp>
          <p:sp>
            <p:nvSpPr>
              <p:cNvPr id="122916" name="Line 19"/>
              <p:cNvSpPr/>
              <p:nvPr/>
            </p:nvSpPr>
            <p:spPr>
              <a:xfrm>
                <a:off x="7162800" y="4191000"/>
                <a:ext cx="381000" cy="0"/>
              </a:xfrm>
              <a:prstGeom prst="line">
                <a:avLst/>
              </a:prstGeom>
              <a:ln w="25400" cap="flat" cmpd="sng">
                <a:solidFill>
                  <a:schemeClr val="bg2"/>
                </a:solidFill>
                <a:prstDash val="solid"/>
                <a:headEnd type="none" w="med" len="med"/>
                <a:tailEnd type="triangle" w="med" len="med"/>
              </a:ln>
            </p:spPr>
          </p:sp>
        </p:grpSp>
        <p:sp>
          <p:nvSpPr>
            <p:cNvPr id="44" name="TextBox 43"/>
            <p:cNvSpPr txBox="1"/>
            <p:nvPr/>
          </p:nvSpPr>
          <p:spPr>
            <a:xfrm>
              <a:off x="1071538" y="3121823"/>
              <a:ext cx="1071570" cy="284562"/>
            </a:xfrm>
            <a:prstGeom prst="rect">
              <a:avLst/>
            </a:prstGeom>
            <a:noFill/>
          </p:spPr>
          <p:txBody>
            <a:bodyPr>
              <a:spAutoFit/>
            </a:bodyPr>
            <a:lstStyle/>
            <a:p>
              <a:pPr marR="0" defTabSz="1219200" eaLnBrk="1" hangingPunct="1">
                <a:buClrTx/>
                <a:buSzTx/>
                <a:buFontTx/>
                <a:defRPr/>
              </a:pPr>
              <a:r>
                <a:rPr kumimoji="1" lang="en-US" altLang="zh-CN" sz="1865" b="1" kern="1200" cap="none" spc="0" normalizeH="0" baseline="0" noProof="0" dirty="0">
                  <a:solidFill>
                    <a:srgbClr val="0000FF"/>
                  </a:solidFill>
                  <a:latin typeface="Arial" panose="020B0604020202020204" pitchFamily="34" charset="0"/>
                  <a:ea typeface="宋体" panose="02010600030101010101" pitchFamily="2" charset="-122"/>
                  <a:cs typeface="+mn-cs"/>
                </a:rPr>
                <a:t>74280</a:t>
              </a:r>
              <a:endParaRPr kumimoji="1" lang="zh-CN" altLang="en-US" sz="1865" b="1" kern="1200" cap="none" spc="0" normalizeH="0" baseline="0" noProof="0" dirty="0">
                <a:solidFill>
                  <a:srgbClr val="0000FF"/>
                </a:solidFill>
                <a:latin typeface="Arial" panose="020B0604020202020204" pitchFamily="34" charset="0"/>
                <a:ea typeface="宋体" panose="02010600030101010101" pitchFamily="2" charset="-122"/>
                <a:cs typeface="+mn-cs"/>
              </a:endParaRPr>
            </a:p>
          </p:txBody>
        </p:sp>
      </p:grpSp>
      <p:sp>
        <p:nvSpPr>
          <p:cNvPr id="4" name="灯片编号占位符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82</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83</a:t>
            </a:fld>
            <a:endParaRPr lang="zh-CN" altLang="zh-CN" sz="1400" dirty="0">
              <a:solidFill>
                <a:srgbClr val="000000"/>
              </a:solidFill>
              <a:latin typeface="Times New Roman" panose="02020603050405020304" pitchFamily="18" charset="0"/>
            </a:endParaRPr>
          </a:p>
        </p:txBody>
      </p:sp>
      <p:sp>
        <p:nvSpPr>
          <p:cNvPr id="124931" name="文本框 1"/>
          <p:cNvSpPr txBox="1"/>
          <p:nvPr/>
        </p:nvSpPr>
        <p:spPr>
          <a:xfrm>
            <a:off x="422275" y="4894580"/>
            <a:ext cx="5314950" cy="460375"/>
          </a:xfrm>
          <a:prstGeom prst="rect">
            <a:avLst/>
          </a:prstGeom>
          <a:noFill/>
          <a:ln w="9525">
            <a:noFill/>
          </a:ln>
        </p:spPr>
        <p:txBody>
          <a:bodyPr wrap="square">
            <a:spAutoFit/>
          </a:bodyPr>
          <a:lstStyle/>
          <a:p>
            <a:r>
              <a:rPr lang="en-US" altLang="zh-CN" dirty="0">
                <a:solidFill>
                  <a:schemeClr val="tx1"/>
                </a:solidFill>
                <a:latin typeface="Arial" panose="020B0604020202020204" pitchFamily="34" charset="0"/>
              </a:rPr>
              <a:t>3</a:t>
            </a:r>
            <a:r>
              <a:rPr lang="zh-CN" altLang="en-US" dirty="0">
                <a:solidFill>
                  <a:schemeClr val="tx1"/>
                </a:solidFill>
                <a:latin typeface="Arial" panose="020B0604020202020204" pitchFamily="34" charset="0"/>
              </a:rPr>
              <a:t>输入异或器件的数据流型</a:t>
            </a:r>
            <a:r>
              <a:rPr lang="en-US" altLang="zh-CN" dirty="0">
                <a:solidFill>
                  <a:schemeClr val="tx1"/>
                </a:solidFill>
                <a:latin typeface="Arial" panose="020B0604020202020204" pitchFamily="34" charset="0"/>
              </a:rPr>
              <a:t>Verilog</a:t>
            </a:r>
            <a:r>
              <a:rPr lang="zh-CN" altLang="en-US" dirty="0">
                <a:solidFill>
                  <a:schemeClr val="tx1"/>
                </a:solidFill>
                <a:latin typeface="Arial" panose="020B0604020202020204" pitchFamily="34" charset="0"/>
              </a:rPr>
              <a:t>模块</a:t>
            </a:r>
          </a:p>
        </p:txBody>
      </p:sp>
      <p:sp>
        <p:nvSpPr>
          <p:cNvPr id="124932" name="标题 6"/>
          <p:cNvSpPr txBox="1"/>
          <p:nvPr/>
        </p:nvSpPr>
        <p:spPr>
          <a:xfrm>
            <a:off x="685800" y="322263"/>
            <a:ext cx="10882313" cy="777875"/>
          </a:xfrm>
          <a:prstGeom prst="rect">
            <a:avLst/>
          </a:prstGeom>
          <a:noFill/>
          <a:ln w="9525">
            <a:noFill/>
          </a:ln>
        </p:spPr>
        <p:txBody>
          <a:bodyPr/>
          <a:lstStyle/>
          <a:p>
            <a:pPr algn="ctr" eaLnBrk="1" hangingPunct="1">
              <a:lnSpc>
                <a:spcPct val="90000"/>
              </a:lnSpc>
            </a:pPr>
            <a:r>
              <a:rPr lang="zh-CN" altLang="en-US" sz="4400" b="1" dirty="0">
                <a:solidFill>
                  <a:schemeClr val="tx1"/>
                </a:solidFill>
                <a:latin typeface="黑体" panose="02010609060101010101" pitchFamily="49" charset="-122"/>
                <a:ea typeface="黑体" panose="02010609060101010101" pitchFamily="49" charset="-122"/>
              </a:rPr>
              <a:t>用</a:t>
            </a:r>
            <a:r>
              <a:rPr lang="en-US" altLang="zh-CN" sz="4400" b="1" dirty="0">
                <a:solidFill>
                  <a:schemeClr val="tx1"/>
                </a:solidFill>
                <a:latin typeface="黑体" panose="02010609060101010101" pitchFamily="49" charset="-122"/>
                <a:ea typeface="黑体" panose="02010609060101010101" pitchFamily="49" charset="-122"/>
              </a:rPr>
              <a:t>Verilog</a:t>
            </a:r>
            <a:r>
              <a:rPr lang="zh-CN" altLang="en-US" sz="4400" b="1" dirty="0">
                <a:solidFill>
                  <a:schemeClr val="tx1"/>
                </a:solidFill>
                <a:latin typeface="黑体" panose="02010609060101010101" pitchFamily="49" charset="-122"/>
                <a:ea typeface="黑体" panose="02010609060101010101" pitchFamily="49" charset="-122"/>
              </a:rPr>
              <a:t>实现异或门和奇偶校验电路</a:t>
            </a:r>
            <a:endParaRPr lang="en-US" altLang="zh-CN" sz="4400" b="1" dirty="0">
              <a:solidFill>
                <a:schemeClr val="tx1"/>
              </a:solidFill>
              <a:latin typeface="黑体" panose="02010609060101010101" pitchFamily="49" charset="-122"/>
              <a:ea typeface="黑体" panose="02010609060101010101" pitchFamily="49" charset="-122"/>
            </a:endParaRPr>
          </a:p>
        </p:txBody>
      </p:sp>
      <p:sp>
        <p:nvSpPr>
          <p:cNvPr id="124933" name="矩形 7"/>
          <p:cNvSpPr/>
          <p:nvPr/>
        </p:nvSpPr>
        <p:spPr>
          <a:xfrm>
            <a:off x="697230" y="1560513"/>
            <a:ext cx="4824413" cy="2676525"/>
          </a:xfrm>
          <a:prstGeom prst="rect">
            <a:avLst/>
          </a:prstGeom>
          <a:noFill/>
          <a:ln w="9525">
            <a:noFill/>
          </a:ln>
        </p:spPr>
        <p:txBody>
          <a:bodyPr>
            <a:spAutoFit/>
          </a:bodyPr>
          <a:lstStyle/>
          <a:p>
            <a:r>
              <a:rPr lang="en-US" altLang="zh-CN" sz="2800" dirty="0">
                <a:solidFill>
                  <a:schemeClr val="tx1"/>
                </a:solidFill>
                <a:latin typeface="Arial" panose="020B0604020202020204" pitchFamily="34" charset="0"/>
              </a:rPr>
              <a:t>module Vrxor3(A, B, C, Y);</a:t>
            </a:r>
          </a:p>
          <a:p>
            <a:r>
              <a:rPr lang="en-US" altLang="zh-CN" sz="2800" dirty="0">
                <a:solidFill>
                  <a:schemeClr val="tx1"/>
                </a:solidFill>
                <a:latin typeface="Arial" panose="020B0604020202020204" pitchFamily="34" charset="0"/>
              </a:rPr>
              <a:t>  input A, B, C;</a:t>
            </a:r>
          </a:p>
          <a:p>
            <a:r>
              <a:rPr lang="en-US" altLang="zh-CN" sz="2800" dirty="0">
                <a:solidFill>
                  <a:schemeClr val="tx1"/>
                </a:solidFill>
                <a:latin typeface="Arial" panose="020B0604020202020204" pitchFamily="34" charset="0"/>
              </a:rPr>
              <a:t>  output Y;</a:t>
            </a:r>
          </a:p>
          <a:p>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  assign Y = A ^ B ^ C;</a:t>
            </a:r>
          </a:p>
          <a:p>
            <a:r>
              <a:rPr lang="en-US" altLang="zh-CN" sz="2800" dirty="0">
                <a:solidFill>
                  <a:schemeClr val="tx1"/>
                </a:solidFill>
                <a:latin typeface="Arial" panose="020B0604020202020204" pitchFamily="34" charset="0"/>
              </a:rPr>
              <a:t>endmodule</a:t>
            </a:r>
          </a:p>
        </p:txBody>
      </p:sp>
      <p:sp>
        <p:nvSpPr>
          <p:cNvPr id="124934" name="矩形 7"/>
          <p:cNvSpPr/>
          <p:nvPr/>
        </p:nvSpPr>
        <p:spPr>
          <a:xfrm>
            <a:off x="6402070" y="1200785"/>
            <a:ext cx="4824413" cy="4831080"/>
          </a:xfrm>
          <a:prstGeom prst="rect">
            <a:avLst/>
          </a:prstGeom>
          <a:noFill/>
          <a:ln w="9525">
            <a:noFill/>
          </a:ln>
        </p:spPr>
        <p:txBody>
          <a:bodyPr>
            <a:spAutoFit/>
          </a:bodyPr>
          <a:lstStyle/>
          <a:p>
            <a:r>
              <a:rPr lang="en-US" altLang="zh-CN" sz="2800" dirty="0">
                <a:solidFill>
                  <a:schemeClr val="tx1"/>
                </a:solidFill>
                <a:latin typeface="Arial" panose="020B0604020202020204" pitchFamily="34" charset="0"/>
              </a:rPr>
              <a:t>module Vrparity9(I, ODD);</a:t>
            </a:r>
          </a:p>
          <a:p>
            <a:r>
              <a:rPr lang="en-US" altLang="zh-CN" sz="2800" dirty="0">
                <a:solidFill>
                  <a:schemeClr val="tx1"/>
                </a:solidFill>
                <a:latin typeface="Arial" panose="020B0604020202020204" pitchFamily="34" charset="0"/>
              </a:rPr>
              <a:t>  input [1:9] I;</a:t>
            </a:r>
          </a:p>
          <a:p>
            <a:r>
              <a:rPr lang="en-US" altLang="zh-CN" sz="2800" dirty="0">
                <a:solidFill>
                  <a:schemeClr val="tx1"/>
                </a:solidFill>
                <a:latin typeface="Arial" panose="020B0604020202020204" pitchFamily="34" charset="0"/>
              </a:rPr>
              <a:t>  output reg ODD;</a:t>
            </a:r>
          </a:p>
          <a:p>
            <a:r>
              <a:rPr lang="en-US" altLang="zh-CN" sz="2800" dirty="0">
                <a:solidFill>
                  <a:schemeClr val="tx1"/>
                </a:solidFill>
                <a:latin typeface="Arial" panose="020B0604020202020204" pitchFamily="34" charset="0"/>
              </a:rPr>
              <a:t>  integer j;</a:t>
            </a:r>
          </a:p>
          <a:p>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  always @ (I) begin</a:t>
            </a:r>
          </a:p>
          <a:p>
            <a:r>
              <a:rPr lang="en-US" altLang="zh-CN" sz="2800" dirty="0">
                <a:solidFill>
                  <a:schemeClr val="tx1"/>
                </a:solidFill>
                <a:latin typeface="Arial" panose="020B0604020202020204" pitchFamily="34" charset="0"/>
              </a:rPr>
              <a:t>    ODD = 1'b0;</a:t>
            </a:r>
          </a:p>
          <a:p>
            <a:r>
              <a:rPr lang="en-US" altLang="zh-CN" sz="2800" dirty="0">
                <a:solidFill>
                  <a:schemeClr val="tx1"/>
                </a:solidFill>
                <a:latin typeface="Arial" panose="020B0604020202020204" pitchFamily="34" charset="0"/>
              </a:rPr>
              <a:t>    for (j =1; j &lt;= 9; j = j+1)</a:t>
            </a:r>
          </a:p>
          <a:p>
            <a:r>
              <a:rPr lang="en-US" altLang="zh-CN" sz="2800" dirty="0">
                <a:solidFill>
                  <a:schemeClr val="tx1"/>
                </a:solidFill>
                <a:latin typeface="Arial" panose="020B0604020202020204" pitchFamily="34" charset="0"/>
              </a:rPr>
              <a:t>      if (I[j]) ODD = ~ODD;</a:t>
            </a:r>
          </a:p>
          <a:p>
            <a:r>
              <a:rPr lang="en-US" altLang="zh-CN" sz="2800" dirty="0">
                <a:solidFill>
                  <a:schemeClr val="tx1"/>
                </a:solidFill>
                <a:latin typeface="Arial" panose="020B0604020202020204" pitchFamily="34" charset="0"/>
              </a:rPr>
              <a:t>  end</a:t>
            </a:r>
          </a:p>
          <a:p>
            <a:r>
              <a:rPr lang="en-US" altLang="zh-CN" sz="2800" dirty="0">
                <a:solidFill>
                  <a:schemeClr val="tx1"/>
                </a:solidFill>
                <a:latin typeface="Arial" panose="020B0604020202020204" pitchFamily="34" charset="0"/>
              </a:rPr>
              <a:t>endmodule</a:t>
            </a:r>
          </a:p>
        </p:txBody>
      </p:sp>
      <p:sp>
        <p:nvSpPr>
          <p:cNvPr id="124935" name="文本框 1"/>
          <p:cNvSpPr txBox="1"/>
          <p:nvPr/>
        </p:nvSpPr>
        <p:spPr>
          <a:xfrm>
            <a:off x="6293485" y="5970905"/>
            <a:ext cx="5626100" cy="460375"/>
          </a:xfrm>
          <a:prstGeom prst="rect">
            <a:avLst/>
          </a:prstGeom>
          <a:noFill/>
          <a:ln w="9525">
            <a:noFill/>
          </a:ln>
        </p:spPr>
        <p:txBody>
          <a:bodyPr wrap="square">
            <a:spAutoFit/>
          </a:bodyPr>
          <a:lstStyle/>
          <a:p>
            <a:r>
              <a:rPr lang="en-US" altLang="zh-CN" dirty="0">
                <a:solidFill>
                  <a:schemeClr val="tx1"/>
                </a:solidFill>
                <a:latin typeface="Arial" panose="020B0604020202020204" pitchFamily="34" charset="0"/>
              </a:rPr>
              <a:t>9</a:t>
            </a:r>
            <a:r>
              <a:rPr lang="zh-CN" altLang="en-US" dirty="0">
                <a:solidFill>
                  <a:schemeClr val="tx1"/>
                </a:solidFill>
                <a:latin typeface="Arial" panose="020B0604020202020204" pitchFamily="34" charset="0"/>
              </a:rPr>
              <a:t>输入奇偶校验电路的行为化</a:t>
            </a:r>
            <a:r>
              <a:rPr lang="en-US" altLang="zh-CN" dirty="0">
                <a:solidFill>
                  <a:schemeClr val="tx1"/>
                </a:solidFill>
                <a:latin typeface="Arial" panose="020B0604020202020204" pitchFamily="34" charset="0"/>
              </a:rPr>
              <a:t>Verilog</a:t>
            </a:r>
            <a:r>
              <a:rPr lang="zh-CN" altLang="en-US" dirty="0">
                <a:solidFill>
                  <a:schemeClr val="tx1"/>
                </a:solidFill>
                <a:latin typeface="Arial" panose="020B0604020202020204" pitchFamily="34" charset="0"/>
              </a:rPr>
              <a:t>模块</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ym typeface="+mn-ea"/>
              </a:rPr>
              <a:t>用</a:t>
            </a:r>
            <a:r>
              <a:rPr lang="en-US" altLang="zh-CN" b="1" dirty="0">
                <a:sym typeface="+mn-ea"/>
              </a:rPr>
              <a:t>Verilog</a:t>
            </a:r>
            <a:r>
              <a:rPr lang="zh-CN" altLang="en-US" b="1" dirty="0">
                <a:sym typeface="+mn-ea"/>
              </a:rPr>
              <a:t>实现9输入奇偶校验电路</a:t>
            </a:r>
            <a:endParaRPr lang="zh-CN" altLang="en-US"/>
          </a:p>
        </p:txBody>
      </p:sp>
      <p:sp>
        <p:nvSpPr>
          <p:cNvPr id="3" name="内容占位符 2"/>
          <p:cNvSpPr>
            <a:spLocks noGrp="1"/>
          </p:cNvSpPr>
          <p:nvPr>
            <p:ph idx="1"/>
          </p:nvPr>
        </p:nvSpPr>
        <p:spPr/>
        <p:txBody>
          <a:bodyPr/>
          <a:lstStyle/>
          <a:p>
            <a:pPr marL="0" indent="0">
              <a:lnSpc>
                <a:spcPct val="80000"/>
              </a:lnSpc>
              <a:buNone/>
            </a:pPr>
            <a:r>
              <a:rPr lang="en-US" altLang="zh-CN" sz="2800" dirty="0">
                <a:latin typeface="Arial" panose="020B0604020202020204" pitchFamily="34" charset="0"/>
                <a:sym typeface="+mn-ea"/>
              </a:rPr>
              <a:t>module Vrparity9s(I, EVEN, ODD);</a:t>
            </a: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  input [1:9] I;</a:t>
            </a: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  output EVEN, ODD;</a:t>
            </a: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  wire Y1, Y2, Y3, Y3N;</a:t>
            </a:r>
            <a:endParaRPr lang="en-US" altLang="zh-CN" sz="2800" dirty="0">
              <a:solidFill>
                <a:schemeClr val="tx1"/>
              </a:solidFill>
              <a:latin typeface="Arial" panose="020B0604020202020204" pitchFamily="34" charset="0"/>
            </a:endParaRPr>
          </a:p>
          <a:p>
            <a:pPr marL="0" indent="0">
              <a:lnSpc>
                <a:spcPct val="80000"/>
              </a:lnSpc>
              <a:buNone/>
            </a:pP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  Vrxor3 U1 (I[1], I[2], I[3], Y1);  //</a:t>
            </a:r>
            <a:r>
              <a:rPr lang="zh-CN" altLang="en-US" sz="2800" dirty="0">
                <a:latin typeface="Arial" panose="020B0604020202020204" pitchFamily="34" charset="0"/>
                <a:sym typeface="+mn-ea"/>
              </a:rPr>
              <a:t>利用之前的三位异或电洛</a:t>
            </a: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  Vrxor3 U2 (I[4], I[5], I[6], Y2);</a:t>
            </a: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  Vrxor3 U3 (I[7], I[8], I[9], Y3);</a:t>
            </a: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  assign Y3N = ~Y3;</a:t>
            </a: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  Vrxor3 U4 (Y1, Y2, Y3, ODD);</a:t>
            </a: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  Vrxor3 U5 (Y1, Y2, Y3N, EVEN);</a:t>
            </a:r>
            <a:endParaRPr lang="en-US" altLang="zh-CN" sz="2800" dirty="0">
              <a:solidFill>
                <a:schemeClr val="tx1"/>
              </a:solidFill>
              <a:latin typeface="Arial" panose="020B0604020202020204" pitchFamily="34" charset="0"/>
            </a:endParaRPr>
          </a:p>
          <a:p>
            <a:pPr marL="0" indent="0">
              <a:lnSpc>
                <a:spcPct val="80000"/>
              </a:lnSpc>
              <a:buNone/>
            </a:pPr>
            <a:r>
              <a:rPr lang="en-US" altLang="zh-CN" sz="2800" dirty="0">
                <a:latin typeface="Arial" panose="020B0604020202020204" pitchFamily="34" charset="0"/>
                <a:sym typeface="+mn-ea"/>
              </a:rPr>
              <a:t>endmodule</a:t>
            </a:r>
            <a:endParaRPr lang="en-US" altLang="zh-CN" sz="2800" dirty="0">
              <a:solidFill>
                <a:schemeClr val="tx1"/>
              </a:solidFill>
              <a:latin typeface="Arial" panose="020B0604020202020204" pitchFamily="34" charset="0"/>
            </a:endParaRPr>
          </a:p>
          <a:p>
            <a:pPr marL="0" indent="0">
              <a:buNone/>
            </a:pPr>
            <a:endParaRPr lang="en-US" altLang="zh-CN" sz="2800" dirty="0">
              <a:solidFill>
                <a:schemeClr val="tx1"/>
              </a:solidFill>
              <a:latin typeface="Arial" panose="020B0604020202020204" pitchFamily="34" charset="0"/>
            </a:endParaRPr>
          </a:p>
        </p:txBody>
      </p:sp>
      <p:sp>
        <p:nvSpPr>
          <p:cNvPr id="126978"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84</a:t>
            </a:fld>
            <a:endParaRPr lang="zh-CN" altLang="zh-CN" sz="1400" dirty="0">
              <a:solidFill>
                <a:srgbClr val="000000"/>
              </a:solidFill>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组合逻辑元件</a:t>
            </a:r>
            <a:endParaRPr lang="zh-CN" altLang="en-US"/>
          </a:p>
        </p:txBody>
      </p:sp>
      <p:sp>
        <p:nvSpPr>
          <p:cNvPr id="22530" name="内容占位符 2"/>
          <p:cNvSpPr>
            <a:spLocks noGrp="1"/>
          </p:cNvSpPr>
          <p:nvPr>
            <p:ph idx="1"/>
          </p:nvPr>
        </p:nvSpPr>
        <p:spPr>
          <a:noFill/>
          <a:ln>
            <a:noFill/>
          </a:ln>
        </p:spPr>
        <p:txBody>
          <a:bodyPr/>
          <a:lstStyle/>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只读存储器(ROM)</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译码器(Decoders) </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多路复用器(multiplexers)</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三态器件(Three-state Buffer)</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sym typeface="+mn-ea"/>
              </a:rPr>
              <a:t>编码器(Encoders)</a:t>
            </a:r>
            <a:endParaRPr lang="zh-CN" altLang="en-US" b="1" dirty="0">
              <a:latin typeface="黑体" panose="02010609060101010101" pitchFamily="49" charset="-122"/>
              <a:ea typeface="黑体" panose="02010609060101010101" pitchFamily="49" charset="-122"/>
            </a:endParaRP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异或门和奇偶校验功能</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solidFill>
                  <a:srgbClr val="000099"/>
                </a:solidFill>
                <a:latin typeface="黑体" panose="02010609060101010101" pitchFamily="49" charset="-122"/>
                <a:ea typeface="黑体" panose="02010609060101010101" pitchFamily="49" charset="-122"/>
              </a:rPr>
              <a:t>比较器</a:t>
            </a:r>
            <a:endParaRPr lang="zh-CN" altLang="en-US" dirty="0"/>
          </a:p>
        </p:txBody>
      </p:sp>
      <p:sp>
        <p:nvSpPr>
          <p:cNvPr id="2253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85</a:t>
            </a:fld>
            <a:endParaRPr lang="zh-CN" altLang="zh-CN" sz="1400" dirty="0">
              <a:solidFill>
                <a:srgbClr val="000000"/>
              </a:solidFill>
              <a:latin typeface="Times New Roman" panose="02020603050405020304" pitchFamily="18" charset="0"/>
            </a:endParaRPr>
          </a:p>
        </p:txBody>
      </p:sp>
    </p:spTree>
  </p:cSld>
  <p:clrMapOvr>
    <a:masterClrMapping/>
  </p:clrMapOvr>
  <p:transition spd="slow">
    <p:zoom/>
  </p:transition>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noProof="0" dirty="0">
                <a:solidFill>
                  <a:srgbClr val="000000"/>
                </a:solidFill>
                <a:latin typeface="Arial" panose="020B0604020202020204" pitchFamily="34" charset="0"/>
                <a:ea typeface="宋体" panose="02010600030101010101" pitchFamily="2" charset="-122"/>
                <a:cs typeface="+mn-cs"/>
                <a:sym typeface="+mn-ea"/>
              </a:rPr>
              <a:t> </a:t>
            </a:r>
            <a:r>
              <a:rPr kumimoji="1" lang="zh-CN" altLang="en-US" b="1" noProof="0" dirty="0">
                <a:solidFill>
                  <a:srgbClr val="000000"/>
                </a:solidFill>
                <a:latin typeface="黑体" panose="02010609060101010101" pitchFamily="49" charset="-122"/>
                <a:ea typeface="黑体" panose="02010609060101010101" pitchFamily="49" charset="-122"/>
                <a:cs typeface="+mn-cs"/>
                <a:sym typeface="+mn-ea"/>
              </a:rPr>
              <a:t>数值比较器</a:t>
            </a:r>
            <a:endParaRPr lang="zh-CN" altLang="en-US"/>
          </a:p>
        </p:txBody>
      </p:sp>
      <p:sp>
        <p:nvSpPr>
          <p:cNvPr id="7" name="内容占位符 6"/>
          <p:cNvSpPr>
            <a:spLocks noGrp="1"/>
          </p:cNvSpPr>
          <p:nvPr>
            <p:ph idx="1"/>
          </p:nvPr>
        </p:nvSpPr>
        <p:spPr/>
        <p:txBody>
          <a:bodyPr/>
          <a:lstStyle/>
          <a:p>
            <a:pPr marR="0" defTabSz="1219200" eaLnBrk="1" hangingPunct="1">
              <a:spcBef>
                <a:spcPct val="50000"/>
              </a:spcBef>
              <a:buClrTx/>
              <a:buSzTx/>
              <a:buFontTx/>
              <a:defRPr/>
            </a:pPr>
            <a:r>
              <a:rPr kumimoji="1" lang="zh-CN" altLang="en-US" sz="3200" b="1" noProof="0" dirty="0">
                <a:solidFill>
                  <a:srgbClr val="000000"/>
                </a:solidFill>
                <a:cs typeface="宋体" panose="02010600030101010101" pitchFamily="2" charset="-122"/>
                <a:sym typeface="+mn-ea"/>
              </a:rPr>
              <a:t>计算机中对数据的基本处理方法</a:t>
            </a:r>
            <a:endParaRPr kumimoji="1" lang="en-US" altLang="zh-CN" sz="3200" b="1" kern="1200" cap="none" spc="0" normalizeH="0" baseline="0" noProof="0" dirty="0">
              <a:solidFill>
                <a:srgbClr val="000000"/>
              </a:solidFill>
              <a:cs typeface="宋体" panose="02010600030101010101" pitchFamily="2" charset="-122"/>
            </a:endParaRPr>
          </a:p>
          <a:p>
            <a:pPr marL="609600" marR="0" lvl="1" indent="0" algn="l" defTabSz="1219200" rtl="0" eaLnBrk="1" fontAlgn="base" latinLnBrk="0" hangingPunct="1">
              <a:lnSpc>
                <a:spcPct val="100000"/>
              </a:lnSpc>
              <a:spcBef>
                <a:spcPct val="50000"/>
              </a:spcBef>
              <a:spcAft>
                <a:spcPct val="0"/>
              </a:spcAft>
              <a:buClr>
                <a:srgbClr val="C00000"/>
              </a:buClr>
              <a:buSzPct val="70000"/>
              <a:buFont typeface="Wingdings" panose="05000000000000000000" pitchFamily="2" charset="2"/>
              <a:buChar char="p"/>
              <a:defRPr/>
            </a:pPr>
            <a:r>
              <a:rPr kumimoji="1" lang="zh-CN" altLang="en-US" sz="3200" b="1" noProof="0" dirty="0">
                <a:ln>
                  <a:noFill/>
                </a:ln>
                <a:solidFill>
                  <a:srgbClr val="000000"/>
                </a:solidFill>
                <a:effectLst/>
                <a:uLnTx/>
                <a:uFillTx/>
                <a:cs typeface="宋体" panose="02010600030101010101" pitchFamily="2" charset="-122"/>
                <a:sym typeface="+mn-ea"/>
              </a:rPr>
              <a:t> </a:t>
            </a:r>
            <a:r>
              <a:rPr kumimoji="1" lang="zh-CN" altLang="en-US" b="1" noProof="0" dirty="0">
                <a:ln>
                  <a:noFill/>
                </a:ln>
                <a:solidFill>
                  <a:srgbClr val="000000"/>
                </a:solidFill>
                <a:effectLst/>
                <a:uLnTx/>
                <a:uFillTx/>
                <a:cs typeface="宋体" panose="02010600030101010101" pitchFamily="2" charset="-122"/>
                <a:sym typeface="+mn-ea"/>
              </a:rPr>
              <a:t>加、减、乘、除</a:t>
            </a:r>
            <a:endParaRPr kumimoji="1" lang="en-US" altLang="zh-CN" b="1" i="0" u="none" strike="noStrike" kern="1200" cap="none" spc="0" normalizeH="0" baseline="0" noProof="0" dirty="0">
              <a:ln>
                <a:noFill/>
              </a:ln>
              <a:solidFill>
                <a:srgbClr val="000000"/>
              </a:solidFill>
              <a:effectLst/>
              <a:uLnTx/>
              <a:uFillTx/>
              <a:cs typeface="宋体" panose="02010600030101010101" pitchFamily="2" charset="-122"/>
            </a:endParaRPr>
          </a:p>
          <a:p>
            <a:pPr marL="609600" marR="0" lvl="1" indent="0" algn="l" defTabSz="1219200" rtl="0" eaLnBrk="1" fontAlgn="base" latinLnBrk="0" hangingPunct="1">
              <a:lnSpc>
                <a:spcPct val="100000"/>
              </a:lnSpc>
              <a:spcBef>
                <a:spcPct val="50000"/>
              </a:spcBef>
              <a:spcAft>
                <a:spcPct val="0"/>
              </a:spcAft>
              <a:buClr>
                <a:srgbClr val="C00000"/>
              </a:buClr>
              <a:buSzPct val="70000"/>
              <a:buFont typeface="Wingdings" panose="05000000000000000000" pitchFamily="2" charset="2"/>
              <a:buChar char="p"/>
              <a:defRPr/>
            </a:pPr>
            <a:r>
              <a:rPr kumimoji="1" lang="zh-CN" altLang="en-US" b="1" noProof="0" dirty="0">
                <a:ln>
                  <a:noFill/>
                </a:ln>
                <a:solidFill>
                  <a:srgbClr val="000000"/>
                </a:solidFill>
                <a:effectLst/>
                <a:uLnTx/>
                <a:uFillTx/>
                <a:cs typeface="宋体" panose="02010600030101010101" pitchFamily="2" charset="-122"/>
                <a:sym typeface="+mn-ea"/>
              </a:rPr>
              <a:t> 比较运算</a:t>
            </a:r>
            <a:endParaRPr kumimoji="1" lang="en-US" altLang="zh-CN" b="1" i="0" u="none" strike="noStrike" kern="1200" cap="none" spc="0" normalizeH="0" baseline="0" noProof="0" dirty="0">
              <a:ln>
                <a:noFill/>
              </a:ln>
              <a:solidFill>
                <a:srgbClr val="000000"/>
              </a:solidFill>
              <a:effectLst/>
              <a:uLnTx/>
              <a:uFillTx/>
              <a:cs typeface="宋体" panose="02010600030101010101" pitchFamily="2" charset="-122"/>
            </a:endParaRPr>
          </a:p>
          <a:p>
            <a:pPr marR="0" defTabSz="1219200" eaLnBrk="1" hangingPunct="1">
              <a:spcBef>
                <a:spcPct val="50000"/>
              </a:spcBef>
              <a:buClrTx/>
              <a:buSzTx/>
              <a:buFontTx/>
              <a:defRPr/>
            </a:pPr>
            <a:r>
              <a:rPr kumimoji="1" lang="zh-CN" altLang="en-US" sz="3200" b="1" noProof="0" dirty="0">
                <a:solidFill>
                  <a:srgbClr val="000000"/>
                </a:solidFill>
                <a:cs typeface="宋体" panose="02010600030101010101" pitchFamily="2" charset="-122"/>
                <a:sym typeface="+mn-ea"/>
              </a:rPr>
              <a:t>数值比较器：一种关系运算电路</a:t>
            </a:r>
            <a:endParaRPr kumimoji="1" lang="en-US" altLang="zh-CN" sz="3200" b="1" kern="1200" cap="none" spc="0" normalizeH="0" baseline="0" noProof="0" dirty="0">
              <a:solidFill>
                <a:srgbClr val="000000"/>
              </a:solidFill>
              <a:cs typeface="宋体" panose="02010600030101010101" pitchFamily="2" charset="-122"/>
            </a:endParaRPr>
          </a:p>
          <a:p>
            <a:pPr marL="723900" marR="0" lvl="1" indent="-368300" algn="l" defTabSz="1219200" rtl="0" eaLnBrk="1" fontAlgn="base" latinLnBrk="0" hangingPunct="1">
              <a:lnSpc>
                <a:spcPct val="100000"/>
              </a:lnSpc>
              <a:spcBef>
                <a:spcPct val="50000"/>
              </a:spcBef>
              <a:spcAft>
                <a:spcPct val="0"/>
              </a:spcAft>
              <a:buClr>
                <a:srgbClr val="C00000"/>
              </a:buClr>
              <a:buSzPct val="70000"/>
              <a:buFont typeface="Wingdings" panose="05000000000000000000" pitchFamily="2" charset="2"/>
              <a:buChar char="p"/>
              <a:defRPr/>
            </a:pPr>
            <a:r>
              <a:rPr kumimoji="1" lang="zh-CN" altLang="en-US" b="1" noProof="0" dirty="0">
                <a:ln>
                  <a:noFill/>
                </a:ln>
                <a:solidFill>
                  <a:srgbClr val="000000"/>
                </a:solidFill>
                <a:effectLst/>
                <a:uLnTx/>
                <a:uFillTx/>
                <a:cs typeface="宋体" panose="02010600030101010101" pitchFamily="2" charset="-122"/>
                <a:sym typeface="+mn-ea"/>
              </a:rPr>
              <a:t>能对</a:t>
            </a:r>
            <a:r>
              <a:rPr kumimoji="1" lang="en-US" altLang="zh-CN" b="1" noProof="0" dirty="0">
                <a:ln>
                  <a:noFill/>
                </a:ln>
                <a:solidFill>
                  <a:srgbClr val="000000"/>
                </a:solidFill>
                <a:effectLst/>
                <a:uLnTx/>
                <a:uFillTx/>
                <a:cs typeface="宋体" panose="02010600030101010101" pitchFamily="2" charset="-122"/>
                <a:sym typeface="+mn-ea"/>
              </a:rPr>
              <a:t>2</a:t>
            </a:r>
            <a:r>
              <a:rPr kumimoji="1" lang="zh-CN" altLang="en-US" b="1" noProof="0" dirty="0">
                <a:ln>
                  <a:noFill/>
                </a:ln>
                <a:solidFill>
                  <a:srgbClr val="000000"/>
                </a:solidFill>
                <a:effectLst/>
                <a:uLnTx/>
                <a:uFillTx/>
                <a:cs typeface="宋体" panose="02010600030101010101" pitchFamily="2" charset="-122"/>
                <a:sym typeface="+mn-ea"/>
              </a:rPr>
              <a:t>个</a:t>
            </a:r>
            <a:r>
              <a:rPr kumimoji="1" lang="en-US" altLang="zh-CN" b="1" noProof="0" dirty="0">
                <a:ln>
                  <a:noFill/>
                </a:ln>
                <a:solidFill>
                  <a:srgbClr val="000000"/>
                </a:solidFill>
                <a:effectLst/>
                <a:uLnTx/>
                <a:uFillTx/>
                <a:cs typeface="宋体" panose="02010600030101010101" pitchFamily="2" charset="-122"/>
                <a:sym typeface="+mn-ea"/>
              </a:rPr>
              <a:t>n</a:t>
            </a:r>
            <a:r>
              <a:rPr kumimoji="1" lang="zh-CN" altLang="en-US" b="1" noProof="0" dirty="0">
                <a:ln>
                  <a:noFill/>
                </a:ln>
                <a:solidFill>
                  <a:srgbClr val="000000"/>
                </a:solidFill>
                <a:effectLst/>
                <a:uLnTx/>
                <a:uFillTx/>
                <a:cs typeface="宋体" panose="02010600030101010101" pitchFamily="2" charset="-122"/>
                <a:sym typeface="+mn-ea"/>
              </a:rPr>
              <a:t>位二进制数</a:t>
            </a:r>
            <a:r>
              <a:rPr kumimoji="1" lang="en-US" altLang="zh-CN" b="1" noProof="0" dirty="0">
                <a:ln>
                  <a:noFill/>
                </a:ln>
                <a:solidFill>
                  <a:srgbClr val="000000"/>
                </a:solidFill>
                <a:effectLst/>
                <a:uLnTx/>
                <a:uFillTx/>
                <a:cs typeface="宋体" panose="02010600030101010101" pitchFamily="2" charset="-122"/>
                <a:sym typeface="+mn-ea"/>
              </a:rPr>
              <a:t>A</a:t>
            </a:r>
            <a:r>
              <a:rPr kumimoji="1" lang="zh-CN" altLang="en-US" b="1" noProof="0" dirty="0">
                <a:ln>
                  <a:noFill/>
                </a:ln>
                <a:solidFill>
                  <a:srgbClr val="000000"/>
                </a:solidFill>
                <a:effectLst/>
                <a:uLnTx/>
                <a:uFillTx/>
                <a:cs typeface="宋体" panose="02010600030101010101" pitchFamily="2" charset="-122"/>
                <a:sym typeface="+mn-ea"/>
              </a:rPr>
              <a:t>和</a:t>
            </a:r>
            <a:r>
              <a:rPr kumimoji="1" lang="en-US" altLang="zh-CN" b="1" noProof="0" dirty="0">
                <a:ln>
                  <a:noFill/>
                </a:ln>
                <a:solidFill>
                  <a:srgbClr val="000000"/>
                </a:solidFill>
                <a:effectLst/>
                <a:uLnTx/>
                <a:uFillTx/>
                <a:cs typeface="宋体" panose="02010600030101010101" pitchFamily="2" charset="-122"/>
                <a:sym typeface="+mn-ea"/>
              </a:rPr>
              <a:t>B </a:t>
            </a:r>
            <a:r>
              <a:rPr kumimoji="1" lang="zh-CN" altLang="en-US" b="1" noProof="0" dirty="0">
                <a:ln>
                  <a:noFill/>
                </a:ln>
                <a:solidFill>
                  <a:srgbClr val="000000"/>
                </a:solidFill>
                <a:effectLst/>
                <a:uLnTx/>
                <a:uFillTx/>
                <a:cs typeface="宋体" panose="02010600030101010101" pitchFamily="2" charset="-122"/>
                <a:sym typeface="+mn-ea"/>
              </a:rPr>
              <a:t>进行比较的多输入、多输出的组合逻辑电路</a:t>
            </a:r>
            <a:endParaRPr kumimoji="1" lang="en-US" altLang="zh-CN" b="1" i="0" u="none" strike="noStrike" kern="1200" cap="none" spc="0" normalizeH="0" baseline="0" noProof="0" dirty="0">
              <a:ln>
                <a:noFill/>
              </a:ln>
              <a:solidFill>
                <a:srgbClr val="000000"/>
              </a:solidFill>
              <a:effectLst/>
              <a:uLnTx/>
              <a:uFillTx/>
              <a:cs typeface="宋体" panose="02010600030101010101" pitchFamily="2" charset="-122"/>
            </a:endParaRPr>
          </a:p>
          <a:p>
            <a:pPr marL="723900" marR="0" lvl="1" indent="-368300" algn="l" defTabSz="1219200" rtl="0" eaLnBrk="1" fontAlgn="base" latinLnBrk="0" hangingPunct="1">
              <a:lnSpc>
                <a:spcPct val="100000"/>
              </a:lnSpc>
              <a:spcBef>
                <a:spcPct val="50000"/>
              </a:spcBef>
              <a:spcAft>
                <a:spcPct val="0"/>
              </a:spcAft>
              <a:buClr>
                <a:srgbClr val="C00000"/>
              </a:buClr>
              <a:buSzPct val="70000"/>
              <a:buFont typeface="Wingdings" panose="05000000000000000000" pitchFamily="2" charset="2"/>
              <a:buChar char="p"/>
              <a:defRPr/>
            </a:pPr>
            <a:r>
              <a:rPr kumimoji="1" lang="zh-CN" altLang="en-US" b="1" noProof="0" dirty="0">
                <a:ln>
                  <a:noFill/>
                </a:ln>
                <a:solidFill>
                  <a:srgbClr val="000000"/>
                </a:solidFill>
                <a:effectLst/>
                <a:uLnTx/>
                <a:uFillTx/>
                <a:cs typeface="宋体" panose="02010600030101010101" pitchFamily="2" charset="-122"/>
                <a:sym typeface="+mn-ea"/>
              </a:rPr>
              <a:t>比较结果：</a:t>
            </a:r>
            <a:r>
              <a:rPr kumimoji="1" lang="en-US" altLang="zh-CN" b="1" noProof="0" dirty="0">
                <a:ln>
                  <a:noFill/>
                </a:ln>
                <a:solidFill>
                  <a:srgbClr val="C00000"/>
                </a:solidFill>
                <a:effectLst/>
                <a:uLnTx/>
                <a:uFillTx/>
                <a:cs typeface="宋体" panose="02010600030101010101" pitchFamily="2" charset="-122"/>
                <a:sym typeface="+mn-ea"/>
              </a:rPr>
              <a:t> Y</a:t>
            </a:r>
            <a:r>
              <a:rPr kumimoji="1" lang="en-US" altLang="zh-CN" b="1" baseline="-25000" noProof="0" dirty="0">
                <a:ln>
                  <a:noFill/>
                </a:ln>
                <a:solidFill>
                  <a:srgbClr val="C00000"/>
                </a:solidFill>
                <a:effectLst/>
                <a:uLnTx/>
                <a:uFillTx/>
                <a:cs typeface="宋体" panose="02010600030101010101" pitchFamily="2" charset="-122"/>
                <a:sym typeface="+mn-ea"/>
              </a:rPr>
              <a:t>A&gt;B</a:t>
            </a:r>
            <a:r>
              <a:rPr kumimoji="1" lang="zh-CN" altLang="en-US" b="1" noProof="0" dirty="0">
                <a:ln>
                  <a:noFill/>
                </a:ln>
                <a:solidFill>
                  <a:srgbClr val="C00000"/>
                </a:solidFill>
                <a:effectLst/>
                <a:uLnTx/>
                <a:uFillTx/>
                <a:cs typeface="宋体" panose="02010600030101010101" pitchFamily="2" charset="-122"/>
                <a:sym typeface="+mn-ea"/>
              </a:rPr>
              <a:t>、</a:t>
            </a:r>
            <a:r>
              <a:rPr kumimoji="1" lang="en-US" altLang="zh-CN" b="1" noProof="0" dirty="0">
                <a:ln>
                  <a:noFill/>
                </a:ln>
                <a:solidFill>
                  <a:srgbClr val="C00000"/>
                </a:solidFill>
                <a:effectLst/>
                <a:uLnTx/>
                <a:uFillTx/>
                <a:cs typeface="宋体" panose="02010600030101010101" pitchFamily="2" charset="-122"/>
                <a:sym typeface="+mn-ea"/>
              </a:rPr>
              <a:t>Y</a:t>
            </a:r>
            <a:r>
              <a:rPr kumimoji="1" lang="en-US" altLang="zh-CN" b="1" baseline="-25000" noProof="0" dirty="0">
                <a:ln>
                  <a:noFill/>
                </a:ln>
                <a:solidFill>
                  <a:srgbClr val="C00000"/>
                </a:solidFill>
                <a:effectLst/>
                <a:uLnTx/>
                <a:uFillTx/>
                <a:cs typeface="宋体" panose="02010600030101010101" pitchFamily="2" charset="-122"/>
                <a:sym typeface="+mn-ea"/>
              </a:rPr>
              <a:t>A&lt;B</a:t>
            </a:r>
            <a:r>
              <a:rPr kumimoji="1" lang="zh-CN" altLang="en-US" b="1" noProof="0" dirty="0">
                <a:ln>
                  <a:noFill/>
                </a:ln>
                <a:solidFill>
                  <a:srgbClr val="C00000"/>
                </a:solidFill>
                <a:effectLst/>
                <a:uLnTx/>
                <a:uFillTx/>
                <a:cs typeface="宋体" panose="02010600030101010101" pitchFamily="2" charset="-122"/>
                <a:sym typeface="+mn-ea"/>
              </a:rPr>
              <a:t>、</a:t>
            </a:r>
            <a:r>
              <a:rPr kumimoji="1" lang="en-US" altLang="zh-CN" b="1" noProof="0" dirty="0">
                <a:ln>
                  <a:noFill/>
                </a:ln>
                <a:solidFill>
                  <a:srgbClr val="C00000"/>
                </a:solidFill>
                <a:effectLst/>
                <a:uLnTx/>
                <a:uFillTx/>
                <a:cs typeface="宋体" panose="02010600030101010101" pitchFamily="2" charset="-122"/>
                <a:sym typeface="+mn-ea"/>
              </a:rPr>
              <a:t>Y</a:t>
            </a:r>
            <a:r>
              <a:rPr kumimoji="1" lang="en-US" altLang="zh-CN" b="1" baseline="-25000" noProof="0" dirty="0">
                <a:ln>
                  <a:noFill/>
                </a:ln>
                <a:solidFill>
                  <a:srgbClr val="C00000"/>
                </a:solidFill>
                <a:effectLst/>
                <a:uLnTx/>
                <a:uFillTx/>
                <a:cs typeface="宋体" panose="02010600030101010101" pitchFamily="2" charset="-122"/>
                <a:sym typeface="+mn-ea"/>
              </a:rPr>
              <a:t>A=B</a:t>
            </a:r>
            <a:endParaRPr kumimoji="1" lang="zh-CN" altLang="en-US" b="1" i="0" u="none" strike="noStrike" kern="1200" cap="none" spc="0" normalizeH="0" baseline="-25000" noProof="0" dirty="0">
              <a:ln>
                <a:noFill/>
              </a:ln>
              <a:solidFill>
                <a:srgbClr val="C00000"/>
              </a:solidFill>
              <a:effectLst/>
              <a:uLnTx/>
              <a:uFillTx/>
              <a:cs typeface="宋体" panose="02010600030101010101" pitchFamily="2" charset="-122"/>
            </a:endParaRPr>
          </a:p>
        </p:txBody>
      </p:sp>
      <p:grpSp>
        <p:nvGrpSpPr>
          <p:cNvPr id="28" name="组合 27"/>
          <p:cNvGrpSpPr/>
          <p:nvPr/>
        </p:nvGrpSpPr>
        <p:grpSpPr>
          <a:xfrm>
            <a:off x="7583807" y="4813300"/>
            <a:ext cx="3629661" cy="1355090"/>
            <a:chOff x="6423884" y="3714758"/>
            <a:chExt cx="1645280" cy="910434"/>
          </a:xfrm>
        </p:grpSpPr>
        <p:sp>
          <p:nvSpPr>
            <p:cNvPr id="131079" name="Line 20"/>
            <p:cNvSpPr/>
            <p:nvPr/>
          </p:nvSpPr>
          <p:spPr>
            <a:xfrm>
              <a:off x="7055930" y="3873153"/>
              <a:ext cx="510462" cy="0"/>
            </a:xfrm>
            <a:prstGeom prst="line">
              <a:avLst/>
            </a:prstGeom>
            <a:ln w="19050" cap="flat" cmpd="sng">
              <a:solidFill>
                <a:schemeClr val="tx1"/>
              </a:solidFill>
              <a:prstDash val="solid"/>
              <a:headEnd type="none" w="med" len="med"/>
              <a:tailEnd type="triangle" w="med" len="med"/>
            </a:ln>
          </p:spPr>
        </p:sp>
        <p:sp>
          <p:nvSpPr>
            <p:cNvPr id="131080" name="Line 22"/>
            <p:cNvSpPr/>
            <p:nvPr/>
          </p:nvSpPr>
          <p:spPr>
            <a:xfrm>
              <a:off x="7055930" y="4205299"/>
              <a:ext cx="510462" cy="0"/>
            </a:xfrm>
            <a:prstGeom prst="line">
              <a:avLst/>
            </a:prstGeom>
            <a:ln w="19050" cap="flat" cmpd="sng">
              <a:solidFill>
                <a:schemeClr val="tx1"/>
              </a:solidFill>
              <a:prstDash val="solid"/>
              <a:headEnd type="none" w="med" len="med"/>
              <a:tailEnd type="triangle" w="med" len="med"/>
            </a:ln>
          </p:spPr>
        </p:sp>
        <p:sp>
          <p:nvSpPr>
            <p:cNvPr id="131081" name="Text Box 23"/>
            <p:cNvSpPr txBox="1"/>
            <p:nvPr/>
          </p:nvSpPr>
          <p:spPr>
            <a:xfrm>
              <a:off x="7590202" y="3714758"/>
              <a:ext cx="450466" cy="267925"/>
            </a:xfrm>
            <a:prstGeom prst="rect">
              <a:avLst/>
            </a:prstGeom>
            <a:noFill/>
            <a:ln w="9525">
              <a:noFill/>
            </a:ln>
          </p:spPr>
          <p:txBody>
            <a:bodyPr wrap="square">
              <a:spAutoFit/>
            </a:bodyPr>
            <a:lstStyle/>
            <a:p>
              <a:pPr defTabSz="1217930" eaLnBrk="1" hangingPunct="1"/>
              <a:r>
                <a:rPr lang="en-US" altLang="zh-CN" sz="2000" b="1" dirty="0">
                  <a:solidFill>
                    <a:srgbClr val="000000"/>
                  </a:solidFill>
                  <a:latin typeface="Arial" panose="020B0604020202020204" pitchFamily="34" charset="0"/>
                </a:rPr>
                <a:t>Y</a:t>
              </a:r>
              <a:r>
                <a:rPr lang="en-US" altLang="zh-CN" sz="2000" b="1" baseline="-25000" dirty="0">
                  <a:solidFill>
                    <a:srgbClr val="000000"/>
                  </a:solidFill>
                  <a:latin typeface="Arial" panose="020B0604020202020204" pitchFamily="34" charset="0"/>
                </a:rPr>
                <a:t>A&gt;B</a:t>
              </a:r>
            </a:p>
          </p:txBody>
        </p:sp>
        <p:sp>
          <p:nvSpPr>
            <p:cNvPr id="131082" name="Text Box 24"/>
            <p:cNvSpPr txBox="1"/>
            <p:nvPr/>
          </p:nvSpPr>
          <p:spPr>
            <a:xfrm>
              <a:off x="7618698" y="4057344"/>
              <a:ext cx="450466" cy="267925"/>
            </a:xfrm>
            <a:prstGeom prst="rect">
              <a:avLst/>
            </a:prstGeom>
            <a:noFill/>
            <a:ln w="9525">
              <a:noFill/>
            </a:ln>
          </p:spPr>
          <p:txBody>
            <a:bodyPr wrap="square">
              <a:spAutoFit/>
            </a:bodyPr>
            <a:lstStyle/>
            <a:p>
              <a:pPr defTabSz="1217930" eaLnBrk="1" hangingPunct="1"/>
              <a:r>
                <a:rPr lang="en-US" altLang="zh-CN" sz="2000" b="1" dirty="0">
                  <a:solidFill>
                    <a:srgbClr val="000000"/>
                  </a:solidFill>
                  <a:latin typeface="Arial" panose="020B0604020202020204" pitchFamily="34" charset="0"/>
                </a:rPr>
                <a:t>Y</a:t>
              </a:r>
              <a:r>
                <a:rPr lang="en-US" altLang="zh-CN" sz="2000" b="1" baseline="-25000" dirty="0">
                  <a:solidFill>
                    <a:srgbClr val="000000"/>
                  </a:solidFill>
                  <a:latin typeface="Arial" panose="020B0604020202020204" pitchFamily="34" charset="0"/>
                </a:rPr>
                <a:t>A=B</a:t>
              </a:r>
            </a:p>
          </p:txBody>
        </p:sp>
        <p:sp>
          <p:nvSpPr>
            <p:cNvPr id="131083" name="Text Box 25"/>
            <p:cNvSpPr txBox="1"/>
            <p:nvPr/>
          </p:nvSpPr>
          <p:spPr>
            <a:xfrm>
              <a:off x="7618698" y="4357267"/>
              <a:ext cx="450466" cy="267925"/>
            </a:xfrm>
            <a:prstGeom prst="rect">
              <a:avLst/>
            </a:prstGeom>
            <a:noFill/>
            <a:ln w="9525">
              <a:noFill/>
            </a:ln>
          </p:spPr>
          <p:txBody>
            <a:bodyPr wrap="square">
              <a:spAutoFit/>
            </a:bodyPr>
            <a:lstStyle/>
            <a:p>
              <a:pPr defTabSz="1217930" eaLnBrk="1" hangingPunct="1"/>
              <a:r>
                <a:rPr lang="en-US" altLang="zh-CN" sz="2000" b="1" dirty="0">
                  <a:solidFill>
                    <a:srgbClr val="000000"/>
                  </a:solidFill>
                  <a:latin typeface="Arial" panose="020B0604020202020204" pitchFamily="34" charset="0"/>
                </a:rPr>
                <a:t>Y</a:t>
              </a:r>
              <a:r>
                <a:rPr lang="en-US" altLang="zh-CN" sz="2000" b="1" baseline="-25000" dirty="0">
                  <a:solidFill>
                    <a:srgbClr val="000000"/>
                  </a:solidFill>
                  <a:latin typeface="Arial" panose="020B0604020202020204" pitchFamily="34" charset="0"/>
                </a:rPr>
                <a:t>A&lt;B</a:t>
              </a:r>
            </a:p>
          </p:txBody>
        </p:sp>
        <p:sp>
          <p:nvSpPr>
            <p:cNvPr id="131084" name="Line 26"/>
            <p:cNvSpPr/>
            <p:nvPr/>
          </p:nvSpPr>
          <p:spPr>
            <a:xfrm>
              <a:off x="7055930" y="4507968"/>
              <a:ext cx="510462" cy="0"/>
            </a:xfrm>
            <a:prstGeom prst="line">
              <a:avLst/>
            </a:prstGeom>
            <a:ln w="19050" cap="flat" cmpd="sng">
              <a:solidFill>
                <a:schemeClr val="tx1"/>
              </a:solidFill>
              <a:prstDash val="solid"/>
              <a:headEnd type="none" w="med" len="med"/>
              <a:tailEnd type="triangle" w="med" len="med"/>
            </a:ln>
          </p:spPr>
        </p:sp>
        <p:sp>
          <p:nvSpPr>
            <p:cNvPr id="131085" name="Line 20"/>
            <p:cNvSpPr/>
            <p:nvPr/>
          </p:nvSpPr>
          <p:spPr>
            <a:xfrm>
              <a:off x="6623785" y="3939493"/>
              <a:ext cx="288086" cy="0"/>
            </a:xfrm>
            <a:prstGeom prst="line">
              <a:avLst/>
            </a:prstGeom>
            <a:ln w="25400" cap="flat" cmpd="sng">
              <a:solidFill>
                <a:schemeClr val="tx1"/>
              </a:solidFill>
              <a:prstDash val="solid"/>
              <a:headEnd type="none" w="med" len="med"/>
              <a:tailEnd type="triangle" w="med" len="med"/>
            </a:ln>
          </p:spPr>
        </p:sp>
        <p:sp>
          <p:nvSpPr>
            <p:cNvPr id="131086" name="Line 21"/>
            <p:cNvSpPr/>
            <p:nvPr/>
          </p:nvSpPr>
          <p:spPr>
            <a:xfrm>
              <a:off x="6623785" y="4394248"/>
              <a:ext cx="288086" cy="0"/>
            </a:xfrm>
            <a:prstGeom prst="line">
              <a:avLst/>
            </a:prstGeom>
            <a:ln w="25400" cap="flat" cmpd="sng">
              <a:solidFill>
                <a:schemeClr val="tx1"/>
              </a:solidFill>
              <a:prstDash val="solid"/>
              <a:headEnd type="none" w="med" len="med"/>
              <a:tailEnd type="triangle" w="med" len="med"/>
            </a:ln>
          </p:spPr>
        </p:sp>
        <p:sp>
          <p:nvSpPr>
            <p:cNvPr id="131087" name="Text Box 23"/>
            <p:cNvSpPr txBox="1"/>
            <p:nvPr/>
          </p:nvSpPr>
          <p:spPr>
            <a:xfrm>
              <a:off x="6423884" y="3771927"/>
              <a:ext cx="221347" cy="226542"/>
            </a:xfrm>
            <a:prstGeom prst="rect">
              <a:avLst/>
            </a:prstGeom>
            <a:noFill/>
            <a:ln w="9525">
              <a:noFill/>
            </a:ln>
          </p:spPr>
          <p:txBody>
            <a:bodyPr wrap="square">
              <a:spAutoFit/>
            </a:bodyPr>
            <a:lstStyle/>
            <a:p>
              <a:pPr defTabSz="1217930" eaLnBrk="1" hangingPunct="1"/>
              <a:r>
                <a:rPr lang="en-US" altLang="zh-CN" sz="1600" b="1" i="1" dirty="0">
                  <a:solidFill>
                    <a:srgbClr val="000000"/>
                  </a:solidFill>
                  <a:latin typeface="Arial" panose="020B0604020202020204" pitchFamily="34" charset="0"/>
                </a:rPr>
                <a:t>A</a:t>
              </a:r>
              <a:endParaRPr lang="en-US" altLang="zh-CN" sz="1600" b="1" baseline="-25000" dirty="0">
                <a:solidFill>
                  <a:srgbClr val="000000"/>
                </a:solidFill>
                <a:latin typeface="Arial" panose="020B0604020202020204" pitchFamily="34" charset="0"/>
              </a:endParaRPr>
            </a:p>
          </p:txBody>
        </p:sp>
        <p:sp>
          <p:nvSpPr>
            <p:cNvPr id="131088" name="Text Box 24"/>
            <p:cNvSpPr txBox="1"/>
            <p:nvPr/>
          </p:nvSpPr>
          <p:spPr>
            <a:xfrm>
              <a:off x="6426187" y="4247622"/>
              <a:ext cx="198320" cy="226542"/>
            </a:xfrm>
            <a:prstGeom prst="rect">
              <a:avLst/>
            </a:prstGeom>
            <a:noFill/>
            <a:ln w="9525">
              <a:noFill/>
            </a:ln>
          </p:spPr>
          <p:txBody>
            <a:bodyPr wrap="square">
              <a:spAutoFit/>
            </a:bodyPr>
            <a:lstStyle/>
            <a:p>
              <a:pPr defTabSz="1217930" eaLnBrk="1" hangingPunct="1"/>
              <a:r>
                <a:rPr lang="en-US" altLang="zh-CN" sz="1600" b="1" dirty="0">
                  <a:solidFill>
                    <a:srgbClr val="000000"/>
                  </a:solidFill>
                  <a:latin typeface="Arial" panose="020B0604020202020204" pitchFamily="34" charset="0"/>
                </a:rPr>
                <a:t>B</a:t>
              </a:r>
              <a:endParaRPr lang="en-US" altLang="zh-CN" sz="1600" b="1" baseline="-25000" dirty="0">
                <a:solidFill>
                  <a:srgbClr val="000000"/>
                </a:solidFill>
                <a:latin typeface="Arial" panose="020B0604020202020204" pitchFamily="34" charset="0"/>
              </a:endParaRPr>
            </a:p>
          </p:txBody>
        </p:sp>
        <p:sp>
          <p:nvSpPr>
            <p:cNvPr id="131089" name="Rectangle 19"/>
            <p:cNvSpPr/>
            <p:nvPr/>
          </p:nvSpPr>
          <p:spPr>
            <a:xfrm>
              <a:off x="6911871" y="3771975"/>
              <a:ext cx="327083" cy="839199"/>
            </a:xfrm>
            <a:prstGeom prst="rect">
              <a:avLst/>
            </a:prstGeom>
            <a:solidFill>
              <a:srgbClr val="CCFF99"/>
            </a:solidFill>
            <a:ln w="19050" cap="flat" cmpd="sng">
              <a:solidFill>
                <a:schemeClr val="bg2"/>
              </a:solidFill>
              <a:prstDash val="solid"/>
              <a:miter/>
              <a:headEnd type="none" w="med" len="med"/>
              <a:tailEnd type="none" w="med" len="med"/>
            </a:ln>
          </p:spPr>
          <p:txBody>
            <a:bodyPr anchor="ctr">
              <a:spAutoFit/>
            </a:bodyPr>
            <a:lstStyle/>
            <a:p>
              <a:pPr defTabSz="1217930" eaLnBrk="1" hangingPunct="1"/>
              <a:endParaRPr lang="zh-CN" altLang="en-US" sz="3200" dirty="0">
                <a:solidFill>
                  <a:srgbClr val="000000"/>
                </a:solidFill>
                <a:latin typeface="Arial" panose="020B0604020202020204" pitchFamily="34" charset="0"/>
              </a:endParaRPr>
            </a:p>
          </p:txBody>
        </p:sp>
        <p:cxnSp>
          <p:nvCxnSpPr>
            <p:cNvPr id="131090" name="直接连接符 24"/>
            <p:cNvCxnSpPr/>
            <p:nvPr/>
          </p:nvCxnSpPr>
          <p:spPr>
            <a:xfrm rot="5400000">
              <a:off x="6681802" y="3905259"/>
              <a:ext cx="72000" cy="72000"/>
            </a:xfrm>
            <a:prstGeom prst="line">
              <a:avLst/>
            </a:prstGeom>
            <a:ln w="19050" cap="flat" cmpd="sng">
              <a:solidFill>
                <a:schemeClr val="tx1"/>
              </a:solidFill>
              <a:prstDash val="solid"/>
              <a:headEnd type="none" w="med" len="med"/>
              <a:tailEnd type="none" w="med" len="med"/>
            </a:ln>
          </p:spPr>
        </p:cxnSp>
        <p:cxnSp>
          <p:nvCxnSpPr>
            <p:cNvPr id="131091" name="直接连接符 25"/>
            <p:cNvCxnSpPr/>
            <p:nvPr/>
          </p:nvCxnSpPr>
          <p:spPr>
            <a:xfrm rot="5400000">
              <a:off x="6672277" y="4352375"/>
              <a:ext cx="72000" cy="72000"/>
            </a:xfrm>
            <a:prstGeom prst="line">
              <a:avLst/>
            </a:prstGeom>
            <a:ln w="19050" cap="flat" cmpd="sng">
              <a:solidFill>
                <a:schemeClr val="tx1"/>
              </a:solidFill>
              <a:prstDash val="solid"/>
              <a:headEnd type="none" w="med" len="med"/>
              <a:tailEnd type="none" w="med" len="med"/>
            </a:ln>
          </p:spPr>
        </p:cxnSp>
        <p:sp>
          <p:nvSpPr>
            <p:cNvPr id="27" name="TextBox 26"/>
            <p:cNvSpPr txBox="1"/>
            <p:nvPr/>
          </p:nvSpPr>
          <p:spPr>
            <a:xfrm>
              <a:off x="6944870" y="3786006"/>
              <a:ext cx="271431" cy="805483"/>
            </a:xfrm>
            <a:prstGeom prst="rect">
              <a:avLst/>
            </a:prstGeom>
            <a:noFill/>
          </p:spPr>
          <p:txBody>
            <a:bodyPr wrap="square">
              <a:spAutoFit/>
            </a:bodyPr>
            <a:lstStyle/>
            <a:p>
              <a:pPr marR="0" defTabSz="1219200" eaLnBrk="1" hangingPunct="1">
                <a:buClrTx/>
                <a:buSzTx/>
                <a:buFontTx/>
                <a:defRPr/>
              </a:pPr>
              <a:r>
                <a:rPr kumimoji="1" lang="zh-CN" altLang="en-US" b="1" kern="1200" cap="none" spc="0" normalizeH="0" baseline="0" noProof="0" dirty="0">
                  <a:solidFill>
                    <a:srgbClr val="000000"/>
                  </a:solidFill>
                  <a:latin typeface="Arial" panose="020B0604020202020204" pitchFamily="34" charset="0"/>
                  <a:ea typeface="宋体" panose="02010600030101010101" pitchFamily="2" charset="-122"/>
                  <a:cs typeface="+mn-cs"/>
                </a:rPr>
                <a:t>比</a:t>
              </a:r>
            </a:p>
            <a:p>
              <a:pPr marR="0" defTabSz="1219200" eaLnBrk="1" hangingPunct="1">
                <a:buClrTx/>
                <a:buSzTx/>
                <a:buFontTx/>
                <a:defRPr/>
              </a:pPr>
              <a:r>
                <a:rPr kumimoji="1" lang="zh-CN" altLang="en-US" b="1" kern="1200" cap="none" spc="0" normalizeH="0" baseline="0" noProof="0" dirty="0">
                  <a:solidFill>
                    <a:srgbClr val="000000"/>
                  </a:solidFill>
                  <a:latin typeface="Arial" panose="020B0604020202020204" pitchFamily="34" charset="0"/>
                  <a:ea typeface="宋体" panose="02010600030101010101" pitchFamily="2" charset="-122"/>
                  <a:cs typeface="+mn-cs"/>
                </a:rPr>
                <a:t>较</a:t>
              </a:r>
            </a:p>
            <a:p>
              <a:pPr marR="0" defTabSz="1219200" eaLnBrk="1" hangingPunct="1">
                <a:buClrTx/>
                <a:buSzTx/>
                <a:buFontTx/>
                <a:defRPr/>
              </a:pPr>
              <a:r>
                <a:rPr kumimoji="1" lang="zh-CN" altLang="en-US" b="1" kern="1200" cap="none" spc="0" normalizeH="0" baseline="0" noProof="0" dirty="0">
                  <a:solidFill>
                    <a:srgbClr val="000000"/>
                  </a:solidFill>
                  <a:latin typeface="Arial" panose="020B0604020202020204" pitchFamily="34" charset="0"/>
                  <a:ea typeface="宋体" panose="02010600030101010101" pitchFamily="2" charset="-122"/>
                  <a:cs typeface="+mn-cs"/>
                </a:rPr>
                <a:t>器</a:t>
              </a:r>
            </a:p>
          </p:txBody>
        </p:sp>
      </p:grpSp>
      <p:sp>
        <p:nvSpPr>
          <p:cNvPr id="8" name="灯片编号占位符 7"/>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86</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b="1" dirty="0">
                <a:solidFill>
                  <a:srgbClr val="000000"/>
                </a:solidFill>
                <a:latin typeface="黑体" panose="02010609060101010101" pitchFamily="49" charset="-122"/>
                <a:ea typeface="黑体" panose="02010609060101010101" pitchFamily="49" charset="-122"/>
                <a:sym typeface="+mn-ea"/>
              </a:rPr>
              <a:t>一位数值比较器</a:t>
            </a:r>
            <a:endParaRPr lang="zh-CN" altLang="en-US"/>
          </a:p>
        </p:txBody>
      </p:sp>
      <p:sp>
        <p:nvSpPr>
          <p:cNvPr id="7" name="内容占位符 6"/>
          <p:cNvSpPr>
            <a:spLocks noGrp="1"/>
          </p:cNvSpPr>
          <p:nvPr>
            <p:ph idx="1"/>
          </p:nvPr>
        </p:nvSpPr>
        <p:spPr/>
        <p:txBody>
          <a:bodyPr/>
          <a:lstStyle/>
          <a:p>
            <a:endParaRPr lang="zh-CN" altLang="en-US"/>
          </a:p>
        </p:txBody>
      </p:sp>
      <p:graphicFrame>
        <p:nvGraphicFramePr>
          <p:cNvPr id="44" name="表格 43"/>
          <p:cNvGraphicFramePr>
            <a:graphicFrameLocks noGrp="1"/>
          </p:cNvGraphicFramePr>
          <p:nvPr>
            <p:custDataLst>
              <p:tags r:id="rId1"/>
            </p:custDataLst>
          </p:nvPr>
        </p:nvGraphicFramePr>
        <p:xfrm>
          <a:off x="1289050" y="2230438"/>
          <a:ext cx="2616148" cy="1991360"/>
        </p:xfrm>
        <a:graphic>
          <a:graphicData uri="http://schemas.openxmlformats.org/drawingml/2006/table">
            <a:tbl>
              <a:tblPr firstRow="1" bandRow="1">
                <a:tableStyleId>{D7AC3CCA-C797-4891-BE02-D94E43425B78}</a:tableStyleId>
              </a:tblPr>
              <a:tblGrid>
                <a:gridCol w="330021">
                  <a:extLst>
                    <a:ext uri="{9D8B030D-6E8A-4147-A177-3AD203B41FA5}">
                      <a16:colId xmlns:a16="http://schemas.microsoft.com/office/drawing/2014/main" val="20000"/>
                    </a:ext>
                  </a:extLst>
                </a:gridCol>
                <a:gridCol w="381031">
                  <a:extLst>
                    <a:ext uri="{9D8B030D-6E8A-4147-A177-3AD203B41FA5}">
                      <a16:colId xmlns:a16="http://schemas.microsoft.com/office/drawing/2014/main" val="20001"/>
                    </a:ext>
                  </a:extLst>
                </a:gridCol>
                <a:gridCol w="639990">
                  <a:extLst>
                    <a:ext uri="{9D8B030D-6E8A-4147-A177-3AD203B41FA5}">
                      <a16:colId xmlns:a16="http://schemas.microsoft.com/office/drawing/2014/main" val="20002"/>
                    </a:ext>
                  </a:extLst>
                </a:gridCol>
                <a:gridCol w="598356">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tblGrid>
              <a:tr h="325120">
                <a:tc>
                  <a:txBody>
                    <a:bodyPr/>
                    <a:lstStyle/>
                    <a:p>
                      <a:pPr algn="ctr"/>
                      <a:r>
                        <a:rPr lang="en-US" altLang="zh-CN" sz="1600" dirty="0">
                          <a:solidFill>
                            <a:schemeClr val="tx1"/>
                          </a:solidFill>
                          <a:latin typeface="+mj-lt"/>
                        </a:rPr>
                        <a:t>A</a:t>
                      </a:r>
                      <a:endParaRPr lang="en-US" altLang="zh-CN" sz="1600" b="1" kern="1200" baseline="-25000" dirty="0">
                        <a:solidFill>
                          <a:schemeClr val="tx1"/>
                        </a:solidFill>
                        <a:latin typeface="+mj-lt"/>
                        <a:ea typeface="+mn-ea"/>
                        <a:cs typeface="+mn-cs"/>
                      </a:endParaRPr>
                    </a:p>
                  </a:txBody>
                  <a:tcPr marL="121929" marR="121929" marT="60960" marB="60960">
                    <a:lnR w="12700" cap="flat" cmpd="sng" algn="ctr">
                      <a:noFill/>
                      <a:prstDash val="solid"/>
                      <a:round/>
                      <a:headEnd type="none" w="med" len="med"/>
                      <a:tailEnd type="none" w="med" len="med"/>
                    </a:lnR>
                    <a:solidFill>
                      <a:schemeClr val="bg1">
                        <a:lumMod val="20000"/>
                        <a:lumOff val="80000"/>
                      </a:schemeClr>
                    </a:solidFill>
                  </a:tcPr>
                </a:tc>
                <a:tc>
                  <a:txBody>
                    <a:bodyPr/>
                    <a:lstStyle/>
                    <a:p>
                      <a:pPr algn="ctr"/>
                      <a:r>
                        <a:rPr lang="en-US" altLang="zh-CN" sz="1600" dirty="0">
                          <a:solidFill>
                            <a:schemeClr val="tx1"/>
                          </a:solidFill>
                          <a:latin typeface="+mj-lt"/>
                        </a:rPr>
                        <a:t>B</a:t>
                      </a:r>
                      <a:endParaRPr lang="en-US" altLang="zh-CN" sz="1600" baseline="-25000" dirty="0">
                        <a:solidFill>
                          <a:schemeClr val="tx1"/>
                        </a:solidFill>
                        <a:latin typeface="+mj-lt"/>
                      </a:endParaRPr>
                    </a:p>
                  </a:txBody>
                  <a:tcPr marL="121929" marR="121929" marT="60960" marB="60960">
                    <a:lnL w="12700" cap="flat" cmpd="sng" algn="ctr">
                      <a:noFill/>
                      <a:prstDash val="solid"/>
                      <a:round/>
                      <a:headEnd type="none" w="med" len="med"/>
                      <a:tailEnd type="none" w="med" len="med"/>
                    </a:lnL>
                    <a:solidFill>
                      <a:schemeClr val="bg1">
                        <a:lumMod val="20000"/>
                        <a:lumOff val="80000"/>
                      </a:schemeClr>
                    </a:solidFill>
                  </a:tcPr>
                </a:tc>
                <a:tc>
                  <a:txBody>
                    <a:bodyPr/>
                    <a:lstStyle/>
                    <a:p>
                      <a:pPr algn="ctr"/>
                      <a:r>
                        <a:rPr lang="en-US" altLang="zh-CN" sz="1600" dirty="0">
                          <a:solidFill>
                            <a:srgbClr val="C00000"/>
                          </a:solidFill>
                          <a:latin typeface="+mj-lt"/>
                        </a:rPr>
                        <a:t>Y</a:t>
                      </a:r>
                      <a:r>
                        <a:rPr lang="en-US" altLang="zh-CN" sz="1600" baseline="-25000" dirty="0">
                          <a:solidFill>
                            <a:srgbClr val="C00000"/>
                          </a:solidFill>
                          <a:latin typeface="+mj-lt"/>
                        </a:rPr>
                        <a:t>A=B</a:t>
                      </a:r>
                    </a:p>
                  </a:txBody>
                  <a:tcPr marL="121929" marR="121929" marT="60960" marB="60960">
                    <a:solidFill>
                      <a:schemeClr val="bg1">
                        <a:lumMod val="20000"/>
                        <a:lumOff val="80000"/>
                      </a:schemeClr>
                    </a:solidFill>
                  </a:tcPr>
                </a:tc>
                <a:tc>
                  <a:txBody>
                    <a:bodyPr/>
                    <a:lstStyle/>
                    <a:p>
                      <a:pPr algn="ctr"/>
                      <a:r>
                        <a:rPr lang="en-US" altLang="zh-CN" sz="1600" b="1" kern="1200" dirty="0">
                          <a:solidFill>
                            <a:srgbClr val="C00000"/>
                          </a:solidFill>
                          <a:latin typeface="+mj-lt"/>
                          <a:ea typeface="+mn-ea"/>
                          <a:cs typeface="+mn-cs"/>
                        </a:rPr>
                        <a:t>Y</a:t>
                      </a:r>
                      <a:r>
                        <a:rPr lang="en-US" altLang="zh-CN" sz="1600" b="1" kern="1200" baseline="-25000" dirty="0">
                          <a:solidFill>
                            <a:srgbClr val="C00000"/>
                          </a:solidFill>
                          <a:latin typeface="+mj-lt"/>
                          <a:ea typeface="+mn-ea"/>
                          <a:cs typeface="+mn-cs"/>
                        </a:rPr>
                        <a:t>A&gt;B</a:t>
                      </a:r>
                    </a:p>
                  </a:txBody>
                  <a:tcPr marL="121929" marR="121929" marT="60960" marB="60960">
                    <a:solidFill>
                      <a:schemeClr val="bg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srgbClr val="C00000"/>
                          </a:solidFill>
                          <a:latin typeface="+mj-lt"/>
                          <a:ea typeface="+mn-ea"/>
                          <a:cs typeface="+mn-cs"/>
                        </a:rPr>
                        <a:t>Y</a:t>
                      </a:r>
                      <a:r>
                        <a:rPr lang="en-US" altLang="zh-CN" sz="1600" b="1" kern="1200" baseline="-25000" dirty="0">
                          <a:solidFill>
                            <a:srgbClr val="C00000"/>
                          </a:solidFill>
                          <a:latin typeface="+mj-lt"/>
                          <a:ea typeface="+mn-ea"/>
                          <a:cs typeface="+mn-cs"/>
                        </a:rPr>
                        <a:t>A&lt;B</a:t>
                      </a:r>
                    </a:p>
                  </a:txBody>
                  <a:tcPr marL="121929" marR="121929" marT="60960" marB="60960">
                    <a:solidFill>
                      <a:schemeClr val="bg1">
                        <a:lumMod val="20000"/>
                        <a:lumOff val="80000"/>
                      </a:schemeClr>
                    </a:solidFill>
                  </a:tcPr>
                </a:tc>
                <a:extLst>
                  <a:ext uri="{0D108BD9-81ED-4DB2-BD59-A6C34878D82A}">
                    <a16:rowId xmlns:a16="http://schemas.microsoft.com/office/drawing/2014/main" val="10000"/>
                  </a:ext>
                </a:extLst>
              </a:tr>
              <a:tr h="325120">
                <a:tc>
                  <a:txBody>
                    <a:bodyPr/>
                    <a:lstStyle/>
                    <a:p>
                      <a:pPr algn="ctr"/>
                      <a:r>
                        <a:rPr lang="en-US" altLang="zh-CN" sz="1600" b="1" dirty="0">
                          <a:latin typeface="+mj-lt"/>
                        </a:rPr>
                        <a:t>0</a:t>
                      </a:r>
                    </a:p>
                  </a:txBody>
                  <a:tcPr marL="121929" marR="121929" marT="60960" marB="60960">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b="1" dirty="0">
                          <a:latin typeface="+mj-lt"/>
                        </a:rPr>
                        <a:t>0</a:t>
                      </a:r>
                    </a:p>
                  </a:txBody>
                  <a:tcPr marL="121929" marR="121929" marT="60960" marB="60960">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b="1" dirty="0">
                          <a:latin typeface="+mj-lt"/>
                        </a:rPr>
                        <a:t>1</a:t>
                      </a:r>
                    </a:p>
                  </a:txBody>
                  <a:tcPr marL="121929" marR="121929" marT="60960" marB="60960">
                    <a:solidFill>
                      <a:schemeClr val="bg1"/>
                    </a:solidFill>
                  </a:tcPr>
                </a:tc>
                <a:tc>
                  <a:txBody>
                    <a:bodyPr/>
                    <a:lstStyle/>
                    <a:p>
                      <a:pPr algn="ctr"/>
                      <a:r>
                        <a:rPr lang="en-US" altLang="zh-CN" sz="1600" b="1" dirty="0">
                          <a:latin typeface="+mj-lt"/>
                        </a:rPr>
                        <a:t>0</a:t>
                      </a:r>
                    </a:p>
                  </a:txBody>
                  <a:tcPr marL="121929" marR="121929" marT="60960" marB="60960">
                    <a:solidFill>
                      <a:schemeClr val="bg1"/>
                    </a:solidFill>
                  </a:tcPr>
                </a:tc>
                <a:tc>
                  <a:txBody>
                    <a:bodyPr/>
                    <a:lstStyle/>
                    <a:p>
                      <a:pPr algn="ctr"/>
                      <a:r>
                        <a:rPr lang="en-US" altLang="zh-CN" sz="1600" b="1" dirty="0">
                          <a:latin typeface="+mj-lt"/>
                        </a:rPr>
                        <a:t>0</a:t>
                      </a:r>
                    </a:p>
                  </a:txBody>
                  <a:tcPr marL="121929" marR="121929" marT="60960" marB="60960">
                    <a:solidFill>
                      <a:schemeClr val="bg1"/>
                    </a:solidFill>
                  </a:tcPr>
                </a:tc>
                <a:extLst>
                  <a:ext uri="{0D108BD9-81ED-4DB2-BD59-A6C34878D82A}">
                    <a16:rowId xmlns:a16="http://schemas.microsoft.com/office/drawing/2014/main" val="10001"/>
                  </a:ext>
                </a:extLst>
              </a:tr>
              <a:tr h="325120">
                <a:tc>
                  <a:txBody>
                    <a:bodyPr/>
                    <a:lstStyle/>
                    <a:p>
                      <a:pPr algn="ctr"/>
                      <a:r>
                        <a:rPr lang="en-US" altLang="zh-CN" sz="1600" b="1" dirty="0">
                          <a:latin typeface="+mj-lt"/>
                        </a:rPr>
                        <a:t>0</a:t>
                      </a:r>
                    </a:p>
                  </a:txBody>
                  <a:tcPr marL="121929" marR="121929" marT="60960" marB="60960">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b="1" dirty="0">
                          <a:latin typeface="+mj-lt"/>
                        </a:rPr>
                        <a:t>1</a:t>
                      </a:r>
                    </a:p>
                  </a:txBody>
                  <a:tcPr marL="121929" marR="121929" marT="60960" marB="60960">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b="1" dirty="0">
                          <a:latin typeface="+mj-lt"/>
                        </a:rPr>
                        <a:t>0</a:t>
                      </a:r>
                    </a:p>
                  </a:txBody>
                  <a:tcPr marL="121929" marR="121929" marT="60960" marB="60960">
                    <a:solidFill>
                      <a:schemeClr val="bg1"/>
                    </a:solidFill>
                  </a:tcPr>
                </a:tc>
                <a:tc>
                  <a:txBody>
                    <a:bodyPr/>
                    <a:lstStyle/>
                    <a:p>
                      <a:pPr algn="ctr"/>
                      <a:r>
                        <a:rPr lang="en-US" altLang="zh-CN" sz="1600" b="1" dirty="0">
                          <a:latin typeface="+mj-lt"/>
                        </a:rPr>
                        <a:t>0</a:t>
                      </a:r>
                    </a:p>
                  </a:txBody>
                  <a:tcPr marL="121929" marR="121929" marT="60960" marB="60960">
                    <a:solidFill>
                      <a:schemeClr val="bg1"/>
                    </a:solidFill>
                  </a:tcPr>
                </a:tc>
                <a:tc>
                  <a:txBody>
                    <a:bodyPr/>
                    <a:lstStyle/>
                    <a:p>
                      <a:pPr algn="ctr"/>
                      <a:r>
                        <a:rPr lang="en-US" altLang="zh-CN" sz="1600" b="1" dirty="0">
                          <a:latin typeface="+mj-lt"/>
                        </a:rPr>
                        <a:t>1</a:t>
                      </a:r>
                    </a:p>
                  </a:txBody>
                  <a:tcPr marL="121929" marR="121929" marT="60960" marB="60960">
                    <a:solidFill>
                      <a:schemeClr val="bg1"/>
                    </a:solidFill>
                  </a:tcPr>
                </a:tc>
                <a:extLst>
                  <a:ext uri="{0D108BD9-81ED-4DB2-BD59-A6C34878D82A}">
                    <a16:rowId xmlns:a16="http://schemas.microsoft.com/office/drawing/2014/main" val="10002"/>
                  </a:ext>
                </a:extLst>
              </a:tr>
              <a:tr h="325120">
                <a:tc>
                  <a:txBody>
                    <a:bodyPr/>
                    <a:lstStyle/>
                    <a:p>
                      <a:pPr algn="ctr"/>
                      <a:r>
                        <a:rPr lang="en-US" altLang="zh-CN" sz="1600" b="1" dirty="0">
                          <a:latin typeface="+mj-lt"/>
                        </a:rPr>
                        <a:t>1</a:t>
                      </a:r>
                    </a:p>
                  </a:txBody>
                  <a:tcPr marL="121929" marR="121929" marT="60960" marB="60960">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b="1" dirty="0">
                          <a:latin typeface="+mj-lt"/>
                        </a:rPr>
                        <a:t>0</a:t>
                      </a:r>
                    </a:p>
                  </a:txBody>
                  <a:tcPr marL="121929" marR="121929" marT="60960" marB="60960">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b="1" dirty="0">
                          <a:latin typeface="+mj-lt"/>
                        </a:rPr>
                        <a:t>0</a:t>
                      </a:r>
                    </a:p>
                  </a:txBody>
                  <a:tcPr marL="121929" marR="121929" marT="60960" marB="60960">
                    <a:solidFill>
                      <a:schemeClr val="bg1"/>
                    </a:solidFill>
                  </a:tcPr>
                </a:tc>
                <a:tc>
                  <a:txBody>
                    <a:bodyPr/>
                    <a:lstStyle/>
                    <a:p>
                      <a:pPr algn="ctr"/>
                      <a:r>
                        <a:rPr lang="en-US" altLang="zh-CN" sz="1600" b="1" dirty="0">
                          <a:latin typeface="+mj-lt"/>
                        </a:rPr>
                        <a:t>1</a:t>
                      </a:r>
                    </a:p>
                  </a:txBody>
                  <a:tcPr marL="121929" marR="121929" marT="60960" marB="60960">
                    <a:solidFill>
                      <a:schemeClr val="bg1"/>
                    </a:solidFill>
                  </a:tcPr>
                </a:tc>
                <a:tc>
                  <a:txBody>
                    <a:bodyPr/>
                    <a:lstStyle/>
                    <a:p>
                      <a:pPr algn="ctr"/>
                      <a:r>
                        <a:rPr lang="en-US" altLang="zh-CN" sz="1600" b="1" dirty="0">
                          <a:latin typeface="+mj-lt"/>
                        </a:rPr>
                        <a:t>0</a:t>
                      </a:r>
                    </a:p>
                  </a:txBody>
                  <a:tcPr marL="121929" marR="121929" marT="60960" marB="60960">
                    <a:solidFill>
                      <a:schemeClr val="bg1"/>
                    </a:solidFill>
                  </a:tcPr>
                </a:tc>
                <a:extLst>
                  <a:ext uri="{0D108BD9-81ED-4DB2-BD59-A6C34878D82A}">
                    <a16:rowId xmlns:a16="http://schemas.microsoft.com/office/drawing/2014/main" val="10003"/>
                  </a:ext>
                </a:extLst>
              </a:tr>
              <a:tr h="365760">
                <a:tc>
                  <a:txBody>
                    <a:bodyPr/>
                    <a:lstStyle/>
                    <a:p>
                      <a:pPr algn="ctr"/>
                      <a:r>
                        <a:rPr lang="en-US" altLang="zh-CN" sz="1600" b="1" dirty="0">
                          <a:latin typeface="+mj-lt"/>
                        </a:rPr>
                        <a:t>1</a:t>
                      </a:r>
                    </a:p>
                  </a:txBody>
                  <a:tcPr marL="121929" marR="121929" marT="60960" marB="60960">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b="1" dirty="0">
                          <a:latin typeface="+mj-lt"/>
                        </a:rPr>
                        <a:t>1</a:t>
                      </a:r>
                    </a:p>
                  </a:txBody>
                  <a:tcPr marL="121929" marR="121929" marT="60960" marB="60960">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b="1" dirty="0">
                          <a:latin typeface="+mj-lt"/>
                        </a:rPr>
                        <a:t>1</a:t>
                      </a:r>
                    </a:p>
                  </a:txBody>
                  <a:tcPr marL="121929" marR="121929" marT="60960" marB="60960">
                    <a:solidFill>
                      <a:schemeClr val="bg1"/>
                    </a:solidFill>
                  </a:tcPr>
                </a:tc>
                <a:tc>
                  <a:txBody>
                    <a:bodyPr/>
                    <a:lstStyle/>
                    <a:p>
                      <a:pPr algn="ctr"/>
                      <a:r>
                        <a:rPr lang="en-US" altLang="zh-CN" sz="1600" b="1" dirty="0">
                          <a:latin typeface="+mj-lt"/>
                        </a:rPr>
                        <a:t>0</a:t>
                      </a:r>
                    </a:p>
                  </a:txBody>
                  <a:tcPr marL="121929" marR="121929" marT="60960" marB="60960">
                    <a:solidFill>
                      <a:schemeClr val="bg1"/>
                    </a:solidFill>
                  </a:tcPr>
                </a:tc>
                <a:tc>
                  <a:txBody>
                    <a:bodyPr/>
                    <a:lstStyle/>
                    <a:p>
                      <a:pPr algn="ctr"/>
                      <a:r>
                        <a:rPr lang="en-US" altLang="zh-CN" sz="1600" b="1" dirty="0">
                          <a:latin typeface="+mj-lt"/>
                        </a:rPr>
                        <a:t>0</a:t>
                      </a:r>
                    </a:p>
                  </a:txBody>
                  <a:tcPr marL="121929" marR="121929" marT="60960" marB="60960">
                    <a:solidFill>
                      <a:schemeClr val="bg1"/>
                    </a:solidFill>
                  </a:tcPr>
                </a:tc>
                <a:extLst>
                  <a:ext uri="{0D108BD9-81ED-4DB2-BD59-A6C34878D82A}">
                    <a16:rowId xmlns:a16="http://schemas.microsoft.com/office/drawing/2014/main" val="10004"/>
                  </a:ext>
                </a:extLst>
              </a:tr>
            </a:tbl>
          </a:graphicData>
        </a:graphic>
      </p:graphicFrame>
      <p:sp>
        <p:nvSpPr>
          <p:cNvPr id="52" name="Text Box 52"/>
          <p:cNvSpPr txBox="1">
            <a:spLocks noChangeArrowheads="1"/>
          </p:cNvSpPr>
          <p:nvPr/>
        </p:nvSpPr>
        <p:spPr bwMode="auto">
          <a:xfrm>
            <a:off x="1962150" y="1776413"/>
            <a:ext cx="1276350" cy="420688"/>
          </a:xfrm>
          <a:prstGeom prst="rect">
            <a:avLst/>
          </a:prstGeom>
          <a:noFill/>
          <a:ln w="9525">
            <a:noFill/>
            <a:miter lim="800000"/>
          </a:ln>
        </p:spPr>
        <p:txBody>
          <a:bodyPr>
            <a:spAutoFit/>
          </a:bodyPr>
          <a:lstStyle/>
          <a:p>
            <a:pPr marR="0" defTabSz="1219200" eaLnBrk="1" hangingPunct="1">
              <a:buClrTx/>
              <a:buSzTx/>
              <a:buFontTx/>
              <a:defRPr/>
            </a:pPr>
            <a:r>
              <a:rPr kumimoji="1" lang="zh-CN" altLang="en-US" sz="2135" b="1" kern="1200" cap="none" spc="0" normalizeH="0" baseline="0" noProof="0" dirty="0">
                <a:solidFill>
                  <a:srgbClr val="000000"/>
                </a:solidFill>
                <a:latin typeface="黑体" panose="02010609060101010101" pitchFamily="49" charset="-122"/>
                <a:ea typeface="黑体" panose="02010609060101010101" pitchFamily="49" charset="-122"/>
                <a:cs typeface="+mn-cs"/>
              </a:rPr>
              <a:t>真值表</a:t>
            </a:r>
          </a:p>
        </p:txBody>
      </p:sp>
      <p:sp>
        <p:nvSpPr>
          <p:cNvPr id="206" name="右箭头 205"/>
          <p:cNvSpPr/>
          <p:nvPr/>
        </p:nvSpPr>
        <p:spPr>
          <a:xfrm rot="3242022">
            <a:off x="6034088" y="3711575"/>
            <a:ext cx="695325" cy="271463"/>
          </a:xfrm>
          <a:prstGeom prst="rightArrow">
            <a:avLst>
              <a:gd name="adj1" fmla="val 50000"/>
              <a:gd name="adj2" fmla="val 49994"/>
            </a:avLst>
          </a:prstGeom>
          <a:solidFill>
            <a:srgbClr val="FF0000"/>
          </a:solidFill>
          <a:ln w="9525" cap="flat" cmpd="sng">
            <a:solidFill>
              <a:schemeClr val="bg2"/>
            </a:solidFill>
            <a:prstDash val="solid"/>
            <a:roun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grpSp>
        <p:nvGrpSpPr>
          <p:cNvPr id="211" name="组合 210"/>
          <p:cNvGrpSpPr/>
          <p:nvPr/>
        </p:nvGrpSpPr>
        <p:grpSpPr>
          <a:xfrm>
            <a:off x="4191000" y="2286000"/>
            <a:ext cx="2111375" cy="1398588"/>
            <a:chOff x="3357554" y="1767296"/>
            <a:chExt cx="1583036" cy="1048439"/>
          </a:xfrm>
        </p:grpSpPr>
        <p:sp>
          <p:nvSpPr>
            <p:cNvPr id="72" name="Text Box 84"/>
            <p:cNvSpPr txBox="1">
              <a:spLocks noChangeArrowheads="1"/>
            </p:cNvSpPr>
            <p:nvPr/>
          </p:nvSpPr>
          <p:spPr bwMode="auto">
            <a:xfrm>
              <a:off x="3500384" y="1767296"/>
              <a:ext cx="1440206" cy="315365"/>
            </a:xfrm>
            <a:prstGeom prst="rect">
              <a:avLst/>
            </a:prstGeom>
            <a:noFill/>
            <a:ln w="25400" algn="ctr">
              <a:noFill/>
              <a:miter lim="800000"/>
            </a:ln>
            <a:effectLst/>
          </p:spPr>
          <p:txBody>
            <a:bodyPr>
              <a:spAutoFit/>
            </a:bodyPr>
            <a:lstStyle/>
            <a:p>
              <a:pPr marR="0" defTabSz="1219200" eaLnBrk="1" hangingPunct="1">
                <a:buClrTx/>
                <a:buSzTx/>
                <a:buFontTx/>
                <a:defRPr/>
              </a:pPr>
              <a:r>
                <a:rPr kumimoji="0" lang="en-US" altLang="zh-CN" sz="2135" b="1" kern="1200" cap="none" spc="0" normalizeH="0" baseline="0" noProof="0" dirty="0">
                  <a:solidFill>
                    <a:srgbClr val="000000"/>
                  </a:solidFill>
                  <a:latin typeface="Arial" panose="020B0604020202020204"/>
                  <a:ea typeface="宋体" panose="02010600030101010101" pitchFamily="2" charset="-122"/>
                  <a:cs typeface="+mn-cs"/>
                </a:rPr>
                <a:t>Y</a:t>
              </a:r>
              <a:r>
                <a:rPr kumimoji="0" lang="en-US" altLang="zh-CN" sz="2135" b="1" kern="1200" cap="none" spc="0" normalizeH="0" baseline="-25000" noProof="0" dirty="0">
                  <a:solidFill>
                    <a:srgbClr val="000000"/>
                  </a:solidFill>
                  <a:latin typeface="Arial" panose="020B0604020202020204"/>
                  <a:ea typeface="宋体" panose="02010600030101010101" pitchFamily="2" charset="-122"/>
                  <a:cs typeface="+mn-cs"/>
                </a:rPr>
                <a:t>A=B</a:t>
              </a:r>
              <a:r>
                <a:rPr kumimoji="0" lang="en-US" altLang="zh-CN" sz="2135" b="1" kern="1200" cap="none" spc="0" normalizeH="0" baseline="0" noProof="0" dirty="0">
                  <a:solidFill>
                    <a:srgbClr val="000000"/>
                  </a:solidFill>
                  <a:latin typeface="Arial" panose="020B0604020202020204"/>
                  <a:ea typeface="宋体" panose="02010600030101010101" pitchFamily="2" charset="-122"/>
                  <a:cs typeface="+mn-cs"/>
                </a:rPr>
                <a:t> = A ⊙B</a:t>
              </a:r>
            </a:p>
          </p:txBody>
        </p:sp>
        <p:grpSp>
          <p:nvGrpSpPr>
            <p:cNvPr id="132181" name="组合 128"/>
            <p:cNvGrpSpPr/>
            <p:nvPr/>
          </p:nvGrpSpPr>
          <p:grpSpPr>
            <a:xfrm>
              <a:off x="3500384" y="2124313"/>
              <a:ext cx="1214058" cy="315365"/>
              <a:chOff x="571426" y="3428833"/>
              <a:chExt cx="1214058" cy="315365"/>
            </a:xfrm>
          </p:grpSpPr>
          <p:sp>
            <p:nvSpPr>
              <p:cNvPr id="114" name="Text Box 84"/>
              <p:cNvSpPr txBox="1">
                <a:spLocks noChangeArrowheads="1"/>
              </p:cNvSpPr>
              <p:nvPr/>
            </p:nvSpPr>
            <p:spPr bwMode="auto">
              <a:xfrm>
                <a:off x="571426" y="3428833"/>
                <a:ext cx="1214058" cy="315365"/>
              </a:xfrm>
              <a:prstGeom prst="rect">
                <a:avLst/>
              </a:prstGeom>
              <a:noFill/>
              <a:ln w="25400" algn="ctr">
                <a:noFill/>
                <a:miter lim="800000"/>
              </a:ln>
              <a:effectLst/>
            </p:spPr>
            <p:txBody>
              <a:bodyPr>
                <a:spAutoFit/>
              </a:bodyPr>
              <a:lstStyle/>
              <a:p>
                <a:pPr marR="0" defTabSz="1219200" eaLnBrk="1" hangingPunct="1">
                  <a:buClrTx/>
                  <a:buSzTx/>
                  <a:buFontTx/>
                  <a:defRPr/>
                </a:pPr>
                <a:r>
                  <a:rPr kumimoji="0" lang="en-US" altLang="zh-CN" sz="2135" b="1" kern="1200" cap="none" spc="0" normalizeH="0" baseline="0" noProof="0" dirty="0">
                    <a:solidFill>
                      <a:srgbClr val="000000"/>
                    </a:solidFill>
                    <a:latin typeface="Arial" panose="020B0604020202020204"/>
                    <a:ea typeface="宋体" panose="02010600030101010101" pitchFamily="2" charset="-122"/>
                    <a:cs typeface="+mn-cs"/>
                  </a:rPr>
                  <a:t>Y</a:t>
                </a:r>
                <a:r>
                  <a:rPr kumimoji="0" lang="en-US" altLang="zh-CN" sz="2135" b="1" kern="1200" cap="none" spc="0" normalizeH="0" baseline="-25000" noProof="0" dirty="0">
                    <a:solidFill>
                      <a:srgbClr val="000000"/>
                    </a:solidFill>
                    <a:latin typeface="Arial" panose="020B0604020202020204"/>
                    <a:ea typeface="宋体" panose="02010600030101010101" pitchFamily="2" charset="-122"/>
                    <a:cs typeface="+mn-cs"/>
                  </a:rPr>
                  <a:t>A&gt;B</a:t>
                </a:r>
                <a:r>
                  <a:rPr kumimoji="0" lang="en-US" altLang="zh-CN" sz="2135" b="1" kern="1200" cap="none" spc="0" normalizeH="0" baseline="0" noProof="0" dirty="0">
                    <a:solidFill>
                      <a:srgbClr val="000000"/>
                    </a:solidFill>
                    <a:latin typeface="Arial" panose="020B0604020202020204"/>
                    <a:ea typeface="宋体" panose="02010600030101010101" pitchFamily="2" charset="-122"/>
                    <a:cs typeface="+mn-cs"/>
                  </a:rPr>
                  <a:t> = AB</a:t>
                </a:r>
              </a:p>
            </p:txBody>
          </p:sp>
          <p:cxnSp>
            <p:nvCxnSpPr>
              <p:cNvPr id="132187" name="直接连接符 124"/>
              <p:cNvCxnSpPr/>
              <p:nvPr/>
            </p:nvCxnSpPr>
            <p:spPr>
              <a:xfrm>
                <a:off x="1433491" y="3446668"/>
                <a:ext cx="108000" cy="0"/>
              </a:xfrm>
              <a:prstGeom prst="line">
                <a:avLst/>
              </a:prstGeom>
              <a:ln w="19050" cap="flat" cmpd="sng">
                <a:solidFill>
                  <a:schemeClr val="tx1"/>
                </a:solidFill>
                <a:prstDash val="solid"/>
                <a:headEnd type="none" w="med" len="med"/>
                <a:tailEnd type="none" w="med" len="med"/>
              </a:ln>
            </p:spPr>
          </p:cxnSp>
        </p:grpSp>
        <p:grpSp>
          <p:nvGrpSpPr>
            <p:cNvPr id="132182" name="组合 129"/>
            <p:cNvGrpSpPr/>
            <p:nvPr/>
          </p:nvGrpSpPr>
          <p:grpSpPr>
            <a:xfrm>
              <a:off x="3500384" y="2500370"/>
              <a:ext cx="1214058" cy="315365"/>
              <a:chOff x="571426" y="3804890"/>
              <a:chExt cx="1214058" cy="315365"/>
            </a:xfrm>
          </p:grpSpPr>
          <p:sp>
            <p:nvSpPr>
              <p:cNvPr id="126" name="Text Box 84"/>
              <p:cNvSpPr txBox="1">
                <a:spLocks noChangeArrowheads="1"/>
              </p:cNvSpPr>
              <p:nvPr/>
            </p:nvSpPr>
            <p:spPr bwMode="auto">
              <a:xfrm>
                <a:off x="571426" y="3804890"/>
                <a:ext cx="1214058" cy="315365"/>
              </a:xfrm>
              <a:prstGeom prst="rect">
                <a:avLst/>
              </a:prstGeom>
              <a:noFill/>
              <a:ln w="25400" algn="ctr">
                <a:noFill/>
                <a:miter lim="800000"/>
              </a:ln>
              <a:effectLst/>
            </p:spPr>
            <p:txBody>
              <a:bodyPr>
                <a:spAutoFit/>
              </a:bodyPr>
              <a:lstStyle/>
              <a:p>
                <a:pPr marR="0" defTabSz="1219200" eaLnBrk="1" hangingPunct="1">
                  <a:buClrTx/>
                  <a:buSzTx/>
                  <a:buFontTx/>
                  <a:defRPr/>
                </a:pPr>
                <a:r>
                  <a:rPr kumimoji="0" lang="en-US" altLang="zh-CN" sz="2135" b="1" kern="1200" cap="none" spc="0" normalizeH="0" baseline="0" noProof="0" dirty="0">
                    <a:solidFill>
                      <a:srgbClr val="000000"/>
                    </a:solidFill>
                    <a:latin typeface="Arial" panose="020B0604020202020204"/>
                    <a:ea typeface="宋体" panose="02010600030101010101" pitchFamily="2" charset="-122"/>
                    <a:cs typeface="+mn-cs"/>
                  </a:rPr>
                  <a:t>Y</a:t>
                </a:r>
                <a:r>
                  <a:rPr kumimoji="0" lang="en-US" altLang="zh-CN" sz="2135" b="1" kern="1200" cap="none" spc="0" normalizeH="0" baseline="-25000" noProof="0" dirty="0">
                    <a:solidFill>
                      <a:srgbClr val="000000"/>
                    </a:solidFill>
                    <a:latin typeface="Arial" panose="020B0604020202020204"/>
                    <a:ea typeface="宋体" panose="02010600030101010101" pitchFamily="2" charset="-122"/>
                    <a:cs typeface="+mn-cs"/>
                  </a:rPr>
                  <a:t>A&lt;B</a:t>
                </a:r>
                <a:r>
                  <a:rPr kumimoji="0" lang="en-US" altLang="zh-CN" sz="2135" b="1" kern="1200" cap="none" spc="0" normalizeH="0" baseline="0" noProof="0" dirty="0">
                    <a:solidFill>
                      <a:srgbClr val="000000"/>
                    </a:solidFill>
                    <a:latin typeface="Arial" panose="020B0604020202020204"/>
                    <a:ea typeface="宋体" panose="02010600030101010101" pitchFamily="2" charset="-122"/>
                    <a:cs typeface="+mn-cs"/>
                  </a:rPr>
                  <a:t> = AB</a:t>
                </a:r>
              </a:p>
            </p:txBody>
          </p:sp>
          <p:cxnSp>
            <p:nvCxnSpPr>
              <p:cNvPr id="132185" name="直接连接符 126"/>
              <p:cNvCxnSpPr/>
              <p:nvPr/>
            </p:nvCxnSpPr>
            <p:spPr>
              <a:xfrm>
                <a:off x="1300141" y="3822494"/>
                <a:ext cx="108000" cy="0"/>
              </a:xfrm>
              <a:prstGeom prst="line">
                <a:avLst/>
              </a:prstGeom>
              <a:ln w="19050" cap="flat" cmpd="sng">
                <a:solidFill>
                  <a:schemeClr val="tx1"/>
                </a:solidFill>
                <a:prstDash val="solid"/>
                <a:headEnd type="none" w="med" len="med"/>
                <a:tailEnd type="none" w="med" len="med"/>
              </a:ln>
            </p:spPr>
          </p:cxnSp>
        </p:grpSp>
        <p:sp>
          <p:nvSpPr>
            <p:cNvPr id="132183" name="左大括号 209"/>
            <p:cNvSpPr/>
            <p:nvPr/>
          </p:nvSpPr>
          <p:spPr>
            <a:xfrm>
              <a:off x="3357554" y="1895884"/>
              <a:ext cx="180000" cy="864000"/>
            </a:xfrm>
            <a:prstGeom prst="leftBrace">
              <a:avLst>
                <a:gd name="adj1" fmla="val 35000"/>
                <a:gd name="adj2" fmla="val 50000"/>
              </a:avLst>
            </a:prstGeom>
            <a:noFill/>
            <a:ln w="19050" cap="flat" cmpd="sng">
              <a:solidFill>
                <a:schemeClr val="bg2"/>
              </a:solidFill>
              <a:prstDash val="solid"/>
              <a:headEnd type="none" w="med" len="med"/>
              <a:tailEnd type="none" w="med" len="med"/>
            </a:ln>
          </p:spPr>
          <p:txBody>
            <a:bodyPr anchor="ctr"/>
            <a:lstStyle/>
            <a:p>
              <a:pPr algn="ctr" defTabSz="1217930" eaLnBrk="1" hangingPunct="1"/>
              <a:endParaRPr lang="zh-CN" altLang="en-US" sz="3200" dirty="0">
                <a:solidFill>
                  <a:srgbClr val="000000"/>
                </a:solidFill>
                <a:latin typeface="Arial" panose="020B0604020202020204" pitchFamily="34" charset="0"/>
              </a:endParaRPr>
            </a:p>
          </p:txBody>
        </p:sp>
      </p:grpSp>
      <p:sp>
        <p:nvSpPr>
          <p:cNvPr id="170" name="右箭头 169"/>
          <p:cNvSpPr/>
          <p:nvPr/>
        </p:nvSpPr>
        <p:spPr>
          <a:xfrm rot="-5400000">
            <a:off x="8089519" y="3781456"/>
            <a:ext cx="756000" cy="252000"/>
          </a:xfrm>
          <a:prstGeom prst="rightArrow">
            <a:avLst>
              <a:gd name="adj1" fmla="val 50000"/>
              <a:gd name="adj2" fmla="val 50002"/>
            </a:avLst>
          </a:prstGeom>
          <a:solidFill>
            <a:srgbClr val="FF0000"/>
          </a:solidFill>
          <a:ln w="9525" cap="flat" cmpd="sng">
            <a:solidFill>
              <a:schemeClr val="bg2"/>
            </a:solidFill>
            <a:prstDash val="solid"/>
            <a:roun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pic>
        <p:nvPicPr>
          <p:cNvPr id="132143" name="图片 1"/>
          <p:cNvPicPr>
            <a:picLocks noChangeAspect="1"/>
          </p:cNvPicPr>
          <p:nvPr/>
        </p:nvPicPr>
        <p:blipFill>
          <a:blip r:embed="rId4"/>
          <a:stretch>
            <a:fillRect/>
          </a:stretch>
        </p:blipFill>
        <p:spPr>
          <a:xfrm>
            <a:off x="846138" y="4121468"/>
            <a:ext cx="3482975" cy="2590800"/>
          </a:xfrm>
          <a:prstGeom prst="rect">
            <a:avLst/>
          </a:prstGeom>
          <a:noFill/>
          <a:ln w="9525">
            <a:noFill/>
          </a:ln>
        </p:spPr>
      </p:pic>
      <p:pic>
        <p:nvPicPr>
          <p:cNvPr id="132144" name="图片 2"/>
          <p:cNvPicPr>
            <a:picLocks noChangeAspect="1"/>
          </p:cNvPicPr>
          <p:nvPr/>
        </p:nvPicPr>
        <p:blipFill>
          <a:blip r:embed="rId5"/>
          <a:stretch>
            <a:fillRect/>
          </a:stretch>
        </p:blipFill>
        <p:spPr>
          <a:xfrm>
            <a:off x="4800600" y="4373563"/>
            <a:ext cx="5819775" cy="1971675"/>
          </a:xfrm>
          <a:prstGeom prst="rect">
            <a:avLst/>
          </a:prstGeom>
          <a:noFill/>
          <a:ln w="9525">
            <a:noFill/>
          </a:ln>
        </p:spPr>
      </p:pic>
      <p:sp>
        <p:nvSpPr>
          <p:cNvPr id="8" name="灯片编号占位符 7"/>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87</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9" name="组合 8"/>
          <p:cNvGrpSpPr/>
          <p:nvPr/>
        </p:nvGrpSpPr>
        <p:grpSpPr>
          <a:xfrm>
            <a:off x="6775450" y="1344930"/>
            <a:ext cx="3688080" cy="1963420"/>
            <a:chOff x="10670" y="2118"/>
            <a:chExt cx="5808" cy="3092"/>
          </a:xfrm>
        </p:grpSpPr>
        <p:pic>
          <p:nvPicPr>
            <p:cNvPr id="132145" name="Picture 3"/>
            <p:cNvPicPr>
              <a:picLocks noChangeAspect="1"/>
            </p:cNvPicPr>
            <p:nvPr/>
          </p:nvPicPr>
          <p:blipFill>
            <a:blip r:embed="rId6"/>
            <a:stretch>
              <a:fillRect/>
            </a:stretch>
          </p:blipFill>
          <p:spPr>
            <a:xfrm>
              <a:off x="12798" y="3108"/>
              <a:ext cx="805" cy="742"/>
            </a:xfrm>
            <a:prstGeom prst="rect">
              <a:avLst/>
            </a:prstGeom>
            <a:noFill/>
            <a:ln w="9525">
              <a:noFill/>
            </a:ln>
          </p:spPr>
        </p:pic>
        <p:cxnSp>
          <p:nvCxnSpPr>
            <p:cNvPr id="132147" name="直接连接符 136"/>
            <p:cNvCxnSpPr/>
            <p:nvPr/>
          </p:nvCxnSpPr>
          <p:spPr>
            <a:xfrm>
              <a:off x="13668" y="3488"/>
              <a:ext cx="192" cy="0"/>
            </a:xfrm>
            <a:prstGeom prst="line">
              <a:avLst/>
            </a:prstGeom>
            <a:ln w="19050" cap="flat" cmpd="sng">
              <a:solidFill>
                <a:schemeClr val="tx1"/>
              </a:solidFill>
              <a:prstDash val="solid"/>
              <a:headEnd type="none" w="med" len="med"/>
              <a:tailEnd type="oval" w="sm" len="sm"/>
            </a:ln>
          </p:spPr>
        </p:cxnSp>
        <p:cxnSp>
          <p:nvCxnSpPr>
            <p:cNvPr id="132148" name="直接连接符 137"/>
            <p:cNvCxnSpPr/>
            <p:nvPr/>
          </p:nvCxnSpPr>
          <p:spPr>
            <a:xfrm>
              <a:off x="11385" y="3308"/>
              <a:ext cx="1585" cy="0"/>
            </a:xfrm>
            <a:prstGeom prst="line">
              <a:avLst/>
            </a:prstGeom>
            <a:ln w="19050" cap="flat" cmpd="sng">
              <a:solidFill>
                <a:schemeClr val="tx1"/>
              </a:solidFill>
              <a:prstDash val="solid"/>
              <a:headEnd type="none" w="med" len="med"/>
              <a:tailEnd type="none" w="med" len="med"/>
            </a:ln>
          </p:spPr>
        </p:cxnSp>
        <p:cxnSp>
          <p:nvCxnSpPr>
            <p:cNvPr id="132149" name="直接连接符 138"/>
            <p:cNvCxnSpPr/>
            <p:nvPr/>
          </p:nvCxnSpPr>
          <p:spPr>
            <a:xfrm>
              <a:off x="12523" y="3635"/>
              <a:ext cx="452" cy="0"/>
            </a:xfrm>
            <a:prstGeom prst="line">
              <a:avLst/>
            </a:prstGeom>
            <a:ln w="19050" cap="flat" cmpd="sng">
              <a:solidFill>
                <a:schemeClr val="tx1"/>
              </a:solidFill>
              <a:prstDash val="solid"/>
              <a:headEnd type="none" w="med" len="med"/>
              <a:tailEnd type="none" w="med" len="med"/>
            </a:ln>
          </p:spPr>
        </p:cxnSp>
        <p:pic>
          <p:nvPicPr>
            <p:cNvPr id="132150" name="Picture 3"/>
            <p:cNvPicPr>
              <a:picLocks noChangeAspect="1"/>
            </p:cNvPicPr>
            <p:nvPr/>
          </p:nvPicPr>
          <p:blipFill>
            <a:blip r:embed="rId6"/>
            <a:stretch>
              <a:fillRect/>
            </a:stretch>
          </p:blipFill>
          <p:spPr>
            <a:xfrm>
              <a:off x="12823" y="4015"/>
              <a:ext cx="805" cy="743"/>
            </a:xfrm>
            <a:prstGeom prst="rect">
              <a:avLst/>
            </a:prstGeom>
            <a:noFill/>
            <a:ln w="9525">
              <a:noFill/>
            </a:ln>
          </p:spPr>
        </p:pic>
        <p:cxnSp>
          <p:nvCxnSpPr>
            <p:cNvPr id="132152" name="直接连接符 141"/>
            <p:cNvCxnSpPr/>
            <p:nvPr/>
          </p:nvCxnSpPr>
          <p:spPr>
            <a:xfrm>
              <a:off x="13693" y="4395"/>
              <a:ext cx="192" cy="0"/>
            </a:xfrm>
            <a:prstGeom prst="line">
              <a:avLst/>
            </a:prstGeom>
            <a:ln w="19050" cap="flat" cmpd="sng">
              <a:solidFill>
                <a:schemeClr val="tx1"/>
              </a:solidFill>
              <a:prstDash val="solid"/>
              <a:headEnd type="none" w="med" len="med"/>
              <a:tailEnd type="oval" w="sm" len="sm"/>
            </a:ln>
          </p:spPr>
        </p:cxnSp>
        <p:cxnSp>
          <p:nvCxnSpPr>
            <p:cNvPr id="132153" name="直接连接符 142"/>
            <p:cNvCxnSpPr/>
            <p:nvPr/>
          </p:nvCxnSpPr>
          <p:spPr>
            <a:xfrm>
              <a:off x="12530" y="4225"/>
              <a:ext cx="490" cy="0"/>
            </a:xfrm>
            <a:prstGeom prst="line">
              <a:avLst/>
            </a:prstGeom>
            <a:ln w="19050" cap="flat" cmpd="sng">
              <a:solidFill>
                <a:schemeClr val="tx1"/>
              </a:solidFill>
              <a:prstDash val="solid"/>
              <a:headEnd type="none" w="med" len="med"/>
              <a:tailEnd type="none" w="med" len="med"/>
            </a:ln>
          </p:spPr>
        </p:cxnSp>
        <p:cxnSp>
          <p:nvCxnSpPr>
            <p:cNvPr id="132154" name="直接连接符 143"/>
            <p:cNvCxnSpPr/>
            <p:nvPr/>
          </p:nvCxnSpPr>
          <p:spPr>
            <a:xfrm>
              <a:off x="12548" y="4545"/>
              <a:ext cx="452" cy="0"/>
            </a:xfrm>
            <a:prstGeom prst="line">
              <a:avLst/>
            </a:prstGeom>
            <a:ln w="19050" cap="flat" cmpd="sng">
              <a:solidFill>
                <a:schemeClr val="tx1"/>
              </a:solidFill>
              <a:prstDash val="solid"/>
              <a:headEnd type="none" w="med" len="med"/>
              <a:tailEnd type="none" w="med" len="med"/>
            </a:ln>
          </p:spPr>
        </p:cxnSp>
        <p:pic>
          <p:nvPicPr>
            <p:cNvPr id="132155" name="Picture 3"/>
            <p:cNvPicPr>
              <a:picLocks noChangeAspect="1"/>
            </p:cNvPicPr>
            <p:nvPr/>
          </p:nvPicPr>
          <p:blipFill>
            <a:blip r:embed="rId6"/>
            <a:stretch>
              <a:fillRect/>
            </a:stretch>
          </p:blipFill>
          <p:spPr>
            <a:xfrm>
              <a:off x="14338" y="3555"/>
              <a:ext cx="805" cy="745"/>
            </a:xfrm>
            <a:prstGeom prst="rect">
              <a:avLst/>
            </a:prstGeom>
            <a:noFill/>
            <a:ln w="9525">
              <a:noFill/>
            </a:ln>
          </p:spPr>
        </p:pic>
        <p:cxnSp>
          <p:nvCxnSpPr>
            <p:cNvPr id="132157" name="直接连接符 146"/>
            <p:cNvCxnSpPr/>
            <p:nvPr/>
          </p:nvCxnSpPr>
          <p:spPr>
            <a:xfrm>
              <a:off x="15208" y="3935"/>
              <a:ext cx="192" cy="0"/>
            </a:xfrm>
            <a:prstGeom prst="line">
              <a:avLst/>
            </a:prstGeom>
            <a:ln w="19050" cap="flat" cmpd="sng">
              <a:solidFill>
                <a:schemeClr val="tx1"/>
              </a:solidFill>
              <a:prstDash val="solid"/>
              <a:headEnd type="none" w="med" len="med"/>
              <a:tailEnd type="none" w="med" len="med"/>
            </a:ln>
          </p:spPr>
        </p:cxnSp>
        <p:cxnSp>
          <p:nvCxnSpPr>
            <p:cNvPr id="132158" name="直接连接符 147"/>
            <p:cNvCxnSpPr/>
            <p:nvPr/>
          </p:nvCxnSpPr>
          <p:spPr>
            <a:xfrm>
              <a:off x="13870" y="3765"/>
              <a:ext cx="645" cy="0"/>
            </a:xfrm>
            <a:prstGeom prst="line">
              <a:avLst/>
            </a:prstGeom>
            <a:ln w="19050" cap="flat" cmpd="sng">
              <a:solidFill>
                <a:schemeClr val="tx1"/>
              </a:solidFill>
              <a:prstDash val="solid"/>
              <a:headEnd type="none" w="med" len="med"/>
              <a:tailEnd type="none" w="med" len="med"/>
            </a:ln>
          </p:spPr>
        </p:cxnSp>
        <p:cxnSp>
          <p:nvCxnSpPr>
            <p:cNvPr id="132159" name="直接连接符 148"/>
            <p:cNvCxnSpPr/>
            <p:nvPr/>
          </p:nvCxnSpPr>
          <p:spPr>
            <a:xfrm>
              <a:off x="13863" y="4085"/>
              <a:ext cx="645" cy="0"/>
            </a:xfrm>
            <a:prstGeom prst="line">
              <a:avLst/>
            </a:prstGeom>
            <a:ln w="19050" cap="flat" cmpd="sng">
              <a:solidFill>
                <a:schemeClr val="tx1"/>
              </a:solidFill>
              <a:prstDash val="solid"/>
              <a:headEnd type="none" w="med" len="med"/>
              <a:tailEnd type="none" w="med" len="med"/>
            </a:ln>
          </p:spPr>
        </p:cxnSp>
        <p:pic>
          <p:nvPicPr>
            <p:cNvPr id="132160" name="Picture 3"/>
            <p:cNvPicPr>
              <a:picLocks noChangeAspect="1"/>
            </p:cNvPicPr>
            <p:nvPr/>
          </p:nvPicPr>
          <p:blipFill>
            <a:blip r:embed="rId6"/>
            <a:stretch>
              <a:fillRect/>
            </a:stretch>
          </p:blipFill>
          <p:spPr>
            <a:xfrm>
              <a:off x="11475" y="3545"/>
              <a:ext cx="805" cy="745"/>
            </a:xfrm>
            <a:prstGeom prst="rect">
              <a:avLst/>
            </a:prstGeom>
            <a:noFill/>
            <a:ln w="9525">
              <a:noFill/>
            </a:ln>
          </p:spPr>
        </p:pic>
        <p:cxnSp>
          <p:nvCxnSpPr>
            <p:cNvPr id="132162" name="直接连接符 151"/>
            <p:cNvCxnSpPr/>
            <p:nvPr/>
          </p:nvCxnSpPr>
          <p:spPr>
            <a:xfrm>
              <a:off x="12345" y="3925"/>
              <a:ext cx="193" cy="0"/>
            </a:xfrm>
            <a:prstGeom prst="line">
              <a:avLst/>
            </a:prstGeom>
            <a:ln w="19050" cap="flat" cmpd="sng">
              <a:solidFill>
                <a:schemeClr val="tx1"/>
              </a:solidFill>
              <a:prstDash val="solid"/>
              <a:headEnd type="none" w="med" len="med"/>
              <a:tailEnd type="oval" w="sm" len="sm"/>
            </a:ln>
          </p:spPr>
        </p:cxnSp>
        <p:cxnSp>
          <p:nvCxnSpPr>
            <p:cNvPr id="132163" name="直接连接符 152"/>
            <p:cNvCxnSpPr/>
            <p:nvPr/>
          </p:nvCxnSpPr>
          <p:spPr>
            <a:xfrm>
              <a:off x="11218" y="3745"/>
              <a:ext cx="452" cy="0"/>
            </a:xfrm>
            <a:prstGeom prst="line">
              <a:avLst/>
            </a:prstGeom>
            <a:ln w="19050" cap="flat" cmpd="sng">
              <a:solidFill>
                <a:schemeClr val="tx1"/>
              </a:solidFill>
              <a:prstDash val="solid"/>
              <a:headEnd type="none" w="med" len="med"/>
              <a:tailEnd type="none" w="med" len="med"/>
            </a:ln>
          </p:spPr>
        </p:cxnSp>
        <p:cxnSp>
          <p:nvCxnSpPr>
            <p:cNvPr id="132164" name="直接连接符 153"/>
            <p:cNvCxnSpPr/>
            <p:nvPr/>
          </p:nvCxnSpPr>
          <p:spPr>
            <a:xfrm>
              <a:off x="11200" y="4075"/>
              <a:ext cx="453" cy="0"/>
            </a:xfrm>
            <a:prstGeom prst="line">
              <a:avLst/>
            </a:prstGeom>
            <a:ln w="19050" cap="flat" cmpd="sng">
              <a:solidFill>
                <a:schemeClr val="tx1"/>
              </a:solidFill>
              <a:prstDash val="solid"/>
              <a:headEnd type="none" w="med" len="med"/>
              <a:tailEnd type="none" w="med" len="med"/>
            </a:ln>
          </p:spPr>
        </p:cxnSp>
        <p:cxnSp>
          <p:nvCxnSpPr>
            <p:cNvPr id="132165" name="直接连接符 154"/>
            <p:cNvCxnSpPr/>
            <p:nvPr/>
          </p:nvCxnSpPr>
          <p:spPr>
            <a:xfrm flipH="1">
              <a:off x="12530" y="3635"/>
              <a:ext cx="3" cy="573"/>
            </a:xfrm>
            <a:prstGeom prst="line">
              <a:avLst/>
            </a:prstGeom>
            <a:ln w="19050" cap="flat" cmpd="sng">
              <a:solidFill>
                <a:schemeClr val="tx1"/>
              </a:solidFill>
              <a:prstDash val="solid"/>
              <a:headEnd type="none" w="med" len="med"/>
              <a:tailEnd type="none" w="med" len="med"/>
            </a:ln>
          </p:spPr>
        </p:cxnSp>
        <p:cxnSp>
          <p:nvCxnSpPr>
            <p:cNvPr id="132166" name="直接连接符 155"/>
            <p:cNvCxnSpPr/>
            <p:nvPr/>
          </p:nvCxnSpPr>
          <p:spPr>
            <a:xfrm>
              <a:off x="11375" y="4545"/>
              <a:ext cx="1613" cy="0"/>
            </a:xfrm>
            <a:prstGeom prst="line">
              <a:avLst/>
            </a:prstGeom>
            <a:ln w="19050" cap="flat" cmpd="sng">
              <a:solidFill>
                <a:schemeClr val="tx1"/>
              </a:solidFill>
              <a:prstDash val="solid"/>
              <a:headEnd type="none" w="med" len="med"/>
              <a:tailEnd type="none" w="med" len="med"/>
            </a:ln>
          </p:spPr>
        </p:cxnSp>
        <p:cxnSp>
          <p:nvCxnSpPr>
            <p:cNvPr id="132167" name="直接连接符 156"/>
            <p:cNvCxnSpPr/>
            <p:nvPr/>
          </p:nvCxnSpPr>
          <p:spPr>
            <a:xfrm flipH="1">
              <a:off x="11395" y="4075"/>
              <a:ext cx="0" cy="454"/>
            </a:xfrm>
            <a:prstGeom prst="line">
              <a:avLst/>
            </a:prstGeom>
            <a:ln w="19050" cap="flat" cmpd="sng">
              <a:solidFill>
                <a:schemeClr val="tx1"/>
              </a:solidFill>
              <a:prstDash val="solid"/>
              <a:headEnd type="oval" w="sm" len="sm"/>
              <a:tailEnd type="none" w="med" len="med"/>
            </a:ln>
          </p:spPr>
        </p:cxnSp>
        <p:cxnSp>
          <p:nvCxnSpPr>
            <p:cNvPr id="132168" name="直接连接符 157"/>
            <p:cNvCxnSpPr/>
            <p:nvPr/>
          </p:nvCxnSpPr>
          <p:spPr>
            <a:xfrm flipH="1">
              <a:off x="11405" y="3298"/>
              <a:ext cx="0" cy="427"/>
            </a:xfrm>
            <a:prstGeom prst="line">
              <a:avLst/>
            </a:prstGeom>
            <a:ln w="19050" cap="flat" cmpd="sng">
              <a:solidFill>
                <a:schemeClr val="tx1"/>
              </a:solidFill>
              <a:prstDash val="solid"/>
              <a:headEnd type="none" w="sm" len="sm"/>
              <a:tailEnd type="oval" w="sm" len="sm"/>
            </a:ln>
          </p:spPr>
        </p:cxnSp>
        <p:cxnSp>
          <p:nvCxnSpPr>
            <p:cNvPr id="132169" name="直接连接符 161"/>
            <p:cNvCxnSpPr/>
            <p:nvPr/>
          </p:nvCxnSpPr>
          <p:spPr>
            <a:xfrm flipH="1">
              <a:off x="13870" y="3178"/>
              <a:ext cx="0" cy="570"/>
            </a:xfrm>
            <a:prstGeom prst="line">
              <a:avLst/>
            </a:prstGeom>
            <a:ln w="19050" cap="flat" cmpd="sng">
              <a:solidFill>
                <a:schemeClr val="tx1"/>
              </a:solidFill>
              <a:prstDash val="solid"/>
              <a:headEnd type="none" w="sm" len="sm"/>
              <a:tailEnd type="none" w="sm" len="sm"/>
            </a:ln>
          </p:spPr>
        </p:cxnSp>
        <p:cxnSp>
          <p:nvCxnSpPr>
            <p:cNvPr id="132170" name="直接连接符 162"/>
            <p:cNvCxnSpPr/>
            <p:nvPr/>
          </p:nvCxnSpPr>
          <p:spPr>
            <a:xfrm flipH="1">
              <a:off x="13880" y="4078"/>
              <a:ext cx="0" cy="570"/>
            </a:xfrm>
            <a:prstGeom prst="line">
              <a:avLst/>
            </a:prstGeom>
            <a:ln w="19050" cap="flat" cmpd="sng">
              <a:solidFill>
                <a:schemeClr val="tx1"/>
              </a:solidFill>
              <a:prstDash val="solid"/>
              <a:headEnd type="none" w="sm" len="sm"/>
              <a:tailEnd type="none" w="sm" len="sm"/>
            </a:ln>
          </p:spPr>
        </p:cxnSp>
        <p:cxnSp>
          <p:nvCxnSpPr>
            <p:cNvPr id="132171" name="直接连接符 163"/>
            <p:cNvCxnSpPr/>
            <p:nvPr/>
          </p:nvCxnSpPr>
          <p:spPr>
            <a:xfrm>
              <a:off x="13880" y="4665"/>
              <a:ext cx="1610" cy="0"/>
            </a:xfrm>
            <a:prstGeom prst="line">
              <a:avLst/>
            </a:prstGeom>
            <a:ln w="19050" cap="flat" cmpd="sng">
              <a:solidFill>
                <a:schemeClr val="tx1"/>
              </a:solidFill>
              <a:prstDash val="solid"/>
              <a:headEnd type="none" w="med" len="med"/>
              <a:tailEnd type="none" w="med" len="med"/>
            </a:ln>
          </p:spPr>
        </p:cxnSp>
        <p:cxnSp>
          <p:nvCxnSpPr>
            <p:cNvPr id="132172" name="直接连接符 164"/>
            <p:cNvCxnSpPr/>
            <p:nvPr/>
          </p:nvCxnSpPr>
          <p:spPr>
            <a:xfrm>
              <a:off x="13863" y="3198"/>
              <a:ext cx="1612" cy="0"/>
            </a:xfrm>
            <a:prstGeom prst="line">
              <a:avLst/>
            </a:prstGeom>
            <a:ln w="19050" cap="flat" cmpd="sng">
              <a:solidFill>
                <a:schemeClr val="tx1"/>
              </a:solidFill>
              <a:prstDash val="solid"/>
              <a:headEnd type="none" w="med" len="med"/>
              <a:tailEnd type="none" w="med" len="med"/>
            </a:ln>
          </p:spPr>
        </p:cxnSp>
        <p:sp>
          <p:nvSpPr>
            <p:cNvPr id="132173" name="Text Box 333"/>
            <p:cNvSpPr txBox="1"/>
            <p:nvPr/>
          </p:nvSpPr>
          <p:spPr>
            <a:xfrm>
              <a:off x="15368" y="2878"/>
              <a:ext cx="972" cy="485"/>
            </a:xfrm>
            <a:prstGeom prst="rect">
              <a:avLst/>
            </a:prstGeom>
            <a:noFill/>
            <a:ln w="28575">
              <a:noFill/>
            </a:ln>
          </p:spPr>
          <p:txBody>
            <a:bodyPr>
              <a:spAutoFit/>
            </a:bodyPr>
            <a:lstStyle/>
            <a:p>
              <a:pPr>
                <a:spcBef>
                  <a:spcPct val="50000"/>
                </a:spcBef>
              </a:pPr>
              <a:r>
                <a:rPr lang="en-US" altLang="zh-CN" sz="1400" b="1" dirty="0">
                  <a:solidFill>
                    <a:schemeClr val="tx1"/>
                  </a:solidFill>
                  <a:latin typeface="Arial" panose="020B0604020202020204" pitchFamily="34" charset="0"/>
                </a:rPr>
                <a:t>Y</a:t>
              </a:r>
              <a:r>
                <a:rPr lang="en-US" altLang="zh-CN" sz="1400" b="1" baseline="-25000" dirty="0">
                  <a:solidFill>
                    <a:schemeClr val="tx1"/>
                  </a:solidFill>
                  <a:latin typeface="Arial" panose="020B0604020202020204" pitchFamily="34" charset="0"/>
                </a:rPr>
                <a:t>A&lt;B</a:t>
              </a:r>
            </a:p>
          </p:txBody>
        </p:sp>
        <p:sp>
          <p:nvSpPr>
            <p:cNvPr id="132174" name="Text Box 333"/>
            <p:cNvSpPr txBox="1"/>
            <p:nvPr/>
          </p:nvSpPr>
          <p:spPr>
            <a:xfrm>
              <a:off x="15368" y="3640"/>
              <a:ext cx="972" cy="485"/>
            </a:xfrm>
            <a:prstGeom prst="rect">
              <a:avLst/>
            </a:prstGeom>
            <a:noFill/>
            <a:ln w="28575">
              <a:noFill/>
            </a:ln>
          </p:spPr>
          <p:txBody>
            <a:bodyPr>
              <a:spAutoFit/>
            </a:bodyPr>
            <a:lstStyle/>
            <a:p>
              <a:pPr>
                <a:spcBef>
                  <a:spcPct val="50000"/>
                </a:spcBef>
              </a:pPr>
              <a:r>
                <a:rPr lang="en-US" altLang="zh-CN" sz="1400" b="1" dirty="0">
                  <a:solidFill>
                    <a:schemeClr val="tx1"/>
                  </a:solidFill>
                  <a:latin typeface="Arial" panose="020B0604020202020204" pitchFamily="34" charset="0"/>
                </a:rPr>
                <a:t>Y</a:t>
              </a:r>
              <a:r>
                <a:rPr lang="en-US" altLang="zh-CN" sz="1400" b="1" baseline="-25000" dirty="0">
                  <a:solidFill>
                    <a:schemeClr val="tx1"/>
                  </a:solidFill>
                  <a:latin typeface="Arial" panose="020B0604020202020204" pitchFamily="34" charset="0"/>
                </a:rPr>
                <a:t>A=B</a:t>
              </a:r>
            </a:p>
          </p:txBody>
        </p:sp>
        <p:sp>
          <p:nvSpPr>
            <p:cNvPr id="132175" name="Text Box 333"/>
            <p:cNvSpPr txBox="1"/>
            <p:nvPr/>
          </p:nvSpPr>
          <p:spPr>
            <a:xfrm>
              <a:off x="15393" y="4388"/>
              <a:ext cx="1075" cy="485"/>
            </a:xfrm>
            <a:prstGeom prst="rect">
              <a:avLst/>
            </a:prstGeom>
            <a:noFill/>
            <a:ln w="28575">
              <a:noFill/>
            </a:ln>
          </p:spPr>
          <p:txBody>
            <a:bodyPr>
              <a:spAutoFit/>
            </a:bodyPr>
            <a:lstStyle/>
            <a:p>
              <a:pPr>
                <a:spcBef>
                  <a:spcPct val="50000"/>
                </a:spcBef>
              </a:pPr>
              <a:r>
                <a:rPr lang="en-US" altLang="zh-CN" sz="1400" b="1" dirty="0">
                  <a:solidFill>
                    <a:schemeClr val="tx1"/>
                  </a:solidFill>
                  <a:latin typeface="Arial" panose="020B0604020202020204" pitchFamily="34" charset="0"/>
                </a:rPr>
                <a:t>Y</a:t>
              </a:r>
              <a:r>
                <a:rPr lang="en-US" altLang="zh-CN" sz="1400" b="1" baseline="-25000" dirty="0">
                  <a:solidFill>
                    <a:schemeClr val="tx1"/>
                  </a:solidFill>
                  <a:latin typeface="Arial" panose="020B0604020202020204" pitchFamily="34" charset="0"/>
                </a:rPr>
                <a:t>A&gt;B</a:t>
              </a:r>
            </a:p>
          </p:txBody>
        </p:sp>
        <p:sp>
          <p:nvSpPr>
            <p:cNvPr id="132176" name="Text Box 333"/>
            <p:cNvSpPr txBox="1"/>
            <p:nvPr/>
          </p:nvSpPr>
          <p:spPr>
            <a:xfrm>
              <a:off x="10783" y="3408"/>
              <a:ext cx="640" cy="435"/>
            </a:xfrm>
            <a:prstGeom prst="rect">
              <a:avLst/>
            </a:prstGeom>
            <a:noFill/>
            <a:ln w="28575">
              <a:noFill/>
            </a:ln>
          </p:spPr>
          <p:txBody>
            <a:bodyPr>
              <a:spAutoFit/>
            </a:bodyPr>
            <a:lstStyle/>
            <a:p>
              <a:pPr>
                <a:spcBef>
                  <a:spcPct val="50000"/>
                </a:spcBef>
              </a:pPr>
              <a:r>
                <a:rPr lang="en-US" altLang="zh-CN" sz="1200" b="1" dirty="0">
                  <a:solidFill>
                    <a:schemeClr val="tx1"/>
                  </a:solidFill>
                  <a:latin typeface="Arial" panose="020B0604020202020204" pitchFamily="34" charset="0"/>
                </a:rPr>
                <a:t>A</a:t>
              </a:r>
              <a:endParaRPr lang="en-US" altLang="zh-CN" sz="1200" b="1" baseline="-25000" dirty="0">
                <a:solidFill>
                  <a:schemeClr val="tx1"/>
                </a:solidFill>
                <a:latin typeface="Arial" panose="020B0604020202020204" pitchFamily="34" charset="0"/>
              </a:endParaRPr>
            </a:p>
          </p:txBody>
        </p:sp>
        <p:sp>
          <p:nvSpPr>
            <p:cNvPr id="132177" name="Text Box 333"/>
            <p:cNvSpPr txBox="1"/>
            <p:nvPr/>
          </p:nvSpPr>
          <p:spPr>
            <a:xfrm>
              <a:off x="10790" y="3805"/>
              <a:ext cx="640" cy="438"/>
            </a:xfrm>
            <a:prstGeom prst="rect">
              <a:avLst/>
            </a:prstGeom>
            <a:noFill/>
            <a:ln w="28575">
              <a:noFill/>
            </a:ln>
          </p:spPr>
          <p:txBody>
            <a:bodyPr>
              <a:spAutoFit/>
            </a:bodyPr>
            <a:lstStyle/>
            <a:p>
              <a:pPr>
                <a:spcBef>
                  <a:spcPct val="50000"/>
                </a:spcBef>
              </a:pPr>
              <a:r>
                <a:rPr lang="en-US" altLang="zh-CN" sz="1200" b="1" dirty="0">
                  <a:solidFill>
                    <a:schemeClr val="tx1"/>
                  </a:solidFill>
                  <a:latin typeface="Arial" panose="020B0604020202020204" pitchFamily="34" charset="0"/>
                </a:rPr>
                <a:t>B</a:t>
              </a:r>
              <a:endParaRPr lang="en-US" altLang="zh-CN" sz="1200" b="1" baseline="-25000" dirty="0">
                <a:solidFill>
                  <a:schemeClr val="tx1"/>
                </a:solidFill>
                <a:latin typeface="Arial" panose="020B0604020202020204" pitchFamily="34" charset="0"/>
              </a:endParaRPr>
            </a:p>
          </p:txBody>
        </p:sp>
        <p:sp>
          <p:nvSpPr>
            <p:cNvPr id="132178" name="流程图: 可选过程 132"/>
            <p:cNvSpPr/>
            <p:nvPr/>
          </p:nvSpPr>
          <p:spPr>
            <a:xfrm>
              <a:off x="10670" y="2490"/>
              <a:ext cx="5808" cy="2720"/>
            </a:xfrm>
            <a:prstGeom prst="flowChartAlternateProcess">
              <a:avLst/>
            </a:prstGeom>
            <a:noFill/>
            <a:ln w="19050" cap="flat" cmpd="sng">
              <a:solidFill>
                <a:srgbClr val="006600"/>
              </a:solidFill>
              <a:prstDash val="sysDash"/>
              <a:round/>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sp>
          <p:nvSpPr>
            <p:cNvPr id="134" name="Text Box 18"/>
            <p:cNvSpPr txBox="1">
              <a:spLocks noChangeArrowheads="1"/>
            </p:cNvSpPr>
            <p:nvPr/>
          </p:nvSpPr>
          <p:spPr bwMode="auto">
            <a:xfrm>
              <a:off x="12898" y="2118"/>
              <a:ext cx="1420" cy="710"/>
            </a:xfrm>
            <a:prstGeom prst="rect">
              <a:avLst/>
            </a:prstGeom>
            <a:solidFill>
              <a:schemeClr val="bg1"/>
            </a:solidFill>
            <a:ln w="9525">
              <a:noFill/>
              <a:miter lim="800000"/>
            </a:ln>
          </p:spPr>
          <p:txBody>
            <a:bodyPr>
              <a:spAutoFit/>
            </a:bodyPr>
            <a:lstStyle/>
            <a:p>
              <a:pPr marL="609600" marR="0" indent="-609600" defTabSz="914400">
                <a:spcBef>
                  <a:spcPct val="50000"/>
                </a:spcBef>
                <a:buClrTx/>
                <a:buSzTx/>
                <a:buFontTx/>
                <a:defRPr/>
              </a:pPr>
              <a:r>
                <a:rPr kumimoji="0" lang="zh-CN" altLang="en-US" sz="1600" b="1" kern="1200" cap="none" spc="0" normalizeH="0" baseline="0" noProof="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实现</a:t>
              </a:r>
              <a:r>
                <a:rPr kumimoji="0" lang="en-US" altLang="zh-CN" sz="1600" b="1" kern="1200" cap="none" spc="0" normalizeH="0" baseline="0" noProof="0" dirty="0">
                  <a:solidFill>
                    <a:srgbClr val="C00000"/>
                  </a:solidFill>
                  <a:latin typeface="+mj-lt"/>
                  <a:ea typeface="黑体" panose="02010609060101010101" pitchFamily="49" charset="-122"/>
                  <a:cs typeface="Times New Roman" panose="02020603050405020304" pitchFamily="18" charset="0"/>
                </a:rPr>
                <a:t>2</a:t>
              </a:r>
            </a:p>
          </p:txBody>
        </p:sp>
        <p:sp>
          <p:nvSpPr>
            <p:cNvPr id="2" name="椭圆 145"/>
            <p:cNvSpPr/>
            <p:nvPr/>
          </p:nvSpPr>
          <p:spPr>
            <a:xfrm rot="5400000">
              <a:off x="13569" y="4331"/>
              <a:ext cx="113" cy="113"/>
            </a:xfrm>
            <a:prstGeom prst="ellipse">
              <a:avLst/>
            </a:prstGeom>
            <a:noFill/>
            <a:ln w="19050" cap="flat" cmpd="sng">
              <a:solidFill>
                <a:schemeClr val="tx1"/>
              </a:solidFill>
              <a:prstDash val="solid"/>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sp>
          <p:nvSpPr>
            <p:cNvPr id="3" name="椭圆 145"/>
            <p:cNvSpPr/>
            <p:nvPr/>
          </p:nvSpPr>
          <p:spPr>
            <a:xfrm rot="5400000">
              <a:off x="15078" y="3869"/>
              <a:ext cx="113" cy="113"/>
            </a:xfrm>
            <a:prstGeom prst="ellipse">
              <a:avLst/>
            </a:prstGeom>
            <a:noFill/>
            <a:ln w="19050" cap="flat" cmpd="sng">
              <a:solidFill>
                <a:schemeClr val="tx1"/>
              </a:solidFill>
              <a:prstDash val="solid"/>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sp>
          <p:nvSpPr>
            <p:cNvPr id="4" name="椭圆 145"/>
            <p:cNvSpPr/>
            <p:nvPr/>
          </p:nvSpPr>
          <p:spPr>
            <a:xfrm rot="5400000">
              <a:off x="13539" y="3417"/>
              <a:ext cx="113" cy="113"/>
            </a:xfrm>
            <a:prstGeom prst="ellipse">
              <a:avLst/>
            </a:prstGeom>
            <a:noFill/>
            <a:ln w="19050" cap="flat" cmpd="sng">
              <a:solidFill>
                <a:schemeClr val="tx1"/>
              </a:solidFill>
              <a:prstDash val="solid"/>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sp>
          <p:nvSpPr>
            <p:cNvPr id="5" name="椭圆 145"/>
            <p:cNvSpPr/>
            <p:nvPr/>
          </p:nvSpPr>
          <p:spPr>
            <a:xfrm rot="5400000">
              <a:off x="12213" y="3859"/>
              <a:ext cx="113" cy="113"/>
            </a:xfrm>
            <a:prstGeom prst="ellipse">
              <a:avLst/>
            </a:prstGeom>
            <a:noFill/>
            <a:ln w="19050" cap="flat" cmpd="sng">
              <a:solidFill>
                <a:schemeClr val="tx1"/>
              </a:solidFill>
              <a:prstDash val="solid"/>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checkerboard(across)">
                                      <p:cBhvr>
                                        <p:cTn id="7" dur="500"/>
                                        <p:tgtEl>
                                          <p:spTgt spid="5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checkerboard(across)">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11"/>
                                        </p:tgtEl>
                                        <p:attrNameLst>
                                          <p:attrName>style.visibility</p:attrName>
                                        </p:attrNameLst>
                                      </p:cBhvr>
                                      <p:to>
                                        <p:strVal val="visible"/>
                                      </p:to>
                                    </p:set>
                                    <p:animEffect transition="in" filter="dissolve">
                                      <p:cBhvr>
                                        <p:cTn id="16" dur="500"/>
                                        <p:tgtEl>
                                          <p:spTgt spid="2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21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6"/>
                                        </p:tgtEl>
                                        <p:attrNameLst>
                                          <p:attrName>style.visibility</p:attrName>
                                        </p:attrNameLst>
                                      </p:cBhvr>
                                      <p:to>
                                        <p:strVal val="visible"/>
                                      </p:to>
                                    </p:set>
                                    <p:animEffect transition="in" filter="dissolve">
                                      <p:cBhvr>
                                        <p:cTn id="25" dur="500"/>
                                        <p:tgtEl>
                                          <p:spTgt spid="20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21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70"/>
                                        </p:tgtEl>
                                        <p:attrNameLst>
                                          <p:attrName>style.visibility</p:attrName>
                                        </p:attrNameLst>
                                      </p:cBhvr>
                                      <p:to>
                                        <p:strVal val="visible"/>
                                      </p:to>
                                    </p:set>
                                    <p:animEffect transition="in" filter="dissolve">
                                      <p:cBhvr>
                                        <p:cTn id="34" dur="500"/>
                                        <p:tgtEl>
                                          <p:spTgt spid="17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206" grpId="0" animBg="1"/>
      <p:bldP spid="170"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52" name="图片 1"/>
          <p:cNvPicPr>
            <a:picLocks noChangeAspect="1"/>
          </p:cNvPicPr>
          <p:nvPr/>
        </p:nvPicPr>
        <p:blipFill>
          <a:blip r:embed="rId2"/>
          <a:stretch>
            <a:fillRect/>
          </a:stretch>
        </p:blipFill>
        <p:spPr>
          <a:xfrm>
            <a:off x="5428615" y="2110740"/>
            <a:ext cx="6670675" cy="4139565"/>
          </a:xfrm>
          <a:prstGeom prst="rect">
            <a:avLst/>
          </a:prstGeom>
          <a:noFill/>
          <a:ln w="9525">
            <a:noFill/>
          </a:ln>
        </p:spPr>
      </p:pic>
      <p:sp>
        <p:nvSpPr>
          <p:cNvPr id="2" name="标题 1"/>
          <p:cNvSpPr>
            <a:spLocks noGrp="1"/>
          </p:cNvSpPr>
          <p:nvPr>
            <p:ph type="title"/>
          </p:nvPr>
        </p:nvSpPr>
        <p:spPr/>
        <p:txBody>
          <a:bodyPr/>
          <a:lstStyle/>
          <a:p>
            <a:pPr algn="ctr"/>
            <a:r>
              <a:rPr lang="zh-CN" altLang="en-US" b="1" dirty="0">
                <a:solidFill>
                  <a:srgbClr val="000000"/>
                </a:solidFill>
                <a:latin typeface="黑体" panose="02010609060101010101" pitchFamily="49" charset="-122"/>
                <a:ea typeface="黑体" panose="02010609060101010101" pitchFamily="49" charset="-122"/>
                <a:sym typeface="+mn-ea"/>
              </a:rPr>
              <a:t>多位数值比较器</a:t>
            </a:r>
            <a:endParaRPr lang="zh-CN" altLang="en-US"/>
          </a:p>
        </p:txBody>
      </p:sp>
      <p:sp>
        <p:nvSpPr>
          <p:cNvPr id="3" name="内容占位符 2"/>
          <p:cNvSpPr>
            <a:spLocks noGrp="1"/>
          </p:cNvSpPr>
          <p:nvPr>
            <p:ph idx="1"/>
          </p:nvPr>
        </p:nvSpPr>
        <p:spPr/>
        <p:txBody>
          <a:bodyPr/>
          <a:lstStyle/>
          <a:p>
            <a:r>
              <a:rPr kumimoji="1" lang="zh-CN" altLang="en-US" b="1" noProof="0" dirty="0">
                <a:solidFill>
                  <a:srgbClr val="000000"/>
                </a:solidFill>
                <a:latin typeface="黑体" panose="02010609060101010101" pitchFamily="49" charset="-122"/>
                <a:ea typeface="黑体" panose="02010609060101010101" pitchFamily="49" charset="-122"/>
                <a:sym typeface="+mn-ea"/>
              </a:rPr>
              <a:t>自高而低逐位比较，高位相等时，才比较低位</a:t>
            </a:r>
            <a:endParaRPr lang="zh-CN" altLang="en-US"/>
          </a:p>
        </p:txBody>
      </p:sp>
      <p:sp>
        <p:nvSpPr>
          <p:cNvPr id="133124" name="Line 29"/>
          <p:cNvSpPr/>
          <p:nvPr/>
        </p:nvSpPr>
        <p:spPr>
          <a:xfrm>
            <a:off x="1352550" y="3635375"/>
            <a:ext cx="0" cy="481013"/>
          </a:xfrm>
          <a:prstGeom prst="line">
            <a:avLst/>
          </a:prstGeom>
          <a:ln w="19050" cap="flat" cmpd="sng">
            <a:solidFill>
              <a:schemeClr val="tx1"/>
            </a:solidFill>
            <a:prstDash val="solid"/>
            <a:miter/>
            <a:headEnd type="triangle" w="med" len="med"/>
            <a:tailEnd type="none" w="med" len="med"/>
          </a:ln>
        </p:spPr>
      </p:sp>
      <p:sp>
        <p:nvSpPr>
          <p:cNvPr id="133125" name="Line 30"/>
          <p:cNvSpPr/>
          <p:nvPr/>
        </p:nvSpPr>
        <p:spPr>
          <a:xfrm>
            <a:off x="1924050" y="3619500"/>
            <a:ext cx="0" cy="479425"/>
          </a:xfrm>
          <a:prstGeom prst="line">
            <a:avLst/>
          </a:prstGeom>
          <a:ln w="19050" cap="flat" cmpd="sng">
            <a:solidFill>
              <a:schemeClr val="tx1"/>
            </a:solidFill>
            <a:prstDash val="solid"/>
            <a:miter/>
            <a:headEnd type="triangle" w="med" len="med"/>
            <a:tailEnd type="none" w="med" len="med"/>
          </a:ln>
        </p:spPr>
      </p:sp>
      <p:sp>
        <p:nvSpPr>
          <p:cNvPr id="133126" name="Line 31"/>
          <p:cNvSpPr/>
          <p:nvPr/>
        </p:nvSpPr>
        <p:spPr>
          <a:xfrm>
            <a:off x="2495550" y="3625850"/>
            <a:ext cx="0" cy="479425"/>
          </a:xfrm>
          <a:prstGeom prst="line">
            <a:avLst/>
          </a:prstGeom>
          <a:ln w="19050" cap="flat" cmpd="sng">
            <a:solidFill>
              <a:schemeClr val="tx1"/>
            </a:solidFill>
            <a:prstDash val="solid"/>
            <a:miter/>
            <a:headEnd type="triangle" w="med" len="med"/>
            <a:tailEnd type="none" w="med" len="med"/>
          </a:ln>
        </p:spPr>
      </p:sp>
      <p:sp>
        <p:nvSpPr>
          <p:cNvPr id="14" name="Text Box 16"/>
          <p:cNvSpPr txBox="1">
            <a:spLocks noChangeArrowheads="1"/>
          </p:cNvSpPr>
          <p:nvPr/>
        </p:nvSpPr>
        <p:spPr bwMode="auto">
          <a:xfrm>
            <a:off x="2420938" y="3717925"/>
            <a:ext cx="865188" cy="381000"/>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C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C00000"/>
                </a:solidFill>
                <a:latin typeface="Arial" panose="020B0604020202020204" pitchFamily="34" charset="0"/>
                <a:ea typeface="宋体" panose="02010600030101010101" pitchFamily="2" charset="-122"/>
                <a:cs typeface="+mn-cs"/>
              </a:rPr>
              <a:t>A&lt;B</a:t>
            </a:r>
            <a:endParaRPr kumimoji="0" lang="en-US" altLang="zh-CN" sz="1865" b="1" kern="1200" cap="none" spc="0" normalizeH="0" baseline="0" noProof="0" dirty="0">
              <a:solidFill>
                <a:srgbClr val="C00000"/>
              </a:solidFill>
              <a:latin typeface="Arial" panose="020B0604020202020204" pitchFamily="34" charset="0"/>
              <a:ea typeface="宋体" panose="02010600030101010101" pitchFamily="2" charset="-122"/>
              <a:cs typeface="+mn-cs"/>
            </a:endParaRPr>
          </a:p>
        </p:txBody>
      </p:sp>
      <p:sp>
        <p:nvSpPr>
          <p:cNvPr id="133128" name="Line 36"/>
          <p:cNvSpPr/>
          <p:nvPr/>
        </p:nvSpPr>
        <p:spPr>
          <a:xfrm>
            <a:off x="3863975" y="4779963"/>
            <a:ext cx="287338" cy="0"/>
          </a:xfrm>
          <a:prstGeom prst="line">
            <a:avLst/>
          </a:prstGeom>
          <a:ln w="19050" cap="flat" cmpd="sng">
            <a:solidFill>
              <a:schemeClr val="tx1"/>
            </a:solidFill>
            <a:prstDash val="solid"/>
            <a:miter/>
            <a:headEnd type="triangle" w="med" len="med"/>
            <a:tailEnd type="none" w="med" len="med"/>
          </a:ln>
        </p:spPr>
      </p:sp>
      <p:sp useBgFill="1">
        <p:nvSpPr>
          <p:cNvPr id="133129" name="矩形 16"/>
          <p:cNvSpPr/>
          <p:nvPr/>
        </p:nvSpPr>
        <p:spPr>
          <a:xfrm>
            <a:off x="623888" y="4087813"/>
            <a:ext cx="3232150" cy="862012"/>
          </a:xfrm>
          <a:prstGeom prst="rect">
            <a:avLst/>
          </a:prstGeom>
          <a:ln w="19050" cap="flat" cmpd="sng">
            <a:solidFill>
              <a:schemeClr val="tx1"/>
            </a:solidFill>
            <a:prstDash val="solid"/>
            <a:roun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133130" name="Line 28"/>
          <p:cNvSpPr/>
          <p:nvPr/>
        </p:nvSpPr>
        <p:spPr>
          <a:xfrm>
            <a:off x="1020763" y="4935538"/>
            <a:ext cx="0" cy="287337"/>
          </a:xfrm>
          <a:prstGeom prst="line">
            <a:avLst/>
          </a:prstGeom>
          <a:ln w="19050" cap="flat" cmpd="sng">
            <a:solidFill>
              <a:schemeClr val="tx1"/>
            </a:solidFill>
            <a:prstDash val="solid"/>
            <a:miter/>
            <a:headEnd type="triangle" w="med" len="med"/>
            <a:tailEnd type="none" w="med" len="med"/>
          </a:ln>
        </p:spPr>
      </p:sp>
      <p:sp>
        <p:nvSpPr>
          <p:cNvPr id="133131" name="Line 29"/>
          <p:cNvSpPr/>
          <p:nvPr/>
        </p:nvSpPr>
        <p:spPr>
          <a:xfrm>
            <a:off x="1281113" y="4935538"/>
            <a:ext cx="0" cy="287337"/>
          </a:xfrm>
          <a:prstGeom prst="line">
            <a:avLst/>
          </a:prstGeom>
          <a:ln w="19050" cap="flat" cmpd="sng">
            <a:solidFill>
              <a:schemeClr val="tx1"/>
            </a:solidFill>
            <a:prstDash val="solid"/>
            <a:miter/>
            <a:headEnd type="triangle" w="med" len="med"/>
            <a:tailEnd type="none" w="med" len="med"/>
          </a:ln>
        </p:spPr>
      </p:sp>
      <p:sp>
        <p:nvSpPr>
          <p:cNvPr id="133132" name="Line 30"/>
          <p:cNvSpPr/>
          <p:nvPr/>
        </p:nvSpPr>
        <p:spPr>
          <a:xfrm>
            <a:off x="1547813" y="4935538"/>
            <a:ext cx="0" cy="287337"/>
          </a:xfrm>
          <a:prstGeom prst="line">
            <a:avLst/>
          </a:prstGeom>
          <a:ln w="19050" cap="flat" cmpd="sng">
            <a:solidFill>
              <a:schemeClr val="tx1"/>
            </a:solidFill>
            <a:prstDash val="solid"/>
            <a:miter/>
            <a:headEnd type="triangle" w="med" len="med"/>
            <a:tailEnd type="none" w="med" len="med"/>
          </a:ln>
        </p:spPr>
      </p:sp>
      <p:sp>
        <p:nvSpPr>
          <p:cNvPr id="133133" name="Line 31"/>
          <p:cNvSpPr/>
          <p:nvPr/>
        </p:nvSpPr>
        <p:spPr>
          <a:xfrm>
            <a:off x="1803400" y="4935538"/>
            <a:ext cx="0" cy="287337"/>
          </a:xfrm>
          <a:prstGeom prst="line">
            <a:avLst/>
          </a:prstGeom>
          <a:ln w="19050" cap="flat" cmpd="sng">
            <a:solidFill>
              <a:schemeClr val="tx1"/>
            </a:solidFill>
            <a:prstDash val="solid"/>
            <a:miter/>
            <a:headEnd type="triangle" w="med" len="med"/>
            <a:tailEnd type="none" w="med" len="med"/>
          </a:ln>
        </p:spPr>
      </p:sp>
      <p:sp>
        <p:nvSpPr>
          <p:cNvPr id="133134" name="Line 28"/>
          <p:cNvSpPr/>
          <p:nvPr/>
        </p:nvSpPr>
        <p:spPr>
          <a:xfrm>
            <a:off x="2090738" y="4933950"/>
            <a:ext cx="0" cy="288925"/>
          </a:xfrm>
          <a:prstGeom prst="line">
            <a:avLst/>
          </a:prstGeom>
          <a:ln w="19050" cap="flat" cmpd="sng">
            <a:solidFill>
              <a:schemeClr val="tx1"/>
            </a:solidFill>
            <a:prstDash val="solid"/>
            <a:miter/>
            <a:headEnd type="triangle" w="med" len="med"/>
            <a:tailEnd type="none" w="med" len="med"/>
          </a:ln>
        </p:spPr>
      </p:sp>
      <p:sp>
        <p:nvSpPr>
          <p:cNvPr id="133135" name="Line 29"/>
          <p:cNvSpPr/>
          <p:nvPr/>
        </p:nvSpPr>
        <p:spPr>
          <a:xfrm>
            <a:off x="2351088" y="4933950"/>
            <a:ext cx="0" cy="288925"/>
          </a:xfrm>
          <a:prstGeom prst="line">
            <a:avLst/>
          </a:prstGeom>
          <a:ln w="19050" cap="flat" cmpd="sng">
            <a:solidFill>
              <a:schemeClr val="tx1"/>
            </a:solidFill>
            <a:prstDash val="solid"/>
            <a:miter/>
            <a:headEnd type="triangle" w="med" len="med"/>
            <a:tailEnd type="none" w="med" len="med"/>
          </a:ln>
        </p:spPr>
      </p:sp>
      <p:sp>
        <p:nvSpPr>
          <p:cNvPr id="133136" name="Line 30"/>
          <p:cNvSpPr/>
          <p:nvPr/>
        </p:nvSpPr>
        <p:spPr>
          <a:xfrm>
            <a:off x="2617788" y="4933950"/>
            <a:ext cx="0" cy="288925"/>
          </a:xfrm>
          <a:prstGeom prst="line">
            <a:avLst/>
          </a:prstGeom>
          <a:ln w="19050" cap="flat" cmpd="sng">
            <a:solidFill>
              <a:schemeClr val="tx1"/>
            </a:solidFill>
            <a:prstDash val="solid"/>
            <a:miter/>
            <a:headEnd type="triangle" w="med" len="med"/>
            <a:tailEnd type="none" w="med" len="med"/>
          </a:ln>
        </p:spPr>
      </p:sp>
      <p:sp>
        <p:nvSpPr>
          <p:cNvPr id="133137" name="Line 31"/>
          <p:cNvSpPr/>
          <p:nvPr/>
        </p:nvSpPr>
        <p:spPr>
          <a:xfrm>
            <a:off x="2873375" y="4933950"/>
            <a:ext cx="0" cy="288925"/>
          </a:xfrm>
          <a:prstGeom prst="line">
            <a:avLst/>
          </a:prstGeom>
          <a:ln w="19050" cap="flat" cmpd="sng">
            <a:solidFill>
              <a:schemeClr val="tx1"/>
            </a:solidFill>
            <a:prstDash val="solid"/>
            <a:miter/>
            <a:headEnd type="triangle" w="med" len="med"/>
            <a:tailEnd type="none" w="med" len="med"/>
          </a:ln>
        </p:spPr>
      </p:sp>
      <p:sp>
        <p:nvSpPr>
          <p:cNvPr id="34" name="Text Box 333"/>
          <p:cNvSpPr txBox="1">
            <a:spLocks noChangeArrowheads="1"/>
          </p:cNvSpPr>
          <p:nvPr/>
        </p:nvSpPr>
        <p:spPr bwMode="auto">
          <a:xfrm>
            <a:off x="3203575" y="4136708"/>
            <a:ext cx="857250" cy="255588"/>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6600"/>
                </a:solidFill>
                <a:latin typeface="Times New Roman" panose="02020603050405020304"/>
                <a:ea typeface="宋体" panose="02010600030101010101" pitchFamily="2" charset="-122"/>
                <a:cs typeface="+mn-cs"/>
              </a:rPr>
              <a:t>(A=B) </a:t>
            </a:r>
            <a:r>
              <a:rPr kumimoji="0" lang="en-US" altLang="zh-CN" sz="1065" b="1" i="1" kern="1200" cap="none" spc="0" normalizeH="0" baseline="-25000" noProof="0" dirty="0" err="1">
                <a:solidFill>
                  <a:srgbClr val="0066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6600"/>
              </a:solidFill>
              <a:latin typeface="Times New Roman" panose="02020603050405020304"/>
              <a:ea typeface="宋体" panose="02010600030101010101" pitchFamily="2" charset="-122"/>
              <a:cs typeface="+mn-cs"/>
            </a:endParaRPr>
          </a:p>
        </p:txBody>
      </p:sp>
      <p:sp>
        <p:nvSpPr>
          <p:cNvPr id="35" name="Text Box 333"/>
          <p:cNvSpPr txBox="1">
            <a:spLocks noChangeArrowheads="1"/>
          </p:cNvSpPr>
          <p:nvPr/>
        </p:nvSpPr>
        <p:spPr bwMode="auto">
          <a:xfrm>
            <a:off x="3201353" y="4414520"/>
            <a:ext cx="858838" cy="255588"/>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6600"/>
                </a:solidFill>
                <a:latin typeface="Times New Roman" panose="02020603050405020304"/>
                <a:ea typeface="宋体" panose="02010600030101010101" pitchFamily="2" charset="-122"/>
                <a:cs typeface="+mn-cs"/>
              </a:rPr>
              <a:t>(A&gt;B) </a:t>
            </a:r>
            <a:r>
              <a:rPr kumimoji="0" lang="en-US" altLang="zh-CN" sz="1065" b="1" i="1" kern="1200" cap="none" spc="0" normalizeH="0" baseline="-25000" noProof="0" dirty="0" err="1">
                <a:solidFill>
                  <a:srgbClr val="0066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6600"/>
              </a:solidFill>
              <a:latin typeface="Times New Roman" panose="02020603050405020304"/>
              <a:ea typeface="宋体" panose="02010600030101010101" pitchFamily="2" charset="-122"/>
              <a:cs typeface="+mn-cs"/>
            </a:endParaRPr>
          </a:p>
        </p:txBody>
      </p:sp>
      <p:sp>
        <p:nvSpPr>
          <p:cNvPr id="36" name="Text Box 333"/>
          <p:cNvSpPr txBox="1">
            <a:spLocks noChangeArrowheads="1"/>
          </p:cNvSpPr>
          <p:nvPr/>
        </p:nvSpPr>
        <p:spPr bwMode="auto">
          <a:xfrm>
            <a:off x="3201670" y="4670425"/>
            <a:ext cx="857250" cy="255588"/>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6600"/>
                </a:solidFill>
                <a:latin typeface="Times New Roman" panose="02020603050405020304"/>
                <a:ea typeface="宋体" panose="02010600030101010101" pitchFamily="2" charset="-122"/>
                <a:cs typeface="+mn-cs"/>
              </a:rPr>
              <a:t>(A&lt;B) </a:t>
            </a:r>
            <a:r>
              <a:rPr kumimoji="0" lang="en-US" altLang="zh-CN" sz="1065" b="1" i="1" kern="1200" cap="none" spc="0" normalizeH="0" baseline="-25000" noProof="0" dirty="0" err="1">
                <a:solidFill>
                  <a:srgbClr val="0066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6600"/>
              </a:solidFill>
              <a:latin typeface="Times New Roman" panose="02020603050405020304"/>
              <a:ea typeface="宋体" panose="02010600030101010101" pitchFamily="2" charset="-122"/>
              <a:cs typeface="+mn-cs"/>
            </a:endParaRPr>
          </a:p>
        </p:txBody>
      </p:sp>
      <p:sp>
        <p:nvSpPr>
          <p:cNvPr id="133141" name="Line 5"/>
          <p:cNvSpPr/>
          <p:nvPr/>
        </p:nvSpPr>
        <p:spPr>
          <a:xfrm>
            <a:off x="3851275" y="4327525"/>
            <a:ext cx="287338" cy="0"/>
          </a:xfrm>
          <a:prstGeom prst="line">
            <a:avLst/>
          </a:prstGeom>
          <a:ln w="19050" cap="flat" cmpd="sng">
            <a:solidFill>
              <a:schemeClr val="tx1"/>
            </a:solidFill>
            <a:prstDash val="solid"/>
            <a:miter/>
            <a:headEnd type="triangle" w="med" len="med"/>
            <a:tailEnd type="none" w="med" len="med"/>
          </a:ln>
        </p:spPr>
      </p:sp>
      <p:sp>
        <p:nvSpPr>
          <p:cNvPr id="133142" name="Line 10"/>
          <p:cNvSpPr/>
          <p:nvPr/>
        </p:nvSpPr>
        <p:spPr>
          <a:xfrm>
            <a:off x="3863975" y="4552950"/>
            <a:ext cx="287338" cy="0"/>
          </a:xfrm>
          <a:prstGeom prst="line">
            <a:avLst/>
          </a:prstGeom>
          <a:ln w="19050" cap="flat" cmpd="sng">
            <a:solidFill>
              <a:schemeClr val="tx1"/>
            </a:solidFill>
            <a:prstDash val="solid"/>
            <a:miter/>
            <a:headEnd type="triangle" w="med" len="med"/>
            <a:tailEnd type="none" w="med" len="med"/>
          </a:ln>
        </p:spPr>
      </p:sp>
      <p:sp>
        <p:nvSpPr>
          <p:cNvPr id="56" name="Rectangle 3"/>
          <p:cNvSpPr>
            <a:spLocks noChangeArrowheads="1"/>
          </p:cNvSpPr>
          <p:nvPr/>
        </p:nvSpPr>
        <p:spPr bwMode="auto">
          <a:xfrm>
            <a:off x="800100" y="4548188"/>
            <a:ext cx="2574925" cy="468313"/>
          </a:xfrm>
          <a:prstGeom prst="rect">
            <a:avLst/>
          </a:prstGeom>
          <a:noFill/>
          <a:ln w="38100">
            <a:noFill/>
            <a:miter lim="800000"/>
          </a:ln>
          <a:effectLst/>
        </p:spPr>
        <p:txBody>
          <a:bodyPr wrap="none" anchor="ctr"/>
          <a:lstStyle/>
          <a:p>
            <a:pPr marL="0" marR="0" lvl="0" indent="0" algn="l" defTabSz="1219200" rtl="0" eaLnBrk="1" fontAlgn="base" latinLnBrk="0" hangingPunct="1">
              <a:lnSpc>
                <a:spcPct val="120000"/>
              </a:lnSpc>
              <a:spcBef>
                <a:spcPct val="0"/>
              </a:spcBef>
              <a:spcAft>
                <a:spcPct val="0"/>
              </a:spcAft>
              <a:buClrTx/>
              <a:buSzTx/>
              <a:buFontTx/>
              <a:buNone/>
              <a:defRPr/>
            </a:pPr>
            <a:r>
              <a:rPr kumimoji="1" lang="en-US" altLang="zh-CN" sz="1465"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465" b="1" i="0" u="none" strike="noStrike" kern="1200" cap="none" spc="0" normalizeH="0" baseline="-3000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1465"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1465"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A</a:t>
            </a:r>
            <a:r>
              <a:rPr kumimoji="1" lang="en-US" altLang="zh-CN" sz="1465" b="1" i="0" u="none" strike="noStrike" kern="1200" cap="none" spc="0" normalizeH="0" baseline="-3000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1465"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1465"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A</a:t>
            </a:r>
            <a:r>
              <a:rPr kumimoji="1" lang="en-US" altLang="zh-CN" sz="1465" b="1" i="0" u="none" strike="noStrike" kern="1200" cap="none" spc="0" normalizeH="0" baseline="-3000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1465"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1465"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A</a:t>
            </a:r>
            <a:r>
              <a:rPr kumimoji="1" lang="en-US" altLang="zh-CN" sz="1465" b="1" i="0" u="none" strike="noStrike" kern="1200" cap="none" spc="0" normalizeH="0" baseline="-3000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1465"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465"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Text Box 16"/>
          <p:cNvSpPr txBox="1">
            <a:spLocks noChangeArrowheads="1"/>
          </p:cNvSpPr>
          <p:nvPr/>
        </p:nvSpPr>
        <p:spPr bwMode="auto">
          <a:xfrm>
            <a:off x="1250950" y="3702050"/>
            <a:ext cx="863600" cy="37941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C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C00000"/>
                </a:solidFill>
                <a:latin typeface="Arial" panose="020B0604020202020204" pitchFamily="34" charset="0"/>
                <a:ea typeface="宋体" panose="02010600030101010101" pitchFamily="2" charset="-122"/>
                <a:cs typeface="+mn-cs"/>
              </a:rPr>
              <a:t>A=B</a:t>
            </a:r>
            <a:endParaRPr kumimoji="0" lang="en-US" altLang="zh-CN" sz="1865" b="1" kern="1200" cap="none" spc="0" normalizeH="0" baseline="0" noProof="0" dirty="0">
              <a:solidFill>
                <a:srgbClr val="C00000"/>
              </a:solidFill>
              <a:latin typeface="Arial" panose="020B0604020202020204" pitchFamily="34" charset="0"/>
              <a:ea typeface="宋体" panose="02010600030101010101" pitchFamily="2" charset="-122"/>
              <a:cs typeface="+mn-cs"/>
            </a:endParaRPr>
          </a:p>
        </p:txBody>
      </p:sp>
      <p:sp>
        <p:nvSpPr>
          <p:cNvPr id="58" name="Text Box 16"/>
          <p:cNvSpPr txBox="1">
            <a:spLocks noChangeArrowheads="1"/>
          </p:cNvSpPr>
          <p:nvPr/>
        </p:nvSpPr>
        <p:spPr bwMode="auto">
          <a:xfrm>
            <a:off x="1809750" y="3698875"/>
            <a:ext cx="863600" cy="381000"/>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C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C00000"/>
                </a:solidFill>
                <a:latin typeface="Arial" panose="020B0604020202020204" pitchFamily="34" charset="0"/>
                <a:ea typeface="宋体" panose="02010600030101010101" pitchFamily="2" charset="-122"/>
                <a:cs typeface="+mn-cs"/>
              </a:rPr>
              <a:t>A&gt;B</a:t>
            </a:r>
            <a:endParaRPr kumimoji="0" lang="en-US" altLang="zh-CN" sz="1865" b="1" kern="1200" cap="none" spc="0" normalizeH="0" baseline="0" noProof="0" dirty="0">
              <a:solidFill>
                <a:srgbClr val="C00000"/>
              </a:solidFill>
              <a:latin typeface="Arial" panose="020B0604020202020204" pitchFamily="34" charset="0"/>
              <a:ea typeface="宋体" panose="02010600030101010101" pitchFamily="2" charset="-122"/>
              <a:cs typeface="+mn-cs"/>
            </a:endParaRPr>
          </a:p>
        </p:txBody>
      </p:sp>
      <p:grpSp>
        <p:nvGrpSpPr>
          <p:cNvPr id="72" name="组合 71"/>
          <p:cNvGrpSpPr/>
          <p:nvPr/>
        </p:nvGrpSpPr>
        <p:grpSpPr>
          <a:xfrm>
            <a:off x="9551035" y="1350328"/>
            <a:ext cx="2557463" cy="681037"/>
            <a:chOff x="3107457" y="3555479"/>
            <a:chExt cx="1643074" cy="510779"/>
          </a:xfrm>
        </p:grpSpPr>
        <p:sp>
          <p:nvSpPr>
            <p:cNvPr id="133157" name="圆角矩形标注 72"/>
            <p:cNvSpPr/>
            <p:nvPr/>
          </p:nvSpPr>
          <p:spPr>
            <a:xfrm>
              <a:off x="3107457" y="3555479"/>
              <a:ext cx="1572681" cy="510779"/>
            </a:xfrm>
            <a:prstGeom prst="wedgeRoundRectCallout">
              <a:avLst>
                <a:gd name="adj1" fmla="val -39023"/>
                <a:gd name="adj2" fmla="val 78449"/>
                <a:gd name="adj3" fmla="val 16667"/>
              </a:avLst>
            </a:prstGeom>
            <a:solidFill>
              <a:srgbClr val="FFFF99"/>
            </a:solidFill>
            <a:ln w="19050" cap="flat" cmpd="sng">
              <a:solidFill>
                <a:srgbClr val="006600"/>
              </a:solidFill>
              <a:prstDash val="solid"/>
              <a:roun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74" name="Text Box 15"/>
            <p:cNvSpPr txBox="1">
              <a:spLocks noChangeArrowheads="1"/>
            </p:cNvSpPr>
            <p:nvPr/>
          </p:nvSpPr>
          <p:spPr bwMode="auto">
            <a:xfrm>
              <a:off x="3107457" y="3555479"/>
              <a:ext cx="1643074" cy="500064"/>
            </a:xfrm>
            <a:prstGeom prst="rect">
              <a:avLst/>
            </a:prstGeom>
            <a:noFill/>
            <a:ln w="19050">
              <a:noFill/>
              <a:miter lim="800000"/>
            </a:ln>
          </p:spPr>
          <p:txBody>
            <a:bodyPr>
              <a:spAutoFit/>
            </a:bodyPr>
            <a:lstStyle/>
            <a:p>
              <a:pPr marR="0" defTabSz="1219200" eaLnBrk="1" hangingPunct="1">
                <a:spcBef>
                  <a:spcPts val="0"/>
                </a:spcBef>
                <a:buClrTx/>
                <a:buSzTx/>
                <a:buFontTx/>
                <a:defRPr/>
              </a:pPr>
              <a:r>
                <a:rPr kumimoji="1" lang="zh-CN" altLang="en-US" sz="1865" b="1" kern="1200" cap="none" spc="0" normalizeH="0" baseline="0" noProof="0" dirty="0">
                  <a:solidFill>
                    <a:srgbClr val="000000"/>
                  </a:solidFill>
                  <a:latin typeface="黑体" panose="02010609060101010101" pitchFamily="49" charset="-122"/>
                  <a:ea typeface="黑体" panose="02010609060101010101" pitchFamily="49" charset="-122"/>
                  <a:cs typeface="+mn-cs"/>
                </a:rPr>
                <a:t>接低位芯片的比较结果，用于芯片扩展。</a:t>
              </a:r>
              <a:endParaRPr kumimoji="1" lang="en-US" altLang="zh-CN" sz="1865" b="1" kern="1200" cap="none" spc="0" normalizeH="0" baseline="0" noProof="0" dirty="0">
                <a:solidFill>
                  <a:srgbClr val="000000"/>
                </a:solidFill>
                <a:latin typeface="黑体" panose="02010609060101010101" pitchFamily="49" charset="-122"/>
                <a:ea typeface="黑体" panose="02010609060101010101" pitchFamily="49" charset="-122"/>
                <a:cs typeface="+mn-cs"/>
              </a:endParaRPr>
            </a:p>
          </p:txBody>
        </p:sp>
      </p:grpSp>
      <p:grpSp>
        <p:nvGrpSpPr>
          <p:cNvPr id="42" name="组合 41"/>
          <p:cNvGrpSpPr/>
          <p:nvPr/>
        </p:nvGrpSpPr>
        <p:grpSpPr>
          <a:xfrm>
            <a:off x="1351282" y="5647692"/>
            <a:ext cx="3624583" cy="1008000"/>
            <a:chOff x="3156252" y="3662112"/>
            <a:chExt cx="1120871" cy="756104"/>
          </a:xfrm>
        </p:grpSpPr>
        <p:sp>
          <p:nvSpPr>
            <p:cNvPr id="43" name="圆角矩形标注 42"/>
            <p:cNvSpPr/>
            <p:nvPr/>
          </p:nvSpPr>
          <p:spPr bwMode="auto">
            <a:xfrm>
              <a:off x="3156252" y="3662112"/>
              <a:ext cx="1065691" cy="756104"/>
            </a:xfrm>
            <a:prstGeom prst="wedgeRoundRectCallout">
              <a:avLst>
                <a:gd name="adj1" fmla="val 68848"/>
                <a:gd name="adj2" fmla="val -46194"/>
                <a:gd name="adj3" fmla="val 16667"/>
              </a:avLst>
            </a:prstGeom>
            <a:solidFill>
              <a:schemeClr val="accent1">
                <a:lumMod val="20000"/>
                <a:lumOff val="80000"/>
              </a:schemeClr>
            </a:solidFill>
            <a:ln w="19050" cap="flat" cmpd="sng" algn="ctr">
              <a:solidFill>
                <a:schemeClr val="bg1"/>
              </a:solidFill>
              <a:prstDash val="solid"/>
              <a:round/>
              <a:headEnd type="none" w="med" len="med"/>
              <a:tailEnd type="none" w="med" len="med"/>
            </a:ln>
            <a:effectLst/>
          </p:spPr>
          <p:txBody>
            <a:bodyPr wrap="square" lIns="121920" tIns="60960" rIns="121920" bIns="60960">
              <a:spAutoFit/>
            </a:bodyPr>
            <a:lstStyle/>
            <a:p>
              <a:pPr marL="0" marR="0" lvl="0" indent="0" algn="l" defTabSz="1219200" rtl="0" eaLnBrk="1" fontAlgn="base" latinLnBrk="0"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Text Box 15"/>
            <p:cNvSpPr txBox="1">
              <a:spLocks noChangeArrowheads="1"/>
            </p:cNvSpPr>
            <p:nvPr/>
          </p:nvSpPr>
          <p:spPr bwMode="auto">
            <a:xfrm>
              <a:off x="3160895" y="3684975"/>
              <a:ext cx="1116228" cy="670176"/>
            </a:xfrm>
            <a:prstGeom prst="rect">
              <a:avLst/>
            </a:prstGeom>
            <a:noFill/>
            <a:ln w="19050">
              <a:noFill/>
              <a:miter lim="800000"/>
            </a:ln>
          </p:spPr>
          <p:txBody>
            <a:bodyPr>
              <a:spAutoFit/>
            </a:bodyPr>
            <a:lstStyle/>
            <a:p>
              <a:pPr marR="0" defTabSz="1219200" eaLnBrk="1" hangingPunct="1">
                <a:spcBef>
                  <a:spcPts val="0"/>
                </a:spcBef>
                <a:buClrTx/>
                <a:buSzTx/>
                <a:buFontTx/>
                <a:defRPr/>
              </a:pP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当</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A</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3</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A</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2</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A</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1</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A</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0</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 B</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3</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B</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2</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B</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1</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B</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0</a:t>
              </a: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，比较器的输出复现</a:t>
              </a:r>
              <a:r>
                <a:rPr kumimoji="1" lang="en-US" altLang="zh-CN"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3</a:t>
              </a: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个输入端</a:t>
              </a:r>
              <a:r>
                <a:rPr kumimoji="0" lang="en-US" altLang="zh-CN" sz="1735" b="1" kern="1200" cap="none" spc="0" normalizeH="0" baseline="0" noProof="0" dirty="0">
                  <a:solidFill>
                    <a:srgbClr val="006600"/>
                  </a:solidFill>
                  <a:latin typeface="Arial" panose="020B0604020202020204" pitchFamily="34" charset="0"/>
                  <a:ea typeface="宋体" panose="02010600030101010101" pitchFamily="2" charset="-122"/>
                  <a:cs typeface="+mn-cs"/>
                </a:rPr>
                <a:t>(A=B)</a:t>
              </a:r>
              <a:r>
                <a:rPr kumimoji="0" lang="en-US" altLang="zh-CN" sz="1735" b="1" i="1" kern="1200" cap="none" spc="0" normalizeH="0" baseline="-25000" noProof="0" dirty="0" err="1">
                  <a:solidFill>
                    <a:srgbClr val="006600"/>
                  </a:solidFill>
                  <a:latin typeface="Arial" panose="020B0604020202020204" pitchFamily="34" charset="0"/>
                  <a:ea typeface="宋体" panose="02010600030101010101" pitchFamily="2" charset="-122"/>
                  <a:cs typeface="+mn-cs"/>
                </a:rPr>
                <a:t>i</a:t>
              </a:r>
              <a:r>
                <a:rPr kumimoji="0" lang="zh-CN" altLang="en-US" sz="1735" b="1" kern="1200" cap="none" spc="0" normalizeH="0" baseline="0" noProof="0" dirty="0">
                  <a:solidFill>
                    <a:srgbClr val="006600"/>
                  </a:solidFill>
                  <a:latin typeface="Arial" panose="020B0604020202020204" pitchFamily="34" charset="0"/>
                  <a:ea typeface="宋体" panose="02010600030101010101" pitchFamily="2" charset="-122"/>
                  <a:cs typeface="+mn-cs"/>
                </a:rPr>
                <a:t>、</a:t>
              </a:r>
              <a:r>
                <a:rPr kumimoji="0" lang="en-US" altLang="zh-CN" sz="1735" b="1" kern="1200" cap="none" spc="0" normalizeH="0" baseline="0" noProof="0" dirty="0">
                  <a:solidFill>
                    <a:srgbClr val="006600"/>
                  </a:solidFill>
                  <a:latin typeface="Arial" panose="020B0604020202020204" pitchFamily="34" charset="0"/>
                  <a:ea typeface="宋体" panose="02010600030101010101" pitchFamily="2" charset="-122"/>
                  <a:cs typeface="+mn-cs"/>
                </a:rPr>
                <a:t>(A&gt;B)</a:t>
              </a:r>
              <a:r>
                <a:rPr kumimoji="0" lang="en-US" altLang="zh-CN" sz="1735" b="1" i="1" kern="1200" cap="none" spc="0" normalizeH="0" baseline="-25000" noProof="0" dirty="0" err="1">
                  <a:solidFill>
                    <a:srgbClr val="006600"/>
                  </a:solidFill>
                  <a:latin typeface="Arial" panose="020B0604020202020204" pitchFamily="34" charset="0"/>
                  <a:ea typeface="宋体" panose="02010600030101010101" pitchFamily="2" charset="-122"/>
                  <a:cs typeface="+mn-cs"/>
                </a:rPr>
                <a:t>i</a:t>
              </a:r>
              <a:r>
                <a:rPr kumimoji="0" lang="zh-CN" altLang="en-US" sz="1735" b="1" kern="1200" cap="none" spc="0" normalizeH="0" baseline="0" noProof="0" dirty="0">
                  <a:solidFill>
                    <a:srgbClr val="006600"/>
                  </a:solidFill>
                  <a:latin typeface="Arial" panose="020B0604020202020204" pitchFamily="34" charset="0"/>
                  <a:ea typeface="宋体" panose="02010600030101010101" pitchFamily="2" charset="-122"/>
                  <a:cs typeface="+mn-cs"/>
                </a:rPr>
                <a:t>、</a:t>
              </a:r>
              <a:r>
                <a:rPr kumimoji="0" lang="en-US" altLang="zh-CN" sz="1735" b="1" kern="1200" cap="none" spc="0" normalizeH="0" baseline="0" noProof="0" dirty="0">
                  <a:solidFill>
                    <a:srgbClr val="006600"/>
                  </a:solidFill>
                  <a:latin typeface="Arial" panose="020B0604020202020204" pitchFamily="34" charset="0"/>
                  <a:ea typeface="宋体" panose="02010600030101010101" pitchFamily="2" charset="-122"/>
                  <a:cs typeface="+mn-cs"/>
                </a:rPr>
                <a:t>(A&lt;B)</a:t>
              </a:r>
              <a:r>
                <a:rPr kumimoji="0" lang="en-US" altLang="zh-CN" sz="1735" b="1" i="1" kern="1200" cap="none" spc="0" normalizeH="0" baseline="-25000" noProof="0" dirty="0" err="1">
                  <a:solidFill>
                    <a:srgbClr val="006600"/>
                  </a:solidFill>
                  <a:latin typeface="Arial" panose="020B0604020202020204" pitchFamily="34" charset="0"/>
                  <a:ea typeface="宋体" panose="02010600030101010101" pitchFamily="2" charset="-122"/>
                  <a:cs typeface="+mn-cs"/>
                </a:rPr>
                <a:t>i</a:t>
              </a:r>
              <a:r>
                <a:rPr kumimoji="0" lang="en-US" altLang="zh-CN" sz="1735" b="1" i="1" kern="1200" cap="none" spc="0" normalizeH="0" baseline="-25000" noProof="0" dirty="0">
                  <a:solidFill>
                    <a:srgbClr val="006600"/>
                  </a:solidFill>
                  <a:latin typeface="Arial" panose="020B0604020202020204" pitchFamily="34" charset="0"/>
                  <a:ea typeface="宋体" panose="02010600030101010101" pitchFamily="2" charset="-122"/>
                  <a:cs typeface="+mn-cs"/>
                </a:rPr>
                <a:t> </a:t>
              </a: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的状态。</a:t>
              </a:r>
              <a:endParaRPr kumimoji="1" lang="en-US" altLang="zh-CN" sz="1735" b="1" kern="1200" cap="none" spc="0" normalizeH="0" baseline="0" noProof="0" dirty="0">
                <a:solidFill>
                  <a:srgbClr val="000000"/>
                </a:solidFill>
                <a:latin typeface="黑体" panose="02010609060101010101" pitchFamily="49" charset="-122"/>
                <a:ea typeface="黑体" panose="02010609060101010101" pitchFamily="49" charset="-122"/>
                <a:cs typeface="+mn-cs"/>
              </a:endParaRPr>
            </a:p>
          </p:txBody>
        </p:sp>
      </p:grpSp>
      <p:sp>
        <p:nvSpPr>
          <p:cNvPr id="45" name="Text Box 11"/>
          <p:cNvSpPr txBox="1">
            <a:spLocks noChangeArrowheads="1"/>
          </p:cNvSpPr>
          <p:nvPr/>
        </p:nvSpPr>
        <p:spPr bwMode="auto">
          <a:xfrm>
            <a:off x="4095750" y="4191000"/>
            <a:ext cx="630238" cy="757555"/>
          </a:xfrm>
          <a:prstGeom prst="rect">
            <a:avLst/>
          </a:prstGeom>
          <a:noFill/>
          <a:ln w="9525">
            <a:noFill/>
            <a:miter lim="800000"/>
          </a:ln>
        </p:spPr>
        <p:txBody>
          <a:bodyPr>
            <a:spAutoFit/>
          </a:bodyPr>
          <a:lstStyle/>
          <a:p>
            <a:pPr marR="0" defTabSz="1219200" eaLnBrk="1" hangingPunct="1">
              <a:lnSpc>
                <a:spcPct val="65000"/>
              </a:lnSpc>
              <a:spcBef>
                <a:spcPct val="50000"/>
              </a:spcBef>
              <a:buClrTx/>
              <a:buSzTx/>
              <a:buFontTx/>
              <a:defRPr/>
            </a:pPr>
            <a:r>
              <a:rPr kumimoji="1" lang="en-US" altLang="zh-CN" sz="1465" b="1" kern="1200" cap="none" spc="0" normalizeH="0" baseline="0" noProof="0" dirty="0">
                <a:solidFill>
                  <a:srgbClr val="000000"/>
                </a:solidFill>
                <a:latin typeface="Arial" panose="020B0604020202020204"/>
                <a:ea typeface="宋体" panose="02010600030101010101" pitchFamily="2" charset="-122"/>
                <a:cs typeface="Times New Roman" panose="02020603050405020304" pitchFamily="18" charset="0"/>
              </a:rPr>
              <a:t>1</a:t>
            </a:r>
          </a:p>
          <a:p>
            <a:pPr marR="0" defTabSz="1219200" eaLnBrk="1" hangingPunct="1">
              <a:lnSpc>
                <a:spcPct val="65000"/>
              </a:lnSpc>
              <a:spcBef>
                <a:spcPct val="50000"/>
              </a:spcBef>
              <a:buClrTx/>
              <a:buSzTx/>
              <a:buFontTx/>
              <a:defRPr/>
            </a:pPr>
            <a:r>
              <a:rPr kumimoji="1" lang="en-US" altLang="zh-CN" sz="1465" b="1" kern="1200" cap="none" spc="0" normalizeH="0" baseline="0" noProof="0" dirty="0">
                <a:solidFill>
                  <a:srgbClr val="000000"/>
                </a:solidFill>
                <a:latin typeface="Arial" panose="020B0604020202020204"/>
                <a:ea typeface="宋体" panose="02010600030101010101" pitchFamily="2" charset="-122"/>
                <a:cs typeface="Times New Roman" panose="02020603050405020304" pitchFamily="18" charset="0"/>
              </a:rPr>
              <a:t>0</a:t>
            </a:r>
            <a:endParaRPr kumimoji="1" lang="en-US" altLang="zh-CN" sz="1465" b="1" kern="1200" cap="none" spc="0" normalizeH="0" baseline="-30000" noProof="0" dirty="0">
              <a:solidFill>
                <a:srgbClr val="000000"/>
              </a:solidFill>
              <a:latin typeface="Arial" panose="020B0604020202020204"/>
              <a:ea typeface="宋体" panose="02010600030101010101" pitchFamily="2" charset="-122"/>
              <a:cs typeface="Times New Roman" panose="02020603050405020304" pitchFamily="18" charset="0"/>
            </a:endParaRPr>
          </a:p>
          <a:p>
            <a:pPr marR="0" defTabSz="1219200" eaLnBrk="1" hangingPunct="1">
              <a:lnSpc>
                <a:spcPct val="65000"/>
              </a:lnSpc>
              <a:spcBef>
                <a:spcPct val="50000"/>
              </a:spcBef>
              <a:buClrTx/>
              <a:buSzTx/>
              <a:buFontTx/>
              <a:defRPr/>
            </a:pPr>
            <a:r>
              <a:rPr kumimoji="1" lang="en-US" altLang="zh-CN" sz="1465" b="1" kern="1200" cap="none" spc="0" normalizeH="0" baseline="0" noProof="0" dirty="0">
                <a:solidFill>
                  <a:srgbClr val="000000"/>
                </a:solidFill>
                <a:latin typeface="Arial" panose="020B0604020202020204"/>
                <a:ea typeface="宋体" panose="02010600030101010101" pitchFamily="2" charset="-122"/>
                <a:cs typeface="Times New Roman" panose="02020603050405020304" pitchFamily="18" charset="0"/>
              </a:rPr>
              <a:t>0</a:t>
            </a:r>
            <a:endParaRPr kumimoji="1" lang="en-US" altLang="zh-CN" sz="1465" kern="1200" cap="none" spc="0" normalizeH="0" baseline="0" noProof="0" dirty="0">
              <a:solidFill>
                <a:srgbClr val="000000"/>
              </a:solidFill>
              <a:latin typeface="Arial" panose="020B0604020202020204"/>
              <a:ea typeface="宋体" panose="02010600030101010101" pitchFamily="2" charset="-122"/>
              <a:cs typeface="+mn-cs"/>
            </a:endParaRPr>
          </a:p>
        </p:txBody>
      </p:sp>
      <p:grpSp>
        <p:nvGrpSpPr>
          <p:cNvPr id="46" name="组合 45"/>
          <p:cNvGrpSpPr/>
          <p:nvPr/>
        </p:nvGrpSpPr>
        <p:grpSpPr>
          <a:xfrm>
            <a:off x="431800" y="2278063"/>
            <a:ext cx="4067175" cy="1233487"/>
            <a:chOff x="3012549" y="3555478"/>
            <a:chExt cx="1268637" cy="924989"/>
          </a:xfrm>
        </p:grpSpPr>
        <p:sp>
          <p:nvSpPr>
            <p:cNvPr id="133153" name="圆角矩形标注 46"/>
            <p:cNvSpPr/>
            <p:nvPr/>
          </p:nvSpPr>
          <p:spPr>
            <a:xfrm>
              <a:off x="3012549" y="3555478"/>
              <a:ext cx="1268637" cy="924989"/>
            </a:xfrm>
            <a:prstGeom prst="wedgeRoundRectCallout">
              <a:avLst>
                <a:gd name="adj1" fmla="val 41144"/>
                <a:gd name="adj2" fmla="val 79481"/>
                <a:gd name="adj3" fmla="val 16667"/>
              </a:avLst>
            </a:prstGeom>
            <a:solidFill>
              <a:srgbClr val="CCFFCC"/>
            </a:solidFill>
            <a:ln w="19050" cap="flat" cmpd="sng">
              <a:solidFill>
                <a:srgbClr val="CC0099"/>
              </a:solidFill>
              <a:prstDash val="solid"/>
              <a:roun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48" name="Text Box 15"/>
            <p:cNvSpPr txBox="1">
              <a:spLocks noChangeArrowheads="1"/>
            </p:cNvSpPr>
            <p:nvPr/>
          </p:nvSpPr>
          <p:spPr bwMode="auto">
            <a:xfrm>
              <a:off x="3044240" y="3561430"/>
              <a:ext cx="1188419" cy="870466"/>
            </a:xfrm>
            <a:prstGeom prst="rect">
              <a:avLst/>
            </a:prstGeom>
            <a:noFill/>
            <a:ln w="19050">
              <a:noFill/>
              <a:miter lim="800000"/>
            </a:ln>
          </p:spPr>
          <p:txBody>
            <a:bodyPr>
              <a:spAutoFit/>
            </a:bodyPr>
            <a:lstStyle/>
            <a:p>
              <a:pPr marR="0" defTabSz="1219200" eaLnBrk="1" hangingPunct="1">
                <a:spcBef>
                  <a:spcPts val="0"/>
                </a:spcBef>
                <a:buClrTx/>
                <a:buSzTx/>
                <a:buFontTx/>
                <a:defRPr/>
              </a:pP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比较</a:t>
              </a:r>
              <a:r>
                <a:rPr kumimoji="1" lang="en-US" altLang="zh-CN"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2</a:t>
              </a: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个</a:t>
              </a:r>
              <a:r>
                <a:rPr kumimoji="1" lang="en-US" altLang="zh-CN"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4</a:t>
              </a: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位二进制数的大小时，</a:t>
              </a:r>
              <a:r>
                <a:rPr kumimoji="1" lang="en-US" altLang="zh-CN"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3</a:t>
              </a: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个输入端</a:t>
              </a:r>
              <a:r>
                <a:rPr lang="en-US" altLang="zh-CN" sz="1735" b="1" noProof="0" dirty="0">
                  <a:solidFill>
                    <a:srgbClr val="006600"/>
                  </a:solidFill>
                  <a:sym typeface="+mn-ea"/>
                </a:rPr>
                <a:t>(A=B)</a:t>
              </a:r>
              <a:r>
                <a:rPr lang="en-US" altLang="zh-CN" sz="1735" b="1" i="1" baseline="-25000" noProof="0" dirty="0" err="1">
                  <a:solidFill>
                    <a:srgbClr val="006600"/>
                  </a:solidFill>
                  <a:sym typeface="+mn-ea"/>
                </a:rPr>
                <a:t>i</a:t>
              </a:r>
              <a:r>
                <a:rPr kumimoji="0" lang="zh-CN" altLang="en-US" sz="1735" b="1" kern="1200" cap="none" spc="0" normalizeH="0" baseline="0" noProof="0" dirty="0">
                  <a:solidFill>
                    <a:srgbClr val="006600"/>
                  </a:solidFill>
                  <a:latin typeface="Arial" panose="020B0604020202020204" pitchFamily="34" charset="0"/>
                  <a:ea typeface="宋体" panose="02010600030101010101" pitchFamily="2" charset="-122"/>
                  <a:cs typeface="+mn-cs"/>
                </a:rPr>
                <a:t>、</a:t>
              </a:r>
              <a:r>
                <a:rPr lang="en-US" altLang="zh-CN" sz="1735" b="1" noProof="0" dirty="0">
                  <a:solidFill>
                    <a:srgbClr val="006600"/>
                  </a:solidFill>
                  <a:sym typeface="+mn-ea"/>
                </a:rPr>
                <a:t>(</a:t>
              </a:r>
              <a:r>
                <a:rPr kumimoji="0" lang="en-US" altLang="zh-CN" sz="1735" b="1" kern="1200" cap="none" spc="0" normalizeH="0" baseline="0" noProof="0" dirty="0">
                  <a:solidFill>
                    <a:srgbClr val="006600"/>
                  </a:solidFill>
                  <a:latin typeface="Arial" panose="020B0604020202020204" pitchFamily="34" charset="0"/>
                  <a:ea typeface="宋体" panose="02010600030101010101" pitchFamily="2" charset="-122"/>
                  <a:cs typeface="+mn-cs"/>
                </a:rPr>
                <a:t>A&gt;B)</a:t>
              </a:r>
              <a:r>
                <a:rPr kumimoji="0" lang="en-US" altLang="zh-CN" sz="1735" b="1" i="1" kern="1200" cap="none" spc="0" normalizeH="0" baseline="-25000" noProof="0" dirty="0" err="1">
                  <a:solidFill>
                    <a:srgbClr val="006600"/>
                  </a:solidFill>
                  <a:latin typeface="Arial" panose="020B0604020202020204" pitchFamily="34" charset="0"/>
                  <a:ea typeface="宋体" panose="02010600030101010101" pitchFamily="2" charset="-122"/>
                  <a:cs typeface="+mn-cs"/>
                </a:rPr>
                <a:t>i</a:t>
              </a:r>
              <a:r>
                <a:rPr kumimoji="0" lang="zh-CN" altLang="en-US" sz="1735" b="1" kern="1200" cap="none" spc="0" normalizeH="0" baseline="0" noProof="0" dirty="0">
                  <a:solidFill>
                    <a:srgbClr val="006600"/>
                  </a:solidFill>
                  <a:latin typeface="Arial" panose="020B0604020202020204" pitchFamily="34" charset="0"/>
                  <a:ea typeface="宋体" panose="02010600030101010101" pitchFamily="2" charset="-122"/>
                  <a:cs typeface="+mn-cs"/>
                </a:rPr>
                <a:t>、</a:t>
              </a:r>
              <a:r>
                <a:rPr kumimoji="0" lang="en-US" altLang="zh-CN" sz="1735" b="1" kern="1200" cap="none" spc="0" normalizeH="0" baseline="0" noProof="0" dirty="0">
                  <a:solidFill>
                    <a:srgbClr val="006600"/>
                  </a:solidFill>
                  <a:latin typeface="Arial" panose="020B0604020202020204" pitchFamily="34" charset="0"/>
                  <a:ea typeface="宋体" panose="02010600030101010101" pitchFamily="2" charset="-122"/>
                  <a:cs typeface="+mn-cs"/>
                </a:rPr>
                <a:t>(A&lt;B)</a:t>
              </a:r>
              <a:r>
                <a:rPr kumimoji="0" lang="en-US" altLang="zh-CN" sz="1735" b="1" i="1" kern="1200" cap="none" spc="0" normalizeH="0" baseline="-25000" noProof="0" dirty="0" err="1">
                  <a:solidFill>
                    <a:srgbClr val="006600"/>
                  </a:solidFill>
                  <a:latin typeface="Arial" panose="020B0604020202020204" pitchFamily="34" charset="0"/>
                  <a:ea typeface="宋体" panose="02010600030101010101" pitchFamily="2" charset="-122"/>
                  <a:cs typeface="+mn-cs"/>
                </a:rPr>
                <a:t>i</a:t>
              </a:r>
              <a:r>
                <a:rPr kumimoji="0" lang="en-US" altLang="zh-CN" sz="1735" b="1" i="1" kern="1200" cap="none" spc="0" normalizeH="0" baseline="-25000" noProof="0" dirty="0">
                  <a:solidFill>
                    <a:srgbClr val="006600"/>
                  </a:solidFill>
                  <a:latin typeface="Arial" panose="020B0604020202020204" pitchFamily="34" charset="0"/>
                  <a:ea typeface="宋体" panose="02010600030101010101" pitchFamily="2" charset="-122"/>
                  <a:cs typeface="+mn-cs"/>
                </a:rPr>
                <a:t> </a:t>
              </a: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应接</a:t>
              </a:r>
              <a:r>
                <a:rPr kumimoji="1" lang="en-US" altLang="zh-CN"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100</a:t>
              </a: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，当</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A</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3</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A</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2</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A</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1</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A</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0</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 B</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3</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B</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2</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B</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1</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B</a:t>
              </a:r>
              <a:r>
                <a:rPr kumimoji="1" lang="en-US" altLang="zh-CN" sz="1735" b="1" kern="1200" cap="none" spc="0" normalizeH="0" baseline="-25000" noProof="0" dirty="0">
                  <a:solidFill>
                    <a:srgbClr val="000000"/>
                  </a:solidFill>
                  <a:latin typeface="Arial" panose="020B0604020202020204" pitchFamily="34" charset="0"/>
                  <a:ea typeface="黑体" panose="02010609060101010101" pitchFamily="49" charset="-122"/>
                  <a:cs typeface="Arial" panose="020B0604020202020204" pitchFamily="34" charset="0"/>
                </a:rPr>
                <a:t>0</a:t>
              </a:r>
              <a:r>
                <a:rPr kumimoji="1" lang="zh-CN" altLang="en-US" sz="1735" b="1" kern="1200" cap="none" spc="0" normalizeH="0" baseline="0" noProof="0" dirty="0">
                  <a:solidFill>
                    <a:srgbClr val="000000"/>
                  </a:solidFill>
                  <a:latin typeface="黑体" panose="02010609060101010101" pitchFamily="49" charset="-122"/>
                  <a:ea typeface="黑体" panose="02010609060101010101" pitchFamily="49" charset="-122"/>
                  <a:cs typeface="+mn-cs"/>
                </a:rPr>
                <a:t>，比较器的输出</a:t>
              </a:r>
              <a:r>
                <a:rPr lang="en-US" altLang="zh-CN" sz="1600" b="1" noProof="0" dirty="0">
                  <a:solidFill>
                    <a:srgbClr val="C00000"/>
                  </a:solidFill>
                  <a:sym typeface="+mn-ea"/>
                </a:rPr>
                <a:t>Y</a:t>
              </a:r>
              <a:r>
                <a:rPr lang="en-US" altLang="zh-CN" sz="1600" b="1" baseline="-25000" noProof="0" dirty="0">
                  <a:solidFill>
                    <a:srgbClr val="C00000"/>
                  </a:solidFill>
                  <a:sym typeface="+mn-ea"/>
                </a:rPr>
                <a:t>A=B</a:t>
              </a:r>
              <a:r>
                <a:rPr kumimoji="0" lang="en-US" altLang="zh-CN" sz="1600" b="1" kern="1200" cap="none" spc="0" normalizeH="0" baseline="0" noProof="0" dirty="0">
                  <a:solidFill>
                    <a:srgbClr val="C00000"/>
                  </a:solidFill>
                  <a:latin typeface="Arial" panose="020B0604020202020204" pitchFamily="34" charset="0"/>
                  <a:ea typeface="宋体" panose="02010600030101010101" pitchFamily="2" charset="-122"/>
                  <a:cs typeface="+mn-cs"/>
                </a:rPr>
                <a:t>Y</a:t>
              </a:r>
              <a:r>
                <a:rPr kumimoji="0" lang="en-US" altLang="zh-CN" sz="1600" b="1" kern="1200" cap="none" spc="0" normalizeH="0" baseline="-25000" noProof="0" dirty="0">
                  <a:solidFill>
                    <a:srgbClr val="C00000"/>
                  </a:solidFill>
                  <a:latin typeface="Arial" panose="020B0604020202020204" pitchFamily="34" charset="0"/>
                  <a:ea typeface="宋体" panose="02010600030101010101" pitchFamily="2" charset="-122"/>
                  <a:cs typeface="+mn-cs"/>
                </a:rPr>
                <a:t>A&gt;B</a:t>
              </a:r>
              <a:r>
                <a:rPr kumimoji="0" lang="en-US" altLang="zh-CN" sz="1600" b="1" kern="1200" cap="none" spc="0" normalizeH="0" baseline="0" noProof="0" dirty="0">
                  <a:solidFill>
                    <a:srgbClr val="C00000"/>
                  </a:solidFill>
                  <a:latin typeface="Arial" panose="020B0604020202020204" pitchFamily="34" charset="0"/>
                  <a:ea typeface="宋体" panose="02010600030101010101" pitchFamily="2" charset="-122"/>
                  <a:cs typeface="+mn-cs"/>
                </a:rPr>
                <a:t>Y</a:t>
              </a:r>
              <a:r>
                <a:rPr kumimoji="0" lang="en-US" altLang="zh-CN" sz="1600" b="1" kern="1200" cap="none" spc="0" normalizeH="0" baseline="-25000" noProof="0" dirty="0">
                  <a:solidFill>
                    <a:srgbClr val="C00000"/>
                  </a:solidFill>
                  <a:latin typeface="Arial" panose="020B0604020202020204" pitchFamily="34" charset="0"/>
                  <a:ea typeface="宋体" panose="02010600030101010101" pitchFamily="2" charset="-122"/>
                  <a:cs typeface="+mn-cs"/>
                </a:rPr>
                <a:t>A&lt;B </a:t>
              </a:r>
              <a:r>
                <a:rPr kumimoji="1" lang="en-US" altLang="zh-CN" sz="1735" b="1" kern="1200" cap="none" spc="0" normalizeH="0" baseline="0" noProof="0" dirty="0">
                  <a:solidFill>
                    <a:srgbClr val="000000"/>
                  </a:solidFill>
                  <a:latin typeface="Arial" panose="020B0604020202020204" pitchFamily="34" charset="0"/>
                  <a:ea typeface="黑体" panose="02010609060101010101" pitchFamily="49" charset="-122"/>
                  <a:cs typeface="Arial" panose="020B0604020202020204" pitchFamily="34" charset="0"/>
                </a:rPr>
                <a:t>=100</a:t>
              </a:r>
            </a:p>
          </p:txBody>
        </p:sp>
      </p:grpSp>
      <p:sp>
        <p:nvSpPr>
          <p:cNvPr id="4" name="灯片编号占位符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88</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dissolve">
                                      <p:cBhvr>
                                        <p:cTn id="2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grpSp>
        <p:nvGrpSpPr>
          <p:cNvPr id="2" name="组合 1"/>
          <p:cNvGrpSpPr/>
          <p:nvPr/>
        </p:nvGrpSpPr>
        <p:grpSpPr>
          <a:xfrm>
            <a:off x="4459288" y="1270318"/>
            <a:ext cx="2667000" cy="1074737"/>
            <a:chOff x="2546716" y="1413522"/>
            <a:chExt cx="1953946" cy="484745"/>
          </a:xfrm>
        </p:grpSpPr>
        <p:sp>
          <p:nvSpPr>
            <p:cNvPr id="72" name="圆角矩形标注 71"/>
            <p:cNvSpPr/>
            <p:nvPr/>
          </p:nvSpPr>
          <p:spPr bwMode="auto">
            <a:xfrm>
              <a:off x="2546716" y="1413522"/>
              <a:ext cx="1887651" cy="461117"/>
            </a:xfrm>
            <a:prstGeom prst="wedgeRoundRectCallout">
              <a:avLst>
                <a:gd name="adj1" fmla="val 40372"/>
                <a:gd name="adj2" fmla="val 71893"/>
                <a:gd name="adj3" fmla="val 16667"/>
              </a:avLst>
            </a:prstGeom>
            <a:solidFill>
              <a:srgbClr val="CCFFCC"/>
            </a:solidFill>
            <a:ln w="19050" cap="flat" cmpd="sng" algn="ctr">
              <a:solidFill>
                <a:srgbClr val="CC0099"/>
              </a:solidFill>
              <a:prstDash val="solid"/>
              <a:round/>
              <a:headEnd type="none" w="med" len="med"/>
              <a:tailEnd type="none" w="med" len="med"/>
            </a:ln>
            <a:effectLst/>
          </p:spPr>
          <p:txBody>
            <a:bodyPr lIns="121920" tIns="60960" rIns="121920" bIns="60960">
              <a:spAutoFit/>
            </a:bodyPr>
            <a:lstStyle/>
            <a:p>
              <a:pPr marL="0" marR="0" lvl="0" indent="0" algn="l" defTabSz="1219200" rtl="0" eaLnBrk="1" fontAlgn="base" latinLnBrk="0" hangingPunct="1">
                <a:lnSpc>
                  <a:spcPct val="100000"/>
                </a:lnSpc>
                <a:spcBef>
                  <a:spcPct val="0"/>
                </a:spcBef>
                <a:spcAft>
                  <a:spcPct val="0"/>
                </a:spcAft>
                <a:buClrTx/>
                <a:buSzTx/>
                <a:buFontTx/>
                <a:buNone/>
                <a:defRPr/>
              </a:pPr>
              <a:endParaRPr kumimoji="1" lang="zh-CN" altLang="en-US" sz="2135"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Text Box 15"/>
            <p:cNvSpPr txBox="1">
              <a:spLocks noChangeArrowheads="1"/>
            </p:cNvSpPr>
            <p:nvPr/>
          </p:nvSpPr>
          <p:spPr bwMode="auto">
            <a:xfrm>
              <a:off x="2592075" y="1419966"/>
              <a:ext cx="1908587" cy="478301"/>
            </a:xfrm>
            <a:prstGeom prst="rect">
              <a:avLst/>
            </a:prstGeom>
            <a:noFill/>
            <a:ln w="19050">
              <a:noFill/>
              <a:miter lim="800000"/>
            </a:ln>
          </p:spPr>
          <p:txBody>
            <a:bodyPr wrap="square">
              <a:spAutoFit/>
            </a:bodyPr>
            <a:lstStyle/>
            <a:p>
              <a:pPr defTabSz="1217930" eaLnBrk="1" hangingPunct="1"/>
              <a:r>
                <a:rPr lang="zh-CN" altLang="en-US" sz="2100" b="1" dirty="0">
                  <a:solidFill>
                    <a:srgbClr val="000000"/>
                  </a:solidFill>
                  <a:latin typeface="黑体" panose="02010609060101010101" pitchFamily="49" charset="-122"/>
                  <a:ea typeface="黑体" panose="02010609060101010101" pitchFamily="49" charset="-122"/>
                </a:rPr>
                <a:t>低</a:t>
              </a:r>
              <a:r>
                <a:rPr lang="en-US" altLang="zh-CN" sz="2100" b="1" dirty="0">
                  <a:solidFill>
                    <a:srgbClr val="000000"/>
                  </a:solidFill>
                  <a:latin typeface="黑体" panose="02010609060101010101" pitchFamily="49" charset="-122"/>
                  <a:ea typeface="黑体" panose="02010609060101010101" pitchFamily="49" charset="-122"/>
                </a:rPr>
                <a:t>4</a:t>
              </a:r>
              <a:r>
                <a:rPr lang="zh-CN" altLang="en-US" sz="2100" b="1" dirty="0">
                  <a:solidFill>
                    <a:srgbClr val="000000"/>
                  </a:solidFill>
                  <a:latin typeface="黑体" panose="02010609060101010101" pitchFamily="49" charset="-122"/>
                  <a:ea typeface="黑体" panose="02010609060101010101" pitchFamily="49" charset="-122"/>
                </a:rPr>
                <a:t>位比较的结果，作为高</a:t>
              </a:r>
              <a:r>
                <a:rPr lang="en-US" altLang="zh-CN" sz="2100" b="1" dirty="0">
                  <a:solidFill>
                    <a:srgbClr val="000000"/>
                  </a:solidFill>
                  <a:latin typeface="黑体" panose="02010609060101010101" pitchFamily="49" charset="-122"/>
                  <a:ea typeface="黑体" panose="02010609060101010101" pitchFamily="49" charset="-122"/>
                </a:rPr>
                <a:t>4</a:t>
              </a:r>
              <a:r>
                <a:rPr lang="zh-CN" altLang="en-US" sz="2100" b="1" dirty="0">
                  <a:solidFill>
                    <a:srgbClr val="000000"/>
                  </a:solidFill>
                  <a:latin typeface="黑体" panose="02010609060101010101" pitchFamily="49" charset="-122"/>
                  <a:ea typeface="黑体" panose="02010609060101010101" pitchFamily="49" charset="-122"/>
                </a:rPr>
                <a:t>位比较的条件。速度较慢</a:t>
              </a:r>
              <a:endParaRPr lang="en-US" altLang="zh-CN" sz="2100" b="1" dirty="0">
                <a:solidFill>
                  <a:srgbClr val="000000"/>
                </a:solidFill>
                <a:latin typeface="Arial" panose="020B0604020202020204" pitchFamily="34" charset="0"/>
                <a:ea typeface="黑体" panose="02010609060101010101" pitchFamily="49" charset="-122"/>
              </a:endParaRPr>
            </a:p>
          </p:txBody>
        </p:sp>
      </p:grpSp>
      <p:grpSp>
        <p:nvGrpSpPr>
          <p:cNvPr id="6" name="组合 5"/>
          <p:cNvGrpSpPr/>
          <p:nvPr/>
        </p:nvGrpSpPr>
        <p:grpSpPr>
          <a:xfrm>
            <a:off x="2021205" y="2542700"/>
            <a:ext cx="8455660" cy="3133108"/>
            <a:chOff x="4765" y="4953"/>
            <a:chExt cx="13316" cy="3292"/>
          </a:xfrm>
        </p:grpSpPr>
        <p:sp>
          <p:nvSpPr>
            <p:cNvPr id="134151" name="Line 29"/>
            <p:cNvSpPr/>
            <p:nvPr/>
          </p:nvSpPr>
          <p:spPr>
            <a:xfrm>
              <a:off x="6123" y="5443"/>
              <a:ext cx="0" cy="755"/>
            </a:xfrm>
            <a:prstGeom prst="line">
              <a:avLst/>
            </a:prstGeom>
            <a:ln w="19050" cap="flat" cmpd="sng">
              <a:solidFill>
                <a:schemeClr val="tx1"/>
              </a:solidFill>
              <a:prstDash val="solid"/>
              <a:miter/>
              <a:headEnd type="triangle" w="med" len="med"/>
              <a:tailEnd type="none" w="med" len="med"/>
            </a:ln>
          </p:spPr>
        </p:sp>
        <p:sp>
          <p:nvSpPr>
            <p:cNvPr id="134152" name="Line 30"/>
            <p:cNvSpPr/>
            <p:nvPr/>
          </p:nvSpPr>
          <p:spPr>
            <a:xfrm>
              <a:off x="7023" y="5418"/>
              <a:ext cx="0" cy="755"/>
            </a:xfrm>
            <a:prstGeom prst="line">
              <a:avLst/>
            </a:prstGeom>
            <a:ln w="19050" cap="flat" cmpd="sng">
              <a:solidFill>
                <a:schemeClr val="tx1"/>
              </a:solidFill>
              <a:prstDash val="solid"/>
              <a:miter/>
              <a:headEnd type="triangle" w="med" len="med"/>
              <a:tailEnd type="none" w="med" len="med"/>
            </a:ln>
          </p:spPr>
        </p:sp>
        <p:sp>
          <p:nvSpPr>
            <p:cNvPr id="134153" name="Line 31"/>
            <p:cNvSpPr/>
            <p:nvPr/>
          </p:nvSpPr>
          <p:spPr>
            <a:xfrm>
              <a:off x="7923" y="5428"/>
              <a:ext cx="0" cy="755"/>
            </a:xfrm>
            <a:prstGeom prst="line">
              <a:avLst/>
            </a:prstGeom>
            <a:ln w="19050" cap="flat" cmpd="sng">
              <a:solidFill>
                <a:schemeClr val="tx1"/>
              </a:solidFill>
              <a:prstDash val="solid"/>
              <a:miter/>
              <a:headEnd type="triangle" w="med" len="med"/>
              <a:tailEnd type="none" w="med" len="med"/>
            </a:ln>
          </p:spPr>
        </p:sp>
        <p:sp>
          <p:nvSpPr>
            <p:cNvPr id="148" name="Text Box 16"/>
            <p:cNvSpPr txBox="1">
              <a:spLocks noChangeArrowheads="1"/>
            </p:cNvSpPr>
            <p:nvPr/>
          </p:nvSpPr>
          <p:spPr bwMode="auto">
            <a:xfrm>
              <a:off x="7805" y="5573"/>
              <a:ext cx="1363" cy="398"/>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A&lt;B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34155" name="Line 36"/>
            <p:cNvSpPr/>
            <p:nvPr/>
          </p:nvSpPr>
          <p:spPr>
            <a:xfrm>
              <a:off x="10018" y="7243"/>
              <a:ext cx="982" cy="0"/>
            </a:xfrm>
            <a:prstGeom prst="line">
              <a:avLst/>
            </a:prstGeom>
            <a:ln w="19050" cap="flat" cmpd="sng">
              <a:solidFill>
                <a:schemeClr val="tx1"/>
              </a:solidFill>
              <a:prstDash val="solid"/>
              <a:miter/>
              <a:headEnd type="triangle" w="med" len="med"/>
              <a:tailEnd type="none" w="med" len="med"/>
            </a:ln>
          </p:spPr>
        </p:sp>
        <p:sp>
          <p:nvSpPr>
            <p:cNvPr id="134156" name="Line 43"/>
            <p:cNvSpPr/>
            <p:nvPr/>
          </p:nvSpPr>
          <p:spPr>
            <a:xfrm>
              <a:off x="10478" y="5443"/>
              <a:ext cx="1812" cy="0"/>
            </a:xfrm>
            <a:prstGeom prst="line">
              <a:avLst/>
            </a:prstGeom>
            <a:ln w="19050" cap="flat" cmpd="sng">
              <a:solidFill>
                <a:schemeClr val="tx1"/>
              </a:solidFill>
              <a:prstDash val="solid"/>
              <a:miter/>
              <a:headEnd type="none" w="med" len="med"/>
              <a:tailEnd type="none" w="med" len="med"/>
            </a:ln>
          </p:spPr>
        </p:sp>
        <p:sp>
          <p:nvSpPr>
            <p:cNvPr id="134157" name="矩形 90"/>
            <p:cNvSpPr/>
            <p:nvPr/>
          </p:nvSpPr>
          <p:spPr>
            <a:xfrm>
              <a:off x="4765" y="6153"/>
              <a:ext cx="5300" cy="1304"/>
            </a:xfrm>
            <a:prstGeom prst="rect">
              <a:avLst/>
            </a:prstGeom>
            <a:solidFill>
              <a:schemeClr val="bg1"/>
            </a:solidFill>
            <a:ln w="19050" cap="flat" cmpd="sng">
              <a:solidFill>
                <a:schemeClr val="tx1"/>
              </a:solidFill>
              <a:prstDash val="solid"/>
              <a:round/>
              <a:headEnd type="none" w="med" len="med"/>
              <a:tailEnd type="none" w="med" len="med"/>
            </a:ln>
          </p:spPr>
          <p:txBody>
            <a:bodyPr wrap="square"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134158" name="矩形 94"/>
            <p:cNvSpPr/>
            <p:nvPr/>
          </p:nvSpPr>
          <p:spPr>
            <a:xfrm>
              <a:off x="11393" y="6173"/>
              <a:ext cx="5185" cy="1304"/>
            </a:xfrm>
            <a:prstGeom prst="rect">
              <a:avLst/>
            </a:prstGeom>
            <a:noFill/>
            <a:ln w="19050" cap="flat" cmpd="sng">
              <a:solidFill>
                <a:schemeClr val="tx1"/>
              </a:solidFill>
              <a:prstDash val="solid"/>
              <a:roun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134159" name="Line 28"/>
            <p:cNvSpPr/>
            <p:nvPr/>
          </p:nvSpPr>
          <p:spPr>
            <a:xfrm>
              <a:off x="5600" y="7488"/>
              <a:ext cx="0" cy="452"/>
            </a:xfrm>
            <a:prstGeom prst="line">
              <a:avLst/>
            </a:prstGeom>
            <a:ln w="19050" cap="flat" cmpd="sng">
              <a:solidFill>
                <a:schemeClr val="tx1"/>
              </a:solidFill>
              <a:prstDash val="solid"/>
              <a:miter/>
              <a:headEnd type="none" w="med" len="med"/>
              <a:tailEnd type="none" w="med" len="med"/>
            </a:ln>
          </p:spPr>
        </p:sp>
        <p:sp>
          <p:nvSpPr>
            <p:cNvPr id="134160" name="Line 29"/>
            <p:cNvSpPr/>
            <p:nvPr/>
          </p:nvSpPr>
          <p:spPr>
            <a:xfrm>
              <a:off x="6010" y="7488"/>
              <a:ext cx="0" cy="452"/>
            </a:xfrm>
            <a:prstGeom prst="line">
              <a:avLst/>
            </a:prstGeom>
            <a:ln w="19050" cap="flat" cmpd="sng">
              <a:solidFill>
                <a:schemeClr val="tx1"/>
              </a:solidFill>
              <a:prstDash val="solid"/>
              <a:miter/>
              <a:headEnd type="none" w="med" len="med"/>
              <a:tailEnd type="none" w="med" len="med"/>
            </a:ln>
          </p:spPr>
        </p:sp>
        <p:sp>
          <p:nvSpPr>
            <p:cNvPr id="134161" name="Line 30"/>
            <p:cNvSpPr/>
            <p:nvPr/>
          </p:nvSpPr>
          <p:spPr>
            <a:xfrm>
              <a:off x="6430" y="7488"/>
              <a:ext cx="0" cy="452"/>
            </a:xfrm>
            <a:prstGeom prst="line">
              <a:avLst/>
            </a:prstGeom>
            <a:ln w="19050" cap="flat" cmpd="sng">
              <a:solidFill>
                <a:schemeClr val="tx1"/>
              </a:solidFill>
              <a:prstDash val="solid"/>
              <a:miter/>
              <a:headEnd type="none" w="med" len="med"/>
              <a:tailEnd type="none" w="med" len="med"/>
            </a:ln>
          </p:spPr>
        </p:sp>
        <p:sp>
          <p:nvSpPr>
            <p:cNvPr id="134162" name="Line 31"/>
            <p:cNvSpPr/>
            <p:nvPr/>
          </p:nvSpPr>
          <p:spPr>
            <a:xfrm>
              <a:off x="6833" y="7488"/>
              <a:ext cx="0" cy="452"/>
            </a:xfrm>
            <a:prstGeom prst="line">
              <a:avLst/>
            </a:prstGeom>
            <a:ln w="19050" cap="flat" cmpd="sng">
              <a:solidFill>
                <a:schemeClr val="tx1"/>
              </a:solidFill>
              <a:prstDash val="solid"/>
              <a:miter/>
              <a:headEnd type="none" w="med" len="med"/>
              <a:tailEnd type="none" w="med" len="med"/>
            </a:ln>
          </p:spPr>
        </p:sp>
        <p:sp>
          <p:nvSpPr>
            <p:cNvPr id="134163" name="Line 28"/>
            <p:cNvSpPr/>
            <p:nvPr/>
          </p:nvSpPr>
          <p:spPr>
            <a:xfrm>
              <a:off x="7285" y="7485"/>
              <a:ext cx="0" cy="455"/>
            </a:xfrm>
            <a:prstGeom prst="line">
              <a:avLst/>
            </a:prstGeom>
            <a:ln w="19050" cap="flat" cmpd="sng">
              <a:solidFill>
                <a:schemeClr val="tx1"/>
              </a:solidFill>
              <a:prstDash val="solid"/>
              <a:miter/>
              <a:headEnd type="none" w="med" len="med"/>
              <a:tailEnd type="none" w="med" len="med"/>
            </a:ln>
          </p:spPr>
        </p:sp>
        <p:sp>
          <p:nvSpPr>
            <p:cNvPr id="134164" name="Line 29"/>
            <p:cNvSpPr/>
            <p:nvPr/>
          </p:nvSpPr>
          <p:spPr>
            <a:xfrm>
              <a:off x="7695" y="7485"/>
              <a:ext cx="0" cy="455"/>
            </a:xfrm>
            <a:prstGeom prst="line">
              <a:avLst/>
            </a:prstGeom>
            <a:ln w="19050" cap="flat" cmpd="sng">
              <a:solidFill>
                <a:schemeClr val="tx1"/>
              </a:solidFill>
              <a:prstDash val="solid"/>
              <a:miter/>
              <a:headEnd type="none" w="med" len="med"/>
              <a:tailEnd type="none" w="med" len="med"/>
            </a:ln>
          </p:spPr>
        </p:sp>
        <p:sp>
          <p:nvSpPr>
            <p:cNvPr id="134165" name="Line 30"/>
            <p:cNvSpPr/>
            <p:nvPr/>
          </p:nvSpPr>
          <p:spPr>
            <a:xfrm>
              <a:off x="8115" y="7485"/>
              <a:ext cx="0" cy="455"/>
            </a:xfrm>
            <a:prstGeom prst="line">
              <a:avLst/>
            </a:prstGeom>
            <a:ln w="19050" cap="flat" cmpd="sng">
              <a:solidFill>
                <a:schemeClr val="tx1"/>
              </a:solidFill>
              <a:prstDash val="solid"/>
              <a:miter/>
              <a:headEnd type="none" w="med" len="med"/>
              <a:tailEnd type="none" w="med" len="med"/>
            </a:ln>
          </p:spPr>
        </p:sp>
        <p:sp>
          <p:nvSpPr>
            <p:cNvPr id="134166" name="Line 31"/>
            <p:cNvSpPr/>
            <p:nvPr/>
          </p:nvSpPr>
          <p:spPr>
            <a:xfrm>
              <a:off x="8518" y="7485"/>
              <a:ext cx="0" cy="455"/>
            </a:xfrm>
            <a:prstGeom prst="line">
              <a:avLst/>
            </a:prstGeom>
            <a:ln w="19050" cap="flat" cmpd="sng">
              <a:solidFill>
                <a:schemeClr val="tx1"/>
              </a:solidFill>
              <a:prstDash val="solid"/>
              <a:miter/>
              <a:headEnd type="none" w="med" len="med"/>
              <a:tailEnd type="none" w="med" len="med"/>
            </a:ln>
          </p:spPr>
        </p:sp>
        <p:sp>
          <p:nvSpPr>
            <p:cNvPr id="134167" name="Line 31"/>
            <p:cNvSpPr/>
            <p:nvPr/>
          </p:nvSpPr>
          <p:spPr>
            <a:xfrm>
              <a:off x="10488" y="5443"/>
              <a:ext cx="0" cy="1057"/>
            </a:xfrm>
            <a:prstGeom prst="line">
              <a:avLst/>
            </a:prstGeom>
            <a:ln w="19050" cap="flat" cmpd="sng">
              <a:solidFill>
                <a:schemeClr val="tx1"/>
              </a:solidFill>
              <a:prstDash val="solid"/>
              <a:miter/>
              <a:headEnd type="none" w="med" len="med"/>
              <a:tailEnd type="none" w="med" len="med"/>
            </a:ln>
          </p:spPr>
        </p:sp>
        <p:sp>
          <p:nvSpPr>
            <p:cNvPr id="118" name="Rectangle 3"/>
            <p:cNvSpPr>
              <a:spLocks noChangeArrowheads="1"/>
            </p:cNvSpPr>
            <p:nvPr/>
          </p:nvSpPr>
          <p:spPr bwMode="auto">
            <a:xfrm>
              <a:off x="11708" y="6898"/>
              <a:ext cx="4053" cy="738"/>
            </a:xfrm>
            <a:prstGeom prst="rect">
              <a:avLst/>
            </a:prstGeom>
            <a:noFill/>
            <a:ln w="38100">
              <a:noFill/>
              <a:miter lim="800000"/>
            </a:ln>
            <a:effectLst/>
          </p:spPr>
          <p:txBody>
            <a:bodyPr wrap="none" anchor="ctr"/>
            <a:lstStyle/>
            <a:p>
              <a:pPr marL="0" marR="0" lvl="0" indent="0" algn="l" defTabSz="1219200" rtl="0" eaLnBrk="1" fontAlgn="base" latinLnBrk="0" hangingPunct="1">
                <a:lnSpc>
                  <a:spcPct val="120000"/>
                </a:lnSpc>
                <a:spcBef>
                  <a:spcPct val="0"/>
                </a:spcBef>
                <a:spcAft>
                  <a:spcPct val="0"/>
                </a:spcAft>
                <a:buClrTx/>
                <a:buSzTx/>
                <a:buFontTx/>
                <a:buNone/>
                <a:defRPr/>
              </a:pP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9" name="Text Box 333"/>
            <p:cNvSpPr txBox="1">
              <a:spLocks noChangeArrowheads="1"/>
            </p:cNvSpPr>
            <p:nvPr/>
          </p:nvSpPr>
          <p:spPr bwMode="auto">
            <a:xfrm>
              <a:off x="9008" y="6323"/>
              <a:ext cx="1350" cy="268"/>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20" name="Text Box 333"/>
            <p:cNvSpPr txBox="1">
              <a:spLocks noChangeArrowheads="1"/>
            </p:cNvSpPr>
            <p:nvPr/>
          </p:nvSpPr>
          <p:spPr bwMode="auto">
            <a:xfrm>
              <a:off x="9018" y="6645"/>
              <a:ext cx="1350" cy="268"/>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(A&gt;B)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21" name="Text Box 333"/>
            <p:cNvSpPr txBox="1">
              <a:spLocks noChangeArrowheads="1"/>
            </p:cNvSpPr>
            <p:nvPr/>
          </p:nvSpPr>
          <p:spPr bwMode="auto">
            <a:xfrm>
              <a:off x="9038" y="6965"/>
              <a:ext cx="1350" cy="268"/>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(A&lt;B)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22" name="Text Box 333"/>
            <p:cNvSpPr txBox="1">
              <a:spLocks noChangeArrowheads="1"/>
            </p:cNvSpPr>
            <p:nvPr/>
          </p:nvSpPr>
          <p:spPr bwMode="auto">
            <a:xfrm>
              <a:off x="15578" y="6278"/>
              <a:ext cx="1350" cy="268"/>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23" name="Text Box 333"/>
            <p:cNvSpPr txBox="1">
              <a:spLocks noChangeArrowheads="1"/>
            </p:cNvSpPr>
            <p:nvPr/>
          </p:nvSpPr>
          <p:spPr bwMode="auto">
            <a:xfrm>
              <a:off x="15588" y="6600"/>
              <a:ext cx="1350" cy="268"/>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(A&gt;B)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24" name="Text Box 333"/>
            <p:cNvSpPr txBox="1">
              <a:spLocks noChangeArrowheads="1"/>
            </p:cNvSpPr>
            <p:nvPr/>
          </p:nvSpPr>
          <p:spPr bwMode="auto">
            <a:xfrm>
              <a:off x="15608" y="6920"/>
              <a:ext cx="1350" cy="268"/>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(A&lt;B)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34180" name="Line 5"/>
            <p:cNvSpPr/>
            <p:nvPr/>
          </p:nvSpPr>
          <p:spPr>
            <a:xfrm>
              <a:off x="16593" y="6470"/>
              <a:ext cx="605" cy="0"/>
            </a:xfrm>
            <a:prstGeom prst="line">
              <a:avLst/>
            </a:prstGeom>
            <a:ln w="19050" cap="flat" cmpd="sng">
              <a:solidFill>
                <a:schemeClr val="tx1"/>
              </a:solidFill>
              <a:prstDash val="solid"/>
              <a:miter/>
              <a:headEnd type="triangle" w="med" len="med"/>
              <a:tailEnd type="none" w="med" len="med"/>
            </a:ln>
          </p:spPr>
        </p:sp>
        <p:sp>
          <p:nvSpPr>
            <p:cNvPr id="134181" name="Line 10"/>
            <p:cNvSpPr/>
            <p:nvPr/>
          </p:nvSpPr>
          <p:spPr>
            <a:xfrm>
              <a:off x="16593" y="6825"/>
              <a:ext cx="605" cy="0"/>
            </a:xfrm>
            <a:prstGeom prst="line">
              <a:avLst/>
            </a:prstGeom>
            <a:ln w="19050" cap="flat" cmpd="sng">
              <a:solidFill>
                <a:schemeClr val="tx1"/>
              </a:solidFill>
              <a:prstDash val="solid"/>
              <a:miter/>
              <a:headEnd type="triangle" w="med" len="med"/>
              <a:tailEnd type="none" w="med" len="med"/>
            </a:ln>
          </p:spPr>
        </p:sp>
        <p:sp>
          <p:nvSpPr>
            <p:cNvPr id="127" name="Text Box 11"/>
            <p:cNvSpPr txBox="1">
              <a:spLocks noChangeArrowheads="1"/>
            </p:cNvSpPr>
            <p:nvPr/>
          </p:nvSpPr>
          <p:spPr bwMode="auto">
            <a:xfrm>
              <a:off x="17088" y="6293"/>
              <a:ext cx="993" cy="1129"/>
            </a:xfrm>
            <a:prstGeom prst="rect">
              <a:avLst/>
            </a:prstGeom>
            <a:noFill/>
            <a:ln w="9525">
              <a:noFill/>
              <a:miter lim="800000"/>
            </a:ln>
          </p:spPr>
          <p:txBody>
            <a:bodyPr>
              <a:spAutoFit/>
            </a:bodyPr>
            <a:lstStyle/>
            <a:p>
              <a:pPr marR="0" defTabSz="1219200" eaLnBrk="1" hangingPunct="1">
                <a:lnSpc>
                  <a:spcPct val="85000"/>
                </a:lnSpc>
                <a:spcBef>
                  <a:spcPct val="50000"/>
                </a:spcBef>
                <a:buClrTx/>
                <a:buSzTx/>
                <a:buFontTx/>
                <a:defRPr/>
              </a:pPr>
              <a:r>
                <a:rPr kumimoji="1" lang="en-US" altLang="zh-CN" sz="1800" b="1" kern="1200" cap="none" spc="0" normalizeH="0" baseline="0" noProof="0" dirty="0">
                  <a:solidFill>
                    <a:srgbClr val="000000"/>
                  </a:solidFill>
                  <a:latin typeface="Arial" panose="020B0604020202020204"/>
                  <a:ea typeface="宋体" panose="02010600030101010101" pitchFamily="2" charset="-122"/>
                  <a:cs typeface="Times New Roman" panose="02020603050405020304" pitchFamily="18" charset="0"/>
                </a:rPr>
                <a:t>1</a:t>
              </a:r>
              <a:endParaRPr kumimoji="1" lang="en-US" altLang="zh-CN" sz="1800" b="1" kern="1200" cap="none" spc="0" normalizeH="0" baseline="-30000" noProof="0" dirty="0">
                <a:solidFill>
                  <a:srgbClr val="000000"/>
                </a:solidFill>
                <a:latin typeface="Arial" panose="020B0604020202020204"/>
                <a:ea typeface="宋体" panose="02010600030101010101" pitchFamily="2" charset="-122"/>
                <a:cs typeface="Times New Roman" panose="02020603050405020304" pitchFamily="18" charset="0"/>
              </a:endParaRPr>
            </a:p>
            <a:p>
              <a:pPr marR="0" defTabSz="1219200" eaLnBrk="1" hangingPunct="1">
                <a:lnSpc>
                  <a:spcPct val="85000"/>
                </a:lnSpc>
                <a:spcBef>
                  <a:spcPct val="50000"/>
                </a:spcBef>
                <a:buClrTx/>
                <a:buSzTx/>
                <a:buFontTx/>
                <a:defRPr/>
              </a:pPr>
              <a:r>
                <a:rPr kumimoji="1" lang="en-US" altLang="zh-CN" sz="1800" b="1" kern="1200" cap="none" spc="0" normalizeH="0" baseline="0" noProof="0" dirty="0">
                  <a:solidFill>
                    <a:srgbClr val="000000"/>
                  </a:solidFill>
                  <a:latin typeface="Arial" panose="020B0604020202020204"/>
                  <a:ea typeface="宋体" panose="02010600030101010101" pitchFamily="2" charset="-122"/>
                  <a:cs typeface="Times New Roman" panose="02020603050405020304" pitchFamily="18" charset="0"/>
                </a:rPr>
                <a:t>0</a:t>
              </a:r>
            </a:p>
            <a:p>
              <a:pPr marR="0" defTabSz="1219200" eaLnBrk="1" hangingPunct="1">
                <a:lnSpc>
                  <a:spcPct val="85000"/>
                </a:lnSpc>
                <a:spcBef>
                  <a:spcPct val="50000"/>
                </a:spcBef>
                <a:buClrTx/>
                <a:buSzTx/>
                <a:buFontTx/>
                <a:defRPr/>
              </a:pPr>
              <a:r>
                <a:rPr kumimoji="1" lang="en-US" altLang="zh-CN" sz="1800" b="1" kern="1200" cap="none" spc="0" normalizeH="0" baseline="0" noProof="0" dirty="0">
                  <a:solidFill>
                    <a:srgbClr val="000000"/>
                  </a:solidFill>
                  <a:latin typeface="Arial" panose="020B0604020202020204"/>
                  <a:ea typeface="宋体" panose="02010600030101010101" pitchFamily="2" charset="-122"/>
                  <a:cs typeface="Times New Roman" panose="02020603050405020304" pitchFamily="18" charset="0"/>
                </a:rPr>
                <a:t>0</a:t>
              </a:r>
            </a:p>
          </p:txBody>
        </p:sp>
        <p:sp>
          <p:nvSpPr>
            <p:cNvPr id="134183" name="Line 36"/>
            <p:cNvSpPr/>
            <p:nvPr/>
          </p:nvSpPr>
          <p:spPr>
            <a:xfrm>
              <a:off x="16593" y="7180"/>
              <a:ext cx="605" cy="0"/>
            </a:xfrm>
            <a:prstGeom prst="line">
              <a:avLst/>
            </a:prstGeom>
            <a:ln w="19050" cap="flat" cmpd="sng">
              <a:solidFill>
                <a:schemeClr val="tx1"/>
              </a:solidFill>
              <a:prstDash val="solid"/>
              <a:miter/>
              <a:headEnd type="triangle" w="med" len="med"/>
              <a:tailEnd type="none" w="med" len="med"/>
            </a:ln>
          </p:spPr>
        </p:sp>
        <p:sp>
          <p:nvSpPr>
            <p:cNvPr id="129" name="Text Box 16"/>
            <p:cNvSpPr txBox="1">
              <a:spLocks noChangeArrowheads="1"/>
            </p:cNvSpPr>
            <p:nvPr/>
          </p:nvSpPr>
          <p:spPr bwMode="auto">
            <a:xfrm>
              <a:off x="12148" y="5525"/>
              <a:ext cx="1360" cy="398"/>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30" name="Text Box 16"/>
            <p:cNvSpPr txBox="1">
              <a:spLocks noChangeArrowheads="1"/>
            </p:cNvSpPr>
            <p:nvPr/>
          </p:nvSpPr>
          <p:spPr bwMode="auto">
            <a:xfrm>
              <a:off x="13958" y="5543"/>
              <a:ext cx="1360" cy="398"/>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A&lt;B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31" name="Text Box 16"/>
            <p:cNvSpPr txBox="1">
              <a:spLocks noChangeArrowheads="1"/>
            </p:cNvSpPr>
            <p:nvPr/>
          </p:nvSpPr>
          <p:spPr bwMode="auto">
            <a:xfrm>
              <a:off x="13028" y="5523"/>
              <a:ext cx="1360" cy="398"/>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A&gt;B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34187" name="Line 29"/>
            <p:cNvSpPr/>
            <p:nvPr/>
          </p:nvSpPr>
          <p:spPr>
            <a:xfrm>
              <a:off x="12308" y="5423"/>
              <a:ext cx="0" cy="755"/>
            </a:xfrm>
            <a:prstGeom prst="line">
              <a:avLst/>
            </a:prstGeom>
            <a:ln w="19050" cap="flat" cmpd="sng">
              <a:solidFill>
                <a:schemeClr val="tx1"/>
              </a:solidFill>
              <a:prstDash val="solid"/>
              <a:miter/>
              <a:headEnd type="none" w="med" len="med"/>
              <a:tailEnd type="none" w="med" len="med"/>
            </a:ln>
          </p:spPr>
        </p:sp>
        <p:sp>
          <p:nvSpPr>
            <p:cNvPr id="134188" name="Line 30"/>
            <p:cNvSpPr/>
            <p:nvPr/>
          </p:nvSpPr>
          <p:spPr>
            <a:xfrm>
              <a:off x="13208" y="5193"/>
              <a:ext cx="0" cy="982"/>
            </a:xfrm>
            <a:prstGeom prst="line">
              <a:avLst/>
            </a:prstGeom>
            <a:ln w="19050" cap="flat" cmpd="sng">
              <a:solidFill>
                <a:schemeClr val="tx1"/>
              </a:solidFill>
              <a:prstDash val="solid"/>
              <a:miter/>
              <a:headEnd type="none" w="med" len="med"/>
              <a:tailEnd type="none" w="med" len="med"/>
            </a:ln>
          </p:spPr>
        </p:sp>
        <p:sp>
          <p:nvSpPr>
            <p:cNvPr id="134189" name="Line 31"/>
            <p:cNvSpPr/>
            <p:nvPr/>
          </p:nvSpPr>
          <p:spPr>
            <a:xfrm>
              <a:off x="14108" y="4953"/>
              <a:ext cx="0" cy="1210"/>
            </a:xfrm>
            <a:prstGeom prst="line">
              <a:avLst/>
            </a:prstGeom>
            <a:ln w="19050" cap="flat" cmpd="sng">
              <a:solidFill>
                <a:schemeClr val="tx1"/>
              </a:solidFill>
              <a:prstDash val="solid"/>
              <a:miter/>
              <a:headEnd type="none" w="med" len="med"/>
              <a:tailEnd type="none" w="med" len="med"/>
            </a:ln>
          </p:spPr>
        </p:sp>
        <p:sp>
          <p:nvSpPr>
            <p:cNvPr id="134190" name="Line 5"/>
            <p:cNvSpPr/>
            <p:nvPr/>
          </p:nvSpPr>
          <p:spPr>
            <a:xfrm>
              <a:off x="10058" y="6510"/>
              <a:ext cx="452" cy="0"/>
            </a:xfrm>
            <a:prstGeom prst="line">
              <a:avLst/>
            </a:prstGeom>
            <a:ln w="19050" cap="flat" cmpd="sng">
              <a:solidFill>
                <a:schemeClr val="tx1"/>
              </a:solidFill>
              <a:prstDash val="solid"/>
              <a:miter/>
              <a:headEnd type="triangle" w="med" len="med"/>
              <a:tailEnd type="none" w="med" len="med"/>
            </a:ln>
          </p:spPr>
        </p:sp>
        <p:sp>
          <p:nvSpPr>
            <p:cNvPr id="134191" name="Line 10"/>
            <p:cNvSpPr/>
            <p:nvPr/>
          </p:nvSpPr>
          <p:spPr>
            <a:xfrm>
              <a:off x="10058" y="6885"/>
              <a:ext cx="680" cy="0"/>
            </a:xfrm>
            <a:prstGeom prst="line">
              <a:avLst/>
            </a:prstGeom>
            <a:ln w="19050" cap="flat" cmpd="sng">
              <a:solidFill>
                <a:schemeClr val="tx1"/>
              </a:solidFill>
              <a:prstDash val="solid"/>
              <a:miter/>
              <a:headEnd type="triangle" w="med" len="med"/>
              <a:tailEnd type="none" w="med" len="med"/>
            </a:ln>
          </p:spPr>
        </p:sp>
        <p:sp>
          <p:nvSpPr>
            <p:cNvPr id="134192" name="Line 43"/>
            <p:cNvSpPr/>
            <p:nvPr/>
          </p:nvSpPr>
          <p:spPr>
            <a:xfrm>
              <a:off x="10720" y="5213"/>
              <a:ext cx="2495" cy="0"/>
            </a:xfrm>
            <a:prstGeom prst="line">
              <a:avLst/>
            </a:prstGeom>
            <a:ln w="19050" cap="flat" cmpd="sng">
              <a:solidFill>
                <a:schemeClr val="tx1"/>
              </a:solidFill>
              <a:prstDash val="solid"/>
              <a:miter/>
              <a:headEnd type="none" w="med" len="med"/>
              <a:tailEnd type="none" w="med" len="med"/>
            </a:ln>
          </p:spPr>
        </p:sp>
        <p:sp>
          <p:nvSpPr>
            <p:cNvPr id="134193" name="Line 43"/>
            <p:cNvSpPr/>
            <p:nvPr/>
          </p:nvSpPr>
          <p:spPr>
            <a:xfrm>
              <a:off x="10990" y="4973"/>
              <a:ext cx="3100" cy="0"/>
            </a:xfrm>
            <a:prstGeom prst="line">
              <a:avLst/>
            </a:prstGeom>
            <a:ln w="19050" cap="flat" cmpd="sng">
              <a:solidFill>
                <a:schemeClr val="tx1"/>
              </a:solidFill>
              <a:prstDash val="solid"/>
              <a:miter/>
              <a:headEnd type="none" w="med" len="med"/>
              <a:tailEnd type="none" w="med" len="med"/>
            </a:ln>
          </p:spPr>
        </p:sp>
        <p:sp>
          <p:nvSpPr>
            <p:cNvPr id="134194" name="Line 31"/>
            <p:cNvSpPr/>
            <p:nvPr/>
          </p:nvSpPr>
          <p:spPr>
            <a:xfrm>
              <a:off x="10728" y="5213"/>
              <a:ext cx="0" cy="1662"/>
            </a:xfrm>
            <a:prstGeom prst="line">
              <a:avLst/>
            </a:prstGeom>
            <a:ln w="19050" cap="flat" cmpd="sng">
              <a:solidFill>
                <a:schemeClr val="tx1"/>
              </a:solidFill>
              <a:prstDash val="solid"/>
              <a:miter/>
              <a:headEnd type="none" w="med" len="med"/>
              <a:tailEnd type="none" w="med" len="med"/>
            </a:ln>
          </p:spPr>
        </p:sp>
        <p:sp>
          <p:nvSpPr>
            <p:cNvPr id="134195" name="Line 31"/>
            <p:cNvSpPr/>
            <p:nvPr/>
          </p:nvSpPr>
          <p:spPr>
            <a:xfrm>
              <a:off x="11008" y="4973"/>
              <a:ext cx="0" cy="2267"/>
            </a:xfrm>
            <a:prstGeom prst="line">
              <a:avLst/>
            </a:prstGeom>
            <a:ln w="19050" cap="flat" cmpd="sng">
              <a:solidFill>
                <a:schemeClr val="tx1"/>
              </a:solidFill>
              <a:prstDash val="solid"/>
              <a:miter/>
              <a:headEnd type="none" w="med" len="med"/>
              <a:tailEnd type="none" w="med" len="med"/>
            </a:ln>
          </p:spPr>
        </p:sp>
        <p:sp>
          <p:nvSpPr>
            <p:cNvPr id="59" name="Rectangle 3"/>
            <p:cNvSpPr>
              <a:spLocks noChangeArrowheads="1"/>
            </p:cNvSpPr>
            <p:nvPr/>
          </p:nvSpPr>
          <p:spPr bwMode="auto">
            <a:xfrm>
              <a:off x="5253" y="6878"/>
              <a:ext cx="4055" cy="738"/>
            </a:xfrm>
            <a:prstGeom prst="rect">
              <a:avLst/>
            </a:prstGeom>
            <a:noFill/>
            <a:ln w="38100">
              <a:noFill/>
              <a:miter lim="800000"/>
            </a:ln>
            <a:effectLst/>
          </p:spPr>
          <p:txBody>
            <a:bodyPr wrap="none" anchor="ctr"/>
            <a:lstStyle/>
            <a:p>
              <a:pPr marL="0" marR="0" lvl="0" indent="0" algn="l" defTabSz="1219200" rtl="0" eaLnBrk="1" fontAlgn="base" latinLnBrk="0" hangingPunct="1">
                <a:lnSpc>
                  <a:spcPct val="120000"/>
                </a:lnSpc>
                <a:spcBef>
                  <a:spcPct val="0"/>
                </a:spcBef>
                <a:spcAft>
                  <a:spcPct val="0"/>
                </a:spcAft>
                <a:buClrTx/>
                <a:buSzTx/>
                <a:buFontTx/>
                <a:buNone/>
                <a:defRPr/>
              </a:pP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B</a:t>
              </a:r>
              <a:r>
                <a:rPr kumimoji="1" lang="en-US" altLang="zh-CN" sz="1465"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4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2" name="Text Box 16"/>
            <p:cNvSpPr txBox="1">
              <a:spLocks noChangeArrowheads="1"/>
            </p:cNvSpPr>
            <p:nvPr/>
          </p:nvSpPr>
          <p:spPr bwMode="auto">
            <a:xfrm>
              <a:off x="5960" y="5545"/>
              <a:ext cx="1360" cy="398"/>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43" name="Text Box 16"/>
            <p:cNvSpPr txBox="1">
              <a:spLocks noChangeArrowheads="1"/>
            </p:cNvSpPr>
            <p:nvPr/>
          </p:nvSpPr>
          <p:spPr bwMode="auto">
            <a:xfrm>
              <a:off x="6840" y="5543"/>
              <a:ext cx="1360" cy="398"/>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A&gt;B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53" name="Text Box 333"/>
            <p:cNvSpPr txBox="1">
              <a:spLocks noChangeArrowheads="1"/>
            </p:cNvSpPr>
            <p:nvPr/>
          </p:nvSpPr>
          <p:spPr bwMode="auto">
            <a:xfrm>
              <a:off x="11820" y="7933"/>
              <a:ext cx="3758" cy="312"/>
            </a:xfrm>
            <a:prstGeom prst="rect">
              <a:avLst/>
            </a:prstGeom>
            <a:noFill/>
            <a:ln w="28575" cap="sq">
              <a:noFill/>
              <a:miter lim="800000"/>
              <a:headEnd type="none" w="sm" len="sm"/>
              <a:tailEnd type="none" w="sm" len="sm"/>
            </a:ln>
            <a:effectLst/>
          </p:spPr>
          <p:txBody>
            <a:bodyPr wrap="square">
              <a:spAutoFit/>
            </a:bodyPr>
            <a:lstStyle/>
            <a:p>
              <a:pPr marR="0" defTabSz="1219200" eaLnBrk="1" hangingPunct="1">
                <a:spcBef>
                  <a:spcPct val="50000"/>
                </a:spcBef>
                <a:buClrTx/>
                <a:buSzTx/>
                <a:buFontTx/>
                <a:defRPr/>
              </a:pPr>
              <a:r>
                <a:rPr lang="en-US" altLang="zh-CN" sz="1335" b="1" noProof="0" dirty="0">
                  <a:solidFill>
                    <a:srgbClr val="000000"/>
                  </a:solidFill>
                  <a:sym typeface="+mn-ea"/>
                </a:rPr>
                <a:t>X</a:t>
              </a:r>
              <a:r>
                <a:rPr lang="en-US" altLang="zh-CN" sz="1335" b="1" baseline="-25000" noProof="0" dirty="0">
                  <a:solidFill>
                    <a:srgbClr val="000000"/>
                  </a:solidFill>
                  <a:sym typeface="+mn-ea"/>
                </a:rPr>
                <a:t>3</a:t>
              </a:r>
              <a:r>
                <a:rPr lang="en-US" altLang="zh-CN" sz="1335" b="1" noProof="0" dirty="0">
                  <a:solidFill>
                    <a:srgbClr val="000000"/>
                  </a:solidFill>
                  <a:sym typeface="+mn-ea"/>
                </a:rPr>
                <a:t>  Y</a:t>
              </a:r>
              <a:r>
                <a:rPr lang="en-US" altLang="zh-CN" sz="1335" b="1" baseline="-25000" noProof="0" dirty="0">
                  <a:solidFill>
                    <a:srgbClr val="000000"/>
                  </a:solidFill>
                  <a:sym typeface="+mn-ea"/>
                </a:rPr>
                <a:t>3          </a:t>
              </a: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             X</a:t>
              </a:r>
              <a:r>
                <a:rPr lang="en-US" altLang="zh-CN" sz="1335" b="1" baseline="-25000" noProof="0" dirty="0">
                  <a:solidFill>
                    <a:srgbClr val="000000"/>
                  </a:solidFill>
                  <a:sym typeface="+mn-ea"/>
                </a:rPr>
                <a:t>0</a:t>
              </a:r>
              <a:r>
                <a:rPr lang="en-US" altLang="zh-CN" sz="1335" b="1" noProof="0" dirty="0">
                  <a:solidFill>
                    <a:srgbClr val="000000"/>
                  </a:solidFill>
                  <a:sym typeface="+mn-ea"/>
                </a:rPr>
                <a:t>  Y</a:t>
              </a:r>
              <a:r>
                <a:rPr lang="en-US" altLang="zh-CN" sz="1335" b="1" baseline="-25000" noProof="0" dirty="0">
                  <a:solidFill>
                    <a:srgbClr val="000000"/>
                  </a:solidFill>
                  <a:sym typeface="+mn-ea"/>
                </a:rPr>
                <a:t>0</a:t>
              </a:r>
              <a:endPar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endParaRPr>
            </a:p>
          </p:txBody>
        </p:sp>
        <p:sp>
          <p:nvSpPr>
            <p:cNvPr id="134204" name="Line 28"/>
            <p:cNvSpPr/>
            <p:nvPr/>
          </p:nvSpPr>
          <p:spPr>
            <a:xfrm>
              <a:off x="12080" y="7513"/>
              <a:ext cx="0" cy="452"/>
            </a:xfrm>
            <a:prstGeom prst="line">
              <a:avLst/>
            </a:prstGeom>
            <a:ln w="19050" cap="flat" cmpd="sng">
              <a:solidFill>
                <a:schemeClr val="tx1"/>
              </a:solidFill>
              <a:prstDash val="solid"/>
              <a:miter/>
              <a:headEnd type="none" w="med" len="med"/>
              <a:tailEnd type="none" w="med" len="med"/>
            </a:ln>
          </p:spPr>
        </p:sp>
        <p:sp>
          <p:nvSpPr>
            <p:cNvPr id="134205" name="Line 29"/>
            <p:cNvSpPr/>
            <p:nvPr/>
          </p:nvSpPr>
          <p:spPr>
            <a:xfrm>
              <a:off x="12490" y="7513"/>
              <a:ext cx="0" cy="452"/>
            </a:xfrm>
            <a:prstGeom prst="line">
              <a:avLst/>
            </a:prstGeom>
            <a:ln w="19050" cap="flat" cmpd="sng">
              <a:solidFill>
                <a:schemeClr val="tx1"/>
              </a:solidFill>
              <a:prstDash val="solid"/>
              <a:miter/>
              <a:headEnd type="none" w="med" len="med"/>
              <a:tailEnd type="none" w="med" len="med"/>
            </a:ln>
          </p:spPr>
        </p:sp>
        <p:sp>
          <p:nvSpPr>
            <p:cNvPr id="134206" name="Line 30"/>
            <p:cNvSpPr/>
            <p:nvPr/>
          </p:nvSpPr>
          <p:spPr>
            <a:xfrm>
              <a:off x="12910" y="7513"/>
              <a:ext cx="0" cy="452"/>
            </a:xfrm>
            <a:prstGeom prst="line">
              <a:avLst/>
            </a:prstGeom>
            <a:ln w="19050" cap="flat" cmpd="sng">
              <a:solidFill>
                <a:schemeClr val="tx1"/>
              </a:solidFill>
              <a:prstDash val="solid"/>
              <a:miter/>
              <a:headEnd type="none" w="med" len="med"/>
              <a:tailEnd type="none" w="med" len="med"/>
            </a:ln>
          </p:spPr>
        </p:sp>
        <p:sp>
          <p:nvSpPr>
            <p:cNvPr id="134207" name="Line 31"/>
            <p:cNvSpPr/>
            <p:nvPr/>
          </p:nvSpPr>
          <p:spPr>
            <a:xfrm>
              <a:off x="13313" y="7513"/>
              <a:ext cx="0" cy="452"/>
            </a:xfrm>
            <a:prstGeom prst="line">
              <a:avLst/>
            </a:prstGeom>
            <a:ln w="19050" cap="flat" cmpd="sng">
              <a:solidFill>
                <a:schemeClr val="tx1"/>
              </a:solidFill>
              <a:prstDash val="solid"/>
              <a:miter/>
              <a:headEnd type="none" w="med" len="med"/>
              <a:tailEnd type="none" w="med" len="med"/>
            </a:ln>
          </p:spPr>
        </p:sp>
        <p:sp>
          <p:nvSpPr>
            <p:cNvPr id="134208" name="Line 28"/>
            <p:cNvSpPr/>
            <p:nvPr/>
          </p:nvSpPr>
          <p:spPr>
            <a:xfrm>
              <a:off x="13765" y="7513"/>
              <a:ext cx="0" cy="452"/>
            </a:xfrm>
            <a:prstGeom prst="line">
              <a:avLst/>
            </a:prstGeom>
            <a:ln w="19050" cap="flat" cmpd="sng">
              <a:solidFill>
                <a:schemeClr val="tx1"/>
              </a:solidFill>
              <a:prstDash val="solid"/>
              <a:miter/>
              <a:headEnd type="none" w="med" len="med"/>
              <a:tailEnd type="none" w="med" len="med"/>
            </a:ln>
          </p:spPr>
        </p:sp>
        <p:sp>
          <p:nvSpPr>
            <p:cNvPr id="134209" name="Line 29"/>
            <p:cNvSpPr/>
            <p:nvPr/>
          </p:nvSpPr>
          <p:spPr>
            <a:xfrm>
              <a:off x="14175" y="7513"/>
              <a:ext cx="0" cy="452"/>
            </a:xfrm>
            <a:prstGeom prst="line">
              <a:avLst/>
            </a:prstGeom>
            <a:ln w="19050" cap="flat" cmpd="sng">
              <a:solidFill>
                <a:schemeClr val="tx1"/>
              </a:solidFill>
              <a:prstDash val="solid"/>
              <a:miter/>
              <a:headEnd type="none" w="med" len="med"/>
              <a:tailEnd type="none" w="med" len="med"/>
            </a:ln>
          </p:spPr>
        </p:sp>
        <p:sp>
          <p:nvSpPr>
            <p:cNvPr id="134210" name="Line 30"/>
            <p:cNvSpPr/>
            <p:nvPr/>
          </p:nvSpPr>
          <p:spPr>
            <a:xfrm>
              <a:off x="14595" y="7513"/>
              <a:ext cx="0" cy="452"/>
            </a:xfrm>
            <a:prstGeom prst="line">
              <a:avLst/>
            </a:prstGeom>
            <a:ln w="19050" cap="flat" cmpd="sng">
              <a:solidFill>
                <a:schemeClr val="tx1"/>
              </a:solidFill>
              <a:prstDash val="solid"/>
              <a:miter/>
              <a:headEnd type="none" w="med" len="med"/>
              <a:tailEnd type="none" w="med" len="med"/>
            </a:ln>
          </p:spPr>
        </p:sp>
        <p:sp>
          <p:nvSpPr>
            <p:cNvPr id="134211" name="Line 31"/>
            <p:cNvSpPr/>
            <p:nvPr/>
          </p:nvSpPr>
          <p:spPr>
            <a:xfrm>
              <a:off x="14998" y="7513"/>
              <a:ext cx="0" cy="452"/>
            </a:xfrm>
            <a:prstGeom prst="line">
              <a:avLst/>
            </a:prstGeom>
            <a:ln w="19050" cap="flat" cmpd="sng">
              <a:solidFill>
                <a:schemeClr val="tx1"/>
              </a:solidFill>
              <a:prstDash val="solid"/>
              <a:miter/>
              <a:headEnd type="none" w="med" len="med"/>
              <a:tailEnd type="none" w="med" len="med"/>
            </a:ln>
          </p:spPr>
        </p:sp>
        <p:sp>
          <p:nvSpPr>
            <p:cNvPr id="74" name="TextBox 73"/>
            <p:cNvSpPr txBox="1"/>
            <p:nvPr/>
          </p:nvSpPr>
          <p:spPr bwMode="auto">
            <a:xfrm>
              <a:off x="13245" y="6343"/>
              <a:ext cx="1500" cy="442"/>
            </a:xfrm>
            <a:prstGeom prst="rect">
              <a:avLst/>
            </a:prstGeom>
            <a:noFill/>
          </p:spPr>
          <p:txBody>
            <a:bodyPr>
              <a:spAutoFit/>
            </a:bodyPr>
            <a:lstStyle/>
            <a:p>
              <a:pPr marR="0" defTabSz="1219200" eaLnBrk="1" hangingPunct="1">
                <a:buClrTx/>
                <a:buSzTx/>
                <a:buFontTx/>
                <a:defRPr/>
              </a:pPr>
              <a:r>
                <a:rPr kumimoji="1" lang="zh-CN" altLang="en-US" sz="2135" b="1" kern="1200" cap="none" spc="0" normalizeH="0" baseline="0" noProof="0" dirty="0">
                  <a:solidFill>
                    <a:srgbClr val="C00000"/>
                  </a:solidFill>
                  <a:latin typeface="黑体" panose="02010609060101010101" pitchFamily="49" charset="-122"/>
                  <a:ea typeface="黑体" panose="02010609060101010101" pitchFamily="49" charset="-122"/>
                  <a:cs typeface="+mn-cs"/>
                </a:rPr>
                <a:t>低位</a:t>
              </a:r>
            </a:p>
          </p:txBody>
        </p:sp>
        <p:sp>
          <p:nvSpPr>
            <p:cNvPr id="75" name="TextBox 74"/>
            <p:cNvSpPr txBox="1"/>
            <p:nvPr/>
          </p:nvSpPr>
          <p:spPr bwMode="auto">
            <a:xfrm>
              <a:off x="6543" y="6303"/>
              <a:ext cx="1500" cy="442"/>
            </a:xfrm>
            <a:prstGeom prst="rect">
              <a:avLst/>
            </a:prstGeom>
            <a:noFill/>
          </p:spPr>
          <p:txBody>
            <a:bodyPr>
              <a:spAutoFit/>
            </a:bodyPr>
            <a:lstStyle/>
            <a:p>
              <a:pPr marR="0" defTabSz="1219200" eaLnBrk="1" hangingPunct="1">
                <a:buClrTx/>
                <a:buSzTx/>
                <a:buFontTx/>
                <a:defRPr/>
              </a:pPr>
              <a:r>
                <a:rPr kumimoji="1" lang="zh-CN" altLang="en-US" sz="2135" b="1" kern="1200" cap="none" spc="0" normalizeH="0" baseline="0" noProof="0" dirty="0">
                  <a:solidFill>
                    <a:srgbClr val="C00000"/>
                  </a:solidFill>
                  <a:latin typeface="黑体" panose="02010609060101010101" pitchFamily="49" charset="-122"/>
                  <a:ea typeface="黑体" panose="02010609060101010101" pitchFamily="49" charset="-122"/>
                  <a:cs typeface="+mn-cs"/>
                </a:rPr>
                <a:t>高位</a:t>
              </a:r>
            </a:p>
          </p:txBody>
        </p:sp>
      </p:grpSp>
      <p:sp>
        <p:nvSpPr>
          <p:cNvPr id="3" name="标题 2"/>
          <p:cNvSpPr>
            <a:spLocks noGrp="1"/>
          </p:cNvSpPr>
          <p:nvPr>
            <p:ph type="title"/>
          </p:nvPr>
        </p:nvSpPr>
        <p:spPr>
          <a:prstGeom prst="rect">
            <a:avLst/>
          </a:prstGeom>
        </p:spPr>
        <p:txBody>
          <a:bodyPr vert="horz" lIns="91440" tIns="45720" rIns="91440" bIns="45720" rtlCol="0" anchor="ctr">
            <a:normAutofit fontScale="90000"/>
          </a:bodyPr>
          <a:lstStyle/>
          <a:p>
            <a:pPr algn="ctr"/>
            <a:r>
              <a:rPr lang="zh-CN" altLang="en-US" b="1" dirty="0">
                <a:solidFill>
                  <a:srgbClr val="000000"/>
                </a:solidFill>
                <a:latin typeface="黑体" panose="02010609060101010101" pitchFamily="49" charset="-122"/>
                <a:ea typeface="黑体" panose="02010609060101010101" pitchFamily="49" charset="-122"/>
                <a:sym typeface="+mn-ea"/>
              </a:rPr>
              <a:t>数值比较器的级联</a:t>
            </a:r>
            <a:r>
              <a:rPr lang="en-US" altLang="zh-CN" b="1" dirty="0">
                <a:solidFill>
                  <a:srgbClr val="000000"/>
                </a:solidFill>
                <a:latin typeface="黑体" panose="02010609060101010101" pitchFamily="49" charset="-122"/>
                <a:ea typeface="黑体" panose="02010609060101010101" pitchFamily="49" charset="-122"/>
                <a:sym typeface="+mn-ea"/>
              </a:rPr>
              <a:t>—— </a:t>
            </a:r>
            <a:r>
              <a:rPr lang="en-US" altLang="zh-CN" b="1" dirty="0">
                <a:solidFill>
                  <a:srgbClr val="000000"/>
                </a:solidFill>
                <a:latin typeface="宋体" panose="02010600030101010101" pitchFamily="2" charset="-122"/>
                <a:sym typeface="+mn-ea"/>
              </a:rPr>
              <a:t>①</a:t>
            </a:r>
            <a:r>
              <a:rPr lang="zh-CN" altLang="en-US" b="1" dirty="0">
                <a:solidFill>
                  <a:srgbClr val="000000"/>
                </a:solidFill>
                <a:latin typeface="黑体" panose="02010609060101010101" pitchFamily="49" charset="-122"/>
                <a:ea typeface="黑体" panose="02010609060101010101" pitchFamily="49" charset="-122"/>
                <a:sym typeface="+mn-ea"/>
              </a:rPr>
              <a:t>串行方式</a:t>
            </a:r>
            <a:endParaRPr lang="zh-CN" altLang="en-US"/>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89</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Text Box 333"/>
          <p:cNvSpPr txBox="1">
            <a:spLocks noChangeArrowheads="1"/>
          </p:cNvSpPr>
          <p:nvPr/>
        </p:nvSpPr>
        <p:spPr bwMode="auto">
          <a:xfrm>
            <a:off x="2394585" y="5434157"/>
            <a:ext cx="2386330" cy="297180"/>
          </a:xfrm>
          <a:prstGeom prst="rect">
            <a:avLst/>
          </a:prstGeom>
          <a:noFill/>
          <a:ln w="28575" cap="sq">
            <a:noFill/>
            <a:miter lim="800000"/>
            <a:headEnd type="none" w="sm" len="sm"/>
            <a:tailEnd type="none" w="sm" len="sm"/>
          </a:ln>
          <a:effectLst/>
        </p:spPr>
        <p:txBody>
          <a:bodyPr wrap="square">
            <a:spAutoFit/>
          </a:bodyPr>
          <a:lstStyle/>
          <a:p>
            <a:pPr marR="0" defTabSz="1219200" eaLnBrk="1" hangingPunct="1">
              <a:spcBef>
                <a:spcPct val="50000"/>
              </a:spcBef>
              <a:buClrTx/>
              <a:buSzTx/>
              <a:buFontTx/>
              <a:defRPr/>
            </a:pPr>
            <a:r>
              <a:rPr lang="en-US" altLang="zh-CN" sz="1335" b="1" noProof="0" dirty="0">
                <a:solidFill>
                  <a:srgbClr val="000000"/>
                </a:solidFill>
                <a:sym typeface="+mn-ea"/>
              </a:rPr>
              <a:t>X</a:t>
            </a:r>
            <a:r>
              <a:rPr lang="en-US" altLang="zh-CN" sz="1335" b="1" baseline="-25000" noProof="0" dirty="0">
                <a:solidFill>
                  <a:srgbClr val="000000"/>
                </a:solidFill>
                <a:sym typeface="+mn-ea"/>
              </a:rPr>
              <a:t>7</a:t>
            </a:r>
            <a:r>
              <a:rPr lang="en-US" altLang="zh-CN" sz="1335" b="1" noProof="0" dirty="0">
                <a:solidFill>
                  <a:srgbClr val="000000"/>
                </a:solidFill>
                <a:sym typeface="+mn-ea"/>
              </a:rPr>
              <a:t>  Y</a:t>
            </a:r>
            <a:r>
              <a:rPr lang="en-US" altLang="zh-CN" sz="1335" b="1" baseline="-25000" noProof="0" dirty="0">
                <a:solidFill>
                  <a:srgbClr val="000000"/>
                </a:solidFill>
                <a:sym typeface="+mn-ea"/>
              </a:rPr>
              <a:t>7          </a:t>
            </a: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             X</a:t>
            </a:r>
            <a:r>
              <a:rPr lang="en-US" altLang="zh-CN" sz="1335" b="1" baseline="-25000" noProof="0" dirty="0">
                <a:solidFill>
                  <a:srgbClr val="000000"/>
                </a:solidFill>
                <a:sym typeface="+mn-ea"/>
              </a:rPr>
              <a:t>4</a:t>
            </a:r>
            <a:r>
              <a:rPr lang="en-US" altLang="zh-CN" sz="1335" b="1" noProof="0" dirty="0">
                <a:solidFill>
                  <a:srgbClr val="000000"/>
                </a:solidFill>
                <a:sym typeface="+mn-ea"/>
              </a:rPr>
              <a:t>  Y</a:t>
            </a:r>
            <a:r>
              <a:rPr lang="en-US" altLang="zh-CN" sz="1335" b="1" baseline="-25000" noProof="0" dirty="0">
                <a:solidFill>
                  <a:srgbClr val="000000"/>
                </a:solidFill>
                <a:sym typeface="+mn-ea"/>
              </a:rPr>
              <a:t>4</a:t>
            </a:r>
            <a:endPar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sym typeface="+mn-ea"/>
              </a:rPr>
              <a:t>FPGA (Field Programmable Gate Array )</a:t>
            </a:r>
          </a:p>
        </p:txBody>
      </p:sp>
      <p:sp>
        <p:nvSpPr>
          <p:cNvPr id="7" name="内容占位符 6"/>
          <p:cNvSpPr>
            <a:spLocks noGrp="1"/>
          </p:cNvSpPr>
          <p:nvPr>
            <p:ph idx="1"/>
          </p:nvPr>
        </p:nvSpPr>
        <p:spPr/>
        <p:txBody>
          <a:bodyPr/>
          <a:lstStyle/>
          <a:p>
            <a:pPr marL="325120" indent="-325120">
              <a:lnSpc>
                <a:spcPct val="100000"/>
              </a:lnSpc>
              <a:spcBef>
                <a:spcPct val="20000"/>
              </a:spcBef>
              <a:spcAft>
                <a:spcPct val="25000"/>
              </a:spcAft>
            </a:pPr>
            <a:r>
              <a:rPr lang="zh-CN" altLang="en-US">
                <a:sym typeface="+mn-ea"/>
              </a:rPr>
              <a:t>即现场可编程门阵列</a:t>
            </a:r>
            <a:endParaRPr lang="en-US" altLang="zh-CN"/>
          </a:p>
          <a:p>
            <a:pPr marL="325120" indent="-325120">
              <a:lnSpc>
                <a:spcPct val="100000"/>
              </a:lnSpc>
              <a:spcBef>
                <a:spcPct val="20000"/>
              </a:spcBef>
              <a:spcAft>
                <a:spcPct val="25000"/>
              </a:spcAft>
            </a:pPr>
            <a:r>
              <a:rPr lang="en-US" altLang="zh-CN" dirty="0">
                <a:sym typeface="+mn-ea"/>
              </a:rPr>
              <a:t>FPGA</a:t>
            </a:r>
            <a:r>
              <a:rPr lang="zh-CN" altLang="en-US">
                <a:sym typeface="+mn-ea"/>
              </a:rPr>
              <a:t>能完成任何数字逻辑功能</a:t>
            </a:r>
            <a:r>
              <a:rPr lang="zh-CN" altLang="en-US" dirty="0">
                <a:sym typeface="+mn-ea"/>
              </a:rPr>
              <a:t>，上</a:t>
            </a:r>
            <a:r>
              <a:rPr lang="zh-CN" altLang="en-US">
                <a:sym typeface="+mn-ea"/>
              </a:rPr>
              <a:t>至高性能计算，</a:t>
            </a:r>
            <a:r>
              <a:rPr lang="zh-CN" altLang="en-US" dirty="0">
                <a:sym typeface="+mn-ea"/>
              </a:rPr>
              <a:t>下至简单的</a:t>
            </a:r>
            <a:r>
              <a:rPr lang="en-US" altLang="zh-CN" dirty="0">
                <a:sym typeface="+mn-ea"/>
              </a:rPr>
              <a:t>74</a:t>
            </a:r>
            <a:r>
              <a:rPr lang="zh-CN" altLang="en-US" dirty="0">
                <a:sym typeface="+mn-ea"/>
              </a:rPr>
              <a:t>系列</a:t>
            </a:r>
            <a:r>
              <a:rPr lang="zh-CN" altLang="en-US">
                <a:sym typeface="+mn-ea"/>
              </a:rPr>
              <a:t>电路，也常用于</a:t>
            </a:r>
            <a:r>
              <a:rPr lang="en-US" altLang="zh-CN">
                <a:sym typeface="+mn-ea"/>
              </a:rPr>
              <a:t>ASIC</a:t>
            </a:r>
            <a:r>
              <a:rPr lang="zh-CN" altLang="en-US" dirty="0">
                <a:sym typeface="+mn-ea"/>
              </a:rPr>
              <a:t>流片前的原型验证。</a:t>
            </a:r>
            <a:endParaRPr lang="zh-CN" altLang="en-US"/>
          </a:p>
        </p:txBody>
      </p:sp>
      <p:pic>
        <p:nvPicPr>
          <p:cNvPr id="2" name="图片 1"/>
          <p:cNvPicPr>
            <a:picLocks noChangeAspect="1"/>
          </p:cNvPicPr>
          <p:nvPr/>
        </p:nvPicPr>
        <p:blipFill>
          <a:blip r:embed="rId3"/>
          <a:stretch>
            <a:fillRect/>
          </a:stretch>
        </p:blipFill>
        <p:spPr>
          <a:xfrm>
            <a:off x="2348865" y="3206750"/>
            <a:ext cx="2907665" cy="2970530"/>
          </a:xfrm>
          <a:prstGeom prst="rect">
            <a:avLst/>
          </a:prstGeom>
        </p:spPr>
      </p:pic>
      <p:pic>
        <p:nvPicPr>
          <p:cNvPr id="4" name="图片 3"/>
          <p:cNvPicPr>
            <a:picLocks noChangeAspect="1"/>
          </p:cNvPicPr>
          <p:nvPr/>
        </p:nvPicPr>
        <p:blipFill>
          <a:blip r:embed="rId4"/>
          <a:stretch>
            <a:fillRect/>
          </a:stretch>
        </p:blipFill>
        <p:spPr>
          <a:xfrm>
            <a:off x="7649845" y="2997835"/>
            <a:ext cx="3404235" cy="3142615"/>
          </a:xfrm>
          <a:prstGeom prst="rect">
            <a:avLst/>
          </a:prstGeom>
        </p:spPr>
      </p:pic>
      <p:sp>
        <p:nvSpPr>
          <p:cNvPr id="5" name="文本框 4"/>
          <p:cNvSpPr txBox="1"/>
          <p:nvPr/>
        </p:nvSpPr>
        <p:spPr>
          <a:xfrm>
            <a:off x="8826641" y="6068422"/>
            <a:ext cx="1605280" cy="521970"/>
          </a:xfrm>
          <a:prstGeom prst="rect">
            <a:avLst/>
          </a:prstGeom>
          <a:noFill/>
        </p:spPr>
        <p:txBody>
          <a:bodyPr wrap="none" rtlCol="0">
            <a:spAutoFit/>
          </a:bodyPr>
          <a:lstStyle/>
          <a:p>
            <a:r>
              <a:rPr lang="zh-CN" altLang="en-US" sz="2800" dirty="0">
                <a:solidFill>
                  <a:schemeClr val="tx1"/>
                </a:solidFill>
              </a:rPr>
              <a:t>协处理器</a:t>
            </a:r>
          </a:p>
        </p:txBody>
      </p:sp>
      <p:sp>
        <p:nvSpPr>
          <p:cNvPr id="12" name="文本框 11"/>
          <p:cNvSpPr txBox="1"/>
          <p:nvPr/>
        </p:nvSpPr>
        <p:spPr>
          <a:xfrm>
            <a:off x="2374692" y="6236062"/>
            <a:ext cx="2926080" cy="460375"/>
          </a:xfrm>
          <a:prstGeom prst="rect">
            <a:avLst/>
          </a:prstGeom>
          <a:noFill/>
        </p:spPr>
        <p:txBody>
          <a:bodyPr wrap="none" rtlCol="0">
            <a:spAutoFit/>
          </a:bodyPr>
          <a:lstStyle/>
          <a:p>
            <a:r>
              <a:rPr lang="zh-CN" altLang="en-US" dirty="0">
                <a:solidFill>
                  <a:schemeClr val="tx1"/>
                </a:solidFill>
              </a:rPr>
              <a:t>嵌入式硬件算法加速</a:t>
            </a:r>
          </a:p>
        </p:txBody>
      </p:sp>
      <p:sp>
        <p:nvSpPr>
          <p:cNvPr id="6" name="灯片编号占位符 5"/>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solidFill>
                  <a:srgbClr val="000000"/>
                </a:solidFill>
                <a:latin typeface="黑体" panose="02010609060101010101" pitchFamily="49" charset="-122"/>
                <a:ea typeface="黑体" panose="02010609060101010101" pitchFamily="49" charset="-122"/>
                <a:sym typeface="+mn-ea"/>
              </a:rPr>
              <a:t>数值比较器的级联</a:t>
            </a:r>
            <a:r>
              <a:rPr lang="en-US" altLang="zh-CN" b="1" dirty="0">
                <a:solidFill>
                  <a:srgbClr val="000000"/>
                </a:solidFill>
                <a:latin typeface="黑体" panose="02010609060101010101" pitchFamily="49" charset="-122"/>
                <a:ea typeface="黑体" panose="02010609060101010101" pitchFamily="49" charset="-122"/>
                <a:sym typeface="+mn-ea"/>
              </a:rPr>
              <a:t>—— </a:t>
            </a:r>
            <a:r>
              <a:rPr lang="en-US" altLang="zh-CN" b="1" dirty="0">
                <a:solidFill>
                  <a:srgbClr val="000000"/>
                </a:solidFill>
                <a:latin typeface="宋体" panose="02010600030101010101" pitchFamily="2" charset="-122"/>
                <a:sym typeface="+mn-ea"/>
              </a:rPr>
              <a:t>②</a:t>
            </a:r>
            <a:r>
              <a:rPr lang="zh-CN" altLang="en-US" b="1" dirty="0">
                <a:solidFill>
                  <a:srgbClr val="000000"/>
                </a:solidFill>
                <a:latin typeface="黑体" panose="02010609060101010101" pitchFamily="49" charset="-122"/>
                <a:ea typeface="黑体" panose="02010609060101010101" pitchFamily="49" charset="-122"/>
                <a:sym typeface="+mn-ea"/>
              </a:rPr>
              <a:t>并行方式</a:t>
            </a:r>
            <a:endParaRPr lang="zh-CN" altLang="en-US"/>
          </a:p>
        </p:txBody>
      </p:sp>
      <p:sp>
        <p:nvSpPr>
          <p:cNvPr id="3" name="内容占位符 2"/>
          <p:cNvSpPr>
            <a:spLocks noGrp="1"/>
          </p:cNvSpPr>
          <p:nvPr>
            <p:ph idx="1"/>
          </p:nvPr>
        </p:nvSpPr>
        <p:spPr/>
        <p:txBody>
          <a:bodyPr/>
          <a:lstStyle/>
          <a:p>
            <a:endParaRPr lang="zh-CN" altLang="en-US"/>
          </a:p>
        </p:txBody>
      </p:sp>
      <p:sp>
        <p:nvSpPr>
          <p:cNvPr id="135172" name="Line 72"/>
          <p:cNvSpPr/>
          <p:nvPr/>
        </p:nvSpPr>
        <p:spPr>
          <a:xfrm>
            <a:off x="9647238" y="8147050"/>
            <a:ext cx="1536700" cy="0"/>
          </a:xfrm>
          <a:prstGeom prst="line">
            <a:avLst/>
          </a:prstGeom>
          <a:ln w="25400">
            <a:noFill/>
          </a:ln>
        </p:spPr>
      </p:sp>
      <p:grpSp>
        <p:nvGrpSpPr>
          <p:cNvPr id="58" name="组合 57"/>
          <p:cNvGrpSpPr/>
          <p:nvPr/>
        </p:nvGrpSpPr>
        <p:grpSpPr>
          <a:xfrm>
            <a:off x="1454150" y="1619250"/>
            <a:ext cx="9761538" cy="4370388"/>
            <a:chOff x="1090588" y="1214428"/>
            <a:chExt cx="7321575" cy="3277718"/>
          </a:xfrm>
        </p:grpSpPr>
        <p:pic>
          <p:nvPicPr>
            <p:cNvPr id="135179" name="Picture 4"/>
            <p:cNvPicPr>
              <a:picLocks noChangeAspect="1"/>
            </p:cNvPicPr>
            <p:nvPr/>
          </p:nvPicPr>
          <p:blipFill>
            <a:blip r:embed="rId2"/>
            <a:stretch>
              <a:fillRect/>
            </a:stretch>
          </p:blipFill>
          <p:spPr>
            <a:xfrm>
              <a:off x="1094513" y="1506366"/>
              <a:ext cx="6997233" cy="2819420"/>
            </a:xfrm>
            <a:prstGeom prst="rect">
              <a:avLst/>
            </a:prstGeom>
            <a:noFill/>
            <a:ln w="9525">
              <a:noFill/>
            </a:ln>
          </p:spPr>
        </p:pic>
        <p:sp>
          <p:nvSpPr>
            <p:cNvPr id="11" name="Text Box 16"/>
            <p:cNvSpPr txBox="1">
              <a:spLocks noChangeArrowheads="1"/>
            </p:cNvSpPr>
            <p:nvPr/>
          </p:nvSpPr>
          <p:spPr bwMode="auto">
            <a:xfrm>
              <a:off x="3276701" y="1266814"/>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A&gt;B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68" name="Text Box 333"/>
            <p:cNvSpPr txBox="1">
              <a:spLocks noChangeArrowheads="1"/>
            </p:cNvSpPr>
            <p:nvPr/>
          </p:nvSpPr>
          <p:spPr bwMode="auto">
            <a:xfrm>
              <a:off x="4867468" y="4220690"/>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7</a:t>
              </a:r>
            </a:p>
          </p:txBody>
        </p:sp>
        <p:sp>
          <p:nvSpPr>
            <p:cNvPr id="135182" name="Line 70"/>
            <p:cNvSpPr/>
            <p:nvPr/>
          </p:nvSpPr>
          <p:spPr>
            <a:xfrm>
              <a:off x="7259638" y="4492146"/>
              <a:ext cx="1152525" cy="0"/>
            </a:xfrm>
            <a:prstGeom prst="line">
              <a:avLst/>
            </a:prstGeom>
            <a:ln w="25400">
              <a:noFill/>
            </a:ln>
          </p:spPr>
        </p:sp>
        <p:sp>
          <p:nvSpPr>
            <p:cNvPr id="94" name="Text Box 333"/>
            <p:cNvSpPr txBox="1">
              <a:spLocks noChangeArrowheads="1"/>
            </p:cNvSpPr>
            <p:nvPr/>
          </p:nvSpPr>
          <p:spPr bwMode="auto">
            <a:xfrm>
              <a:off x="4672194" y="4220690"/>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B</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7</a:t>
              </a:r>
            </a:p>
          </p:txBody>
        </p:sp>
        <p:sp>
          <p:nvSpPr>
            <p:cNvPr id="98" name="Text Box 333"/>
            <p:cNvSpPr txBox="1">
              <a:spLocks noChangeArrowheads="1"/>
            </p:cNvSpPr>
            <p:nvPr/>
          </p:nvSpPr>
          <p:spPr bwMode="auto">
            <a:xfrm>
              <a:off x="5653326" y="4220690"/>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4</a:t>
              </a:r>
            </a:p>
          </p:txBody>
        </p:sp>
        <p:sp>
          <p:nvSpPr>
            <p:cNvPr id="99" name="Text Box 333"/>
            <p:cNvSpPr txBox="1">
              <a:spLocks noChangeArrowheads="1"/>
            </p:cNvSpPr>
            <p:nvPr/>
          </p:nvSpPr>
          <p:spPr bwMode="auto">
            <a:xfrm>
              <a:off x="5458052" y="4220690"/>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B</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4</a:t>
              </a:r>
            </a:p>
          </p:txBody>
        </p:sp>
        <p:sp>
          <p:nvSpPr>
            <p:cNvPr id="103" name="Text Box 333"/>
            <p:cNvSpPr txBox="1">
              <a:spLocks noChangeArrowheads="1"/>
            </p:cNvSpPr>
            <p:nvPr/>
          </p:nvSpPr>
          <p:spPr bwMode="auto">
            <a:xfrm>
              <a:off x="5143709" y="4206402"/>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t>
              </a:r>
              <a:endPar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endParaRPr>
            </a:p>
          </p:txBody>
        </p:sp>
        <p:sp>
          <p:nvSpPr>
            <p:cNvPr id="104" name="Text Box 333"/>
            <p:cNvSpPr txBox="1">
              <a:spLocks noChangeArrowheads="1"/>
            </p:cNvSpPr>
            <p:nvPr/>
          </p:nvSpPr>
          <p:spPr bwMode="auto">
            <a:xfrm>
              <a:off x="6620169" y="4254026"/>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3</a:t>
              </a:r>
            </a:p>
          </p:txBody>
        </p:sp>
        <p:sp>
          <p:nvSpPr>
            <p:cNvPr id="112" name="Text Box 333"/>
            <p:cNvSpPr txBox="1">
              <a:spLocks noChangeArrowheads="1"/>
            </p:cNvSpPr>
            <p:nvPr/>
          </p:nvSpPr>
          <p:spPr bwMode="auto">
            <a:xfrm>
              <a:off x="6424895" y="4254026"/>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B</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3</a:t>
              </a:r>
            </a:p>
          </p:txBody>
        </p:sp>
        <p:sp>
          <p:nvSpPr>
            <p:cNvPr id="115" name="Text Box 333"/>
            <p:cNvSpPr txBox="1">
              <a:spLocks noChangeArrowheads="1"/>
            </p:cNvSpPr>
            <p:nvPr/>
          </p:nvSpPr>
          <p:spPr bwMode="auto">
            <a:xfrm>
              <a:off x="7406027" y="4254026"/>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0</a:t>
              </a:r>
            </a:p>
          </p:txBody>
        </p:sp>
        <p:sp>
          <p:nvSpPr>
            <p:cNvPr id="120" name="Text Box 333"/>
            <p:cNvSpPr txBox="1">
              <a:spLocks noChangeArrowheads="1"/>
            </p:cNvSpPr>
            <p:nvPr/>
          </p:nvSpPr>
          <p:spPr bwMode="auto">
            <a:xfrm>
              <a:off x="7210753" y="4254026"/>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B</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0</a:t>
              </a:r>
            </a:p>
          </p:txBody>
        </p:sp>
        <p:sp>
          <p:nvSpPr>
            <p:cNvPr id="121" name="Text Box 333"/>
            <p:cNvSpPr txBox="1">
              <a:spLocks noChangeArrowheads="1"/>
            </p:cNvSpPr>
            <p:nvPr/>
          </p:nvSpPr>
          <p:spPr bwMode="auto">
            <a:xfrm>
              <a:off x="6896410" y="4239739"/>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t>
              </a:r>
              <a:endPar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endParaRPr>
            </a:p>
          </p:txBody>
        </p:sp>
        <p:sp>
          <p:nvSpPr>
            <p:cNvPr id="122" name="Text Box 333"/>
            <p:cNvSpPr txBox="1">
              <a:spLocks noChangeArrowheads="1"/>
            </p:cNvSpPr>
            <p:nvPr/>
          </p:nvSpPr>
          <p:spPr bwMode="auto">
            <a:xfrm>
              <a:off x="3067139" y="4226642"/>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11</a:t>
              </a:r>
            </a:p>
          </p:txBody>
        </p:sp>
        <p:sp>
          <p:nvSpPr>
            <p:cNvPr id="123" name="Text Box 333"/>
            <p:cNvSpPr txBox="1">
              <a:spLocks noChangeArrowheads="1"/>
            </p:cNvSpPr>
            <p:nvPr/>
          </p:nvSpPr>
          <p:spPr bwMode="auto">
            <a:xfrm>
              <a:off x="2871866" y="4226642"/>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B</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11</a:t>
              </a:r>
            </a:p>
          </p:txBody>
        </p:sp>
        <p:sp>
          <p:nvSpPr>
            <p:cNvPr id="124" name="Text Box 333"/>
            <p:cNvSpPr txBox="1">
              <a:spLocks noChangeArrowheads="1"/>
            </p:cNvSpPr>
            <p:nvPr/>
          </p:nvSpPr>
          <p:spPr bwMode="auto">
            <a:xfrm>
              <a:off x="3910150" y="4226642"/>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8</a:t>
              </a:r>
            </a:p>
          </p:txBody>
        </p:sp>
        <p:sp>
          <p:nvSpPr>
            <p:cNvPr id="125" name="Text Box 333"/>
            <p:cNvSpPr txBox="1">
              <a:spLocks noChangeArrowheads="1"/>
            </p:cNvSpPr>
            <p:nvPr/>
          </p:nvSpPr>
          <p:spPr bwMode="auto">
            <a:xfrm>
              <a:off x="3714877" y="4226642"/>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B</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8</a:t>
              </a:r>
            </a:p>
          </p:txBody>
        </p:sp>
        <p:sp>
          <p:nvSpPr>
            <p:cNvPr id="126" name="Text Box 333"/>
            <p:cNvSpPr txBox="1">
              <a:spLocks noChangeArrowheads="1"/>
            </p:cNvSpPr>
            <p:nvPr/>
          </p:nvSpPr>
          <p:spPr bwMode="auto">
            <a:xfrm>
              <a:off x="3400533" y="4212355"/>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t>
              </a:r>
              <a:endPar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endParaRPr>
            </a:p>
          </p:txBody>
        </p:sp>
        <p:sp>
          <p:nvSpPr>
            <p:cNvPr id="127" name="Text Box 333"/>
            <p:cNvSpPr txBox="1">
              <a:spLocks noChangeArrowheads="1"/>
            </p:cNvSpPr>
            <p:nvPr/>
          </p:nvSpPr>
          <p:spPr bwMode="auto">
            <a:xfrm>
              <a:off x="1362066" y="4220690"/>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15</a:t>
              </a:r>
            </a:p>
          </p:txBody>
        </p:sp>
        <p:sp>
          <p:nvSpPr>
            <p:cNvPr id="128" name="Text Box 333"/>
            <p:cNvSpPr txBox="1">
              <a:spLocks noChangeArrowheads="1"/>
            </p:cNvSpPr>
            <p:nvPr/>
          </p:nvSpPr>
          <p:spPr bwMode="auto">
            <a:xfrm>
              <a:off x="1166792" y="4220690"/>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B</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15</a:t>
              </a:r>
            </a:p>
          </p:txBody>
        </p:sp>
        <p:sp>
          <p:nvSpPr>
            <p:cNvPr id="129" name="Text Box 333"/>
            <p:cNvSpPr txBox="1">
              <a:spLocks noChangeArrowheads="1"/>
            </p:cNvSpPr>
            <p:nvPr/>
          </p:nvSpPr>
          <p:spPr bwMode="auto">
            <a:xfrm>
              <a:off x="2205077" y="4220690"/>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12</a:t>
              </a:r>
            </a:p>
          </p:txBody>
        </p:sp>
        <p:sp>
          <p:nvSpPr>
            <p:cNvPr id="130" name="Text Box 333"/>
            <p:cNvSpPr txBox="1">
              <a:spLocks noChangeArrowheads="1"/>
            </p:cNvSpPr>
            <p:nvPr/>
          </p:nvSpPr>
          <p:spPr bwMode="auto">
            <a:xfrm>
              <a:off x="2009803" y="4220690"/>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B</a:t>
              </a:r>
              <a:r>
                <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rPr>
                <a:t>12</a:t>
              </a:r>
            </a:p>
          </p:txBody>
        </p:sp>
        <p:sp>
          <p:nvSpPr>
            <p:cNvPr id="131" name="Text Box 333"/>
            <p:cNvSpPr txBox="1">
              <a:spLocks noChangeArrowheads="1"/>
            </p:cNvSpPr>
            <p:nvPr/>
          </p:nvSpPr>
          <p:spPr bwMode="auto">
            <a:xfrm>
              <a:off x="1695460" y="4206402"/>
              <a:ext cx="428650" cy="223833"/>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335" b="1" kern="1200" cap="none" spc="0" normalizeH="0" baseline="0" noProof="0" dirty="0">
                  <a:solidFill>
                    <a:srgbClr val="000000"/>
                  </a:solidFill>
                  <a:latin typeface="Arial" panose="020B0604020202020204" pitchFamily="34" charset="0"/>
                  <a:ea typeface="宋体" panose="02010600030101010101" pitchFamily="2" charset="-122"/>
                  <a:cs typeface="+mn-cs"/>
                </a:rPr>
                <a:t>…..</a:t>
              </a:r>
              <a:endParaRPr kumimoji="0" lang="en-US" altLang="zh-CN" sz="1335" b="1" kern="1200" cap="none" spc="0" normalizeH="0" baseline="-25000" noProof="0" dirty="0">
                <a:solidFill>
                  <a:srgbClr val="000000"/>
                </a:solidFill>
                <a:latin typeface="Arial" panose="020B0604020202020204" pitchFamily="34" charset="0"/>
                <a:ea typeface="宋体" panose="02010600030101010101" pitchFamily="2" charset="-122"/>
                <a:cs typeface="+mn-cs"/>
              </a:endParaRPr>
            </a:p>
          </p:txBody>
        </p:sp>
        <p:sp>
          <p:nvSpPr>
            <p:cNvPr id="132" name="Text Box 333"/>
            <p:cNvSpPr txBox="1">
              <a:spLocks noChangeArrowheads="1"/>
            </p:cNvSpPr>
            <p:nvPr/>
          </p:nvSpPr>
          <p:spPr bwMode="auto">
            <a:xfrm>
              <a:off x="1952650" y="3377746"/>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33" name="Text Box 333"/>
            <p:cNvSpPr txBox="1">
              <a:spLocks noChangeArrowheads="1"/>
            </p:cNvSpPr>
            <p:nvPr/>
          </p:nvSpPr>
          <p:spPr bwMode="auto">
            <a:xfrm>
              <a:off x="1957413" y="3531333"/>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(A&gt;B)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34" name="Text Box 333"/>
            <p:cNvSpPr txBox="1">
              <a:spLocks noChangeArrowheads="1"/>
            </p:cNvSpPr>
            <p:nvPr/>
          </p:nvSpPr>
          <p:spPr bwMode="auto">
            <a:xfrm>
              <a:off x="1966938" y="3683729"/>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(A&lt;B)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35" name="Text Box 333"/>
            <p:cNvSpPr txBox="1">
              <a:spLocks noChangeArrowheads="1"/>
            </p:cNvSpPr>
            <p:nvPr/>
          </p:nvSpPr>
          <p:spPr bwMode="auto">
            <a:xfrm>
              <a:off x="3738690" y="3430132"/>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36" name="Text Box 333"/>
            <p:cNvSpPr txBox="1">
              <a:spLocks noChangeArrowheads="1"/>
            </p:cNvSpPr>
            <p:nvPr/>
          </p:nvSpPr>
          <p:spPr bwMode="auto">
            <a:xfrm>
              <a:off x="3743453" y="3583719"/>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(A&gt;B)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37" name="Text Box 333"/>
            <p:cNvSpPr txBox="1">
              <a:spLocks noChangeArrowheads="1"/>
            </p:cNvSpPr>
            <p:nvPr/>
          </p:nvSpPr>
          <p:spPr bwMode="auto">
            <a:xfrm>
              <a:off x="3752979" y="3736116"/>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(A&lt;B)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38" name="Text Box 333"/>
            <p:cNvSpPr txBox="1">
              <a:spLocks noChangeArrowheads="1"/>
            </p:cNvSpPr>
            <p:nvPr/>
          </p:nvSpPr>
          <p:spPr bwMode="auto">
            <a:xfrm>
              <a:off x="5458052" y="3430132"/>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39" name="Text Box 333"/>
            <p:cNvSpPr txBox="1">
              <a:spLocks noChangeArrowheads="1"/>
            </p:cNvSpPr>
            <p:nvPr/>
          </p:nvSpPr>
          <p:spPr bwMode="auto">
            <a:xfrm>
              <a:off x="5462815" y="3583719"/>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(A&gt;B)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40" name="Text Box 333"/>
            <p:cNvSpPr txBox="1">
              <a:spLocks noChangeArrowheads="1"/>
            </p:cNvSpPr>
            <p:nvPr/>
          </p:nvSpPr>
          <p:spPr bwMode="auto">
            <a:xfrm>
              <a:off x="5472340" y="3736116"/>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(A&lt;B)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41" name="Text Box 333"/>
            <p:cNvSpPr txBox="1">
              <a:spLocks noChangeArrowheads="1"/>
            </p:cNvSpPr>
            <p:nvPr/>
          </p:nvSpPr>
          <p:spPr bwMode="auto">
            <a:xfrm>
              <a:off x="7225041" y="3453944"/>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42" name="Text Box 333"/>
            <p:cNvSpPr txBox="1">
              <a:spLocks noChangeArrowheads="1"/>
            </p:cNvSpPr>
            <p:nvPr/>
          </p:nvSpPr>
          <p:spPr bwMode="auto">
            <a:xfrm>
              <a:off x="7229804" y="3607531"/>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(A&gt;B)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43" name="Text Box 333"/>
            <p:cNvSpPr txBox="1">
              <a:spLocks noChangeArrowheads="1"/>
            </p:cNvSpPr>
            <p:nvPr/>
          </p:nvSpPr>
          <p:spPr bwMode="auto">
            <a:xfrm>
              <a:off x="7239329" y="3759928"/>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(A&lt;B)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44" name="Text Box 333"/>
            <p:cNvSpPr txBox="1">
              <a:spLocks noChangeArrowheads="1"/>
            </p:cNvSpPr>
            <p:nvPr/>
          </p:nvSpPr>
          <p:spPr bwMode="auto">
            <a:xfrm>
              <a:off x="4295935" y="1768057"/>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45" name="Text Box 333"/>
            <p:cNvSpPr txBox="1">
              <a:spLocks noChangeArrowheads="1"/>
            </p:cNvSpPr>
            <p:nvPr/>
          </p:nvSpPr>
          <p:spPr bwMode="auto">
            <a:xfrm>
              <a:off x="4300698" y="1921643"/>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(A&gt;B)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46" name="Text Box 333"/>
            <p:cNvSpPr txBox="1">
              <a:spLocks noChangeArrowheads="1"/>
            </p:cNvSpPr>
            <p:nvPr/>
          </p:nvSpPr>
          <p:spPr bwMode="auto">
            <a:xfrm>
              <a:off x="4310223" y="2074040"/>
              <a:ext cx="642975" cy="192877"/>
            </a:xfrm>
            <a:prstGeom prst="rect">
              <a:avLst/>
            </a:prstGeom>
            <a:noFill/>
            <a:ln w="28575" cap="sq">
              <a:noFill/>
              <a:miter lim="800000"/>
              <a:headEnd type="none" w="sm" len="sm"/>
              <a:tailEnd type="none" w="sm" len="sm"/>
            </a:ln>
            <a:effectLst/>
          </p:spPr>
          <p:txBody>
            <a:bodyPr>
              <a:spAutoFit/>
            </a:bodyPr>
            <a:lstStyle/>
            <a:p>
              <a:pPr marR="0" defTabSz="1219200" eaLnBrk="1" hangingPunct="1">
                <a:spcBef>
                  <a:spcPct val="50000"/>
                </a:spcBef>
                <a:buClrTx/>
                <a:buSzTx/>
                <a:buFontTx/>
                <a:defRPr/>
              </a:pPr>
              <a:r>
                <a:rPr kumimoji="0" lang="en-US" altLang="zh-CN" sz="1065" b="1" kern="1200" cap="none" spc="0" normalizeH="0" baseline="0" noProof="0" dirty="0">
                  <a:solidFill>
                    <a:srgbClr val="000000"/>
                  </a:solidFill>
                  <a:latin typeface="Times New Roman" panose="02020603050405020304"/>
                  <a:ea typeface="宋体" panose="02010600030101010101" pitchFamily="2" charset="-122"/>
                  <a:cs typeface="+mn-cs"/>
                </a:rPr>
                <a:t>(A&lt;B) </a:t>
              </a:r>
              <a:r>
                <a:rPr kumimoji="0" lang="en-US" altLang="zh-CN" sz="1065" b="1" i="1" kern="1200" cap="none" spc="0" normalizeH="0" baseline="-25000" noProof="0" dirty="0" err="1">
                  <a:solidFill>
                    <a:srgbClr val="000000"/>
                  </a:solidFill>
                  <a:latin typeface="Times New Roman" panose="02020603050405020304"/>
                  <a:ea typeface="宋体" panose="02010600030101010101" pitchFamily="2" charset="-122"/>
                  <a:cs typeface="+mn-cs"/>
                </a:rPr>
                <a:t>i</a:t>
              </a:r>
              <a:endParaRPr kumimoji="0" lang="en-US" altLang="zh-CN" sz="1065" b="1" i="1" kern="1200" cap="none" spc="0" normalizeH="0" baseline="-25000" noProof="0" dirty="0">
                <a:solidFill>
                  <a:srgbClr val="000000"/>
                </a:solidFill>
                <a:latin typeface="Times New Roman" panose="02020603050405020304"/>
                <a:ea typeface="宋体" panose="02010600030101010101" pitchFamily="2" charset="-122"/>
                <a:cs typeface="+mn-cs"/>
              </a:endParaRPr>
            </a:p>
          </p:txBody>
        </p:sp>
        <p:sp>
          <p:nvSpPr>
            <p:cNvPr id="147" name="Text Box 16"/>
            <p:cNvSpPr txBox="1">
              <a:spLocks noChangeArrowheads="1"/>
            </p:cNvSpPr>
            <p:nvPr/>
          </p:nvSpPr>
          <p:spPr bwMode="auto">
            <a:xfrm>
              <a:off x="4205442" y="1304913"/>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A&lt;B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48" name="Text Box 16"/>
            <p:cNvSpPr txBox="1">
              <a:spLocks noChangeArrowheads="1"/>
            </p:cNvSpPr>
            <p:nvPr/>
          </p:nvSpPr>
          <p:spPr bwMode="auto">
            <a:xfrm>
              <a:off x="3733928" y="1214428"/>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49" name="Text Box 16"/>
            <p:cNvSpPr txBox="1">
              <a:spLocks noChangeArrowheads="1"/>
            </p:cNvSpPr>
            <p:nvPr/>
          </p:nvSpPr>
          <p:spPr bwMode="auto">
            <a:xfrm>
              <a:off x="1090588" y="3036044"/>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A&gt;B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50" name="Text Box 16"/>
            <p:cNvSpPr txBox="1">
              <a:spLocks noChangeArrowheads="1"/>
            </p:cNvSpPr>
            <p:nvPr/>
          </p:nvSpPr>
          <p:spPr bwMode="auto">
            <a:xfrm>
              <a:off x="1857395" y="3055093"/>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A&lt;B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51" name="Text Box 16"/>
            <p:cNvSpPr txBox="1">
              <a:spLocks noChangeArrowheads="1"/>
            </p:cNvSpPr>
            <p:nvPr/>
          </p:nvSpPr>
          <p:spPr bwMode="auto">
            <a:xfrm>
              <a:off x="2871866" y="3100336"/>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A&gt;B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52" name="Text Box 16"/>
            <p:cNvSpPr txBox="1">
              <a:spLocks noChangeArrowheads="1"/>
            </p:cNvSpPr>
            <p:nvPr/>
          </p:nvSpPr>
          <p:spPr bwMode="auto">
            <a:xfrm>
              <a:off x="3638672" y="3119386"/>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A&lt;B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53" name="Text Box 16"/>
            <p:cNvSpPr txBox="1">
              <a:spLocks noChangeArrowheads="1"/>
            </p:cNvSpPr>
            <p:nvPr/>
          </p:nvSpPr>
          <p:spPr bwMode="auto">
            <a:xfrm>
              <a:off x="4595990" y="3100336"/>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A&gt;B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54" name="Text Box 16"/>
            <p:cNvSpPr txBox="1">
              <a:spLocks noChangeArrowheads="1"/>
            </p:cNvSpPr>
            <p:nvPr/>
          </p:nvSpPr>
          <p:spPr bwMode="auto">
            <a:xfrm>
              <a:off x="5362796" y="3119386"/>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A&lt;B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55" name="Text Box 16"/>
            <p:cNvSpPr txBox="1">
              <a:spLocks noChangeArrowheads="1"/>
            </p:cNvSpPr>
            <p:nvPr/>
          </p:nvSpPr>
          <p:spPr bwMode="auto">
            <a:xfrm>
              <a:off x="6386793" y="3143198"/>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A&gt;B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156" name="Text Box 16"/>
            <p:cNvSpPr txBox="1">
              <a:spLocks noChangeArrowheads="1"/>
            </p:cNvSpPr>
            <p:nvPr/>
          </p:nvSpPr>
          <p:spPr bwMode="auto">
            <a:xfrm>
              <a:off x="7134548" y="3143198"/>
              <a:ext cx="647737" cy="284553"/>
            </a:xfrm>
            <a:prstGeom prst="rect">
              <a:avLst/>
            </a:prstGeom>
            <a:noFill/>
            <a:ln w="25400" algn="ctr">
              <a:noFill/>
              <a:miter lim="800000"/>
            </a:ln>
          </p:spPr>
          <p:txBody>
            <a:bodyPr>
              <a:spAutoFit/>
            </a:bodyPr>
            <a:lstStyle/>
            <a:p>
              <a:pPr marR="0" defTabSz="1219200" eaLnBrk="1" hangingPunct="1">
                <a:spcBef>
                  <a:spcPct val="50000"/>
                </a:spcBef>
                <a:buClrTx/>
                <a:buSzTx/>
                <a:buFontTx/>
                <a:defRPr/>
              </a:pPr>
              <a:r>
                <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rPr>
                <a:t>Y</a:t>
              </a:r>
              <a:r>
                <a:rPr kumimoji="0" lang="en-US" altLang="zh-CN" sz="1865" b="1" kern="1200" cap="none" spc="0" normalizeH="0" baseline="-25000" noProof="0" dirty="0">
                  <a:solidFill>
                    <a:srgbClr val="000000"/>
                  </a:solidFill>
                  <a:latin typeface="Arial" panose="020B0604020202020204" pitchFamily="34" charset="0"/>
                  <a:ea typeface="宋体" panose="02010600030101010101" pitchFamily="2" charset="-122"/>
                  <a:cs typeface="+mn-cs"/>
                </a:rPr>
                <a:t>A&lt;B</a:t>
              </a:r>
              <a:endParaRPr kumimoji="0" lang="en-US" altLang="zh-CN" sz="1865" b="1"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grpSp>
      <p:grpSp>
        <p:nvGrpSpPr>
          <p:cNvPr id="55" name="组合 54"/>
          <p:cNvGrpSpPr/>
          <p:nvPr/>
        </p:nvGrpSpPr>
        <p:grpSpPr>
          <a:xfrm>
            <a:off x="7294563" y="1892300"/>
            <a:ext cx="3598862" cy="1025525"/>
            <a:chOff x="3000518" y="3555479"/>
            <a:chExt cx="1122368" cy="769314"/>
          </a:xfrm>
        </p:grpSpPr>
        <p:sp>
          <p:nvSpPr>
            <p:cNvPr id="135177" name="圆角矩形标注 55"/>
            <p:cNvSpPr/>
            <p:nvPr/>
          </p:nvSpPr>
          <p:spPr>
            <a:xfrm>
              <a:off x="3000518" y="3555479"/>
              <a:ext cx="1122368" cy="769314"/>
            </a:xfrm>
            <a:prstGeom prst="wedgeRoundRectCallout">
              <a:avLst>
                <a:gd name="adj1" fmla="val -40569"/>
                <a:gd name="adj2" fmla="val 86444"/>
                <a:gd name="adj3" fmla="val 16667"/>
              </a:avLst>
            </a:prstGeom>
            <a:solidFill>
              <a:srgbClr val="CCFFCC"/>
            </a:solidFill>
            <a:ln w="19050" cap="flat" cmpd="sng">
              <a:solidFill>
                <a:srgbClr val="CC0099"/>
              </a:solidFill>
              <a:prstDash val="solid"/>
              <a:round/>
              <a:headEnd type="none" w="med" len="med"/>
              <a:tailEnd type="none" w="med" len="med"/>
            </a:ln>
          </p:spPr>
          <p:txBody>
            <a:bodyPr lIns="121920" tIns="60960" rIns="121920" bIns="60960">
              <a:spAutoFit/>
            </a:bodyPr>
            <a:lstStyle/>
            <a:p>
              <a:pPr defTabSz="1217930" eaLnBrk="1" hangingPunct="1"/>
              <a:endParaRPr lang="zh-CN" altLang="en-US" sz="3200" dirty="0">
                <a:solidFill>
                  <a:srgbClr val="000000"/>
                </a:solidFill>
                <a:latin typeface="Arial" panose="020B0604020202020204" pitchFamily="34" charset="0"/>
              </a:endParaRPr>
            </a:p>
          </p:txBody>
        </p:sp>
        <p:sp>
          <p:nvSpPr>
            <p:cNvPr id="57" name="Text Box 15"/>
            <p:cNvSpPr txBox="1">
              <a:spLocks noChangeArrowheads="1"/>
            </p:cNvSpPr>
            <p:nvPr/>
          </p:nvSpPr>
          <p:spPr bwMode="auto">
            <a:xfrm>
              <a:off x="3042106" y="3576915"/>
              <a:ext cx="1009983" cy="715724"/>
            </a:xfrm>
            <a:prstGeom prst="rect">
              <a:avLst/>
            </a:prstGeom>
            <a:noFill/>
            <a:ln w="19050">
              <a:noFill/>
              <a:miter lim="800000"/>
            </a:ln>
          </p:spPr>
          <p:txBody>
            <a:bodyPr>
              <a:spAutoFit/>
            </a:bodyPr>
            <a:lstStyle/>
            <a:p>
              <a:pPr defTabSz="1217930" eaLnBrk="1" hangingPunct="1"/>
              <a:r>
                <a:rPr lang="zh-CN" altLang="en-US" sz="1800" b="1" dirty="0">
                  <a:solidFill>
                    <a:srgbClr val="000000"/>
                  </a:solidFill>
                  <a:latin typeface="黑体" panose="02010609060101010101" pitchFamily="49" charset="-122"/>
                  <a:ea typeface="黑体" panose="02010609060101010101" pitchFamily="49" charset="-122"/>
                </a:rPr>
                <a:t>分两级比较，</a:t>
              </a:r>
              <a:r>
                <a:rPr lang="en-US" altLang="zh-CN" sz="1800" b="1" dirty="0">
                  <a:solidFill>
                    <a:srgbClr val="000000"/>
                  </a:solidFill>
                  <a:latin typeface="黑体" panose="02010609060101010101" pitchFamily="49" charset="-122"/>
                  <a:ea typeface="黑体" panose="02010609060101010101" pitchFamily="49" charset="-122"/>
                </a:rPr>
                <a:t>16</a:t>
              </a:r>
              <a:r>
                <a:rPr lang="zh-CN" altLang="en-US" sz="1800" b="1" dirty="0">
                  <a:solidFill>
                    <a:srgbClr val="000000"/>
                  </a:solidFill>
                  <a:latin typeface="黑体" panose="02010609060101010101" pitchFamily="49" charset="-122"/>
                  <a:ea typeface="黑体" panose="02010609060101010101" pitchFamily="49" charset="-122"/>
                </a:rPr>
                <a:t>位分</a:t>
              </a:r>
              <a:r>
                <a:rPr lang="en-US" altLang="zh-CN" sz="1800" b="1" dirty="0">
                  <a:solidFill>
                    <a:srgbClr val="000000"/>
                  </a:solidFill>
                  <a:latin typeface="黑体" panose="02010609060101010101" pitchFamily="49" charset="-122"/>
                  <a:ea typeface="黑体" panose="02010609060101010101" pitchFamily="49" charset="-122"/>
                </a:rPr>
                <a:t>4</a:t>
              </a:r>
              <a:r>
                <a:rPr lang="zh-CN" altLang="en-US" sz="1800" b="1" dirty="0">
                  <a:solidFill>
                    <a:srgbClr val="000000"/>
                  </a:solidFill>
                  <a:latin typeface="黑体" panose="02010609060101010101" pitchFamily="49" charset="-122"/>
                  <a:ea typeface="黑体" panose="02010609060101010101" pitchFamily="49" charset="-122"/>
                </a:rPr>
                <a:t>组并行比较，各组比较结果再进行比较。速度较串行方式快</a:t>
              </a:r>
              <a:endParaRPr lang="en-US" altLang="zh-CN" sz="1800" b="1" dirty="0">
                <a:solidFill>
                  <a:srgbClr val="000000"/>
                </a:solidFill>
                <a:latin typeface="Arial" panose="020B0604020202020204" pitchFamily="34" charset="0"/>
                <a:ea typeface="黑体" panose="02010609060101010101" pitchFamily="49" charset="-122"/>
              </a:endParaRPr>
            </a:p>
          </p:txBody>
        </p:sp>
      </p:grpSp>
      <p:sp>
        <p:nvSpPr>
          <p:cNvPr id="4" name="灯片编号占位符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9D8C69E-12AB-49DB-996A-4E47F9869E94}"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90</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dissolve">
                                      <p:cBhvr>
                                        <p:cTn id="1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sym typeface="+mn-ea"/>
              </a:rPr>
              <a:t>实现</a:t>
            </a:r>
            <a:r>
              <a:rPr lang="en-US" altLang="zh-CN" b="1" dirty="0">
                <a:latin typeface="黑体" panose="02010609060101010101" pitchFamily="49" charset="-122"/>
                <a:ea typeface="黑体" panose="02010609060101010101" pitchFamily="49" charset="-122"/>
                <a:sym typeface="+mn-ea"/>
              </a:rPr>
              <a:t>8</a:t>
            </a:r>
            <a:r>
              <a:rPr lang="zh-CN" altLang="en-US" b="1" dirty="0">
                <a:latin typeface="黑体" panose="02010609060101010101" pitchFamily="49" charset="-122"/>
                <a:ea typeface="黑体" panose="02010609060101010101" pitchFamily="49" charset="-122"/>
                <a:sym typeface="+mn-ea"/>
              </a:rPr>
              <a:t>位数值比较器</a:t>
            </a:r>
            <a:r>
              <a:rPr lang="en-US" altLang="zh-CN" b="1" dirty="0">
                <a:latin typeface="黑体" panose="02010609060101010101" pitchFamily="49" charset="-122"/>
                <a:ea typeface="黑体" panose="02010609060101010101" pitchFamily="49" charset="-122"/>
                <a:sym typeface="+mn-ea"/>
              </a:rPr>
              <a:t>——1</a:t>
            </a:r>
          </a:p>
        </p:txBody>
      </p:sp>
      <p:sp>
        <p:nvSpPr>
          <p:cNvPr id="136195" name="内容占位符 2"/>
          <p:cNvSpPr>
            <a:spLocks noGrp="1"/>
          </p:cNvSpPr>
          <p:nvPr>
            <p:ph idx="1"/>
          </p:nvPr>
        </p:nvSpPr>
        <p:spPr>
          <a:noFill/>
          <a:ln>
            <a:noFill/>
          </a:ln>
        </p:spPr>
        <p:txBody>
          <a:bodyPr/>
          <a:lstStyle/>
          <a:p>
            <a:endParaRPr lang="zh-CN" altLang="en-US" dirty="0"/>
          </a:p>
        </p:txBody>
      </p:sp>
      <p:sp>
        <p:nvSpPr>
          <p:cNvPr id="136196"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91</a:t>
            </a:fld>
            <a:endParaRPr lang="zh-CN" altLang="zh-CN" sz="1400" dirty="0">
              <a:latin typeface="Times New Roman" panose="02020603050405020304" pitchFamily="18" charset="0"/>
            </a:endParaRPr>
          </a:p>
        </p:txBody>
      </p:sp>
      <p:sp>
        <p:nvSpPr>
          <p:cNvPr id="136198" name="矩形 7"/>
          <p:cNvSpPr/>
          <p:nvPr/>
        </p:nvSpPr>
        <p:spPr>
          <a:xfrm>
            <a:off x="4093845" y="1454150"/>
            <a:ext cx="7810500" cy="4523105"/>
          </a:xfrm>
          <a:prstGeom prst="rect">
            <a:avLst/>
          </a:prstGeom>
          <a:noFill/>
          <a:ln w="9525">
            <a:noFill/>
          </a:ln>
        </p:spPr>
        <p:txBody>
          <a:bodyPr wrap="square">
            <a:spAutoFit/>
          </a:bodyPr>
          <a:lstStyle/>
          <a:p>
            <a:r>
              <a:rPr lang="es-ES" altLang="zh-CN" dirty="0">
                <a:solidFill>
                  <a:schemeClr val="tx1"/>
                </a:solidFill>
                <a:latin typeface="Arial" panose="020B0604020202020204" pitchFamily="34" charset="0"/>
              </a:rPr>
              <a:t>module Vr8bitcmp_xi(P, Q, PGTQ, PEQQ, PLTQ);</a:t>
            </a:r>
          </a:p>
          <a:p>
            <a:r>
              <a:rPr lang="es-ES" altLang="zh-CN" dirty="0">
                <a:solidFill>
                  <a:schemeClr val="tx1"/>
                </a:solidFill>
                <a:latin typeface="Arial" panose="020B0604020202020204" pitchFamily="34" charset="0"/>
              </a:rPr>
              <a:t>  input [7:0] P, Q;</a:t>
            </a:r>
          </a:p>
          <a:p>
            <a:r>
              <a:rPr lang="es-ES" altLang="zh-CN" dirty="0">
                <a:solidFill>
                  <a:schemeClr val="tx1"/>
                </a:solidFill>
                <a:latin typeface="Arial" panose="020B0604020202020204" pitchFamily="34" charset="0"/>
              </a:rPr>
              <a:t>  output reg PGTQ, PEQQ, PLTQ;</a:t>
            </a:r>
          </a:p>
          <a:p>
            <a:endParaRPr lang="es-ES" altLang="zh-CN" dirty="0">
              <a:solidFill>
                <a:schemeClr val="tx1"/>
              </a:solidFill>
              <a:latin typeface="Arial" panose="020B0604020202020204" pitchFamily="34" charset="0"/>
            </a:endParaRPr>
          </a:p>
          <a:p>
            <a:r>
              <a:rPr lang="es-ES" altLang="zh-CN" dirty="0">
                <a:solidFill>
                  <a:schemeClr val="tx1"/>
                </a:solidFill>
                <a:latin typeface="Arial" panose="020B0604020202020204" pitchFamily="34" charset="0"/>
              </a:rPr>
              <a:t>  always @ (P or Q)</a:t>
            </a:r>
          </a:p>
          <a:p>
            <a:r>
              <a:rPr lang="es-ES" altLang="zh-CN" dirty="0">
                <a:solidFill>
                  <a:schemeClr val="tx1"/>
                </a:solidFill>
                <a:latin typeface="Arial" panose="020B0604020202020204" pitchFamily="34" charset="0"/>
              </a:rPr>
              <a:t>    if (P == Q)</a:t>
            </a:r>
          </a:p>
          <a:p>
            <a:r>
              <a:rPr lang="es-ES" altLang="zh-CN" dirty="0">
                <a:solidFill>
                  <a:schemeClr val="tx1"/>
                </a:solidFill>
                <a:latin typeface="Arial" panose="020B0604020202020204" pitchFamily="34" charset="0"/>
              </a:rPr>
              <a:t>      begin PGTQ = 1'b0; PEQQ = 1'b1; PLTQ = 1'b0; end</a:t>
            </a:r>
          </a:p>
          <a:p>
            <a:r>
              <a:rPr lang="es-ES" altLang="zh-CN" dirty="0">
                <a:solidFill>
                  <a:schemeClr val="tx1"/>
                </a:solidFill>
                <a:latin typeface="Arial" panose="020B0604020202020204" pitchFamily="34" charset="0"/>
              </a:rPr>
              <a:t>    else if (P &gt; Q)</a:t>
            </a:r>
          </a:p>
          <a:p>
            <a:r>
              <a:rPr lang="es-ES" altLang="zh-CN" dirty="0">
                <a:solidFill>
                  <a:schemeClr val="tx1"/>
                </a:solidFill>
                <a:latin typeface="Arial" panose="020B0604020202020204" pitchFamily="34" charset="0"/>
              </a:rPr>
              <a:t>      begin PGTQ = 1'b1; PEQQ = 1'b0; PLTQ = 1'b0; end</a:t>
            </a:r>
          </a:p>
          <a:p>
            <a:r>
              <a:rPr lang="es-ES" altLang="zh-CN" dirty="0">
                <a:solidFill>
                  <a:schemeClr val="tx1"/>
                </a:solidFill>
                <a:latin typeface="Arial" panose="020B0604020202020204" pitchFamily="34" charset="0"/>
              </a:rPr>
              <a:t>    else if (P &lt; Q)</a:t>
            </a:r>
          </a:p>
          <a:p>
            <a:r>
              <a:rPr lang="es-ES" altLang="zh-CN" dirty="0">
                <a:solidFill>
                  <a:schemeClr val="tx1"/>
                </a:solidFill>
                <a:latin typeface="Arial" panose="020B0604020202020204" pitchFamily="34" charset="0"/>
              </a:rPr>
              <a:t>      begin PGTQ = 1'b0; PEQQ = 1'b0; PLTQ = 1'b1; end    </a:t>
            </a:r>
          </a:p>
          <a:p>
            <a:r>
              <a:rPr lang="es-ES" altLang="zh-CN" dirty="0">
                <a:solidFill>
                  <a:schemeClr val="tx1"/>
                </a:solidFill>
                <a:latin typeface="Arial" panose="020B0604020202020204" pitchFamily="34" charset="0"/>
              </a:rPr>
              <a:t>endmodule</a:t>
            </a:r>
          </a:p>
        </p:txBody>
      </p:sp>
      <p:sp>
        <p:nvSpPr>
          <p:cNvPr id="136199" name="文本框 1"/>
          <p:cNvSpPr txBox="1"/>
          <p:nvPr/>
        </p:nvSpPr>
        <p:spPr>
          <a:xfrm>
            <a:off x="590550" y="1587500"/>
            <a:ext cx="3244850" cy="4399915"/>
          </a:xfrm>
          <a:prstGeom prst="rect">
            <a:avLst/>
          </a:prstGeom>
          <a:noFill/>
          <a:ln w="9525">
            <a:noFill/>
          </a:ln>
        </p:spPr>
        <p:txBody>
          <a:bodyPr wrap="square">
            <a:spAutoFit/>
          </a:bodyPr>
          <a:lstStyle/>
          <a:p>
            <a:r>
              <a:rPr lang="zh-CN" altLang="en-US" sz="2800" dirty="0">
                <a:solidFill>
                  <a:schemeClr val="tx1"/>
                </a:solidFill>
                <a:latin typeface="Arial" panose="020B0604020202020204" pitchFamily="34" charset="0"/>
              </a:rPr>
              <a:t>问题：按照惯例，编译器会“推理出一个锁存器”，用来保留原先的条件输出值，所以即使不用存储原先的值，推理出的锁存器也还是会增加最后综合出来的电路规模和延迟。</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sym typeface="+mn-ea"/>
              </a:rPr>
              <a:t>实现</a:t>
            </a:r>
            <a:r>
              <a:rPr lang="en-US" altLang="zh-CN" b="1" dirty="0">
                <a:latin typeface="黑体" panose="02010609060101010101" pitchFamily="49" charset="-122"/>
                <a:ea typeface="黑体" panose="02010609060101010101" pitchFamily="49" charset="-122"/>
                <a:sym typeface="+mn-ea"/>
              </a:rPr>
              <a:t>8</a:t>
            </a:r>
            <a:r>
              <a:rPr lang="zh-CN" altLang="en-US" b="1" dirty="0">
                <a:latin typeface="黑体" panose="02010609060101010101" pitchFamily="49" charset="-122"/>
                <a:ea typeface="黑体" panose="02010609060101010101" pitchFamily="49" charset="-122"/>
                <a:sym typeface="+mn-ea"/>
              </a:rPr>
              <a:t>位数值比较器</a:t>
            </a:r>
            <a:r>
              <a:rPr lang="en-US" altLang="zh-CN" b="1" dirty="0">
                <a:latin typeface="黑体" panose="02010609060101010101" pitchFamily="49" charset="-122"/>
                <a:ea typeface="黑体" panose="02010609060101010101" pitchFamily="49" charset="-122"/>
                <a:sym typeface="+mn-ea"/>
              </a:rPr>
              <a:t>——2</a:t>
            </a:r>
          </a:p>
        </p:txBody>
      </p:sp>
      <p:sp>
        <p:nvSpPr>
          <p:cNvPr id="137219" name="内容占位符 2"/>
          <p:cNvSpPr>
            <a:spLocks noGrp="1"/>
          </p:cNvSpPr>
          <p:nvPr>
            <p:ph idx="1"/>
          </p:nvPr>
        </p:nvSpPr>
        <p:spPr>
          <a:noFill/>
          <a:ln>
            <a:noFill/>
          </a:ln>
        </p:spPr>
        <p:txBody>
          <a:bodyPr/>
          <a:lstStyle/>
          <a:p>
            <a:endParaRPr lang="zh-CN" altLang="en-US" dirty="0"/>
          </a:p>
        </p:txBody>
      </p:sp>
      <p:sp>
        <p:nvSpPr>
          <p:cNvPr id="137220"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92</a:t>
            </a:fld>
            <a:endParaRPr lang="zh-CN" altLang="zh-CN" sz="1400" dirty="0">
              <a:latin typeface="Times New Roman" panose="02020603050405020304" pitchFamily="18" charset="0"/>
            </a:endParaRPr>
          </a:p>
        </p:txBody>
      </p:sp>
      <p:sp>
        <p:nvSpPr>
          <p:cNvPr id="137222" name="矩形 7"/>
          <p:cNvSpPr/>
          <p:nvPr/>
        </p:nvSpPr>
        <p:spPr>
          <a:xfrm>
            <a:off x="5225415" y="1548130"/>
            <a:ext cx="6803390" cy="4399915"/>
          </a:xfrm>
          <a:prstGeom prst="rect">
            <a:avLst/>
          </a:prstGeom>
          <a:noFill/>
          <a:ln w="9525">
            <a:noFill/>
          </a:ln>
        </p:spPr>
        <p:txBody>
          <a:bodyPr wrap="square">
            <a:spAutoFit/>
          </a:bodyPr>
          <a:lstStyle/>
          <a:p>
            <a:r>
              <a:rPr lang="es-ES" altLang="zh-CN" sz="2000" dirty="0">
                <a:solidFill>
                  <a:schemeClr val="tx1"/>
                </a:solidFill>
                <a:latin typeface="Arial" panose="020B0604020202020204" pitchFamily="34" charset="0"/>
              </a:rPr>
              <a:t>module Vr8bitcmp_xc(P, Q, PGTQ, PEQQ, PLTQ);</a:t>
            </a:r>
          </a:p>
          <a:p>
            <a:r>
              <a:rPr lang="es-ES" altLang="zh-CN" sz="2000" dirty="0">
                <a:solidFill>
                  <a:schemeClr val="tx1"/>
                </a:solidFill>
                <a:latin typeface="Arial" panose="020B0604020202020204" pitchFamily="34" charset="0"/>
              </a:rPr>
              <a:t>  input [7:0] P, Q;</a:t>
            </a:r>
          </a:p>
          <a:p>
            <a:r>
              <a:rPr lang="es-ES" altLang="zh-CN" sz="2000" dirty="0">
                <a:solidFill>
                  <a:schemeClr val="tx1"/>
                </a:solidFill>
                <a:latin typeface="Arial" panose="020B0604020202020204" pitchFamily="34" charset="0"/>
              </a:rPr>
              <a:t>  output reg PGTQ, PEQQ, PLTQ;</a:t>
            </a:r>
          </a:p>
          <a:p>
            <a:endParaRPr lang="es-ES" altLang="zh-CN" sz="2000" dirty="0">
              <a:solidFill>
                <a:schemeClr val="tx1"/>
              </a:solidFill>
              <a:latin typeface="Arial" panose="020B0604020202020204" pitchFamily="34" charset="0"/>
            </a:endParaRPr>
          </a:p>
          <a:p>
            <a:r>
              <a:rPr lang="es-ES" altLang="zh-CN" sz="2000" dirty="0">
                <a:solidFill>
                  <a:schemeClr val="tx1"/>
                </a:solidFill>
                <a:latin typeface="Arial" panose="020B0604020202020204" pitchFamily="34" charset="0"/>
              </a:rPr>
              <a:t>  always @ (P or Q)</a:t>
            </a:r>
          </a:p>
          <a:p>
            <a:r>
              <a:rPr lang="es-ES" altLang="zh-CN" sz="2000" dirty="0">
                <a:solidFill>
                  <a:schemeClr val="tx1"/>
                </a:solidFill>
                <a:latin typeface="Arial" panose="020B0604020202020204" pitchFamily="34" charset="0"/>
              </a:rPr>
              <a:t>    if (P == Q)</a:t>
            </a:r>
          </a:p>
          <a:p>
            <a:r>
              <a:rPr lang="es-ES" altLang="zh-CN" sz="2000" dirty="0">
                <a:solidFill>
                  <a:schemeClr val="tx1"/>
                </a:solidFill>
                <a:latin typeface="Arial" panose="020B0604020202020204" pitchFamily="34" charset="0"/>
              </a:rPr>
              <a:t>      begin PGTQ = 1'b0; PEQQ = 1'b1; PLTQ = 1'b0; end</a:t>
            </a:r>
          </a:p>
          <a:p>
            <a:r>
              <a:rPr lang="es-ES" altLang="zh-CN" sz="2000" dirty="0">
                <a:solidFill>
                  <a:schemeClr val="tx1"/>
                </a:solidFill>
                <a:latin typeface="Arial" panose="020B0604020202020204" pitchFamily="34" charset="0"/>
              </a:rPr>
              <a:t>    else if (P &gt; Q)</a:t>
            </a:r>
          </a:p>
          <a:p>
            <a:r>
              <a:rPr lang="es-ES" altLang="zh-CN" sz="2000" dirty="0">
                <a:solidFill>
                  <a:schemeClr val="tx1"/>
                </a:solidFill>
                <a:latin typeface="Arial" panose="020B0604020202020204" pitchFamily="34" charset="0"/>
              </a:rPr>
              <a:t>      begin PGTQ = 1'b1; PEQQ = 1'b0; PLTQ = 1'b0; end</a:t>
            </a:r>
          </a:p>
          <a:p>
            <a:r>
              <a:rPr lang="es-ES" altLang="zh-CN" sz="2000" dirty="0">
                <a:solidFill>
                  <a:schemeClr val="tx1"/>
                </a:solidFill>
                <a:latin typeface="Arial" panose="020B0604020202020204" pitchFamily="34" charset="0"/>
              </a:rPr>
              <a:t>   </a:t>
            </a:r>
            <a:r>
              <a:rPr lang="es-ES" altLang="zh-CN" sz="2000" b="1" dirty="0">
                <a:solidFill>
                  <a:schemeClr val="tx1"/>
                </a:solidFill>
                <a:latin typeface="Arial" panose="020B0604020202020204" pitchFamily="34" charset="0"/>
              </a:rPr>
              <a:t> else if (P &lt; Q)</a:t>
            </a:r>
          </a:p>
          <a:p>
            <a:r>
              <a:rPr lang="es-ES" altLang="zh-CN" sz="2000" b="1" dirty="0">
                <a:solidFill>
                  <a:schemeClr val="tx1"/>
                </a:solidFill>
                <a:latin typeface="Arial" panose="020B0604020202020204" pitchFamily="34" charset="0"/>
              </a:rPr>
              <a:t>      begin PGTQ = 1'b0; PEQQ = 1'b0; PLTQ = 1'b1; end</a:t>
            </a:r>
          </a:p>
          <a:p>
            <a:r>
              <a:rPr lang="es-ES" altLang="zh-CN" sz="2000" b="1" dirty="0">
                <a:solidFill>
                  <a:schemeClr val="tx1"/>
                </a:solidFill>
                <a:latin typeface="Arial" panose="020B0604020202020204" pitchFamily="34" charset="0"/>
              </a:rPr>
              <a:t>    else</a:t>
            </a:r>
          </a:p>
          <a:p>
            <a:r>
              <a:rPr lang="es-ES" altLang="zh-CN" sz="2000" b="1" dirty="0">
                <a:solidFill>
                  <a:schemeClr val="tx1"/>
                </a:solidFill>
                <a:latin typeface="Arial" panose="020B0604020202020204" pitchFamily="34" charset="0"/>
              </a:rPr>
              <a:t>      begin PGTQ = 1'bx; PEQQ = 1'bx; PLTQ = 1'bx; end</a:t>
            </a:r>
          </a:p>
          <a:p>
            <a:r>
              <a:rPr lang="es-ES" altLang="zh-CN" sz="2000" dirty="0">
                <a:solidFill>
                  <a:schemeClr val="tx1"/>
                </a:solidFill>
                <a:latin typeface="Arial" panose="020B0604020202020204" pitchFamily="34" charset="0"/>
              </a:rPr>
              <a:t>endmodule</a:t>
            </a:r>
          </a:p>
        </p:txBody>
      </p:sp>
      <p:sp>
        <p:nvSpPr>
          <p:cNvPr id="137223" name="文本框 1"/>
          <p:cNvSpPr txBox="1"/>
          <p:nvPr/>
        </p:nvSpPr>
        <p:spPr>
          <a:xfrm>
            <a:off x="913130" y="2205990"/>
            <a:ext cx="4425950" cy="3538220"/>
          </a:xfrm>
          <a:prstGeom prst="rect">
            <a:avLst/>
          </a:prstGeom>
          <a:noFill/>
          <a:ln w="9525">
            <a:noFill/>
          </a:ln>
        </p:spPr>
        <p:txBody>
          <a:bodyPr wrap="square">
            <a:spAutoFit/>
          </a:bodyPr>
          <a:lstStyle/>
          <a:p>
            <a:r>
              <a:rPr lang="zh-CN" altLang="en-US" sz="2800" dirty="0">
                <a:solidFill>
                  <a:schemeClr val="tx1"/>
                </a:solidFill>
                <a:latin typeface="Arial" panose="020B0604020202020204" pitchFamily="34" charset="0"/>
              </a:rPr>
              <a:t>确保所以情况都有一个值赋给输出。虽然最后的</a:t>
            </a:r>
            <a:r>
              <a:rPr lang="en-US" altLang="zh-CN" sz="2800" dirty="0">
                <a:solidFill>
                  <a:schemeClr val="tx1"/>
                </a:solidFill>
                <a:latin typeface="Arial" panose="020B0604020202020204" pitchFamily="34" charset="0"/>
              </a:rPr>
              <a:t>else</a:t>
            </a:r>
            <a:r>
              <a:rPr lang="zh-CN" altLang="en-US" sz="2800" dirty="0">
                <a:solidFill>
                  <a:schemeClr val="tx1"/>
                </a:solidFill>
                <a:latin typeface="Arial" panose="020B0604020202020204" pitchFamily="34" charset="0"/>
              </a:rPr>
              <a:t>语句决不会被用到，但可以避免锁存器的问题。</a:t>
            </a:r>
            <a:endParaRPr lang="en-US" altLang="zh-CN" sz="2800" dirty="0">
              <a:solidFill>
                <a:schemeClr val="tx1"/>
              </a:solidFill>
              <a:latin typeface="Arial" panose="020B0604020202020204" pitchFamily="34" charset="0"/>
            </a:endParaRPr>
          </a:p>
          <a:p>
            <a:endParaRPr lang="en-US" altLang="zh-CN" sz="2800" dirty="0">
              <a:solidFill>
                <a:schemeClr val="tx1"/>
              </a:solidFill>
              <a:latin typeface="Arial" panose="020B0604020202020204" pitchFamily="34" charset="0"/>
            </a:endParaRPr>
          </a:p>
          <a:p>
            <a:r>
              <a:rPr lang="zh-CN" altLang="en-US" sz="2800" dirty="0">
                <a:solidFill>
                  <a:schemeClr val="tx1"/>
                </a:solidFill>
                <a:latin typeface="Arial" panose="020B0604020202020204" pitchFamily="34" charset="0"/>
              </a:rPr>
              <a:t>问题：三个比较结果是互斥的但并没有体现出来，需要更多有效的芯片资源</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a:noFill/>
          <a:ln>
            <a:noFill/>
          </a:ln>
        </p:spPr>
        <p:txBody>
          <a:bodyPr/>
          <a:lstStyle/>
          <a:p>
            <a:pPr algn="ctr"/>
            <a:r>
              <a:rPr lang="zh-CN" altLang="en-US" b="1" dirty="0">
                <a:latin typeface="黑体" panose="02010609060101010101" pitchFamily="49" charset="-122"/>
                <a:ea typeface="黑体" panose="02010609060101010101" pitchFamily="49" charset="-122"/>
                <a:sym typeface="+mn-ea"/>
              </a:rPr>
              <a:t>用</a:t>
            </a:r>
            <a:r>
              <a:rPr lang="en-US" altLang="zh-CN" b="1" dirty="0">
                <a:latin typeface="黑体" panose="02010609060101010101" pitchFamily="49" charset="-122"/>
                <a:ea typeface="黑体" panose="02010609060101010101" pitchFamily="49" charset="-122"/>
                <a:sym typeface="+mn-ea"/>
              </a:rPr>
              <a:t>Verilog</a:t>
            </a:r>
            <a:r>
              <a:rPr lang="zh-CN" altLang="en-US" b="1" dirty="0">
                <a:latin typeface="黑体" panose="02010609060101010101" pitchFamily="49" charset="-122"/>
                <a:ea typeface="黑体" panose="02010609060101010101" pitchFamily="49" charset="-122"/>
                <a:sym typeface="+mn-ea"/>
              </a:rPr>
              <a:t>实现比较器</a:t>
            </a:r>
            <a:r>
              <a:rPr lang="en-US" altLang="zh-CN" b="1" dirty="0">
                <a:latin typeface="黑体" panose="02010609060101010101" pitchFamily="49" charset="-122"/>
                <a:ea typeface="黑体" panose="02010609060101010101" pitchFamily="49" charset="-122"/>
                <a:sym typeface="+mn-ea"/>
              </a:rPr>
              <a:t>——3</a:t>
            </a:r>
          </a:p>
        </p:txBody>
      </p:sp>
      <p:sp>
        <p:nvSpPr>
          <p:cNvPr id="138243" name="内容占位符 2"/>
          <p:cNvSpPr>
            <a:spLocks noGrp="1"/>
          </p:cNvSpPr>
          <p:nvPr>
            <p:ph idx="1"/>
          </p:nvPr>
        </p:nvSpPr>
        <p:spPr>
          <a:noFill/>
          <a:ln>
            <a:noFill/>
          </a:ln>
        </p:spPr>
        <p:txBody>
          <a:bodyPr/>
          <a:lstStyle/>
          <a:p>
            <a:r>
              <a:rPr lang="zh-CN" altLang="en-US" dirty="0">
                <a:latin typeface="Arial" panose="020B0604020202020204" pitchFamily="34" charset="0"/>
                <a:sym typeface="+mn-ea"/>
              </a:rPr>
              <a:t>优化后的</a:t>
            </a:r>
            <a:r>
              <a:rPr lang="en-US" altLang="zh-CN" dirty="0">
                <a:latin typeface="Arial" panose="020B0604020202020204" pitchFamily="34" charset="0"/>
                <a:sym typeface="+mn-ea"/>
              </a:rPr>
              <a:t>8</a:t>
            </a:r>
            <a:r>
              <a:rPr lang="zh-CN" altLang="en-US" dirty="0">
                <a:latin typeface="Arial" panose="020B0604020202020204" pitchFamily="34" charset="0"/>
                <a:sym typeface="+mn-ea"/>
              </a:rPr>
              <a:t>位数值比较器的行为化</a:t>
            </a:r>
            <a:r>
              <a:rPr lang="en-US" altLang="zh-CN" dirty="0">
                <a:latin typeface="Arial" panose="020B0604020202020204" pitchFamily="34" charset="0"/>
                <a:sym typeface="+mn-ea"/>
              </a:rPr>
              <a:t>Verilog</a:t>
            </a:r>
            <a:r>
              <a:rPr lang="zh-CN" altLang="en-US" dirty="0">
                <a:latin typeface="Arial" panose="020B0604020202020204" pitchFamily="34" charset="0"/>
                <a:sym typeface="+mn-ea"/>
              </a:rPr>
              <a:t>模块</a:t>
            </a:r>
            <a:endParaRPr lang="zh-CN" altLang="en-US" dirty="0"/>
          </a:p>
        </p:txBody>
      </p:sp>
      <p:sp>
        <p:nvSpPr>
          <p:cNvPr id="138244"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93</a:t>
            </a:fld>
            <a:endParaRPr lang="zh-CN" altLang="zh-CN" sz="1400" dirty="0">
              <a:latin typeface="Times New Roman" panose="02020603050405020304" pitchFamily="18" charset="0"/>
            </a:endParaRPr>
          </a:p>
        </p:txBody>
      </p:sp>
      <p:sp>
        <p:nvSpPr>
          <p:cNvPr id="138246" name="矩形 7"/>
          <p:cNvSpPr/>
          <p:nvPr/>
        </p:nvSpPr>
        <p:spPr>
          <a:xfrm>
            <a:off x="2265680" y="2192020"/>
            <a:ext cx="8592185" cy="4523105"/>
          </a:xfrm>
          <a:prstGeom prst="rect">
            <a:avLst/>
          </a:prstGeom>
          <a:noFill/>
          <a:ln w="9525">
            <a:noFill/>
          </a:ln>
        </p:spPr>
        <p:txBody>
          <a:bodyPr wrap="square">
            <a:spAutoFit/>
          </a:bodyPr>
          <a:lstStyle/>
          <a:p>
            <a:r>
              <a:rPr lang="es-ES" altLang="zh-CN" dirty="0">
                <a:solidFill>
                  <a:schemeClr val="tx1"/>
                </a:solidFill>
                <a:latin typeface="Arial" panose="020B0604020202020204" pitchFamily="34" charset="0"/>
              </a:rPr>
              <a:t>module Vr8bitcmp(P, Q, PGTQ, PEQQ, PLTQ);</a:t>
            </a:r>
          </a:p>
          <a:p>
            <a:r>
              <a:rPr lang="es-ES" altLang="zh-CN" dirty="0">
                <a:solidFill>
                  <a:schemeClr val="tx1"/>
                </a:solidFill>
                <a:latin typeface="Arial" panose="020B0604020202020204" pitchFamily="34" charset="0"/>
              </a:rPr>
              <a:t>  input [7:0] P, Q;</a:t>
            </a:r>
          </a:p>
          <a:p>
            <a:r>
              <a:rPr lang="es-ES" altLang="zh-CN" dirty="0">
                <a:solidFill>
                  <a:schemeClr val="tx1"/>
                </a:solidFill>
                <a:latin typeface="Arial" panose="020B0604020202020204" pitchFamily="34" charset="0"/>
              </a:rPr>
              <a:t>  output reg PGTQ, PEQQ, PLTQ;</a:t>
            </a:r>
          </a:p>
          <a:p>
            <a:endParaRPr lang="es-ES" altLang="zh-CN" dirty="0">
              <a:solidFill>
                <a:schemeClr val="tx1"/>
              </a:solidFill>
              <a:latin typeface="Arial" panose="020B0604020202020204" pitchFamily="34" charset="0"/>
            </a:endParaRPr>
          </a:p>
          <a:p>
            <a:r>
              <a:rPr lang="es-ES" altLang="zh-CN" dirty="0">
                <a:solidFill>
                  <a:schemeClr val="tx1"/>
                </a:solidFill>
                <a:latin typeface="Arial" panose="020B0604020202020204" pitchFamily="34" charset="0"/>
              </a:rPr>
              <a:t>  always @ (P or Q)</a:t>
            </a:r>
          </a:p>
          <a:p>
            <a:r>
              <a:rPr lang="es-ES" altLang="zh-CN" dirty="0">
                <a:solidFill>
                  <a:schemeClr val="tx1"/>
                </a:solidFill>
                <a:latin typeface="Arial" panose="020B0604020202020204" pitchFamily="34" charset="0"/>
              </a:rPr>
              <a:t>    if (P == Q)</a:t>
            </a:r>
          </a:p>
          <a:p>
            <a:r>
              <a:rPr lang="es-ES" altLang="zh-CN" dirty="0">
                <a:solidFill>
                  <a:schemeClr val="tx1"/>
                </a:solidFill>
                <a:latin typeface="Arial" panose="020B0604020202020204" pitchFamily="34" charset="0"/>
              </a:rPr>
              <a:t>      begin PGTQ = 1'b0; PEQQ = 1'b1; PLTQ = 1'b0; end</a:t>
            </a:r>
          </a:p>
          <a:p>
            <a:r>
              <a:rPr lang="es-ES" altLang="zh-CN" dirty="0">
                <a:solidFill>
                  <a:schemeClr val="tx1"/>
                </a:solidFill>
                <a:latin typeface="Arial" panose="020B0604020202020204" pitchFamily="34" charset="0"/>
              </a:rPr>
              <a:t>    else if (P &gt; Q)</a:t>
            </a:r>
          </a:p>
          <a:p>
            <a:r>
              <a:rPr lang="es-ES" altLang="zh-CN" dirty="0">
                <a:solidFill>
                  <a:schemeClr val="tx1"/>
                </a:solidFill>
                <a:latin typeface="Arial" panose="020B0604020202020204" pitchFamily="34" charset="0"/>
              </a:rPr>
              <a:t>      begin PGTQ = 1'b1; PEQQ = 1'b0; PLTQ = 1'b0; end</a:t>
            </a:r>
          </a:p>
          <a:p>
            <a:r>
              <a:rPr lang="es-ES" altLang="zh-CN" dirty="0">
                <a:solidFill>
                  <a:schemeClr val="tx1"/>
                </a:solidFill>
                <a:latin typeface="Arial" panose="020B0604020202020204" pitchFamily="34" charset="0"/>
              </a:rPr>
              <a:t>   </a:t>
            </a:r>
            <a:r>
              <a:rPr lang="es-ES" altLang="zh-CN" b="1" dirty="0">
                <a:solidFill>
                  <a:schemeClr val="tx1"/>
                </a:solidFill>
                <a:latin typeface="Arial" panose="020B0604020202020204" pitchFamily="34" charset="0"/>
              </a:rPr>
              <a:t> else</a:t>
            </a:r>
          </a:p>
          <a:p>
            <a:r>
              <a:rPr lang="es-ES" altLang="zh-CN" b="1" dirty="0">
                <a:solidFill>
                  <a:schemeClr val="tx1"/>
                </a:solidFill>
                <a:latin typeface="Arial" panose="020B0604020202020204" pitchFamily="34" charset="0"/>
              </a:rPr>
              <a:t>      begin PGTQ = 1'b0; PEQQ = 1'b0; PLTQ = 1'b1; end</a:t>
            </a:r>
          </a:p>
          <a:p>
            <a:r>
              <a:rPr lang="es-ES" altLang="zh-CN" dirty="0">
                <a:solidFill>
                  <a:schemeClr val="tx1"/>
                </a:solidFill>
                <a:latin typeface="Arial" panose="020B0604020202020204" pitchFamily="34" charset="0"/>
              </a:rPr>
              <a:t>endmodule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a:noFill/>
          <a:ln>
            <a:noFill/>
          </a:ln>
        </p:spPr>
        <p:txBody>
          <a:bodyPr/>
          <a:lstStyle/>
          <a:p>
            <a:pPr algn="ctr"/>
            <a:r>
              <a:rPr lang="en-US" altLang="zh-CN" dirty="0">
                <a:latin typeface="Arial" panose="020B0604020202020204" pitchFamily="34" charset="0"/>
                <a:sym typeface="+mn-ea"/>
              </a:rPr>
              <a:t>64</a:t>
            </a:r>
            <a:r>
              <a:rPr lang="zh-CN" altLang="en-US" dirty="0">
                <a:latin typeface="Arial" panose="020B0604020202020204" pitchFamily="34" charset="0"/>
                <a:sym typeface="+mn-ea"/>
              </a:rPr>
              <a:t>位数值比较器</a:t>
            </a:r>
            <a:endParaRPr lang="zh-CN" altLang="en-US" dirty="0"/>
          </a:p>
        </p:txBody>
      </p:sp>
      <p:sp>
        <p:nvSpPr>
          <p:cNvPr id="139267" name="内容占位符 2"/>
          <p:cNvSpPr>
            <a:spLocks noGrp="1"/>
          </p:cNvSpPr>
          <p:nvPr>
            <p:ph idx="1"/>
          </p:nvPr>
        </p:nvSpPr>
        <p:spPr>
          <a:noFill/>
          <a:ln>
            <a:noFill/>
          </a:ln>
        </p:spPr>
        <p:txBody>
          <a:bodyPr/>
          <a:lstStyle/>
          <a:p>
            <a:endParaRPr lang="zh-CN" altLang="en-US" dirty="0"/>
          </a:p>
        </p:txBody>
      </p:sp>
      <p:sp>
        <p:nvSpPr>
          <p:cNvPr id="139268"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94</a:t>
            </a:fld>
            <a:endParaRPr lang="zh-CN" altLang="zh-CN" sz="1400" dirty="0">
              <a:latin typeface="Times New Roman" panose="02020603050405020304" pitchFamily="18" charset="0"/>
            </a:endParaRPr>
          </a:p>
        </p:txBody>
      </p:sp>
      <p:sp>
        <p:nvSpPr>
          <p:cNvPr id="139270" name="矩形 7"/>
          <p:cNvSpPr/>
          <p:nvPr/>
        </p:nvSpPr>
        <p:spPr>
          <a:xfrm>
            <a:off x="3749675" y="1223010"/>
            <a:ext cx="8310880" cy="5262245"/>
          </a:xfrm>
          <a:prstGeom prst="rect">
            <a:avLst/>
          </a:prstGeom>
          <a:noFill/>
          <a:ln w="9525">
            <a:noFill/>
          </a:ln>
        </p:spPr>
        <p:txBody>
          <a:bodyPr wrap="square">
            <a:spAutoFit/>
          </a:bodyPr>
          <a:lstStyle/>
          <a:p>
            <a:r>
              <a:rPr lang="es-ES" altLang="zh-CN" dirty="0">
                <a:solidFill>
                  <a:schemeClr val="tx1"/>
                </a:solidFill>
                <a:latin typeface="Arial" panose="020B0604020202020204" pitchFamily="34" charset="0"/>
              </a:rPr>
              <a:t>module Vr64bitcmp_sh(P, Q, PGTQ, PEQQ, PLTQ);</a:t>
            </a:r>
          </a:p>
          <a:p>
            <a:r>
              <a:rPr lang="es-ES" altLang="zh-CN" dirty="0">
                <a:solidFill>
                  <a:schemeClr val="tx1"/>
                </a:solidFill>
                <a:latin typeface="Arial" panose="020B0604020202020204" pitchFamily="34" charset="0"/>
              </a:rPr>
              <a:t>  input [63:0] P, Q;</a:t>
            </a:r>
          </a:p>
          <a:p>
            <a:r>
              <a:rPr lang="es-ES" altLang="zh-CN" dirty="0">
                <a:solidFill>
                  <a:schemeClr val="tx1"/>
                </a:solidFill>
                <a:latin typeface="Arial" panose="020B0604020202020204" pitchFamily="34" charset="0"/>
              </a:rPr>
              <a:t>  output PGTQ, PEQQ, PLTQ;</a:t>
            </a:r>
          </a:p>
          <a:p>
            <a:r>
              <a:rPr lang="es-ES" altLang="zh-CN" dirty="0">
                <a:solidFill>
                  <a:schemeClr val="tx1"/>
                </a:solidFill>
                <a:latin typeface="Arial" panose="020B0604020202020204" pitchFamily="34" charset="0"/>
              </a:rPr>
              <a:t>  wire  [7:0] GT, EQ, LT;</a:t>
            </a:r>
          </a:p>
          <a:p>
            <a:r>
              <a:rPr lang="es-ES" altLang="zh-CN" dirty="0">
                <a:solidFill>
                  <a:schemeClr val="tx1"/>
                </a:solidFill>
                <a:latin typeface="Arial" panose="020B0604020202020204" pitchFamily="34" charset="0"/>
              </a:rPr>
              <a:t>  Vr8bitcmp_kh U1(P[7:0], Q[7:0], GT[0], EQ[0], LT[0]);</a:t>
            </a:r>
          </a:p>
          <a:p>
            <a:r>
              <a:rPr lang="es-ES" altLang="zh-CN" dirty="0">
                <a:solidFill>
                  <a:schemeClr val="tx1"/>
                </a:solidFill>
                <a:latin typeface="Arial" panose="020B0604020202020204" pitchFamily="34" charset="0"/>
              </a:rPr>
              <a:t>  Vr8bitcmp_kh U2(P[15:8], Q[15:8], GT[1], EQ[1], LT[1]);</a:t>
            </a:r>
          </a:p>
          <a:p>
            <a:r>
              <a:rPr lang="es-ES" altLang="zh-CN" dirty="0">
                <a:solidFill>
                  <a:schemeClr val="tx1"/>
                </a:solidFill>
                <a:latin typeface="Arial" panose="020B0604020202020204" pitchFamily="34" charset="0"/>
              </a:rPr>
              <a:t>  Vr8bitcmp_kh U3(P[23:16], Q[23:16], GT[2], EQ[2], LT[2]);</a:t>
            </a:r>
          </a:p>
          <a:p>
            <a:r>
              <a:rPr lang="es-ES" altLang="zh-CN" dirty="0">
                <a:solidFill>
                  <a:schemeClr val="tx1"/>
                </a:solidFill>
                <a:latin typeface="Arial" panose="020B0604020202020204" pitchFamily="34" charset="0"/>
              </a:rPr>
              <a:t>  Vr8bitcmp_kh U4(P[31:24], Q[31:24], GT[3], EQ[3], LT[3]);</a:t>
            </a:r>
          </a:p>
          <a:p>
            <a:r>
              <a:rPr lang="es-ES" altLang="zh-CN" dirty="0">
                <a:solidFill>
                  <a:schemeClr val="tx1"/>
                </a:solidFill>
                <a:latin typeface="Arial" panose="020B0604020202020204" pitchFamily="34" charset="0"/>
              </a:rPr>
              <a:t>  Vr8bitcmp_kh U5(P[39:32], Q[39:32], GT[4], EQ[4], LT[4]);</a:t>
            </a:r>
          </a:p>
          <a:p>
            <a:r>
              <a:rPr lang="es-ES" altLang="zh-CN" dirty="0">
                <a:solidFill>
                  <a:schemeClr val="tx1"/>
                </a:solidFill>
                <a:latin typeface="Arial" panose="020B0604020202020204" pitchFamily="34" charset="0"/>
              </a:rPr>
              <a:t>  Vr8bitcmp_kh U6(P[47:40], Q[47:40], GT[5], EQ[5], LT[5]);</a:t>
            </a:r>
          </a:p>
          <a:p>
            <a:r>
              <a:rPr lang="es-ES" altLang="zh-CN" dirty="0">
                <a:solidFill>
                  <a:schemeClr val="tx1"/>
                </a:solidFill>
                <a:latin typeface="Arial" panose="020B0604020202020204" pitchFamily="34" charset="0"/>
              </a:rPr>
              <a:t>  Vr8bitcmp_kh U7(P[55:48], Q[55:48], GT[6], EQ[6], LT[6]);</a:t>
            </a:r>
          </a:p>
          <a:p>
            <a:r>
              <a:rPr lang="es-ES" altLang="zh-CN" dirty="0">
                <a:solidFill>
                  <a:schemeClr val="tx1"/>
                </a:solidFill>
                <a:latin typeface="Arial" panose="020B0604020202020204" pitchFamily="34" charset="0"/>
              </a:rPr>
              <a:t>  Vr8bitcmp_kh U8(P[63:56], Q[63:56], GT[7], EQ[7], LT[7]);</a:t>
            </a:r>
          </a:p>
          <a:p>
            <a:r>
              <a:rPr lang="es-ES" altLang="zh-CN" dirty="0">
                <a:solidFill>
                  <a:schemeClr val="tx1"/>
                </a:solidFill>
                <a:latin typeface="Arial" panose="020B0604020202020204" pitchFamily="34" charset="0"/>
              </a:rPr>
              <a:t>  Vr8bitcmp_kh U9(GT, LT, PGTQ, PEQQ, PLTQ);</a:t>
            </a:r>
          </a:p>
          <a:p>
            <a:r>
              <a:rPr lang="es-ES" altLang="zh-CN" dirty="0">
                <a:solidFill>
                  <a:schemeClr val="tx1"/>
                </a:solidFill>
                <a:latin typeface="Arial" panose="020B0604020202020204" pitchFamily="34" charset="0"/>
              </a:rPr>
              <a:t>endmodule</a:t>
            </a:r>
          </a:p>
        </p:txBody>
      </p:sp>
      <p:sp>
        <p:nvSpPr>
          <p:cNvPr id="139271" name="文本框 1"/>
          <p:cNvSpPr txBox="1"/>
          <p:nvPr/>
        </p:nvSpPr>
        <p:spPr>
          <a:xfrm>
            <a:off x="619125" y="1878330"/>
            <a:ext cx="2962910" cy="2245360"/>
          </a:xfrm>
          <a:prstGeom prst="rect">
            <a:avLst/>
          </a:prstGeom>
          <a:noFill/>
          <a:ln w="9525">
            <a:noFill/>
          </a:ln>
        </p:spPr>
        <p:txBody>
          <a:bodyPr wrap="square">
            <a:spAutoFit/>
          </a:bodyPr>
          <a:lstStyle/>
          <a:p>
            <a:r>
              <a:rPr lang="zh-CN" altLang="en-US" sz="2800" dirty="0">
                <a:solidFill>
                  <a:schemeClr val="tx1"/>
                </a:solidFill>
                <a:latin typeface="Arial" panose="020B0604020202020204" pitchFamily="34" charset="0"/>
              </a:rPr>
              <a:t>采用</a:t>
            </a:r>
            <a:r>
              <a:rPr lang="en-US" altLang="zh-CN" sz="2800" dirty="0">
                <a:solidFill>
                  <a:schemeClr val="tx1"/>
                </a:solidFill>
                <a:latin typeface="Arial" panose="020B0604020202020204" pitchFamily="34" charset="0"/>
              </a:rPr>
              <a:t>9</a:t>
            </a:r>
            <a:r>
              <a:rPr lang="zh-CN" altLang="en-US" sz="2800" dirty="0">
                <a:solidFill>
                  <a:schemeClr val="tx1"/>
                </a:solidFill>
                <a:latin typeface="Arial" panose="020B0604020202020204" pitchFamily="34" charset="0"/>
              </a:rPr>
              <a:t>个</a:t>
            </a:r>
            <a:r>
              <a:rPr lang="en-US" altLang="zh-CN" sz="2800" dirty="0">
                <a:solidFill>
                  <a:schemeClr val="tx1"/>
                </a:solidFill>
                <a:latin typeface="Arial" panose="020B0604020202020204" pitchFamily="34" charset="0"/>
              </a:rPr>
              <a:t>8</a:t>
            </a:r>
            <a:r>
              <a:rPr lang="zh-CN" altLang="en-US" sz="2800" dirty="0">
                <a:solidFill>
                  <a:schemeClr val="tx1"/>
                </a:solidFill>
                <a:latin typeface="Arial" panose="020B0604020202020204" pitchFamily="34" charset="0"/>
              </a:rPr>
              <a:t>位数值比较器构成的</a:t>
            </a:r>
            <a:r>
              <a:rPr lang="en-US" altLang="zh-CN" sz="2800" dirty="0">
                <a:solidFill>
                  <a:schemeClr val="tx1"/>
                </a:solidFill>
                <a:latin typeface="Arial" panose="020B0604020202020204" pitchFamily="34" charset="0"/>
              </a:rPr>
              <a:t>64</a:t>
            </a:r>
            <a:r>
              <a:rPr lang="zh-CN" altLang="en-US" sz="2800" dirty="0">
                <a:solidFill>
                  <a:schemeClr val="tx1"/>
                </a:solidFill>
                <a:latin typeface="Arial" panose="020B0604020202020204" pitchFamily="34" charset="0"/>
              </a:rPr>
              <a:t>位数据比较器的层次型结构化</a:t>
            </a:r>
            <a:r>
              <a:rPr lang="en-US" altLang="zh-CN" sz="2800" dirty="0">
                <a:solidFill>
                  <a:schemeClr val="tx1"/>
                </a:solidFill>
                <a:latin typeface="Arial" panose="020B0604020202020204" pitchFamily="34" charset="0"/>
              </a:rPr>
              <a:t>Verilog</a:t>
            </a:r>
            <a:r>
              <a:rPr lang="zh-CN" altLang="en-US" sz="2800" dirty="0">
                <a:solidFill>
                  <a:schemeClr val="tx1"/>
                </a:solidFill>
                <a:latin typeface="Arial" panose="020B0604020202020204" pitchFamily="34" charset="0"/>
              </a:rPr>
              <a:t>模块</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a:noFill/>
          <a:ln>
            <a:noFill/>
          </a:ln>
        </p:spPr>
        <p:txBody>
          <a:bodyPr/>
          <a:lstStyle/>
          <a:p>
            <a:pPr algn="ctr"/>
            <a:r>
              <a:rPr lang="en-US" altLang="zh-CN" dirty="0">
                <a:sym typeface="+mn-ea"/>
              </a:rPr>
              <a:t>N</a:t>
            </a:r>
            <a:r>
              <a:rPr lang="zh-CN" altLang="en-US" dirty="0">
                <a:sym typeface="+mn-ea"/>
              </a:rPr>
              <a:t>位比较器的测试平台</a:t>
            </a:r>
            <a:endParaRPr lang="zh-CN" altLang="en-US" dirty="0"/>
          </a:p>
        </p:txBody>
      </p:sp>
      <p:sp>
        <p:nvSpPr>
          <p:cNvPr id="140291" name="内容占位符 2"/>
          <p:cNvSpPr>
            <a:spLocks noGrp="1"/>
          </p:cNvSpPr>
          <p:nvPr>
            <p:ph idx="1"/>
          </p:nvPr>
        </p:nvSpPr>
        <p:spPr>
          <a:noFill/>
          <a:ln>
            <a:noFill/>
          </a:ln>
        </p:spPr>
        <p:txBody>
          <a:bodyPr/>
          <a:lstStyle/>
          <a:p>
            <a:endParaRPr lang="zh-CN" altLang="en-US" dirty="0"/>
          </a:p>
        </p:txBody>
      </p:sp>
      <p:sp>
        <p:nvSpPr>
          <p:cNvPr id="140292" name="灯片编号占位符 5"/>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Times New Roman" panose="02020603050405020304" pitchFamily="18" charset="0"/>
              </a:rPr>
              <a:t>95</a:t>
            </a:fld>
            <a:endParaRPr lang="zh-CN" altLang="zh-CN" sz="1400" dirty="0">
              <a:latin typeface="Times New Roman" panose="02020603050405020304" pitchFamily="18" charset="0"/>
            </a:endParaRPr>
          </a:p>
        </p:txBody>
      </p:sp>
      <p:sp>
        <p:nvSpPr>
          <p:cNvPr id="140294" name="矩形 7"/>
          <p:cNvSpPr/>
          <p:nvPr/>
        </p:nvSpPr>
        <p:spPr>
          <a:xfrm>
            <a:off x="1106805" y="1167130"/>
            <a:ext cx="9504045" cy="5692775"/>
          </a:xfrm>
          <a:prstGeom prst="rect">
            <a:avLst/>
          </a:prstGeom>
          <a:noFill/>
          <a:ln w="9525">
            <a:noFill/>
          </a:ln>
        </p:spPr>
        <p:txBody>
          <a:bodyPr wrap="square">
            <a:spAutoFit/>
          </a:bodyPr>
          <a:lstStyle/>
          <a:p>
            <a:r>
              <a:rPr lang="es-ES" altLang="zh-CN" sz="1400" dirty="0">
                <a:solidFill>
                  <a:schemeClr val="tx1"/>
                </a:solidFill>
                <a:latin typeface="Arial" panose="020B0604020202020204" pitchFamily="34" charset="0"/>
              </a:rPr>
              <a:t>`timescale 1 ns / 100 ps</a:t>
            </a:r>
          </a:p>
          <a:p>
            <a:r>
              <a:rPr lang="es-ES" altLang="zh-CN" sz="1400" dirty="0">
                <a:solidFill>
                  <a:schemeClr val="tx1"/>
                </a:solidFill>
                <a:latin typeface="Arial" panose="020B0604020202020204" pitchFamily="34" charset="0"/>
              </a:rPr>
              <a:t>module VrNbitcmp_tb();</a:t>
            </a:r>
          </a:p>
          <a:p>
            <a:r>
              <a:rPr lang="es-ES" altLang="zh-CN" sz="1400" dirty="0">
                <a:solidFill>
                  <a:schemeClr val="tx1"/>
                </a:solidFill>
                <a:latin typeface="Arial" panose="020B0604020202020204" pitchFamily="34" charset="0"/>
              </a:rPr>
              <a:t>  parameter N = 64;     // Input width of comparator UUT</a:t>
            </a:r>
          </a:p>
          <a:p>
            <a:r>
              <a:rPr lang="es-ES" altLang="zh-CN" sz="1400" dirty="0">
                <a:solidFill>
                  <a:schemeClr val="tx1"/>
                </a:solidFill>
                <a:latin typeface="Arial" panose="020B0604020202020204" pitchFamily="34" charset="0"/>
              </a:rPr>
              <a:t>  parameter SEED = 1;  // Set a different pseudorandom seed here if desired</a:t>
            </a:r>
          </a:p>
          <a:p>
            <a:r>
              <a:rPr lang="es-ES" altLang="zh-CN" sz="1400" dirty="0">
                <a:solidFill>
                  <a:schemeClr val="tx1"/>
                </a:solidFill>
                <a:latin typeface="Arial" panose="020B0604020202020204" pitchFamily="34" charset="0"/>
              </a:rPr>
              <a:t>  reg [N-1:0] P, Q;</a:t>
            </a:r>
          </a:p>
          <a:p>
            <a:r>
              <a:rPr lang="es-ES" altLang="zh-CN" sz="1400" dirty="0">
                <a:solidFill>
                  <a:schemeClr val="tx1"/>
                </a:solidFill>
                <a:latin typeface="Arial" panose="020B0604020202020204" pitchFamily="34" charset="0"/>
              </a:rPr>
              <a:t>  wire PGTQ, PEQQ, PLTQ;</a:t>
            </a:r>
          </a:p>
          <a:p>
            <a:r>
              <a:rPr lang="es-ES" altLang="zh-CN" sz="1400" dirty="0">
                <a:solidFill>
                  <a:schemeClr val="tx1"/>
                </a:solidFill>
                <a:latin typeface="Arial" panose="020B0604020202020204" pitchFamily="34" charset="0"/>
              </a:rPr>
              <a:t>  integer ii, errors;</a:t>
            </a:r>
          </a:p>
          <a:p>
            <a:endParaRPr lang="es-ES" altLang="zh-CN" sz="1400" dirty="0">
              <a:solidFill>
                <a:schemeClr val="tx1"/>
              </a:solidFill>
              <a:latin typeface="Arial" panose="020B0604020202020204" pitchFamily="34" charset="0"/>
            </a:endParaRPr>
          </a:p>
          <a:p>
            <a:r>
              <a:rPr lang="es-ES" altLang="zh-CN" sz="1400" dirty="0">
                <a:solidFill>
                  <a:schemeClr val="tx1"/>
                </a:solidFill>
                <a:latin typeface="Arial" panose="020B0604020202020204" pitchFamily="34" charset="0"/>
              </a:rPr>
              <a:t>  Vr64bitcmp_sh UUT ( .P(P), .Q(Q), .PGTQ(PGTQ), .PEQQ(PEQQ), .PLTQ(PLTQ) );</a:t>
            </a:r>
          </a:p>
          <a:p>
            <a:endParaRPr lang="es-ES" altLang="zh-CN" sz="1400" dirty="0">
              <a:solidFill>
                <a:schemeClr val="tx1"/>
              </a:solidFill>
              <a:latin typeface="Arial" panose="020B0604020202020204" pitchFamily="34" charset="0"/>
            </a:endParaRPr>
          </a:p>
          <a:p>
            <a:r>
              <a:rPr lang="es-ES" altLang="zh-CN" sz="1400" dirty="0">
                <a:solidFill>
                  <a:schemeClr val="tx1"/>
                </a:solidFill>
                <a:latin typeface="Arial" panose="020B0604020202020204" pitchFamily="34" charset="0"/>
              </a:rPr>
              <a:t>  initial begin</a:t>
            </a:r>
          </a:p>
          <a:p>
            <a:r>
              <a:rPr lang="es-ES" altLang="zh-CN" sz="1400" dirty="0">
                <a:solidFill>
                  <a:schemeClr val="tx1"/>
                </a:solidFill>
                <a:latin typeface="Arial" panose="020B0604020202020204" pitchFamily="34" charset="0"/>
              </a:rPr>
              <a:t>    errors = 0;</a:t>
            </a:r>
          </a:p>
          <a:p>
            <a:r>
              <a:rPr lang="es-ES" altLang="zh-CN" sz="1400" dirty="0">
                <a:solidFill>
                  <a:schemeClr val="tx1"/>
                </a:solidFill>
                <a:latin typeface="Arial" panose="020B0604020202020204" pitchFamily="34" charset="0"/>
              </a:rPr>
              <a:t>    P = $random(SEED);    // Set pattern based on seed parameter</a:t>
            </a:r>
          </a:p>
          <a:p>
            <a:r>
              <a:rPr lang="es-ES" altLang="zh-CN" sz="1400" dirty="0">
                <a:solidFill>
                  <a:schemeClr val="tx1"/>
                </a:solidFill>
                <a:latin typeface="Arial" panose="020B0604020202020204" pitchFamily="34" charset="0"/>
              </a:rPr>
              <a:t>    for (ii=0; ii&lt;10000; ii=ii+1) begin</a:t>
            </a:r>
          </a:p>
          <a:p>
            <a:r>
              <a:rPr lang="es-ES" altLang="zh-CN" sz="1400" dirty="0">
                <a:solidFill>
                  <a:schemeClr val="tx1"/>
                </a:solidFill>
                <a:latin typeface="Arial" panose="020B0604020202020204" pitchFamily="34" charset="0"/>
              </a:rPr>
              <a:t>      P = $random; Q = $random;</a:t>
            </a:r>
          </a:p>
          <a:p>
            <a:r>
              <a:rPr lang="es-ES" altLang="zh-CN" sz="1400" dirty="0">
                <a:solidFill>
                  <a:schemeClr val="tx1"/>
                </a:solidFill>
                <a:latin typeface="Arial" panose="020B0604020202020204" pitchFamily="34" charset="0"/>
              </a:rPr>
              <a:t>      #10 ;</a:t>
            </a:r>
          </a:p>
          <a:p>
            <a:r>
              <a:rPr lang="es-ES" altLang="zh-CN" sz="1400" dirty="0">
                <a:solidFill>
                  <a:schemeClr val="tx1"/>
                </a:solidFill>
                <a:latin typeface="Arial" panose="020B0604020202020204" pitchFamily="34" charset="0"/>
              </a:rPr>
              <a:t>      if ( (PGTQ) !== (P&gt;Q) ||</a:t>
            </a:r>
          </a:p>
          <a:p>
            <a:r>
              <a:rPr lang="es-ES" altLang="zh-CN" sz="1400" dirty="0">
                <a:solidFill>
                  <a:schemeClr val="tx1"/>
                </a:solidFill>
                <a:latin typeface="Arial" panose="020B0604020202020204" pitchFamily="34" charset="0"/>
              </a:rPr>
              <a:t>           (PLTQ) !== (P&lt;Q) ||</a:t>
            </a:r>
          </a:p>
          <a:p>
            <a:r>
              <a:rPr lang="es-ES" altLang="zh-CN" sz="1400" dirty="0">
                <a:solidFill>
                  <a:schemeClr val="tx1"/>
                </a:solidFill>
                <a:latin typeface="Arial" panose="020B0604020202020204" pitchFamily="34" charset="0"/>
              </a:rPr>
              <a:t>           (PEQQ) !== (P==Q) ) begin</a:t>
            </a:r>
          </a:p>
          <a:p>
            <a:r>
              <a:rPr lang="es-ES" altLang="zh-CN" sz="1400" dirty="0">
                <a:solidFill>
                  <a:schemeClr val="tx1"/>
                </a:solidFill>
                <a:latin typeface="Arial" panose="020B0604020202020204" pitchFamily="34" charset="0"/>
              </a:rPr>
              <a:t>        errors = errors + 1;</a:t>
            </a:r>
          </a:p>
          <a:p>
            <a:r>
              <a:rPr lang="es-ES" altLang="zh-CN" sz="1400" dirty="0">
                <a:solidFill>
                  <a:schemeClr val="tx1"/>
                </a:solidFill>
                <a:latin typeface="Arial" panose="020B0604020202020204" pitchFamily="34" charset="0"/>
              </a:rPr>
              <a:t>        $display("P=%b(%0d), Q=%b(%0d), PGTQ=%b, PEQQ=%b, PLTQ=%b", P, P, Q, Q, PGTQ, PEQQ, PLTQ);</a:t>
            </a:r>
          </a:p>
          <a:p>
            <a:r>
              <a:rPr lang="es-ES" altLang="zh-CN" sz="1400" dirty="0">
                <a:solidFill>
                  <a:schemeClr val="tx1"/>
                </a:solidFill>
                <a:latin typeface="Arial" panose="020B0604020202020204" pitchFamily="34" charset="0"/>
              </a:rPr>
              <a:t>      end;</a:t>
            </a:r>
          </a:p>
          <a:p>
            <a:r>
              <a:rPr lang="es-ES" altLang="zh-CN" sz="1400" dirty="0">
                <a:solidFill>
                  <a:schemeClr val="tx1"/>
                </a:solidFill>
                <a:latin typeface="Arial" panose="020B0604020202020204" pitchFamily="34" charset="0"/>
              </a:rPr>
              <a:t>    end</a:t>
            </a:r>
          </a:p>
          <a:p>
            <a:r>
              <a:rPr lang="es-ES" altLang="zh-CN" sz="1400" dirty="0">
                <a:solidFill>
                  <a:schemeClr val="tx1"/>
                </a:solidFill>
                <a:latin typeface="Arial" panose="020B0604020202020204" pitchFamily="34" charset="0"/>
              </a:rPr>
              <a:t>    $display("Test done, %0d errors", errors);</a:t>
            </a:r>
          </a:p>
          <a:p>
            <a:r>
              <a:rPr lang="es-ES" altLang="zh-CN" sz="1400" dirty="0">
                <a:solidFill>
                  <a:schemeClr val="tx1"/>
                </a:solidFill>
                <a:latin typeface="Arial" panose="020B0604020202020204" pitchFamily="34" charset="0"/>
              </a:rPr>
              <a:t>  end</a:t>
            </a:r>
          </a:p>
          <a:p>
            <a:r>
              <a:rPr lang="es-ES" altLang="zh-CN" sz="1400" dirty="0">
                <a:solidFill>
                  <a:schemeClr val="tx1"/>
                </a:solidFill>
                <a:latin typeface="Arial" panose="020B0604020202020204" pitchFamily="34" charset="0"/>
              </a:rPr>
              <a:t>endmodule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sym typeface="+mn-ea"/>
              </a:rPr>
              <a:t>组合逻辑元件</a:t>
            </a:r>
            <a:endParaRPr lang="zh-CN" altLang="en-US"/>
          </a:p>
        </p:txBody>
      </p:sp>
      <p:sp>
        <p:nvSpPr>
          <p:cNvPr id="22530" name="内容占位符 2"/>
          <p:cNvSpPr>
            <a:spLocks noGrp="1"/>
          </p:cNvSpPr>
          <p:nvPr>
            <p:ph idx="1"/>
          </p:nvPr>
        </p:nvSpPr>
        <p:spPr>
          <a:noFill/>
          <a:ln>
            <a:noFill/>
          </a:ln>
        </p:spPr>
        <p:txBody>
          <a:bodyPr/>
          <a:lstStyle/>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只读存储器(ROM)</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译码器(Decoders) </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多路复用器(multiplexers)</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三态器件(Three-state Buffer)</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sym typeface="+mn-ea"/>
              </a:rPr>
              <a:t>编码器(Encoders)</a:t>
            </a:r>
            <a:endParaRPr lang="zh-CN" altLang="en-US" b="1" dirty="0">
              <a:latin typeface="黑体" panose="02010609060101010101" pitchFamily="49" charset="-122"/>
              <a:ea typeface="黑体" panose="02010609060101010101" pitchFamily="49" charset="-122"/>
            </a:endParaRP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异或门和奇偶校验功能</a:t>
            </a:r>
          </a:p>
          <a:p>
            <a:pPr algn="l" latinLnBrk="0">
              <a:lnSpc>
                <a:spcPct val="150000"/>
              </a:lnSpc>
              <a:spcBef>
                <a:spcPts val="0"/>
              </a:spcBef>
              <a:spcAft>
                <a:spcPts val="0"/>
              </a:spcAft>
              <a:buClr>
                <a:srgbClr val="FF6600"/>
              </a:buClr>
              <a:buSzPct val="65000"/>
              <a:buFont typeface="Wingdings" panose="05000000000000000000" pitchFamily="2" charset="2"/>
              <a:buChar char="n"/>
            </a:pPr>
            <a:r>
              <a:rPr lang="zh-CN" altLang="en-US" b="1" dirty="0">
                <a:latin typeface="黑体" panose="02010609060101010101" pitchFamily="49" charset="-122"/>
                <a:ea typeface="黑体" panose="02010609060101010101" pitchFamily="49" charset="-122"/>
              </a:rPr>
              <a:t>比较器</a:t>
            </a:r>
          </a:p>
        </p:txBody>
      </p:sp>
      <p:sp>
        <p:nvSpPr>
          <p:cNvPr id="22531" name="灯片编号占位符 3"/>
          <p:cNvSpPr txBox="1">
            <a:spLocks noGrp="1"/>
          </p:cNvSpPr>
          <p:nvPr>
            <p:ph type="sldNum" sz="quarter" idx="4"/>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solidFill>
                  <a:srgbClr val="000000"/>
                </a:solidFill>
                <a:latin typeface="Times New Roman" panose="02020603050405020304" pitchFamily="18" charset="0"/>
              </a:rPr>
              <a:t>96</a:t>
            </a:fld>
            <a:endParaRPr lang="zh-CN" altLang="zh-CN" sz="1400" dirty="0">
              <a:solidFill>
                <a:srgbClr val="000000"/>
              </a:solidFill>
              <a:latin typeface="Times New Roman" panose="02020603050405020304" pitchFamily="18" charset="0"/>
            </a:endParaRPr>
          </a:p>
        </p:txBody>
      </p:sp>
    </p:spTree>
  </p:cSld>
  <p:clrMapOvr>
    <a:masterClrMapping/>
  </p:clrMapOvr>
  <p:transition spd="slow">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endParaRPr lang="zh-CN" altLang="en-US"/>
          </a:p>
        </p:txBody>
      </p:sp>
      <p:sp>
        <p:nvSpPr>
          <p:cNvPr id="20" name="内容占位符 19"/>
          <p:cNvSpPr>
            <a:spLocks noGrp="1"/>
          </p:cNvSpPr>
          <p:nvPr>
            <p:ph idx="1"/>
          </p:nvPr>
        </p:nvSpPr>
        <p:spPr/>
        <p:txBody>
          <a:bodyPr/>
          <a:lstStyle/>
          <a:p>
            <a:endParaRPr lang="zh-CN" altLang="en-US"/>
          </a:p>
        </p:txBody>
      </p:sp>
      <p:sp>
        <p:nvSpPr>
          <p:cNvPr id="2" name="灯片编号占位符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12C937AA-D504-4AFF-87AB-8B4750AC8DC1}" type="slidenum">
              <a:rPr kumimoji="1" lang="zh-CN" altLang="en-US" sz="1400" b="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97</a:t>
            </a:fld>
            <a:endPar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框 3"/>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哪部分有疑问？</a:t>
            </a:r>
          </a:p>
        </p:txBody>
      </p:sp>
      <p:sp>
        <p:nvSpPr>
          <p:cNvPr id="5" name="文本框 4"/>
          <p:cNvSpPr txBox="1"/>
          <p:nvPr>
            <p:custDataLst>
              <p:tags r:id="rId3"/>
            </p:custDataLst>
          </p:nvPr>
        </p:nvSpPr>
        <p:spPr>
          <a:xfrm>
            <a:off x="2438400" y="27860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异或门的</a:t>
            </a:r>
            <a:r>
              <a:rPr lang="en-US" altLang="zh-CN" sz="2600">
                <a:solidFill>
                  <a:srgbClr val="000000"/>
                </a:solidFill>
                <a:latin typeface="微软雅黑" panose="020B0503020204020204" charset="-122"/>
                <a:ea typeface="微软雅黑" panose="020B0503020204020204" charset="-122"/>
              </a:rPr>
              <a:t>Verilog</a:t>
            </a:r>
            <a:r>
              <a:rPr lang="zh-CN" altLang="en-US" sz="2600">
                <a:solidFill>
                  <a:srgbClr val="000000"/>
                </a:solidFill>
                <a:latin typeface="微软雅黑" panose="020B0503020204020204" charset="-122"/>
                <a:ea typeface="微软雅黑" panose="020B0503020204020204" charset="-122"/>
              </a:rPr>
              <a:t>实现</a:t>
            </a:r>
          </a:p>
        </p:txBody>
      </p:sp>
      <p:sp>
        <p:nvSpPr>
          <p:cNvPr id="6" name="文本框 5"/>
          <p:cNvSpPr txBox="1"/>
          <p:nvPr>
            <p:custDataLst>
              <p:tags r:id="rId4"/>
            </p:custDataLst>
          </p:nvPr>
        </p:nvSpPr>
        <p:spPr>
          <a:xfrm>
            <a:off x="2438400" y="33575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奇偶校验器</a:t>
            </a:r>
          </a:p>
        </p:txBody>
      </p:sp>
      <p:sp>
        <p:nvSpPr>
          <p:cNvPr id="7" name="文本框 6"/>
          <p:cNvSpPr txBox="1"/>
          <p:nvPr>
            <p:custDataLst>
              <p:tags r:id="rId5"/>
            </p:custDataLst>
          </p:nvPr>
        </p:nvSpPr>
        <p:spPr>
          <a:xfrm>
            <a:off x="2438400" y="39290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一位比较器</a:t>
            </a:r>
          </a:p>
        </p:txBody>
      </p:sp>
      <p:sp>
        <p:nvSpPr>
          <p:cNvPr id="8" name="文本框 7"/>
          <p:cNvSpPr txBox="1"/>
          <p:nvPr>
            <p:custDataLst>
              <p:tags r:id="rId6"/>
            </p:custDataLst>
          </p:nvPr>
        </p:nvSpPr>
        <p:spPr>
          <a:xfrm>
            <a:off x="2438400" y="45005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多位比较器</a:t>
            </a:r>
          </a:p>
        </p:txBody>
      </p:sp>
      <p:sp>
        <p:nvSpPr>
          <p:cNvPr id="9" name="矩形 8"/>
          <p:cNvSpPr>
            <a:spLocks noChangeAspect="1"/>
          </p:cNvSpPr>
          <p:nvPr>
            <p:custDataLst>
              <p:tags r:id="rId7"/>
            </p:custDataLst>
          </p:nvPr>
        </p:nvSpPr>
        <p:spPr>
          <a:xfrm>
            <a:off x="1571625" y="2850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A</a:t>
            </a:r>
          </a:p>
        </p:txBody>
      </p:sp>
      <p:sp>
        <p:nvSpPr>
          <p:cNvPr id="10" name="矩形 9"/>
          <p:cNvSpPr>
            <a:spLocks noChangeAspect="1"/>
          </p:cNvSpPr>
          <p:nvPr>
            <p:custDataLst>
              <p:tags r:id="rId8"/>
            </p:custDataLst>
          </p:nvPr>
        </p:nvSpPr>
        <p:spPr>
          <a:xfrm>
            <a:off x="1571625" y="3421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B</a:t>
            </a:r>
          </a:p>
        </p:txBody>
      </p:sp>
      <p:sp>
        <p:nvSpPr>
          <p:cNvPr id="11" name="矩形 10"/>
          <p:cNvSpPr>
            <a:spLocks noChangeAspect="1"/>
          </p:cNvSpPr>
          <p:nvPr>
            <p:custDataLst>
              <p:tags r:id="rId9"/>
            </p:custDataLst>
          </p:nvPr>
        </p:nvSpPr>
        <p:spPr>
          <a:xfrm>
            <a:off x="1571625" y="3993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C</a:t>
            </a:r>
          </a:p>
        </p:txBody>
      </p:sp>
      <p:sp>
        <p:nvSpPr>
          <p:cNvPr id="12" name="矩形 11"/>
          <p:cNvSpPr>
            <a:spLocks noChangeAspect="1"/>
          </p:cNvSpPr>
          <p:nvPr>
            <p:custDataLst>
              <p:tags r:id="rId10"/>
            </p:custDataLst>
          </p:nvPr>
        </p:nvSpPr>
        <p:spPr>
          <a:xfrm>
            <a:off x="15716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D</a:t>
            </a:r>
          </a:p>
        </p:txBody>
      </p:sp>
      <p:sp>
        <p:nvSpPr>
          <p:cNvPr id="13" name="圆角矩形 12"/>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提交</a:t>
            </a:r>
          </a:p>
        </p:txBody>
      </p:sp>
      <p:sp>
        <p:nvSpPr>
          <p:cNvPr id="21" name="文本框 20"/>
          <p:cNvSpPr txBox="1"/>
          <p:nvPr>
            <p:custDataLst>
              <p:tags r:id="rId12"/>
            </p:custDataLst>
          </p:nvPr>
        </p:nvSpPr>
        <p:spPr>
          <a:xfrm>
            <a:off x="2438400" y="5072063"/>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无</a:t>
            </a:r>
          </a:p>
        </p:txBody>
      </p:sp>
      <p:sp>
        <p:nvSpPr>
          <p:cNvPr id="22" name="矩形 21"/>
          <p:cNvSpPr>
            <a:spLocks noChangeAspect="1"/>
          </p:cNvSpPr>
          <p:nvPr>
            <p:custDataLst>
              <p:tags r:id="rId13"/>
            </p:custDataLst>
          </p:nvPr>
        </p:nvSpPr>
        <p:spPr>
          <a:xfrm>
            <a:off x="1571625" y="51363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E</a:t>
            </a:r>
          </a:p>
        </p:txBody>
      </p:sp>
      <p:grpSp>
        <p:nvGrpSpPr>
          <p:cNvPr id="18" name="组合 17"/>
          <p:cNvGrpSpPr/>
          <p:nvPr>
            <p:custDataLst>
              <p:tags r:id="rId14"/>
            </p:custDataLst>
          </p:nvPr>
        </p:nvGrpSpPr>
        <p:grpSpPr>
          <a:xfrm>
            <a:off x="0" y="0"/>
            <a:ext cx="12192000" cy="635000"/>
            <a:chOff x="0" y="0"/>
            <a:chExt cx="19200" cy="1000"/>
          </a:xfrm>
        </p:grpSpPr>
        <p:sp>
          <p:nvSpPr>
            <p:cNvPr id="14" name="TitleBackground"/>
            <p:cNvSpPr/>
            <p:nvPr>
              <p:custDataLst>
                <p:tags r:id="rId16"/>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7"/>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8"/>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投票</a:t>
              </a:r>
            </a:p>
          </p:txBody>
        </p:sp>
        <p:sp>
          <p:nvSpPr>
            <p:cNvPr id="17" name="TipText"/>
            <p:cNvSpPr txBox="1"/>
            <p:nvPr>
              <p:custDataLst>
                <p:tags r:id="rId19"/>
              </p:custDataLst>
            </p:nvPr>
          </p:nvSpPr>
          <p:spPr>
            <a:xfrm>
              <a:off x="1800"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最多可选3项</a:t>
              </a:r>
            </a:p>
          </p:txBody>
        </p:sp>
      </p:grpSp>
      <p:pic>
        <p:nvPicPr>
          <p:cNvPr id="3" name="图片 2" descr="tmp93B9"/>
          <p:cNvPicPr>
            <a:picLocks noChangeAspect="1"/>
          </p:cNvPicPr>
          <p:nvPr>
            <p:custDataLst>
              <p:tags r:id="rId15"/>
            </p:custDataLst>
          </p:nvPr>
        </p:nvPicPr>
        <p:blipFill>
          <a:blip r:embed="rId21"/>
          <a:stretch>
            <a:fillRect/>
          </a:stretch>
        </p:blipFill>
        <p:spPr>
          <a:xfrm>
            <a:off x="10642600" y="63500"/>
            <a:ext cx="1422400" cy="50800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0ed1573-e18f-4596-af87-cff8a123493f}"/>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ceb19df-acba-4492-8bad-d956b9590c6a}"/>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c4f8ea86-72a1-4c39-8a7d-8cd53a924dfe}"/>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b4bd5be4-602e-4e9a-8783-22c83a802efe}"/>
</p:tagLst>
</file>

<file path=ppt/tags/tag2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6.0"/>
  <p:tag name="PROBLEMBLANK" val="[{&quot;Num&quot;:1,&quot;Score&quot;:1.0,&quot;Answers&quot;:[&quot;1000&quot;],&quot;CaseSensitive&quot;:false,&quot;FuzzyMatch&quot;:false},{&quot;Num&quot;:2,&quot;Score&quot;:1.0,&quot;Answers&quot;:[&quot;1FFF&quot;],&quot;CaseSensitive&quot;:false,&quot;FuzzyMatch&quot;:false},{&quot;Num&quot;:3,&quot;Score&quot;:1.0,&quot;Answers&quot;:[&quot;1400&quot;],&quot;CaseSensitive&quot;:false,&quot;FuzzyMatch&quot;:false},{&quot;Num&quot;:4,&quot;Score&quot;:1.0,&quot;Answers&quot;:[&quot;15FF&quot;],&quot;CaseSensitive&quot;:false,&quot;FuzzyMatch&quot;:false},{&quot;Num&quot;:5,&quot;Score&quot;:1.0,&quot;Answers&quot;:[&quot;1C00&quot;],&quot;CaseSensitive&quot;:false,&quot;FuzzyMatch&quot;:false},{&quot;Num&quot;:6,&quot;Score&quot;:1.0,&quot;Answers&quot;:[&quot;1DFF&quot;],&quot;CaseSensitive&quot;:false,&quot;FuzzyMatch&quot;:false}]"/>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False"/>
</p:tagLst>
</file>

<file path=ppt/tags/tag30.xml><?xml version="1.0" encoding="utf-8"?>
<p:tagLst xmlns:a="http://schemas.openxmlformats.org/drawingml/2006/main" xmlns:r="http://schemas.openxmlformats.org/officeDocument/2006/relationships" xmlns:p="http://schemas.openxmlformats.org/presentationml/2006/main">
  <p:tag name="KSO_WM_UNIT_TABLE_BEAUTIFY" val="smartTable{802a0581-8e40-4a4b-bcfd-775e5e4af2e4}"/>
</p:tagLst>
</file>

<file path=ppt/tags/tag31.xml><?xml version="1.0" encoding="utf-8"?>
<p:tagLst xmlns:a="http://schemas.openxmlformats.org/drawingml/2006/main" xmlns:r="http://schemas.openxmlformats.org/officeDocument/2006/relationships" xmlns:p="http://schemas.openxmlformats.org/presentationml/2006/main">
  <p:tag name="KSO_WM_UNIT_TABLE_BEAUTIFY" val="smartTable{cfe52bce-c4ff-4a91-b69a-eed8dc333f17}"/>
</p:tagLst>
</file>

<file path=ppt/tags/tag32.xml><?xml version="1.0" encoding="utf-8"?>
<p:tagLst xmlns:a="http://schemas.openxmlformats.org/drawingml/2006/main" xmlns:r="http://schemas.openxmlformats.org/officeDocument/2006/relationships" xmlns:p="http://schemas.openxmlformats.org/presentationml/2006/main">
  <p:tag name="KSO_WM_UNIT_TABLE_BEAUTIFY" val="smartTable{ee709a3a-0ce8-41c7-a42f-ab03a1120d0b}"/>
</p:tagLst>
</file>

<file path=ppt/tags/tag33.xml><?xml version="1.0" encoding="utf-8"?>
<p:tagLst xmlns:a="http://schemas.openxmlformats.org/drawingml/2006/main" xmlns:r="http://schemas.openxmlformats.org/officeDocument/2006/relationships" xmlns:p="http://schemas.openxmlformats.org/presentationml/2006/main">
  <p:tag name="KSO_WM_UNIT_TABLE_BEAUTIFY" val="smartTable{1d01e1ed-e5a1-4212-b4fa-17162dea8a81}"/>
</p:tagLst>
</file>

<file path=ppt/tags/tag34.xml><?xml version="1.0" encoding="utf-8"?>
<p:tagLst xmlns:a="http://schemas.openxmlformats.org/drawingml/2006/main" xmlns:r="http://schemas.openxmlformats.org/officeDocument/2006/relationships" xmlns:p="http://schemas.openxmlformats.org/presentationml/2006/main">
  <p:tag name="KSO_WM_UNIT_TABLE_BEAUTIFY" val="smartTable{e3fe8776-87fa-4482-9dee-53c76bb568c3}"/>
</p:tagLst>
</file>

<file path=ppt/tags/tag35.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False"/>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52.xml><?xml version="1.0" encoding="utf-8"?>
<p:tagLst xmlns:a="http://schemas.openxmlformats.org/drawingml/2006/main" xmlns:r="http://schemas.openxmlformats.org/officeDocument/2006/relationships" xmlns:p="http://schemas.openxmlformats.org/presentationml/2006/main">
  <p:tag name="KSO_WM_UNIT_TABLE_BEAUTIFY" val="smartTable{5410d6da-c58d-4bd9-af09-894d717a7b1b}"/>
</p:tagLst>
</file>

<file path=ppt/tags/tag53.xml><?xml version="1.0" encoding="utf-8"?>
<p:tagLst xmlns:a="http://schemas.openxmlformats.org/drawingml/2006/main" xmlns:r="http://schemas.openxmlformats.org/officeDocument/2006/relationships" xmlns:p="http://schemas.openxmlformats.org/presentationml/2006/main">
  <p:tag name="KSO_WM_UNIT_TABLE_BEAUTIFY" val="smartTable{bfb3bf6c-f98f-4960-b509-1d2d62cad679}"/>
</p:tagLst>
</file>

<file path=ppt/tags/tag54.xml><?xml version="1.0" encoding="utf-8"?>
<p:tagLst xmlns:a="http://schemas.openxmlformats.org/drawingml/2006/main" xmlns:r="http://schemas.openxmlformats.org/officeDocument/2006/relationships" xmlns:p="http://schemas.openxmlformats.org/presentationml/2006/main">
  <p:tag name="KSO_WM_UNIT_TABLE_BEAUTIFY" val="smartTable{990b8a6c-8b99-403e-86c5-2e364c0003be}"/>
</p:tagLst>
</file>

<file path=ppt/tags/tag55.xml><?xml version="1.0" encoding="utf-8"?>
<p:tagLst xmlns:a="http://schemas.openxmlformats.org/drawingml/2006/main" xmlns:r="http://schemas.openxmlformats.org/officeDocument/2006/relationships" xmlns:p="http://schemas.openxmlformats.org/presentationml/2006/main">
  <p:tag name="KSO_WM_UNIT_TABLE_BEAUTIFY" val="smartTable{c7b05eb9-8769-4918-91cc-a3919fbf9717}"/>
</p:tagLst>
</file>

<file path=ppt/tags/tag56.xml><?xml version="1.0" encoding="utf-8"?>
<p:tagLst xmlns:a="http://schemas.openxmlformats.org/drawingml/2006/main" xmlns:r="http://schemas.openxmlformats.org/officeDocument/2006/relationships" xmlns:p="http://schemas.openxmlformats.org/presentationml/2006/main">
  <p:tag name="KSO_WM_UNIT_TABLE_BEAUTIFY" val="smartTable{604ad73d-29c0-4be2-94cb-b0ef8dbab01b}"/>
</p:tagLst>
</file>

<file path=ppt/tags/tag57.xml><?xml version="1.0" encoding="utf-8"?>
<p:tagLst xmlns:a="http://schemas.openxmlformats.org/drawingml/2006/main" xmlns:r="http://schemas.openxmlformats.org/officeDocument/2006/relationships" xmlns:p="http://schemas.openxmlformats.org/presentationml/2006/main">
  <p:tag name="KSO_WM_UNIT_TABLE_BEAUTIFY" val="smartTable{344cff94-2f8e-4fb8-8707-8713888bf4c7}"/>
</p:tagLst>
</file>

<file path=ppt/tags/tag58.xml><?xml version="1.0" encoding="utf-8"?>
<p:tagLst xmlns:a="http://schemas.openxmlformats.org/drawingml/2006/main" xmlns:r="http://schemas.openxmlformats.org/officeDocument/2006/relationships" xmlns:p="http://schemas.openxmlformats.org/presentationml/2006/main">
  <p:tag name="KSO_WM_UNIT_TABLE_BEAUTIFY" val="smartTable{f8081036-aca1-4ff9-94d2-4d9563ed33f6}"/>
</p:tagLst>
</file>

<file path=ppt/tags/tag59.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Fals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0.xml><?xml version="1.0" encoding="utf-8"?>
<p:tagLst xmlns:a="http://schemas.openxmlformats.org/drawingml/2006/main" xmlns:r="http://schemas.openxmlformats.org/officeDocument/2006/relationships" xmlns:p="http://schemas.openxmlformats.org/presentationml/2006/main">
  <p:tag name="KSO_WM_UNIT_TABLE_BEAUTIFY" val="smartTable{37dc8eea-e8e3-4fa4-b5f7-de0054beea5c}"/>
</p:tagLst>
</file>

<file path=ppt/tags/tag81.xml><?xml version="1.0" encoding="utf-8"?>
<p:tagLst xmlns:a="http://schemas.openxmlformats.org/drawingml/2006/main" xmlns:r="http://schemas.openxmlformats.org/officeDocument/2006/relationships" xmlns:p="http://schemas.openxmlformats.org/presentationml/2006/main">
  <p:tag name="KSO_WM_UNIT_TABLE_BEAUTIFY" val="smartTable{08593fe5-7d65-4c43-8f26-67685abbac9c}"/>
</p:tagLst>
</file>

<file path=ppt/tags/tag82.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False"/>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aring">
  <a:themeElements>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bg2"/>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bg2"/>
            </a:solidFill>
            <a:effectLst/>
            <a:latin typeface="Arial" panose="020B0604020202020204" pitchFamily="34" charset="0"/>
            <a:ea typeface="宋体" panose="02010600030101010101" pitchFamily="2" charset="-122"/>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JYRnRqWDN0cExURjlQVnh6ZFcwb015dzFMRFlzTnlrOVhHOTJaWEpzYVc1bGV5QmNiM1psY214cGJtVjdiWDFmTXlCY2IzWmxjbXhwYm1WN2JYMWZOU0JjYjNabGNteHBibVY3YlgxZk5pQmNiM1psY214cGJtVjdiWDFmTjMxY1hRPT0iLAogICAiTGF0ZXhJbWdCYXNlNjQiIDogImlWQk9SdzBLR2dvQUFBQU5TVWhFVWdBQUJQVUFBQUIwQkFNQUFBQWZxaHFwQUFBQU1GQk1WRVgvLy84QUFBQUFBQUFBQUFBQUFBQUFBQUFBQUFBQUFBQUFBQUFBQUFBQUFBQUFBQUFBQUFBQUFBQUFBQUFBQUFBdjNhQjdBQUFBRDNSU1RsTUFFSGFyM2UrN0ltWXlpVVRObVZSOWh1ZmhBQUFBQ1hCSVdYTUFBQTdFQUFBT3hBR1ZLdzRiQUFBZXdVbEVRVlI0QWUxZGZZeGtXVlYvTmRQVG45TWZpenNSQkxaYkRVc2dTQThrS0xyRWJtQkhJUWpWaEIwWGNVbVZId3NSamRVRVZ5U0xWRXVNTVNhYmJvMnlVZjZvTnJxYStFRzNVVml6QktzSldZaEdyUVkyZkNTRUtrQVFDVnFEMDRVNzBNdjFkKzczZlhYdmUvZk5kSFUzcysvOVVlL2VjODg1OTd6enpqMzMzUFB1ZTVVa0ozN2N4NG9lMTA1YzVsS0FtME1EN2FLbXg2N2VIQmRlWHNXSmE2QmYyUGJZd29rTFhRcHdVMmlnVmR6MmxtNktDeTh2NHNRMU1DMXNMemlSM3ZMMis3LzYzRTlWYlF0ZE8zR2hTd0Z1RGcxMGhGbHRaRi9OMDc1MnJ6YS83MlNqbHEybEJpSTFjRUhZMVAvbG90LzJtTFMrdzF6VUVxSFVRSXdHNW9SRkhVVGdQa1ZPdlZzUnVDVktxWUY4RFhTRjhlM25ZeVpURDNIY2l4R29KVXFwZ1h3TmpBbmJpNHZpbmtYSTM4aG5XbUtVR29qUXdJU3dQYlllZ1pza084RCtWaFJtaVZScUlGY0RtOEw0OW5JUkNhSFNaV3dRaFZraWxSckkxY0JaWVh1UjNteW14bGd2bDJlSlVHb2dTZ055K2JvYmhadzhnN0c5T016dmRpd3hKbS9PM3l1bjVPYTBoSHBmR3luT0NudVNiR1c1T2ExT1hOVnBzYjB6UXB4dlJ0cmU5Sk5sSzB0cGU1RVdjU05vRGFIbHBVZ2VLMCtTclN5bDdVVWF4STJneWVkcXNWUHBPTnRPOVRiM3FoVGdwS3YzYlp5MEJHWC9jUnFZRVNOOHNCQ0hubFRYVW9qZHUxT0FrNjZPeFFZUUp5MW8yVDlsakhGY2pOUkU4M0VYOFN6YmNnRW5YcXRVUDN6aU1wUUNSR25ndkxDOWxFa0ZTYWRUT3c4YTN3NmlubFREZlFleFR2eWtKQ3o3RlJvbzlsd3RTV3FPbnp2UE5rNmRJcWZZUzArZFRLVkFYZzMwaGVOYjlUWU9BNWVkMlhrbDhwSElNSjhSUXZybE5zTVJhdmNvV2M4SzIzc2lrdWZNcm9VNHplcFc3ZmlMNDk0Ti85UFIwZXZ4UzF6MjZHaEFQbGZyT2NDNFN0dEo5OTMydVV1RG4zaGZkckExOVJ6RCthbExwdXd0VGYzWm80Tlg5N3hOQWpqbW4vS3IvNXRCVXphZElnMDBoZVBMM3pvL0pIT2xaaTlSUGlENFhMVWQ0eERKTEh1Rk1zNHZzZFdoWmdjZ05rc1B0aDJnVTVsbjdPVi85UU8vK3ovNkVMeWJwMjd4N1VoZFZyUUdKb1hOWEVlUWRON2VXdkJPZHZpK0IrOS9IbU9IVzVyMWNBRXovTUZuSGw2b3ZPTnJEY1oyaDlzdENKNzN2ZnJoNzMya2VpZ015bXJSeFpZUTNmeXU4Nll6ZVZhdEdaU0ZFOWJBaXJoMzI0WEYyTFIyblU2eWIzRWIrVEpqV1RPZWpDNTVqOW5ybElrT2V3MUpORmxiRFFvbTEwbkc5aVJtTFp0MWtGL1pjTndha00vVkNtZnFLc3hhb0N3L0lkd1Q1V3oydzFkZzI5NTJHQTB0bTRwN3krb2xSYkZqckk2WGxOVnZscE51U2xPbnRUb2w3bUQwY3pWMUhXZXQxemZtOUs1UytDSmxBZ3JST2x1Mlo4ZUtGb1lzSWhKWTRzV3AyNTBGallPNWtySzlQZGs2WmdjRERrVlpPV1VhV0JhM3NGNVFySmJsNEM1b2U2TVhrSGFEbkl6dFpZYUY1UGFrYlRhWWZ6RkxYVlJUdHJjdSs1MWpjZTgvQmNWTThmVldyd3hUejNzUlU4Q1RKaHZ1L3lRaDhybWFOcDlJV1JxV1ExcG1yOXNTWlBTcGpYcVFnN2E5d1ZJUWh4cmc5dW9jZ1hZWVh1UWx6MC9xcmhxRHE5N2dpeVVweHQ1cWFYdWVPMUlZVktrSjVVcnJpYVNmVWdFWjRjTUR5WGlSWnZCd3ZtYVdpYjRPTjdKN2FUSVpBb3lEM1Y0QWQ0Szk1c0VGM1RaajJlaXluTEIxWThHQzBFZjJiMmw3QlpYcVIyOExMYS82V3dQUWNXc0RmUVVNNUM0REtvWkR1ZG5CeEFNdnVmTWpPUmxvc21YcHhNajI2Z0VKWnB6Si9ZTGw2eGJaV29BbURpejBrZjFiMmw2Y0xuT3c1RXpvZlVJVkpGMjBzbWg4dVNKZEVPNVlPTVV4YXhsSWtIT1NZT0tXeGtOVCtIWUE4NHpEYk9XYVFUdXJUTmVBeXRJcDFVQkhEUEdOSXVJdFd6YVJzcjF3VmlUUzlscHFsWnNnSGdndXdNL2EvVXhhNGlRejdEcFM1VVV1dnNROU1nMDBoZTJGNHpSUFQxVXJzNXlBWGpvaG1uTnYyTzgxbUY3SHZPM3lqM2c2NTZEelpuR1JKRTNIMnBndFhJaStoSjhHRGNqbmFxbU5vWm1TVFRtdXBhdXpldVFDcytLOVRLYXlFUW5xbVBsLzNoNHJIYnVTTkd3dkdOTmxpWE5pR2xpQnhlRFlqeGRnMXZGdStNTEJ0cUNsTjBDc3lDdkZNRzdPUmZ3Wk5sL0RjZEVLOTZmZExPQ21GWXdhZ3JKMEdqVlE2Sk5VL0FMbVZWSkZYTTY3L2s1ZUZpWGs1RHJCYzZGeHRyZVlsYVl4WE50N3B0eHlIV1V6dy80TlVWazZEUnJnaXdYRWJBdlJ3clNaNVhVc0trcUtiRnQxdHhobmU4c3N3TnhsVnJHcVZmZmJDbU5aRC9Zc3NySjRDalNBMjAzSFhyUW9Pd0hjZVhBSlczQ2M3WFhDT2IyQWZHZWRWRitTbkdYbHE1SUJWUmx3NVFleDJmZlpwbjVTSlhKWE9NSXIxTFJnbllCMzYyY3lpYk05Q0xLZDdpKzczazhKanNWVE5rRis2MWN1LzlzV3g3cnRjN1dERjB2OEJ5NE5YdjVibWJSejk5N3pXWTVRK2U5SDJjczNCTzdrWTdXN1hod2VrVUE2WGpJdTFXU0RzVXVNdlZtSWVJSy82cm5hYnF3TWpQVzhxTlZNNXhsbGU3UmM4VFAzOWdoZ3BiYnFOaUdHRUliamdndlVadGxsc2RoK0poN1p5RlU4ZllJUTE3ZVV4YVk3cVBHSGV6YXV4U0pFZXJ4a0pNVmtqZmFRNDJQRzBiYzhKUHNOdzl1NDRUamNzQ25NRmZiaHZibUFEOWJEWk56Mkh2bmhqMzRpQTRlZWFwQkMvdVRTd1VkNllWWjJ5L2hRT2k5ajk0dE5HQzUzWDRrdnJkYVQ1QXg3NDFhQ1R3K2lpTTAxbjExSXZwdzVuYzhlYkUxemhPVUIzTi83ZVhHU1BmSDd5WnhnRWVqd2VNbElpS2tPZXowWHBuc3RJTlB4Z2VtRzQ0Z05rNER1bFEzL0VIaTN0MEVBWVhzVFhlcm5jQ21NUmZ0cXRwSmZKelFXVEN3NzVKdjJFdzdlVXJWMkZqaW9rWlU1TEx2TzBZSmxoVy92YWRMR2lWbnU4WkI4M0E4ejZXUHcxb0IzMXNMdEdoWWh3dU1sSXltV1ZRcDExa25LaHdRY0xiekQ3M1gyaEdJa0dGZDdCd3lJbDZyc0lNdWx3ZmE2ZzgrL2RlSzMyUUU4VytDWWh5VHJNN1ZYckNlUE1QYnhBSklOcmxpN1dDVjhKU1BSWTVPR3ltUGZTUkxFd01uNEliOGM1Qy9YazhiSE9IWWpZNTlPVXUwbFNHeGZVYmdyd0pVc3dDMnNtZU1sdzJVZ2hiclByK1p0dFF5eE9NWXgvRFNGN1VWNjRITitEL2tQNnBJQ0FzOE9mdTJnUjIxZGV3ZFdDcGtrV1dqaTVpZjQxR25XREs3b2hKTlJOWDd1Um1WcEhCS24wbC9sOTJlalUrZGcvQmZKL3JpY0Uvb1pvcy9SbzZFdWUveThoZHN3TERndno4L3hrcEVBRGJtc25LZ1ZqYTA5NGd2UTB6NFlPaDRPMHNpR0FuLzFBb3A1encyb3ZPTjNHUHVsekg2d2YrOGlSMEFLV2hRODZHM1lYdVhTRm0vcHVDbHNEelpBYldkREM4ZFo5am1uQXRycExGR2lobjFTMmhEV0xxdmRPdWVjdE5TamExRjFmcy9UOUxyQ25saXBDM0NMSGN3YUZtc09ybFU1WGpKMGpMQ216dnVuK0tiSFN6ZjZvMWFyWURoMExPVXg3d3FTb0VrNDlNM2g1TzI5UkorellqZFA0bFpVdk9HdzVaVSsrSnlWVzFIeElwTXd3bUUwQTZrT2hYdEozMk96QmJRelFUbEt1aTk3b2hmc2tIaGNQZTF1WmlRd205OEFQcUlYRlVNdE1yYTVLbGdnVHFSRzczRzhaQkNocXg0ajRHS09hTTZsN0VUb3FIdXYyZ0xLNTJxUFc2QndzYzNTZUpVcTlYendsMkVhdE16cXhOMWllQ1c2Q1Q2dGZjRUhpVHBFNzluSEhCc09GRnBEOGlYWVdSVSs2bTRYWjhoWm5RUDZ1b0RUNjNkcXMwSkxRMTBhcWkzWDhWTXp1RTNRU1Jad25Zb0RZVHJIOFpMeFZ4SjRTSU1wUTIvNmRRUzZuc3FMY0szK0l5TzJseDJSZnVtUXVzcnVmdFBqVjVMa2FYL08yQzluRVU0cmgwQ0psTkN0V0VhZXByRWcyZFQ4Z2FYZHlSaGJ0YXU4M1BTbHllTzFjNTVHVmhQT1RqSW1zMTJTNVg2RzMrdHNKQW5wRVNkK3RQWCtuZ1F4VGREdkhTOVpnckJCT2ZURnJKMGY4aUtPNDBUK0JzZHFURjg3SGw5RGRMQ2JGMlRRVi9SREFiZ0JiWWNwZ2gwSW9XZFJWSHFwOW5SMVV6dFQweklmbnRJTlVyakV0MmYxOVIyaWQ1ZlVsRXVYR0NTa2dRc2owMWUyYWRTSkNQZEtpRzZrWkc4ZjdyV3FsVHJKQnJ1eWZhcnpjOE9ZdzVCbnlHaG91T1ZHSUlpdDZkQzNQWXRYTitDMVlGS0RyU3hDM1ZZTFJuSTdFRUxQb2kxakFKbzBWYWg1UXNKNWMvOVQyRkhWOWhyUXVrWkNwQ1RrSkVWTENXMkdTZkxJbyt5dUY2NHJuak8wNkFHdWxoNHNlcklSMmwyVnhiZElEYzM4bUFCRWtoSHl4TzJYQmorL1VJaHMrTUVGUnBKZW5UMWRDOStNR3E0em8vblNrb3JGZDhXbFpmNnVoQ2FRdm41akxaT2ViaUdyKzFHV21iVU5hejZYSC96TU1KOGJ0TDJkYmJDc0d2dEZMTHltT3FsYVVjQkQ3T0JOTlhhb05EWk5qNVdCdTJkdzlVMEd1QzdBRlRiNHpJTUxsZnR2Vit1MU9ESWludXV3dzE5VTRVUWMyUVM3K3Z5SEYwVFA4aGVCTEU5M08wQU1OYmtpZDhGdWJhN2hJM1Z4cnF2V3drM0hrUnZjZzNuUTlzYkJRTjJLVENGZ1lZSDRaeE1zTGlwYTZDbEhKZWQ5Q1BPMmMxSzg0czhmV01kRFltdFh4S0xKVzlyZ1AyS2ZoU3ZDVFpQM2RvYVcrY0RkbGowQlY4OGlCZ3lvUE9vQ0w0NE11Qk1OOXVra2VZck1VOFdSeWR5WjZGRkk0MWQ5UTBlM1V2cWhVK1grQjJwZXN4M0NMQTVBU0VLSGpsWXlPRFJDaG9OSk44cDQ4WEEwZEsxOXNGaFNmVk9pUTVYOTU1YnlBM2J6T1RPcjJPQWlaZHcwSGRxMHpkeHBnV2RFYkl1RnlFc3R4aEJmRFQ2MDZLbmFnTFh0YWJza2F0Tk9DM0lQR2NmNU1LSGVwNVpBTVdUeXBrS05PSVM3cTFtZW1maUpvNTMxckpDanJDRHFYUm1SMzBPMm14OUtkVW9xejdrVERKdzd1WTVLc0lPdTNiM0d1cGMyaE9pcEd2blJMVlh4bnJ2bVJwbjJJN0E5eEcxWEZNTWRzN2Exd0Jkb2lzV3g3QXpYcmhrc1dNeHIzMjdBeXZZR0c1eGEvcGgyeWdGNHlHaGZBOWZZVk1meURybGtNb3BuL0ZpbHpzZzlMRkhCUFNiKzA2MFAxMTUwMXd1M1dxT3lQV1J5NmVnTmQ1dUdoRzF2R1F3aWpKY3lTem9XY3JtM3dFR2JHOW5ldHR1ZXFubVROWWl1VW1pRnEzYmMxakZUT0lLQXV1UzFjN0RFUzR1T3lxd3dFVTU3VmVJaTY2ZGlCMmw3Z3o5VlRmeWNTMFkyZnBGUUlZR2h6Q1hEWlpoam5RaGgybkdKTk5PTEtZM005aWlORlhSSHBuK1V3cmJYQW9jOUI5ZGZJVHgvU3hNdFhFblVUTU9XYTl5UHkxTWFWNGJianNEdkxWcEdiOFZ0a0c1SjlsZVRQZ0FtdHFkRmdHVkpkMGhQSHZVOGhxeWZpdThyN0lFT0cvekxyaWFoUWo0WnBtS3h3RzVaNnNrbmd3eU1YZWFIbkNCZ2pZRlI3MGprcjR6TTl2aWZnMXQ2OUhkUDBHQzhSL29PNUY5Y2J0QmdZSFA5b3QxQ3RsZDNLZDBhRU5aY0NOWE9HVWMxM0JnSDZSdi9iUWRnTzhZcHE5QVlJaGp6dCtKQjh1MDkyUm1jelRWWnJQakdYRDVaY2tGeWFGcUt5eWRyWXZPZ09DYmtCQUw2UUxRakViTk9vN005aXV5ai9oc2x1TTZsRkFPelltSG5PcDU1MlR6MWdBYU1kM093eUhyWEZRVGhWZlpnQVBhcVFqYm5JN0M5cnZITGlOZDFBSVpkWXFvYmxYQjJiTStLQnlrTnZTQ1JvWlpWV2ZUYVhqNFp4bnVkY3pockZzK1VUTlJtNysrTnB5bzVuZnE3cjNiNEJra0pNMDZqc3oxNkhuUjNScys2S1d4N1pMNmhZVlUxVDV1U0Z2QzJORCs3UUNHZVkzdXJkbXU2M1BiNnhYa24vRS9UUk5XdFNBb1NyVW9hQk9wNlNsMlIwNmpWN0tiM0dzWk9jYm5ia29YWDltQ2JlN0lkUnFiTjJ5SkR6MUpmWDl4Vm1FNHkwVSsyZkZFaE4xWkZxVzljc0dxS1A0L085bWlsYXk0c1F5TDN1Y2JVdlQrdHFjaHlySFdZellPQzNEVUZnRmExVTFBd2NTYTBMUVhLOVhzN0pxWlNORGpQNjhqZUFoWXFCaUlwQ0tlZlF6L3o4alpuQ2J1NXFIa3ZHaVBEcDBLZVVIQ0l1UzdMWHR2TEovTnUxODBuNjI3SWJzOG9BWll0WDZuRWl6NkhiVzhxdEgzdmd3OUhjWWRtUS9PbFM3OWpjbDlvYUZ2T0FCT1FHYll1RWJsRUZmUVFqUy91QVFWaUdHTjd4Szd1c25GclZldGVtNVpGbis4dHBCMDdrbW9aZjQxRjVxcnBScFFXN1FIYk54VjRLcTNObWxHSzEvYnl5VnJHa0kwQStXUWROWXpiS2x2WjlWeUM0WmhUQ3RwZXBjYUN4MUlPVTk2TVM5bU93VU1tVkdjLzZUVXg5S291a2Z5ZW5qSmNYdkFQeG1UUlZXQzFSUlAvcnFJazI5dFhGYzhaN29sdERNT2JUTStNdXJHWWRsS1IxTHBrMHpMTFhNMTR4M2F5WFRPa0VDWXFId2t6Vk10Y0xHazFwU25razNXTjdvcVF2VnNpVCtqbCtZNW5OTS9jZTgrUzRacFJDdHFleUpIZ2JuaU9lZ1pEMVFRTmhVSTFoU0xQTFRPaStYWXdZN1BrM0ZRbUswVkVUVHBtM3d6M0JiUU5SVXFtdktRcW5qTmQ4c1l3dkczTEo1dUxhUWZDN2ltK0RUTk11bUx1L1BzRjFjYUhudmJtbEgzU0VRZGtYNU5vc0dReXc1a1g0TWRyZS9sa1ZhTTcwM2MrbWNJZDAzZDIyUTRSUkhPbGNkakpmTkZHY1VHWXJzZVFob2xDL0E2MUZLR28zbWZwMjR1Z2dZdTJYNkVBVFUrTTVOeDBsS1B4ZVlGODJMWUNZZlRwQ1VuQjVIbkZRaVBiMjBxMTIxWDRGdGF6QWFMczI3ZWNGTkxPb2lXRU5VeXdjNEI2cUZveTRiSjZvbGY4cHNMRWk3SUJVL1VlaW1Oa3BHUjd0LzN0Sjc0Z20vZ3Bud3dZVjVLSng5aFBQZHVpeXlmVHlDdXJxdGdmbmtsdXZZcGQybnNLSWVzY3RyMHNxdnkyU2xWdHBjN0ZkZDdYb1B1dkowWm8yWjZQYlU2dzBkZnJlc1B5Z1Jvb0NtMXJZTUw5QktabWdVdjIzRXZSbytwOVgyTVlMUU1DSVhabHN4VzN3WGZTdUord1pYSW1ReUNvdUFvK1FydGtjRnNDWFhNTlA3QzlyME5xOXU4b3F5T2ZEQnVmMWlyZGd6ZFYyVDhySXI0Vk82ODNpVHlwVmhvUXd0d3NhbXh0SUYyN2pXeU5GVVZKSXM5cFZMYUgrNnppRTArdkRtak16Q3hpY2FBTllCRmF2ZUxnNnNvVXUwV1hrMXJZeDBvbndYSG5nMTVVc0NJM3EyekVNRSs2SVJrc25Pd2kvUEtDeExEaU5zeWRGRFZNNndrc2dSMTljOTJ3d3ZqU1ljV3lXZHQyQmJlZGk4Q3NzSGNPUHIvdzlLNzlja3MrR1REMmJ2M1dBbTJiMmRmZDVaTXAxS2FaS3FIZXVnSmpHTlUya2trRTZPUDJUR2FhMDZWUjJkNks5emFtZStmMWNkc2IwZUpBaDNoOVZPcUNadVpUZDdqRXRaNnUyd3VLRC8zQ3JvWlR3ZGJvb2xrYXA5RTREV3pUWjN1TjRkV28wMFYrcFdOV1RGYmNKdS9ibVBJMlgvcVZLcnU2WlhIRCtGMVZWU3RNbEU5enEzU2htQ2lYY0pxcVdidHM4OG5nNFBmNG1uV09IUzZvSHZMSkZHWm5UNVVvSDcycUs4a0Z4QkJqY0RublFwR1NRYVhTaUd3UHcvdHh0Nk53RGJoYUFmd3ZEdllWTHZ5RkN0QlEzRlpnZnQ3WjAxWFlsekpYRk4xRktleFMrMytZY2wwUURhRnhNR3hUZGFkNW8xQ3puSU1Oank5Yi9oYjJmVkVTTnNVMHFoOFdyS0Q3US92OUtPQnFWWmd3RVZkRXF1VWJsR0Y3d25LYjFpeVRUNFlCOEJheHBGbFdHbkVlR0NPWnFKeXgwNXNRL0l3MVFORjhSZXVoVXNYK3I4MDZ6Y1JSTjM5RXRvZmJ2SzFseWlrZ0JOb3lLSnRYMzZvck5hMERXbGRxRytMdGk2WUtCeUkweWJPRHJLZnBxYkJqeG1CRGQ5UUdPeGVOVUZ1QVdwSVFDQWRjUzQ4WHJ2c0h3bXRoMGNlR1pOUVdZNDVlN3BGSDVROXE5cGM3Z05DVExXNllTRE14ZndVcFNhVEFaNHhuVGZMSjRPS3EyNXp6bUJtcStXUlNGdnNmSUpJVmFmelU5bjU2aEVxZlJkaXhSb0lrOHAxR1kzdFFsZkpFdms1VE1ITTcwREJtYmo4bGhtWEFnMW5DamdxQk4yc0MzbVhHbGlUTEZlRHR5Ykk0SVlpRFJ1akFHRlUrY1JpTkVOb2dIclk5WE1zNnRWNy9ZYy83a0ZWeGEvTllRL2d2eFJ4ejJJWXEwMjRNS1hxQ3VVR0Z6N0RrTmFCSWQvbGZBaHNEWkZ2UjVaTlJZQ3V3c2VwUTR1U1R5UTY2U290VXYyQnU5Qm55b1JWYU9kV01OeVdjMERFYTI0dFBzSkJjRFQwTm9UTEZma2JKYXNYK1ZOUmFFdTNrNFBrQjQxQXpCUDliTkhXVFJDdHVWVjJVTU5Qc2laSUhqUnI2WHR2RDYxZVM2bnBQZ1VpcXhVY1RmYTNGT3JwNmZGQjZUeWZXclRBUmw3c0hBdkl2MW1GdEJzb25nMEJQQ0ZxTXg0dVNTejZaSXRFTElBQ2czcDZBejFUSkppZGVac05FUytoM0pMWlhJTUZDY3Uzd2dhd2szTlJ2Mm5WTjBBamRHK2NtTUp0cWs0eHQ2QTJnbVZVWVI5eFJnRTJUOWZHZ0FkZHZlMmVOWlNzUkM1N25yYml0WnJpZDQ4VnUzZUdHUWJha0FOcEMrQjVQWlNQd0tpaXF6Mk1vWEgyVm1JYVZZUVhKb0UyMXdORXpTd1NaNkd2V1hsMlEwZ1NyeWM2aDhxQ1lwS1JZLzBHM3pUMStVa2s4b3JVR3J1MmE2U0szMU5iekNhRk9zcXNMbkFSVGxScFQ5RktyZFFONTh3ejdXWDZlc200bnZibGhOTStiYVNtMlFTWE00TXBUK3RDQVFjUmJoT29jNTlqalRyMTRwV1dXenpKMDV6ejR4L1dtMVFpU2JDR2xVaDBjbkxLUXBDa3ZnckQ0dC94MjlMVUl3azBka2tTUXdUaVU3NnFwVURTQ1RQUzBxRDBscjgvVTJJL0MxZDNPRG51aW5kNXdVdlBRQ2pTYU9pelBNQksvMXpYS1Z2SmtuZWZWOVF1azk3T3JQWlFtR295OVVwT2hVc053dDQ4Mi8xaFFCWjB0YVRDc2ZxQXVYQUc3M0ppQnAxNEI0NThrRzBJVGZrK05YVVZNbzFQZEp3TXJWb0pOaTlIRUI0RGhWbVZiVTQzWHBuaVp1QmJqVGVQMkRRdEV4TmVTOTZRL3BRNEV5U2lDRE1QeGlzU3VxcUVhUVNaSTBuOXVpRkQwNEJKanI5dlZGMkkrTlBHZU80ZU9GMmcwYU5ZeVJBTytvUktrS2VRcTByUGFEbElBei85aXd5d05JTTJaenNzVzkxeXBZSnh2ZlA3dkFlM05Gdng1Qjk5L2FGV3BPSWVFR0xFYmJKZ0dEeHAvSTlFVDJpMnpQVU4zWGFXMmllSGdYZlkxajJmZ0M3alN4MnNZN1R6YkVqV0VVdHNLM2xJbUFrQ2xnNi9sV3JlUTQ3UjFPQnhCaGhsbFRYTHVxTFZDQkprZ3FWb3BGZzZaK1Z6MTRDUFBrZnpvMU5IY0xhQ25PQXJiNjlzSzl2U1pCczJrb3ZuS3M0U2Zmc09DZ3ptLzUxUmhWQjJPWi9ZdmkvYTA3U1hUTmNJYmJMdmtRMmdKcGlMUFFHeUlLZHNsTGxTYnZteTZmdFliTGRLdjFDeHZJZUU3eHVJZWVvUEdQWE41WDVmeE1lL0JIYkwyTngrWGhaYVphdkxKTUxHdlNUcXpnU0NmakpNZ2FsaVF0SUVUTUxZRFRTNTRCTGFIc1YwZ3dVTGkxTkpENlRkZVVoMTgxSDdRVFZpTGRmcTFqNG0vd0hlVXYyQkRVSzRNZDQ2UmVaZjZlSVRDOXFBbER4MXNxR1o5UnZZaVI5Y2E5VVlLLzdnbHFaZjF1anlDM1htOUVtNXJkeGxCQnV1NEl0R003VVhRRWNwMHlsRU1rOEdycmc5RFBaQVIyTjRGNXE2RVBMMm1RRHR1K0pwcVZkWFd2aXBsbnFkaytpQVRDYm1jT0RSazFpSVJjL3JMYnI1Vjk3SXBVaWpaNktyVmVMdCs3QTNucERVZFNYYjB1a0R4ekRrYmN3OGhCcjRqTzR3K0F0dUwzOEdpeEZuVXcxQkJmT2Yra2c4NkJKdnp6SnREU0ppdzQ5QjRaTzhoUDJKUVYwK1pzTDE2TkhOWTNJWkFSaW1haWpLcUtnbXExeHF4MVBONlFSMmlhTlBTY2M3S3BZUVFqOTcyQ2laWVNMQzQvMGZ1N29ZdXdvSFBmdHVwaGlxUmFNaHU3SVZZSENHOG8yT2tIWlB0emVjUHZ5ZW50K1ZDY2M2bVR1VFVUQjRudnp2Q2FPVjJ0RUxCSkcwcHlEdU8zdll3aEh0NXZhYmFKM0xIRWhIVVVsU0I2cmtyZ1FZWEhJbVdkTk94cU12bWlHcXd2U1hCYXFXSStoYlpxNlFBK1YvZnNTV2QxNHNxRS9uWjdSbmx6YnhKR2dIeVBreDBOWU9IYkRweTIwT0NKWEkyczRUcnFyeUNCVXNYcDRZWHBta1VYbS90ZWNGcFlDUmFKWGVZcHhsZlZ4MFd0eUFJYTBVbXozSE1idUl3SzFjRnlUclBxcXR5Y2o1WkZMb04yVkpkOWhhd2lON0N4OFUydkkwTzhNaHRyMTB3d2NLbFdZeUljV1lqYzRiZGlLdEdwNUZvMDNwMmN0UjIxSlgrUUNZcFlRd0ZoaTcvUXdPU0JTTytWMEFtblNqQm1sVGFmQ3gxUjYrS0FoUjhJY3kzRkFRUU5MaGQ1RkkxVmJoUVBNRkN2R0x1OElVcjRWNnRsa3JjMUJ5SmxxU2VJRmtkSFdsUnYzMkRhSG0xQU9mT3ZrQzJ0cE5FVVcvS0ZQZGlzYWNBNEYxbHRHVWc0emhEQWRSNGpLTll6bk9oR2IzNG1wQmdTVDFwOUdFTndhbzVqaHdFM2UwaEtoOWdOa2Mxa2lZU0RROVBDL29GbjB6NXNDbjF1S01mOVE4MG11RjlNZ0hVS0xnaUdwZExqSWJxVjNQTUs5VHliRytLNXZQbHZSdytsVnZlZ1g5NllqLys0QzFIcDE4a1dOWnp1bFhOMzdla1N0aU5saHZSVDZTZllCcGlwOVI4clZNTlZTTFJKZ3I3aFZDSE9mRDJ3UVpoSUZpNk93ZlRhWjRSRHhUZmFUMnJkdHFEbFE1WGVQcHBaaERkTkRoUE9nM1lLalVHeVd4cWg0VFZLb3NJemVSUklNUVlabU5EaWlSWStNc3VrbmhXUCtTeHVkbGx1VS9YQm5uTDFqWmdiN3NFUnFKRnZ1MlgxVk5jMjBSbjhOY0x5ZE1iUmFlaFAyUjNMQ1MvcVZmSmNaMEJhNXhlRFhscWxXMUVVMGpFV202UWRpdjdLUHR3SHRzMnUzelhuZjk2NTZYTHVlenlPT24yYm56TVczRmNuZWYvZkRSVFh1alczWHFnbHQ3WGRtTm95V2FrdHcxMFV3Qk1ENmN2NDJua1ZnRWFRa1Urc0JiM040VXVZMnl0UTNmcWNiRGJsbFZiMFducElOYnRsMzgxMkRhNkJtekVpWGFoMDNwVExzblR6TW15VEVZYXdXYmNsQnVKcGw3RkdaM0dET2VKQng1bDk3eTRjUFJUK2RLbHdkQXpiY00xWFByUW8zbi9XKzZsUFh0UHp3cy9jV0M3UUZLKzZWanBYTTRTcFgwdDZ1Sm1ja3hZTW9sRXc4eTBGTlZ0aVhUaUdrRGFLRElCREZHcjMzRGtYYzZtL0hyY0NtYnVZdzdUVUNVU0xla2V4ejZDa0pBbHZJZ0dpaVJZWmxuZFlUMGR0WmZGSVJsNWhiOTVOZkpleWc2T1FnT2QrQVFMdm5MU2M3dmNpVXZNdVVTanJmWHpzNDZqRmFEa0hxc0I3UHVOaThyQUVLdVNGTnN6eGRmN0tRNUhYZFVKMzZObVhQSTdjZzFndWQrTFpibzgvRml3SDIyNHNaM2NJTjZpc3hxNlFXWWwrU2cxQUZjV1BXMzZYT1RFcDBjcDNYWHcvcDY0OWMxMWNDNUpqbGdEQlJJc1U5VmlqOHlQV05LUzNVMm1nU0lKRnN6T1plYnNKcnYvSjNrNXQ4YnZZTUh6bk1MN3hrN3kwc3ErVDdrRzRoTXMzUFNHMzJRODVkZFhpbmRxTllEVnc3ZWpoSk52ZnV2ZDNsRkVKVktwZ2JBR0VNSnRoRnROeTFNYk5PRVdlNzNBVUplbFVnTkRHb2hNc0x6ck1XRjUxL05TeDFDZkphRFVBR21nbmIrRHBmTGVIK29veXl2eUJZZFN3YVVHc2pRd1VXT0RQdzRkNy8ybnI3Nzd1Wjk4MU5nZFNzN212U3pPWlZ1cGdXd05JTUZTN0NnZlYyVXJ0R3lOMW9BMW1jYlpvTHQ1TDdxZkVySFVRRW9EU0xBVVBDNm1PSlRWVWdQWHB3RWtXQW9ldTlmWFVVbFZhc0RWQU40cUxYaDR2aTNyc2l4cnBRYWlOTEJZMFBJS2JMYUs2cjlFZXZKcTRMN0N0aGZ4ZGJZbnJ6cS9lNjc4L3dHM3MwUU1zY2FZT0FBQUFBQkpSVTVFcmtKZ2dnPT0iCn0K"/>
    </extobj>
    <extobj name="334E55B0-647D-440b-865C-3EC943EB4CBC-2">
      <extobjdata type="334E55B0-647D-440b-865C-3EC943EB4CBC" data="ewogICAiSW1nU2V0dGluZ0pzb24iIDogIntcImRwaVwiOlwiNjAwXCIsXCJmb3JtYXRcIjpcIlBOR1wiLFwidHJhbnNwYXJlbnRcIjp0cnVlLFwiYXV0b1wiOnRydWV9IiwKICAgIkxhdGV4IiA6ICJYRnRqWDN0cExURjlQVnh6ZFcwb015dzFMRFlzTnlrOVhHOTJaWEpzYVc1bGV5QmNiM1psY214cGJtVjdiWDFmTXlCY2IzWmxjbXhwYm1WN2JYMWZOU0JjYjNabGNteHBibVY3YlgxZk5pQmNiM1psY214cGJtVjdiWDFmTjMxY1hRPT0iLAogICAiTGF0ZXhJbWdCYXNlNjQiIDogImlWQk9SdzBLR2dvQUFBQU5TVWhFVWdBQUJQVUFBQUIwQkFNQUFBQWZxaHFwQUFBQU1GQk1WRVgvLy84QUFBQUFBQUFBQUFBQUFBQUFBQUFBQUFBQUFBQUFBQUFBQUFBQUFBQUFBQUFBQUFBQUFBQUFBQUFBQUFBdjNhQjdBQUFBRDNSU1RsTUFFSGFyM2UrN0ltWXlpVVRObVZSOWh1ZmhBQUFBQ1hCSVdYTUFBQTdFQUFBT3hBR1ZLdzRiQUFBZXdVbEVRVlI0QWUxZGZZeGtXVlYvTmRQVG45TWZpenNSQkxaYkRVc2dTQThrS0xyRWJtQkhJUWpWaEIwWGNVbVZId3NSamRVRVZ5U0xWRXVNTVNhYmJvMnlVZjZvTnJxYStFRzNVVml6QktzSldZaEdyUVkyZkNTRUtrQVFDVnFEMDRVNzBNdjFkKzczZlhYdmUvZk5kSFUzcysvOVVlL2VjODg1OTd6enpqMzMzUFB1ZTVVa0ozN2N4NG9lMTA1YzVsS0FtME1EN2FLbXg2N2VIQmRlWHNXSmE2QmYyUGJZd29rTFhRcHdVMmlnVmR6MmxtNktDeTh2NHNRMU1DMXNMemlSM3ZMMis3LzYzRTlWYlF0ZE8zR2hTd0Z1RGcxMGhGbHRaRi9OMDc1MnJ6YS83MlNqbHEybEJpSTFjRUhZMVAvbG90LzJtTFMrdzF6VUVxSFVRSXdHNW9SRkhVVGdQa1ZPdlZzUnVDVktxWUY4RFhTRjhlM25ZeVpURDNIY2l4R29KVXFwZ1h3TmpBbmJpNHZpbmtYSTM4aG5XbUtVR29qUXdJU3dQYlllZ1pza084RCtWaFJtaVZScUlGY0RtOEw0OW5JUkNhSFNaV3dRaFZraWxSckkxY0JaWVh1UjNteW14bGd2bDJlSlVHb2dTZ055K2JvYmhadzhnN0c5T016dmRpd3hKbS9PM3l1bjVPYTBoSHBmR3luT0NudVNiR1c1T2ExT1hOVnBzYjB6UXB4dlJ0cmU5Sk5sSzB0cGU1RVdjU05vRGFIbHBVZ2VLMCtTclN5bDdVVWF4STJneWVkcXNWUHBPTnRPOVRiM3FoVGdwS3YzYlp5MEJHWC9jUnFZRVNOOHNCQ0hubFRYVW9qZHUxT0FrNjZPeFFZUUp5MW8yVDlsakhGY2pOUkU4M0VYOFN6YmNnRW5YcXRVUDN6aU1wUUNSR25ndkxDOWxFa0ZTYWRUT3c4YTN3NmlubFREZlFleFR2eWtKQ3o3RlJvbzlsd3RTV3FPbnp2UE5rNmRJcWZZUzArZFRLVkFYZzMwaGVOYjlUWU9BNWVkMlhrbDhwSElNSjhSUXZybE5zTVJhdmNvV2M4SzIzc2lrdWZNcm9VNHplcFc3ZmlMNDk0Ti85UFIwZXZ4UzF6MjZHaEFQbGZyT2NDNFN0dEo5OTMydVV1RG4zaGZkckExOVJ6RCthbExwdXd0VGYzWm80Tlg5N3hOQWpqbW4vS3IvNXRCVXphZElnMDBoZVBMM3pvL0pIT2xaaTlSUGlENFhMVWQ0eERKTEh1Rk1zNHZzZFdoWmdjZ05rc1B0aDJnVTVsbjdPVi85UU8vK3ovNkVMeWJwMjd4N1VoZFZyUUdKb1hOWEVlUWRON2VXdkJPZHZpK0IrOS9IbU9IVzVyMWNBRXovTUZuSGw2b3ZPTnJEY1oyaDlzdENKNzN2ZnJoNzMya2VpZ015bXJSeFpZUTNmeXU4Nll6ZVZhdEdaU0ZFOWJBaXJoMzI0WEYyTFIyblU2eWIzRWIrVEpqV1RPZWpDNTVqOW5ybElrT2V3MUpORmxiRFFvbTEwbkc5aVJtTFp0MWtGL1pjTndha00vVkNtZnFLc3hhb0N3L0lkd1Q1V3oydzFkZzI5NTJHQTB0bTRwN3krb2xSYkZqckk2WGxOVnZscE51U2xPbnRUb2w3bUQwY3pWMUhXZXQxemZtOUs1UytDSmxBZ3JST2x1Mlo4ZUtGb1lzSWhKWTRzV3AyNTBGallPNWtySzlQZGs2WmdjRERrVlpPV1VhV0JhM3NGNVFySmJsNEM1b2U2TVhrSGFEbkl6dFpZYUY1UGFrYlRhWWZ6RkxYVlJUdHJjdSs1MWpjZTgvQmNWTThmVldyd3hUejNzUlU4Q1RKaHZ1L3lRaDhybWFOcDlJV1JxV1ExcG1yOXNTWlBTcGpYcVFnN2E5d1ZJUWh4cmc5dW9jZ1hZWVh1UWx6MC9xcmhxRHE5N2dpeVVweHQ1cWFYdWVPMUlZVktrSjVVcnJpYVNmVWdFWjRjTUR5WGlSWnZCd3ZtYVdpYjRPTjdKN2FUSVpBb3lEM1Y0QWQ0Szk1c0VGM1RaajJlaXluTEIxWThHQzBFZjJiMmw3QlpYcVIyOExMYS82V3dQUWNXc0RmUVVNNUM0REtvWkR1ZG5CeEFNdnVmTWpPUmxvc21YcHhNajI2Z0VKWnB6Si9ZTGw2eGJaV29BbURpejBrZjFiMmw2Y0xuT3c1RXpvZlVJVkpGMjBzbWg4dVNKZEVPNVlPTVV4YXhsSWtIT1NZT0tXeGtOVCtIWUE4NHpEYk9XYVFUdXJUTmVBeXRJcDFVQkhEUEdOSXVJdFd6YVJzcjF3VmlUUzlscHFsWnNnSGdndXdNL2EvVXhhNGlRejdEcFM1VVV1dnNROU1nMDBoZTJGNHpSUFQxVXJzNXlBWGpvaG1uTnYyTzgxbUY3SHZPM3lqM2c2NTZEelpuR1JKRTNIMnBndFhJaStoSjhHRGNqbmFxbU5vWm1TVFRtdXBhdXpldVFDcytLOVRLYXlFUW5xbVBsLzNoNHJIYnVTTkd3dkdOTmxpWE5pR2xpQnhlRFlqeGRnMXZGdStNTEJ0cUNsTjBDc3lDdkZNRzdPUmZ3Wk5sL0RjZEVLOTZmZExPQ21GWXdhZ3JKMEdqVlE2Sk5VL0FMbVZWSkZYTTY3L2s1ZUZpWGs1RHJCYzZGeHRyZVlsYVl4WE50N3B0eHlIV1V6dy80TlVWazZEUnJnaXdYRWJBdlJ3clNaNVhVc0trcUtiRnQxdHhobmU4c3N3TnhsVnJHcVZmZmJDbU5aRC9Zc3NySjRDalNBMjAzSFhyUW9Pd0hjZVhBSlczQ2M3WFhDT2IyQWZHZWRWRitTbkdYbHE1SUJWUmx3NVFleDJmZlpwbjVTSlhKWE9NSXIxTFJnbllCMzYyY3lpYk05Q0xLZDdpKzczazhKanNWVE5rRis2MWN1LzlzV3g3cnRjN1dERjB2OEJ5NE5YdjVibWJSejk5N3pXWTVRK2U5SDJjczNCTzdrWTdXN1hod2VrVUE2WGpJdTFXU0RzVXVNdlZtSWVJSy82cm5hYnF3TWpQVzhxTlZNNXhsbGU3UmM4VFAzOWdoZ3BiYnFOaUdHRUliamdndlVadGxsc2RoK0poN1p5RlU4ZllJUTE3ZVV4YVk3cVBHSGV6YXV4U0pFZXJ4a0pNVmtqZmFRNDJQRzBiYzhKUHNOdzl1NDRUamNzQ25NRmZiaHZibUFEOWJEWk56Mkh2bmhqMzRpQTRlZWFwQkMvdVRTd1VkNllWWjJ5L2hRT2k5ajk0dE5HQzUzWDRrdnJkYVQ1QXg3NDFhQ1R3K2lpTTAxbjExSXZwdzVuYzhlYkUxemhPVUIzTi83ZVhHU1BmSDd5WnhnRWVqd2VNbElpS2tPZXowWHBuc3RJTlB4Z2VtRzQ0Z05rNER1bFEzL0VIaTN0MEVBWVhzVFhlcm5jQ21NUmZ0cXRwSmZKelFXVEN3NzVKdjJFdzdlVXJWMkZqaW9rWlU1TEx2TzBZSmxoVy92YWRMR2lWbnU4WkI4M0E4ejZXUHcxb0IzMXNMdEdoWWh3dU1sSXltV1ZRcDExa25LaHdRY0xiekQ3M1gyaEdJa0dGZDdCd3lJbDZyc0lNdWx3ZmE2ZzgrL2RlSzMyUUU4VytDWWh5VHJNN1ZYckNlUE1QYnhBSklOcmxpN1dDVjhKU1BSWTVPR3ltUGZTUkxFd01uNEliOGM1Qy9YazhiSE9IWWpZNTlPVXUwbFNHeGZVYmdyd0pVc3dDMnNtZU1sdzJVZ2hiclByK1p0dFF5eE9NWXgvRFNGN1VWNjRITitEL2tQNnBJQ0FzOE9mdTJnUjIxZGV3ZFdDcGtrV1dqaTVpZjQxR25XREs3b2hKTlJOWDd1Um1WcEhCS24wbC9sOTJlalUrZGcvQmZKL3JpY0Uvb1pvcy9SbzZFdWUveThoZHN3TERndno4L3hrcEVBRGJtc25LZ1ZqYTA5NGd2UTB6NFlPaDRPMHNpR0FuLzFBb3A1encyb3ZPTjNHUHVsekg2d2YrOGlSMEFLV2hRODZHM1lYdVhTRm0vcHVDbHNEelpBYldkREM4ZFo5am1uQXRycExGR2lobjFTMmhEV0xxdmRPdWVjdE5TamExRjFmcy9UOUxyQ25saXBDM0NMSGN3YUZtc09ybFU1WGpKMGpMQ216dnVuK0tiSFN6ZjZvMWFyWURoMExPVXg3d3FTb0VrNDlNM2g1TzI5UkorellqZFA0bFpVdk9HdzVaVSsrSnlWVzFIeElwTXd3bUUwQTZrT2hYdEozMk96QmJRelFUbEt1aTk3b2hmc2tIaGNQZTF1WmlRd205OEFQcUlYRlVNdE1yYTVLbGdnVHFSRzczRzhaQkNocXg0ajRHS09hTTZsN0VUb3FIdXYyZ0xLNTJxUFc2QndzYzNTZUpVcTlYendsMkVhdE16cXhOMWllQ1c2Q1Q2dGZjRUhpVHBFNzluSEhCc09GRnBEOGlYWVdSVSs2bTRYWjhoWm5RUDZ1b0RUNjNkcXMwSkxRMTBhcWkzWDhWTXp1RTNRU1Jad25Zb0RZVHJIOFpMeFZ4SjRTSU1wUTIvNmRRUzZuc3FMY0szK0l5TzJseDJSZnVtUXVzcnVmdFBqVjVMa2FYL08yQzluRVU0cmgwQ0psTkN0V0VhZXByRWcyZFQ4Z2FYZHlSaGJ0YXU4M1BTbHllTzFjNTVHVmhQT1RqSW1zMTJTNVg2RzMrdHNKQW5wRVNkK3RQWCtuZ1F4VGREdkhTOVpnckJCT2ZURnJKMGY4aUtPNDBUK0JzZHFURjg3SGw5RGRMQ2JGMlRRVi9SREFiZ0JiWWNwZ2gwSW9XZFJWSHFwOW5SMVV6dFQweklmbnRJTlVyakV0MmYxOVIyaWQ1ZlVsRXVYR0NTa2dRc2owMWUyYWRTSkNQZEtpRzZrWkc4ZjdyV3FsVHJKQnJ1eWZhcnpjOE9ZdzVCbnlHaG91T1ZHSUlpdDZkQzNQWXRYTitDMVlGS0RyU3hDM1ZZTFJuSTdFRUxQb2kxakFKbzBWYWg1UXNKNWMvOVQyRkhWOWhyUXVrWkNwQ1RrSkVWTENXMkdTZkxJbyt5dUY2NHJuak8wNkFHdWxoNHNlcklSMmwyVnhiZElEYzM4bUFCRWtoSHl4TzJYQmorL1VJaHMrTUVGUnBKZW5UMWRDOStNR3E0em8vblNrb3JGZDhXbFpmNnVoQ2FRdm41akxaT2ViaUdyKzFHV21iVU5hejZYSC96TU1KOGJ0TDJkYmJDc0d2dEZMTHltT3FsYVVjQkQ3T0JOTlhhb05EWk5qNVdCdTJkdzlVMEd1QzdBRlRiNHpJTUxsZnR2Vit1MU9ESWludXV3dzE5VTRVUWMyUVM3K3Z5SEYwVFA4aGVCTEU5M08wQU1OYmtpZDhGdWJhN2hJM1Z4cnF2V3drM0hrUnZjZzNuUTlzYkJRTjJLVENGZ1lZSDRaeE1zTGlwYTZDbEhKZWQ5Q1BPMmMxSzg0czhmV01kRFltdFh4S0xKVzlyZ1AyS2ZoU3ZDVFpQM2RvYVcrY0RkbGowQlY4OGlCZ3lvUE9vQ0w0NE11Qk1OOXVra2VZck1VOFdSeWR5WjZGRkk0MWQ5UTBlM1V2cWhVK1grQjJwZXN4M0NMQTVBU0VLSGpsWXlPRFJDaG9OSk44cDQ4WEEwZEsxOXNGaFNmVk9pUTVYOTU1YnlBM2J6T1RPcjJPQWlaZHcwSGRxMHpkeHBnV2RFYkl1RnlFc3R4aEJmRFQ2MDZLbmFnTFh0YWJza2F0Tk9DM0lQR2NmNU1LSGVwNVpBTVdUeXBrS05PSVM3cTFtZW1maUpvNTMxckpDanJDRHFYUm1SMzBPMm14OUtkVW9xejdrVERKdzd1WTVLc0lPdTNiM0d1cGMyaE9pcEd2blJMVlh4bnJ2bVJwbjJJN0E5eEcxWEZNTWRzN2Exd0Jkb2lzV3g3QXpYcmhrc1dNeHIzMjdBeXZZR0c1eGEvcGgyeWdGNHlHaGZBOWZZVk1meURybGtNb3BuL0ZpbHpzZzlMRkhCUFNiKzA2MFAxMTUwMXd1M1dxT3lQV1J5NmVnTmQ1dUdoRzF2R1F3aWpKY3lTem9XY3JtM3dFR2JHOW5ldHR1ZXFubVROWWl1VW1pRnEzYmMxakZUT0lLQXV1UzFjN0RFUzR1T3lxd3dFVTU3VmVJaTY2ZGlCMmw3Z3o5VlRmeWNTMFkyZnBGUUlZR2h6Q1hEWlpoam5RaGgybkdKTk5PTEtZM005aWlORlhSSHBuK1V3cmJYQW9jOUI5ZGZJVHgvU3hNdFhFblVUTU9XYTl5UHkxTWFWNGJianNEdkxWcEdiOFZ0a0c1SjlsZVRQZ0FtdHFkRmdHVkpkMGhQSHZVOGhxeWZpdThyN0lFT0cvekxyaWFoUWo0WnBtS3h3RzVaNnNrbmd3eU1YZWFIbkNCZ2pZRlI3MGprcjR6TTl2aWZnMXQ2OUhkUDBHQzhSL29PNUY5Y2J0QmdZSFA5b3QxQ3RsZDNLZDBhRU5aY0NOWE9HVWMxM0JnSDZSdi9iUWRnTzhZcHE5QVlJaGp6dCtKQjh1MDkyUm1jelRWWnJQakdYRDVaY2tGeWFGcUt5eWRyWXZPZ09DYmtCQUw2UUxRakViTk9vN005aXV5ai9oc2x1TTZsRkFPelltSG5PcDU1MlR6MWdBYU1kM093eUhyWEZRVGhWZlpnQVBhcVFqYm5JN0M5cnZITGlOZDFBSVpkWXFvYmxYQjJiTStLQnlrTnZTQ1JvWlpWV2ZUYVhqNFp4bnVkY3pockZzK1VUTlJtNysrTnB5bzVuZnE3cjNiNEJra0pNMDZqc3oxNkhuUjNScys2S1d4N1pMNmhZVlUxVDV1U0Z2QzJORCs3UUNHZVkzdXJkbXU2M1BiNnhYa24vRS9UUk5XdFNBb1NyVW9hQk9wNlNsMlIwNmpWN0tiM0dzWk9jYm5ia29YWDltQ2JlN0lkUnFiTjJ5SkR6MUpmWDl4Vm1FNHkwVSsyZkZFaE4xWkZxVzljc0dxS1A0L085bWlsYXk0c1F5TDN1Y2JVdlQrdHFjaHlySFdZellPQzNEVUZnRmExVTFBd2NTYTBMUVhLOVhzN0pxWlNORGpQNjhqZUFoWXFCaUlwQ0tlZlF6L3o4alpuQ2J1NXFIa3ZHaVBEcDBLZVVIQ0l1UzdMWHR2TEovTnUxODBuNjI3SWJzOG9BWll0WDZuRWl6NkhiVzhxdEgzdmd3OUhjWWRtUS9PbFM3OWpjbDlvYUZ2T0FCT1FHYll1RWJsRUZmUVFqUy91QVFWaUdHTjd4Szd1c25GclZldGVtNVpGbis4dHBCMDdrbW9aZjQxRjVxcnBScFFXN1FIYk54VjRLcTNObWxHSzEvYnl5VnJHa0kwQStXUWROWXpiS2x2WjlWeUM0WmhUQ3RwZXBjYUN4MUlPVTk2TVM5bU93VU1tVkdjLzZUVXg5S291a2Z5ZW5qSmNYdkFQeG1UUlZXQzFSUlAvcnFJazI5dFhGYzhaN29sdERNT2JUTStNdXJHWWRsS1IxTHBrMHpMTFhNMTR4M2F5WFRPa0VDWXFId2t6Vk10Y0xHazFwU25razNXTjdvcVF2VnNpVCtqbCtZNW5OTS9jZTgrUzRacFJDdHFleUpIZ2JuaU9lZ1pEMVFRTmhVSTFoU0xQTFRPaStYWXdZN1BrM0ZRbUswVkVUVHBtM3d6M0JiUU5SVXFtdktRcW5qTmQ4c1l3dkczTEo1dUxhUWZDN2ltK0RUTk11bUx1L1BzRjFjYUhudmJtbEgzU0VRZGtYNU5vc0dReXc1a1g0TWRyZS9sa1ZhTTcwM2MrbWNJZDAzZDIyUTRSUkhPbGNkakpmTkZHY1VHWXJzZVFob2xDL0E2MUZLR28zbWZwMjR1Z2dZdTJYNkVBVFUrTTVOeDBsS1B4ZVlGODJMWUNZZlRwQ1VuQjVIbkZRaVBiMjBxMTIxWDRGdGF6QWFMczI3ZWNGTkxPb2lXRU5VeXdjNEI2cUZveTRiSjZvbGY4cHNMRWk3SUJVL1VlaW1Oa3BHUjd0LzN0Sjc0Z20vZ3Bud3dZVjVLSng5aFBQZHVpeXlmVHlDdXJxdGdmbmtsdXZZcGQybnNLSWVzY3RyMHNxdnkyU2xWdHBjN0ZkZDdYb1B1dkowWm8yWjZQYlU2dzBkZnJlc1B5Z1Jvb0NtMXJZTUw5QktabWdVdjIzRXZSbytwOVgyTVlMUU1DSVhabHN4VzN3WGZTdUord1pYSW1ReUNvdUFvK1FydGtjRnNDWFhNTlA3QzlyME5xOXU4b3F5T2ZEQnVmMWlyZGd6ZFYyVDhySXI0Vk82ODNpVHlwVmhvUXd0d3NhbXh0SUYyN2pXeU5GVVZKSXM5cFZMYUgrNnppRTArdkRtak16Q3hpY2FBTllCRmF2ZUxnNnNvVXUwV1hrMXJZeDBvbndYSG5nMTVVc0NJM3EyekVNRSs2SVJrc25Pd2kvUEtDeExEaU5zeWRGRFZNNndrc2dSMTljOTJ3d3ZqU1ljV3lXZHQyQmJlZGk4Q3NzSGNPUHIvdzlLNzlja3MrR1REMmJ2M1dBbTJiMmRmZDVaTXAxS2FaS3FIZXVnSmpHTlUya2trRTZPUDJUR2FhMDZWUjJkNks5emFtZStmMWNkc2IwZUpBaDNoOVZPcUNadVpUZDdqRXRaNnUyd3VLRC8zQ3JvWlR3ZGJvb2xrYXA5RTREV3pUWjN1TjRkV28wMFYrcFdOV1RGYmNKdS9ibVBJMlgvcVZLcnU2WlhIRCtGMVZWU3RNbEU5enEzU2htQ2lYY0pxcVdidHM4OG5nNFBmNG1uV09IUzZvSHZMSkZHWm5UNVVvSDcycUs4a0Z4QkJqY0RublFwR1NRYVhTaUd3UHcvdHh0Nk53RGJoYUFmd3ZEdllWTHZ5RkN0QlEzRlpnZnQ3WjAxWFlsekpYRk4xRktleFMrMytZY2wwUURhRnhNR3hUZGFkNW8xQ3puSU1Oank5Yi9oYjJmVkVTTnNVMHFoOFdyS0Q3US92OUtPQnFWWmd3RVZkRXF1VWJsR0Y3d25LYjFpeVRUNFlCOEJheHBGbFdHbkVlR0NPWnFKeXgwNXNRL0l3MVFORjhSZXVoVXNYK3I4MDZ6Y1JSTjM5RXRvZmJ2SzFseWlrZ0JOb3lLSnRYMzZvck5hMERXbGRxRytMdGk2WUtCeUkweWJPRHJLZnBxYkJqeG1CRGQ5UUdPeGVOVUZ1QVdwSVFDQWRjUzQ4WHJ2c0h3bXRoMGNlR1pOUVdZNDVlN3BGSDVROXE5cGM3Z05DVExXNllTRE14ZndVcFNhVEFaNHhuVGZMSjRPS3EyNXp6bUJtcStXUlNGdnNmSUpJVmFmelU5bjU2aEVxZlJkaXhSb0lrOHAxR1kzdFFsZkpFdms1VE1ITTcwREJtYmo4bGhtWEFnMW5DamdxQk4yc0MzbVhHbGlUTEZlRHR5Ykk0SVlpRFJ1akFHRlUrY1JpTkVOb2dIclk5WE1zNnRWNy9ZYy83a0ZWeGEvTllRL2d2eFJ4ejJJWXEwMjRNS1hxQ3VVR0Z6N0RrTmFCSWQvbGZBaHNEWkZ2UjVaTlJZQ3V3c2VwUTR1U1R5UTY2U290VXYyQnU5Qm55b1JWYU9kV01OeVdjMERFYTI0dFBzSkJjRFQwTm9UTEZma2JKYXNYK1ZOUmFFdTNrNFBrQjQxQXpCUDliTkhXVFJDdHVWVjJVTU5Qc2laSUhqUnI2WHR2RDYxZVM2bnBQZ1VpcXhVY1RmYTNGT3JwNmZGQjZUeWZXclRBUmw3c0hBdkl2MW1GdEJzb25nMEJQQ0ZxTXg0dVNTejZaSXRFTElBQ2czcDZBejFUSkppZGVac05FUytoM0pMWlhJTUZDY3Uzd2dhd2szTlJ2Mm5WTjBBamRHK2NtTUp0cWs0eHQ2QTJnbVZVWVI5eFJnRTJUOWZHZ0FkZHZlMmVOWlNzUkM1N25yYml0WnJpZDQ4VnUzZUdHUWJha0FOcEMrQjVQWlNQd0tpaXF6Mk1vWEgyVm1JYVZZUVhKb0UyMXdORXpTd1NaNkd2V1hsMlEwZ1NyeWM2aDhxQ1lwS1JZLzBHM3pUMStVa2s4b3JVR3J1MmE2U0szMU5iekNhRk9zcXNMbkFSVGxScFQ5RktyZFFONTh3ejdXWDZlc200bnZibGhOTStiYVNtMlFTWE00TXBUK3RDQVFjUmJoT29jNTlqalRyMTRwV1dXenpKMDV6ejR4L1dtMVFpU2JDR2xVaDBjbkxLUXBDa3ZnckQ0dC94MjlMVUl3azBka2tTUXdUaVU3NnFwVURTQ1RQUzBxRDBscjgvVTJJL0MxZDNPRG51aW5kNXdVdlBRQ2pTYU9pelBNQksvMXpYS1Z2SmtuZWZWOVF1azk3T3JQWlFtR295OVVwT2hVc053dDQ4Mi8xaFFCWjB0YVRDc2ZxQXVYQUc3M0ppQnAxNEI0NThrRzBJVGZrK05YVVZNbzFQZEp3TXJWb0pOaTlIRUI0RGhWbVZiVTQzWHBuaVp1QmJqVGVQMkRRdEV4TmVTOTZRL3BRNEV5U2lDRE1QeGlzU3VxcUVhUVNaSTBuOXVpRkQwNEJKanI5dlZGMkkrTlBHZU80ZU9GMmcwYU5ZeVJBTytvUktrS2VRcTByUGFEbElBei85aXd5d05JTTJaenNzVzkxeXBZSnh2ZlA3dkFlM05Gdng1Qjk5L2FGV3BPSWVFR0xFYmJKZ0dEeHAvSTlFVDJpMnpQVU4zWGFXMmllSGdYZlkxajJmZ0M3alN4MnNZN1R6YkVqV0VVdHNLM2xJbUFrQ2xnNi9sV3JlUTQ3UjFPQnhCaGhsbFRYTHVxTFZDQkprZ3FWb3BGZzZaK1Z6MTRDUFBrZnpvMU5IY0xhQ25PQXJiNjlzSzl2U1pCczJrb3ZuS3M0U2Zmc09DZ3ptLzUxUmhWQjJPWi9ZdmkvYTA3U1hUTmNJYmJMdmtRMmdKcGlMUFFHeUlLZHNsTGxTYnZteTZmdFliTGRLdjFDeHZJZUU3eHVJZWVvUEdQWE41WDVmeE1lL0JIYkwyTngrWGhaYVphdkxKTUxHdlNUcXpnU0NmakpNZ2FsaVF0SUVUTUxZRFRTNTRCTGFIc1YwZ3dVTGkxTkpENlRkZVVoMTgxSDdRVFZpTGRmcTFqNG0vd0hlVXYyQkRVSzRNZDQ2UmVaZjZlSVRDOXFBbER4MXNxR1o5UnZZaVI5Y2E5VVlLLzdnbHFaZjF1anlDM1htOUVtNXJkeGxCQnV1NEl0R003VVhRRWNwMHlsRU1rOEdycmc5RFBaQVIyTjRGNXE2RVBMMm1RRHR1K0pwcVZkWFd2aXBsbnFkaytpQVRDYm1jT0RSazFpSVJjL3JMYnI1Vjk3SXBVaWpaNktyVmVMdCs3QTNucERVZFNYYjB1a0R4ekRrYmN3OGhCcjRqTzR3K0F0dUwzOEdpeEZuVXcxQkJmT2Yra2c4NkJKdnp6SnREU0ppdzQ5QjRaTzhoUDJKUVYwK1pzTDE2TkhOWTNJWkFSaW1haWpLcUtnbXExeHF4MVBONlFSMmlhTlBTY2M3S3BZUVFqOTcyQ2laWVNMQzQvMGZ1N29ZdXdvSFBmdHVwaGlxUmFNaHU3SVZZSENHOG8yT2tIWlB0emVjUHZ5ZW50K1ZDY2M2bVR1VFVUQjRudnp2Q2FPVjJ0RUxCSkcwcHlEdU8zdll3aEh0NXZhYmFKM0xIRWhIVVVsU0I2cmtyZ1FZWEhJbVdkTk94cU12bWlHcXd2U1hCYXFXSStoYlpxNlFBK1YvZnNTV2QxNHNxRS9uWjdSbmx6YnhKR2dIeVBreDBOWU9IYkRweTIwT0NKWEkyczRUcnFyeUNCVXNYcDRZWHBta1VYbS90ZWNGcFlDUmFKWGVZcHhsZlZ4MFd0eUFJYTBVbXozSE1idUl3SzFjRnlUclBxcXR5Y2o1WkZMb04yVkpkOWhhd2lON0N4OFUydkkwTzhNaHRyMTB3d2NLbFdZeUljV1lqYzRiZGlLdEdwNUZvMDNwMmN0UjIxSlgrUUNZcFlRd0ZoaTcvUXdPU0JTTytWMEFtblNqQm1sVGFmQ3gxUjYrS0FoUjhJY3kzRkFRUU5MaGQ1RkkxVmJoUVBNRkN2R0x1OElVcjRWNnRsa3JjMUJ5SmxxU2VJRmtkSFdsUnYzMkRhSG0xQU9mT3ZrQzJ0cE5FVVcvS0ZQZGlzYWNBNEYxbHRHVWc0emhEQWRSNGpLTll6bk9oR2IzNG1wQmdTVDFwOUdFTndhbzVqaHdFM2UwaEtoOWdOa2Mxa2lZU0RROVBDL29GbjB6NXNDbjF1S01mOVE4MG11RjlNZ0hVS0xnaUdwZExqSWJxVjNQTUs5VHliRytLNXZQbHZSdytsVnZlZ1g5NllqLys0QzFIcDE4a1dOWnp1bFhOMzdla1N0aU5saHZSVDZTZllCcGlwOVI4clZNTlZTTFJKZ3I3aFZDSE9mRDJ3UVpoSUZpNk93ZlRhWjRSRHhUZmFUMnJkdHFEbFE1WGVQcHBaaERkTkRoUE9nM1lLalVHeVd4cWg0VFZLb3NJemVSUklNUVlabU5EaWlSWStNc3VrbmhXUCtTeHVkbGx1VS9YQm5uTDFqWmdiN3NFUnFKRnZ1MlgxVk5jMjBSbjhOY0x5ZE1iUmFlaFAyUjNMQ1MvcVZmSmNaMEJhNXhlRFhscWxXMUVVMGpFV202UWRpdjdLUHR3SHRzMnUzelhuZjk2NTZYTHVlenlPT24yYm56TVczRmNuZWYvZkRSVFh1alczWHFnbHQ3WGRtTm95V2FrdHcxMFV3Qk1ENmN2NDJua1ZnRWFRa1Urc0JiM040VXVZMnl0UTNmcWNiRGJsbFZiMFducElOYnRsMzgxMkRhNkJtekVpWGFoMDNwVExzblR6TW15VEVZYXdXYmNsQnVKcGw3RkdaM0dET2VKQng1bDk3eTRjUFJUK2RLbHdkQXpiY00xWFByUW8zbi9XKzZsUFh0UHp3cy9jV0M3UUZLKzZWanBYTTRTcFgwdDZ1Sm1ja3hZTW9sRXc4eTBGTlZ0aVhUaUdrRGFLRElCREZHcjMzRGtYYzZtL0hyY0NtYnVZdzdUVUNVU0xla2V4ejZDa0pBbHZJZ0dpaVJZWmxuZFlUMGR0WmZGSVJsNWhiOTVOZkpleWc2T1FnT2QrQVFMdm5MU2M3dmNpVXZNdVVTanJmWHpzNDZqRmFEa0hxc0I3UHVOaThyQUVLdVNGTnN6eGRmN0tRNUhYZFVKMzZObVhQSTdjZzFndWQrTFpibzgvRml3SDIyNHNaM2NJTjZpc3hxNlFXWWwrU2cxQUZjV1BXMzZYT1RFcDBjcDNYWHcvcDY0OWMxMWNDNUpqbGdEQlJJc1U5VmlqOHlQV05LUzNVMm1nU0lKRnN6T1plYnNKcnYvSjNrNXQ4YnZZTUh6bk1MN3hrN3kwc3ErVDdrRzRoTXMzUFNHMzJRODVkZFhpbmRxTllEVnc3ZWpoSk52ZnV2ZDNsRkVKVktwZ2JBR0VNSnRoRnROeTFNYk5PRVdlNzNBVUplbFVnTkRHb2hNc0x6ck1XRjUxL05TeDFDZkphRFVBR21nbmIrRHBmTGVIK29veXl2eUJZZFN3YVVHc2pRd1VXT0RQdzRkNy8ybnI3Nzd1Wjk4MU5nZFNzN212U3pPWlZ1cGdXd05JTUZTN0NnZlYyVXJ0R3lOMW9BMW1jYlpvTHQ1TDdxZkVySFVRRW9EU0xBVVBDNm1PSlRWVWdQWHB3RWtXQW9ldTlmWFVVbFZhc0RWQU40cUxYaDR2aTNyc2l4cnBRYWlOTEJZMFBJS2JMYUs2cjlFZXZKcTRMN0N0aGZ4ZGJZbnJ6cS9lNjc4L3dHM3MwUU1zY2FZT0FBQUFBQkpSVTVFcmtKZ2dnPT0iCn0K"/>
    </extobj>
  </extobjs>
</s:customData>
</file>

<file path=customXml/itemProps1.xml><?xml version="1.0" encoding="utf-8"?>
<ds:datastoreItem xmlns:ds="http://schemas.openxmlformats.org/officeDocument/2006/customXml" ds:itemID="{4B09F664-544A-4211-BD25-E6A7C7E0CAFC}">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118</TotalTime>
  <Words>12504</Words>
  <Application>Microsoft Office PowerPoint</Application>
  <PresentationFormat>宽屏</PresentationFormat>
  <Paragraphs>3536</Paragraphs>
  <Slides>97</Slides>
  <Notes>37</Notes>
  <HiddenSlides>1</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97</vt:i4>
      </vt:variant>
    </vt:vector>
  </HeadingPairs>
  <TitlesOfParts>
    <vt:vector size="115" baseType="lpstr">
      <vt:lpstr>PingFang SC</vt:lpstr>
      <vt:lpstr>等线</vt:lpstr>
      <vt:lpstr>等线 Light</vt:lpstr>
      <vt:lpstr>黑体</vt:lpstr>
      <vt:lpstr>宋体</vt:lpstr>
      <vt:lpstr>Microsoft Yahei</vt:lpstr>
      <vt:lpstr>Microsoft Yahei</vt:lpstr>
      <vt:lpstr>Arial</vt:lpstr>
      <vt:lpstr>Arial Narrow</vt:lpstr>
      <vt:lpstr>Calibri</vt:lpstr>
      <vt:lpstr>Tahoma</vt:lpstr>
      <vt:lpstr>Times New Roman</vt:lpstr>
      <vt:lpstr>Wingdings</vt:lpstr>
      <vt:lpstr>Office 主题​​</vt:lpstr>
      <vt:lpstr>Soaring</vt:lpstr>
      <vt:lpstr>Microsoft Word Picture</vt:lpstr>
      <vt:lpstr>Equation.3</vt:lpstr>
      <vt:lpstr>Equation.KSEE3</vt:lpstr>
      <vt:lpstr>组合逻辑元件</vt:lpstr>
      <vt:lpstr>ROM（Read-Only Memory）</vt:lpstr>
      <vt:lpstr>ROM和真值表</vt:lpstr>
      <vt:lpstr>用ROM实现组合逻辑函数</vt:lpstr>
      <vt:lpstr>用ROM实现4*4无符号二进制数乘法</vt:lpstr>
      <vt:lpstr>基于ROM的设计方法的优点</vt:lpstr>
      <vt:lpstr>可编程逻辑器件 </vt:lpstr>
      <vt:lpstr>乘积项结构</vt:lpstr>
      <vt:lpstr>FPGA (Field Programmable Gate Array )</vt:lpstr>
      <vt:lpstr>FPGA中的查找表（LUT）</vt:lpstr>
      <vt:lpstr>CLB(Configurable Logic Block)组成</vt:lpstr>
      <vt:lpstr>FPGA内部结构</vt:lpstr>
      <vt:lpstr>PowerPoint 演示文稿</vt:lpstr>
      <vt:lpstr>组合逻辑元件</vt:lpstr>
      <vt:lpstr>译码器及分类</vt:lpstr>
      <vt:lpstr>二进制译码器举例——3线-8线译码器</vt:lpstr>
      <vt:lpstr>用Verilog实现2-4译码器——1</vt:lpstr>
      <vt:lpstr>用Verilog实现2-4译码器——2</vt:lpstr>
      <vt:lpstr>用Verilog实现2-4译码器——3</vt:lpstr>
      <vt:lpstr>用Verilog实现2-4译码器——4</vt:lpstr>
      <vt:lpstr>2-4译码器的测试平台</vt:lpstr>
      <vt:lpstr>二进制译码器的典型应用——地址译码</vt:lpstr>
      <vt:lpstr>PowerPoint 演示文稿</vt:lpstr>
      <vt:lpstr>PowerPoint 演示文稿</vt:lpstr>
      <vt:lpstr>地址译码例题</vt:lpstr>
      <vt:lpstr>PowerPoint 演示文稿</vt:lpstr>
      <vt:lpstr>编码转换译码器</vt:lpstr>
      <vt:lpstr>原理图示例</vt:lpstr>
      <vt:lpstr>七段显示译码器</vt:lpstr>
      <vt:lpstr>PowerPoint 演示文稿</vt:lpstr>
      <vt:lpstr>用Verilog实现七段译码器</vt:lpstr>
      <vt:lpstr>七段译码器的Verilog测试平台</vt:lpstr>
      <vt:lpstr>组合逻辑元件</vt:lpstr>
      <vt:lpstr>多路复用器/数据选择器/多路选择器/多路开关</vt:lpstr>
      <vt:lpstr>多路选择器</vt:lpstr>
      <vt:lpstr>用一个译码器和开关实现的多路选择器</vt:lpstr>
      <vt:lpstr>8选1多路选择器</vt:lpstr>
      <vt:lpstr>多路选择器的典型应用</vt:lpstr>
      <vt:lpstr>双4选1多路选择器典型器件74LS153</vt:lpstr>
      <vt:lpstr>扩展多路选择器</vt:lpstr>
      <vt:lpstr>多路选择器、多路分配器和总线</vt:lpstr>
      <vt:lpstr>2输入8位多路选择器的数据流型Verilog模块</vt:lpstr>
      <vt:lpstr>采用多重if语句实现多路选择器</vt:lpstr>
      <vt:lpstr>采用case语句的4输入8位多路复用器</vt:lpstr>
      <vt:lpstr>PowerPoint 演示文稿</vt:lpstr>
      <vt:lpstr>组合逻辑元件</vt:lpstr>
      <vt:lpstr>三态缓冲器 three-state buffer</vt:lpstr>
      <vt:lpstr>三态缓冲器 three-state buffer</vt:lpstr>
      <vt:lpstr>三态缓冲器——截止时间</vt:lpstr>
      <vt:lpstr>三态缓冲器的应用</vt:lpstr>
      <vt:lpstr>三态缓冲器的应用——双向数据总线</vt:lpstr>
      <vt:lpstr>三态缓冲器的应用——续</vt:lpstr>
      <vt:lpstr>三态缓冲器的应用——MOD 5选择电路</vt:lpstr>
      <vt:lpstr>MOD 5选择电路——续</vt:lpstr>
      <vt:lpstr>典型三态缓冲器——四线缓冲器74LS125</vt:lpstr>
      <vt:lpstr>典型三态缓冲器——八缓冲器74x541</vt:lpstr>
      <vt:lpstr>典型三态缓冲器应用——总线收发器</vt:lpstr>
      <vt:lpstr>双向总线示例</vt:lpstr>
      <vt:lpstr>用Verilog实现三态输出</vt:lpstr>
      <vt:lpstr>用Verilog实现4路8位总线收发器</vt:lpstr>
      <vt:lpstr>利用74LS138设计1位二进制全加器</vt:lpstr>
      <vt:lpstr>PowerPoint 演示文稿</vt:lpstr>
      <vt:lpstr>使用八选一多路复用器实现逻辑函数</vt:lpstr>
      <vt:lpstr>利用四选一多路选择器设计组合逻辑</vt:lpstr>
      <vt:lpstr>利用四选一多路选择器设计组合逻辑</vt:lpstr>
      <vt:lpstr>组合逻辑元件</vt:lpstr>
      <vt:lpstr>编码器</vt:lpstr>
      <vt:lpstr>键盘编码器</vt:lpstr>
      <vt:lpstr>优先编码器</vt:lpstr>
      <vt:lpstr>编码器典型芯片74LS148</vt:lpstr>
      <vt:lpstr>编码器与译码器的实际应用</vt:lpstr>
      <vt:lpstr>用多重if实现8输入优先编码器</vt:lpstr>
      <vt:lpstr>采用for循环的8输入优先编码器</vt:lpstr>
      <vt:lpstr>采用case语句的8输入优先编码器</vt:lpstr>
      <vt:lpstr>8输入优先编码器模块的测试平台</vt:lpstr>
      <vt:lpstr>PowerPoint 演示文稿</vt:lpstr>
      <vt:lpstr>组合逻辑元件</vt:lpstr>
      <vt:lpstr>异或门和异或非门</vt:lpstr>
      <vt:lpstr>异或门和异或非门</vt:lpstr>
      <vt:lpstr>奇偶校验器</vt:lpstr>
      <vt:lpstr>校验位计算方法</vt:lpstr>
      <vt:lpstr>奇偶校验器74LS280</vt:lpstr>
      <vt:lpstr>PowerPoint 演示文稿</vt:lpstr>
      <vt:lpstr>用Verilog实现9输入奇偶校验电路</vt:lpstr>
      <vt:lpstr>组合逻辑元件</vt:lpstr>
      <vt:lpstr> 数值比较器</vt:lpstr>
      <vt:lpstr>一位数值比较器</vt:lpstr>
      <vt:lpstr>多位数值比较器</vt:lpstr>
      <vt:lpstr>数值比较器的级联—— ①串行方式</vt:lpstr>
      <vt:lpstr>数值比较器的级联—— ②并行方式</vt:lpstr>
      <vt:lpstr>用Verilog实现8位数值比较器——1</vt:lpstr>
      <vt:lpstr>用Verilog实现8位数值比较器——2</vt:lpstr>
      <vt:lpstr>用Verilog实现比较器——3</vt:lpstr>
      <vt:lpstr>64位数值比较器</vt:lpstr>
      <vt:lpstr>N位比较器的测试平台</vt:lpstr>
      <vt:lpstr>组合逻辑元件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dag</dc:creator>
  <cp:lastModifiedBy>王 铭</cp:lastModifiedBy>
  <cp:revision>298</cp:revision>
  <dcterms:created xsi:type="dcterms:W3CDTF">2002-03-18T12:39:00Z</dcterms:created>
  <dcterms:modified xsi:type="dcterms:W3CDTF">2020-12-06T05:02:53Z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