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1"/>
  </p:handoutMasterIdLst>
  <p:sldIdLst>
    <p:sldId id="905" r:id="rId3"/>
    <p:sldId id="907" r:id="rId4"/>
    <p:sldId id="892" r:id="rId5"/>
    <p:sldId id="612" r:id="rId7"/>
    <p:sldId id="616" r:id="rId8"/>
    <p:sldId id="893" r:id="rId9"/>
    <p:sldId id="615" r:id="rId1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6600"/>
    <a:srgbClr val="00CC00"/>
    <a:srgbClr val="006600"/>
    <a:srgbClr val="FFFF99"/>
    <a:srgbClr val="6600CC"/>
    <a:srgbClr val="FFFFCC"/>
    <a:srgbClr val="FF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7" autoAdjust="0"/>
    <p:restoredTop sz="93810" autoAdjust="0"/>
  </p:normalViewPr>
  <p:slideViewPr>
    <p:cSldViewPr>
      <p:cViewPr>
        <p:scale>
          <a:sx n="74" d="100"/>
          <a:sy n="74" d="100"/>
        </p:scale>
        <p:origin x="-62" y="58"/>
      </p:cViewPr>
      <p:guideLst>
        <p:guide orient="horz" pos="253"/>
        <p:guide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0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48"/>
        <p:guide pos="21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D9DB315-4516-4445-BA45-3A9177E3FE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DD12F-C0C6-4298-8A55-CFEF270951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315AB-F88D-46FB-A09A-09E10F921E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15AB-F88D-46FB-A09A-09E10F921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15AB-F88D-46FB-A09A-09E10F921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15AB-F88D-46FB-A09A-09E10F921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15AB-F88D-46FB-A09A-09E10F921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F315AB-F88D-46FB-A09A-09E10F921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5410"/>
            <a:ext cx="7772400" cy="593090"/>
          </a:xfrm>
        </p:spPr>
        <p:txBody>
          <a:bodyPr/>
          <a:lstStyle>
            <a:lvl1pPr>
              <a:defRPr sz="4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13435"/>
            <a:ext cx="7772400" cy="375856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defRPr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05410"/>
            <a:ext cx="7772400" cy="593090"/>
          </a:xfrm>
        </p:spPr>
        <p:txBody>
          <a:bodyPr/>
          <a:lstStyle>
            <a:lvl1pPr>
              <a:defRPr sz="4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07C3C-352E-4A80-957F-FE25D2BFAE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05410"/>
            <a:ext cx="7772400" cy="551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l" eaLnBrk="1" hangingPunct="1">
              <a:defRPr kumimoji="0" sz="1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defRPr kumimoji="0" sz="1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27240" y="4686300"/>
            <a:ext cx="1905000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 eaLnBrk="1" hangingPunct="1">
              <a:defRPr kumimoji="0"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44F4486-0710-4852-99FF-14BFEDB5661F}" type="slidenum">
              <a:rPr lang="en-US" altLang="zh-CN"/>
            </a:fld>
            <a:endParaRPr lang="en-US" altLang="zh-CN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58520"/>
            <a:ext cx="7772400" cy="371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cxnSp>
        <p:nvCxnSpPr>
          <p:cNvPr id="4" name="直接连接符 6"/>
          <p:cNvCxnSpPr/>
          <p:nvPr userDrawn="1"/>
        </p:nvCxnSpPr>
        <p:spPr>
          <a:xfrm>
            <a:off x="663575" y="744220"/>
            <a:ext cx="7776000" cy="0"/>
          </a:xfrm>
          <a:prstGeom prst="line">
            <a:avLst/>
          </a:prstGeom>
          <a:ln w="38100" cap="flat" cmpd="dbl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/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bg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bg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6"/>
          <p:cNvSpPr/>
          <p:nvPr/>
        </p:nvSpPr>
        <p:spPr>
          <a:xfrm>
            <a:off x="4950619" y="3598069"/>
            <a:ext cx="2807494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ea typeface="黑体" panose="02010609060101010101" pitchFamily="49" charset="-122"/>
              </a:rPr>
              <a:t>王鸿鹏</a:t>
            </a:r>
            <a:endParaRPr lang="zh-CN" altLang="en-US" sz="18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</a:rPr>
              <a:t>School of Computer Science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黑体" panose="02010609060101010101" pitchFamily="49" charset="-122"/>
              </a:rPr>
              <a:t>wanghp@hit.edu.cn</a:t>
            </a:r>
            <a:endParaRPr lang="en-US" altLang="zh-CN" sz="18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7171" name="矩形 3"/>
          <p:cNvSpPr/>
          <p:nvPr/>
        </p:nvSpPr>
        <p:spPr>
          <a:xfrm>
            <a:off x="2033588" y="1275160"/>
            <a:ext cx="5130404" cy="1268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sz="2800">
                <a:solidFill>
                  <a:schemeClr val="bg2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950" b="1" dirty="0">
                <a:solidFill>
                  <a:srgbClr val="000000"/>
                </a:solidFill>
                <a:latin typeface="Segoe UI Black" panose="020B0A02040204020203" pitchFamily="34" charset="0"/>
                <a:ea typeface="黑体" panose="02010609060101010101" pitchFamily="49" charset="-122"/>
              </a:rPr>
              <a:t>数字逻辑设计</a:t>
            </a:r>
            <a:endParaRPr lang="zh-CN" altLang="en-US" sz="4950" b="1" dirty="0">
              <a:solidFill>
                <a:srgbClr val="000000"/>
              </a:solidFill>
              <a:latin typeface="Segoe UI Black" panose="020B0A02040204020203" pitchFamily="34" charset="0"/>
              <a:ea typeface="黑体" panose="02010609060101010101" pitchFamily="49" charset="-122"/>
            </a:endParaRPr>
          </a:p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Digital</a:t>
            </a:r>
            <a:r>
              <a:rPr lang="zh-CN" altLang="en-US" sz="2700" dirty="0">
                <a:solidFill>
                  <a:srgbClr val="00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Logic Design</a:t>
            </a:r>
            <a:endParaRPr lang="zh-CN" altLang="en-US" sz="2700" dirty="0">
              <a:solidFill>
                <a:srgbClr val="00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lnSpc>
                <a:spcPct val="14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锁存器（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Latch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0" indent="0">
              <a:lnSpc>
                <a:spcPct val="14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触发器（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Flip-Flop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带附加输入端的边沿触发器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0" indent="0">
              <a:lnSpc>
                <a:spcPct val="140000"/>
              </a:lnSpc>
              <a:spcBef>
                <a:spcPct val="50000"/>
              </a:spcBef>
              <a:buClr>
                <a:srgbClr val="FF6600"/>
              </a:buClr>
              <a:buSzPct val="65000"/>
              <a:buChar char="n"/>
            </a:pP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触发器类型转换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96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69056" tIns="34528" rIns="69056" bIns="34528" anchor="ctr"/>
          <a:p>
            <a:pPr>
              <a:buNone/>
            </a:pPr>
            <a:r>
              <a:rPr lang="zh-CN" altLang="en-US" dirty="0">
                <a:ea typeface="黑体" panose="02010609060101010101" pitchFamily="49" charset="-122"/>
              </a:rPr>
              <a:t>时序逻辑元件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algn="r" eaLnBrk="1" hangingPunct="1">
              <a:buNone/>
            </a:pPr>
            <a:fld id="{9A0DB2DC-4C9A-4742-B13C-FB6460FD3503}" type="slidenum">
              <a:rPr lang="en-US" altLang="zh-CN" sz="1050" dirty="0">
                <a:latin typeface="Times New Roman" panose="02020603050405020304" pitchFamily="18" charset="0"/>
              </a:rPr>
            </a:fld>
            <a:endParaRPr lang="en-US" altLang="zh-CN" sz="105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7329277" y="1936363"/>
            <a:ext cx="1295995" cy="1909037"/>
            <a:chOff x="7119330" y="2524080"/>
            <a:chExt cx="865121" cy="1443865"/>
          </a:xfrm>
        </p:grpSpPr>
        <p:sp>
          <p:nvSpPr>
            <p:cNvPr id="83" name="圆角矩形 82"/>
            <p:cNvSpPr/>
            <p:nvPr/>
          </p:nvSpPr>
          <p:spPr bwMode="auto">
            <a:xfrm>
              <a:off x="7119330" y="2686891"/>
              <a:ext cx="824455" cy="999923"/>
            </a:xfrm>
            <a:prstGeom prst="roundRect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7221559" y="2524080"/>
              <a:ext cx="762892" cy="1443865"/>
              <a:chOff x="7221559" y="2524080"/>
              <a:chExt cx="762892" cy="1443865"/>
            </a:xfrm>
          </p:grpSpPr>
          <p:cxnSp>
            <p:nvCxnSpPr>
              <p:cNvPr id="77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7403814" y="3419885"/>
                <a:ext cx="612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74" name="Picture 5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 rot="10800000">
                <a:off x="7560696" y="3221339"/>
                <a:ext cx="278507" cy="345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59" name="组合 33"/>
              <p:cNvGrpSpPr/>
              <p:nvPr/>
            </p:nvGrpSpPr>
            <p:grpSpPr bwMode="auto">
              <a:xfrm>
                <a:off x="7221559" y="2524080"/>
                <a:ext cx="762892" cy="1213341"/>
                <a:chOff x="6090521" y="3257278"/>
                <a:chExt cx="762892" cy="1213404"/>
              </a:xfrm>
            </p:grpSpPr>
            <p:cxnSp>
              <p:nvCxnSpPr>
                <p:cNvPr id="60" name="直接连接符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116331" y="4170365"/>
                  <a:ext cx="59904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61" name="组合 66"/>
                <p:cNvGrpSpPr/>
                <p:nvPr/>
              </p:nvGrpSpPr>
              <p:grpSpPr bwMode="auto">
                <a:xfrm>
                  <a:off x="6090521" y="3257278"/>
                  <a:ext cx="762892" cy="707963"/>
                  <a:chOff x="2220896" y="3257487"/>
                  <a:chExt cx="762896" cy="708075"/>
                </a:xfrm>
              </p:grpSpPr>
              <p:grpSp>
                <p:nvGrpSpPr>
                  <p:cNvPr id="64" name="组合 16"/>
                  <p:cNvGrpSpPr/>
                  <p:nvPr/>
                </p:nvGrpSpPr>
                <p:grpSpPr bwMode="auto">
                  <a:xfrm>
                    <a:off x="2220896" y="3257487"/>
                    <a:ext cx="762896" cy="708075"/>
                    <a:chOff x="1863706" y="2419281"/>
                    <a:chExt cx="762896" cy="708075"/>
                  </a:xfrm>
                </p:grpSpPr>
                <p:cxnSp>
                  <p:nvCxnSpPr>
                    <p:cNvPr id="66" name="直接连接符 17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1997927" y="2772524"/>
                      <a:ext cx="708075" cy="1588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bg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67" name="直接连接符 18"/>
                    <p:cNvCxnSpPr>
                      <a:cxnSpLocks noChangeShapeType="1"/>
                    </p:cNvCxnSpPr>
                    <p:nvPr/>
                  </p:nvCxnSpPr>
                  <p:spPr bwMode="auto">
                    <a:xfrm rot="5400000">
                      <a:off x="1886538" y="2537173"/>
                      <a:ext cx="190636" cy="1588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bg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68" name="矩形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6406" y="2643188"/>
                      <a:ext cx="648005" cy="360076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19050" algn="ctr">
                      <a:solidFill>
                        <a:schemeClr val="bg2"/>
                      </a:solidFill>
                      <a:rou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200"/>
                    </a:p>
                  </p:txBody>
                </p:sp>
                <p:sp>
                  <p:nvSpPr>
                    <p:cNvPr id="69" name="TextBox 6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84789" y="2809360"/>
                      <a:ext cx="268985" cy="20848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 eaLnBrk="1" hangingPunct="1">
                        <a:defRPr/>
                      </a:pPr>
                      <a:r>
                        <a:rPr lang="en-US" altLang="zh-CN" sz="1200" b="1" dirty="0">
                          <a:latin typeface="+mj-lt"/>
                          <a:ea typeface="黑体" panose="02010609060101010101" pitchFamily="49" charset="-122"/>
                        </a:rPr>
                        <a:t>J</a:t>
                      </a:r>
                      <a:endParaRPr lang="zh-CN" altLang="en-US" sz="1200" b="1" dirty="0">
                        <a:latin typeface="+mj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70" name="TextBox 6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69411" y="2809353"/>
                      <a:ext cx="357191" cy="27705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defRPr/>
                      </a:pPr>
                      <a:r>
                        <a:rPr lang="en-US" altLang="zh-CN" sz="1200" b="1" dirty="0">
                          <a:latin typeface="+mj-lt"/>
                          <a:ea typeface="黑体" panose="02010609060101010101" pitchFamily="49" charset="-122"/>
                        </a:rPr>
                        <a:t>K</a:t>
                      </a:r>
                      <a:endParaRPr lang="zh-CN" altLang="en-US" sz="1200" b="1" dirty="0">
                        <a:latin typeface="+mj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71" name="Text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863706" y="2619385"/>
                      <a:ext cx="357189" cy="27705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defRPr/>
                      </a:pPr>
                      <a:r>
                        <a:rPr lang="en-US" altLang="zh-CN" sz="1200" b="1" dirty="0">
                          <a:latin typeface="+mj-lt"/>
                          <a:ea typeface="黑体" panose="02010609060101010101" pitchFamily="49" charset="-122"/>
                        </a:rPr>
                        <a:t>Q</a:t>
                      </a:r>
                      <a:endParaRPr lang="zh-CN" altLang="en-US" sz="1200" b="1" dirty="0">
                        <a:latin typeface="+mj-lt"/>
                        <a:ea typeface="黑体" panose="02010609060101010101" pitchFamily="49" charset="-122"/>
                      </a:endParaRPr>
                    </a:p>
                  </p:txBody>
                </p:sp>
                <p:sp>
                  <p:nvSpPr>
                    <p:cNvPr id="72" name="TextBox 7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45661" y="2636684"/>
                      <a:ext cx="357191" cy="27705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defRPr/>
                      </a:pPr>
                      <a:r>
                        <a:rPr lang="en-US" altLang="zh-CN" sz="1200" b="1" dirty="0">
                          <a:latin typeface="+mj-lt"/>
                          <a:ea typeface="黑体" panose="02010609060101010101" pitchFamily="49" charset="-122"/>
                        </a:rPr>
                        <a:t>Q</a:t>
                      </a:r>
                      <a:endParaRPr lang="zh-CN" altLang="en-US" sz="1200" b="1" dirty="0">
                        <a:latin typeface="+mj-lt"/>
                        <a:ea typeface="黑体" panose="02010609060101010101" pitchFamily="49" charset="-122"/>
                      </a:endParaRPr>
                    </a:p>
                  </p:txBody>
                </p:sp>
                <p:cxnSp>
                  <p:nvCxnSpPr>
                    <p:cNvPr id="73" name="直接连接符 2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301859" y="2681298"/>
                      <a:ext cx="93600" cy="1588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bg2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65" name="椭圆 27"/>
                  <p:cNvSpPr>
                    <a:spLocks noChangeArrowheads="1"/>
                  </p:cNvSpPr>
                  <p:nvPr/>
                </p:nvSpPr>
                <p:spPr bwMode="auto">
                  <a:xfrm>
                    <a:off x="2512105" y="3832464"/>
                    <a:ext cx="71439" cy="71438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 algn="ctr">
                    <a:solidFill>
                      <a:schemeClr val="bg2"/>
                    </a:solidFill>
                    <a:rou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200"/>
                  </a:p>
                </p:txBody>
              </p:sp>
            </p:grpSp>
            <p:sp>
              <p:nvSpPr>
                <p:cNvPr id="62" name="等腰三角形 36"/>
                <p:cNvSpPr>
                  <a:spLocks noChangeArrowheads="1"/>
                </p:cNvSpPr>
                <p:nvPr/>
              </p:nvSpPr>
              <p:spPr bwMode="auto">
                <a:xfrm>
                  <a:off x="6381725" y="3765031"/>
                  <a:ext cx="72008" cy="7200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200"/>
                </a:p>
              </p:txBody>
            </p:sp>
            <p:sp>
              <p:nvSpPr>
                <p:cNvPr id="63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6223422" y="3538975"/>
                  <a:ext cx="422275" cy="2770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200" b="1" dirty="0">
                      <a:solidFill>
                        <a:schemeClr val="bg1"/>
                      </a:solidFill>
                      <a:latin typeface="+mj-lt"/>
                      <a:ea typeface="黑体" panose="02010609060101010101" pitchFamily="49" charset="-122"/>
                    </a:rPr>
                    <a:t>CK</a:t>
                  </a:r>
                  <a:endParaRPr lang="zh-CN" altLang="en-US" sz="12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75" name="Text Box 61"/>
              <p:cNvSpPr txBox="1">
                <a:spLocks noChangeArrowheads="1"/>
              </p:cNvSpPr>
              <p:nvPr/>
            </p:nvSpPr>
            <p:spPr bwMode="auto">
              <a:xfrm>
                <a:off x="7600972" y="3690946"/>
                <a:ext cx="381002" cy="2769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200" b="1" dirty="0" smtClean="0"/>
                  <a:t>D</a:t>
                </a:r>
                <a:endParaRPr lang="en-US" altLang="zh-CN" sz="1200" b="1" dirty="0"/>
              </a:p>
            </p:txBody>
          </p:sp>
          <p:cxnSp>
            <p:nvCxnSpPr>
              <p:cNvPr id="76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7125595" y="3321516"/>
                <a:ext cx="435647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>
                <a:off x="7339430" y="3549189"/>
                <a:ext cx="360468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oval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80" name="Text Box 61"/>
              <p:cNvSpPr txBox="1">
                <a:spLocks noChangeArrowheads="1"/>
              </p:cNvSpPr>
              <p:nvPr/>
            </p:nvSpPr>
            <p:spPr bwMode="auto">
              <a:xfrm>
                <a:off x="7386904" y="3712268"/>
                <a:ext cx="317065" cy="2084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200" b="1" dirty="0" smtClean="0"/>
                  <a:t>CP  </a:t>
                </a:r>
                <a:endParaRPr lang="en-US" altLang="zh-CN" sz="1200" b="1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触发器类型转换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——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代数法</a:t>
            </a:r>
            <a:endParaRPr lang="zh-CN" altLang="en-US" dirty="0" smtClean="0">
              <a:solidFill>
                <a:schemeClr val="bg2"/>
              </a:solidFill>
              <a:latin typeface="黑体" panose="02010609060101010101" pitchFamily="49" charset="-122"/>
              <a:sym typeface="+mn-ea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2577030" y="1570896"/>
            <a:ext cx="2740011" cy="784830"/>
            <a:chOff x="2577030" y="1570896"/>
            <a:chExt cx="2740011" cy="784830"/>
          </a:xfrm>
        </p:grpSpPr>
        <p:sp>
          <p:nvSpPr>
            <p:cNvPr id="28674" name="Text Box 73"/>
            <p:cNvSpPr txBox="1">
              <a:spLocks noChangeArrowheads="1"/>
            </p:cNvSpPr>
            <p:nvPr/>
          </p:nvSpPr>
          <p:spPr bwMode="auto">
            <a:xfrm>
              <a:off x="2577030" y="1823310"/>
              <a:ext cx="1242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转换方法</a:t>
              </a:r>
              <a:endParaRPr lang="en-US" altLang="zh-CN" sz="1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5" name="AutoShape 74"/>
            <p:cNvSpPr/>
            <p:nvPr/>
          </p:nvSpPr>
          <p:spPr bwMode="auto">
            <a:xfrm>
              <a:off x="3734313" y="1688382"/>
              <a:ext cx="144000" cy="612000"/>
            </a:xfrm>
            <a:prstGeom prst="leftBrace">
              <a:avLst>
                <a:gd name="adj1" fmla="val 27195"/>
                <a:gd name="adj2" fmla="val 50000"/>
              </a:avLst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</a:endParaRPr>
            </a:p>
          </p:txBody>
        </p:sp>
        <p:sp>
          <p:nvSpPr>
            <p:cNvPr id="221259" name="Text Box 75"/>
            <p:cNvSpPr txBox="1">
              <a:spLocks noChangeArrowheads="1"/>
            </p:cNvSpPr>
            <p:nvPr/>
          </p:nvSpPr>
          <p:spPr bwMode="auto">
            <a:xfrm>
              <a:off x="3877178" y="1570896"/>
              <a:ext cx="1439863" cy="7848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rgbClr val="0066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代数法</a:t>
              </a:r>
              <a:endParaRPr lang="en-US" altLang="zh-CN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Clr>
                  <a:srgbClr val="006600"/>
                </a:buClr>
                <a:buSzPct val="70000"/>
                <a:buFont typeface="Wingdings" panose="05000000000000000000" pitchFamily="2" charset="2"/>
                <a:buChar char="n"/>
                <a:defRPr/>
              </a:pPr>
              <a:r>
                <a:rPr lang="zh-CN" altLang="en-US" sz="1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卡诺图法</a:t>
              </a:r>
              <a:endPara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06530" name="Text Box 2"/>
          <p:cNvSpPr txBox="1">
            <a:spLocks noChangeArrowheads="1"/>
          </p:cNvSpPr>
          <p:nvPr/>
        </p:nvSpPr>
        <p:spPr bwMode="auto">
          <a:xfrm>
            <a:off x="785786" y="2714626"/>
            <a:ext cx="3643306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  <a:defRPr/>
            </a:pPr>
            <a:r>
              <a:rPr lang="en-US" altLang="zh-CN" sz="18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1.</a:t>
            </a:r>
            <a:r>
              <a:rPr lang="en-US" altLang="zh-CN" sz="1800" i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altLang="zh-CN" sz="1800" b="1" dirty="0">
                <a:solidFill>
                  <a:schemeClr val="bg1"/>
                </a:solidFill>
                <a:latin typeface="+mj-lt"/>
              </a:rPr>
              <a:t>JK 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→ D </a:t>
            </a:r>
            <a:r>
              <a:rPr lang="zh-CN" altLang="en-US" sz="1800" b="1" dirty="0">
                <a:solidFill>
                  <a:schemeClr val="bg1"/>
                </a:solidFill>
                <a:latin typeface="+mj-lt"/>
              </a:rPr>
              <a:t>、</a:t>
            </a:r>
            <a:r>
              <a:rPr lang="en-US" altLang="zh-CN" sz="1800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zh-CN" altLang="en-US" sz="1800" b="1" dirty="0">
                <a:solidFill>
                  <a:schemeClr val="bg1"/>
                </a:solidFill>
                <a:latin typeface="+mj-lt"/>
              </a:rPr>
              <a:t>（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T'</a:t>
            </a:r>
            <a:r>
              <a:rPr lang="zh-CN" altLang="en-US" sz="1800" b="1" dirty="0" smtClean="0">
                <a:solidFill>
                  <a:schemeClr val="bg1"/>
                </a:solidFill>
                <a:latin typeface="+mj-lt"/>
              </a:rPr>
              <a:t>）</a:t>
            </a:r>
            <a:r>
              <a:rPr lang="zh-CN" altLang="en-US" sz="1800" b="1" dirty="0">
                <a:solidFill>
                  <a:schemeClr val="bg1"/>
                </a:solidFill>
                <a:latin typeface="+mj-lt"/>
              </a:rPr>
              <a:t>、</a:t>
            </a:r>
            <a:r>
              <a:rPr lang="en-US" altLang="zh-CN" sz="1800" b="1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altLang="zh-CN" sz="1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altLang="zh-CN" sz="1800" b="1" dirty="0">
                <a:latin typeface="+mj-lt"/>
              </a:rPr>
              <a:t> </a:t>
            </a:r>
            <a:endParaRPr lang="en-US" altLang="zh-CN" sz="1800" b="1" dirty="0">
              <a:latin typeface="+mj-lt"/>
            </a:endParaRPr>
          </a:p>
        </p:txBody>
      </p:sp>
      <p:sp>
        <p:nvSpPr>
          <p:cNvPr id="406534" name="Text Box 6"/>
          <p:cNvSpPr txBox="1">
            <a:spLocks noChangeArrowheads="1"/>
          </p:cNvSpPr>
          <p:nvPr/>
        </p:nvSpPr>
        <p:spPr bwMode="auto">
          <a:xfrm>
            <a:off x="1142976" y="3143254"/>
            <a:ext cx="1714512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(1)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JK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b="1" dirty="0" smtClean="0">
                <a:latin typeface="+mj-lt"/>
              </a:rPr>
              <a:t>→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  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406543" name="Text Box 15"/>
          <p:cNvSpPr txBox="1">
            <a:spLocks noChangeArrowheads="1"/>
          </p:cNvSpPr>
          <p:nvPr/>
        </p:nvSpPr>
        <p:spPr bwMode="auto">
          <a:xfrm>
            <a:off x="1119163" y="4071948"/>
            <a:ext cx="598467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06544" name="Text Box 16"/>
          <p:cNvSpPr txBox="1">
            <a:spLocks noChangeArrowheads="1"/>
          </p:cNvSpPr>
          <p:nvPr/>
        </p:nvSpPr>
        <p:spPr bwMode="auto">
          <a:xfrm>
            <a:off x="1762106" y="4071948"/>
            <a:ext cx="1000132" cy="3371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n+1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0"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= D</a:t>
            </a:r>
            <a:endParaRPr kumimoji="0"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57224" y="786117"/>
            <a:ext cx="7459192" cy="72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80975" indent="-180975" eaLnBrk="1" hangingPunct="1">
              <a:spcBef>
                <a:spcPts val="600"/>
              </a:spcBef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触发器类型主要有</a:t>
            </a:r>
            <a:r>
              <a:rPr lang="en-US" altLang="zh-CN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种，用到最多的是</a:t>
            </a:r>
            <a:r>
              <a:rPr lang="en-US" altLang="zh-CN" sz="1800" b="1" dirty="0" smtClean="0">
                <a:solidFill>
                  <a:schemeClr val="bg2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lang="zh-CN" altLang="en-US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endParaRPr lang="en-US" altLang="zh-CN" sz="1800" b="1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>
                <a:srgbClr val="FF66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触发器类型可以相互转换（例如，设计中手头没有需要的触发器类型）</a:t>
            </a:r>
            <a:endParaRPr lang="en-US" altLang="zh-CN" sz="1800" b="1" dirty="0" smtClean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 Box 75"/>
          <p:cNvSpPr txBox="1">
            <a:spLocks noChangeArrowheads="1"/>
          </p:cNvSpPr>
          <p:nvPr/>
        </p:nvSpPr>
        <p:spPr bwMode="auto">
          <a:xfrm>
            <a:off x="755576" y="2211710"/>
            <a:ext cx="1728192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代数法</a:t>
            </a:r>
            <a:endParaRPr lang="en-US" altLang="zh-CN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Group 31"/>
          <p:cNvGrpSpPr/>
          <p:nvPr/>
        </p:nvGrpSpPr>
        <p:grpSpPr bwMode="auto">
          <a:xfrm>
            <a:off x="1762105" y="3571882"/>
            <a:ext cx="2016125" cy="347662"/>
            <a:chOff x="884" y="1298"/>
            <a:chExt cx="2226" cy="291"/>
          </a:xfrm>
        </p:grpSpPr>
        <p:grpSp>
          <p:nvGrpSpPr>
            <p:cNvPr id="26" name="Group 49"/>
            <p:cNvGrpSpPr/>
            <p:nvPr/>
          </p:nvGrpSpPr>
          <p:grpSpPr bwMode="auto">
            <a:xfrm>
              <a:off x="884" y="1298"/>
              <a:ext cx="2147" cy="284"/>
              <a:chOff x="912" y="3235"/>
              <a:chExt cx="2147" cy="284"/>
            </a:xfrm>
          </p:grpSpPr>
          <p:sp>
            <p:nvSpPr>
              <p:cNvPr id="28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2147" cy="284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n+1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= J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+ 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K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endPara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29" name="Line 38"/>
              <p:cNvSpPr>
                <a:spLocks noChangeShapeType="1"/>
              </p:cNvSpPr>
              <p:nvPr/>
            </p:nvSpPr>
            <p:spPr bwMode="auto">
              <a:xfrm>
                <a:off x="1917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48"/>
              <p:cNvSpPr>
                <a:spLocks noChangeShapeType="1"/>
              </p:cNvSpPr>
              <p:nvPr/>
            </p:nvSpPr>
            <p:spPr bwMode="auto">
              <a:xfrm>
                <a:off x="2430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2226" cy="28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1071538" y="3605220"/>
            <a:ext cx="598467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b="1" dirty="0" smtClean="0">
                <a:latin typeface="Arial" panose="020B0604020202020204" pitchFamily="34" charset="0"/>
              </a:rPr>
              <a:t>JK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672016" y="2192754"/>
            <a:ext cx="1064552" cy="738664"/>
            <a:chOff x="5526865" y="3916666"/>
            <a:chExt cx="790608" cy="738664"/>
          </a:xfrm>
        </p:grpSpPr>
        <p:sp>
          <p:nvSpPr>
            <p:cNvPr id="33" name="圆角矩形标注 13"/>
            <p:cNvSpPr>
              <a:spLocks noChangeArrowheads="1"/>
            </p:cNvSpPr>
            <p:nvPr/>
          </p:nvSpPr>
          <p:spPr bwMode="auto">
            <a:xfrm>
              <a:off x="5548574" y="3932503"/>
              <a:ext cx="676821" cy="504000"/>
            </a:xfrm>
            <a:prstGeom prst="wedgeRoundRectCallout">
              <a:avLst>
                <a:gd name="adj1" fmla="val -105415"/>
                <a:gd name="adj2" fmla="val -6805"/>
                <a:gd name="adj3" fmla="val 16667"/>
              </a:avLst>
            </a:prstGeom>
            <a:solidFill>
              <a:schemeClr val="tx1"/>
            </a:solidFill>
            <a:ln w="1905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5526865" y="3916666"/>
              <a:ext cx="79060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zh-CN" altLang="en-US" sz="14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从次态方程入手</a:t>
              </a:r>
              <a:endParaRPr lang="en-US" altLang="zh-CN" sz="1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5" name="Group 31"/>
          <p:cNvGrpSpPr/>
          <p:nvPr/>
        </p:nvGrpSpPr>
        <p:grpSpPr bwMode="auto">
          <a:xfrm>
            <a:off x="4129665" y="3786196"/>
            <a:ext cx="1799657" cy="347662"/>
            <a:chOff x="884" y="1298"/>
            <a:chExt cx="1987" cy="291"/>
          </a:xfrm>
        </p:grpSpPr>
        <p:grpSp>
          <p:nvGrpSpPr>
            <p:cNvPr id="36" name="Group 49"/>
            <p:cNvGrpSpPr/>
            <p:nvPr/>
          </p:nvGrpSpPr>
          <p:grpSpPr bwMode="auto">
            <a:xfrm>
              <a:off x="884" y="1298"/>
              <a:ext cx="1987" cy="284"/>
              <a:chOff x="912" y="3235"/>
              <a:chExt cx="1987" cy="284"/>
            </a:xfrm>
          </p:grpSpPr>
          <p:sp>
            <p:nvSpPr>
              <p:cNvPr id="38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1987" cy="284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D  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= </a:t>
                </a:r>
                <a:r>
                  <a:rPr kumimoji="0"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J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+ 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K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endPara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39" name="Line 38"/>
              <p:cNvSpPr>
                <a:spLocks noChangeShapeType="1"/>
              </p:cNvSpPr>
              <p:nvPr/>
            </p:nvSpPr>
            <p:spPr bwMode="auto">
              <a:xfrm>
                <a:off x="1759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" name="Line 48"/>
              <p:cNvSpPr>
                <a:spLocks noChangeShapeType="1"/>
              </p:cNvSpPr>
              <p:nvPr/>
            </p:nvSpPr>
            <p:spPr bwMode="auto">
              <a:xfrm>
                <a:off x="2272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1948" cy="284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2" name="AutoShape 74"/>
          <p:cNvSpPr/>
          <p:nvPr/>
        </p:nvSpPr>
        <p:spPr bwMode="auto">
          <a:xfrm rot="10800000">
            <a:off x="3677620" y="3714758"/>
            <a:ext cx="180000" cy="540000"/>
          </a:xfrm>
          <a:prstGeom prst="leftBrace">
            <a:avLst>
              <a:gd name="adj1" fmla="val 27195"/>
              <a:gd name="adj2" fmla="val 50000"/>
            </a:avLst>
          </a:prstGeom>
          <a:noFill/>
          <a:ln w="19050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000496" y="4438674"/>
            <a:ext cx="2714644" cy="347654"/>
            <a:chOff x="4071934" y="4357708"/>
            <a:chExt cx="2714644" cy="347654"/>
          </a:xfrm>
        </p:grpSpPr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4071934" y="4357708"/>
              <a:ext cx="2714644" cy="33810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D(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+ 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) 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</a:t>
              </a:r>
              <a:r>
                <a:rPr kumimoji="0"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J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+ 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K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5738701" y="4430586"/>
              <a:ext cx="108000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6216678" y="4423601"/>
              <a:ext cx="108000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4071934" y="4366063"/>
              <a:ext cx="1214446" cy="339299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4929190" y="4429138"/>
              <a:ext cx="104384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" name="下箭头 50"/>
          <p:cNvSpPr/>
          <p:nvPr/>
        </p:nvSpPr>
        <p:spPr bwMode="auto">
          <a:xfrm>
            <a:off x="4929190" y="4214824"/>
            <a:ext cx="142876" cy="214314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2" name="Group 38"/>
          <p:cNvGrpSpPr/>
          <p:nvPr/>
        </p:nvGrpSpPr>
        <p:grpSpPr bwMode="auto">
          <a:xfrm>
            <a:off x="7215206" y="4221613"/>
            <a:ext cx="1348956" cy="707591"/>
            <a:chOff x="432" y="3762"/>
            <a:chExt cx="1048" cy="595"/>
          </a:xfrm>
        </p:grpSpPr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473" y="3762"/>
              <a:ext cx="1007" cy="59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J=D</a:t>
              </a:r>
              <a:endPara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K=D</a:t>
              </a:r>
              <a:r>
                <a:rPr lang="zh-CN" altLang="en-US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（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K=D)</a:t>
              </a:r>
              <a:endPara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54" name="Line 35"/>
            <p:cNvSpPr>
              <a:spLocks noChangeShapeType="1"/>
            </p:cNvSpPr>
            <p:nvPr/>
          </p:nvSpPr>
          <p:spPr bwMode="auto">
            <a:xfrm>
              <a:off x="565" y="4116"/>
              <a:ext cx="8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55" name="Line 36"/>
            <p:cNvSpPr>
              <a:spLocks noChangeShapeType="1"/>
            </p:cNvSpPr>
            <p:nvPr/>
          </p:nvSpPr>
          <p:spPr bwMode="auto">
            <a:xfrm>
              <a:off x="1239" y="4116"/>
              <a:ext cx="8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56" name="AutoShape 37"/>
            <p:cNvSpPr/>
            <p:nvPr/>
          </p:nvSpPr>
          <p:spPr bwMode="auto">
            <a:xfrm>
              <a:off x="432" y="3832"/>
              <a:ext cx="84" cy="454"/>
            </a:xfrm>
            <a:prstGeom prst="leftBrace">
              <a:avLst>
                <a:gd name="adj1" fmla="val 22917"/>
                <a:gd name="adj2" fmla="val 50000"/>
              </a:avLst>
            </a:prstGeom>
            <a:noFill/>
            <a:ln w="19050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</a:endParaRPr>
            </a:p>
          </p:txBody>
        </p:sp>
      </p:grpSp>
      <p:sp>
        <p:nvSpPr>
          <p:cNvPr id="57" name="右箭头 56"/>
          <p:cNvSpPr/>
          <p:nvPr/>
        </p:nvSpPr>
        <p:spPr bwMode="auto">
          <a:xfrm>
            <a:off x="6758003" y="4519626"/>
            <a:ext cx="252000" cy="14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上箭头 57"/>
          <p:cNvSpPr/>
          <p:nvPr/>
        </p:nvSpPr>
        <p:spPr bwMode="auto">
          <a:xfrm>
            <a:off x="7715272" y="4000510"/>
            <a:ext cx="142876" cy="21431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左箭头 85"/>
          <p:cNvSpPr/>
          <p:nvPr/>
        </p:nvSpPr>
        <p:spPr bwMode="auto">
          <a:xfrm>
            <a:off x="6572264" y="2714626"/>
            <a:ext cx="357190" cy="14287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5357818" y="2571750"/>
            <a:ext cx="1214446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J = </a:t>
            </a:r>
            <a:r>
              <a:rPr lang="en-US" altLang="zh-CN" sz="1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(D,Q)</a:t>
            </a:r>
            <a:endParaRPr lang="en-US" altLang="zh-CN" sz="1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K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sz="1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</a:t>
            </a:r>
            <a:r>
              <a:rPr lang="en-US" altLang="zh-CN" sz="1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(D,Q)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7515225" y="2858135"/>
            <a:ext cx="915035" cy="492125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转换电路</a:t>
            </a:r>
            <a:endParaRPr kumimoji="1" lang="zh-CN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bldLvl="0" animBg="1"/>
      <p:bldP spid="406534" grpId="0" bldLvl="0" animBg="1"/>
      <p:bldP spid="406543" grpId="0" bldLvl="0" animBg="1" autoUpdateAnimBg="0"/>
      <p:bldP spid="406544" grpId="0" bldLvl="0" animBg="1" autoUpdateAnimBg="0"/>
      <p:bldP spid="23" grpId="0"/>
      <p:bldP spid="24" grpId="0" bldLvl="0" animBg="1"/>
      <p:bldP spid="31" grpId="0" bldLvl="0" animBg="1" autoUpdateAnimBg="0"/>
      <p:bldP spid="42" grpId="0" animBg="1"/>
      <p:bldP spid="51" grpId="0" animBg="1"/>
      <p:bldP spid="57" grpId="0" animBg="1"/>
      <p:bldP spid="58" grpId="0" animBg="1"/>
      <p:bldP spid="86" grpId="0" animBg="1"/>
      <p:bldP spid="87" grpId="0" bldLvl="0" animBg="1"/>
      <p:bldP spid="4" grpId="0" bldLvl="0" animBg="1"/>
      <p:bldP spid="4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触发器类型转换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——JK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转其他</a:t>
            </a:r>
            <a:endParaRPr lang="zh-CN" altLang="en-US" dirty="0" smtClean="0">
              <a:solidFill>
                <a:schemeClr val="bg2"/>
              </a:solidFill>
              <a:latin typeface="黑体" panose="02010609060101010101" pitchFamily="49" charset="-122"/>
              <a:sym typeface="+mn-ea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7218680" y="2282800"/>
            <a:ext cx="1312544" cy="1622198"/>
            <a:chOff x="8468982" y="2329407"/>
            <a:chExt cx="987773" cy="1233800"/>
          </a:xfrm>
        </p:grpSpPr>
        <p:grpSp>
          <p:nvGrpSpPr>
            <p:cNvPr id="155" name="组合 154"/>
            <p:cNvGrpSpPr/>
            <p:nvPr/>
          </p:nvGrpSpPr>
          <p:grpSpPr>
            <a:xfrm>
              <a:off x="8468982" y="2329407"/>
              <a:ext cx="987773" cy="1233800"/>
              <a:chOff x="7029467" y="2534031"/>
              <a:chExt cx="987773" cy="1233800"/>
            </a:xfrm>
          </p:grpSpPr>
          <p:sp>
            <p:nvSpPr>
              <p:cNvPr id="156" name="圆角矩形 155"/>
              <p:cNvSpPr/>
              <p:nvPr/>
            </p:nvSpPr>
            <p:spPr bwMode="auto">
              <a:xfrm>
                <a:off x="7029467" y="2642215"/>
                <a:ext cx="987773" cy="914251"/>
              </a:xfrm>
              <a:prstGeom prst="round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bg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68" name="组合 81"/>
              <p:cNvGrpSpPr/>
              <p:nvPr/>
            </p:nvGrpSpPr>
            <p:grpSpPr>
              <a:xfrm>
                <a:off x="7215209" y="2534031"/>
                <a:ext cx="714376" cy="1233800"/>
                <a:chOff x="7215209" y="2534031"/>
                <a:chExt cx="714376" cy="1233800"/>
              </a:xfrm>
            </p:grpSpPr>
            <p:grpSp>
              <p:nvGrpSpPr>
                <p:cNvPr id="171" name="组合 33"/>
                <p:cNvGrpSpPr/>
                <p:nvPr/>
              </p:nvGrpSpPr>
              <p:grpSpPr bwMode="auto">
                <a:xfrm>
                  <a:off x="7215209" y="2534031"/>
                  <a:ext cx="714376" cy="783285"/>
                  <a:chOff x="6084171" y="3267235"/>
                  <a:chExt cx="714376" cy="783327"/>
                </a:xfrm>
              </p:grpSpPr>
              <p:cxnSp>
                <p:nvCxnSpPr>
                  <p:cNvPr id="195" name="直接连接符 34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217847" y="3851757"/>
                    <a:ext cx="396021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196" name="组合 66"/>
                  <p:cNvGrpSpPr/>
                  <p:nvPr/>
                </p:nvGrpSpPr>
                <p:grpSpPr bwMode="auto">
                  <a:xfrm>
                    <a:off x="6084171" y="3267235"/>
                    <a:ext cx="714376" cy="636356"/>
                    <a:chOff x="2214546" y="3267446"/>
                    <a:chExt cx="714380" cy="636456"/>
                  </a:xfrm>
                </p:grpSpPr>
                <p:grpSp>
                  <p:nvGrpSpPr>
                    <p:cNvPr id="199" name="组合 16"/>
                    <p:cNvGrpSpPr/>
                    <p:nvPr/>
                  </p:nvGrpSpPr>
                  <p:grpSpPr bwMode="auto">
                    <a:xfrm>
                      <a:off x="2214546" y="3267446"/>
                      <a:ext cx="714380" cy="576794"/>
                      <a:chOff x="1857356" y="2429240"/>
                      <a:chExt cx="714380" cy="576794"/>
                    </a:xfrm>
                  </p:grpSpPr>
                  <p:cxnSp>
                    <p:nvCxnSpPr>
                      <p:cNvPr id="201" name="直接连接符 1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>
                        <a:off x="2068628" y="2716446"/>
                        <a:ext cx="576000" cy="1588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chemeClr val="bg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202" name="直接连接符 1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>
                        <a:off x="1712232" y="2717240"/>
                        <a:ext cx="576000" cy="1588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chemeClr val="bg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203" name="矩形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76406" y="2643188"/>
                        <a:ext cx="648005" cy="36007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 algn="ctr">
                        <a:solidFill>
                          <a:schemeClr val="bg2"/>
                        </a:solidFill>
                        <a:round/>
                      </a:ln>
                    </p:spPr>
                    <p:txBody>
                      <a:bodyPr wrap="none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2400"/>
                      </a:p>
                    </p:txBody>
                  </p:sp>
                  <p:sp>
                    <p:nvSpPr>
                      <p:cNvPr id="204" name="TextBox 20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57356" y="2809360"/>
                        <a:ext cx="268985" cy="186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eaLnBrk="1" hangingPunct="1">
                          <a:defRPr/>
                        </a:pPr>
                        <a:r>
                          <a:rPr lang="en-US" altLang="zh-CN" sz="1000" b="1" dirty="0">
                            <a:latin typeface="+mj-lt"/>
                            <a:ea typeface="黑体" panose="02010609060101010101" pitchFamily="49" charset="-122"/>
                          </a:rPr>
                          <a:t>J</a:t>
                        </a:r>
                        <a:endParaRPr lang="zh-CN" altLang="en-US" sz="1000" b="1" dirty="0">
                          <a:latin typeface="+mj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205" name="TextBox 20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14545" y="2809353"/>
                        <a:ext cx="357191" cy="186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defRPr/>
                        </a:pPr>
                        <a:r>
                          <a:rPr lang="en-US" altLang="zh-CN" sz="1000" b="1" dirty="0">
                            <a:latin typeface="+mj-lt"/>
                            <a:ea typeface="黑体" panose="02010609060101010101" pitchFamily="49" charset="-122"/>
                          </a:rPr>
                          <a:t>K</a:t>
                        </a:r>
                        <a:endParaRPr lang="zh-CN" altLang="en-US" sz="1000" b="1" dirty="0">
                          <a:latin typeface="+mj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206" name="TextBox 20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63706" y="2619385"/>
                        <a:ext cx="357189" cy="186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defRPr/>
                        </a:pPr>
                        <a:r>
                          <a:rPr lang="en-US" altLang="zh-CN" sz="1000" b="1" dirty="0">
                            <a:latin typeface="+mj-lt"/>
                            <a:ea typeface="黑体" panose="02010609060101010101" pitchFamily="49" charset="-122"/>
                          </a:rPr>
                          <a:t>Q</a:t>
                        </a:r>
                        <a:endParaRPr lang="zh-CN" altLang="en-US" sz="1000" b="1" dirty="0">
                          <a:latin typeface="+mj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207" name="TextBox 20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11370" y="2628912"/>
                        <a:ext cx="357191" cy="186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defRPr/>
                        </a:pPr>
                        <a:r>
                          <a:rPr lang="en-US" altLang="zh-CN" sz="1000" b="1" dirty="0">
                            <a:latin typeface="+mj-lt"/>
                            <a:ea typeface="黑体" panose="02010609060101010101" pitchFamily="49" charset="-122"/>
                          </a:rPr>
                          <a:t>Q</a:t>
                        </a:r>
                        <a:endParaRPr lang="zh-CN" altLang="en-US" sz="1000" b="1" dirty="0">
                          <a:latin typeface="+mj-lt"/>
                          <a:ea typeface="黑体" panose="02010609060101010101" pitchFamily="49" charset="-122"/>
                        </a:endParaRPr>
                      </a:p>
                    </p:txBody>
                  </p:sp>
                  <p:cxnSp>
                    <p:nvCxnSpPr>
                      <p:cNvPr id="208" name="直接连接符 2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275574" y="2670670"/>
                        <a:ext cx="93600" cy="1588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chemeClr val="bg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200" name="椭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2105" y="3832464"/>
                      <a:ext cx="71439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 algn="ctr">
                      <a:solidFill>
                        <a:schemeClr val="bg2"/>
                      </a:solidFill>
                      <a:rou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400"/>
                    </a:p>
                  </p:txBody>
                </p:sp>
              </p:grpSp>
              <p:sp>
                <p:nvSpPr>
                  <p:cNvPr id="197" name="等腰三角形 36"/>
                  <p:cNvSpPr>
                    <a:spLocks noChangeArrowheads="1"/>
                  </p:cNvSpPr>
                  <p:nvPr/>
                </p:nvSpPr>
                <p:spPr bwMode="auto">
                  <a:xfrm>
                    <a:off x="6381725" y="3765031"/>
                    <a:ext cx="72008" cy="7200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19050" algn="ctr">
                    <a:solidFill>
                      <a:schemeClr val="bg2"/>
                    </a:solidFill>
                    <a:rou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198" name="TextBox 1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3233" y="3539158"/>
                    <a:ext cx="305842" cy="1627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800" b="1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</a:rPr>
                      <a:t>CK</a:t>
                    </a:r>
                    <a:endParaRPr lang="zh-CN" altLang="en-US" sz="800" b="1" dirty="0">
                      <a:solidFill>
                        <a:schemeClr val="bg1"/>
                      </a:solidFill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17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546972" y="3581407"/>
                  <a:ext cx="381002" cy="186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1000" b="1" dirty="0" smtClean="0"/>
                    <a:t>R</a:t>
                  </a:r>
                  <a:endParaRPr lang="en-US" altLang="zh-CN" sz="1000" b="1" dirty="0"/>
                </a:p>
              </p:txBody>
            </p:sp>
            <p:cxnSp>
              <p:nvCxnSpPr>
                <p:cNvPr id="193" name="直接连接符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440671" y="3387691"/>
                  <a:ext cx="547613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386657" y="3276605"/>
                  <a:ext cx="442916" cy="186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1000" b="1" dirty="0" smtClean="0"/>
                    <a:t>CP  </a:t>
                  </a:r>
                  <a:endParaRPr lang="en-US" altLang="zh-CN" sz="1000" b="1" dirty="0"/>
                </a:p>
              </p:txBody>
            </p:sp>
          </p:grpSp>
        </p:grpSp>
        <p:cxnSp>
          <p:nvCxnSpPr>
            <p:cNvPr id="209" name="直接连接符 17"/>
            <p:cNvCxnSpPr>
              <a:cxnSpLocks noChangeShapeType="1"/>
            </p:cNvCxnSpPr>
            <p:nvPr/>
          </p:nvCxnSpPr>
          <p:spPr bwMode="auto">
            <a:xfrm rot="5400000">
              <a:off x="8519822" y="3192592"/>
              <a:ext cx="547613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1" name="Text Box 61"/>
            <p:cNvSpPr txBox="1">
              <a:spLocks noChangeArrowheads="1"/>
            </p:cNvSpPr>
            <p:nvPr/>
          </p:nvSpPr>
          <p:spPr bwMode="auto">
            <a:xfrm>
              <a:off x="8611867" y="3367315"/>
              <a:ext cx="210266" cy="1864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000" b="1" dirty="0" smtClean="0"/>
                <a:t>S</a:t>
              </a:r>
              <a:endParaRPr lang="en-US" altLang="zh-CN" sz="1000" b="1" dirty="0"/>
            </a:p>
          </p:txBody>
        </p:sp>
      </p:grpSp>
      <p:sp>
        <p:nvSpPr>
          <p:cNvPr id="385043" name="Text Box 19"/>
          <p:cNvSpPr txBox="1">
            <a:spLocks noChangeArrowheads="1"/>
          </p:cNvSpPr>
          <p:nvPr/>
        </p:nvSpPr>
        <p:spPr bwMode="auto">
          <a:xfrm>
            <a:off x="3929058" y="1285866"/>
            <a:ext cx="757246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+mj-lt"/>
              </a:rPr>
              <a:t>J=T</a:t>
            </a:r>
            <a:endParaRPr lang="en-US" altLang="zh-CN" sz="1600" b="1" dirty="0">
              <a:latin typeface="+mj-lt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+mj-lt"/>
              </a:rPr>
              <a:t>K</a:t>
            </a:r>
            <a:r>
              <a:rPr lang="en-US" altLang="zh-CN" sz="1600" b="1" dirty="0">
                <a:latin typeface="+mj-lt"/>
              </a:rPr>
              <a:t>=</a:t>
            </a:r>
            <a:r>
              <a:rPr lang="en-US" altLang="zh-CN" sz="1600" b="1" dirty="0" smtClean="0">
                <a:latin typeface="+mj-lt"/>
              </a:rPr>
              <a:t>T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385074" name="Text Box 50"/>
          <p:cNvSpPr txBox="1">
            <a:spLocks noChangeArrowheads="1"/>
          </p:cNvSpPr>
          <p:nvPr/>
        </p:nvSpPr>
        <p:spPr bwMode="auto">
          <a:xfrm>
            <a:off x="5972185" y="1294619"/>
            <a:ext cx="433390" cy="2755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200" b="1" dirty="0" smtClean="0">
                <a:latin typeface="Arial" panose="020B0604020202020204" pitchFamily="34" charset="0"/>
              </a:rPr>
              <a:t>T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1200" b="1" dirty="0" smtClean="0"/>
              <a:t>'</a:t>
            </a:r>
            <a:endParaRPr lang="en-US" altLang="zh-CN" sz="1200" b="1" dirty="0">
              <a:latin typeface="Arial" panose="020B0604020202020204" pitchFamily="34" charset="0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857224" y="857872"/>
            <a:ext cx="1714512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+mj-lt"/>
              </a:rPr>
              <a:t>(2)</a:t>
            </a:r>
            <a:r>
              <a:rPr lang="zh-CN" altLang="en-US" sz="1600" b="1" dirty="0" smtClean="0">
                <a:latin typeface="+mj-lt"/>
              </a:rPr>
              <a:t> </a:t>
            </a:r>
            <a:r>
              <a:rPr lang="en-US" altLang="zh-CN" sz="1600" b="1" dirty="0" smtClean="0">
                <a:latin typeface="+mj-lt"/>
              </a:rPr>
              <a:t>JK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b="1" dirty="0" smtClean="0">
                <a:latin typeface="+mj-lt"/>
              </a:rPr>
              <a:t>→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b="1" dirty="0" smtClean="0">
                <a:latin typeface="+mj-lt"/>
              </a:rPr>
              <a:t>T  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56" name="Text Box 15"/>
          <p:cNvSpPr txBox="1">
            <a:spLocks noChangeArrowheads="1"/>
          </p:cNvSpPr>
          <p:nvPr/>
        </p:nvSpPr>
        <p:spPr bwMode="auto">
          <a:xfrm>
            <a:off x="952475" y="1247766"/>
            <a:ext cx="598467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b="1" dirty="0" smtClean="0">
                <a:latin typeface="Arial" panose="020B0604020202020204" pitchFamily="34" charset="0"/>
              </a:rPr>
              <a:t>JK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7" name="AutoShape 74"/>
          <p:cNvSpPr/>
          <p:nvPr/>
        </p:nvSpPr>
        <p:spPr bwMode="auto">
          <a:xfrm rot="10800000">
            <a:off x="3558557" y="1357304"/>
            <a:ext cx="180000" cy="540000"/>
          </a:xfrm>
          <a:prstGeom prst="leftBrace">
            <a:avLst>
              <a:gd name="adj1" fmla="val 27195"/>
              <a:gd name="adj2" fmla="val 50000"/>
            </a:avLst>
          </a:prstGeom>
          <a:noFill/>
          <a:ln w="19050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grpSp>
        <p:nvGrpSpPr>
          <p:cNvPr id="58" name="Group 31"/>
          <p:cNvGrpSpPr/>
          <p:nvPr/>
        </p:nvGrpSpPr>
        <p:grpSpPr bwMode="auto">
          <a:xfrm>
            <a:off x="1500166" y="1238241"/>
            <a:ext cx="2016125" cy="347662"/>
            <a:chOff x="884" y="1298"/>
            <a:chExt cx="2226" cy="291"/>
          </a:xfrm>
        </p:grpSpPr>
        <p:grpSp>
          <p:nvGrpSpPr>
            <p:cNvPr id="59" name="Group 49"/>
            <p:cNvGrpSpPr/>
            <p:nvPr/>
          </p:nvGrpSpPr>
          <p:grpSpPr bwMode="auto">
            <a:xfrm>
              <a:off x="884" y="1298"/>
              <a:ext cx="2147" cy="284"/>
              <a:chOff x="912" y="3235"/>
              <a:chExt cx="2147" cy="284"/>
            </a:xfrm>
          </p:grpSpPr>
          <p:sp>
            <p:nvSpPr>
              <p:cNvPr id="61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2147" cy="284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n+1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= J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+ 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K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endPara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62" name="Line 38"/>
              <p:cNvSpPr>
                <a:spLocks noChangeShapeType="1"/>
              </p:cNvSpPr>
              <p:nvPr/>
            </p:nvSpPr>
            <p:spPr bwMode="auto">
              <a:xfrm>
                <a:off x="1917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3" name="Line 48"/>
              <p:cNvSpPr>
                <a:spLocks noChangeShapeType="1"/>
              </p:cNvSpPr>
              <p:nvPr/>
            </p:nvSpPr>
            <p:spPr bwMode="auto">
              <a:xfrm>
                <a:off x="2430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2226" cy="28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1008052" y="1642642"/>
            <a:ext cx="598467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b="1" dirty="0" smtClean="0">
                <a:latin typeface="Arial" panose="020B0604020202020204" pitchFamily="34" charset="0"/>
              </a:rPr>
              <a:t>T 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65" name="Group 31"/>
          <p:cNvGrpSpPr/>
          <p:nvPr/>
        </p:nvGrpSpPr>
        <p:grpSpPr bwMode="auto">
          <a:xfrm>
            <a:off x="1498593" y="1633117"/>
            <a:ext cx="2016125" cy="347662"/>
            <a:chOff x="884" y="1298"/>
            <a:chExt cx="2226" cy="291"/>
          </a:xfrm>
        </p:grpSpPr>
        <p:grpSp>
          <p:nvGrpSpPr>
            <p:cNvPr id="66" name="Group 49"/>
            <p:cNvGrpSpPr/>
            <p:nvPr/>
          </p:nvGrpSpPr>
          <p:grpSpPr bwMode="auto">
            <a:xfrm>
              <a:off x="884" y="1298"/>
              <a:ext cx="2147" cy="284"/>
              <a:chOff x="912" y="3235"/>
              <a:chExt cx="2147" cy="284"/>
            </a:xfrm>
          </p:grpSpPr>
          <p:sp>
            <p:nvSpPr>
              <p:cNvPr id="68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2147" cy="284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n+1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= </a:t>
                </a:r>
                <a:r>
                  <a:rPr kumimoji="0"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T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+ </a:t>
                </a:r>
                <a:r>
                  <a:rPr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T</a:t>
                </a:r>
                <a:r>
                  <a:rPr kumimoji="0"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endPara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69" name="Line 38"/>
              <p:cNvSpPr>
                <a:spLocks noChangeShapeType="1"/>
              </p:cNvSpPr>
              <p:nvPr/>
            </p:nvSpPr>
            <p:spPr bwMode="auto">
              <a:xfrm>
                <a:off x="1917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Line 48"/>
              <p:cNvSpPr>
                <a:spLocks noChangeShapeType="1"/>
              </p:cNvSpPr>
              <p:nvPr/>
            </p:nvSpPr>
            <p:spPr bwMode="auto">
              <a:xfrm>
                <a:off x="2430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7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2226" cy="28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005705" y="813435"/>
            <a:ext cx="1584325" cy="294640"/>
            <a:chOff x="5526865" y="3916666"/>
            <a:chExt cx="790608" cy="244720"/>
          </a:xfrm>
        </p:grpSpPr>
        <p:sp>
          <p:nvSpPr>
            <p:cNvPr id="73" name="圆角矩形标注 13"/>
            <p:cNvSpPr>
              <a:spLocks noChangeArrowheads="1"/>
            </p:cNvSpPr>
            <p:nvPr/>
          </p:nvSpPr>
          <p:spPr bwMode="auto">
            <a:xfrm>
              <a:off x="5548574" y="3932504"/>
              <a:ext cx="676821" cy="228882"/>
            </a:xfrm>
            <a:prstGeom prst="wedgeRoundRectCallout">
              <a:avLst>
                <a:gd name="adj1" fmla="val -33856"/>
                <a:gd name="adj2" fmla="val 83226"/>
                <a:gd name="adj3" fmla="val 16667"/>
              </a:avLst>
            </a:prstGeom>
            <a:solidFill>
              <a:schemeClr val="tx1"/>
            </a:solidFill>
            <a:ln w="1270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Text Box 34"/>
            <p:cNvSpPr txBox="1">
              <a:spLocks noChangeArrowheads="1"/>
            </p:cNvSpPr>
            <p:nvPr/>
          </p:nvSpPr>
          <p:spPr bwMode="auto">
            <a:xfrm>
              <a:off x="5526865" y="3916666"/>
              <a:ext cx="790608" cy="242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en-US" altLang="zh-CN" sz="13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JK</a:t>
              </a:r>
              <a:r>
                <a:rPr lang="zh-CN" altLang="en-US" sz="13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触发器的特例</a:t>
              </a:r>
              <a:endParaRPr lang="en-US" altLang="zh-CN" sz="13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5000628" y="1214428"/>
            <a:ext cx="714375" cy="996939"/>
            <a:chOff x="7234237" y="3553578"/>
            <a:chExt cx="714375" cy="996939"/>
          </a:xfrm>
        </p:grpSpPr>
        <p:grpSp>
          <p:nvGrpSpPr>
            <p:cNvPr id="76" name="组合 33"/>
            <p:cNvGrpSpPr/>
            <p:nvPr/>
          </p:nvGrpSpPr>
          <p:grpSpPr bwMode="auto">
            <a:xfrm>
              <a:off x="7234240" y="3553578"/>
              <a:ext cx="714376" cy="792787"/>
              <a:chOff x="6084171" y="3376382"/>
              <a:chExt cx="714376" cy="792829"/>
            </a:xfrm>
          </p:grpSpPr>
          <p:cxnSp>
            <p:nvCxnSpPr>
              <p:cNvPr id="79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6253858" y="3815744"/>
                <a:ext cx="324000" cy="1588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80" name="组合 66"/>
              <p:cNvGrpSpPr/>
              <p:nvPr/>
            </p:nvGrpSpPr>
            <p:grpSpPr bwMode="auto">
              <a:xfrm>
                <a:off x="6084171" y="3376382"/>
                <a:ext cx="714376" cy="792829"/>
                <a:chOff x="2214546" y="3376618"/>
                <a:chExt cx="714380" cy="792956"/>
              </a:xfrm>
            </p:grpSpPr>
            <p:grpSp>
              <p:nvGrpSpPr>
                <p:cNvPr id="83" name="组合 16"/>
                <p:cNvGrpSpPr/>
                <p:nvPr/>
              </p:nvGrpSpPr>
              <p:grpSpPr bwMode="auto">
                <a:xfrm>
                  <a:off x="2214546" y="3376618"/>
                  <a:ext cx="714380" cy="792956"/>
                  <a:chOff x="1857356" y="2538412"/>
                  <a:chExt cx="714380" cy="792956"/>
                </a:xfrm>
              </p:grpSpPr>
              <p:cxnSp>
                <p:nvCxnSpPr>
                  <p:cNvPr id="85" name="直接连接符 17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014555" y="2879691"/>
                    <a:ext cx="684146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" name="直接连接符 1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604142" y="2934490"/>
                    <a:ext cx="792168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87" name="矩形 19"/>
                  <p:cNvSpPr>
                    <a:spLocks noChangeArrowheads="1"/>
                  </p:cNvSpPr>
                  <p:nvPr/>
                </p:nvSpPr>
                <p:spPr bwMode="auto">
                  <a:xfrm>
                    <a:off x="1876406" y="2643188"/>
                    <a:ext cx="648005" cy="360076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algn="ctr">
                    <a:solidFill>
                      <a:schemeClr val="bg2"/>
                    </a:solidFill>
                    <a:rou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88" name="Text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7356" y="2809360"/>
                    <a:ext cx="268985" cy="246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>
                        <a:latin typeface="+mj-lt"/>
                        <a:ea typeface="黑体" panose="02010609060101010101" pitchFamily="49" charset="-122"/>
                      </a:rPr>
                      <a:t>J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89" name="Text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4545" y="2809353"/>
                    <a:ext cx="357191" cy="246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>
                        <a:latin typeface="+mj-lt"/>
                        <a:ea typeface="黑体" panose="02010609060101010101" pitchFamily="49" charset="-122"/>
                      </a:rPr>
                      <a:t>K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0" name="Text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3706" y="2619385"/>
                    <a:ext cx="357189" cy="2461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91" name="Text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1370" y="2628912"/>
                    <a:ext cx="357191" cy="2461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cxnSp>
                <p:nvCxnSpPr>
                  <p:cNvPr id="92" name="直接连接符 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301859" y="2681298"/>
                    <a:ext cx="93600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84" name="椭圆 27"/>
                <p:cNvSpPr>
                  <a:spLocks noChangeArrowheads="1"/>
                </p:cNvSpPr>
                <p:nvPr/>
              </p:nvSpPr>
              <p:spPr bwMode="auto">
                <a:xfrm>
                  <a:off x="2512105" y="3832464"/>
                  <a:ext cx="71439" cy="71438"/>
                </a:xfrm>
                <a:prstGeom prst="ellipse">
                  <a:avLst/>
                </a:prstGeom>
                <a:solidFill>
                  <a:schemeClr val="tx1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</p:grpSp>
          <p:sp>
            <p:nvSpPr>
              <p:cNvPr id="81" name="等腰三角形 36"/>
              <p:cNvSpPr>
                <a:spLocks noChangeArrowheads="1"/>
              </p:cNvSpPr>
              <p:nvPr/>
            </p:nvSpPr>
            <p:spPr bwMode="auto">
              <a:xfrm>
                <a:off x="6381725" y="3765031"/>
                <a:ext cx="72008" cy="7200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" name="TextBox 37"/>
              <p:cNvSpPr txBox="1">
                <a:spLocks noChangeArrowheads="1"/>
              </p:cNvSpPr>
              <p:nvPr/>
            </p:nvSpPr>
            <p:spPr bwMode="auto">
              <a:xfrm>
                <a:off x="6223422" y="3538975"/>
                <a:ext cx="422275" cy="2154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8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77" name="直接连接符 76"/>
            <p:cNvCxnSpPr/>
            <p:nvPr/>
          </p:nvCxnSpPr>
          <p:spPr bwMode="auto">
            <a:xfrm flipH="1">
              <a:off x="7375741" y="4225132"/>
              <a:ext cx="36410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Text Box 19"/>
            <p:cNvSpPr txBox="1">
              <a:spLocks noChangeArrowheads="1"/>
            </p:cNvSpPr>
            <p:nvPr/>
          </p:nvSpPr>
          <p:spPr bwMode="auto">
            <a:xfrm>
              <a:off x="7254875" y="4304296"/>
              <a:ext cx="3228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00" b="1" dirty="0" smtClean="0">
                  <a:solidFill>
                    <a:schemeClr val="bg2"/>
                  </a:solidFill>
                  <a:latin typeface="Arial" panose="020B0604020202020204" pitchFamily="34" charset="0"/>
                </a:rPr>
                <a:t>T</a:t>
              </a:r>
              <a:endParaRPr lang="en-US" altLang="zh-CN" sz="1000" b="1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3" name="右箭头 92"/>
          <p:cNvSpPr/>
          <p:nvPr/>
        </p:nvSpPr>
        <p:spPr bwMode="auto">
          <a:xfrm>
            <a:off x="4572000" y="1500180"/>
            <a:ext cx="252000" cy="14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右箭头 93"/>
          <p:cNvSpPr/>
          <p:nvPr/>
        </p:nvSpPr>
        <p:spPr bwMode="auto">
          <a:xfrm>
            <a:off x="6000760" y="1500180"/>
            <a:ext cx="252000" cy="14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6449456" y="1142990"/>
            <a:ext cx="765749" cy="1058495"/>
            <a:chOff x="7182867" y="3553578"/>
            <a:chExt cx="765749" cy="1058495"/>
          </a:xfrm>
        </p:grpSpPr>
        <p:grpSp>
          <p:nvGrpSpPr>
            <p:cNvPr id="96" name="组合 33"/>
            <p:cNvGrpSpPr/>
            <p:nvPr/>
          </p:nvGrpSpPr>
          <p:grpSpPr bwMode="auto">
            <a:xfrm>
              <a:off x="7234240" y="3553578"/>
              <a:ext cx="714376" cy="792787"/>
              <a:chOff x="6084171" y="3376382"/>
              <a:chExt cx="714376" cy="792829"/>
            </a:xfrm>
          </p:grpSpPr>
          <p:cxnSp>
            <p:nvCxnSpPr>
              <p:cNvPr id="99" name="直接连接符 34"/>
              <p:cNvCxnSpPr>
                <a:cxnSpLocks noChangeShapeType="1"/>
              </p:cNvCxnSpPr>
              <p:nvPr/>
            </p:nvCxnSpPr>
            <p:spPr bwMode="auto">
              <a:xfrm rot="5400000">
                <a:off x="6253858" y="3815744"/>
                <a:ext cx="324000" cy="1588"/>
              </a:xfrm>
              <a:prstGeom prst="line">
                <a:avLst/>
              </a:prstGeom>
              <a:noFill/>
              <a:ln w="19050" algn="ctr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00" name="组合 66"/>
              <p:cNvGrpSpPr/>
              <p:nvPr/>
            </p:nvGrpSpPr>
            <p:grpSpPr bwMode="auto">
              <a:xfrm>
                <a:off x="6084171" y="3376382"/>
                <a:ext cx="714376" cy="792829"/>
                <a:chOff x="2214546" y="3376618"/>
                <a:chExt cx="714380" cy="792956"/>
              </a:xfrm>
            </p:grpSpPr>
            <p:grpSp>
              <p:nvGrpSpPr>
                <p:cNvPr id="103" name="组合 16"/>
                <p:cNvGrpSpPr/>
                <p:nvPr/>
              </p:nvGrpSpPr>
              <p:grpSpPr bwMode="auto">
                <a:xfrm>
                  <a:off x="2214546" y="3376618"/>
                  <a:ext cx="714380" cy="792956"/>
                  <a:chOff x="1857356" y="2538412"/>
                  <a:chExt cx="714380" cy="792956"/>
                </a:xfrm>
              </p:grpSpPr>
              <p:cxnSp>
                <p:nvCxnSpPr>
                  <p:cNvPr id="105" name="直接连接符 17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014555" y="2879691"/>
                    <a:ext cx="684146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6" name="直接连接符 1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604142" y="2934490"/>
                    <a:ext cx="792168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07" name="矩形 19"/>
                  <p:cNvSpPr>
                    <a:spLocks noChangeArrowheads="1"/>
                  </p:cNvSpPr>
                  <p:nvPr/>
                </p:nvSpPr>
                <p:spPr bwMode="auto">
                  <a:xfrm>
                    <a:off x="1876406" y="2643188"/>
                    <a:ext cx="648005" cy="360076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algn="ctr">
                    <a:solidFill>
                      <a:schemeClr val="bg2"/>
                    </a:solidFill>
                    <a:rou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108" name="Text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7356" y="2809360"/>
                    <a:ext cx="268985" cy="246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square"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>
                        <a:latin typeface="+mj-lt"/>
                        <a:ea typeface="黑体" panose="02010609060101010101" pitchFamily="49" charset="-122"/>
                      </a:rPr>
                      <a:t>J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09" name="Text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4545" y="2809353"/>
                    <a:ext cx="357191" cy="246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>
                        <a:latin typeface="+mj-lt"/>
                        <a:ea typeface="黑体" panose="02010609060101010101" pitchFamily="49" charset="-122"/>
                      </a:rPr>
                      <a:t>K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10" name="Text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3706" y="2619385"/>
                    <a:ext cx="357189" cy="2461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11" name="Text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1370" y="2628912"/>
                    <a:ext cx="357191" cy="2461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cxnSp>
                <p:nvCxnSpPr>
                  <p:cNvPr id="112" name="直接连接符 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301859" y="2681298"/>
                    <a:ext cx="93600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04" name="椭圆 27"/>
                <p:cNvSpPr>
                  <a:spLocks noChangeArrowheads="1"/>
                </p:cNvSpPr>
                <p:nvPr/>
              </p:nvSpPr>
              <p:spPr bwMode="auto">
                <a:xfrm>
                  <a:off x="2512105" y="3832464"/>
                  <a:ext cx="71439" cy="71438"/>
                </a:xfrm>
                <a:prstGeom prst="ellipse">
                  <a:avLst/>
                </a:prstGeom>
                <a:solidFill>
                  <a:schemeClr val="tx1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</p:grpSp>
          <p:sp>
            <p:nvSpPr>
              <p:cNvPr id="101" name="等腰三角形 36"/>
              <p:cNvSpPr>
                <a:spLocks noChangeArrowheads="1"/>
              </p:cNvSpPr>
              <p:nvPr/>
            </p:nvSpPr>
            <p:spPr bwMode="auto">
              <a:xfrm>
                <a:off x="6381725" y="3765031"/>
                <a:ext cx="72008" cy="7200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02" name="TextBox 37"/>
              <p:cNvSpPr txBox="1">
                <a:spLocks noChangeArrowheads="1"/>
              </p:cNvSpPr>
              <p:nvPr/>
            </p:nvSpPr>
            <p:spPr bwMode="auto">
              <a:xfrm>
                <a:off x="6223422" y="3538975"/>
                <a:ext cx="422275" cy="2154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8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rPr>
                  <a:t>CK</a:t>
                </a:r>
                <a:endParaRPr lang="zh-CN" altLang="en-US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p:grpSp>
        <p:cxnSp>
          <p:nvCxnSpPr>
            <p:cNvPr id="97" name="直接连接符 96"/>
            <p:cNvCxnSpPr/>
            <p:nvPr/>
          </p:nvCxnSpPr>
          <p:spPr bwMode="auto">
            <a:xfrm flipH="1">
              <a:off x="7375741" y="4225132"/>
              <a:ext cx="364107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Text Box 19"/>
            <p:cNvSpPr txBox="1">
              <a:spLocks noChangeArrowheads="1"/>
            </p:cNvSpPr>
            <p:nvPr/>
          </p:nvSpPr>
          <p:spPr bwMode="auto">
            <a:xfrm>
              <a:off x="7182867" y="4304296"/>
              <a:ext cx="426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1" dirty="0" smtClean="0">
                  <a:solidFill>
                    <a:srgbClr val="C00000"/>
                  </a:solidFill>
                  <a:latin typeface="Arial" panose="020B0604020202020204" pitchFamily="34" charset="0"/>
                </a:rPr>
                <a:t>“1”</a:t>
              </a:r>
              <a:endParaRPr lang="en-US" altLang="zh-CN" sz="1400" b="1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235825" y="932180"/>
            <a:ext cx="1407160" cy="314960"/>
            <a:chOff x="5526865" y="3916666"/>
            <a:chExt cx="790608" cy="339331"/>
          </a:xfrm>
        </p:grpSpPr>
        <p:sp>
          <p:nvSpPr>
            <p:cNvPr id="114" name="圆角矩形标注 13"/>
            <p:cNvSpPr>
              <a:spLocks noChangeArrowheads="1"/>
            </p:cNvSpPr>
            <p:nvPr/>
          </p:nvSpPr>
          <p:spPr bwMode="auto">
            <a:xfrm>
              <a:off x="5548574" y="3932504"/>
              <a:ext cx="676821" cy="323493"/>
            </a:xfrm>
            <a:prstGeom prst="wedgeRoundRectCallout">
              <a:avLst>
                <a:gd name="adj1" fmla="val -49907"/>
                <a:gd name="adj2" fmla="val 67387"/>
                <a:gd name="adj3" fmla="val 16667"/>
              </a:avLst>
            </a:prstGeom>
            <a:solidFill>
              <a:schemeClr val="tx1"/>
            </a:solidFill>
            <a:ln w="1270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3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" name="Text Box 34"/>
            <p:cNvSpPr txBox="1">
              <a:spLocks noChangeArrowheads="1"/>
            </p:cNvSpPr>
            <p:nvPr/>
          </p:nvSpPr>
          <p:spPr bwMode="auto">
            <a:xfrm>
              <a:off x="5526865" y="3916666"/>
              <a:ext cx="790608" cy="314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en-US" altLang="zh-CN" sz="1300" b="1" dirty="0" smtClean="0">
                  <a:solidFill>
                    <a:schemeClr val="bg2"/>
                  </a:solidFill>
                  <a:latin typeface="+mj-lt"/>
                  <a:ea typeface="黑体" panose="02010609060101010101" pitchFamily="49" charset="-122"/>
                </a:rPr>
                <a:t>T</a:t>
              </a:r>
              <a:r>
                <a:rPr lang="zh-CN" altLang="en-US" sz="13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触发器的特例</a:t>
              </a:r>
              <a:endParaRPr lang="en-US" altLang="zh-CN" sz="13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885799" y="2166935"/>
            <a:ext cx="1714512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+mj-lt"/>
              </a:rPr>
              <a:t>(3)</a:t>
            </a:r>
            <a:r>
              <a:rPr lang="zh-CN" altLang="en-US" sz="1600" b="1" dirty="0" smtClean="0">
                <a:latin typeface="+mj-lt"/>
              </a:rPr>
              <a:t> </a:t>
            </a:r>
            <a:r>
              <a:rPr lang="en-US" altLang="zh-CN" sz="1600" b="1" dirty="0" smtClean="0">
                <a:latin typeface="+mj-lt"/>
              </a:rPr>
              <a:t>JK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b="1" dirty="0" smtClean="0">
                <a:latin typeface="+mj-lt"/>
              </a:rPr>
              <a:t>→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b="1" dirty="0" smtClean="0">
                <a:latin typeface="+mj-lt"/>
              </a:rPr>
              <a:t>SR  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117" name="Text Box 15"/>
          <p:cNvSpPr txBox="1">
            <a:spLocks noChangeArrowheads="1"/>
          </p:cNvSpPr>
          <p:nvPr/>
        </p:nvSpPr>
        <p:spPr bwMode="auto">
          <a:xfrm>
            <a:off x="1000100" y="2615027"/>
            <a:ext cx="598467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b="1" dirty="0" smtClean="0">
                <a:latin typeface="Arial" panose="020B0604020202020204" pitchFamily="34" charset="0"/>
              </a:rPr>
              <a:t>JK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19" name="Group 31"/>
          <p:cNvGrpSpPr/>
          <p:nvPr/>
        </p:nvGrpSpPr>
        <p:grpSpPr bwMode="auto">
          <a:xfrm>
            <a:off x="1547791" y="2605502"/>
            <a:ext cx="2016125" cy="347662"/>
            <a:chOff x="884" y="1298"/>
            <a:chExt cx="2226" cy="291"/>
          </a:xfrm>
        </p:grpSpPr>
        <p:grpSp>
          <p:nvGrpSpPr>
            <p:cNvPr id="120" name="Group 49"/>
            <p:cNvGrpSpPr/>
            <p:nvPr/>
          </p:nvGrpSpPr>
          <p:grpSpPr bwMode="auto">
            <a:xfrm>
              <a:off x="884" y="1298"/>
              <a:ext cx="2147" cy="284"/>
              <a:chOff x="912" y="3235"/>
              <a:chExt cx="2147" cy="284"/>
            </a:xfrm>
          </p:grpSpPr>
          <p:sp>
            <p:nvSpPr>
              <p:cNvPr id="122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2147" cy="284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n+1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= J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+ 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K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endPara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Line 38"/>
              <p:cNvSpPr>
                <a:spLocks noChangeShapeType="1"/>
              </p:cNvSpPr>
              <p:nvPr/>
            </p:nvSpPr>
            <p:spPr bwMode="auto">
              <a:xfrm>
                <a:off x="1917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" name="Line 48"/>
              <p:cNvSpPr>
                <a:spLocks noChangeShapeType="1"/>
              </p:cNvSpPr>
              <p:nvPr/>
            </p:nvSpPr>
            <p:spPr bwMode="auto">
              <a:xfrm>
                <a:off x="2430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1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2226" cy="28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5" name="Text Box 15"/>
          <p:cNvSpPr txBox="1">
            <a:spLocks noChangeArrowheads="1"/>
          </p:cNvSpPr>
          <p:nvPr/>
        </p:nvSpPr>
        <p:spPr bwMode="auto">
          <a:xfrm>
            <a:off x="998527" y="3009903"/>
            <a:ext cx="598467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b="1" dirty="0" smtClean="0">
                <a:latin typeface="Arial" panose="020B0604020202020204" pitchFamily="34" charset="0"/>
              </a:rPr>
              <a:t>SR 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26" name="Group 31"/>
          <p:cNvGrpSpPr/>
          <p:nvPr/>
        </p:nvGrpSpPr>
        <p:grpSpPr bwMode="auto">
          <a:xfrm>
            <a:off x="1546218" y="3000378"/>
            <a:ext cx="2016125" cy="347662"/>
            <a:chOff x="884" y="1298"/>
            <a:chExt cx="2226" cy="291"/>
          </a:xfrm>
        </p:grpSpPr>
        <p:grpSp>
          <p:nvGrpSpPr>
            <p:cNvPr id="127" name="Group 49"/>
            <p:cNvGrpSpPr/>
            <p:nvPr/>
          </p:nvGrpSpPr>
          <p:grpSpPr bwMode="auto">
            <a:xfrm>
              <a:off x="884" y="1298"/>
              <a:ext cx="1842" cy="284"/>
              <a:chOff x="912" y="3235"/>
              <a:chExt cx="1842" cy="284"/>
            </a:xfrm>
          </p:grpSpPr>
          <p:sp>
            <p:nvSpPr>
              <p:cNvPr id="129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1842" cy="284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n+1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= </a:t>
                </a:r>
                <a:r>
                  <a:rPr kumimoji="0"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S + </a:t>
                </a:r>
                <a:r>
                  <a:rPr kumimoji="0"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R</a:t>
                </a:r>
                <a:r>
                  <a:rPr kumimoji="0"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endPara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Line 38"/>
              <p:cNvSpPr>
                <a:spLocks noChangeShapeType="1"/>
              </p:cNvSpPr>
              <p:nvPr/>
            </p:nvSpPr>
            <p:spPr bwMode="auto">
              <a:xfrm>
                <a:off x="2123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8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2226" cy="28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3114430" y="3000378"/>
            <a:ext cx="2016000" cy="338248"/>
            <a:chOff x="3662388" y="2590692"/>
            <a:chExt cx="2016000" cy="338248"/>
          </a:xfrm>
        </p:grpSpPr>
        <p:sp>
          <p:nvSpPr>
            <p:cNvPr id="133" name="Text Box 17"/>
            <p:cNvSpPr txBox="1">
              <a:spLocks noChangeArrowheads="1"/>
            </p:cNvSpPr>
            <p:nvPr/>
          </p:nvSpPr>
          <p:spPr bwMode="auto">
            <a:xfrm>
              <a:off x="3662388" y="2590692"/>
              <a:ext cx="2016000" cy="33824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S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(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+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) +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34" name="Line 18"/>
            <p:cNvSpPr>
              <a:spLocks noChangeShapeType="1"/>
            </p:cNvSpPr>
            <p:nvPr/>
          </p:nvSpPr>
          <p:spPr bwMode="auto">
            <a:xfrm>
              <a:off x="5195892" y="2662979"/>
              <a:ext cx="108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35" name="Line 20"/>
            <p:cNvSpPr>
              <a:spLocks noChangeShapeType="1"/>
            </p:cNvSpPr>
            <p:nvPr/>
          </p:nvSpPr>
          <p:spPr bwMode="auto">
            <a:xfrm>
              <a:off x="4668789" y="2671307"/>
              <a:ext cx="108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3023910" y="3353078"/>
            <a:ext cx="2143140" cy="338248"/>
            <a:chOff x="3571868" y="2943392"/>
            <a:chExt cx="2143140" cy="338248"/>
          </a:xfrm>
        </p:grpSpPr>
        <p:sp>
          <p:nvSpPr>
            <p:cNvPr id="136" name="Text Box 22"/>
            <p:cNvSpPr txBox="1">
              <a:spLocks noChangeArrowheads="1"/>
            </p:cNvSpPr>
            <p:nvPr/>
          </p:nvSpPr>
          <p:spPr bwMode="auto">
            <a:xfrm>
              <a:off x="3571868" y="2943392"/>
              <a:ext cx="2143140" cy="33824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</a:t>
              </a:r>
              <a:r>
                <a:rPr kumimoji="0"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+ </a:t>
              </a:r>
              <a:r>
                <a:rPr kumimoji="0"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+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37" name="Line 23"/>
            <p:cNvSpPr>
              <a:spLocks noChangeShapeType="1"/>
            </p:cNvSpPr>
            <p:nvPr/>
          </p:nvSpPr>
          <p:spPr bwMode="auto">
            <a:xfrm>
              <a:off x="5162554" y="3000378"/>
              <a:ext cx="108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38" name="Line 25"/>
            <p:cNvSpPr>
              <a:spLocks noChangeShapeType="1"/>
            </p:cNvSpPr>
            <p:nvPr/>
          </p:nvSpPr>
          <p:spPr bwMode="auto">
            <a:xfrm>
              <a:off x="4662488" y="3005127"/>
              <a:ext cx="108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3023910" y="3736596"/>
            <a:ext cx="2786082" cy="338554"/>
            <a:chOff x="3571868" y="3365010"/>
            <a:chExt cx="2786082" cy="338554"/>
          </a:xfrm>
        </p:grpSpPr>
        <p:sp>
          <p:nvSpPr>
            <p:cNvPr id="139" name="Text Box 27"/>
            <p:cNvSpPr txBox="1">
              <a:spLocks noChangeArrowheads="1"/>
            </p:cNvSpPr>
            <p:nvPr/>
          </p:nvSpPr>
          <p:spPr bwMode="auto">
            <a:xfrm>
              <a:off x="3571868" y="3365010"/>
              <a:ext cx="2786082" cy="33855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</a:t>
              </a:r>
              <a:r>
                <a:rPr kumimoji="0"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1600" b="1" baseline="-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(R</a:t>
              </a:r>
              <a:r>
                <a:rPr kumimoji="0"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+ 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R</a:t>
              </a:r>
              <a:r>
                <a:rPr kumimoji="0"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) +</a:t>
              </a:r>
              <a:r>
                <a:rPr kumimoji="0"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+ 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kumimoji="0"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40" name="Line 28"/>
            <p:cNvSpPr>
              <a:spLocks noChangeShapeType="1"/>
            </p:cNvSpPr>
            <p:nvPr/>
          </p:nvSpPr>
          <p:spPr bwMode="auto">
            <a:xfrm>
              <a:off x="4821190" y="3438377"/>
              <a:ext cx="108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41" name="Line 29"/>
            <p:cNvSpPr>
              <a:spLocks noChangeShapeType="1"/>
            </p:cNvSpPr>
            <p:nvPr/>
          </p:nvSpPr>
          <p:spPr bwMode="auto">
            <a:xfrm>
              <a:off x="5749884" y="3438531"/>
              <a:ext cx="108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42" name="Line 30"/>
            <p:cNvSpPr>
              <a:spLocks noChangeShapeType="1"/>
            </p:cNvSpPr>
            <p:nvPr/>
          </p:nvSpPr>
          <p:spPr bwMode="auto">
            <a:xfrm>
              <a:off x="5348293" y="3429006"/>
              <a:ext cx="108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3023910" y="4071948"/>
            <a:ext cx="3000396" cy="338248"/>
            <a:chOff x="3023910" y="4234427"/>
            <a:chExt cx="3000396" cy="338248"/>
          </a:xfrm>
        </p:grpSpPr>
        <p:sp>
          <p:nvSpPr>
            <p:cNvPr id="143" name="Text Box 31"/>
            <p:cNvSpPr txBox="1">
              <a:spLocks noChangeArrowheads="1"/>
            </p:cNvSpPr>
            <p:nvPr/>
          </p:nvSpPr>
          <p:spPr bwMode="auto">
            <a:xfrm>
              <a:off x="3023910" y="4234427"/>
              <a:ext cx="3000396" cy="33824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R</a:t>
              </a:r>
              <a:r>
                <a:rPr kumimoji="0"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+ </a:t>
              </a:r>
              <a:r>
                <a:rPr lang="en-US" altLang="zh-CN" sz="1600" b="1" u="sng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  <a:r>
                <a:rPr kumimoji="0" lang="en-US" altLang="zh-CN" sz="1600" b="1" u="sng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</a:t>
              </a:r>
              <a:r>
                <a:rPr lang="en-US" altLang="zh-CN" sz="1600" b="1" u="sng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+ </a:t>
              </a:r>
              <a:r>
                <a:rPr kumimoji="0"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lang="en-US" altLang="zh-CN" sz="1600" b="1" baseline="-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+</a:t>
              </a:r>
              <a:r>
                <a:rPr kumimoji="0" lang="en-US" altLang="zh-CN" sz="1600" b="1" u="sng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u="sng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RQ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u="sng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endParaRPr kumimoji="0" lang="en-US" altLang="zh-CN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44" name="Line 32"/>
            <p:cNvSpPr>
              <a:spLocks noChangeShapeType="1"/>
            </p:cNvSpPr>
            <p:nvPr/>
          </p:nvSpPr>
          <p:spPr bwMode="auto">
            <a:xfrm>
              <a:off x="4105005" y="4307808"/>
              <a:ext cx="108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45" name="Line 33"/>
            <p:cNvSpPr>
              <a:spLocks noChangeShapeType="1"/>
            </p:cNvSpPr>
            <p:nvPr/>
          </p:nvSpPr>
          <p:spPr bwMode="auto">
            <a:xfrm>
              <a:off x="5011425" y="4295895"/>
              <a:ext cx="108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46" name="Line 34"/>
            <p:cNvSpPr>
              <a:spLocks noChangeShapeType="1"/>
            </p:cNvSpPr>
            <p:nvPr/>
          </p:nvSpPr>
          <p:spPr bwMode="auto">
            <a:xfrm>
              <a:off x="5443277" y="4303045"/>
              <a:ext cx="108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3023910" y="4400563"/>
            <a:ext cx="2357454" cy="337185"/>
            <a:chOff x="3023910" y="4690585"/>
            <a:chExt cx="2357454" cy="337185"/>
          </a:xfrm>
        </p:grpSpPr>
        <p:sp>
          <p:nvSpPr>
            <p:cNvPr id="147" name="Text Box 35"/>
            <p:cNvSpPr txBox="1">
              <a:spLocks noChangeArrowheads="1"/>
            </p:cNvSpPr>
            <p:nvPr/>
          </p:nvSpPr>
          <p:spPr bwMode="auto">
            <a:xfrm>
              <a:off x="3023910" y="4690585"/>
              <a:ext cx="2357454" cy="337185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R</a:t>
              </a:r>
              <a:r>
                <a:rPr kumimoji="0"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S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+ </a:t>
              </a:r>
              <a:r>
                <a:rPr kumimoji="0"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S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sym typeface="+mn-ea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+ 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  <a:r>
                <a:rPr lang="en-US" altLang="zh-CN" sz="1600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lang="en-US" altLang="zh-CN" sz="1600" b="1" baseline="-3000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0"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0" lang="en-US" altLang="zh-CN" sz="1600" b="1" u="sng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endParaRPr kumimoji="0" lang="en-US" altLang="zh-CN" sz="16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48" name="Line 36"/>
            <p:cNvSpPr>
              <a:spLocks noChangeShapeType="1"/>
            </p:cNvSpPr>
            <p:nvPr/>
          </p:nvSpPr>
          <p:spPr bwMode="auto">
            <a:xfrm>
              <a:off x="4255451" y="4739446"/>
              <a:ext cx="108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49" name="Line 37"/>
            <p:cNvSpPr>
              <a:spLocks noChangeShapeType="1"/>
            </p:cNvSpPr>
            <p:nvPr/>
          </p:nvSpPr>
          <p:spPr bwMode="auto">
            <a:xfrm>
              <a:off x="4673640" y="4748653"/>
              <a:ext cx="10800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150" name="Line 38"/>
            <p:cNvSpPr>
              <a:spLocks noChangeShapeType="1"/>
            </p:cNvSpPr>
            <p:nvPr/>
          </p:nvSpPr>
          <p:spPr bwMode="auto">
            <a:xfrm>
              <a:off x="3381100" y="4981700"/>
              <a:ext cx="324000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2643174" y="4714890"/>
            <a:ext cx="576000" cy="276950"/>
            <a:chOff x="5690656" y="3814280"/>
            <a:chExt cx="790608" cy="396943"/>
          </a:xfrm>
        </p:grpSpPr>
        <p:sp>
          <p:nvSpPr>
            <p:cNvPr id="158" name="圆角矩形标注 13"/>
            <p:cNvSpPr>
              <a:spLocks noChangeArrowheads="1"/>
            </p:cNvSpPr>
            <p:nvPr/>
          </p:nvSpPr>
          <p:spPr bwMode="auto">
            <a:xfrm>
              <a:off x="5722973" y="3814280"/>
              <a:ext cx="676821" cy="396943"/>
            </a:xfrm>
            <a:prstGeom prst="wedgeRoundRectCallout">
              <a:avLst>
                <a:gd name="adj1" fmla="val 97497"/>
                <a:gd name="adj2" fmla="val -57783"/>
                <a:gd name="adj3" fmla="val 16667"/>
              </a:avLst>
            </a:prstGeom>
            <a:solidFill>
              <a:schemeClr val="tx1"/>
            </a:solidFill>
            <a:ln w="12700" algn="ctr">
              <a:solidFill>
                <a:srgbClr val="C00000"/>
              </a:solidFill>
              <a:rou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9" name="Text Box 34"/>
            <p:cNvSpPr txBox="1">
              <a:spLocks noChangeArrowheads="1"/>
            </p:cNvSpPr>
            <p:nvPr/>
          </p:nvSpPr>
          <p:spPr bwMode="auto">
            <a:xfrm>
              <a:off x="5690656" y="3834760"/>
              <a:ext cx="79060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C00000"/>
                </a:buClr>
                <a:buSzPct val="70000"/>
                <a:buFontTx/>
                <a:buNone/>
              </a:pPr>
              <a:r>
                <a:rPr lang="en-US" altLang="zh-CN" sz="1200" b="1" dirty="0" smtClean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RS=0</a:t>
              </a:r>
              <a:endParaRPr lang="en-US" altLang="zh-CN" sz="1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2" name="右箭头 161"/>
          <p:cNvSpPr/>
          <p:nvPr/>
        </p:nvSpPr>
        <p:spPr bwMode="auto">
          <a:xfrm>
            <a:off x="5544136" y="4515982"/>
            <a:ext cx="252000" cy="14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" name="Text Box 19"/>
          <p:cNvSpPr txBox="1">
            <a:spLocks noChangeArrowheads="1"/>
          </p:cNvSpPr>
          <p:nvPr/>
        </p:nvSpPr>
        <p:spPr bwMode="auto">
          <a:xfrm>
            <a:off x="6228184" y="4214824"/>
            <a:ext cx="757246" cy="706755"/>
          </a:xfrm>
          <a:prstGeom prst="rect">
            <a:avLst/>
          </a:prstGeom>
          <a:noFill/>
          <a:ln w="19050">
            <a:solidFill>
              <a:srgbClr val="0066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+mj-lt"/>
              </a:rPr>
              <a:t>J=S</a:t>
            </a:r>
            <a:endParaRPr lang="en-US" altLang="zh-CN" sz="1600" b="1" dirty="0">
              <a:latin typeface="+mj-lt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+mj-lt"/>
              </a:rPr>
              <a:t>K=R</a:t>
            </a:r>
            <a:endParaRPr lang="en-US" altLang="zh-CN" sz="1600" b="1" dirty="0">
              <a:latin typeface="+mj-lt"/>
            </a:endParaRPr>
          </a:p>
        </p:txBody>
      </p:sp>
      <p:sp>
        <p:nvSpPr>
          <p:cNvPr id="164" name="Text Box 6"/>
          <p:cNvSpPr txBox="1">
            <a:spLocks noChangeArrowheads="1"/>
          </p:cNvSpPr>
          <p:nvPr/>
        </p:nvSpPr>
        <p:spPr bwMode="auto">
          <a:xfrm>
            <a:off x="5436096" y="2500312"/>
            <a:ext cx="1214446" cy="6299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J = </a:t>
            </a:r>
            <a:r>
              <a:rPr lang="en-US" altLang="zh-CN" sz="1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 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(R,S,Q)</a:t>
            </a:r>
            <a:endParaRPr lang="en-US" altLang="zh-CN" sz="1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K 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 </a:t>
            </a:r>
            <a:r>
              <a:rPr lang="en-US" altLang="zh-CN" sz="1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</a:t>
            </a:r>
            <a:r>
              <a:rPr lang="en-US" altLang="zh-CN" sz="1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(R,S,Q)</a:t>
            </a:r>
            <a:endParaRPr lang="en-US" altLang="zh-CN" sz="1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92" name="上箭头 191"/>
          <p:cNvSpPr/>
          <p:nvPr/>
        </p:nvSpPr>
        <p:spPr bwMode="auto">
          <a:xfrm rot="2162804">
            <a:off x="7085163" y="3892126"/>
            <a:ext cx="235333" cy="362987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3" name="左箭头 212"/>
          <p:cNvSpPr/>
          <p:nvPr/>
        </p:nvSpPr>
        <p:spPr bwMode="auto">
          <a:xfrm>
            <a:off x="6663082" y="2714626"/>
            <a:ext cx="357190" cy="14287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7452832" y="3209041"/>
            <a:ext cx="949262" cy="331329"/>
          </a:xfrm>
          <a:prstGeom prst="roundRect">
            <a:avLst/>
          </a:prstGeom>
          <a:solidFill>
            <a:srgbClr val="FFFF99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转换电路</a:t>
            </a:r>
            <a:endParaRPr kumimoji="1" lang="zh-CN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8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8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43" grpId="0" bldLvl="0" animBg="1"/>
      <p:bldP spid="385074" grpId="0" bldLvl="0" animBg="1"/>
      <p:bldP spid="56" grpId="0" bldLvl="0" animBg="1" autoUpdateAnimBg="0"/>
      <p:bldP spid="57" grpId="0" animBg="1"/>
      <p:bldP spid="64" grpId="0" bldLvl="0" animBg="1" autoUpdateAnimBg="0"/>
      <p:bldP spid="93" grpId="0" animBg="1"/>
      <p:bldP spid="94" grpId="0" animBg="1"/>
      <p:bldP spid="116" grpId="0" bldLvl="0" animBg="1"/>
      <p:bldP spid="117" grpId="0" bldLvl="0" animBg="1" autoUpdateAnimBg="0"/>
      <p:bldP spid="125" grpId="0" bldLvl="0" animBg="1" autoUpdateAnimBg="0"/>
      <p:bldP spid="162" grpId="0" animBg="1"/>
      <p:bldP spid="163" grpId="0" bldLvl="0" animBg="1"/>
      <p:bldP spid="164" grpId="0" bldLvl="0" animBg="1"/>
      <p:bldP spid="192" grpId="0" animBg="1"/>
      <p:bldP spid="213" grpId="0" animBg="1"/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触发器类型转换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——D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转其他</a:t>
            </a:r>
            <a:endParaRPr lang="zh-CN" altLang="en-US"/>
          </a:p>
        </p:txBody>
      </p:sp>
      <p:sp>
        <p:nvSpPr>
          <p:cNvPr id="87" name="Text Box 2"/>
          <p:cNvSpPr txBox="1">
            <a:spLocks noChangeArrowheads="1"/>
          </p:cNvSpPr>
          <p:nvPr/>
        </p:nvSpPr>
        <p:spPr bwMode="auto">
          <a:xfrm>
            <a:off x="785786" y="714362"/>
            <a:ext cx="3643306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  <a:defRPr/>
            </a:pPr>
            <a:r>
              <a:rPr lang="en-US" altLang="zh-CN" sz="18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2.</a:t>
            </a:r>
            <a:r>
              <a:rPr lang="en-US" altLang="zh-CN" sz="1800" i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D → JK </a:t>
            </a:r>
            <a:r>
              <a:rPr lang="zh-CN" altLang="en-US" sz="1800" b="1" dirty="0">
                <a:solidFill>
                  <a:schemeClr val="bg1"/>
                </a:solidFill>
                <a:latin typeface="+mj-lt"/>
              </a:rPr>
              <a:t>、</a:t>
            </a:r>
            <a:r>
              <a:rPr lang="en-US" altLang="zh-CN" sz="1800" b="1" dirty="0">
                <a:solidFill>
                  <a:schemeClr val="bg1"/>
                </a:solidFill>
                <a:latin typeface="+mj-lt"/>
              </a:rPr>
              <a:t>T</a:t>
            </a:r>
            <a:r>
              <a:rPr lang="zh-CN" altLang="en-US" sz="1800" b="1" dirty="0">
                <a:solidFill>
                  <a:schemeClr val="bg1"/>
                </a:solidFill>
                <a:latin typeface="+mj-lt"/>
              </a:rPr>
              <a:t>（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T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 '</a:t>
            </a:r>
            <a:r>
              <a:rPr lang="zh-CN" altLang="en-US" sz="1800" b="1" dirty="0" smtClean="0">
                <a:solidFill>
                  <a:schemeClr val="bg1"/>
                </a:solidFill>
                <a:latin typeface="+mj-lt"/>
              </a:rPr>
              <a:t>）</a:t>
            </a:r>
            <a:r>
              <a:rPr lang="zh-CN" altLang="en-US" sz="1800" b="1" dirty="0">
                <a:solidFill>
                  <a:schemeClr val="bg1"/>
                </a:solidFill>
                <a:latin typeface="+mj-lt"/>
              </a:rPr>
              <a:t>、</a:t>
            </a:r>
            <a:r>
              <a:rPr lang="en-US" altLang="zh-CN" sz="1800" b="1" dirty="0">
                <a:solidFill>
                  <a:schemeClr val="bg1"/>
                </a:solidFill>
                <a:latin typeface="+mj-lt"/>
              </a:rPr>
              <a:t>S</a:t>
            </a:r>
            <a:r>
              <a:rPr lang="en-US" altLang="zh-CN" sz="1800" b="1" dirty="0">
                <a:solidFill>
                  <a:schemeClr val="bg1"/>
                </a:solidFill>
                <a:latin typeface="+mj-lt"/>
              </a:rPr>
              <a:t>R</a:t>
            </a:r>
            <a:r>
              <a:rPr lang="en-US" altLang="zh-CN" sz="1800" b="1" dirty="0">
                <a:latin typeface="+mj-lt"/>
              </a:rPr>
              <a:t> </a:t>
            </a:r>
            <a:endParaRPr lang="en-US" altLang="zh-CN" sz="1800" b="1" dirty="0">
              <a:latin typeface="+mj-lt"/>
            </a:endParaRP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857224" y="1142990"/>
            <a:ext cx="1714512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(1)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b="1" dirty="0" smtClean="0">
                <a:latin typeface="+mj-lt"/>
              </a:rPr>
              <a:t>→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JK  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1157263" y="1919283"/>
            <a:ext cx="598467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0" name="Text Box 16"/>
          <p:cNvSpPr txBox="1">
            <a:spLocks noChangeArrowheads="1"/>
          </p:cNvSpPr>
          <p:nvPr/>
        </p:nvSpPr>
        <p:spPr bwMode="auto">
          <a:xfrm>
            <a:off x="1800206" y="1919283"/>
            <a:ext cx="1000132" cy="3371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n+1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0"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= D</a:t>
            </a:r>
            <a:endParaRPr kumimoji="0"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91" name="Group 31"/>
          <p:cNvGrpSpPr/>
          <p:nvPr/>
        </p:nvGrpSpPr>
        <p:grpSpPr bwMode="auto">
          <a:xfrm>
            <a:off x="1762105" y="1518816"/>
            <a:ext cx="2016125" cy="347662"/>
            <a:chOff x="884" y="1298"/>
            <a:chExt cx="2226" cy="291"/>
          </a:xfrm>
        </p:grpSpPr>
        <p:grpSp>
          <p:nvGrpSpPr>
            <p:cNvPr id="92" name="Group 49"/>
            <p:cNvGrpSpPr/>
            <p:nvPr/>
          </p:nvGrpSpPr>
          <p:grpSpPr bwMode="auto">
            <a:xfrm>
              <a:off x="884" y="1298"/>
              <a:ext cx="2147" cy="284"/>
              <a:chOff x="912" y="3235"/>
              <a:chExt cx="2147" cy="284"/>
            </a:xfrm>
          </p:grpSpPr>
          <p:sp>
            <p:nvSpPr>
              <p:cNvPr id="94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2147" cy="284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n+1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= J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+ 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K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endPara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95" name="Line 38"/>
              <p:cNvSpPr>
                <a:spLocks noChangeShapeType="1"/>
              </p:cNvSpPr>
              <p:nvPr/>
            </p:nvSpPr>
            <p:spPr bwMode="auto">
              <a:xfrm>
                <a:off x="1917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" name="Line 48"/>
              <p:cNvSpPr>
                <a:spLocks noChangeShapeType="1"/>
              </p:cNvSpPr>
              <p:nvPr/>
            </p:nvSpPr>
            <p:spPr bwMode="auto">
              <a:xfrm>
                <a:off x="2430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3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2226" cy="28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7" name="Text Box 15"/>
          <p:cNvSpPr txBox="1">
            <a:spLocks noChangeArrowheads="1"/>
          </p:cNvSpPr>
          <p:nvPr/>
        </p:nvSpPr>
        <p:spPr bwMode="auto">
          <a:xfrm>
            <a:off x="1071538" y="1552154"/>
            <a:ext cx="598467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b="1" dirty="0" smtClean="0">
                <a:latin typeface="Arial" panose="020B0604020202020204" pitchFamily="34" charset="0"/>
              </a:rPr>
              <a:t>JK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98" name="AutoShape 74"/>
          <p:cNvSpPr/>
          <p:nvPr/>
        </p:nvSpPr>
        <p:spPr bwMode="auto">
          <a:xfrm rot="10800000">
            <a:off x="3677620" y="1661692"/>
            <a:ext cx="180000" cy="540000"/>
          </a:xfrm>
          <a:prstGeom prst="leftBrace">
            <a:avLst>
              <a:gd name="adj1" fmla="val 27195"/>
              <a:gd name="adj2" fmla="val 50000"/>
            </a:avLst>
          </a:prstGeom>
          <a:noFill/>
          <a:ln w="19050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23" name="Text Box 6"/>
          <p:cNvSpPr txBox="1">
            <a:spLocks noChangeArrowheads="1"/>
          </p:cNvSpPr>
          <p:nvPr/>
        </p:nvSpPr>
        <p:spPr bwMode="auto">
          <a:xfrm>
            <a:off x="4357686" y="1214428"/>
            <a:ext cx="1428760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 = </a:t>
            </a:r>
            <a:r>
              <a:rPr lang="en-US" altLang="zh-CN" sz="1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(J,K,Q)</a:t>
            </a:r>
            <a:endParaRPr lang="en-US" altLang="zh-CN" sz="1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grpSp>
        <p:nvGrpSpPr>
          <p:cNvPr id="124" name="Group 31"/>
          <p:cNvGrpSpPr/>
          <p:nvPr/>
        </p:nvGrpSpPr>
        <p:grpSpPr bwMode="auto">
          <a:xfrm>
            <a:off x="4286248" y="1785932"/>
            <a:ext cx="2016125" cy="347662"/>
            <a:chOff x="884" y="1298"/>
            <a:chExt cx="2226" cy="291"/>
          </a:xfrm>
        </p:grpSpPr>
        <p:grpSp>
          <p:nvGrpSpPr>
            <p:cNvPr id="125" name="Group 49"/>
            <p:cNvGrpSpPr/>
            <p:nvPr/>
          </p:nvGrpSpPr>
          <p:grpSpPr bwMode="auto">
            <a:xfrm>
              <a:off x="884" y="1298"/>
              <a:ext cx="2147" cy="284"/>
              <a:chOff x="912" y="3235"/>
              <a:chExt cx="2147" cy="284"/>
            </a:xfrm>
          </p:grpSpPr>
          <p:sp>
            <p:nvSpPr>
              <p:cNvPr id="127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2147" cy="284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D </a:t>
                </a:r>
                <a:r>
                  <a:rPr kumimoji="0"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= 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J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+ 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K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lang="en-US" altLang="zh-CN" sz="1600" b="1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endPara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Line 38"/>
              <p:cNvSpPr>
                <a:spLocks noChangeShapeType="1"/>
              </p:cNvSpPr>
              <p:nvPr/>
            </p:nvSpPr>
            <p:spPr bwMode="auto">
              <a:xfrm>
                <a:off x="1636" y="3279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9" name="Line 48"/>
              <p:cNvSpPr>
                <a:spLocks noChangeShapeType="1"/>
              </p:cNvSpPr>
              <p:nvPr/>
            </p:nvSpPr>
            <p:spPr bwMode="auto">
              <a:xfrm>
                <a:off x="2161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6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2226" cy="28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8" name="Text Box 6"/>
          <p:cNvSpPr txBox="1">
            <a:spLocks noChangeArrowheads="1"/>
          </p:cNvSpPr>
          <p:nvPr/>
        </p:nvSpPr>
        <p:spPr bwMode="auto">
          <a:xfrm>
            <a:off x="857224" y="2571750"/>
            <a:ext cx="1714512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(2)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b="1" dirty="0" smtClean="0">
                <a:latin typeface="+mj-lt"/>
              </a:rPr>
              <a:t>→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T(T</a:t>
            </a:r>
            <a:r>
              <a:rPr lang="en-US" altLang="zh-CN" sz="1600" b="1" dirty="0" smtClean="0"/>
              <a:t>'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)  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49" name="Text Box 15"/>
          <p:cNvSpPr txBox="1">
            <a:spLocks noChangeArrowheads="1"/>
          </p:cNvSpPr>
          <p:nvPr/>
        </p:nvSpPr>
        <p:spPr bwMode="auto">
          <a:xfrm>
            <a:off x="981050" y="3471869"/>
            <a:ext cx="598467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0" name="Text Box 16"/>
          <p:cNvSpPr txBox="1">
            <a:spLocks noChangeArrowheads="1"/>
          </p:cNvSpPr>
          <p:nvPr/>
        </p:nvSpPr>
        <p:spPr bwMode="auto">
          <a:xfrm>
            <a:off x="1623993" y="3471869"/>
            <a:ext cx="1000132" cy="3371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n+1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0"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= D</a:t>
            </a:r>
            <a:endParaRPr kumimoji="0"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51" name="Group 31"/>
          <p:cNvGrpSpPr/>
          <p:nvPr/>
        </p:nvGrpSpPr>
        <p:grpSpPr bwMode="auto">
          <a:xfrm>
            <a:off x="1614059" y="3071816"/>
            <a:ext cx="2045108" cy="347662"/>
            <a:chOff x="852" y="1298"/>
            <a:chExt cx="2258" cy="291"/>
          </a:xfrm>
        </p:grpSpPr>
        <p:sp>
          <p:nvSpPr>
            <p:cNvPr id="154" name="Text Box 37"/>
            <p:cNvSpPr txBox="1">
              <a:spLocks noChangeArrowheads="1"/>
            </p:cNvSpPr>
            <p:nvPr/>
          </p:nvSpPr>
          <p:spPr bwMode="auto">
            <a:xfrm>
              <a:off x="852" y="1298"/>
              <a:ext cx="1735" cy="283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n+1</a:t>
              </a:r>
              <a:r>
                <a:rPr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</a:t>
              </a:r>
              <a:r>
                <a:rPr kumimoji="0"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T ⊕ 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53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2226" cy="28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7" name="Text Box 15"/>
          <p:cNvSpPr txBox="1">
            <a:spLocks noChangeArrowheads="1"/>
          </p:cNvSpPr>
          <p:nvPr/>
        </p:nvSpPr>
        <p:spPr bwMode="auto">
          <a:xfrm>
            <a:off x="952475" y="3105154"/>
            <a:ext cx="598467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b="1" dirty="0" smtClean="0">
                <a:latin typeface="Arial" panose="020B0604020202020204" pitchFamily="34" charset="0"/>
              </a:rPr>
              <a:t>T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8" name="AutoShape 74"/>
          <p:cNvSpPr/>
          <p:nvPr/>
        </p:nvSpPr>
        <p:spPr bwMode="auto">
          <a:xfrm rot="10800000">
            <a:off x="3143802" y="3220017"/>
            <a:ext cx="108000" cy="468000"/>
          </a:xfrm>
          <a:prstGeom prst="leftBrace">
            <a:avLst>
              <a:gd name="adj1" fmla="val 27195"/>
              <a:gd name="adj2" fmla="val 50000"/>
            </a:avLst>
          </a:prstGeom>
          <a:noFill/>
          <a:ln w="19050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59" name="Text Box 37"/>
          <p:cNvSpPr txBox="1">
            <a:spLocks noChangeArrowheads="1"/>
          </p:cNvSpPr>
          <p:nvPr/>
        </p:nvSpPr>
        <p:spPr bwMode="auto">
          <a:xfrm>
            <a:off x="3357554" y="3286130"/>
            <a:ext cx="1571636" cy="33718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0"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= </a:t>
            </a:r>
            <a:r>
              <a:rPr kumimoji="0"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T ⊕ </a:t>
            </a:r>
            <a:r>
              <a:rPr lang="en-US" altLang="zh-CN" sz="16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Q</a:t>
            </a:r>
            <a:r>
              <a:rPr lang="en-US" altLang="zh-CN" sz="1600" b="1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n</a:t>
            </a:r>
            <a:endParaRPr lang="en-US" altLang="zh-CN" sz="1600" b="1" baseline="-30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167" name="Group 31"/>
          <p:cNvGrpSpPr/>
          <p:nvPr/>
        </p:nvGrpSpPr>
        <p:grpSpPr bwMode="auto">
          <a:xfrm>
            <a:off x="1627181" y="3985808"/>
            <a:ext cx="1944573" cy="347662"/>
            <a:chOff x="884" y="1298"/>
            <a:chExt cx="2147" cy="291"/>
          </a:xfrm>
        </p:grpSpPr>
        <p:grpSp>
          <p:nvGrpSpPr>
            <p:cNvPr id="168" name="Group 49"/>
            <p:cNvGrpSpPr/>
            <p:nvPr/>
          </p:nvGrpSpPr>
          <p:grpSpPr bwMode="auto">
            <a:xfrm>
              <a:off x="884" y="1298"/>
              <a:ext cx="2147" cy="284"/>
              <a:chOff x="912" y="3235"/>
              <a:chExt cx="2147" cy="284"/>
            </a:xfrm>
          </p:grpSpPr>
          <p:sp>
            <p:nvSpPr>
              <p:cNvPr id="170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2147" cy="284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n+1</a:t>
                </a:r>
                <a:r>
                  <a:rPr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= </a:t>
                </a:r>
                <a:r>
                  <a:rPr lang="en-US" altLang="zh-CN" sz="16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r>
                  <a:rPr kumimoji="0"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endPara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Line 38"/>
              <p:cNvSpPr>
                <a:spLocks noChangeShapeType="1"/>
              </p:cNvSpPr>
              <p:nvPr/>
            </p:nvSpPr>
            <p:spPr bwMode="auto">
              <a:xfrm>
                <a:off x="1718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9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1201" cy="28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3" name="Text Box 15"/>
          <p:cNvSpPr txBox="1">
            <a:spLocks noChangeArrowheads="1"/>
          </p:cNvSpPr>
          <p:nvPr/>
        </p:nvSpPr>
        <p:spPr bwMode="auto">
          <a:xfrm>
            <a:off x="1000100" y="4019146"/>
            <a:ext cx="598467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Arial" panose="020B0604020202020204" pitchFamily="34" charset="0"/>
              </a:rPr>
              <a:t>T</a:t>
            </a:r>
            <a:r>
              <a:rPr lang="en-US" altLang="zh-CN" sz="1600" b="1" dirty="0" smtClean="0">
                <a:solidFill>
                  <a:schemeClr val="bg1"/>
                </a:solidFill>
              </a:rPr>
              <a:t>' 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4" name="AutoShape 74"/>
          <p:cNvSpPr/>
          <p:nvPr/>
        </p:nvSpPr>
        <p:spPr bwMode="auto">
          <a:xfrm rot="10800000">
            <a:off x="2643175" y="3675386"/>
            <a:ext cx="108000" cy="468000"/>
          </a:xfrm>
          <a:prstGeom prst="leftBrace">
            <a:avLst>
              <a:gd name="adj1" fmla="val 27195"/>
              <a:gd name="adj2" fmla="val 50000"/>
            </a:avLst>
          </a:prstGeom>
          <a:noFill/>
          <a:ln w="19050">
            <a:solidFill>
              <a:schemeClr val="bg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2"/>
              </a:solidFill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2857488" y="3733394"/>
            <a:ext cx="857256" cy="338554"/>
            <a:chOff x="2928926" y="3876270"/>
            <a:chExt cx="857256" cy="338554"/>
          </a:xfrm>
        </p:grpSpPr>
        <p:sp>
          <p:nvSpPr>
            <p:cNvPr id="175" name="Text Box 37"/>
            <p:cNvSpPr txBox="1">
              <a:spLocks noChangeArrowheads="1"/>
            </p:cNvSpPr>
            <p:nvPr/>
          </p:nvSpPr>
          <p:spPr bwMode="auto">
            <a:xfrm>
              <a:off x="2928926" y="3876270"/>
              <a:ext cx="857256" cy="33855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D</a:t>
              </a: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76" name="Line 38"/>
            <p:cNvSpPr>
              <a:spLocks noChangeShapeType="1"/>
            </p:cNvSpPr>
            <p:nvPr/>
          </p:nvSpPr>
          <p:spPr bwMode="auto">
            <a:xfrm>
              <a:off x="3414183" y="3948122"/>
              <a:ext cx="100535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6886516" y="3622449"/>
            <a:ext cx="1285875" cy="919844"/>
            <a:chOff x="6929454" y="3395350"/>
            <a:chExt cx="1285875" cy="919844"/>
          </a:xfrm>
        </p:grpSpPr>
        <p:grpSp>
          <p:nvGrpSpPr>
            <p:cNvPr id="188" name="组合 86"/>
            <p:cNvGrpSpPr/>
            <p:nvPr/>
          </p:nvGrpSpPr>
          <p:grpSpPr bwMode="auto">
            <a:xfrm>
              <a:off x="7143780" y="3395350"/>
              <a:ext cx="738192" cy="919844"/>
              <a:chOff x="4629730" y="2916777"/>
              <a:chExt cx="738195" cy="918927"/>
            </a:xfrm>
          </p:grpSpPr>
          <p:grpSp>
            <p:nvGrpSpPr>
              <p:cNvPr id="189" name="组合 16"/>
              <p:cNvGrpSpPr/>
              <p:nvPr/>
            </p:nvGrpSpPr>
            <p:grpSpPr bwMode="auto">
              <a:xfrm>
                <a:off x="4629730" y="2916777"/>
                <a:ext cx="738195" cy="918927"/>
                <a:chOff x="1843066" y="2362039"/>
                <a:chExt cx="738195" cy="919072"/>
              </a:xfrm>
            </p:grpSpPr>
            <p:cxnSp>
              <p:nvCxnSpPr>
                <p:cNvPr id="191" name="直接连接符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978945" y="2738927"/>
                  <a:ext cx="755365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2" name="直接连接符 1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550609" y="2830694"/>
                  <a:ext cx="899245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3" name="矩形 19"/>
                <p:cNvSpPr>
                  <a:spLocks noChangeArrowheads="1"/>
                </p:cNvSpPr>
                <p:nvPr/>
              </p:nvSpPr>
              <p:spPr bwMode="auto">
                <a:xfrm>
                  <a:off x="1876406" y="2643188"/>
                  <a:ext cx="648004" cy="360116"/>
                </a:xfrm>
                <a:prstGeom prst="rect">
                  <a:avLst/>
                </a:prstGeom>
                <a:solidFill>
                  <a:schemeClr val="tx1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94" name="TextBox 193"/>
                <p:cNvSpPr txBox="1">
                  <a:spLocks noChangeArrowheads="1"/>
                </p:cNvSpPr>
                <p:nvPr/>
              </p:nvSpPr>
              <p:spPr bwMode="auto">
                <a:xfrm>
                  <a:off x="1843066" y="2755716"/>
                  <a:ext cx="422280" cy="2157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800" b="1" dirty="0">
                      <a:solidFill>
                        <a:schemeClr val="bg1"/>
                      </a:solidFill>
                      <a:latin typeface="+mj-lt"/>
                      <a:ea typeface="黑体" panose="02010609060101010101" pitchFamily="49" charset="-122"/>
                    </a:rPr>
                    <a:t>CK</a:t>
                  </a:r>
                  <a:endParaRPr lang="zh-CN" altLang="en-US" sz="8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5" name="TextBox 194"/>
                <p:cNvSpPr txBox="1">
                  <a:spLocks noChangeArrowheads="1"/>
                </p:cNvSpPr>
                <p:nvPr/>
              </p:nvSpPr>
              <p:spPr bwMode="auto">
                <a:xfrm>
                  <a:off x="2224070" y="2812818"/>
                  <a:ext cx="357191" cy="2458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D</a:t>
                  </a:r>
                  <a:endParaRPr lang="zh-CN" altLang="en-US" sz="10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6" name="TextBox 195"/>
                <p:cNvSpPr txBox="1">
                  <a:spLocks noChangeArrowheads="1"/>
                </p:cNvSpPr>
                <p:nvPr/>
              </p:nvSpPr>
              <p:spPr bwMode="auto">
                <a:xfrm>
                  <a:off x="1857353" y="2600272"/>
                  <a:ext cx="357192" cy="2458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endParaRPr lang="zh-CN" altLang="en-US" sz="10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97" name="TextBox 196"/>
                <p:cNvSpPr txBox="1">
                  <a:spLocks noChangeArrowheads="1"/>
                </p:cNvSpPr>
                <p:nvPr/>
              </p:nvSpPr>
              <p:spPr bwMode="auto">
                <a:xfrm>
                  <a:off x="2214545" y="2605031"/>
                  <a:ext cx="357191" cy="2458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Q′</a:t>
                  </a:r>
                  <a:endParaRPr lang="zh-CN" altLang="en-US" sz="10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90" name="等腰三角形 88"/>
              <p:cNvSpPr>
                <a:spLocks noChangeArrowheads="1"/>
              </p:cNvSpPr>
              <p:nvPr/>
            </p:nvSpPr>
            <p:spPr bwMode="auto">
              <a:xfrm>
                <a:off x="4754120" y="3483478"/>
                <a:ext cx="72008" cy="7200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cxnSp>
          <p:nvCxnSpPr>
            <p:cNvPr id="198" name="直接连接符 197"/>
            <p:cNvCxnSpPr/>
            <p:nvPr/>
          </p:nvCxnSpPr>
          <p:spPr bwMode="auto">
            <a:xfrm>
              <a:off x="7662884" y="3584581"/>
              <a:ext cx="32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oval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9" name="直接连接符 17"/>
            <p:cNvCxnSpPr>
              <a:cxnSpLocks noChangeShapeType="1"/>
            </p:cNvCxnSpPr>
            <p:nvPr/>
          </p:nvCxnSpPr>
          <p:spPr bwMode="auto">
            <a:xfrm rot="5400000">
              <a:off x="7709056" y="3871099"/>
              <a:ext cx="5760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0" name="直接连接符 199"/>
            <p:cNvCxnSpPr/>
            <p:nvPr/>
          </p:nvCxnSpPr>
          <p:spPr bwMode="auto">
            <a:xfrm>
              <a:off x="7662884" y="4141798"/>
              <a:ext cx="32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1" name="圆角矩形 200"/>
            <p:cNvSpPr/>
            <p:nvPr/>
          </p:nvSpPr>
          <p:spPr bwMode="auto">
            <a:xfrm>
              <a:off x="6929454" y="3493775"/>
              <a:ext cx="1285875" cy="735330"/>
            </a:xfrm>
            <a:prstGeom prst="roundRect">
              <a:avLst/>
            </a:prstGeom>
            <a:noFill/>
            <a:ln w="1905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3" name="Text Box 6"/>
          <p:cNvSpPr txBox="1">
            <a:spLocks noChangeArrowheads="1"/>
          </p:cNvSpPr>
          <p:nvPr/>
        </p:nvSpPr>
        <p:spPr bwMode="auto">
          <a:xfrm>
            <a:off x="962000" y="4572014"/>
            <a:ext cx="1714512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(3)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b="1" dirty="0" smtClean="0">
                <a:latin typeface="+mj-lt"/>
              </a:rPr>
              <a:t>→</a:t>
            </a:r>
            <a:r>
              <a:rPr lang="en-US" altLang="zh-CN" sz="16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SR?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 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228" y="4332206"/>
            <a:ext cx="576064" cy="69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3" name="组合 162"/>
          <p:cNvGrpSpPr/>
          <p:nvPr/>
        </p:nvGrpSpPr>
        <p:grpSpPr>
          <a:xfrm>
            <a:off x="5148064" y="3198504"/>
            <a:ext cx="1186815" cy="1601302"/>
            <a:chOff x="5148064" y="3198504"/>
            <a:chExt cx="1186815" cy="1601302"/>
          </a:xfrm>
        </p:grpSpPr>
        <p:grpSp>
          <p:nvGrpSpPr>
            <p:cNvPr id="122" name="组合 121"/>
            <p:cNvGrpSpPr/>
            <p:nvPr/>
          </p:nvGrpSpPr>
          <p:grpSpPr>
            <a:xfrm rot="16200000">
              <a:off x="5812346" y="4086376"/>
              <a:ext cx="422523" cy="310927"/>
              <a:chOff x="6669757" y="4610869"/>
              <a:chExt cx="576065" cy="360040"/>
            </a:xfrm>
          </p:grpSpPr>
          <p:pic>
            <p:nvPicPr>
              <p:cNvPr id="107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669757" y="4610869"/>
                <a:ext cx="576065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5" name="任意多边形 114"/>
              <p:cNvSpPr/>
              <p:nvPr/>
            </p:nvSpPr>
            <p:spPr bwMode="auto">
              <a:xfrm>
                <a:off x="6695386" y="4647782"/>
                <a:ext cx="72202" cy="279797"/>
              </a:xfrm>
              <a:custGeom>
                <a:avLst/>
                <a:gdLst>
                  <a:gd name="connsiteX0" fmla="*/ 9525 w 106362"/>
                  <a:gd name="connsiteY0" fmla="*/ 0 h 447675"/>
                  <a:gd name="connsiteX1" fmla="*/ 104775 w 106362"/>
                  <a:gd name="connsiteY1" fmla="*/ 209550 h 447675"/>
                  <a:gd name="connsiteX2" fmla="*/ 0 w 106362"/>
                  <a:gd name="connsiteY2" fmla="*/ 447675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362" h="447675">
                    <a:moveTo>
                      <a:pt x="9525" y="0"/>
                    </a:moveTo>
                    <a:cubicBezTo>
                      <a:pt x="57943" y="67469"/>
                      <a:pt x="106362" y="134938"/>
                      <a:pt x="104775" y="209550"/>
                    </a:cubicBezTo>
                    <a:cubicBezTo>
                      <a:pt x="103188" y="284162"/>
                      <a:pt x="0" y="447675"/>
                      <a:pt x="0" y="44767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8" name="组合 86"/>
            <p:cNvGrpSpPr/>
            <p:nvPr/>
          </p:nvGrpSpPr>
          <p:grpSpPr bwMode="auto">
            <a:xfrm>
              <a:off x="5500706" y="3198504"/>
              <a:ext cx="738192" cy="921537"/>
              <a:chOff x="4629730" y="2862857"/>
              <a:chExt cx="738195" cy="920621"/>
            </a:xfrm>
          </p:grpSpPr>
          <p:grpSp>
            <p:nvGrpSpPr>
              <p:cNvPr id="179" name="组合 16"/>
              <p:cNvGrpSpPr/>
              <p:nvPr/>
            </p:nvGrpSpPr>
            <p:grpSpPr bwMode="auto">
              <a:xfrm>
                <a:off x="4629730" y="2862857"/>
                <a:ext cx="738195" cy="920621"/>
                <a:chOff x="1843066" y="2308145"/>
                <a:chExt cx="738195" cy="920776"/>
              </a:xfrm>
            </p:grpSpPr>
            <p:cxnSp>
              <p:nvCxnSpPr>
                <p:cNvPr id="181" name="直接连接符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922239" y="2756979"/>
                  <a:ext cx="899257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2" name="直接连接符 1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550604" y="2778498"/>
                  <a:ext cx="899257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3" name="矩形 19"/>
                <p:cNvSpPr>
                  <a:spLocks noChangeArrowheads="1"/>
                </p:cNvSpPr>
                <p:nvPr/>
              </p:nvSpPr>
              <p:spPr bwMode="auto">
                <a:xfrm>
                  <a:off x="1876406" y="2643188"/>
                  <a:ext cx="648004" cy="360116"/>
                </a:xfrm>
                <a:prstGeom prst="rect">
                  <a:avLst/>
                </a:prstGeom>
                <a:solidFill>
                  <a:schemeClr val="tx1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84" name="TextBox 183"/>
                <p:cNvSpPr txBox="1">
                  <a:spLocks noChangeArrowheads="1"/>
                </p:cNvSpPr>
                <p:nvPr/>
              </p:nvSpPr>
              <p:spPr bwMode="auto">
                <a:xfrm>
                  <a:off x="1843066" y="2755716"/>
                  <a:ext cx="422280" cy="2157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800" b="1" dirty="0">
                      <a:solidFill>
                        <a:schemeClr val="bg1"/>
                      </a:solidFill>
                      <a:latin typeface="+mj-lt"/>
                      <a:ea typeface="黑体" panose="02010609060101010101" pitchFamily="49" charset="-122"/>
                    </a:rPr>
                    <a:t>CK</a:t>
                  </a:r>
                  <a:endParaRPr lang="zh-CN" altLang="en-US" sz="8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5" name="TextBox 184"/>
                <p:cNvSpPr txBox="1">
                  <a:spLocks noChangeArrowheads="1"/>
                </p:cNvSpPr>
                <p:nvPr/>
              </p:nvSpPr>
              <p:spPr bwMode="auto">
                <a:xfrm>
                  <a:off x="2224070" y="2812818"/>
                  <a:ext cx="357191" cy="2458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D</a:t>
                  </a:r>
                  <a:endParaRPr lang="zh-CN" altLang="en-US" sz="10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6" name="TextBox 185"/>
                <p:cNvSpPr txBox="1">
                  <a:spLocks noChangeArrowheads="1"/>
                </p:cNvSpPr>
                <p:nvPr/>
              </p:nvSpPr>
              <p:spPr bwMode="auto">
                <a:xfrm>
                  <a:off x="1857353" y="2600272"/>
                  <a:ext cx="357192" cy="2458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endParaRPr lang="zh-CN" altLang="en-US" sz="10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7" name="TextBox 186"/>
                <p:cNvSpPr txBox="1">
                  <a:spLocks noChangeArrowheads="1"/>
                </p:cNvSpPr>
                <p:nvPr/>
              </p:nvSpPr>
              <p:spPr bwMode="auto">
                <a:xfrm>
                  <a:off x="2214545" y="2605031"/>
                  <a:ext cx="357191" cy="2458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Q′</a:t>
                  </a:r>
                  <a:endParaRPr lang="zh-CN" altLang="en-US" sz="10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80" name="等腰三角形 88"/>
              <p:cNvSpPr>
                <a:spLocks noChangeArrowheads="1"/>
              </p:cNvSpPr>
              <p:nvPr/>
            </p:nvSpPr>
            <p:spPr bwMode="auto">
              <a:xfrm>
                <a:off x="4754120" y="3483478"/>
                <a:ext cx="72008" cy="7200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cxnSp>
          <p:nvCxnSpPr>
            <p:cNvPr id="131" name="直接连接符 130"/>
            <p:cNvCxnSpPr/>
            <p:nvPr/>
          </p:nvCxnSpPr>
          <p:spPr bwMode="auto">
            <a:xfrm>
              <a:off x="5335740" y="3436534"/>
              <a:ext cx="32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直接连接符 17"/>
            <p:cNvCxnSpPr>
              <a:cxnSpLocks noChangeShapeType="1"/>
            </p:cNvCxnSpPr>
            <p:nvPr/>
          </p:nvCxnSpPr>
          <p:spPr bwMode="auto">
            <a:xfrm rot="5400000">
              <a:off x="4787420" y="3985852"/>
              <a:ext cx="11016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5341228" y="4533046"/>
              <a:ext cx="61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连接符 17"/>
            <p:cNvCxnSpPr>
              <a:cxnSpLocks noChangeShapeType="1"/>
            </p:cNvCxnSpPr>
            <p:nvPr/>
          </p:nvCxnSpPr>
          <p:spPr bwMode="auto">
            <a:xfrm rot="5400000">
              <a:off x="5851366" y="4445560"/>
              <a:ext cx="1944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直接连接符 17"/>
            <p:cNvCxnSpPr>
              <a:cxnSpLocks noChangeShapeType="1"/>
            </p:cNvCxnSpPr>
            <p:nvPr/>
          </p:nvCxnSpPr>
          <p:spPr bwMode="auto">
            <a:xfrm rot="5400000">
              <a:off x="5905726" y="4531724"/>
              <a:ext cx="3600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" name="Text Box 61"/>
            <p:cNvSpPr txBox="1">
              <a:spLocks noChangeArrowheads="1"/>
            </p:cNvSpPr>
            <p:nvPr/>
          </p:nvSpPr>
          <p:spPr bwMode="auto">
            <a:xfrm>
              <a:off x="5881343" y="4553585"/>
              <a:ext cx="381002" cy="2462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000" b="1" dirty="0" smtClean="0"/>
                <a:t>T</a:t>
              </a:r>
              <a:endParaRPr lang="en-US" altLang="zh-CN" sz="1000" b="1" dirty="0"/>
            </a:p>
          </p:txBody>
        </p:sp>
        <p:sp>
          <p:nvSpPr>
            <p:cNvPr id="162" name="圆角矩形 161"/>
            <p:cNvSpPr/>
            <p:nvPr/>
          </p:nvSpPr>
          <p:spPr bwMode="auto">
            <a:xfrm>
              <a:off x="5148064" y="3344554"/>
              <a:ext cx="1186815" cy="1242695"/>
            </a:xfrm>
            <a:prstGeom prst="roundRect">
              <a:avLst/>
            </a:prstGeom>
            <a:noFill/>
            <a:ln w="1905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5" name="左箭头 164"/>
          <p:cNvSpPr/>
          <p:nvPr/>
        </p:nvSpPr>
        <p:spPr bwMode="auto">
          <a:xfrm>
            <a:off x="6000760" y="1357304"/>
            <a:ext cx="357190" cy="14287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" name="右箭头 237"/>
          <p:cNvSpPr/>
          <p:nvPr/>
        </p:nvSpPr>
        <p:spPr bwMode="auto">
          <a:xfrm>
            <a:off x="6072198" y="1928808"/>
            <a:ext cx="252000" cy="144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3" name="组合 242"/>
          <p:cNvGrpSpPr/>
          <p:nvPr/>
        </p:nvGrpSpPr>
        <p:grpSpPr>
          <a:xfrm>
            <a:off x="6643702" y="934875"/>
            <a:ext cx="1500505" cy="2151560"/>
            <a:chOff x="6643702" y="897047"/>
            <a:chExt cx="1500505" cy="2151560"/>
          </a:xfrm>
        </p:grpSpPr>
        <p:grpSp>
          <p:nvGrpSpPr>
            <p:cNvPr id="236" name="组合 235"/>
            <p:cNvGrpSpPr/>
            <p:nvPr/>
          </p:nvGrpSpPr>
          <p:grpSpPr>
            <a:xfrm>
              <a:off x="6643702" y="897047"/>
              <a:ext cx="1500505" cy="1910072"/>
              <a:chOff x="8472402" y="858947"/>
              <a:chExt cx="1500505" cy="1910072"/>
            </a:xfrm>
          </p:grpSpPr>
          <p:cxnSp>
            <p:nvCxnSpPr>
              <p:cNvPr id="166" name="直接连接符 165"/>
              <p:cNvCxnSpPr/>
              <p:nvPr/>
            </p:nvCxnSpPr>
            <p:spPr bwMode="auto">
              <a:xfrm>
                <a:off x="8758154" y="1963856"/>
                <a:ext cx="324000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9471154" y="2322840"/>
                <a:ext cx="252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204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9220245" y="1573203"/>
                <a:ext cx="428628" cy="286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5" name="圆角矩形 204"/>
              <p:cNvSpPr/>
              <p:nvPr/>
            </p:nvSpPr>
            <p:spPr bwMode="auto">
              <a:xfrm>
                <a:off x="8472402" y="920542"/>
                <a:ext cx="1500505" cy="1732915"/>
              </a:xfrm>
              <a:prstGeom prst="round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bg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06" name="组合 33"/>
              <p:cNvGrpSpPr/>
              <p:nvPr/>
            </p:nvGrpSpPr>
            <p:grpSpPr bwMode="auto">
              <a:xfrm>
                <a:off x="8950246" y="858947"/>
                <a:ext cx="708026" cy="745565"/>
                <a:chOff x="6090521" y="3304956"/>
                <a:chExt cx="708026" cy="745605"/>
              </a:xfrm>
            </p:grpSpPr>
            <p:cxnSp>
              <p:nvCxnSpPr>
                <p:cNvPr id="207" name="直接连接符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217847" y="3851757"/>
                  <a:ext cx="396021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208" name="组合 16"/>
                <p:cNvGrpSpPr/>
                <p:nvPr/>
              </p:nvGrpSpPr>
              <p:grpSpPr bwMode="auto">
                <a:xfrm>
                  <a:off x="6090521" y="3304956"/>
                  <a:ext cx="708026" cy="684037"/>
                  <a:chOff x="1863706" y="2466970"/>
                  <a:chExt cx="708030" cy="684146"/>
                </a:xfrm>
              </p:grpSpPr>
              <p:cxnSp>
                <p:nvCxnSpPr>
                  <p:cNvPr id="211" name="直接连接符 17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014555" y="2808249"/>
                    <a:ext cx="684146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2" name="直接连接符 1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784186" y="2682223"/>
                    <a:ext cx="432092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13" name="矩形 19"/>
                  <p:cNvSpPr>
                    <a:spLocks noChangeArrowheads="1"/>
                  </p:cNvSpPr>
                  <p:nvPr/>
                </p:nvSpPr>
                <p:spPr bwMode="auto">
                  <a:xfrm>
                    <a:off x="1876406" y="2643188"/>
                    <a:ext cx="648005" cy="360076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algn="ctr">
                    <a:solidFill>
                      <a:schemeClr val="bg2"/>
                    </a:solidFill>
                    <a:rou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214" name="TextBox 2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4545" y="2809353"/>
                    <a:ext cx="357191" cy="246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 smtClean="0">
                        <a:latin typeface="+mj-lt"/>
                        <a:ea typeface="黑体" panose="02010609060101010101" pitchFamily="49" charset="-122"/>
                      </a:rPr>
                      <a:t>D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5" name="TextBox 2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3706" y="2619385"/>
                    <a:ext cx="357189" cy="2461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16" name="TextBox 2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1370" y="2628912"/>
                    <a:ext cx="357191" cy="2461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cxnSp>
                <p:nvCxnSpPr>
                  <p:cNvPr id="217" name="直接连接符 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301859" y="2681298"/>
                    <a:ext cx="93600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09" name="等腰三角形 36"/>
                <p:cNvSpPr>
                  <a:spLocks noChangeArrowheads="1"/>
                </p:cNvSpPr>
                <p:nvPr/>
              </p:nvSpPr>
              <p:spPr bwMode="auto">
                <a:xfrm>
                  <a:off x="6381725" y="3765031"/>
                  <a:ext cx="72008" cy="7200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210" name="TextBox 209"/>
                <p:cNvSpPr txBox="1">
                  <a:spLocks noChangeArrowheads="1"/>
                </p:cNvSpPr>
                <p:nvPr/>
              </p:nvSpPr>
              <p:spPr bwMode="auto">
                <a:xfrm>
                  <a:off x="6242472" y="3586602"/>
                  <a:ext cx="422275" cy="2154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800" b="1" dirty="0">
                      <a:solidFill>
                        <a:schemeClr val="bg1"/>
                      </a:solidFill>
                      <a:latin typeface="+mj-lt"/>
                      <a:ea typeface="黑体" panose="02010609060101010101" pitchFamily="49" charset="-122"/>
                    </a:rPr>
                    <a:t>CK</a:t>
                  </a:r>
                  <a:endParaRPr lang="zh-CN" altLang="en-US" sz="8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cxnSp>
            <p:nvCxnSpPr>
              <p:cNvPr id="218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9149328" y="2444225"/>
                <a:ext cx="648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9" name="Text Box 61"/>
              <p:cNvSpPr txBox="1">
                <a:spLocks noChangeArrowheads="1"/>
              </p:cNvSpPr>
              <p:nvPr/>
            </p:nvSpPr>
            <p:spPr bwMode="auto">
              <a:xfrm>
                <a:off x="8877217" y="1487602"/>
                <a:ext cx="442916" cy="246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000" b="1" dirty="0" smtClean="0"/>
                  <a:t>CP  </a:t>
                </a:r>
                <a:endParaRPr lang="en-US" altLang="zh-CN" sz="1000" b="1" dirty="0"/>
              </a:p>
            </p:txBody>
          </p:sp>
          <p:pic>
            <p:nvPicPr>
              <p:cNvPr id="221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0800000">
                <a:off x="8615278" y="2211506"/>
                <a:ext cx="278507" cy="345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3" name="流程图: 延期 222"/>
              <p:cNvSpPr/>
              <p:nvPr/>
            </p:nvSpPr>
            <p:spPr bwMode="auto">
              <a:xfrm rot="16200000">
                <a:off x="9420146" y="2073394"/>
                <a:ext cx="214314" cy="214314"/>
              </a:xfrm>
              <a:prstGeom prst="flowChartDelay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26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9375903" y="1950948"/>
                <a:ext cx="252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7" name="直接连接符 226"/>
              <p:cNvCxnSpPr/>
              <p:nvPr/>
            </p:nvCxnSpPr>
            <p:spPr bwMode="auto">
              <a:xfrm>
                <a:off x="9596359" y="2457571"/>
                <a:ext cx="180000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8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8696473" y="2174714"/>
                <a:ext cx="144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9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8642473" y="2614479"/>
                <a:ext cx="252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0" name="直接连接符 229"/>
              <p:cNvCxnSpPr/>
              <p:nvPr/>
            </p:nvCxnSpPr>
            <p:spPr bwMode="auto">
              <a:xfrm>
                <a:off x="8758154" y="2095619"/>
                <a:ext cx="324000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1" name="流程图: 延期 230"/>
              <p:cNvSpPr/>
              <p:nvPr/>
            </p:nvSpPr>
            <p:spPr bwMode="auto">
              <a:xfrm>
                <a:off x="8972468" y="1930518"/>
                <a:ext cx="188120" cy="216000"/>
              </a:xfrm>
              <a:prstGeom prst="flowChartDelay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32" name="直接连接符 231"/>
              <p:cNvCxnSpPr/>
              <p:nvPr/>
            </p:nvCxnSpPr>
            <p:spPr bwMode="auto">
              <a:xfrm>
                <a:off x="9177109" y="2030531"/>
                <a:ext cx="216000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3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9273252" y="1932949"/>
                <a:ext cx="216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4" name="直接连接符 233"/>
              <p:cNvCxnSpPr/>
              <p:nvPr/>
            </p:nvCxnSpPr>
            <p:spPr bwMode="auto">
              <a:xfrm>
                <a:off x="9162969" y="1601903"/>
                <a:ext cx="108000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5" name="圆角矩形 234"/>
              <p:cNvSpPr/>
              <p:nvPr/>
            </p:nvSpPr>
            <p:spPr bwMode="auto">
              <a:xfrm>
                <a:off x="8572732" y="1530777"/>
                <a:ext cx="1259840" cy="1027430"/>
              </a:xfrm>
              <a:prstGeom prst="roundRect">
                <a:avLst/>
              </a:prstGeom>
              <a:solidFill>
                <a:srgbClr val="FFFF99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1000" b="1" dirty="0" smtClean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转换电路</a:t>
                </a:r>
                <a:endParaRPr kumimoji="1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39" name="TextBox 238"/>
            <p:cNvSpPr txBox="1">
              <a:spLocks noChangeArrowheads="1"/>
            </p:cNvSpPr>
            <p:nvPr/>
          </p:nvSpPr>
          <p:spPr bwMode="auto">
            <a:xfrm>
              <a:off x="7522043" y="2771608"/>
              <a:ext cx="35718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200" b="1" dirty="0" smtClean="0">
                  <a:latin typeface="+mj-lt"/>
                  <a:ea typeface="黑体" panose="02010609060101010101" pitchFamily="49" charset="-122"/>
                </a:rPr>
                <a:t>J</a:t>
              </a:r>
              <a:endParaRPr lang="zh-CN" altLang="en-US" sz="1200" b="1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240" name="TextBox 239"/>
            <p:cNvSpPr txBox="1">
              <a:spLocks noChangeArrowheads="1"/>
            </p:cNvSpPr>
            <p:nvPr/>
          </p:nvSpPr>
          <p:spPr bwMode="auto">
            <a:xfrm>
              <a:off x="6796825" y="2756446"/>
              <a:ext cx="35718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200" b="1" dirty="0" smtClean="0">
                  <a:latin typeface="+mj-lt"/>
                  <a:ea typeface="黑体" panose="02010609060101010101" pitchFamily="49" charset="-122"/>
                </a:rPr>
                <a:t>K</a:t>
              </a:r>
              <a:endParaRPr lang="zh-CN" altLang="en-US" sz="1200" b="1" dirty="0">
                <a:latin typeface="+mj-lt"/>
                <a:ea typeface="黑体" panose="02010609060101010101" pitchFamily="49" charset="-122"/>
              </a:endParaRPr>
            </a:p>
          </p:txBody>
        </p:sp>
      </p:grpSp>
      <p:grpSp>
        <p:nvGrpSpPr>
          <p:cNvPr id="244" name="组合 243"/>
          <p:cNvGrpSpPr/>
          <p:nvPr/>
        </p:nvGrpSpPr>
        <p:grpSpPr>
          <a:xfrm>
            <a:off x="6637555" y="882804"/>
            <a:ext cx="1500505" cy="2131747"/>
            <a:chOff x="8256378" y="798499"/>
            <a:chExt cx="1500505" cy="2131747"/>
          </a:xfrm>
        </p:grpSpPr>
        <p:grpSp>
          <p:nvGrpSpPr>
            <p:cNvPr id="237" name="组合 236"/>
            <p:cNvGrpSpPr/>
            <p:nvPr/>
          </p:nvGrpSpPr>
          <p:grpSpPr>
            <a:xfrm>
              <a:off x="8256378" y="798499"/>
              <a:ext cx="1500505" cy="1911927"/>
              <a:chOff x="6758002" y="798499"/>
              <a:chExt cx="1500505" cy="1911927"/>
            </a:xfrm>
          </p:grpSpPr>
          <p:sp>
            <p:nvSpPr>
              <p:cNvPr id="100" name="圆角矩形 99"/>
              <p:cNvSpPr/>
              <p:nvPr/>
            </p:nvSpPr>
            <p:spPr bwMode="auto">
              <a:xfrm>
                <a:off x="6758002" y="912164"/>
                <a:ext cx="1500505" cy="1722120"/>
              </a:xfrm>
              <a:prstGeom prst="round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bg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44" name="直接连接符 143"/>
              <p:cNvCxnSpPr/>
              <p:nvPr/>
            </p:nvCxnSpPr>
            <p:spPr bwMode="auto">
              <a:xfrm>
                <a:off x="7043754" y="2005009"/>
                <a:ext cx="324000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7756754" y="2363993"/>
                <a:ext cx="252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13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505845" y="1614356"/>
                <a:ext cx="428628" cy="286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02" name="组合 33"/>
              <p:cNvGrpSpPr/>
              <p:nvPr/>
            </p:nvGrpSpPr>
            <p:grpSpPr bwMode="auto">
              <a:xfrm>
                <a:off x="7235846" y="798499"/>
                <a:ext cx="708026" cy="847167"/>
                <a:chOff x="6090521" y="3203349"/>
                <a:chExt cx="708026" cy="847213"/>
              </a:xfrm>
            </p:grpSpPr>
            <p:cxnSp>
              <p:nvCxnSpPr>
                <p:cNvPr id="106" name="直接连接符 3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217847" y="3851757"/>
                  <a:ext cx="396021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10" name="组合 16"/>
                <p:cNvGrpSpPr/>
                <p:nvPr/>
              </p:nvGrpSpPr>
              <p:grpSpPr bwMode="auto">
                <a:xfrm>
                  <a:off x="6090521" y="3203349"/>
                  <a:ext cx="708026" cy="756041"/>
                  <a:chOff x="1863706" y="2365347"/>
                  <a:chExt cx="708030" cy="756161"/>
                </a:xfrm>
              </p:grpSpPr>
              <p:cxnSp>
                <p:nvCxnSpPr>
                  <p:cNvPr id="112" name="直接连接符 17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971562" y="2742633"/>
                    <a:ext cx="756161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3" name="直接连接符 1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784186" y="2603467"/>
                    <a:ext cx="432092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114" name="矩形 19"/>
                  <p:cNvSpPr>
                    <a:spLocks noChangeArrowheads="1"/>
                  </p:cNvSpPr>
                  <p:nvPr/>
                </p:nvSpPr>
                <p:spPr bwMode="auto">
                  <a:xfrm>
                    <a:off x="1876406" y="2643188"/>
                    <a:ext cx="648005" cy="360076"/>
                  </a:xfrm>
                  <a:prstGeom prst="rect">
                    <a:avLst/>
                  </a:prstGeom>
                  <a:solidFill>
                    <a:schemeClr val="tx1"/>
                  </a:solidFill>
                  <a:ln w="19050" algn="ctr">
                    <a:solidFill>
                      <a:schemeClr val="bg2"/>
                    </a:solidFill>
                    <a:rou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116" name="Text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4545" y="2809353"/>
                    <a:ext cx="357191" cy="24611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 smtClean="0">
                        <a:latin typeface="+mj-lt"/>
                        <a:ea typeface="黑体" panose="02010609060101010101" pitchFamily="49" charset="-122"/>
                      </a:rPr>
                      <a:t>D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17" name="Text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63706" y="2619385"/>
                    <a:ext cx="357189" cy="2461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18" name="TextBox 1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1370" y="2628912"/>
                    <a:ext cx="357191" cy="2461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1000" b="1" dirty="0">
                        <a:latin typeface="+mj-lt"/>
                        <a:ea typeface="黑体" panose="02010609060101010101" pitchFamily="49" charset="-122"/>
                      </a:rPr>
                      <a:t>Q</a:t>
                    </a:r>
                    <a:endParaRPr lang="zh-CN" altLang="en-US" sz="1000" b="1" dirty="0"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  <p:cxnSp>
                <p:nvCxnSpPr>
                  <p:cNvPr id="119" name="直接连接符 2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301859" y="2681298"/>
                    <a:ext cx="93600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2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08" name="等腰三角形 36"/>
                <p:cNvSpPr>
                  <a:spLocks noChangeArrowheads="1"/>
                </p:cNvSpPr>
                <p:nvPr/>
              </p:nvSpPr>
              <p:spPr bwMode="auto">
                <a:xfrm>
                  <a:off x="6381725" y="3765031"/>
                  <a:ext cx="72008" cy="72008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9" name="TextBox 108"/>
                <p:cNvSpPr txBox="1">
                  <a:spLocks noChangeArrowheads="1"/>
                </p:cNvSpPr>
                <p:nvPr/>
              </p:nvSpPr>
              <p:spPr bwMode="auto">
                <a:xfrm>
                  <a:off x="6242472" y="3605653"/>
                  <a:ext cx="422275" cy="2154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800" b="1" dirty="0">
                      <a:solidFill>
                        <a:schemeClr val="bg1"/>
                      </a:solidFill>
                      <a:latin typeface="+mj-lt"/>
                      <a:ea typeface="黑体" panose="02010609060101010101" pitchFamily="49" charset="-122"/>
                    </a:rPr>
                    <a:t>CK</a:t>
                  </a:r>
                  <a:endParaRPr lang="zh-CN" altLang="en-US" sz="8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cxnSp>
            <p:nvCxnSpPr>
              <p:cNvPr id="104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7524928" y="2467133"/>
                <a:ext cx="468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5" name="Text Box 61"/>
              <p:cNvSpPr txBox="1">
                <a:spLocks noChangeArrowheads="1"/>
              </p:cNvSpPr>
              <p:nvPr/>
            </p:nvSpPr>
            <p:spPr bwMode="auto">
              <a:xfrm>
                <a:off x="7162817" y="1528755"/>
                <a:ext cx="442916" cy="2462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000" b="1" dirty="0" smtClean="0"/>
                  <a:t>CP  </a:t>
                </a:r>
                <a:endParaRPr lang="en-US" altLang="zh-CN" sz="1000" b="1" dirty="0"/>
              </a:p>
            </p:txBody>
          </p:sp>
          <p:cxnSp>
            <p:nvCxnSpPr>
              <p:cNvPr id="120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6522548" y="1492745"/>
                <a:ext cx="1044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pic>
            <p:nvPicPr>
              <p:cNvPr id="130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10800000">
                <a:off x="6900878" y="2252659"/>
                <a:ext cx="278507" cy="345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2" name="直接连接符 131"/>
              <p:cNvCxnSpPr/>
              <p:nvPr/>
            </p:nvCxnSpPr>
            <p:spPr bwMode="auto">
              <a:xfrm>
                <a:off x="7043754" y="969951"/>
                <a:ext cx="324000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oval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5" name="流程图: 延期 134"/>
              <p:cNvSpPr/>
              <p:nvPr/>
            </p:nvSpPr>
            <p:spPr bwMode="auto">
              <a:xfrm rot="16200000">
                <a:off x="7705746" y="2114547"/>
                <a:ext cx="214314" cy="214314"/>
              </a:xfrm>
              <a:prstGeom prst="flowChartDelay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36" name="直接连接符 135"/>
              <p:cNvCxnSpPr/>
              <p:nvPr/>
            </p:nvCxnSpPr>
            <p:spPr bwMode="auto">
              <a:xfrm>
                <a:off x="7729559" y="981064"/>
                <a:ext cx="324000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oval" w="sm" len="sm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7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7296617" y="1745795"/>
                <a:ext cx="1512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7661503" y="1992101"/>
                <a:ext cx="252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直接连接符 138"/>
              <p:cNvCxnSpPr/>
              <p:nvPr/>
            </p:nvCxnSpPr>
            <p:spPr bwMode="auto">
              <a:xfrm>
                <a:off x="7881959" y="2489199"/>
                <a:ext cx="180000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1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6982073" y="2215867"/>
                <a:ext cx="144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2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6957088" y="2619632"/>
                <a:ext cx="180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" name="直接连接符 142"/>
              <p:cNvCxnSpPr/>
              <p:nvPr/>
            </p:nvCxnSpPr>
            <p:spPr bwMode="auto">
              <a:xfrm>
                <a:off x="7043754" y="2136772"/>
                <a:ext cx="324000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4" name="流程图: 延期 133"/>
              <p:cNvSpPr/>
              <p:nvPr/>
            </p:nvSpPr>
            <p:spPr bwMode="auto">
              <a:xfrm>
                <a:off x="7258068" y="1971671"/>
                <a:ext cx="188120" cy="216000"/>
              </a:xfrm>
              <a:prstGeom prst="flowChartDelay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45" name="直接连接符 144"/>
              <p:cNvCxnSpPr/>
              <p:nvPr/>
            </p:nvCxnSpPr>
            <p:spPr bwMode="auto">
              <a:xfrm>
                <a:off x="7462709" y="2071684"/>
                <a:ext cx="216000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7558852" y="1974102"/>
                <a:ext cx="2160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7" name="直接连接符 146"/>
              <p:cNvCxnSpPr/>
              <p:nvPr/>
            </p:nvCxnSpPr>
            <p:spPr bwMode="auto">
              <a:xfrm>
                <a:off x="7448569" y="1643056"/>
                <a:ext cx="108000" cy="158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1" name="TextBox 240"/>
            <p:cNvSpPr txBox="1">
              <a:spLocks noChangeArrowheads="1"/>
            </p:cNvSpPr>
            <p:nvPr/>
          </p:nvSpPr>
          <p:spPr bwMode="auto">
            <a:xfrm>
              <a:off x="9142177" y="2633484"/>
              <a:ext cx="35718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200" b="1" dirty="0" smtClean="0">
                  <a:latin typeface="+mj-lt"/>
                  <a:ea typeface="黑体" panose="02010609060101010101" pitchFamily="49" charset="-122"/>
                </a:rPr>
                <a:t>J</a:t>
              </a:r>
              <a:endParaRPr lang="zh-CN" altLang="en-US" sz="1200" b="1" dirty="0"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242" name="TextBox 241"/>
            <p:cNvSpPr txBox="1">
              <a:spLocks noChangeArrowheads="1"/>
            </p:cNvSpPr>
            <p:nvPr/>
          </p:nvSpPr>
          <p:spPr bwMode="auto">
            <a:xfrm>
              <a:off x="8416959" y="2653247"/>
              <a:ext cx="35718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1200" b="1" dirty="0" smtClean="0">
                  <a:latin typeface="+mj-lt"/>
                  <a:ea typeface="黑体" panose="02010609060101010101" pitchFamily="49" charset="-122"/>
                </a:rPr>
                <a:t>K</a:t>
              </a:r>
              <a:endParaRPr lang="zh-CN" altLang="en-US" sz="1200" b="1" dirty="0">
                <a:latin typeface="+mj-lt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ldLvl="0" animBg="1"/>
      <p:bldP spid="89" grpId="0" bldLvl="0" animBg="1" autoUpdateAnimBg="0"/>
      <p:bldP spid="90" grpId="0" bldLvl="0" animBg="1" autoUpdateAnimBg="0"/>
      <p:bldP spid="97" grpId="0" bldLvl="0" animBg="1" autoUpdateAnimBg="0"/>
      <p:bldP spid="98" grpId="0" animBg="1"/>
      <p:bldP spid="123" grpId="0" bldLvl="0" animBg="1"/>
      <p:bldP spid="148" grpId="0" bldLvl="0" animBg="1"/>
      <p:bldP spid="149" grpId="0" bldLvl="0" animBg="1" autoUpdateAnimBg="0"/>
      <p:bldP spid="150" grpId="0" bldLvl="0" animBg="1" autoUpdateAnimBg="0"/>
      <p:bldP spid="157" grpId="0" bldLvl="0" animBg="1" autoUpdateAnimBg="0"/>
      <p:bldP spid="158" grpId="0" animBg="1"/>
      <p:bldP spid="159" grpId="0" bldLvl="0" animBg="1"/>
      <p:bldP spid="173" grpId="0" bldLvl="0" animBg="1" autoUpdateAnimBg="0"/>
      <p:bldP spid="174" grpId="0" animBg="1"/>
      <p:bldP spid="203" grpId="0" bldLvl="0" animBg="1"/>
      <p:bldP spid="165" grpId="0" animBg="1"/>
      <p:bldP spid="2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触发器类型转换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——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卡诺图法</a:t>
            </a:r>
            <a:endParaRPr lang="zh-CN" altLang="en-US" dirty="0" smtClean="0">
              <a:solidFill>
                <a:schemeClr val="bg2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216" name="矩形 215"/>
          <p:cNvSpPr>
            <a:spLocks noChangeArrowheads="1"/>
          </p:cNvSpPr>
          <p:nvPr/>
        </p:nvSpPr>
        <p:spPr bwMode="auto">
          <a:xfrm>
            <a:off x="5487556" y="2463766"/>
            <a:ext cx="648000" cy="25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</a:ln>
        </p:spPr>
        <p:txBody>
          <a:bodyPr wrap="none"/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" name="矩形 214"/>
          <p:cNvSpPr>
            <a:spLocks noChangeArrowheads="1"/>
          </p:cNvSpPr>
          <p:nvPr/>
        </p:nvSpPr>
        <p:spPr bwMode="auto">
          <a:xfrm>
            <a:off x="2411760" y="2119154"/>
            <a:ext cx="432000" cy="25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round/>
          </a:ln>
        </p:spPr>
        <p:txBody>
          <a:bodyPr wrap="none"/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4" name="矩形 213"/>
          <p:cNvSpPr>
            <a:spLocks noChangeArrowheads="1"/>
          </p:cNvSpPr>
          <p:nvPr/>
        </p:nvSpPr>
        <p:spPr bwMode="auto">
          <a:xfrm>
            <a:off x="2843808" y="2129428"/>
            <a:ext cx="792000" cy="252000"/>
          </a:xfrm>
          <a:prstGeom prst="rect">
            <a:avLst/>
          </a:prstGeom>
          <a:solidFill>
            <a:srgbClr val="FFCCFF"/>
          </a:solidFill>
          <a:ln w="9525" algn="ctr">
            <a:noFill/>
            <a:round/>
          </a:ln>
        </p:spPr>
        <p:txBody>
          <a:bodyPr wrap="none"/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3" name="矩形 212"/>
          <p:cNvSpPr>
            <a:spLocks noChangeArrowheads="1"/>
          </p:cNvSpPr>
          <p:nvPr/>
        </p:nvSpPr>
        <p:spPr bwMode="auto">
          <a:xfrm>
            <a:off x="1043608" y="2129428"/>
            <a:ext cx="432000" cy="252000"/>
          </a:xfrm>
          <a:prstGeom prst="rect">
            <a:avLst/>
          </a:prstGeom>
          <a:solidFill>
            <a:srgbClr val="FFCCFF"/>
          </a:solidFill>
          <a:ln w="9525" algn="ctr">
            <a:noFill/>
            <a:round/>
          </a:ln>
        </p:spPr>
        <p:txBody>
          <a:bodyPr wrap="none"/>
          <a:lstStyle/>
          <a:p>
            <a:pPr algn="ctr" eaLnBrk="1" hangingPunct="1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75"/>
          <p:cNvSpPr txBox="1">
            <a:spLocks noChangeArrowheads="1"/>
          </p:cNvSpPr>
          <p:nvPr/>
        </p:nvSpPr>
        <p:spPr bwMode="auto">
          <a:xfrm>
            <a:off x="785786" y="771044"/>
            <a:ext cx="1840288" cy="3987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卡诺图法</a:t>
            </a:r>
            <a:endParaRPr lang="en-US" altLang="zh-CN" sz="20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785786" y="1050290"/>
            <a:ext cx="2562078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  <a:defRPr/>
            </a:pPr>
            <a:r>
              <a:rPr lang="en-US" altLang="zh-CN" sz="18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1.</a:t>
            </a:r>
            <a:r>
              <a:rPr lang="en-US" altLang="zh-CN" sz="1800" i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T → JK</a:t>
            </a:r>
            <a:r>
              <a:rPr lang="zh-CN" altLang="en-US" sz="1800" b="1" dirty="0" smtClean="0">
                <a:solidFill>
                  <a:schemeClr val="bg1"/>
                </a:solidFill>
                <a:latin typeface="+mj-lt"/>
              </a:rPr>
              <a:t>、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D </a:t>
            </a:r>
            <a:r>
              <a:rPr lang="zh-CN" altLang="en-US" sz="1800" b="1" dirty="0" smtClean="0">
                <a:solidFill>
                  <a:schemeClr val="bg1"/>
                </a:solidFill>
                <a:latin typeface="+mj-lt"/>
              </a:rPr>
              <a:t>、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S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R</a:t>
            </a:r>
            <a:r>
              <a:rPr lang="en-US" altLang="zh-CN" sz="1800" b="1" dirty="0" smtClean="0">
                <a:latin typeface="+mj-lt"/>
              </a:rPr>
              <a:t> </a:t>
            </a:r>
            <a:endParaRPr lang="en-US" altLang="zh-CN" sz="1800" b="1" dirty="0">
              <a:latin typeface="+mj-lt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827584" y="1441108"/>
            <a:ext cx="1714512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(1)</a:t>
            </a:r>
            <a:r>
              <a:rPr lang="zh-CN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T</a:t>
            </a:r>
            <a:r>
              <a:rPr lang="en-US" altLang="zh-CN" sz="1600" b="1" dirty="0" smtClean="0">
                <a:latin typeface="+mj-lt"/>
              </a:rPr>
              <a:t>→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JK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043608" y="1832620"/>
          <a:ext cx="2592288" cy="13826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  <a:gridCol w="432048"/>
                <a:gridCol w="504056"/>
                <a:gridCol w="432048"/>
                <a:gridCol w="792088"/>
              </a:tblGrid>
              <a:tr h="2830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 dirty="0" err="1" smtClean="0"/>
                        <a:t>Q</a:t>
                      </a:r>
                      <a:r>
                        <a:rPr lang="en-US" altLang="zh-CN" sz="1200" kern="1200" baseline="-25000" dirty="0" err="1" smtClean="0"/>
                        <a:t>n</a:t>
                      </a:r>
                      <a:endParaRPr lang="zh-CN" altLang="en-US" sz="1200" b="1" kern="1200" baseline="-250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Q</a:t>
                      </a:r>
                      <a:r>
                        <a:rPr lang="en-US" altLang="zh-CN" sz="1200" kern="1200" baseline="-25000" dirty="0" smtClean="0"/>
                        <a:t>n+1</a:t>
                      </a:r>
                      <a:endParaRPr lang="zh-CN" altLang="en-US" sz="1200" b="1" kern="1200" baseline="-250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T</a:t>
                      </a:r>
                      <a:endParaRPr lang="zh-CN" altLang="en-US" sz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j-lt"/>
                        </a:rPr>
                        <a:t>J      K</a:t>
                      </a:r>
                      <a:endParaRPr lang="zh-CN" altLang="en-US" sz="1200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latin typeface="+mj-lt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latin typeface="+mj-lt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latin typeface="+mj-lt"/>
                        </a:rPr>
                        <a:t>0 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0       X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       X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76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       1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1988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X       0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11" name="组合 210"/>
          <p:cNvGrpSpPr/>
          <p:nvPr/>
        </p:nvGrpSpPr>
        <p:grpSpPr>
          <a:xfrm>
            <a:off x="3962028" y="1811288"/>
            <a:ext cx="1008000" cy="1332000"/>
            <a:chOff x="3962028" y="1811288"/>
            <a:chExt cx="1008000" cy="1332000"/>
          </a:xfrm>
        </p:grpSpPr>
        <p:grpSp>
          <p:nvGrpSpPr>
            <p:cNvPr id="53" name="组合 52"/>
            <p:cNvGrpSpPr/>
            <p:nvPr/>
          </p:nvGrpSpPr>
          <p:grpSpPr>
            <a:xfrm>
              <a:off x="3962028" y="1811288"/>
              <a:ext cx="1008000" cy="1332000"/>
              <a:chOff x="7067567" y="2533649"/>
              <a:chExt cx="1008000" cy="1332000"/>
            </a:xfrm>
          </p:grpSpPr>
          <p:sp>
            <p:nvSpPr>
              <p:cNvPr id="54" name="圆角矩形 53"/>
              <p:cNvSpPr/>
              <p:nvPr/>
            </p:nvSpPr>
            <p:spPr bwMode="auto">
              <a:xfrm>
                <a:off x="7067567" y="2533649"/>
                <a:ext cx="1008000" cy="1332000"/>
              </a:xfrm>
              <a:prstGeom prst="round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bg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5" name="组合 81"/>
              <p:cNvGrpSpPr/>
              <p:nvPr/>
            </p:nvGrpSpPr>
            <p:grpSpPr>
              <a:xfrm>
                <a:off x="7221559" y="2643179"/>
                <a:ext cx="760415" cy="1184449"/>
                <a:chOff x="7221559" y="2643179"/>
                <a:chExt cx="760415" cy="1184449"/>
              </a:xfrm>
            </p:grpSpPr>
            <p:grpSp>
              <p:nvGrpSpPr>
                <p:cNvPr id="56" name="组合 33"/>
                <p:cNvGrpSpPr/>
                <p:nvPr/>
              </p:nvGrpSpPr>
              <p:grpSpPr bwMode="auto">
                <a:xfrm>
                  <a:off x="7221559" y="2643179"/>
                  <a:ext cx="708026" cy="674136"/>
                  <a:chOff x="6090521" y="3376389"/>
                  <a:chExt cx="708026" cy="674172"/>
                </a:xfrm>
              </p:grpSpPr>
              <p:cxnSp>
                <p:nvCxnSpPr>
                  <p:cNvPr id="60" name="直接连接符 34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217847" y="3851757"/>
                    <a:ext cx="396021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61" name="组合 66"/>
                  <p:cNvGrpSpPr/>
                  <p:nvPr/>
                </p:nvGrpSpPr>
                <p:grpSpPr bwMode="auto">
                  <a:xfrm>
                    <a:off x="6090521" y="3376389"/>
                    <a:ext cx="708026" cy="575909"/>
                    <a:chOff x="2220896" y="3376618"/>
                    <a:chExt cx="708030" cy="576000"/>
                  </a:xfrm>
                </p:grpSpPr>
                <p:grpSp>
                  <p:nvGrpSpPr>
                    <p:cNvPr id="64" name="组合 16"/>
                    <p:cNvGrpSpPr/>
                    <p:nvPr/>
                  </p:nvGrpSpPr>
                  <p:grpSpPr bwMode="auto">
                    <a:xfrm>
                      <a:off x="2220896" y="3376618"/>
                      <a:ext cx="708030" cy="576000"/>
                      <a:chOff x="1863706" y="2538412"/>
                      <a:chExt cx="708030" cy="576000"/>
                    </a:xfrm>
                  </p:grpSpPr>
                  <p:cxnSp>
                    <p:nvCxnSpPr>
                      <p:cNvPr id="66" name="直接连接符 1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>
                        <a:off x="2068628" y="2825618"/>
                        <a:ext cx="576000" cy="1588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chemeClr val="bg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67" name="直接连接符 1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>
                        <a:off x="1802190" y="2736455"/>
                        <a:ext cx="396084" cy="1588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chemeClr val="bg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68" name="矩形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76406" y="2643188"/>
                        <a:ext cx="648005" cy="36007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 algn="ctr">
                        <a:solidFill>
                          <a:schemeClr val="bg2"/>
                        </a:solidFill>
                        <a:round/>
                      </a:ln>
                    </p:spPr>
                    <p:txBody>
                      <a:bodyPr wrap="none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2400"/>
                      </a:p>
                    </p:txBody>
                  </p:sp>
                  <p:sp>
                    <p:nvSpPr>
                      <p:cNvPr id="70" name="TextBox 6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14545" y="2809353"/>
                        <a:ext cx="357191" cy="2461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defRPr/>
                        </a:pPr>
                        <a:r>
                          <a:rPr lang="en-US" altLang="zh-CN" sz="1000" b="1" dirty="0" smtClean="0">
                            <a:latin typeface="+mj-lt"/>
                            <a:ea typeface="黑体" panose="02010609060101010101" pitchFamily="49" charset="-122"/>
                          </a:rPr>
                          <a:t>T</a:t>
                        </a:r>
                        <a:endParaRPr lang="zh-CN" altLang="en-US" sz="1000" b="1" dirty="0">
                          <a:latin typeface="+mj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71" name="TextBox 7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63706" y="2619385"/>
                        <a:ext cx="357189" cy="2461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defRPr/>
                        </a:pPr>
                        <a:r>
                          <a:rPr lang="en-US" altLang="zh-CN" sz="1000" b="1" dirty="0">
                            <a:latin typeface="+mj-lt"/>
                            <a:ea typeface="黑体" panose="02010609060101010101" pitchFamily="49" charset="-122"/>
                          </a:rPr>
                          <a:t>Q</a:t>
                        </a:r>
                        <a:endParaRPr lang="zh-CN" altLang="en-US" sz="1000" b="1" dirty="0">
                          <a:latin typeface="+mj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72" name="TextBox 7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11370" y="2628912"/>
                        <a:ext cx="357191" cy="2461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defRPr/>
                        </a:pPr>
                        <a:r>
                          <a:rPr lang="en-US" altLang="zh-CN" sz="1000" b="1" dirty="0">
                            <a:latin typeface="+mj-lt"/>
                            <a:ea typeface="黑体" panose="02010609060101010101" pitchFamily="49" charset="-122"/>
                          </a:rPr>
                          <a:t>Q</a:t>
                        </a:r>
                        <a:endParaRPr lang="zh-CN" altLang="en-US" sz="1000" b="1" dirty="0">
                          <a:latin typeface="+mj-lt"/>
                          <a:ea typeface="黑体" panose="02010609060101010101" pitchFamily="49" charset="-122"/>
                        </a:endParaRPr>
                      </a:p>
                    </p:txBody>
                  </p:sp>
                  <p:cxnSp>
                    <p:nvCxnSpPr>
                      <p:cNvPr id="73" name="直接连接符 2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301859" y="2681298"/>
                        <a:ext cx="93600" cy="1588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chemeClr val="bg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65" name="椭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2105" y="3832464"/>
                      <a:ext cx="71439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 algn="ctr">
                      <a:solidFill>
                        <a:schemeClr val="bg2"/>
                      </a:solidFill>
                      <a:rou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400"/>
                    </a:p>
                  </p:txBody>
                </p:sp>
              </p:grpSp>
              <p:sp>
                <p:nvSpPr>
                  <p:cNvPr id="62" name="等腰三角形 36"/>
                  <p:cNvSpPr>
                    <a:spLocks noChangeArrowheads="1"/>
                  </p:cNvSpPr>
                  <p:nvPr/>
                </p:nvSpPr>
                <p:spPr bwMode="auto">
                  <a:xfrm>
                    <a:off x="6381725" y="3765031"/>
                    <a:ext cx="72008" cy="7200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19050" algn="ctr">
                    <a:solidFill>
                      <a:schemeClr val="bg2"/>
                    </a:solidFill>
                    <a:rou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63" name="Text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3422" y="3538975"/>
                    <a:ext cx="422275" cy="2154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800" b="1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</a:rPr>
                      <a:t>CK</a:t>
                    </a:r>
                    <a:endParaRPr lang="zh-CN" altLang="en-US" sz="800" b="1" dirty="0">
                      <a:solidFill>
                        <a:schemeClr val="bg1"/>
                      </a:solidFill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5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600972" y="3581407"/>
                  <a:ext cx="38100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1000" b="1" dirty="0" smtClean="0"/>
                    <a:t>J</a:t>
                  </a:r>
                  <a:endParaRPr lang="en-US" altLang="zh-CN" sz="1000" b="1" dirty="0"/>
                </a:p>
              </p:txBody>
            </p:sp>
            <p:cxnSp>
              <p:nvCxnSpPr>
                <p:cNvPr id="58" name="直接连接符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480477" y="3347885"/>
                  <a:ext cx="468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386657" y="3276605"/>
                  <a:ext cx="44291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1000" b="1" dirty="0" smtClean="0"/>
                    <a:t>CP  </a:t>
                  </a:r>
                  <a:endParaRPr lang="en-US" altLang="zh-CN" sz="1000" b="1" dirty="0"/>
                </a:p>
              </p:txBody>
            </p:sp>
          </p:grpSp>
        </p:grpSp>
        <p:cxnSp>
          <p:nvCxnSpPr>
            <p:cNvPr id="74" name="直接连接符 17"/>
            <p:cNvCxnSpPr>
              <a:cxnSpLocks noChangeShapeType="1"/>
            </p:cNvCxnSpPr>
            <p:nvPr/>
          </p:nvCxnSpPr>
          <p:spPr bwMode="auto">
            <a:xfrm rot="5400000">
              <a:off x="4068574" y="2726705"/>
              <a:ext cx="3600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" name="圆角矩形 74"/>
            <p:cNvSpPr/>
            <p:nvPr/>
          </p:nvSpPr>
          <p:spPr bwMode="auto">
            <a:xfrm>
              <a:off x="4100142" y="2516144"/>
              <a:ext cx="714380" cy="252000"/>
            </a:xfrm>
            <a:prstGeom prst="roundRect">
              <a:avLst/>
            </a:prstGeom>
            <a:solidFill>
              <a:srgbClr val="FFFF99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转换电路</a:t>
              </a:r>
              <a:endParaRPr kumimoji="1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4113104" y="2861096"/>
              <a:ext cx="381002" cy="2462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000" b="1" dirty="0" smtClean="0"/>
                <a:t>K</a:t>
              </a:r>
              <a:endParaRPr lang="en-US" altLang="zh-CN" sz="1000" b="1" dirty="0"/>
            </a:p>
          </p:txBody>
        </p:sp>
      </p:grp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3876670" y="1346473"/>
            <a:ext cx="1224136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 = </a:t>
            </a:r>
            <a:r>
              <a:rPr lang="en-US" altLang="zh-CN" sz="1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 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(J,K,Q)</a:t>
            </a:r>
            <a:endParaRPr lang="en-US" altLang="zh-CN" sz="1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grpSp>
        <p:nvGrpSpPr>
          <p:cNvPr id="210" name="组合 209"/>
          <p:cNvGrpSpPr/>
          <p:nvPr/>
        </p:nvGrpSpPr>
        <p:grpSpPr>
          <a:xfrm>
            <a:off x="5095106" y="2139702"/>
            <a:ext cx="1736572" cy="793059"/>
            <a:chOff x="5095106" y="2139702"/>
            <a:chExt cx="1736572" cy="793059"/>
          </a:xfrm>
        </p:grpSpPr>
        <p:grpSp>
          <p:nvGrpSpPr>
            <p:cNvPr id="78" name="Group 5"/>
            <p:cNvGrpSpPr/>
            <p:nvPr/>
          </p:nvGrpSpPr>
          <p:grpSpPr bwMode="auto">
            <a:xfrm>
              <a:off x="5095106" y="2139702"/>
              <a:ext cx="1736572" cy="793059"/>
              <a:chOff x="-30" y="1824"/>
              <a:chExt cx="1789" cy="816"/>
            </a:xfrm>
          </p:grpSpPr>
          <p:sp>
            <p:nvSpPr>
              <p:cNvPr id="79" name="Rectangle 6"/>
              <p:cNvSpPr>
                <a:spLocks noChangeArrowheads="1"/>
              </p:cNvSpPr>
              <p:nvPr/>
            </p:nvSpPr>
            <p:spPr bwMode="auto">
              <a:xfrm>
                <a:off x="1354" y="2403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/>
                  <a:t>0</a:t>
                </a:r>
                <a:endParaRPr lang="en-US" altLang="zh-CN" sz="1000" b="1"/>
              </a:p>
            </p:txBody>
          </p:sp>
          <p:sp>
            <p:nvSpPr>
              <p:cNvPr id="80" name="Rectangle 7"/>
              <p:cNvSpPr>
                <a:spLocks noChangeArrowheads="1"/>
              </p:cNvSpPr>
              <p:nvPr/>
            </p:nvSpPr>
            <p:spPr bwMode="auto">
              <a:xfrm>
                <a:off x="1027" y="2403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/>
                  <a:t>1</a:t>
                </a:r>
                <a:endParaRPr lang="en-US" altLang="zh-CN" sz="1000" b="1"/>
              </a:p>
            </p:txBody>
          </p:sp>
          <p:sp>
            <p:nvSpPr>
              <p:cNvPr id="81" name="Rectangle 8"/>
              <p:cNvSpPr>
                <a:spLocks noChangeArrowheads="1"/>
              </p:cNvSpPr>
              <p:nvPr/>
            </p:nvSpPr>
            <p:spPr bwMode="auto">
              <a:xfrm>
                <a:off x="701" y="2403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 dirty="0" smtClean="0"/>
                  <a:t>1</a:t>
                </a:r>
                <a:endParaRPr lang="en-US" altLang="zh-CN" sz="1000" b="1" dirty="0"/>
              </a:p>
            </p:txBody>
          </p:sp>
          <p:sp>
            <p:nvSpPr>
              <p:cNvPr id="82" name="Rectangle 9"/>
              <p:cNvSpPr>
                <a:spLocks noChangeArrowheads="1"/>
              </p:cNvSpPr>
              <p:nvPr/>
            </p:nvSpPr>
            <p:spPr bwMode="auto">
              <a:xfrm>
                <a:off x="374" y="2403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/>
                  <a:t>0</a:t>
                </a:r>
                <a:endParaRPr lang="en-US" altLang="zh-CN" sz="1000" b="1"/>
              </a:p>
            </p:txBody>
          </p:sp>
          <p:sp>
            <p:nvSpPr>
              <p:cNvPr id="83" name="Rectangle 10"/>
              <p:cNvSpPr>
                <a:spLocks noChangeArrowheads="1"/>
              </p:cNvSpPr>
              <p:nvPr/>
            </p:nvSpPr>
            <p:spPr bwMode="auto">
              <a:xfrm>
                <a:off x="1354" y="2167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 dirty="0" smtClean="0"/>
                  <a:t>1</a:t>
                </a:r>
                <a:endParaRPr lang="en-US" altLang="zh-CN" sz="1000" b="1" dirty="0"/>
              </a:p>
            </p:txBody>
          </p:sp>
          <p:sp>
            <p:nvSpPr>
              <p:cNvPr id="84" name="Rectangle 11"/>
              <p:cNvSpPr>
                <a:spLocks noChangeArrowheads="1"/>
              </p:cNvSpPr>
              <p:nvPr/>
            </p:nvSpPr>
            <p:spPr bwMode="auto">
              <a:xfrm>
                <a:off x="1027" y="2167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/>
                  <a:t>1</a:t>
                </a:r>
                <a:endParaRPr lang="en-US" altLang="zh-CN" sz="1000" b="1"/>
              </a:p>
            </p:txBody>
          </p:sp>
          <p:sp>
            <p:nvSpPr>
              <p:cNvPr id="85" name="Rectangle 12"/>
              <p:cNvSpPr>
                <a:spLocks noChangeArrowheads="1"/>
              </p:cNvSpPr>
              <p:nvPr/>
            </p:nvSpPr>
            <p:spPr bwMode="auto">
              <a:xfrm>
                <a:off x="701" y="2167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 dirty="0"/>
                  <a:t>0</a:t>
                </a:r>
                <a:endParaRPr lang="en-US" altLang="zh-CN" sz="1000" b="1" dirty="0"/>
              </a:p>
            </p:txBody>
          </p:sp>
          <p:sp>
            <p:nvSpPr>
              <p:cNvPr id="86" name="Rectangle 13"/>
              <p:cNvSpPr>
                <a:spLocks noChangeArrowheads="1"/>
              </p:cNvSpPr>
              <p:nvPr/>
            </p:nvSpPr>
            <p:spPr bwMode="auto">
              <a:xfrm>
                <a:off x="374" y="2167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 dirty="0"/>
                  <a:t>0</a:t>
                </a:r>
                <a:endParaRPr lang="en-US" altLang="zh-CN" sz="1000" b="1" dirty="0"/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374" y="2167"/>
                <a:ext cx="130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88" name="Line 15"/>
              <p:cNvSpPr>
                <a:spLocks noChangeShapeType="1"/>
              </p:cNvSpPr>
              <p:nvPr/>
            </p:nvSpPr>
            <p:spPr bwMode="auto">
              <a:xfrm>
                <a:off x="374" y="2403"/>
                <a:ext cx="130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89" name="Line 16"/>
              <p:cNvSpPr>
                <a:spLocks noChangeShapeType="1"/>
              </p:cNvSpPr>
              <p:nvPr/>
            </p:nvSpPr>
            <p:spPr bwMode="auto">
              <a:xfrm>
                <a:off x="374" y="2639"/>
                <a:ext cx="130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90" name="Line 17"/>
              <p:cNvSpPr>
                <a:spLocks noChangeShapeType="1"/>
              </p:cNvSpPr>
              <p:nvPr/>
            </p:nvSpPr>
            <p:spPr bwMode="auto">
              <a:xfrm>
                <a:off x="374" y="2167"/>
                <a:ext cx="0" cy="47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91" name="Line 18"/>
              <p:cNvSpPr>
                <a:spLocks noChangeShapeType="1"/>
              </p:cNvSpPr>
              <p:nvPr/>
            </p:nvSpPr>
            <p:spPr bwMode="auto">
              <a:xfrm>
                <a:off x="701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92" name="Line 19"/>
              <p:cNvSpPr>
                <a:spLocks noChangeShapeType="1"/>
              </p:cNvSpPr>
              <p:nvPr/>
            </p:nvSpPr>
            <p:spPr bwMode="auto">
              <a:xfrm>
                <a:off x="1027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93" name="Line 20"/>
              <p:cNvSpPr>
                <a:spLocks noChangeShapeType="1"/>
              </p:cNvSpPr>
              <p:nvPr/>
            </p:nvSpPr>
            <p:spPr bwMode="auto">
              <a:xfrm>
                <a:off x="1354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94" name="Line 21"/>
              <p:cNvSpPr>
                <a:spLocks noChangeShapeType="1"/>
              </p:cNvSpPr>
              <p:nvPr/>
            </p:nvSpPr>
            <p:spPr bwMode="auto">
              <a:xfrm>
                <a:off x="1680" y="2403"/>
                <a:ext cx="0" cy="23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95" name="Line 22"/>
              <p:cNvSpPr>
                <a:spLocks noChangeShapeType="1"/>
              </p:cNvSpPr>
              <p:nvPr/>
            </p:nvSpPr>
            <p:spPr bwMode="auto">
              <a:xfrm>
                <a:off x="1680" y="2167"/>
                <a:ext cx="0" cy="23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96" name="Line 23"/>
              <p:cNvSpPr>
                <a:spLocks noChangeShapeType="1"/>
              </p:cNvSpPr>
              <p:nvPr/>
            </p:nvSpPr>
            <p:spPr bwMode="auto">
              <a:xfrm>
                <a:off x="201" y="1992"/>
                <a:ext cx="173" cy="175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97" name="Text Box 24"/>
              <p:cNvSpPr txBox="1">
                <a:spLocks noChangeArrowheads="1"/>
              </p:cNvSpPr>
              <p:nvPr/>
            </p:nvSpPr>
            <p:spPr bwMode="auto">
              <a:xfrm>
                <a:off x="411" y="1960"/>
                <a:ext cx="1348" cy="25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/>
                  <a:t>00     01     11    10</a:t>
                </a:r>
                <a:endParaRPr lang="en-US" altLang="zh-CN" sz="1000" b="1" dirty="0"/>
              </a:p>
            </p:txBody>
          </p:sp>
          <p:sp>
            <p:nvSpPr>
              <p:cNvPr id="98" name="Text Box 25"/>
              <p:cNvSpPr txBox="1">
                <a:spLocks noChangeArrowheads="1"/>
              </p:cNvSpPr>
              <p:nvPr/>
            </p:nvSpPr>
            <p:spPr bwMode="auto">
              <a:xfrm>
                <a:off x="162" y="2236"/>
                <a:ext cx="196" cy="404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5000"/>
                  </a:lnSpc>
                </a:pPr>
                <a:r>
                  <a:rPr lang="en-US" altLang="zh-CN" sz="1000" b="1" dirty="0"/>
                  <a:t>0</a:t>
                </a:r>
                <a:endParaRPr lang="en-US" altLang="zh-CN" sz="1000" b="1" dirty="0"/>
              </a:p>
              <a:p>
                <a:pPr>
                  <a:lnSpc>
                    <a:spcPct val="65000"/>
                  </a:lnSpc>
                </a:pPr>
                <a:endParaRPr lang="en-US" altLang="zh-CN" sz="1000" b="1" dirty="0" smtClean="0"/>
              </a:p>
              <a:p>
                <a:pPr>
                  <a:lnSpc>
                    <a:spcPct val="65000"/>
                  </a:lnSpc>
                </a:pPr>
                <a:r>
                  <a:rPr lang="en-US" altLang="zh-CN" sz="1000" b="1" dirty="0" smtClean="0"/>
                  <a:t>1</a:t>
                </a:r>
                <a:endParaRPr lang="en-US" altLang="zh-CN" sz="1000" b="1" dirty="0"/>
              </a:p>
            </p:txBody>
          </p:sp>
          <p:sp>
            <p:nvSpPr>
              <p:cNvPr id="99" name="Text Box 26"/>
              <p:cNvSpPr txBox="1">
                <a:spLocks noChangeArrowheads="1"/>
              </p:cNvSpPr>
              <p:nvPr/>
            </p:nvSpPr>
            <p:spPr bwMode="auto">
              <a:xfrm>
                <a:off x="-30" y="1999"/>
                <a:ext cx="390" cy="25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 err="1" smtClean="0"/>
                  <a:t>Q</a:t>
                </a:r>
                <a:r>
                  <a:rPr lang="en-US" altLang="zh-CN" sz="1000" b="1" baseline="-25000" dirty="0" err="1" smtClean="0"/>
                  <a:t>n</a:t>
                </a:r>
                <a:endParaRPr lang="en-US" altLang="zh-CN" sz="1000" b="1" baseline="-25000" dirty="0"/>
              </a:p>
            </p:txBody>
          </p:sp>
          <p:sp>
            <p:nvSpPr>
              <p:cNvPr id="100" name="Text Box 27"/>
              <p:cNvSpPr txBox="1">
                <a:spLocks noChangeArrowheads="1"/>
              </p:cNvSpPr>
              <p:nvPr/>
            </p:nvSpPr>
            <p:spPr bwMode="auto">
              <a:xfrm>
                <a:off x="193" y="1824"/>
                <a:ext cx="399" cy="25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000" b="1" dirty="0" smtClean="0"/>
                  <a:t>JK</a:t>
                </a:r>
                <a:endParaRPr lang="en-US" altLang="zh-CN" sz="1000" b="1" dirty="0"/>
              </a:p>
            </p:txBody>
          </p:sp>
        </p:grpSp>
        <p:sp>
          <p:nvSpPr>
            <p:cNvPr id="101" name="Oval 190"/>
            <p:cNvSpPr>
              <a:spLocks noChangeArrowheads="1"/>
            </p:cNvSpPr>
            <p:nvPr/>
          </p:nvSpPr>
          <p:spPr bwMode="auto">
            <a:xfrm>
              <a:off x="6159879" y="2476882"/>
              <a:ext cx="612000" cy="216000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02" name="Oval 191"/>
            <p:cNvSpPr>
              <a:spLocks noChangeArrowheads="1"/>
            </p:cNvSpPr>
            <p:nvPr/>
          </p:nvSpPr>
          <p:spPr bwMode="auto">
            <a:xfrm>
              <a:off x="5871847" y="2715766"/>
              <a:ext cx="612000" cy="21600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4" name="Group 49"/>
          <p:cNvGrpSpPr/>
          <p:nvPr/>
        </p:nvGrpSpPr>
        <p:grpSpPr bwMode="auto">
          <a:xfrm rot="0">
            <a:off x="5220335" y="1563370"/>
            <a:ext cx="1548130" cy="339090"/>
            <a:chOff x="912" y="3235"/>
            <a:chExt cx="1709" cy="284"/>
          </a:xfrm>
        </p:grpSpPr>
        <p:sp>
          <p:nvSpPr>
            <p:cNvPr id="106" name="Text Box 37"/>
            <p:cNvSpPr txBox="1">
              <a:spLocks noChangeArrowheads="1"/>
            </p:cNvSpPr>
            <p:nvPr/>
          </p:nvSpPr>
          <p:spPr bwMode="auto">
            <a:xfrm>
              <a:off x="912" y="3235"/>
              <a:ext cx="1709" cy="284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80000"/>
                </a:spcBef>
                <a:defRPr/>
              </a:pPr>
              <a:r>
                <a:rPr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T </a:t>
              </a:r>
              <a:r>
                <a:rPr kumimoji="0"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= </a:t>
              </a:r>
              <a:r>
                <a:rPr kumimoji="0"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J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n</a:t>
              </a:r>
              <a:r>
                <a:rPr kumimoji="0" lang="en-US" altLang="zh-CN" sz="16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 </a:t>
              </a:r>
              <a:r>
                <a:rPr kumimoji="0" lang="en-US" altLang="zh-CN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rPr>
                <a:t>+ </a:t>
              </a:r>
              <a:r>
                <a:rPr lang="en-US" altLang="zh-CN" sz="1600" b="1" dirty="0" err="1" smtClean="0">
                  <a:latin typeface="+mj-lt"/>
                </a:rPr>
                <a:t>K</a:t>
              </a:r>
              <a:r>
                <a:rPr lang="en-US" altLang="zh-CN" sz="16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Q</a:t>
              </a:r>
              <a:r>
                <a:rPr lang="en-US" altLang="zh-CN" sz="1600" b="1" baseline="-30000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j-lt"/>
                </a:rPr>
                <a:t>n</a:t>
              </a:r>
              <a:endParaRPr lang="en-US" altLang="zh-CN" sz="1600" b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endParaRPr>
            </a:p>
          </p:txBody>
        </p:sp>
        <p:sp>
          <p:nvSpPr>
            <p:cNvPr id="107" name="Line 38"/>
            <p:cNvSpPr>
              <a:spLocks noChangeShapeType="1"/>
            </p:cNvSpPr>
            <p:nvPr/>
          </p:nvSpPr>
          <p:spPr bwMode="auto">
            <a:xfrm>
              <a:off x="1559" y="3286"/>
              <a:ext cx="111" cy="0"/>
            </a:xfrm>
            <a:prstGeom prst="line">
              <a:avLst/>
            </a:prstGeom>
            <a:noFill/>
            <a:ln w="28575" cap="sq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9" name="右箭头 108"/>
          <p:cNvSpPr/>
          <p:nvPr/>
        </p:nvSpPr>
        <p:spPr bwMode="auto">
          <a:xfrm>
            <a:off x="6832823" y="1664221"/>
            <a:ext cx="180000" cy="144000"/>
          </a:xfrm>
          <a:prstGeom prst="rightArrow">
            <a:avLst/>
          </a:prstGeom>
          <a:solidFill>
            <a:srgbClr val="00CC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7092280" y="1023774"/>
            <a:ext cx="1810282" cy="1764000"/>
            <a:chOff x="6847873" y="2096269"/>
            <a:chExt cx="1810282" cy="1764000"/>
          </a:xfrm>
        </p:grpSpPr>
        <p:sp>
          <p:nvSpPr>
            <p:cNvPr id="111" name="圆角矩形 110"/>
            <p:cNvSpPr/>
            <p:nvPr/>
          </p:nvSpPr>
          <p:spPr bwMode="auto">
            <a:xfrm>
              <a:off x="6847873" y="2096269"/>
              <a:ext cx="1728000" cy="1764000"/>
            </a:xfrm>
            <a:prstGeom prst="roundRect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7" name="直接连接符 34"/>
            <p:cNvCxnSpPr>
              <a:cxnSpLocks noChangeShapeType="1"/>
            </p:cNvCxnSpPr>
            <p:nvPr/>
          </p:nvCxnSpPr>
          <p:spPr bwMode="auto">
            <a:xfrm rot="5400000">
              <a:off x="7411709" y="2841890"/>
              <a:ext cx="396000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" name="椭圆 27"/>
            <p:cNvSpPr>
              <a:spLocks noChangeArrowheads="1"/>
            </p:cNvSpPr>
            <p:nvPr/>
          </p:nvSpPr>
          <p:spPr bwMode="auto">
            <a:xfrm>
              <a:off x="7575579" y="2822296"/>
              <a:ext cx="71439" cy="71423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7417273" y="2529124"/>
              <a:ext cx="422275" cy="2154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114" name="Text Box 61"/>
            <p:cNvSpPr txBox="1">
              <a:spLocks noChangeArrowheads="1"/>
            </p:cNvSpPr>
            <p:nvPr/>
          </p:nvSpPr>
          <p:spPr bwMode="auto">
            <a:xfrm>
              <a:off x="8277153" y="3496831"/>
              <a:ext cx="381002" cy="27699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 b="1" dirty="0" smtClean="0"/>
                <a:t>J</a:t>
              </a:r>
              <a:endParaRPr lang="en-US" altLang="zh-CN" sz="1200" b="1" dirty="0"/>
            </a:p>
          </p:txBody>
        </p:sp>
        <p:sp>
          <p:nvSpPr>
            <p:cNvPr id="116" name="Text Box 61"/>
            <p:cNvSpPr txBox="1">
              <a:spLocks noChangeArrowheads="1"/>
            </p:cNvSpPr>
            <p:nvPr/>
          </p:nvSpPr>
          <p:spPr bwMode="auto">
            <a:xfrm>
              <a:off x="7308304" y="2931790"/>
              <a:ext cx="442916" cy="2462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000" b="1" dirty="0" smtClean="0"/>
                <a:t>CP  </a:t>
              </a:r>
              <a:endParaRPr lang="en-US" altLang="zh-CN" sz="1000" b="1" dirty="0"/>
            </a:p>
          </p:txBody>
        </p:sp>
        <p:sp>
          <p:nvSpPr>
            <p:cNvPr id="132" name="Text Box 61"/>
            <p:cNvSpPr txBox="1">
              <a:spLocks noChangeArrowheads="1"/>
            </p:cNvSpPr>
            <p:nvPr/>
          </p:nvSpPr>
          <p:spPr bwMode="auto">
            <a:xfrm>
              <a:off x="6987538" y="3517379"/>
              <a:ext cx="381002" cy="27699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 b="1" dirty="0" smtClean="0"/>
                <a:t>K</a:t>
              </a:r>
              <a:endParaRPr lang="en-US" altLang="zh-CN" sz="1200" b="1" dirty="0"/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>
              <a:off x="7777635" y="2355726"/>
              <a:ext cx="540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oval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直接连接符 17"/>
            <p:cNvCxnSpPr>
              <a:cxnSpLocks noChangeShapeType="1"/>
            </p:cNvCxnSpPr>
            <p:nvPr/>
          </p:nvCxnSpPr>
          <p:spPr bwMode="auto">
            <a:xfrm rot="5400000">
              <a:off x="7741210" y="2921407"/>
              <a:ext cx="11520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7154803" y="2355726"/>
              <a:ext cx="25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直接连接符 17"/>
            <p:cNvCxnSpPr>
              <a:cxnSpLocks noChangeShapeType="1"/>
            </p:cNvCxnSpPr>
            <p:nvPr/>
          </p:nvCxnSpPr>
          <p:spPr bwMode="auto">
            <a:xfrm rot="5400000">
              <a:off x="6577969" y="2930932"/>
              <a:ext cx="11520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7152099" y="3517379"/>
              <a:ext cx="360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35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 rot="16200000">
              <a:off x="7620324" y="3066677"/>
              <a:ext cx="324000" cy="25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9" name="直接连接符 138"/>
            <p:cNvCxnSpPr/>
            <p:nvPr/>
          </p:nvCxnSpPr>
          <p:spPr bwMode="auto">
            <a:xfrm>
              <a:off x="8196783" y="3492996"/>
              <a:ext cx="10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1" name="组合 16"/>
            <p:cNvGrpSpPr/>
            <p:nvPr/>
          </p:nvGrpSpPr>
          <p:grpSpPr bwMode="auto">
            <a:xfrm>
              <a:off x="7284372" y="2211711"/>
              <a:ext cx="708026" cy="864000"/>
              <a:chOff x="1863706" y="2383554"/>
              <a:chExt cx="708030" cy="864186"/>
            </a:xfrm>
          </p:grpSpPr>
          <p:cxnSp>
            <p:nvCxnSpPr>
              <p:cNvPr id="123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1924535" y="2814853"/>
                <a:ext cx="864186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4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792664" y="2580804"/>
                <a:ext cx="396085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5" name="矩形 19"/>
              <p:cNvSpPr>
                <a:spLocks noChangeArrowheads="1"/>
              </p:cNvSpPr>
              <p:nvPr/>
            </p:nvSpPr>
            <p:spPr bwMode="auto">
              <a:xfrm>
                <a:off x="1876406" y="2648534"/>
                <a:ext cx="648005" cy="360078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26" name="TextBox 125"/>
              <p:cNvSpPr txBox="1">
                <a:spLocks noChangeArrowheads="1"/>
              </p:cNvSpPr>
              <p:nvPr/>
            </p:nvSpPr>
            <p:spPr bwMode="auto">
              <a:xfrm>
                <a:off x="2214545" y="2809353"/>
                <a:ext cx="357191" cy="2461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T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27" name="TextBox 126"/>
              <p:cNvSpPr txBox="1">
                <a:spLocks noChangeArrowheads="1"/>
              </p:cNvSpPr>
              <p:nvPr/>
            </p:nvSpPr>
            <p:spPr bwMode="auto">
              <a:xfrm>
                <a:off x="1863706" y="2619385"/>
                <a:ext cx="357189" cy="246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28" name="TextBox 127"/>
              <p:cNvSpPr txBox="1">
                <a:spLocks noChangeArrowheads="1"/>
              </p:cNvSpPr>
              <p:nvPr/>
            </p:nvSpPr>
            <p:spPr bwMode="auto">
              <a:xfrm>
                <a:off x="2211370" y="2628912"/>
                <a:ext cx="357191" cy="246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129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01859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6" name="直接连接符 17"/>
            <p:cNvCxnSpPr>
              <a:cxnSpLocks noChangeShapeType="1"/>
            </p:cNvCxnSpPr>
            <p:nvPr/>
          </p:nvCxnSpPr>
          <p:spPr bwMode="auto">
            <a:xfrm rot="5400000">
              <a:off x="7587358" y="3436177"/>
              <a:ext cx="2880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直接连接符 17"/>
            <p:cNvCxnSpPr>
              <a:cxnSpLocks noChangeShapeType="1"/>
            </p:cNvCxnSpPr>
            <p:nvPr/>
          </p:nvCxnSpPr>
          <p:spPr bwMode="auto">
            <a:xfrm rot="5400000">
              <a:off x="7694354" y="3425511"/>
              <a:ext cx="2880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8073941" y="3608437"/>
              <a:ext cx="25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7238420" y="3650282"/>
              <a:ext cx="25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7846284" y="3570303"/>
              <a:ext cx="14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7592908" y="3572405"/>
              <a:ext cx="14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4" name="流程图: 延期 133"/>
            <p:cNvSpPr/>
            <p:nvPr/>
          </p:nvSpPr>
          <p:spPr bwMode="auto">
            <a:xfrm>
              <a:off x="7363386" y="3445371"/>
              <a:ext cx="252000" cy="252000"/>
            </a:xfrm>
            <a:prstGeom prst="flowChartDelay">
              <a:avLst/>
            </a:prstGeom>
            <a:solidFill>
              <a:schemeClr val="tx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流程图: 延期 132"/>
            <p:cNvSpPr/>
            <p:nvPr/>
          </p:nvSpPr>
          <p:spPr bwMode="auto">
            <a:xfrm rot="10800000">
              <a:off x="7959641" y="3416796"/>
              <a:ext cx="252000" cy="252000"/>
            </a:xfrm>
            <a:prstGeom prst="flowChartDelay">
              <a:avLst/>
            </a:prstGeom>
            <a:solidFill>
              <a:schemeClr val="tx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" name="等腰三角形 36"/>
            <p:cNvSpPr>
              <a:spLocks noChangeArrowheads="1"/>
            </p:cNvSpPr>
            <p:nvPr/>
          </p:nvSpPr>
          <p:spPr bwMode="auto">
            <a:xfrm>
              <a:off x="7575576" y="2755168"/>
              <a:ext cx="72008" cy="7200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08" name="Text Box 37"/>
          <p:cNvSpPr txBox="1">
            <a:spLocks noChangeArrowheads="1"/>
          </p:cNvSpPr>
          <p:nvPr/>
        </p:nvSpPr>
        <p:spPr bwMode="auto">
          <a:xfrm>
            <a:off x="5436096" y="3529340"/>
            <a:ext cx="1152000" cy="337185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>
                <a:latin typeface="Arial" panose="020B0604020202020204" pitchFamily="34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</a:rPr>
              <a:t> </a:t>
            </a:r>
            <a:r>
              <a:rPr kumimoji="0" lang="en-US" altLang="zh-CN" sz="1600" b="1" dirty="0">
                <a:latin typeface="Arial" panose="020B0604020202020204" pitchFamily="34" charset="0"/>
              </a:rPr>
              <a:t>= </a:t>
            </a:r>
            <a:r>
              <a:rPr kumimoji="0" lang="en-US" altLang="zh-CN" sz="1600" b="1" dirty="0" err="1">
                <a:latin typeface="Arial" panose="020B0604020202020204" pitchFamily="34" charset="0"/>
              </a:rPr>
              <a:t>D⊕</a:t>
            </a:r>
            <a:r>
              <a:rPr lang="en-US" altLang="zh-CN" sz="1600" b="1" dirty="0" err="1">
                <a:latin typeface="Arial" panose="020B0604020202020204" pitchFamily="34" charset="0"/>
              </a:rPr>
              <a:t>Q</a:t>
            </a:r>
            <a:r>
              <a:rPr lang="en-US" altLang="zh-CN" sz="1600" b="1" baseline="-30000" dirty="0" err="1">
                <a:latin typeface="Arial" panose="020B0604020202020204" pitchFamily="34" charset="0"/>
              </a:rPr>
              <a:t>n</a:t>
            </a:r>
            <a:endParaRPr lang="en-US" altLang="zh-CN" sz="1600" b="1" baseline="-30000" dirty="0">
              <a:latin typeface="Arial" panose="020B0604020202020204" pitchFamily="34" charset="0"/>
            </a:endParaRPr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/>
        </p:nvGraphicFramePr>
        <p:xfrm>
          <a:off x="1043608" y="3651870"/>
          <a:ext cx="2232248" cy="1373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/>
                <a:gridCol w="432048"/>
                <a:gridCol w="504056"/>
                <a:gridCol w="432048"/>
                <a:gridCol w="432048"/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 dirty="0" err="1" smtClean="0"/>
                        <a:t>Q</a:t>
                      </a:r>
                      <a:r>
                        <a:rPr lang="en-US" altLang="zh-CN" sz="1200" kern="1200" baseline="-25000" dirty="0" err="1" smtClean="0"/>
                        <a:t>n</a:t>
                      </a:r>
                      <a:endParaRPr lang="zh-CN" altLang="en-US" sz="1200" b="1" kern="1200" baseline="-250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Q</a:t>
                      </a:r>
                      <a:r>
                        <a:rPr lang="en-US" altLang="zh-CN" sz="1200" kern="1200" baseline="-25000" dirty="0" smtClean="0"/>
                        <a:t>n+1</a:t>
                      </a:r>
                      <a:endParaRPr lang="zh-CN" altLang="en-US" sz="1200" b="1" kern="1200" baseline="-250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T</a:t>
                      </a:r>
                      <a:endParaRPr lang="zh-CN" altLang="en-US" sz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j-lt"/>
                        </a:rPr>
                        <a:t>D    </a:t>
                      </a:r>
                      <a:endParaRPr lang="zh-CN" altLang="en-US" sz="1200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latin typeface="+mj-lt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latin typeface="+mj-lt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latin typeface="+mj-lt"/>
                        </a:rPr>
                        <a:t>0 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76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1988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212" name="组合 211"/>
          <p:cNvGrpSpPr/>
          <p:nvPr/>
        </p:nvGrpSpPr>
        <p:grpSpPr>
          <a:xfrm>
            <a:off x="3854986" y="3814520"/>
            <a:ext cx="1044000" cy="1296000"/>
            <a:chOff x="3854986" y="3814520"/>
            <a:chExt cx="1044000" cy="1296000"/>
          </a:xfrm>
        </p:grpSpPr>
        <p:grpSp>
          <p:nvGrpSpPr>
            <p:cNvPr id="112" name="组合 111"/>
            <p:cNvGrpSpPr/>
            <p:nvPr/>
          </p:nvGrpSpPr>
          <p:grpSpPr>
            <a:xfrm>
              <a:off x="3854986" y="3814520"/>
              <a:ext cx="1044000" cy="1296000"/>
              <a:chOff x="7038992" y="2533649"/>
              <a:chExt cx="1044000" cy="1296000"/>
            </a:xfrm>
          </p:grpSpPr>
          <p:sp>
            <p:nvSpPr>
              <p:cNvPr id="113" name="圆角矩形 112"/>
              <p:cNvSpPr/>
              <p:nvPr/>
            </p:nvSpPr>
            <p:spPr bwMode="auto">
              <a:xfrm>
                <a:off x="7038992" y="2533649"/>
                <a:ext cx="1044000" cy="1296000"/>
              </a:xfrm>
              <a:prstGeom prst="round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bg2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8" name="组合 81"/>
              <p:cNvGrpSpPr/>
              <p:nvPr/>
            </p:nvGrpSpPr>
            <p:grpSpPr>
              <a:xfrm>
                <a:off x="7221559" y="2643179"/>
                <a:ext cx="760415" cy="1184449"/>
                <a:chOff x="7221559" y="2643179"/>
                <a:chExt cx="760415" cy="1184449"/>
              </a:xfrm>
            </p:grpSpPr>
            <p:grpSp>
              <p:nvGrpSpPr>
                <p:cNvPr id="130" name="组合 33"/>
                <p:cNvGrpSpPr/>
                <p:nvPr/>
              </p:nvGrpSpPr>
              <p:grpSpPr bwMode="auto">
                <a:xfrm>
                  <a:off x="7221559" y="2643179"/>
                  <a:ext cx="708026" cy="674136"/>
                  <a:chOff x="6090521" y="3376389"/>
                  <a:chExt cx="708026" cy="674172"/>
                </a:xfrm>
              </p:grpSpPr>
              <p:cxnSp>
                <p:nvCxnSpPr>
                  <p:cNvPr id="150" name="直接连接符 34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6217847" y="3851757"/>
                    <a:ext cx="396021" cy="1588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bg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grpSp>
                <p:nvGrpSpPr>
                  <p:cNvPr id="151" name="组合 66"/>
                  <p:cNvGrpSpPr/>
                  <p:nvPr/>
                </p:nvGrpSpPr>
                <p:grpSpPr bwMode="auto">
                  <a:xfrm>
                    <a:off x="6090521" y="3376389"/>
                    <a:ext cx="708026" cy="575909"/>
                    <a:chOff x="2220896" y="3376618"/>
                    <a:chExt cx="708030" cy="576000"/>
                  </a:xfrm>
                </p:grpSpPr>
                <p:grpSp>
                  <p:nvGrpSpPr>
                    <p:cNvPr id="154" name="组合 16"/>
                    <p:cNvGrpSpPr/>
                    <p:nvPr/>
                  </p:nvGrpSpPr>
                  <p:grpSpPr bwMode="auto">
                    <a:xfrm>
                      <a:off x="2220896" y="3376618"/>
                      <a:ext cx="708030" cy="576000"/>
                      <a:chOff x="1863706" y="2538412"/>
                      <a:chExt cx="708030" cy="576000"/>
                    </a:xfrm>
                  </p:grpSpPr>
                  <p:cxnSp>
                    <p:nvCxnSpPr>
                      <p:cNvPr id="156" name="直接连接符 17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>
                        <a:off x="2068628" y="2825618"/>
                        <a:ext cx="576000" cy="1588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chemeClr val="bg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157" name="直接连接符 1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 rot="5400000">
                        <a:off x="1802190" y="2736455"/>
                        <a:ext cx="396084" cy="1588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chemeClr val="bg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158" name="矩形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76406" y="2643188"/>
                        <a:ext cx="648005" cy="36007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 algn="ctr">
                        <a:solidFill>
                          <a:schemeClr val="bg2"/>
                        </a:solidFill>
                        <a:round/>
                      </a:ln>
                    </p:spPr>
                    <p:txBody>
                      <a:bodyPr wrap="none"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80000"/>
                          <a:buFont typeface="Wingdings" panose="05000000000000000000" pitchFamily="2" charset="2"/>
                          <a:buChar char="l"/>
                          <a:defRPr kumimoji="1" sz="32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SzPct val="90000"/>
                          <a:buChar char="–"/>
                          <a:defRPr kumimoji="1" sz="28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60000"/>
                          <a:buFont typeface="Wingdings" panose="05000000000000000000" pitchFamily="2" charset="2"/>
                          <a:buChar char="l"/>
                          <a:defRPr kumimoji="1" sz="24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Char char="–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Char char="•"/>
                          <a:defRPr kumimoji="1" sz="200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endParaRPr lang="zh-CN" altLang="en-US" sz="2400"/>
                      </a:p>
                    </p:txBody>
                  </p:sp>
                  <p:sp>
                    <p:nvSpPr>
                      <p:cNvPr id="159" name="TextBox 15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14545" y="2809353"/>
                        <a:ext cx="357191" cy="24611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defRPr/>
                        </a:pPr>
                        <a:r>
                          <a:rPr lang="en-US" altLang="zh-CN" sz="1000" b="1" dirty="0" smtClean="0">
                            <a:latin typeface="+mj-lt"/>
                            <a:ea typeface="黑体" panose="02010609060101010101" pitchFamily="49" charset="-122"/>
                          </a:rPr>
                          <a:t>T</a:t>
                        </a:r>
                        <a:endParaRPr lang="zh-CN" altLang="en-US" sz="1000" b="1" dirty="0">
                          <a:latin typeface="+mj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160" name="TextBox 15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63706" y="2619385"/>
                        <a:ext cx="357189" cy="2461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defRPr/>
                        </a:pPr>
                        <a:r>
                          <a:rPr lang="en-US" altLang="zh-CN" sz="1000" b="1" dirty="0">
                            <a:latin typeface="+mj-lt"/>
                            <a:ea typeface="黑体" panose="02010609060101010101" pitchFamily="49" charset="-122"/>
                          </a:rPr>
                          <a:t>Q</a:t>
                        </a:r>
                        <a:endParaRPr lang="zh-CN" altLang="en-US" sz="1000" b="1" dirty="0">
                          <a:latin typeface="+mj-lt"/>
                          <a:ea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161" name="TextBox 16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11370" y="2628912"/>
                        <a:ext cx="357191" cy="2461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defRPr/>
                        </a:pPr>
                        <a:r>
                          <a:rPr lang="en-US" altLang="zh-CN" sz="1000" b="1" dirty="0">
                            <a:latin typeface="+mj-lt"/>
                            <a:ea typeface="黑体" panose="02010609060101010101" pitchFamily="49" charset="-122"/>
                          </a:rPr>
                          <a:t>Q</a:t>
                        </a:r>
                        <a:endParaRPr lang="zh-CN" altLang="en-US" sz="1000" b="1" dirty="0">
                          <a:latin typeface="+mj-lt"/>
                          <a:ea typeface="黑体" panose="02010609060101010101" pitchFamily="49" charset="-122"/>
                        </a:endParaRPr>
                      </a:p>
                    </p:txBody>
                  </p:sp>
                  <p:cxnSp>
                    <p:nvCxnSpPr>
                      <p:cNvPr id="162" name="直接连接符 2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301859" y="2681298"/>
                        <a:ext cx="93600" cy="1588"/>
                      </a:xfrm>
                      <a:prstGeom prst="line">
                        <a:avLst/>
                      </a:prstGeom>
                      <a:noFill/>
                      <a:ln w="19050" algn="ctr">
                        <a:solidFill>
                          <a:schemeClr val="bg2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</p:grpSp>
                <p:sp>
                  <p:nvSpPr>
                    <p:cNvPr id="155" name="椭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12105" y="3832464"/>
                      <a:ext cx="71439" cy="7143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 algn="ctr">
                      <a:solidFill>
                        <a:schemeClr val="bg2"/>
                      </a:solidFill>
                      <a:rou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l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90000"/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400"/>
                    </a:p>
                  </p:txBody>
                </p:sp>
              </p:grpSp>
              <p:sp>
                <p:nvSpPr>
                  <p:cNvPr id="152" name="等腰三角形 36"/>
                  <p:cNvSpPr>
                    <a:spLocks noChangeArrowheads="1"/>
                  </p:cNvSpPr>
                  <p:nvPr/>
                </p:nvSpPr>
                <p:spPr bwMode="auto">
                  <a:xfrm>
                    <a:off x="6381725" y="3765031"/>
                    <a:ext cx="72008" cy="7200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19050" algn="ctr">
                    <a:solidFill>
                      <a:schemeClr val="bg2"/>
                    </a:solidFill>
                    <a:rou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153" name="Text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23422" y="3538975"/>
                    <a:ext cx="422275" cy="2154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defRPr/>
                    </a:pPr>
                    <a:r>
                      <a:rPr lang="en-US" altLang="zh-CN" sz="800" b="1" dirty="0">
                        <a:solidFill>
                          <a:schemeClr val="bg1"/>
                        </a:solidFill>
                        <a:latin typeface="+mj-lt"/>
                        <a:ea typeface="黑体" panose="02010609060101010101" pitchFamily="49" charset="-122"/>
                      </a:rPr>
                      <a:t>CK</a:t>
                    </a:r>
                    <a:endParaRPr lang="zh-CN" altLang="en-US" sz="800" b="1" dirty="0">
                      <a:solidFill>
                        <a:schemeClr val="bg1"/>
                      </a:solidFill>
                      <a:latin typeface="+mj-lt"/>
                      <a:ea typeface="黑体" panose="02010609060101010101" pitchFamily="49" charset="-122"/>
                    </a:endParaRPr>
                  </a:p>
                </p:txBody>
              </p:sp>
            </p:grpSp>
            <p:sp>
              <p:nvSpPr>
                <p:cNvPr id="13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600972" y="3581407"/>
                  <a:ext cx="38100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1000" b="1" dirty="0" smtClean="0"/>
                    <a:t>D</a:t>
                  </a:r>
                  <a:endParaRPr lang="en-US" altLang="zh-CN" sz="1000" b="1" dirty="0"/>
                </a:p>
              </p:txBody>
            </p:sp>
            <p:cxnSp>
              <p:nvCxnSpPr>
                <p:cNvPr id="141" name="直接连接符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480477" y="3347885"/>
                  <a:ext cx="468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386657" y="3276605"/>
                  <a:ext cx="44291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lang="en-US" altLang="zh-CN" sz="1000" b="1" dirty="0" smtClean="0"/>
                    <a:t>CP  </a:t>
                  </a:r>
                  <a:endParaRPr lang="en-US" altLang="zh-CN" sz="1000" b="1" dirty="0"/>
                </a:p>
              </p:txBody>
            </p:sp>
          </p:grpSp>
        </p:grpSp>
        <p:sp>
          <p:nvSpPr>
            <p:cNvPr id="163" name="圆角矩形 162"/>
            <p:cNvSpPr/>
            <p:nvPr/>
          </p:nvSpPr>
          <p:spPr bwMode="auto">
            <a:xfrm>
              <a:off x="4021675" y="4519376"/>
              <a:ext cx="714380" cy="252000"/>
            </a:xfrm>
            <a:prstGeom prst="roundRect">
              <a:avLst/>
            </a:prstGeom>
            <a:solidFill>
              <a:srgbClr val="FFFF99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0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转换电路</a:t>
              </a:r>
              <a:endParaRPr kumimoji="1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4" name="Text Box 6"/>
          <p:cNvSpPr txBox="1">
            <a:spLocks noChangeArrowheads="1"/>
          </p:cNvSpPr>
          <p:nvPr/>
        </p:nvSpPr>
        <p:spPr bwMode="auto">
          <a:xfrm>
            <a:off x="3888879" y="3469059"/>
            <a:ext cx="1428760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 = </a:t>
            </a:r>
            <a:r>
              <a:rPr lang="en-US" altLang="zh-CN" sz="1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 </a:t>
            </a:r>
            <a:r>
              <a:rPr lang="en-US" altLang="zh-CN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(D,Q)</a:t>
            </a:r>
            <a:endParaRPr lang="en-US" altLang="zh-CN" sz="1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grpSp>
        <p:nvGrpSpPr>
          <p:cNvPr id="165" name="组合 164"/>
          <p:cNvGrpSpPr/>
          <p:nvPr/>
        </p:nvGrpSpPr>
        <p:grpSpPr>
          <a:xfrm>
            <a:off x="5148064" y="3939902"/>
            <a:ext cx="1468109" cy="936104"/>
            <a:chOff x="2978622" y="3112193"/>
            <a:chExt cx="1468109" cy="936104"/>
          </a:xfrm>
        </p:grpSpPr>
        <p:grpSp>
          <p:nvGrpSpPr>
            <p:cNvPr id="166" name="组合 109"/>
            <p:cNvGrpSpPr/>
            <p:nvPr/>
          </p:nvGrpSpPr>
          <p:grpSpPr>
            <a:xfrm>
              <a:off x="2978622" y="3112193"/>
              <a:ext cx="1440160" cy="936104"/>
              <a:chOff x="6372200" y="1779662"/>
              <a:chExt cx="1008112" cy="792087"/>
            </a:xfrm>
          </p:grpSpPr>
          <p:sp>
            <p:nvSpPr>
              <p:cNvPr id="171" name="Rectangle 8"/>
              <p:cNvSpPr>
                <a:spLocks noChangeArrowheads="1"/>
              </p:cNvSpPr>
              <p:nvPr/>
            </p:nvSpPr>
            <p:spPr bwMode="auto">
              <a:xfrm>
                <a:off x="7006065" y="2342384"/>
                <a:ext cx="316447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en-US" altLang="zh-CN" sz="1000" b="1" dirty="0"/>
              </a:p>
            </p:txBody>
          </p:sp>
          <p:sp>
            <p:nvSpPr>
              <p:cNvPr id="172" name="Rectangle 9"/>
              <p:cNvSpPr>
                <a:spLocks noChangeArrowheads="1"/>
              </p:cNvSpPr>
              <p:nvPr/>
            </p:nvSpPr>
            <p:spPr bwMode="auto">
              <a:xfrm>
                <a:off x="6688647" y="2342384"/>
                <a:ext cx="317418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en-US" altLang="zh-CN" sz="1000" b="1" dirty="0"/>
              </a:p>
            </p:txBody>
          </p:sp>
          <p:sp>
            <p:nvSpPr>
              <p:cNvPr id="173" name="Rectangle 12"/>
              <p:cNvSpPr>
                <a:spLocks noChangeArrowheads="1"/>
              </p:cNvSpPr>
              <p:nvPr/>
            </p:nvSpPr>
            <p:spPr bwMode="auto">
              <a:xfrm>
                <a:off x="7006065" y="2113019"/>
                <a:ext cx="316447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en-US" altLang="zh-CN" sz="1000" b="1" dirty="0"/>
              </a:p>
            </p:txBody>
          </p:sp>
          <p:sp>
            <p:nvSpPr>
              <p:cNvPr id="174" name="Rectangle 13"/>
              <p:cNvSpPr>
                <a:spLocks noChangeArrowheads="1"/>
              </p:cNvSpPr>
              <p:nvPr/>
            </p:nvSpPr>
            <p:spPr bwMode="auto">
              <a:xfrm>
                <a:off x="6688647" y="2113019"/>
                <a:ext cx="317418" cy="229365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lang="en-US" altLang="zh-CN" sz="1000" b="1" dirty="0"/>
              </a:p>
            </p:txBody>
          </p:sp>
          <p:sp>
            <p:nvSpPr>
              <p:cNvPr id="175" name="Line 14"/>
              <p:cNvSpPr>
                <a:spLocks noChangeShapeType="1"/>
              </p:cNvSpPr>
              <p:nvPr/>
            </p:nvSpPr>
            <p:spPr bwMode="auto">
              <a:xfrm>
                <a:off x="6688647" y="2113019"/>
                <a:ext cx="612000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76" name="Line 15"/>
              <p:cNvSpPr>
                <a:spLocks noChangeShapeType="1"/>
              </p:cNvSpPr>
              <p:nvPr/>
            </p:nvSpPr>
            <p:spPr bwMode="auto">
              <a:xfrm>
                <a:off x="6688647" y="2342384"/>
                <a:ext cx="61200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77" name="Line 16"/>
              <p:cNvSpPr>
                <a:spLocks noChangeShapeType="1"/>
              </p:cNvSpPr>
              <p:nvPr/>
            </p:nvSpPr>
            <p:spPr bwMode="auto">
              <a:xfrm>
                <a:off x="6688647" y="2571749"/>
                <a:ext cx="612000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78" name="Line 17"/>
              <p:cNvSpPr>
                <a:spLocks noChangeShapeType="1"/>
              </p:cNvSpPr>
              <p:nvPr/>
            </p:nvSpPr>
            <p:spPr bwMode="auto">
              <a:xfrm>
                <a:off x="6688647" y="2113019"/>
                <a:ext cx="0" cy="45873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79" name="Line 18"/>
              <p:cNvSpPr>
                <a:spLocks noChangeShapeType="1"/>
              </p:cNvSpPr>
              <p:nvPr/>
            </p:nvSpPr>
            <p:spPr bwMode="auto">
              <a:xfrm>
                <a:off x="7006065" y="2113019"/>
                <a:ext cx="0" cy="45873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80" name="Line 19"/>
              <p:cNvSpPr>
                <a:spLocks noChangeShapeType="1"/>
              </p:cNvSpPr>
              <p:nvPr/>
            </p:nvSpPr>
            <p:spPr bwMode="auto">
              <a:xfrm>
                <a:off x="7322511" y="2113019"/>
                <a:ext cx="0" cy="45873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81" name="Line 23"/>
              <p:cNvSpPr>
                <a:spLocks noChangeShapeType="1"/>
              </p:cNvSpPr>
              <p:nvPr/>
            </p:nvSpPr>
            <p:spPr bwMode="auto">
              <a:xfrm>
                <a:off x="6520717" y="1942939"/>
                <a:ext cx="167930" cy="17008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82" name="Text Box 24"/>
              <p:cNvSpPr txBox="1">
                <a:spLocks noChangeArrowheads="1"/>
              </p:cNvSpPr>
              <p:nvPr/>
            </p:nvSpPr>
            <p:spPr bwMode="auto">
              <a:xfrm>
                <a:off x="6724563" y="1911839"/>
                <a:ext cx="655749" cy="23438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0         1  </a:t>
                </a:r>
                <a:endParaRPr lang="en-US" altLang="zh-CN" sz="1200" b="1" dirty="0"/>
              </a:p>
            </p:txBody>
          </p:sp>
          <p:sp>
            <p:nvSpPr>
              <p:cNvPr id="183" name="Text Box 25"/>
              <p:cNvSpPr txBox="1">
                <a:spLocks noChangeArrowheads="1"/>
              </p:cNvSpPr>
              <p:nvPr/>
            </p:nvSpPr>
            <p:spPr bwMode="auto">
              <a:xfrm>
                <a:off x="6482859" y="2170554"/>
                <a:ext cx="190256" cy="382827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5000"/>
                  </a:lnSpc>
                </a:pPr>
                <a:r>
                  <a:rPr lang="en-US" altLang="zh-CN" sz="1200" b="1" dirty="0"/>
                  <a:t>0</a:t>
                </a:r>
                <a:endParaRPr lang="en-US" altLang="zh-CN" sz="1200" b="1" dirty="0"/>
              </a:p>
              <a:p>
                <a:pPr>
                  <a:lnSpc>
                    <a:spcPct val="65000"/>
                  </a:lnSpc>
                </a:pPr>
                <a:endParaRPr lang="en-US" altLang="zh-CN" sz="1200" b="1" dirty="0" smtClean="0"/>
              </a:p>
              <a:p>
                <a:pPr>
                  <a:lnSpc>
                    <a:spcPct val="65000"/>
                  </a:lnSpc>
                </a:pPr>
                <a:r>
                  <a:rPr lang="en-US" altLang="zh-CN" sz="1200" b="1" dirty="0" smtClean="0"/>
                  <a:t>1</a:t>
                </a:r>
                <a:endParaRPr lang="en-US" altLang="zh-CN" sz="1200" b="1" dirty="0"/>
              </a:p>
            </p:txBody>
          </p:sp>
          <p:sp>
            <p:nvSpPr>
              <p:cNvPr id="184" name="Text Box 26"/>
              <p:cNvSpPr txBox="1">
                <a:spLocks noChangeArrowheads="1"/>
              </p:cNvSpPr>
              <p:nvPr/>
            </p:nvSpPr>
            <p:spPr bwMode="auto">
              <a:xfrm>
                <a:off x="6372200" y="1949742"/>
                <a:ext cx="234908" cy="23438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 smtClean="0"/>
                  <a:t>D</a:t>
                </a:r>
                <a:endParaRPr lang="en-US" altLang="zh-CN" sz="1200" b="1" dirty="0"/>
              </a:p>
            </p:txBody>
          </p:sp>
          <p:sp>
            <p:nvSpPr>
              <p:cNvPr id="185" name="Text Box 27"/>
              <p:cNvSpPr txBox="1">
                <a:spLocks noChangeArrowheads="1"/>
              </p:cNvSpPr>
              <p:nvPr/>
            </p:nvSpPr>
            <p:spPr bwMode="auto">
              <a:xfrm>
                <a:off x="6512951" y="1779662"/>
                <a:ext cx="387308" cy="23438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 dirty="0" err="1" smtClean="0"/>
                  <a:t>Q</a:t>
                </a:r>
                <a:r>
                  <a:rPr lang="en-US" altLang="zh-CN" sz="1200" b="1" baseline="-25000" dirty="0" err="1" smtClean="0"/>
                  <a:t>n</a:t>
                </a:r>
                <a:endParaRPr lang="en-US" altLang="zh-CN" sz="1200" b="1" baseline="-25000" dirty="0"/>
              </a:p>
            </p:txBody>
          </p:sp>
        </p:grpSp>
        <p:sp>
          <p:nvSpPr>
            <p:cNvPr id="167" name="Text Box 130"/>
            <p:cNvSpPr txBox="1">
              <a:spLocks noChangeArrowheads="1"/>
            </p:cNvSpPr>
            <p:nvPr/>
          </p:nvSpPr>
          <p:spPr bwMode="auto">
            <a:xfrm>
              <a:off x="3367237" y="3515666"/>
              <a:ext cx="576808" cy="276999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200" b="1" dirty="0" smtClean="0">
                  <a:latin typeface="+mj-lt"/>
                </a:rPr>
                <a:t>   0</a:t>
              </a:r>
              <a:endParaRPr lang="en-US" altLang="zh-CN" sz="1200" b="1" dirty="0">
                <a:latin typeface="+mj-lt"/>
              </a:endParaRPr>
            </a:p>
          </p:txBody>
        </p:sp>
        <p:sp>
          <p:nvSpPr>
            <p:cNvPr id="168" name="Rectangle 113"/>
            <p:cNvSpPr>
              <a:spLocks noChangeArrowheads="1"/>
            </p:cNvSpPr>
            <p:nvPr/>
          </p:nvSpPr>
          <p:spPr bwMode="auto">
            <a:xfrm>
              <a:off x="3942731" y="3781595"/>
              <a:ext cx="504000" cy="252000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200" b="1" dirty="0" smtClean="0">
                  <a:latin typeface="+mj-lt"/>
                </a:rPr>
                <a:t>0</a:t>
              </a:r>
              <a:endParaRPr lang="en-US" altLang="zh-CN" sz="1200" b="1" dirty="0">
                <a:latin typeface="+mj-lt"/>
              </a:endParaRPr>
            </a:p>
          </p:txBody>
        </p:sp>
        <p:sp>
          <p:nvSpPr>
            <p:cNvPr id="169" name="Rectangle 114"/>
            <p:cNvSpPr>
              <a:spLocks noChangeArrowheads="1"/>
            </p:cNvSpPr>
            <p:nvPr/>
          </p:nvSpPr>
          <p:spPr bwMode="auto">
            <a:xfrm>
              <a:off x="3491880" y="3795886"/>
              <a:ext cx="288925" cy="247649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200" b="1" dirty="0" smtClean="0">
                  <a:latin typeface="+mj-lt"/>
                </a:rPr>
                <a:t>1</a:t>
              </a:r>
              <a:endParaRPr lang="en-US" altLang="zh-CN" sz="1200" b="1" dirty="0">
                <a:latin typeface="+mj-lt"/>
              </a:endParaRPr>
            </a:p>
          </p:txBody>
        </p:sp>
        <p:sp>
          <p:nvSpPr>
            <p:cNvPr id="170" name="Rectangle 111"/>
            <p:cNvSpPr>
              <a:spLocks noChangeArrowheads="1"/>
            </p:cNvSpPr>
            <p:nvPr/>
          </p:nvSpPr>
          <p:spPr bwMode="auto">
            <a:xfrm>
              <a:off x="3852243" y="3519656"/>
              <a:ext cx="557014" cy="252000"/>
            </a:xfrm>
            <a:prstGeom prst="rect">
              <a:avLst/>
            </a:prstGeom>
            <a:noFill/>
            <a:ln w="1905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200" b="1" dirty="0" smtClean="0">
                  <a:latin typeface="+mj-lt"/>
                </a:rPr>
                <a:t>  1</a:t>
              </a:r>
              <a:endParaRPr lang="en-US" altLang="zh-CN" sz="1200" b="1" dirty="0">
                <a:latin typeface="+mj-lt"/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7380312" y="3363838"/>
            <a:ext cx="1285884" cy="1682770"/>
            <a:chOff x="5148064" y="3147814"/>
            <a:chExt cx="1285884" cy="1682770"/>
          </a:xfrm>
        </p:grpSpPr>
        <p:grpSp>
          <p:nvGrpSpPr>
            <p:cNvPr id="187" name="组合 121"/>
            <p:cNvGrpSpPr/>
            <p:nvPr/>
          </p:nvGrpSpPr>
          <p:grpSpPr>
            <a:xfrm rot="16200000">
              <a:off x="5812346" y="4086376"/>
              <a:ext cx="422523" cy="310927"/>
              <a:chOff x="6669757" y="4610869"/>
              <a:chExt cx="576065" cy="360040"/>
            </a:xfrm>
          </p:grpSpPr>
          <p:pic>
            <p:nvPicPr>
              <p:cNvPr id="205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669757" y="4610869"/>
                <a:ext cx="576065" cy="3600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6" name="任意多边形 205"/>
              <p:cNvSpPr/>
              <p:nvPr/>
            </p:nvSpPr>
            <p:spPr bwMode="auto">
              <a:xfrm>
                <a:off x="6695386" y="4647782"/>
                <a:ext cx="72202" cy="279797"/>
              </a:xfrm>
              <a:custGeom>
                <a:avLst/>
                <a:gdLst>
                  <a:gd name="connsiteX0" fmla="*/ 9525 w 106362"/>
                  <a:gd name="connsiteY0" fmla="*/ 0 h 447675"/>
                  <a:gd name="connsiteX1" fmla="*/ 104775 w 106362"/>
                  <a:gd name="connsiteY1" fmla="*/ 209550 h 447675"/>
                  <a:gd name="connsiteX2" fmla="*/ 0 w 106362"/>
                  <a:gd name="connsiteY2" fmla="*/ 447675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6362" h="447675">
                    <a:moveTo>
                      <a:pt x="9525" y="0"/>
                    </a:moveTo>
                    <a:cubicBezTo>
                      <a:pt x="57943" y="67469"/>
                      <a:pt x="106362" y="134938"/>
                      <a:pt x="104775" y="209550"/>
                    </a:cubicBezTo>
                    <a:cubicBezTo>
                      <a:pt x="103188" y="284162"/>
                      <a:pt x="0" y="447675"/>
                      <a:pt x="0" y="447675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86"/>
            <p:cNvGrpSpPr/>
            <p:nvPr/>
          </p:nvGrpSpPr>
          <p:grpSpPr bwMode="auto">
            <a:xfrm>
              <a:off x="5500706" y="3291796"/>
              <a:ext cx="738192" cy="771295"/>
              <a:chOff x="4629730" y="2956056"/>
              <a:chExt cx="738195" cy="770528"/>
            </a:xfrm>
          </p:grpSpPr>
          <p:grpSp>
            <p:nvGrpSpPr>
              <p:cNvPr id="196" name="组合 16"/>
              <p:cNvGrpSpPr/>
              <p:nvPr/>
            </p:nvGrpSpPr>
            <p:grpSpPr bwMode="auto">
              <a:xfrm>
                <a:off x="4629730" y="2956056"/>
                <a:ext cx="738195" cy="770528"/>
                <a:chOff x="1843066" y="2401360"/>
                <a:chExt cx="738195" cy="770658"/>
              </a:xfrm>
            </p:grpSpPr>
            <p:cxnSp>
              <p:nvCxnSpPr>
                <p:cNvPr id="198" name="直接连接符 1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994179" y="2793536"/>
                  <a:ext cx="755376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9" name="直接连接符 1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622549" y="2778249"/>
                  <a:ext cx="755365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bg2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0" name="矩形 19"/>
                <p:cNvSpPr>
                  <a:spLocks noChangeArrowheads="1"/>
                </p:cNvSpPr>
                <p:nvPr/>
              </p:nvSpPr>
              <p:spPr bwMode="auto">
                <a:xfrm>
                  <a:off x="1876406" y="2643188"/>
                  <a:ext cx="648004" cy="360116"/>
                </a:xfrm>
                <a:prstGeom prst="rect">
                  <a:avLst/>
                </a:prstGeom>
                <a:solidFill>
                  <a:schemeClr val="tx1"/>
                </a:solidFill>
                <a:ln w="19050" algn="ctr">
                  <a:solidFill>
                    <a:schemeClr val="bg2"/>
                  </a:solidFill>
                  <a:rou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201" name="TextBox 200"/>
                <p:cNvSpPr txBox="1">
                  <a:spLocks noChangeArrowheads="1"/>
                </p:cNvSpPr>
                <p:nvPr/>
              </p:nvSpPr>
              <p:spPr bwMode="auto">
                <a:xfrm>
                  <a:off x="1843066" y="2755716"/>
                  <a:ext cx="422280" cy="2157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800" b="1" dirty="0">
                      <a:solidFill>
                        <a:schemeClr val="bg1"/>
                      </a:solidFill>
                      <a:latin typeface="+mj-lt"/>
                      <a:ea typeface="黑体" panose="02010609060101010101" pitchFamily="49" charset="-122"/>
                    </a:rPr>
                    <a:t>CK</a:t>
                  </a:r>
                  <a:endParaRPr lang="zh-CN" altLang="en-US" sz="800" b="1" dirty="0">
                    <a:solidFill>
                      <a:schemeClr val="bg1"/>
                    </a:solidFill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2" name="TextBox 201"/>
                <p:cNvSpPr txBox="1">
                  <a:spLocks noChangeArrowheads="1"/>
                </p:cNvSpPr>
                <p:nvPr/>
              </p:nvSpPr>
              <p:spPr bwMode="auto">
                <a:xfrm>
                  <a:off x="2224070" y="2789687"/>
                  <a:ext cx="357191" cy="2458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 smtClean="0">
                      <a:latin typeface="+mj-lt"/>
                      <a:ea typeface="黑体" panose="02010609060101010101" pitchFamily="49" charset="-122"/>
                    </a:rPr>
                    <a:t>T</a:t>
                  </a:r>
                  <a:endParaRPr lang="zh-CN" altLang="en-US" sz="10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3" name="TextBox 202"/>
                <p:cNvSpPr txBox="1">
                  <a:spLocks noChangeArrowheads="1"/>
                </p:cNvSpPr>
                <p:nvPr/>
              </p:nvSpPr>
              <p:spPr bwMode="auto">
                <a:xfrm>
                  <a:off x="1857353" y="2600272"/>
                  <a:ext cx="357192" cy="2458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</a:t>
                  </a:r>
                  <a:endParaRPr lang="zh-CN" altLang="en-US" sz="10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4" name="TextBox 203"/>
                <p:cNvSpPr txBox="1">
                  <a:spLocks noChangeArrowheads="1"/>
                </p:cNvSpPr>
                <p:nvPr/>
              </p:nvSpPr>
              <p:spPr bwMode="auto">
                <a:xfrm>
                  <a:off x="2214545" y="2605031"/>
                  <a:ext cx="357191" cy="2458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1000" b="1" dirty="0">
                      <a:latin typeface="+mj-lt"/>
                      <a:ea typeface="黑体" panose="02010609060101010101" pitchFamily="49" charset="-122"/>
                    </a:rPr>
                    <a:t>Q′</a:t>
                  </a:r>
                  <a:endParaRPr lang="zh-CN" altLang="en-US" sz="1000" b="1" dirty="0">
                    <a:latin typeface="+mj-lt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97" name="等腰三角形 88"/>
              <p:cNvSpPr>
                <a:spLocks noChangeArrowheads="1"/>
              </p:cNvSpPr>
              <p:nvPr/>
            </p:nvSpPr>
            <p:spPr bwMode="auto">
              <a:xfrm>
                <a:off x="4754120" y="3483478"/>
                <a:ext cx="72008" cy="72008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cxnSp>
          <p:nvCxnSpPr>
            <p:cNvPr id="189" name="直接连接符 188"/>
            <p:cNvCxnSpPr/>
            <p:nvPr/>
          </p:nvCxnSpPr>
          <p:spPr bwMode="auto">
            <a:xfrm>
              <a:off x="5335740" y="3436534"/>
              <a:ext cx="32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oval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直接连接符 17"/>
            <p:cNvCxnSpPr>
              <a:cxnSpLocks noChangeShapeType="1"/>
            </p:cNvCxnSpPr>
            <p:nvPr/>
          </p:nvCxnSpPr>
          <p:spPr bwMode="auto">
            <a:xfrm rot="5400000">
              <a:off x="4787420" y="3985852"/>
              <a:ext cx="11016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直接连接符 190"/>
            <p:cNvCxnSpPr/>
            <p:nvPr/>
          </p:nvCxnSpPr>
          <p:spPr bwMode="auto">
            <a:xfrm>
              <a:off x="5341228" y="4533046"/>
              <a:ext cx="61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直接连接符 17"/>
            <p:cNvCxnSpPr>
              <a:cxnSpLocks noChangeShapeType="1"/>
            </p:cNvCxnSpPr>
            <p:nvPr/>
          </p:nvCxnSpPr>
          <p:spPr bwMode="auto">
            <a:xfrm rot="5400000">
              <a:off x="5851366" y="4445560"/>
              <a:ext cx="1944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直接连接符 17"/>
            <p:cNvCxnSpPr>
              <a:cxnSpLocks noChangeShapeType="1"/>
            </p:cNvCxnSpPr>
            <p:nvPr/>
          </p:nvCxnSpPr>
          <p:spPr bwMode="auto">
            <a:xfrm rot="5400000">
              <a:off x="5959726" y="4477724"/>
              <a:ext cx="2520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" name="Text Box 61"/>
            <p:cNvSpPr txBox="1">
              <a:spLocks noChangeArrowheads="1"/>
            </p:cNvSpPr>
            <p:nvPr/>
          </p:nvSpPr>
          <p:spPr bwMode="auto">
            <a:xfrm>
              <a:off x="5953098" y="4553585"/>
              <a:ext cx="381002" cy="27699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200" b="1" dirty="0" smtClean="0"/>
                <a:t>D</a:t>
              </a:r>
              <a:endParaRPr lang="en-US" altLang="zh-CN" sz="1200" b="1" dirty="0"/>
            </a:p>
          </p:txBody>
        </p:sp>
        <p:sp>
          <p:nvSpPr>
            <p:cNvPr id="195" name="圆角矩形 194"/>
            <p:cNvSpPr/>
            <p:nvPr/>
          </p:nvSpPr>
          <p:spPr bwMode="auto">
            <a:xfrm>
              <a:off x="5148064" y="3147814"/>
              <a:ext cx="1285884" cy="1656000"/>
            </a:xfrm>
            <a:prstGeom prst="roundRect">
              <a:avLst/>
            </a:prstGeom>
            <a:noFill/>
            <a:ln w="1905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7" name="右箭头 206"/>
          <p:cNvSpPr/>
          <p:nvPr/>
        </p:nvSpPr>
        <p:spPr bwMode="auto">
          <a:xfrm>
            <a:off x="6804248" y="3651886"/>
            <a:ext cx="180000" cy="144000"/>
          </a:xfrm>
          <a:prstGeom prst="rightArrow">
            <a:avLst/>
          </a:prstGeom>
          <a:solidFill>
            <a:srgbClr val="00CC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8" name="Text Box 6"/>
          <p:cNvSpPr txBox="1">
            <a:spLocks noChangeArrowheads="1"/>
          </p:cNvSpPr>
          <p:nvPr/>
        </p:nvSpPr>
        <p:spPr bwMode="auto">
          <a:xfrm>
            <a:off x="841264" y="3313316"/>
            <a:ext cx="1714512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(2)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T</a:t>
            </a:r>
            <a:r>
              <a:rPr lang="en-US" altLang="zh-CN" sz="1600" b="1" dirty="0" smtClean="0">
                <a:latin typeface="+mj-lt"/>
              </a:rPr>
              <a:t>→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5" grpId="0" animBg="1"/>
      <p:bldP spid="214" grpId="0" animBg="1"/>
      <p:bldP spid="213" grpId="0" animBg="1"/>
      <p:bldP spid="17" grpId="0" bldLvl="0" animBg="1"/>
      <p:bldP spid="77" grpId="0" bldLvl="0" animBg="1"/>
      <p:bldP spid="109" grpId="0" animBg="1"/>
      <p:bldP spid="108" grpId="0" bldLvl="0" animBg="1"/>
      <p:bldP spid="164" grpId="0" bldLvl="0" animBg="1"/>
      <p:bldP spid="207" grpId="0" animBg="1"/>
      <p:bldP spid="20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触发器类型转换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——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49" charset="-122"/>
                <a:sym typeface="+mn-ea"/>
              </a:rPr>
              <a:t>卡诺图法</a:t>
            </a:r>
            <a:endParaRPr lang="zh-CN" altLang="en-US" dirty="0" smtClean="0">
              <a:solidFill>
                <a:schemeClr val="bg2"/>
              </a:solidFill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156" name="Text Box 6"/>
          <p:cNvSpPr txBox="1">
            <a:spLocks noChangeArrowheads="1"/>
          </p:cNvSpPr>
          <p:nvPr/>
        </p:nvSpPr>
        <p:spPr bwMode="auto">
          <a:xfrm>
            <a:off x="913272" y="792783"/>
            <a:ext cx="1714512" cy="3371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(3)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T</a:t>
            </a:r>
            <a:r>
              <a:rPr lang="en-US" altLang="zh-CN" sz="1600" b="1" dirty="0" smtClean="0">
                <a:latin typeface="+mj-lt"/>
              </a:rPr>
              <a:t>→ 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SR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57" name="Text Box 2"/>
          <p:cNvSpPr txBox="1">
            <a:spLocks noChangeArrowheads="1"/>
          </p:cNvSpPr>
          <p:nvPr/>
        </p:nvSpPr>
        <p:spPr bwMode="auto">
          <a:xfrm>
            <a:off x="971600" y="3003798"/>
            <a:ext cx="3643306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bg1"/>
              </a:buClr>
              <a:defRPr/>
            </a:pPr>
            <a:r>
              <a:rPr lang="en-US" altLang="zh-CN" sz="18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2.</a:t>
            </a:r>
            <a:r>
              <a:rPr lang="en-US" altLang="zh-CN" sz="1800" i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SR → JK</a:t>
            </a:r>
            <a:r>
              <a:rPr lang="zh-CN" altLang="en-US" sz="1800" b="1" dirty="0" smtClean="0">
                <a:solidFill>
                  <a:schemeClr val="bg1"/>
                </a:solidFill>
                <a:latin typeface="+mj-lt"/>
              </a:rPr>
              <a:t>、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D </a:t>
            </a:r>
            <a:r>
              <a:rPr lang="zh-CN" altLang="en-US" sz="1800" b="1" dirty="0" smtClean="0">
                <a:solidFill>
                  <a:schemeClr val="bg1"/>
                </a:solidFill>
                <a:latin typeface="+mj-lt"/>
              </a:rPr>
              <a:t>、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T(T</a:t>
            </a:r>
            <a:r>
              <a:rPr lang="en-US" altLang="zh-CN" sz="1800" b="1" dirty="0" smtClean="0">
                <a:solidFill>
                  <a:schemeClr val="bg1"/>
                </a:solidFill>
              </a:rPr>
              <a:t>'</a:t>
            </a:r>
            <a:r>
              <a:rPr lang="en-US" altLang="zh-CN" sz="1800" b="1" dirty="0" smtClean="0">
                <a:solidFill>
                  <a:schemeClr val="bg1"/>
                </a:solidFill>
                <a:latin typeface="+mj-lt"/>
              </a:rPr>
              <a:t>)</a:t>
            </a:r>
            <a:r>
              <a:rPr lang="en-US" altLang="zh-CN" sz="1800" b="1" dirty="0" smtClean="0">
                <a:latin typeface="+mj-lt"/>
              </a:rPr>
              <a:t> </a:t>
            </a:r>
            <a:endParaRPr lang="en-US" altLang="zh-CN" sz="1800" b="1" dirty="0">
              <a:latin typeface="+mj-lt"/>
            </a:endParaRPr>
          </a:p>
        </p:txBody>
      </p:sp>
      <p:graphicFrame>
        <p:nvGraphicFramePr>
          <p:cNvPr id="90" name="表格 89"/>
          <p:cNvGraphicFramePr>
            <a:graphicFrameLocks noGrp="1"/>
          </p:cNvGraphicFramePr>
          <p:nvPr/>
        </p:nvGraphicFramePr>
        <p:xfrm>
          <a:off x="1187624" y="1275606"/>
          <a:ext cx="2592288" cy="1373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4056"/>
                <a:gridCol w="360040"/>
                <a:gridCol w="504056"/>
                <a:gridCol w="432048"/>
                <a:gridCol w="792088"/>
              </a:tblGrid>
              <a:tr h="2160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 dirty="0" err="1" smtClean="0"/>
                        <a:t>Q</a:t>
                      </a:r>
                      <a:r>
                        <a:rPr lang="en-US" altLang="zh-CN" sz="1200" kern="1200" baseline="-25000" dirty="0" err="1" smtClean="0"/>
                        <a:t>n</a:t>
                      </a:r>
                      <a:endParaRPr lang="zh-CN" altLang="en-US" sz="1200" b="1" kern="1200" baseline="-25000" dirty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Q</a:t>
                      </a:r>
                      <a:r>
                        <a:rPr lang="en-US" altLang="zh-CN" sz="1200" kern="1200" baseline="-25000" dirty="0" smtClean="0"/>
                        <a:t>n+1</a:t>
                      </a:r>
                      <a:endParaRPr lang="zh-CN" altLang="en-US" sz="1200" b="1" kern="1200" baseline="-250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j-lt"/>
                        </a:rPr>
                        <a:t>T</a:t>
                      </a:r>
                      <a:endParaRPr lang="zh-CN" altLang="en-US" sz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j-lt"/>
                        </a:rPr>
                        <a:t>R      S</a:t>
                      </a:r>
                      <a:endParaRPr lang="zh-CN" altLang="en-US" sz="1200" baseline="-250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latin typeface="+mj-lt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latin typeface="+mj-lt"/>
                        </a:rPr>
                        <a:t>0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latin typeface="+mj-lt"/>
                        </a:rPr>
                        <a:t>0 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X      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</a:tr>
              <a:tr h="138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0       1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276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1       0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1988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→</a:t>
                      </a:r>
                      <a:endParaRPr lang="zh-CN" altLang="en-US" sz="1200" b="1" kern="1200" baseline="0" dirty="0">
                        <a:solidFill>
                          <a:schemeClr val="bg1">
                            <a:lumMod val="7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1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+mj-lt"/>
                        </a:rPr>
                        <a:t>0</a:t>
                      </a:r>
                      <a:endParaRPr lang="zh-CN" altLang="en-US" sz="1200" b="1" dirty="0"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       X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71" name="组合 70"/>
          <p:cNvGrpSpPr/>
          <p:nvPr/>
        </p:nvGrpSpPr>
        <p:grpSpPr>
          <a:xfrm>
            <a:off x="3995936" y="1779662"/>
            <a:ext cx="1734630" cy="793059"/>
            <a:chOff x="3995936" y="1779662"/>
            <a:chExt cx="1734630" cy="793059"/>
          </a:xfrm>
        </p:grpSpPr>
        <p:grpSp>
          <p:nvGrpSpPr>
            <p:cNvPr id="92" name="Group 5"/>
            <p:cNvGrpSpPr/>
            <p:nvPr/>
          </p:nvGrpSpPr>
          <p:grpSpPr bwMode="auto">
            <a:xfrm>
              <a:off x="3995936" y="1779662"/>
              <a:ext cx="1734630" cy="793059"/>
              <a:chOff x="-30" y="1824"/>
              <a:chExt cx="1787" cy="816"/>
            </a:xfrm>
          </p:grpSpPr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1354" y="2403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 dirty="0" smtClean="0"/>
                  <a:t>1</a:t>
                </a:r>
                <a:endParaRPr lang="en-US" altLang="zh-CN" sz="1000" b="1" dirty="0"/>
              </a:p>
            </p:txBody>
          </p:sp>
          <p:sp>
            <p:nvSpPr>
              <p:cNvPr id="95" name="Rectangle 7"/>
              <p:cNvSpPr>
                <a:spLocks noChangeArrowheads="1"/>
              </p:cNvSpPr>
              <p:nvPr/>
            </p:nvSpPr>
            <p:spPr bwMode="auto">
              <a:xfrm>
                <a:off x="1027" y="2403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 dirty="0" smtClean="0"/>
                  <a:t>X</a:t>
                </a:r>
                <a:endParaRPr lang="en-US" altLang="zh-CN" sz="1000" b="1" dirty="0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auto">
              <a:xfrm>
                <a:off x="701" y="2403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 dirty="0" smtClean="0"/>
                  <a:t>0</a:t>
                </a:r>
                <a:endParaRPr lang="en-US" altLang="zh-CN" sz="1000" b="1" dirty="0"/>
              </a:p>
            </p:txBody>
          </p:sp>
          <p:sp>
            <p:nvSpPr>
              <p:cNvPr id="97" name="Rectangle 9"/>
              <p:cNvSpPr>
                <a:spLocks noChangeArrowheads="1"/>
              </p:cNvSpPr>
              <p:nvPr/>
            </p:nvSpPr>
            <p:spPr bwMode="auto">
              <a:xfrm>
                <a:off x="374" y="2403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/>
                  <a:t>0</a:t>
                </a:r>
                <a:endParaRPr lang="en-US" altLang="zh-CN" sz="1000" b="1"/>
              </a:p>
            </p:txBody>
          </p:sp>
          <p:sp>
            <p:nvSpPr>
              <p:cNvPr id="98" name="Rectangle 10"/>
              <p:cNvSpPr>
                <a:spLocks noChangeArrowheads="1"/>
              </p:cNvSpPr>
              <p:nvPr/>
            </p:nvSpPr>
            <p:spPr bwMode="auto">
              <a:xfrm>
                <a:off x="1354" y="2167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 dirty="0" smtClean="0"/>
                  <a:t>0</a:t>
                </a:r>
                <a:endParaRPr lang="en-US" altLang="zh-CN" sz="1000" b="1" dirty="0"/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1027" y="2167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 dirty="0" smtClean="0"/>
                  <a:t>X</a:t>
                </a:r>
                <a:endParaRPr lang="en-US" altLang="zh-CN" sz="1000" b="1" dirty="0"/>
              </a:p>
            </p:txBody>
          </p:sp>
          <p:sp>
            <p:nvSpPr>
              <p:cNvPr id="100" name="Rectangle 12"/>
              <p:cNvSpPr>
                <a:spLocks noChangeArrowheads="1"/>
              </p:cNvSpPr>
              <p:nvPr/>
            </p:nvSpPr>
            <p:spPr bwMode="auto">
              <a:xfrm>
                <a:off x="701" y="2167"/>
                <a:ext cx="326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 dirty="0" smtClean="0"/>
                  <a:t>1</a:t>
                </a:r>
                <a:endParaRPr lang="en-US" altLang="zh-CN" sz="1000" b="1" dirty="0"/>
              </a:p>
            </p:txBody>
          </p:sp>
          <p:sp>
            <p:nvSpPr>
              <p:cNvPr id="101" name="Rectangle 13"/>
              <p:cNvSpPr>
                <a:spLocks noChangeArrowheads="1"/>
              </p:cNvSpPr>
              <p:nvPr/>
            </p:nvSpPr>
            <p:spPr bwMode="auto">
              <a:xfrm>
                <a:off x="374" y="2167"/>
                <a:ext cx="327" cy="236"/>
              </a:xfrm>
              <a:prstGeom prst="rect">
                <a:avLst/>
              </a:prstGeom>
              <a:noFill/>
              <a:ln w="1905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zh-CN" sz="1000" b="1"/>
                  <a:t>0</a:t>
                </a:r>
                <a:endParaRPr lang="en-US" altLang="zh-CN" sz="1000" b="1"/>
              </a:p>
            </p:txBody>
          </p:sp>
          <p:sp>
            <p:nvSpPr>
              <p:cNvPr id="102" name="Line 14"/>
              <p:cNvSpPr>
                <a:spLocks noChangeShapeType="1"/>
              </p:cNvSpPr>
              <p:nvPr/>
            </p:nvSpPr>
            <p:spPr bwMode="auto">
              <a:xfrm>
                <a:off x="374" y="2167"/>
                <a:ext cx="130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03" name="Line 15"/>
              <p:cNvSpPr>
                <a:spLocks noChangeShapeType="1"/>
              </p:cNvSpPr>
              <p:nvPr/>
            </p:nvSpPr>
            <p:spPr bwMode="auto">
              <a:xfrm>
                <a:off x="374" y="2403"/>
                <a:ext cx="1306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04" name="Line 16"/>
              <p:cNvSpPr>
                <a:spLocks noChangeShapeType="1"/>
              </p:cNvSpPr>
              <p:nvPr/>
            </p:nvSpPr>
            <p:spPr bwMode="auto">
              <a:xfrm>
                <a:off x="374" y="2639"/>
                <a:ext cx="1306" cy="0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05" name="Line 17"/>
              <p:cNvSpPr>
                <a:spLocks noChangeShapeType="1"/>
              </p:cNvSpPr>
              <p:nvPr/>
            </p:nvSpPr>
            <p:spPr bwMode="auto">
              <a:xfrm>
                <a:off x="374" y="2167"/>
                <a:ext cx="0" cy="472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06" name="Line 18"/>
              <p:cNvSpPr>
                <a:spLocks noChangeShapeType="1"/>
              </p:cNvSpPr>
              <p:nvPr/>
            </p:nvSpPr>
            <p:spPr bwMode="auto">
              <a:xfrm>
                <a:off x="701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07" name="Line 19"/>
              <p:cNvSpPr>
                <a:spLocks noChangeShapeType="1"/>
              </p:cNvSpPr>
              <p:nvPr/>
            </p:nvSpPr>
            <p:spPr bwMode="auto">
              <a:xfrm>
                <a:off x="1027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08" name="Line 20"/>
              <p:cNvSpPr>
                <a:spLocks noChangeShapeType="1"/>
              </p:cNvSpPr>
              <p:nvPr/>
            </p:nvSpPr>
            <p:spPr bwMode="auto">
              <a:xfrm>
                <a:off x="1354" y="2167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09" name="Line 21"/>
              <p:cNvSpPr>
                <a:spLocks noChangeShapeType="1"/>
              </p:cNvSpPr>
              <p:nvPr/>
            </p:nvSpPr>
            <p:spPr bwMode="auto">
              <a:xfrm>
                <a:off x="1680" y="2403"/>
                <a:ext cx="0" cy="236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28" name="Line 22"/>
              <p:cNvSpPr>
                <a:spLocks noChangeShapeType="1"/>
              </p:cNvSpPr>
              <p:nvPr/>
            </p:nvSpPr>
            <p:spPr bwMode="auto">
              <a:xfrm>
                <a:off x="1680" y="2167"/>
                <a:ext cx="0" cy="236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30" name="Line 23"/>
              <p:cNvSpPr>
                <a:spLocks noChangeShapeType="1"/>
              </p:cNvSpPr>
              <p:nvPr/>
            </p:nvSpPr>
            <p:spPr bwMode="auto">
              <a:xfrm>
                <a:off x="201" y="1992"/>
                <a:ext cx="173" cy="175"/>
              </a:xfrm>
              <a:prstGeom prst="line">
                <a:avLst/>
              </a:prstGeom>
              <a:noFill/>
              <a:ln w="1905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 sz="1000"/>
              </a:p>
            </p:txBody>
          </p:sp>
          <p:sp>
            <p:nvSpPr>
              <p:cNvPr id="131" name="Text Box 24"/>
              <p:cNvSpPr txBox="1">
                <a:spLocks noChangeArrowheads="1"/>
              </p:cNvSpPr>
              <p:nvPr/>
            </p:nvSpPr>
            <p:spPr bwMode="auto">
              <a:xfrm>
                <a:off x="411" y="1960"/>
                <a:ext cx="1346" cy="25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/>
                  <a:t>00     01     11    10</a:t>
                </a:r>
                <a:endParaRPr lang="en-US" altLang="zh-CN" sz="1000" b="1" dirty="0"/>
              </a:p>
            </p:txBody>
          </p:sp>
          <p:sp>
            <p:nvSpPr>
              <p:cNvPr id="133" name="Text Box 25"/>
              <p:cNvSpPr txBox="1">
                <a:spLocks noChangeArrowheads="1"/>
              </p:cNvSpPr>
              <p:nvPr/>
            </p:nvSpPr>
            <p:spPr bwMode="auto">
              <a:xfrm>
                <a:off x="162" y="2236"/>
                <a:ext cx="196" cy="404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65000"/>
                  </a:lnSpc>
                </a:pPr>
                <a:r>
                  <a:rPr lang="en-US" altLang="zh-CN" sz="1000" b="1" dirty="0"/>
                  <a:t>0</a:t>
                </a:r>
                <a:endParaRPr lang="en-US" altLang="zh-CN" sz="1000" b="1" dirty="0"/>
              </a:p>
              <a:p>
                <a:pPr>
                  <a:lnSpc>
                    <a:spcPct val="65000"/>
                  </a:lnSpc>
                </a:pPr>
                <a:endParaRPr lang="en-US" altLang="zh-CN" sz="1000" b="1" dirty="0" smtClean="0"/>
              </a:p>
              <a:p>
                <a:pPr>
                  <a:lnSpc>
                    <a:spcPct val="65000"/>
                  </a:lnSpc>
                </a:pPr>
                <a:r>
                  <a:rPr lang="en-US" altLang="zh-CN" sz="1000" b="1" dirty="0" smtClean="0"/>
                  <a:t>1</a:t>
                </a:r>
                <a:endParaRPr lang="en-US" altLang="zh-CN" sz="1000" b="1" dirty="0"/>
              </a:p>
            </p:txBody>
          </p:sp>
          <p:sp>
            <p:nvSpPr>
              <p:cNvPr id="159" name="Text Box 26"/>
              <p:cNvSpPr txBox="1">
                <a:spLocks noChangeArrowheads="1"/>
              </p:cNvSpPr>
              <p:nvPr/>
            </p:nvSpPr>
            <p:spPr bwMode="auto">
              <a:xfrm>
                <a:off x="-30" y="1999"/>
                <a:ext cx="390" cy="25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 err="1" smtClean="0"/>
                  <a:t>Q</a:t>
                </a:r>
                <a:r>
                  <a:rPr lang="en-US" altLang="zh-CN" sz="1000" b="1" baseline="-25000" dirty="0" err="1" smtClean="0"/>
                  <a:t>n</a:t>
                </a:r>
                <a:endParaRPr lang="en-US" altLang="zh-CN" sz="1000" b="1" baseline="-25000" dirty="0"/>
              </a:p>
            </p:txBody>
          </p:sp>
          <p:sp>
            <p:nvSpPr>
              <p:cNvPr id="160" name="Text Box 27"/>
              <p:cNvSpPr txBox="1">
                <a:spLocks noChangeArrowheads="1"/>
              </p:cNvSpPr>
              <p:nvPr/>
            </p:nvSpPr>
            <p:spPr bwMode="auto">
              <a:xfrm>
                <a:off x="193" y="1824"/>
                <a:ext cx="399" cy="253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000" b="1" dirty="0" smtClean="0"/>
                  <a:t>RS</a:t>
                </a:r>
                <a:endParaRPr lang="en-US" altLang="zh-CN" sz="1000" b="1" dirty="0"/>
              </a:p>
            </p:txBody>
          </p:sp>
        </p:grpSp>
        <p:sp>
          <p:nvSpPr>
            <p:cNvPr id="161" name="Oval 190"/>
            <p:cNvSpPr>
              <a:spLocks noChangeArrowheads="1"/>
            </p:cNvSpPr>
            <p:nvPr/>
          </p:nvSpPr>
          <p:spPr bwMode="auto">
            <a:xfrm>
              <a:off x="4716016" y="2116842"/>
              <a:ext cx="612000" cy="216000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162" name="Oval 191"/>
            <p:cNvSpPr>
              <a:spLocks noChangeArrowheads="1"/>
            </p:cNvSpPr>
            <p:nvPr/>
          </p:nvSpPr>
          <p:spPr bwMode="auto">
            <a:xfrm>
              <a:off x="5040120" y="2355726"/>
              <a:ext cx="612000" cy="21600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" name="Group 31"/>
          <p:cNvGrpSpPr/>
          <p:nvPr/>
        </p:nvGrpSpPr>
        <p:grpSpPr bwMode="auto">
          <a:xfrm>
            <a:off x="4211960" y="1432000"/>
            <a:ext cx="2016125" cy="347662"/>
            <a:chOff x="884" y="1298"/>
            <a:chExt cx="2226" cy="291"/>
          </a:xfrm>
        </p:grpSpPr>
        <p:grpSp>
          <p:nvGrpSpPr>
            <p:cNvPr id="164" name="Group 49"/>
            <p:cNvGrpSpPr/>
            <p:nvPr/>
          </p:nvGrpSpPr>
          <p:grpSpPr bwMode="auto">
            <a:xfrm>
              <a:off x="884" y="1298"/>
              <a:ext cx="1749" cy="284"/>
              <a:chOff x="912" y="3235"/>
              <a:chExt cx="1749" cy="284"/>
            </a:xfrm>
          </p:grpSpPr>
          <p:sp>
            <p:nvSpPr>
              <p:cNvPr id="166" name="Text Box 37"/>
              <p:cNvSpPr txBox="1">
                <a:spLocks noChangeArrowheads="1"/>
              </p:cNvSpPr>
              <p:nvPr/>
            </p:nvSpPr>
            <p:spPr bwMode="auto">
              <a:xfrm>
                <a:off x="912" y="3235"/>
                <a:ext cx="1749" cy="284"/>
              </a:xfrm>
              <a:prstGeom prst="rect">
                <a:avLst/>
              </a:prstGeom>
              <a:noFill/>
              <a:ln w="25400">
                <a:solidFill>
                  <a:srgbClr val="FF6600"/>
                </a:solidFill>
                <a:miter lim="800000"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80000"/>
                  </a:spcBef>
                  <a:defRPr/>
                </a:pPr>
                <a:r>
                  <a:rPr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T </a:t>
                </a:r>
                <a:r>
                  <a:rPr kumimoji="0"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= </a:t>
                </a:r>
                <a:r>
                  <a:rPr kumimoji="0" lang="en-US" altLang="zh-CN" sz="16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S</a:t>
                </a:r>
                <a:r>
                  <a:rPr lang="en-US" altLang="zh-CN" sz="16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r>
                  <a:rPr kumimoji="0" lang="en-US" altLang="zh-CN" sz="1600" b="1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 </a:t>
                </a:r>
                <a:r>
                  <a:rPr kumimoji="0" lang="en-US" altLang="zh-CN" sz="16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+ </a:t>
                </a:r>
                <a:r>
                  <a:rPr lang="en-US" altLang="zh-CN" sz="16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600" b="1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Q</a:t>
                </a:r>
                <a:r>
                  <a:rPr lang="en-US" altLang="zh-CN" sz="1600" b="1" baseline="-30000" dirty="0" err="1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</a:rPr>
                  <a:t>n</a:t>
                </a:r>
                <a:endParaRPr lang="en-US" altLang="zh-CN" sz="1600" b="1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</a:endParaRPr>
              </a:p>
            </p:txBody>
          </p:sp>
          <p:sp>
            <p:nvSpPr>
              <p:cNvPr id="167" name="Line 38"/>
              <p:cNvSpPr>
                <a:spLocks noChangeShapeType="1"/>
              </p:cNvSpPr>
              <p:nvPr/>
            </p:nvSpPr>
            <p:spPr bwMode="auto">
              <a:xfrm>
                <a:off x="1569" y="3296"/>
                <a:ext cx="111" cy="0"/>
              </a:xfrm>
              <a:prstGeom prst="line">
                <a:avLst/>
              </a:prstGeom>
              <a:noFill/>
              <a:ln w="28575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5" name="Rectangle 30"/>
            <p:cNvSpPr>
              <a:spLocks noChangeArrowheads="1"/>
            </p:cNvSpPr>
            <p:nvPr/>
          </p:nvSpPr>
          <p:spPr bwMode="auto">
            <a:xfrm>
              <a:off x="884" y="1305"/>
              <a:ext cx="2226" cy="284"/>
            </a:xfrm>
            <a:prstGeom prst="rect">
              <a:avLst/>
            </a:prstGeom>
            <a:noFill/>
            <a:ln w="28575" algn="ctr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01" name="组合 200"/>
          <p:cNvGrpSpPr/>
          <p:nvPr/>
        </p:nvGrpSpPr>
        <p:grpSpPr>
          <a:xfrm>
            <a:off x="6372200" y="1095782"/>
            <a:ext cx="1800008" cy="1764000"/>
            <a:chOff x="6847873" y="2096269"/>
            <a:chExt cx="1800008" cy="1764000"/>
          </a:xfrm>
        </p:grpSpPr>
        <p:sp>
          <p:nvSpPr>
            <p:cNvPr id="202" name="圆角矩形 201"/>
            <p:cNvSpPr/>
            <p:nvPr/>
          </p:nvSpPr>
          <p:spPr bwMode="auto">
            <a:xfrm>
              <a:off x="6847873" y="2096269"/>
              <a:ext cx="1728000" cy="1764000"/>
            </a:xfrm>
            <a:prstGeom prst="roundRect">
              <a:avLst/>
            </a:prstGeom>
            <a:solidFill>
              <a:schemeClr val="tx1"/>
            </a:solidFill>
            <a:ln w="1905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03" name="直接连接符 34"/>
            <p:cNvCxnSpPr>
              <a:cxnSpLocks noChangeShapeType="1"/>
            </p:cNvCxnSpPr>
            <p:nvPr/>
          </p:nvCxnSpPr>
          <p:spPr bwMode="auto">
            <a:xfrm rot="5400000">
              <a:off x="7411709" y="2841890"/>
              <a:ext cx="396000" cy="1588"/>
            </a:xfrm>
            <a:prstGeom prst="line">
              <a:avLst/>
            </a:prstGeom>
            <a:noFill/>
            <a:ln w="19050" algn="ctr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" name="椭圆 27"/>
            <p:cNvSpPr>
              <a:spLocks noChangeArrowheads="1"/>
            </p:cNvSpPr>
            <p:nvPr/>
          </p:nvSpPr>
          <p:spPr bwMode="auto">
            <a:xfrm>
              <a:off x="7575579" y="2822296"/>
              <a:ext cx="71439" cy="71423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05" name="TextBox 204"/>
            <p:cNvSpPr txBox="1">
              <a:spLocks noChangeArrowheads="1"/>
            </p:cNvSpPr>
            <p:nvPr/>
          </p:nvSpPr>
          <p:spPr bwMode="auto">
            <a:xfrm>
              <a:off x="7417273" y="2529124"/>
              <a:ext cx="422275" cy="2154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800" b="1" dirty="0">
                  <a:solidFill>
                    <a:schemeClr val="bg1"/>
                  </a:solidFill>
                  <a:latin typeface="+mj-lt"/>
                  <a:ea typeface="黑体" panose="02010609060101010101" pitchFamily="49" charset="-122"/>
                </a:rPr>
                <a:t>CK</a:t>
              </a:r>
              <a:endParaRPr lang="zh-CN" altLang="en-US" sz="800" b="1" dirty="0">
                <a:solidFill>
                  <a:schemeClr val="bg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p:sp>
          <p:nvSpPr>
            <p:cNvPr id="206" name="Text Box 61"/>
            <p:cNvSpPr txBox="1">
              <a:spLocks noChangeArrowheads="1"/>
            </p:cNvSpPr>
            <p:nvPr/>
          </p:nvSpPr>
          <p:spPr bwMode="auto">
            <a:xfrm>
              <a:off x="8266879" y="3517379"/>
              <a:ext cx="381002" cy="2462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000" b="1" dirty="0" smtClean="0"/>
                <a:t>S</a:t>
              </a:r>
              <a:endParaRPr lang="en-US" altLang="zh-CN" sz="1000" b="1" dirty="0"/>
            </a:p>
          </p:txBody>
        </p:sp>
        <p:sp>
          <p:nvSpPr>
            <p:cNvPr id="207" name="Text Box 61"/>
            <p:cNvSpPr txBox="1">
              <a:spLocks noChangeArrowheads="1"/>
            </p:cNvSpPr>
            <p:nvPr/>
          </p:nvSpPr>
          <p:spPr bwMode="auto">
            <a:xfrm>
              <a:off x="7308304" y="2931790"/>
              <a:ext cx="442916" cy="2462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000" b="1" dirty="0" smtClean="0"/>
                <a:t>CP  </a:t>
              </a:r>
              <a:endParaRPr lang="en-US" altLang="zh-CN" sz="1000" b="1" dirty="0"/>
            </a:p>
          </p:txBody>
        </p:sp>
        <p:sp>
          <p:nvSpPr>
            <p:cNvPr id="208" name="Text Box 61"/>
            <p:cNvSpPr txBox="1">
              <a:spLocks noChangeArrowheads="1"/>
            </p:cNvSpPr>
            <p:nvPr/>
          </p:nvSpPr>
          <p:spPr bwMode="auto">
            <a:xfrm>
              <a:off x="7018360" y="3517379"/>
              <a:ext cx="381002" cy="24622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000" b="1" dirty="0" smtClean="0"/>
                <a:t>R</a:t>
              </a:r>
              <a:endParaRPr lang="en-US" altLang="zh-CN" sz="1000" b="1" dirty="0"/>
            </a:p>
          </p:txBody>
        </p:sp>
        <p:cxnSp>
          <p:nvCxnSpPr>
            <p:cNvPr id="209" name="直接连接符 208"/>
            <p:cNvCxnSpPr/>
            <p:nvPr/>
          </p:nvCxnSpPr>
          <p:spPr bwMode="auto">
            <a:xfrm>
              <a:off x="7777635" y="2355726"/>
              <a:ext cx="540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oval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0" name="直接连接符 17"/>
            <p:cNvCxnSpPr>
              <a:cxnSpLocks noChangeShapeType="1"/>
            </p:cNvCxnSpPr>
            <p:nvPr/>
          </p:nvCxnSpPr>
          <p:spPr bwMode="auto">
            <a:xfrm rot="5400000">
              <a:off x="7741210" y="2921407"/>
              <a:ext cx="11520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直接连接符 210"/>
            <p:cNvCxnSpPr/>
            <p:nvPr/>
          </p:nvCxnSpPr>
          <p:spPr bwMode="auto">
            <a:xfrm>
              <a:off x="7154803" y="2355726"/>
              <a:ext cx="25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oval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" name="直接连接符 17"/>
            <p:cNvCxnSpPr>
              <a:cxnSpLocks noChangeShapeType="1"/>
            </p:cNvCxnSpPr>
            <p:nvPr/>
          </p:nvCxnSpPr>
          <p:spPr bwMode="auto">
            <a:xfrm rot="5400000">
              <a:off x="6577969" y="2930932"/>
              <a:ext cx="11520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" name="直接连接符 212"/>
            <p:cNvCxnSpPr/>
            <p:nvPr/>
          </p:nvCxnSpPr>
          <p:spPr bwMode="auto">
            <a:xfrm>
              <a:off x="7152099" y="3517379"/>
              <a:ext cx="360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4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 rot="16200000">
              <a:off x="7620324" y="3066677"/>
              <a:ext cx="324000" cy="25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5" name="直接连接符 214"/>
            <p:cNvCxnSpPr/>
            <p:nvPr/>
          </p:nvCxnSpPr>
          <p:spPr bwMode="auto">
            <a:xfrm>
              <a:off x="8196783" y="3492996"/>
              <a:ext cx="10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6" name="组合 215"/>
            <p:cNvGrpSpPr/>
            <p:nvPr/>
          </p:nvGrpSpPr>
          <p:grpSpPr bwMode="auto">
            <a:xfrm>
              <a:off x="7284372" y="2211711"/>
              <a:ext cx="708026" cy="864000"/>
              <a:chOff x="1863706" y="2383554"/>
              <a:chExt cx="708030" cy="864186"/>
            </a:xfrm>
          </p:grpSpPr>
          <p:cxnSp>
            <p:nvCxnSpPr>
              <p:cNvPr id="226" name="直接连接符 17"/>
              <p:cNvCxnSpPr>
                <a:cxnSpLocks noChangeShapeType="1"/>
              </p:cNvCxnSpPr>
              <p:nvPr/>
            </p:nvCxnSpPr>
            <p:spPr bwMode="auto">
              <a:xfrm rot="5400000">
                <a:off x="1924535" y="2814853"/>
                <a:ext cx="864186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7" name="直接连接符 18"/>
              <p:cNvCxnSpPr>
                <a:cxnSpLocks noChangeShapeType="1"/>
              </p:cNvCxnSpPr>
              <p:nvPr/>
            </p:nvCxnSpPr>
            <p:spPr bwMode="auto">
              <a:xfrm rot="5400000">
                <a:off x="1792664" y="2580804"/>
                <a:ext cx="396085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8" name="矩形 19"/>
              <p:cNvSpPr>
                <a:spLocks noChangeArrowheads="1"/>
              </p:cNvSpPr>
              <p:nvPr/>
            </p:nvSpPr>
            <p:spPr bwMode="auto">
              <a:xfrm>
                <a:off x="1876406" y="2648534"/>
                <a:ext cx="648005" cy="360078"/>
              </a:xfrm>
              <a:prstGeom prst="rect">
                <a:avLst/>
              </a:prstGeom>
              <a:solidFill>
                <a:schemeClr val="tx1"/>
              </a:solidFill>
              <a:ln w="19050" algn="ctr">
                <a:solidFill>
                  <a:schemeClr val="bg2"/>
                </a:solidFill>
                <a:rou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29" name="TextBox 228"/>
              <p:cNvSpPr txBox="1">
                <a:spLocks noChangeArrowheads="1"/>
              </p:cNvSpPr>
              <p:nvPr/>
            </p:nvSpPr>
            <p:spPr bwMode="auto">
              <a:xfrm>
                <a:off x="2214545" y="2809353"/>
                <a:ext cx="357191" cy="2461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 smtClean="0">
                    <a:latin typeface="+mj-lt"/>
                    <a:ea typeface="黑体" panose="02010609060101010101" pitchFamily="49" charset="-122"/>
                  </a:rPr>
                  <a:t>T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30" name="TextBox 229"/>
              <p:cNvSpPr txBox="1">
                <a:spLocks noChangeArrowheads="1"/>
              </p:cNvSpPr>
              <p:nvPr/>
            </p:nvSpPr>
            <p:spPr bwMode="auto">
              <a:xfrm>
                <a:off x="1863706" y="2619385"/>
                <a:ext cx="357189" cy="246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231" name="TextBox 230"/>
              <p:cNvSpPr txBox="1">
                <a:spLocks noChangeArrowheads="1"/>
              </p:cNvSpPr>
              <p:nvPr/>
            </p:nvSpPr>
            <p:spPr bwMode="auto">
              <a:xfrm>
                <a:off x="2211370" y="2628912"/>
                <a:ext cx="357191" cy="24611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1000" b="1" dirty="0">
                    <a:latin typeface="+mj-lt"/>
                    <a:ea typeface="黑体" panose="02010609060101010101" pitchFamily="49" charset="-122"/>
                  </a:rPr>
                  <a:t>Q</a:t>
                </a:r>
                <a:endParaRPr lang="zh-CN" altLang="en-US" sz="1000" b="1" dirty="0">
                  <a:latin typeface="+mj-lt"/>
                  <a:ea typeface="黑体" panose="02010609060101010101" pitchFamily="49" charset="-122"/>
                </a:endParaRPr>
              </a:p>
            </p:txBody>
          </p:sp>
          <p:cxnSp>
            <p:nvCxnSpPr>
              <p:cNvPr id="232" name="直接连接符 25"/>
              <p:cNvCxnSpPr>
                <a:cxnSpLocks noChangeShapeType="1"/>
              </p:cNvCxnSpPr>
              <p:nvPr/>
            </p:nvCxnSpPr>
            <p:spPr bwMode="auto">
              <a:xfrm>
                <a:off x="2301859" y="2681298"/>
                <a:ext cx="93600" cy="1588"/>
              </a:xfrm>
              <a:prstGeom prst="line">
                <a:avLst/>
              </a:prstGeom>
              <a:noFill/>
              <a:ln w="19050" algn="ctr">
                <a:solidFill>
                  <a:schemeClr val="bg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17" name="直接连接符 17"/>
            <p:cNvCxnSpPr>
              <a:cxnSpLocks noChangeShapeType="1"/>
            </p:cNvCxnSpPr>
            <p:nvPr/>
          </p:nvCxnSpPr>
          <p:spPr bwMode="auto">
            <a:xfrm rot="5400000">
              <a:off x="7587358" y="3436177"/>
              <a:ext cx="2880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直接连接符 17"/>
            <p:cNvCxnSpPr>
              <a:cxnSpLocks noChangeShapeType="1"/>
            </p:cNvCxnSpPr>
            <p:nvPr/>
          </p:nvCxnSpPr>
          <p:spPr bwMode="auto">
            <a:xfrm rot="5400000">
              <a:off x="7694354" y="3425511"/>
              <a:ext cx="288000" cy="1588"/>
            </a:xfrm>
            <a:prstGeom prst="line">
              <a:avLst/>
            </a:prstGeom>
            <a:noFill/>
            <a:ln w="19050" algn="ctr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直接连接符 218"/>
            <p:cNvCxnSpPr/>
            <p:nvPr/>
          </p:nvCxnSpPr>
          <p:spPr bwMode="auto">
            <a:xfrm>
              <a:off x="8073941" y="3608437"/>
              <a:ext cx="25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直接连接符 219"/>
            <p:cNvCxnSpPr/>
            <p:nvPr/>
          </p:nvCxnSpPr>
          <p:spPr bwMode="auto">
            <a:xfrm>
              <a:off x="7238420" y="3650282"/>
              <a:ext cx="25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" name="直接连接符 220"/>
            <p:cNvCxnSpPr/>
            <p:nvPr/>
          </p:nvCxnSpPr>
          <p:spPr bwMode="auto">
            <a:xfrm>
              <a:off x="7846284" y="3570303"/>
              <a:ext cx="14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直接连接符 221"/>
            <p:cNvCxnSpPr/>
            <p:nvPr/>
          </p:nvCxnSpPr>
          <p:spPr bwMode="auto">
            <a:xfrm>
              <a:off x="7592908" y="3572405"/>
              <a:ext cx="14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2"/>
              </a:solidFill>
              <a:prstDash val="solid"/>
              <a:round/>
              <a:headEnd type="none" w="sm" len="sm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" name="流程图: 延期 222"/>
            <p:cNvSpPr/>
            <p:nvPr/>
          </p:nvSpPr>
          <p:spPr bwMode="auto">
            <a:xfrm>
              <a:off x="7363386" y="3445371"/>
              <a:ext cx="252000" cy="252000"/>
            </a:xfrm>
            <a:prstGeom prst="flowChartDelay">
              <a:avLst/>
            </a:prstGeom>
            <a:solidFill>
              <a:schemeClr val="tx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" name="流程图: 延期 223"/>
            <p:cNvSpPr/>
            <p:nvPr/>
          </p:nvSpPr>
          <p:spPr bwMode="auto">
            <a:xfrm rot="10800000">
              <a:off x="7959641" y="3416796"/>
              <a:ext cx="252000" cy="252000"/>
            </a:xfrm>
            <a:prstGeom prst="flowChartDelay">
              <a:avLst/>
            </a:prstGeom>
            <a:solidFill>
              <a:schemeClr val="tx1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" name="等腰三角形 36"/>
            <p:cNvSpPr>
              <a:spLocks noChangeArrowheads="1"/>
            </p:cNvSpPr>
            <p:nvPr/>
          </p:nvSpPr>
          <p:spPr bwMode="auto">
            <a:xfrm>
              <a:off x="7575576" y="2755168"/>
              <a:ext cx="72008" cy="72004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9050" algn="ctr">
              <a:solidFill>
                <a:schemeClr val="bg2"/>
              </a:solidFill>
              <a:rou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233" name="右箭头 232"/>
          <p:cNvSpPr/>
          <p:nvPr/>
        </p:nvSpPr>
        <p:spPr bwMode="auto">
          <a:xfrm>
            <a:off x="6012160" y="1563638"/>
            <a:ext cx="180000" cy="144000"/>
          </a:xfrm>
          <a:prstGeom prst="rightArrow">
            <a:avLst/>
          </a:prstGeom>
          <a:solidFill>
            <a:srgbClr val="00CC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8A22F302-8939-42AF-BB83-27661439B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bldLvl="0" animBg="1"/>
      <p:bldP spid="233" grpId="0" animBg="1"/>
    </p:bldLst>
  </p:timing>
</p:sld>
</file>

<file path=ppt/theme/theme1.xml><?xml version="1.0" encoding="utf-8"?>
<a:theme xmlns:a="http://schemas.openxmlformats.org/drawingml/2006/main" name="1_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1428</Words>
  <Application>WPS 演示</Application>
  <PresentationFormat>全屏显示(16:9)</PresentationFormat>
  <Paragraphs>570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黑体</vt:lpstr>
      <vt:lpstr>Segoe UI Black</vt:lpstr>
      <vt:lpstr>隶书</vt:lpstr>
      <vt:lpstr>微软雅黑</vt:lpstr>
      <vt:lpstr>Arial Unicode MS</vt:lpstr>
      <vt:lpstr>Calibri</vt:lpstr>
      <vt:lpstr>1_Soaring</vt:lpstr>
      <vt:lpstr>PowerPoint 演示文稿</vt:lpstr>
      <vt:lpstr>时序逻辑元件</vt:lpstr>
      <vt:lpstr>触发器类型转换——代数法</vt:lpstr>
      <vt:lpstr>触发器类型转换——JK转其他</vt:lpstr>
      <vt:lpstr>触发器类型转换——D转其他</vt:lpstr>
      <vt:lpstr>触发器类型转换——卡诺图法</vt:lpstr>
      <vt:lpstr>触发器类型转换——卡诺图法</vt:lpstr>
    </vt:vector>
  </TitlesOfParts>
  <Company>niuyv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王鸿鹏</cp:lastModifiedBy>
  <cp:revision>2163</cp:revision>
  <dcterms:created xsi:type="dcterms:W3CDTF">2002-03-18T12:39:00Z</dcterms:created>
  <dcterms:modified xsi:type="dcterms:W3CDTF">2020-10-28T11:27:02Z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