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7"/>
  </p:handoutMasterIdLst>
  <p:sldIdLst>
    <p:sldId id="911" r:id="rId3"/>
    <p:sldId id="929" r:id="rId4"/>
    <p:sldId id="923" r:id="rId5"/>
    <p:sldId id="902" r:id="rId6"/>
    <p:sldId id="883" r:id="rId7"/>
    <p:sldId id="912" r:id="rId8"/>
    <p:sldId id="914" r:id="rId9"/>
    <p:sldId id="915" r:id="rId10"/>
    <p:sldId id="283" r:id="rId11"/>
    <p:sldId id="284" r:id="rId13"/>
    <p:sldId id="285" r:id="rId14"/>
    <p:sldId id="845" r:id="rId15"/>
    <p:sldId id="577" r:id="rId16"/>
    <p:sldId id="919" r:id="rId17"/>
    <p:sldId id="920" r:id="rId18"/>
    <p:sldId id="917" r:id="rId19"/>
    <p:sldId id="921" r:id="rId20"/>
    <p:sldId id="922" r:id="rId21"/>
    <p:sldId id="925" r:id="rId22"/>
    <p:sldId id="926" r:id="rId23"/>
    <p:sldId id="927" r:id="rId24"/>
    <p:sldId id="904" r:id="rId25"/>
    <p:sldId id="580" r:id="rId2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CCFF99"/>
    <a:srgbClr val="D60093"/>
    <a:srgbClr val="00BFBF"/>
    <a:srgbClr val="FFFFCC"/>
    <a:srgbClr val="33CC33"/>
    <a:srgbClr val="00CC00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810" autoAdjust="0"/>
  </p:normalViewPr>
  <p:slideViewPr>
    <p:cSldViewPr>
      <p:cViewPr>
        <p:scale>
          <a:sx n="80" d="100"/>
          <a:sy n="80" d="100"/>
        </p:scale>
        <p:origin x="293" y="-62"/>
      </p:cViewPr>
      <p:guideLst>
        <p:guide orient="horz" pos="360"/>
        <p:guide pos="412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78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D9DB315-4516-4445-BA45-3A9177E3FE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3F6E-3870-4314-B955-2164ED8A2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51F6-771D-4BB8-B6C2-56C305375D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551F6-771D-4BB8-B6C2-56C30537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3166-0E41-4670-A340-675ACA6D0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8B2AB-B92C-4E15-9E22-6C62AC3F1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8B2AB-B92C-4E15-9E22-6C62AC3F1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8B2AB-B92C-4E15-9E22-6C62AC3F1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5410"/>
            <a:ext cx="7772400" cy="593090"/>
          </a:xfrm>
        </p:spPr>
        <p:txBody>
          <a:bodyPr/>
          <a:lstStyle>
            <a:lvl1pPr>
              <a:defRPr sz="4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13435"/>
            <a:ext cx="7772400" cy="375856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5410"/>
            <a:ext cx="7772400" cy="593090"/>
          </a:xfrm>
        </p:spPr>
        <p:txBody>
          <a:bodyPr/>
          <a:lstStyle>
            <a:lvl1pPr>
              <a:defRPr sz="4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07C3C-352E-4A80-957F-FE25D2BFAE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5410"/>
            <a:ext cx="77724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 eaLnBrk="1" hangingPunct="1">
              <a:defRPr kumimoji="0" sz="1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kumimoji="0" sz="1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 eaLnBrk="1" hangingPunct="1">
              <a:defRPr kumimoji="0"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4F4486-0710-4852-99FF-14BFEDB5661F}" type="slidenum">
              <a:rPr lang="en-US" altLang="zh-CN"/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58520"/>
            <a:ext cx="7772400" cy="371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cxnSp>
        <p:nvCxnSpPr>
          <p:cNvPr id="4" name="直接连接符 6"/>
          <p:cNvCxnSpPr/>
          <p:nvPr userDrawn="1"/>
        </p:nvCxnSpPr>
        <p:spPr>
          <a:xfrm>
            <a:off x="663575" y="744220"/>
            <a:ext cx="7776000" cy="0"/>
          </a:xfrm>
          <a:prstGeom prst="line">
            <a:avLst/>
          </a:prstGeom>
          <a:ln w="38100" cap="flat" cmpd="dbl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6"/>
          <p:cNvSpPr/>
          <p:nvPr/>
        </p:nvSpPr>
        <p:spPr>
          <a:xfrm>
            <a:off x="4950619" y="3598069"/>
            <a:ext cx="2807494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黑体" panose="02010609060101010101" pitchFamily="49" charset="-122"/>
              </a:rPr>
              <a:t>王鸿鹏</a:t>
            </a:r>
            <a:endParaRPr lang="zh-CN" altLang="en-US" sz="1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School of Computer Science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wanghp@hit.edu.cn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171" name="矩形 3"/>
          <p:cNvSpPr/>
          <p:nvPr/>
        </p:nvSpPr>
        <p:spPr>
          <a:xfrm>
            <a:off x="2033588" y="1275160"/>
            <a:ext cx="5130404" cy="1268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950" b="1" dirty="0">
                <a:solidFill>
                  <a:srgbClr val="000000"/>
                </a:solidFill>
                <a:latin typeface="Segoe UI Black" panose="020B0A02040204020203" pitchFamily="34" charset="0"/>
                <a:ea typeface="黑体" panose="02010609060101010101" pitchFamily="49" charset="-122"/>
              </a:rPr>
              <a:t>数字逻辑设计</a:t>
            </a:r>
            <a:endParaRPr lang="zh-CN" altLang="en-US" sz="4950" b="1" dirty="0">
              <a:solidFill>
                <a:srgbClr val="000000"/>
              </a:solidFill>
              <a:latin typeface="Segoe UI Black" panose="020B0A02040204020203" pitchFamily="34" charset="0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Digital</a:t>
            </a:r>
            <a:r>
              <a:rPr lang="zh-CN" altLang="en-US" sz="27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Logic Design</a:t>
            </a:r>
            <a:endParaRPr lang="zh-CN" altLang="en-US" sz="2700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边沿触发器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—— JK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触发器</a:t>
            </a:r>
            <a:endParaRPr lang="zh-CN" altLang="en-US"/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6516216" y="3860306"/>
            <a:ext cx="1224000" cy="288000"/>
          </a:xfrm>
          <a:prstGeom prst="rect">
            <a:avLst/>
          </a:prstGeom>
          <a:solidFill>
            <a:srgbClr val="FFFF00"/>
          </a:solidFill>
          <a:ln w="9525" algn="ctr">
            <a:noFill/>
            <a:round/>
          </a:ln>
        </p:spPr>
        <p:txBody>
          <a:bodyPr wrap="none"/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586690" y="1167223"/>
            <a:ext cx="1584325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(1) 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逻辑符号</a:t>
            </a:r>
            <a:endParaRPr lang="zh-CN" altLang="en-US" sz="18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5257387" y="734694"/>
            <a:ext cx="1582738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(3) 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次态方程</a:t>
            </a:r>
            <a:endParaRPr lang="zh-CN" altLang="en-US" sz="1800" b="1" dirty="0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654647" y="2466302"/>
          <a:ext cx="2882900" cy="2625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0231"/>
                <a:gridCol w="652513"/>
                <a:gridCol w="612642"/>
                <a:gridCol w="463363"/>
                <a:gridCol w="504151"/>
              </a:tblGrid>
              <a:tr h="426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时钟端</a:t>
                      </a:r>
                      <a:endParaRPr lang="en-US" altLang="zh-CN" sz="11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CK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7" marR="91457" marT="45728" marB="4572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1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</a:t>
                      </a:r>
                      <a:endParaRPr lang="zh-CN" altLang="en-US" sz="11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7" marR="91457" marT="45728" marB="45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1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</a:t>
                      </a:r>
                      <a:endParaRPr lang="zh-CN" altLang="en-US" sz="11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7" marR="91457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1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1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100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100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1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100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1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7" marR="91457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7" marR="91457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7" marR="91457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7" marR="91457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7" marR="91457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7" marR="91457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7" marR="91457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7" marR="91457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7" marR="91457" marT="45728" marB="45728">
                    <a:noFill/>
                  </a:tcPr>
                </a:tc>
              </a:tr>
            </a:tbl>
          </a:graphicData>
        </a:graphic>
      </p:graphicFrame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1560" y="2058402"/>
            <a:ext cx="2592388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(2) 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功能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表（下降沿）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60" name="AutoShape 18"/>
          <p:cNvSpPr>
            <a:spLocks noChangeArrowheads="1"/>
          </p:cNvSpPr>
          <p:nvPr/>
        </p:nvSpPr>
        <p:spPr bwMode="auto">
          <a:xfrm>
            <a:off x="1403947" y="2894654"/>
            <a:ext cx="2124075" cy="50978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7" name="AutoShape 19"/>
          <p:cNvSpPr>
            <a:spLocks noChangeArrowheads="1"/>
          </p:cNvSpPr>
          <p:nvPr/>
        </p:nvSpPr>
        <p:spPr bwMode="auto">
          <a:xfrm>
            <a:off x="1403947" y="3987028"/>
            <a:ext cx="2124075" cy="50978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8" name="AutoShape 20"/>
          <p:cNvSpPr>
            <a:spLocks noChangeArrowheads="1"/>
          </p:cNvSpPr>
          <p:nvPr/>
        </p:nvSpPr>
        <p:spPr bwMode="auto">
          <a:xfrm>
            <a:off x="1413472" y="3438554"/>
            <a:ext cx="2124075" cy="509771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363" name="TextBox 22"/>
          <p:cNvSpPr txBox="1">
            <a:spLocks noChangeArrowheads="1"/>
          </p:cNvSpPr>
          <p:nvPr/>
        </p:nvSpPr>
        <p:spPr bwMode="auto">
          <a:xfrm>
            <a:off x="3472459" y="2964777"/>
            <a:ext cx="541338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  <a:endParaRPr lang="zh-CN" altLang="en-US" sz="1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491509" y="3498177"/>
            <a:ext cx="5413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1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491509" y="4079202"/>
            <a:ext cx="5413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1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10559" y="4647527"/>
            <a:ext cx="541338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翻转</a:t>
            </a:r>
            <a:endParaRPr lang="zh-CN" altLang="en-US" sz="1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1416647" y="4536303"/>
            <a:ext cx="2124075" cy="50978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D60093"/>
            </a:solidFill>
            <a:rou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68" name="组合 113"/>
          <p:cNvGrpSpPr/>
          <p:nvPr/>
        </p:nvGrpSpPr>
        <p:grpSpPr bwMode="auto">
          <a:xfrm>
            <a:off x="5724128" y="1635646"/>
            <a:ext cx="1873250" cy="793750"/>
            <a:chOff x="1187624" y="3435846"/>
            <a:chExt cx="1872208" cy="793060"/>
          </a:xfrm>
        </p:grpSpPr>
        <p:grpSp>
          <p:nvGrpSpPr>
            <p:cNvPr id="12442" name="Group 11"/>
            <p:cNvGrpSpPr/>
            <p:nvPr/>
          </p:nvGrpSpPr>
          <p:grpSpPr bwMode="auto">
            <a:xfrm>
              <a:off x="1187624" y="3435846"/>
              <a:ext cx="1872208" cy="793060"/>
              <a:chOff x="-20" y="1824"/>
              <a:chExt cx="1768" cy="816"/>
            </a:xfrm>
          </p:grpSpPr>
          <p:sp>
            <p:nvSpPr>
              <p:cNvPr id="12446" name="Rectangle 12"/>
              <p:cNvSpPr>
                <a:spLocks noChangeArrowheads="1"/>
              </p:cNvSpPr>
              <p:nvPr/>
            </p:nvSpPr>
            <p:spPr bwMode="auto">
              <a:xfrm>
                <a:off x="1354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47" name="Rectangle 13"/>
              <p:cNvSpPr>
                <a:spLocks noChangeArrowheads="1"/>
              </p:cNvSpPr>
              <p:nvPr/>
            </p:nvSpPr>
            <p:spPr bwMode="auto">
              <a:xfrm>
                <a:off x="1027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48" name="Rectangle 14"/>
              <p:cNvSpPr>
                <a:spLocks noChangeArrowheads="1"/>
              </p:cNvSpPr>
              <p:nvPr/>
            </p:nvSpPr>
            <p:spPr bwMode="auto">
              <a:xfrm>
                <a:off x="701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49" name="Rectangle 15"/>
              <p:cNvSpPr>
                <a:spLocks noChangeArrowheads="1"/>
              </p:cNvSpPr>
              <p:nvPr/>
            </p:nvSpPr>
            <p:spPr bwMode="auto">
              <a:xfrm>
                <a:off x="374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50" name="Rectangle 16"/>
              <p:cNvSpPr>
                <a:spLocks noChangeArrowheads="1"/>
              </p:cNvSpPr>
              <p:nvPr/>
            </p:nvSpPr>
            <p:spPr bwMode="auto">
              <a:xfrm>
                <a:off x="1354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51" name="Rectangle 17"/>
              <p:cNvSpPr>
                <a:spLocks noChangeArrowheads="1"/>
              </p:cNvSpPr>
              <p:nvPr/>
            </p:nvSpPr>
            <p:spPr bwMode="auto">
              <a:xfrm>
                <a:off x="1027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52" name="Rectangle 18"/>
              <p:cNvSpPr>
                <a:spLocks noChangeArrowheads="1"/>
              </p:cNvSpPr>
              <p:nvPr/>
            </p:nvSpPr>
            <p:spPr bwMode="auto">
              <a:xfrm>
                <a:off x="701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53" name="Rectangle 19"/>
              <p:cNvSpPr>
                <a:spLocks noChangeArrowheads="1"/>
              </p:cNvSpPr>
              <p:nvPr/>
            </p:nvSpPr>
            <p:spPr bwMode="auto">
              <a:xfrm>
                <a:off x="374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54" name="Line 20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55" name="Line 21"/>
              <p:cNvSpPr>
                <a:spLocks noChangeShapeType="1"/>
              </p:cNvSpPr>
              <p:nvPr/>
            </p:nvSpPr>
            <p:spPr bwMode="auto">
              <a:xfrm>
                <a:off x="374" y="2403"/>
                <a:ext cx="130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56" name="Line 22"/>
              <p:cNvSpPr>
                <a:spLocks noChangeShapeType="1"/>
              </p:cNvSpPr>
              <p:nvPr/>
            </p:nvSpPr>
            <p:spPr bwMode="auto">
              <a:xfrm>
                <a:off x="374" y="2639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57" name="Line 23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0" cy="47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58" name="Line 24"/>
              <p:cNvSpPr>
                <a:spLocks noChangeShapeType="1"/>
              </p:cNvSpPr>
              <p:nvPr/>
            </p:nvSpPr>
            <p:spPr bwMode="auto">
              <a:xfrm>
                <a:off x="701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59" name="Line 25"/>
              <p:cNvSpPr>
                <a:spLocks noChangeShapeType="1"/>
              </p:cNvSpPr>
              <p:nvPr/>
            </p:nvSpPr>
            <p:spPr bwMode="auto">
              <a:xfrm>
                <a:off x="1027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60" name="Line 26"/>
              <p:cNvSpPr>
                <a:spLocks noChangeShapeType="1"/>
              </p:cNvSpPr>
              <p:nvPr/>
            </p:nvSpPr>
            <p:spPr bwMode="auto">
              <a:xfrm>
                <a:off x="1354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61" name="Line 27"/>
              <p:cNvSpPr>
                <a:spLocks noChangeShapeType="1"/>
              </p:cNvSpPr>
              <p:nvPr/>
            </p:nvSpPr>
            <p:spPr bwMode="auto">
              <a:xfrm>
                <a:off x="1680" y="2403"/>
                <a:ext cx="0" cy="23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62" name="Line 28"/>
              <p:cNvSpPr>
                <a:spLocks noChangeShapeType="1"/>
              </p:cNvSpPr>
              <p:nvPr/>
            </p:nvSpPr>
            <p:spPr bwMode="auto">
              <a:xfrm>
                <a:off x="1680" y="2167"/>
                <a:ext cx="0" cy="23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63" name="Line 29"/>
              <p:cNvSpPr>
                <a:spLocks noChangeShapeType="1"/>
              </p:cNvSpPr>
              <p:nvPr/>
            </p:nvSpPr>
            <p:spPr bwMode="auto">
              <a:xfrm>
                <a:off x="201" y="1992"/>
                <a:ext cx="173" cy="175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64" name="Text Box 30"/>
              <p:cNvSpPr txBox="1">
                <a:spLocks noChangeArrowheads="1"/>
              </p:cNvSpPr>
              <p:nvPr/>
            </p:nvSpPr>
            <p:spPr bwMode="auto">
              <a:xfrm>
                <a:off x="381" y="1950"/>
                <a:ext cx="13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00      01      11      10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65" name="Text Box 31"/>
              <p:cNvSpPr txBox="1">
                <a:spLocks noChangeArrowheads="1"/>
              </p:cNvSpPr>
              <p:nvPr/>
            </p:nvSpPr>
            <p:spPr bwMode="auto">
              <a:xfrm>
                <a:off x="201" y="2236"/>
                <a:ext cx="1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lnSpc>
                    <a:spcPct val="6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lnSpc>
                    <a:spcPct val="6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sz="1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66" name="Text Box 32"/>
              <p:cNvSpPr txBox="1">
                <a:spLocks noChangeArrowheads="1"/>
              </p:cNvSpPr>
              <p:nvPr/>
            </p:nvSpPr>
            <p:spPr bwMode="auto">
              <a:xfrm>
                <a:off x="-20" y="1999"/>
                <a:ext cx="34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0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n</a:t>
                </a:r>
                <a:endParaRPr lang="en-US" altLang="zh-CN" sz="1000" b="1" baseline="-250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67" name="Text Box 33"/>
              <p:cNvSpPr txBox="1">
                <a:spLocks noChangeArrowheads="1"/>
              </p:cNvSpPr>
              <p:nvPr/>
            </p:nvSpPr>
            <p:spPr bwMode="auto">
              <a:xfrm>
                <a:off x="193" y="1824"/>
                <a:ext cx="39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JK</a:t>
                </a:r>
                <a:endPara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443" name="Oval 225"/>
            <p:cNvSpPr>
              <a:spLocks noChangeArrowheads="1"/>
            </p:cNvSpPr>
            <p:nvPr/>
          </p:nvSpPr>
          <p:spPr bwMode="auto">
            <a:xfrm>
              <a:off x="2349277" y="3776836"/>
              <a:ext cx="576000" cy="216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44" name="AutoShape 73"/>
            <p:cNvSpPr/>
            <p:nvPr/>
          </p:nvSpPr>
          <p:spPr bwMode="auto">
            <a:xfrm>
              <a:off x="1619672" y="4011911"/>
              <a:ext cx="216000" cy="216024"/>
            </a:xfrm>
            <a:prstGeom prst="rightBracket">
              <a:avLst>
                <a:gd name="adj" fmla="val 50001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45" name="AutoShape 75"/>
            <p:cNvSpPr/>
            <p:nvPr/>
          </p:nvSpPr>
          <p:spPr bwMode="auto">
            <a:xfrm>
              <a:off x="2699792" y="4011911"/>
              <a:ext cx="216024" cy="216024"/>
            </a:xfrm>
            <a:prstGeom prst="leftBracket">
              <a:avLst>
                <a:gd name="adj" fmla="val 591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369" name="Group 31"/>
          <p:cNvGrpSpPr/>
          <p:nvPr/>
        </p:nvGrpSpPr>
        <p:grpSpPr bwMode="auto">
          <a:xfrm>
            <a:off x="5805737" y="1237408"/>
            <a:ext cx="2016125" cy="347662"/>
            <a:chOff x="884" y="1298"/>
            <a:chExt cx="2226" cy="291"/>
          </a:xfrm>
        </p:grpSpPr>
        <p:grpSp>
          <p:nvGrpSpPr>
            <p:cNvPr id="12437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118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440" name="Line 38"/>
              <p:cNvSpPr>
                <a:spLocks noChangeShapeType="1"/>
              </p:cNvSpPr>
              <p:nvPr/>
            </p:nvSpPr>
            <p:spPr bwMode="auto">
              <a:xfrm>
                <a:off x="1917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41" name="Line 48"/>
              <p:cNvSpPr>
                <a:spLocks noChangeShapeType="1"/>
              </p:cNvSpPr>
              <p:nvPr/>
            </p:nvSpPr>
            <p:spPr bwMode="auto">
              <a:xfrm>
                <a:off x="2430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438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21" name="表格 1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38238" y="3220364"/>
          <a:ext cx="1655764" cy="152560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918"/>
                <a:gridCol w="575918"/>
                <a:gridCol w="503928"/>
              </a:tblGrid>
              <a:tr h="42667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输入端</a:t>
                      </a:r>
                      <a:endParaRPr lang="en-US" altLang="zh-CN" sz="1100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J             K </a:t>
                      </a:r>
                      <a:endParaRPr lang="zh-CN" altLang="en-US" sz="11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17" marR="91417" marT="45705" marB="4570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次态</a:t>
                      </a:r>
                      <a:endParaRPr lang="en-US" altLang="zh-CN" sz="11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baseline="-2500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</a:rPr>
                        <a:t>n+1</a:t>
                      </a:r>
                      <a:endParaRPr lang="zh-CN" altLang="en-US" sz="1100" baseline="-2500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L="91417" marR="91417" marT="45705" marB="4570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kern="1200" baseline="-2500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kern="1200" baseline="-2500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</a:tbl>
          </a:graphicData>
        </a:graphic>
      </p:graphicFrame>
      <p:cxnSp>
        <p:nvCxnSpPr>
          <p:cNvPr id="12394" name="直接连接符 122"/>
          <p:cNvCxnSpPr>
            <a:cxnSpLocks noChangeShapeType="1"/>
          </p:cNvCxnSpPr>
          <p:nvPr/>
        </p:nvCxnSpPr>
        <p:spPr bwMode="auto">
          <a:xfrm>
            <a:off x="5666976" y="4525289"/>
            <a:ext cx="107950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右弧形箭头 52"/>
          <p:cNvSpPr>
            <a:spLocks noChangeArrowheads="1"/>
          </p:cNvSpPr>
          <p:nvPr/>
        </p:nvSpPr>
        <p:spPr bwMode="auto">
          <a:xfrm rot="-3862478">
            <a:off x="3956643" y="2487829"/>
            <a:ext cx="293688" cy="736600"/>
          </a:xfrm>
          <a:prstGeom prst="curvedLeftArrow">
            <a:avLst>
              <a:gd name="adj1" fmla="val 25023"/>
              <a:gd name="adj2" fmla="val 5003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/>
          </a:p>
        </p:txBody>
      </p:sp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6785619" y="2860002"/>
            <a:ext cx="1314450" cy="3371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(4) 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驱动表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6" name="表格 125"/>
          <p:cNvGraphicFramePr>
            <a:graphicFrameLocks noGrp="1"/>
          </p:cNvGraphicFramePr>
          <p:nvPr/>
        </p:nvGraphicFramePr>
        <p:xfrm>
          <a:off x="6515744" y="3206077"/>
          <a:ext cx="1944688" cy="1554390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  <a:gridCol w="503238"/>
                <a:gridCol w="360362"/>
                <a:gridCol w="360363"/>
              </a:tblGrid>
              <a:tr h="33521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11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endParaRPr kumimoji="0" lang="zh-CN" altLang="en-US" sz="11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n+1</a:t>
                      </a:r>
                      <a:endParaRPr kumimoji="0" lang="zh-CN" altLang="en-US" sz="11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</a:t>
                      </a:r>
                      <a:endParaRPr kumimoji="0" lang="zh-CN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K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</a:tr>
              <a:tr h="304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" name="右弧形箭头 52"/>
          <p:cNvSpPr>
            <a:spLocks noChangeArrowheads="1"/>
          </p:cNvSpPr>
          <p:nvPr/>
        </p:nvSpPr>
        <p:spPr bwMode="auto">
          <a:xfrm rot="-3862478">
            <a:off x="6027588" y="2709983"/>
            <a:ext cx="292100" cy="738188"/>
          </a:xfrm>
          <a:prstGeom prst="curvedLeftArrow">
            <a:avLst>
              <a:gd name="adj1" fmla="val 25213"/>
              <a:gd name="adj2" fmla="val 504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/>
          </a:p>
        </p:txBody>
      </p:sp>
      <p:grpSp>
        <p:nvGrpSpPr>
          <p:cNvPr id="11" name="组合 12"/>
          <p:cNvGrpSpPr/>
          <p:nvPr/>
        </p:nvGrpSpPr>
        <p:grpSpPr bwMode="auto">
          <a:xfrm>
            <a:off x="3707904" y="2067694"/>
            <a:ext cx="1290591" cy="523220"/>
            <a:chOff x="4214381" y="1031590"/>
            <a:chExt cx="3278652" cy="641663"/>
          </a:xfrm>
        </p:grpSpPr>
        <p:sp>
          <p:nvSpPr>
            <p:cNvPr id="12435" name="圆角矩形标注 13"/>
            <p:cNvSpPr>
              <a:spLocks noChangeArrowheads="1"/>
            </p:cNvSpPr>
            <p:nvPr/>
          </p:nvSpPr>
          <p:spPr bwMode="auto">
            <a:xfrm>
              <a:off x="4342124" y="1042956"/>
              <a:ext cx="2926572" cy="618093"/>
            </a:xfrm>
            <a:prstGeom prst="wedgeRoundRectCallout">
              <a:avLst>
                <a:gd name="adj1" fmla="val -65630"/>
                <a:gd name="adj2" fmla="val 54108"/>
                <a:gd name="adj3" fmla="val 16667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36" name="Text Box 34"/>
            <p:cNvSpPr txBox="1">
              <a:spLocks noChangeArrowheads="1"/>
            </p:cNvSpPr>
            <p:nvPr/>
          </p:nvSpPr>
          <p:spPr bwMode="auto">
            <a:xfrm>
              <a:off x="4214381" y="1031590"/>
              <a:ext cx="3278652" cy="64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功能最全，输入没有约束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7" name="组合 18"/>
          <p:cNvGrpSpPr/>
          <p:nvPr/>
        </p:nvGrpSpPr>
        <p:grpSpPr bwMode="auto">
          <a:xfrm>
            <a:off x="2353241" y="1071123"/>
            <a:ext cx="1052257" cy="785901"/>
            <a:chOff x="4638359" y="3127815"/>
            <a:chExt cx="720024" cy="584634"/>
          </a:xfrm>
        </p:grpSpPr>
        <p:cxnSp>
          <p:nvCxnSpPr>
            <p:cNvPr id="88" name="直接连接符 34"/>
            <p:cNvCxnSpPr>
              <a:cxnSpLocks noChangeShapeType="1"/>
            </p:cNvCxnSpPr>
            <p:nvPr/>
          </p:nvCxnSpPr>
          <p:spPr bwMode="auto">
            <a:xfrm rot="5400000">
              <a:off x="4799409" y="3542034"/>
              <a:ext cx="324000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9" name="组合 43"/>
            <p:cNvGrpSpPr/>
            <p:nvPr/>
          </p:nvGrpSpPr>
          <p:grpSpPr bwMode="auto">
            <a:xfrm>
              <a:off x="4638359" y="3127815"/>
              <a:ext cx="720024" cy="584634"/>
              <a:chOff x="1851707" y="2501106"/>
              <a:chExt cx="720029" cy="584731"/>
            </a:xfrm>
          </p:grpSpPr>
          <p:cxnSp>
            <p:nvCxnSpPr>
              <p:cNvPr id="92" name="直接连接符 35"/>
              <p:cNvCxnSpPr>
                <a:cxnSpLocks noChangeShapeType="1"/>
              </p:cNvCxnSpPr>
              <p:nvPr/>
            </p:nvCxnSpPr>
            <p:spPr bwMode="auto">
              <a:xfrm rot="5400000">
                <a:off x="2068628" y="2797043"/>
                <a:ext cx="576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1712232" y="2788312"/>
                <a:ext cx="576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4" name="矩形 32"/>
              <p:cNvSpPr>
                <a:spLocks noChangeArrowheads="1"/>
              </p:cNvSpPr>
              <p:nvPr/>
            </p:nvSpPr>
            <p:spPr bwMode="auto">
              <a:xfrm>
                <a:off x="1851707" y="2598426"/>
                <a:ext cx="648005" cy="401774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/>
              </a:p>
            </p:txBody>
          </p:sp>
          <p:sp>
            <p:nvSpPr>
              <p:cNvPr id="95" name="TextBox 26"/>
              <p:cNvSpPr txBox="1">
                <a:spLocks noChangeArrowheads="1"/>
              </p:cNvSpPr>
              <p:nvPr/>
            </p:nvSpPr>
            <p:spPr bwMode="auto">
              <a:xfrm>
                <a:off x="1866881" y="2813330"/>
                <a:ext cx="357189" cy="2060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 smtClean="0">
                    <a:latin typeface="+mj-lt"/>
                    <a:ea typeface="黑体" panose="02010609060101010101" pitchFamily="49" charset="-122"/>
                  </a:rPr>
                  <a:t>J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TextBox 27"/>
              <p:cNvSpPr txBox="1">
                <a:spLocks noChangeArrowheads="1"/>
              </p:cNvSpPr>
              <p:nvPr/>
            </p:nvSpPr>
            <p:spPr bwMode="auto">
              <a:xfrm>
                <a:off x="2214545" y="2804500"/>
                <a:ext cx="357191" cy="2060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 smtClean="0">
                    <a:latin typeface="+mj-lt"/>
                    <a:ea typeface="黑体" panose="02010609060101010101" pitchFamily="49" charset="-122"/>
                  </a:rPr>
                  <a:t>K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TextBox 28"/>
              <p:cNvSpPr txBox="1">
                <a:spLocks noChangeArrowheads="1"/>
              </p:cNvSpPr>
              <p:nvPr/>
            </p:nvSpPr>
            <p:spPr bwMode="auto">
              <a:xfrm>
                <a:off x="1857356" y="2604315"/>
                <a:ext cx="357189" cy="2770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TextBox 29"/>
              <p:cNvSpPr txBox="1">
                <a:spLocks noChangeArrowheads="1"/>
              </p:cNvSpPr>
              <p:nvPr/>
            </p:nvSpPr>
            <p:spPr bwMode="auto">
              <a:xfrm>
                <a:off x="2237952" y="2613842"/>
                <a:ext cx="256024" cy="2060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99" name="直接连接符 42"/>
              <p:cNvCxnSpPr>
                <a:cxnSpLocks noChangeShapeType="1"/>
              </p:cNvCxnSpPr>
              <p:nvPr/>
            </p:nvCxnSpPr>
            <p:spPr bwMode="auto">
              <a:xfrm>
                <a:off x="2295509" y="2645606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0" name="等腰三角形 21"/>
            <p:cNvSpPr>
              <a:spLocks noChangeArrowheads="1"/>
            </p:cNvSpPr>
            <p:nvPr/>
          </p:nvSpPr>
          <p:spPr bwMode="auto">
            <a:xfrm>
              <a:off x="4928295" y="3555480"/>
              <a:ext cx="72008" cy="720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200"/>
            </a:p>
          </p:txBody>
        </p:sp>
        <p:sp>
          <p:nvSpPr>
            <p:cNvPr id="91" name="TextBox 22"/>
            <p:cNvSpPr txBox="1">
              <a:spLocks noChangeArrowheads="1"/>
            </p:cNvSpPr>
            <p:nvPr/>
          </p:nvSpPr>
          <p:spPr bwMode="auto">
            <a:xfrm>
              <a:off x="4797995" y="3389188"/>
              <a:ext cx="299507" cy="206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12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937156" y="1070674"/>
            <a:ext cx="1052257" cy="874772"/>
            <a:chOff x="7667627" y="3713203"/>
            <a:chExt cx="1052257" cy="874772"/>
          </a:xfrm>
        </p:grpSpPr>
        <p:grpSp>
          <p:nvGrpSpPr>
            <p:cNvPr id="101" name="组合 18"/>
            <p:cNvGrpSpPr/>
            <p:nvPr/>
          </p:nvGrpSpPr>
          <p:grpSpPr bwMode="auto">
            <a:xfrm>
              <a:off x="7667627" y="3713203"/>
              <a:ext cx="1052257" cy="874772"/>
              <a:chOff x="4638359" y="3127815"/>
              <a:chExt cx="720024" cy="650745"/>
            </a:xfrm>
          </p:grpSpPr>
          <p:cxnSp>
            <p:nvCxnSpPr>
              <p:cNvPr id="103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4799409" y="3615766"/>
                <a:ext cx="324000" cy="1588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04" name="组合 43"/>
              <p:cNvGrpSpPr/>
              <p:nvPr/>
            </p:nvGrpSpPr>
            <p:grpSpPr bwMode="auto">
              <a:xfrm>
                <a:off x="4638359" y="3127815"/>
                <a:ext cx="720024" cy="584634"/>
                <a:chOff x="1851707" y="2501106"/>
                <a:chExt cx="720029" cy="584731"/>
              </a:xfrm>
            </p:grpSpPr>
            <p:cxnSp>
              <p:nvCxnSpPr>
                <p:cNvPr id="107" name="直接连接符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68628" y="2797043"/>
                  <a:ext cx="576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8" name="直接连接符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712232" y="2788312"/>
                  <a:ext cx="576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9" name="矩形 32"/>
                <p:cNvSpPr>
                  <a:spLocks noChangeArrowheads="1"/>
                </p:cNvSpPr>
                <p:nvPr/>
              </p:nvSpPr>
              <p:spPr bwMode="auto">
                <a:xfrm>
                  <a:off x="1851707" y="2598426"/>
                  <a:ext cx="648005" cy="401774"/>
                </a:xfrm>
                <a:prstGeom prst="rect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/>
                </a:p>
              </p:txBody>
            </p:sp>
            <p:sp>
              <p:nvSpPr>
                <p:cNvPr id="110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1866881" y="2813330"/>
                  <a:ext cx="251357" cy="206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 smtClean="0">
                      <a:latin typeface="+mj-lt"/>
                      <a:ea typeface="黑体" panose="02010609060101010101" pitchFamily="49" charset="-122"/>
                    </a:rPr>
                    <a:t>J</a:t>
                  </a:r>
                  <a:endParaRPr lang="zh-CN" altLang="en-US" sz="12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1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214545" y="2804500"/>
                  <a:ext cx="357191" cy="206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 smtClean="0">
                      <a:latin typeface="+mj-lt"/>
                      <a:ea typeface="黑体" panose="02010609060101010101" pitchFamily="49" charset="-122"/>
                    </a:rPr>
                    <a:t>K</a:t>
                  </a:r>
                  <a:endParaRPr lang="zh-CN" altLang="en-US" sz="12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1857356" y="2604315"/>
                  <a:ext cx="357189" cy="2770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endParaRPr lang="zh-CN" altLang="en-US" sz="12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3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2237952" y="2613842"/>
                  <a:ext cx="256024" cy="206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endParaRPr lang="zh-CN" altLang="en-US" sz="12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114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2295509" y="2645606"/>
                  <a:ext cx="936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5" name="等腰三角形 21"/>
              <p:cNvSpPr>
                <a:spLocks noChangeArrowheads="1"/>
              </p:cNvSpPr>
              <p:nvPr/>
            </p:nvSpPr>
            <p:spPr bwMode="auto">
              <a:xfrm>
                <a:off x="4928295" y="3555480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/>
              </a:p>
            </p:txBody>
          </p:sp>
          <p:sp>
            <p:nvSpPr>
              <p:cNvPr id="106" name="TextBox 22"/>
              <p:cNvSpPr txBox="1">
                <a:spLocks noChangeArrowheads="1"/>
              </p:cNvSpPr>
              <p:nvPr/>
            </p:nvSpPr>
            <p:spPr bwMode="auto">
              <a:xfrm>
                <a:off x="4806228" y="3385967"/>
                <a:ext cx="289685" cy="2060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2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2" name="椭圆 27"/>
            <p:cNvSpPr>
              <a:spLocks noChangeArrowheads="1"/>
            </p:cNvSpPr>
            <p:nvPr/>
          </p:nvSpPr>
          <p:spPr bwMode="auto">
            <a:xfrm>
              <a:off x="8088464" y="438379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4499992" y="3860307"/>
            <a:ext cx="4176464" cy="1087707"/>
            <a:chOff x="4499992" y="3860307"/>
            <a:chExt cx="4176464" cy="1087707"/>
          </a:xfrm>
        </p:grpSpPr>
        <p:sp>
          <p:nvSpPr>
            <p:cNvPr id="116" name="圆角矩形 115"/>
            <p:cNvSpPr/>
            <p:nvPr/>
          </p:nvSpPr>
          <p:spPr bwMode="auto">
            <a:xfrm>
              <a:off x="4499992" y="4227934"/>
              <a:ext cx="864096" cy="468000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" name="圆角矩形 116"/>
            <p:cNvSpPr/>
            <p:nvPr/>
          </p:nvSpPr>
          <p:spPr bwMode="auto">
            <a:xfrm>
              <a:off x="7842840" y="3860307"/>
              <a:ext cx="540000" cy="252000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0" name="直接连接符 119"/>
            <p:cNvCxnSpPr>
              <a:stCxn id="116" idx="2"/>
            </p:cNvCxnSpPr>
            <p:nvPr/>
          </p:nvCxnSpPr>
          <p:spPr bwMode="auto">
            <a:xfrm>
              <a:off x="4932040" y="4695934"/>
              <a:ext cx="0" cy="252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932040" y="4948014"/>
              <a:ext cx="3744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8676456" y="4011910"/>
              <a:ext cx="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8388424" y="401191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49" grpId="0"/>
      <p:bldP spid="50" grpId="0"/>
      <p:bldP spid="53" grpId="0"/>
      <p:bldP spid="12360" grpId="0" bldLvl="0" animBg="1"/>
      <p:bldP spid="57" grpId="0" bldLvl="0" animBg="1"/>
      <p:bldP spid="58" grpId="0" bldLvl="0" animBg="1"/>
      <p:bldP spid="12363" grpId="0"/>
      <p:bldP spid="60" grpId="0"/>
      <p:bldP spid="61" grpId="0"/>
      <p:bldP spid="62" grpId="0"/>
      <p:bldP spid="63" grpId="0" bldLvl="0" animBg="1"/>
      <p:bldP spid="124" grpId="0" animBg="1"/>
      <p:bldP spid="125" grpId="0"/>
      <p:bldP spid="1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边沿触发器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—— JK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触发器</a:t>
            </a:r>
            <a:endParaRPr lang="zh-CN" alt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1964881" y="2938634"/>
            <a:ext cx="0" cy="142875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2543585" y="2996234"/>
            <a:ext cx="0" cy="13716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3107889" y="2938634"/>
            <a:ext cx="0" cy="142875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1071747" y="2749723"/>
            <a:ext cx="762000" cy="30670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1400" b="1" dirty="0" smtClean="0">
                <a:latin typeface="Arial" panose="020B0604020202020204" pitchFamily="34" charset="0"/>
              </a:rPr>
              <a:t>CK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1071747" y="3195810"/>
            <a:ext cx="762000" cy="30670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latin typeface="Arial" panose="020B0604020202020204" pitchFamily="34" charset="0"/>
              </a:rPr>
              <a:t>J</a:t>
            </a:r>
            <a:endParaRPr lang="en-US" altLang="zh-CN" sz="1400" b="1" baseline="-30000">
              <a:latin typeface="Arial" panose="020B0604020202020204" pitchFamily="34" charset="0"/>
            </a:endParaRP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1071747" y="4064173"/>
            <a:ext cx="609600" cy="30670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smtClean="0"/>
              <a:t>Q</a:t>
            </a:r>
            <a:endParaRPr lang="en-US" altLang="zh-CN" sz="1400" b="1" smtClean="0"/>
          </a:p>
        </p:txBody>
      </p:sp>
      <p:grpSp>
        <p:nvGrpSpPr>
          <p:cNvPr id="59" name="Group 58"/>
          <p:cNvGrpSpPr/>
          <p:nvPr/>
        </p:nvGrpSpPr>
        <p:grpSpPr bwMode="auto">
          <a:xfrm>
            <a:off x="1681347" y="2795760"/>
            <a:ext cx="2567103" cy="250043"/>
            <a:chOff x="768" y="1296"/>
            <a:chExt cx="2160" cy="240"/>
          </a:xfrm>
        </p:grpSpPr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1008" y="129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1248" y="1296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1008" y="1296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1248" y="153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1488" y="129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1728" y="1296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1488" y="1296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728" y="153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2208" y="1296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1968" y="1296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2208" y="153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2448" y="129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2688" y="1296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2448" y="1296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2688" y="153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768" y="1536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" name="Line 34"/>
          <p:cNvSpPr>
            <a:spLocks noChangeShapeType="1"/>
          </p:cNvSpPr>
          <p:nvPr/>
        </p:nvSpPr>
        <p:spPr bwMode="auto">
          <a:xfrm>
            <a:off x="3672193" y="2867196"/>
            <a:ext cx="0" cy="142875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1071747" y="3549823"/>
            <a:ext cx="762000" cy="30670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1400" b="1">
                <a:latin typeface="Arial" panose="020B0604020202020204" pitchFamily="34" charset="0"/>
              </a:rPr>
              <a:t>K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grpSp>
        <p:nvGrpSpPr>
          <p:cNvPr id="79" name="Group 43"/>
          <p:cNvGrpSpPr/>
          <p:nvPr/>
        </p:nvGrpSpPr>
        <p:grpSpPr bwMode="auto">
          <a:xfrm>
            <a:off x="1681347" y="3310110"/>
            <a:ext cx="2586119" cy="200034"/>
            <a:chOff x="528" y="1728"/>
            <a:chExt cx="2176" cy="192"/>
          </a:xfrm>
        </p:grpSpPr>
        <p:sp>
          <p:nvSpPr>
            <p:cNvPr id="80" name="Line 44"/>
            <p:cNvSpPr>
              <a:spLocks noChangeShapeType="1"/>
            </p:cNvSpPr>
            <p:nvPr/>
          </p:nvSpPr>
          <p:spPr bwMode="auto">
            <a:xfrm>
              <a:off x="1094" y="1728"/>
              <a:ext cx="543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45"/>
            <p:cNvSpPr>
              <a:spLocks noChangeShapeType="1"/>
            </p:cNvSpPr>
            <p:nvPr/>
          </p:nvSpPr>
          <p:spPr bwMode="auto">
            <a:xfrm>
              <a:off x="1642" y="1920"/>
              <a:ext cx="422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46"/>
            <p:cNvSpPr>
              <a:spLocks noChangeShapeType="1"/>
            </p:cNvSpPr>
            <p:nvPr/>
          </p:nvSpPr>
          <p:spPr bwMode="auto">
            <a:xfrm>
              <a:off x="1094" y="172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47"/>
            <p:cNvSpPr>
              <a:spLocks noChangeShapeType="1"/>
            </p:cNvSpPr>
            <p:nvPr/>
          </p:nvSpPr>
          <p:spPr bwMode="auto">
            <a:xfrm flipH="1">
              <a:off x="528" y="1920"/>
              <a:ext cx="56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48"/>
            <p:cNvSpPr>
              <a:spLocks noChangeShapeType="1"/>
            </p:cNvSpPr>
            <p:nvPr/>
          </p:nvSpPr>
          <p:spPr bwMode="auto">
            <a:xfrm>
              <a:off x="1642" y="172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49"/>
            <p:cNvSpPr>
              <a:spLocks noChangeShapeType="1"/>
            </p:cNvSpPr>
            <p:nvPr/>
          </p:nvSpPr>
          <p:spPr bwMode="auto">
            <a:xfrm>
              <a:off x="2064" y="172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50"/>
            <p:cNvSpPr>
              <a:spLocks noChangeShapeType="1"/>
            </p:cNvSpPr>
            <p:nvPr/>
          </p:nvSpPr>
          <p:spPr bwMode="auto">
            <a:xfrm flipH="1">
              <a:off x="2068" y="1728"/>
              <a:ext cx="6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" name="Group 51"/>
          <p:cNvGrpSpPr/>
          <p:nvPr/>
        </p:nvGrpSpPr>
        <p:grpSpPr bwMode="auto">
          <a:xfrm>
            <a:off x="1683191" y="3738735"/>
            <a:ext cx="2594616" cy="275047"/>
            <a:chOff x="484" y="2088"/>
            <a:chExt cx="2249" cy="240"/>
          </a:xfrm>
        </p:grpSpPr>
        <p:sp>
          <p:nvSpPr>
            <p:cNvPr id="88" name="Line 52"/>
            <p:cNvSpPr>
              <a:spLocks noChangeShapeType="1"/>
            </p:cNvSpPr>
            <p:nvPr/>
          </p:nvSpPr>
          <p:spPr bwMode="auto">
            <a:xfrm>
              <a:off x="1074" y="2328"/>
              <a:ext cx="563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53"/>
            <p:cNvSpPr>
              <a:spLocks noChangeShapeType="1"/>
            </p:cNvSpPr>
            <p:nvPr/>
          </p:nvSpPr>
          <p:spPr bwMode="auto">
            <a:xfrm>
              <a:off x="1641" y="2088"/>
              <a:ext cx="1092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54"/>
            <p:cNvSpPr>
              <a:spLocks noChangeShapeType="1"/>
            </p:cNvSpPr>
            <p:nvPr/>
          </p:nvSpPr>
          <p:spPr bwMode="auto">
            <a:xfrm>
              <a:off x="1074" y="2088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55"/>
            <p:cNvSpPr>
              <a:spLocks noChangeShapeType="1"/>
            </p:cNvSpPr>
            <p:nvPr/>
          </p:nvSpPr>
          <p:spPr bwMode="auto">
            <a:xfrm>
              <a:off x="1641" y="2088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56"/>
            <p:cNvSpPr>
              <a:spLocks noChangeShapeType="1"/>
            </p:cNvSpPr>
            <p:nvPr/>
          </p:nvSpPr>
          <p:spPr bwMode="auto">
            <a:xfrm flipH="1">
              <a:off x="484" y="2100"/>
              <a:ext cx="5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" name="Rectangle 42"/>
          <p:cNvSpPr>
            <a:spLocks noChangeArrowheads="1"/>
          </p:cNvSpPr>
          <p:nvPr/>
        </p:nvSpPr>
        <p:spPr bwMode="auto">
          <a:xfrm>
            <a:off x="1528947" y="4053060"/>
            <a:ext cx="452120" cy="30670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4" name="Group 67"/>
          <p:cNvGrpSpPr/>
          <p:nvPr/>
        </p:nvGrpSpPr>
        <p:grpSpPr bwMode="auto">
          <a:xfrm>
            <a:off x="1645556" y="4167360"/>
            <a:ext cx="2638412" cy="200034"/>
            <a:chOff x="754" y="2448"/>
            <a:chExt cx="2220" cy="192"/>
          </a:xfrm>
        </p:grpSpPr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1515" y="2448"/>
              <a:ext cx="469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1509" y="244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 flipH="1">
              <a:off x="754" y="2640"/>
              <a:ext cx="75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41"/>
            <p:cNvSpPr>
              <a:spLocks noChangeShapeType="1"/>
            </p:cNvSpPr>
            <p:nvPr/>
          </p:nvSpPr>
          <p:spPr bwMode="auto">
            <a:xfrm>
              <a:off x="1984" y="244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59"/>
            <p:cNvSpPr>
              <a:spLocks noChangeShapeType="1"/>
            </p:cNvSpPr>
            <p:nvPr/>
          </p:nvSpPr>
          <p:spPr bwMode="auto">
            <a:xfrm>
              <a:off x="1984" y="2640"/>
              <a:ext cx="48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60"/>
            <p:cNvSpPr>
              <a:spLocks noChangeShapeType="1"/>
            </p:cNvSpPr>
            <p:nvPr/>
          </p:nvSpPr>
          <p:spPr bwMode="auto">
            <a:xfrm flipV="1">
              <a:off x="2459" y="244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Line 62"/>
            <p:cNvSpPr>
              <a:spLocks noChangeShapeType="1"/>
            </p:cNvSpPr>
            <p:nvPr/>
          </p:nvSpPr>
          <p:spPr bwMode="auto">
            <a:xfrm>
              <a:off x="2459" y="2448"/>
              <a:ext cx="51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6" name="组合 18"/>
          <p:cNvGrpSpPr/>
          <p:nvPr/>
        </p:nvGrpSpPr>
        <p:grpSpPr bwMode="auto">
          <a:xfrm>
            <a:off x="1115616" y="1209785"/>
            <a:ext cx="1052257" cy="785901"/>
            <a:chOff x="4638359" y="3127815"/>
            <a:chExt cx="720024" cy="584634"/>
          </a:xfrm>
        </p:grpSpPr>
        <p:cxnSp>
          <p:nvCxnSpPr>
            <p:cNvPr id="127" name="直接连接符 34"/>
            <p:cNvCxnSpPr>
              <a:cxnSpLocks noChangeShapeType="1"/>
            </p:cNvCxnSpPr>
            <p:nvPr/>
          </p:nvCxnSpPr>
          <p:spPr bwMode="auto">
            <a:xfrm rot="5400000">
              <a:off x="4799409" y="3542034"/>
              <a:ext cx="324000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8" name="组合 43"/>
            <p:cNvGrpSpPr/>
            <p:nvPr/>
          </p:nvGrpSpPr>
          <p:grpSpPr bwMode="auto">
            <a:xfrm>
              <a:off x="4638359" y="3127815"/>
              <a:ext cx="720024" cy="584634"/>
              <a:chOff x="1851707" y="2501106"/>
              <a:chExt cx="720029" cy="584731"/>
            </a:xfrm>
          </p:grpSpPr>
          <p:cxnSp>
            <p:nvCxnSpPr>
              <p:cNvPr id="131" name="直接连接符 35"/>
              <p:cNvCxnSpPr>
                <a:cxnSpLocks noChangeShapeType="1"/>
              </p:cNvCxnSpPr>
              <p:nvPr/>
            </p:nvCxnSpPr>
            <p:spPr bwMode="auto">
              <a:xfrm rot="5400000">
                <a:off x="2068628" y="2797043"/>
                <a:ext cx="576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2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1712232" y="2788312"/>
                <a:ext cx="576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" name="矩形 32"/>
              <p:cNvSpPr>
                <a:spLocks noChangeArrowheads="1"/>
              </p:cNvSpPr>
              <p:nvPr/>
            </p:nvSpPr>
            <p:spPr bwMode="auto">
              <a:xfrm>
                <a:off x="1851707" y="2598426"/>
                <a:ext cx="648005" cy="401774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/>
              </a:p>
            </p:txBody>
          </p:sp>
          <p:sp>
            <p:nvSpPr>
              <p:cNvPr id="134" name="TextBox 26"/>
              <p:cNvSpPr txBox="1">
                <a:spLocks noChangeArrowheads="1"/>
              </p:cNvSpPr>
              <p:nvPr/>
            </p:nvSpPr>
            <p:spPr bwMode="auto">
              <a:xfrm>
                <a:off x="1866881" y="2813330"/>
                <a:ext cx="357189" cy="2060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 smtClean="0">
                    <a:latin typeface="+mj-lt"/>
                    <a:ea typeface="黑体" panose="02010609060101010101" pitchFamily="49" charset="-122"/>
                  </a:rPr>
                  <a:t>J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35" name="TextBox 27"/>
              <p:cNvSpPr txBox="1">
                <a:spLocks noChangeArrowheads="1"/>
              </p:cNvSpPr>
              <p:nvPr/>
            </p:nvSpPr>
            <p:spPr bwMode="auto">
              <a:xfrm>
                <a:off x="2214545" y="2804500"/>
                <a:ext cx="357191" cy="2060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 smtClean="0">
                    <a:latin typeface="+mj-lt"/>
                    <a:ea typeface="黑体" panose="02010609060101010101" pitchFamily="49" charset="-122"/>
                  </a:rPr>
                  <a:t>K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36" name="TextBox 28"/>
              <p:cNvSpPr txBox="1">
                <a:spLocks noChangeArrowheads="1"/>
              </p:cNvSpPr>
              <p:nvPr/>
            </p:nvSpPr>
            <p:spPr bwMode="auto">
              <a:xfrm>
                <a:off x="1857356" y="2604315"/>
                <a:ext cx="357189" cy="2770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37" name="TextBox 29"/>
              <p:cNvSpPr txBox="1">
                <a:spLocks noChangeArrowheads="1"/>
              </p:cNvSpPr>
              <p:nvPr/>
            </p:nvSpPr>
            <p:spPr bwMode="auto">
              <a:xfrm>
                <a:off x="2237952" y="2613842"/>
                <a:ext cx="256024" cy="2060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38" name="直接连接符 42"/>
              <p:cNvCxnSpPr>
                <a:cxnSpLocks noChangeShapeType="1"/>
              </p:cNvCxnSpPr>
              <p:nvPr/>
            </p:nvCxnSpPr>
            <p:spPr bwMode="auto">
              <a:xfrm>
                <a:off x="2295509" y="2645606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9" name="等腰三角形 21"/>
            <p:cNvSpPr>
              <a:spLocks noChangeArrowheads="1"/>
            </p:cNvSpPr>
            <p:nvPr/>
          </p:nvSpPr>
          <p:spPr bwMode="auto">
            <a:xfrm>
              <a:off x="4921777" y="3548395"/>
              <a:ext cx="72008" cy="720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200"/>
            </a:p>
          </p:txBody>
        </p:sp>
        <p:sp>
          <p:nvSpPr>
            <p:cNvPr id="130" name="TextBox 22"/>
            <p:cNvSpPr txBox="1">
              <a:spLocks noChangeArrowheads="1"/>
            </p:cNvSpPr>
            <p:nvPr/>
          </p:nvSpPr>
          <p:spPr bwMode="auto">
            <a:xfrm>
              <a:off x="4797995" y="3389188"/>
              <a:ext cx="299507" cy="206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12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03" name="表格 10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588224" y="843558"/>
          <a:ext cx="1656080" cy="15252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945"/>
                <a:gridCol w="575918"/>
                <a:gridCol w="503928"/>
              </a:tblGrid>
              <a:tr h="42667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输入端</a:t>
                      </a:r>
                      <a:endParaRPr lang="en-US" altLang="zh-CN" sz="1100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J             K </a:t>
                      </a:r>
                      <a:endParaRPr lang="zh-CN" altLang="en-US" sz="11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17" marR="91417" marT="45705" marB="4570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次态</a:t>
                      </a:r>
                      <a:endParaRPr lang="en-US" altLang="zh-CN" sz="11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baseline="-2500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</a:rPr>
                        <a:t>n+1</a:t>
                      </a:r>
                      <a:endParaRPr lang="zh-CN" altLang="en-US" sz="1100" baseline="-2500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L="91417" marR="91417" marT="45705" marB="4570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kern="1200" baseline="-2500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kern="1200" baseline="-2500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</a:tbl>
          </a:graphicData>
        </a:graphic>
      </p:graphicFrame>
      <p:grpSp>
        <p:nvGrpSpPr>
          <p:cNvPr id="104" name="组合 113"/>
          <p:cNvGrpSpPr/>
          <p:nvPr/>
        </p:nvGrpSpPr>
        <p:grpSpPr bwMode="auto">
          <a:xfrm>
            <a:off x="2411760" y="987574"/>
            <a:ext cx="3895090" cy="990600"/>
            <a:chOff x="1409678" y="3606077"/>
            <a:chExt cx="2753803" cy="1012104"/>
          </a:xfrm>
        </p:grpSpPr>
        <p:sp>
          <p:nvSpPr>
            <p:cNvPr id="105" name="Rectangle 3"/>
            <p:cNvSpPr>
              <a:spLocks noChangeArrowheads="1"/>
            </p:cNvSpPr>
            <p:nvPr/>
          </p:nvSpPr>
          <p:spPr bwMode="auto">
            <a:xfrm>
              <a:off x="1409678" y="3938255"/>
              <a:ext cx="2753803" cy="550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333750" indent="-3333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♦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何时转换？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时钟脉冲有效边沿到来时刻</a:t>
              </a:r>
              <a:endParaRPr lang="zh-CN" altLang="en-US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♦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如何转换？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——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输入信号取值确定</a:t>
              </a:r>
              <a:endPara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1428085" y="3809147"/>
              <a:ext cx="2703521" cy="809034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TextBox 110"/>
            <p:cNvSpPr txBox="1">
              <a:spLocks noChangeArrowheads="1"/>
            </p:cNvSpPr>
            <p:nvPr/>
          </p:nvSpPr>
          <p:spPr bwMode="auto">
            <a:xfrm>
              <a:off x="2086391" y="3606077"/>
              <a:ext cx="1422109" cy="3459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时钟边沿触发器</a:t>
              </a:r>
              <a:endParaRPr lang="zh-CN" altLang="en-US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24400" y="3075806"/>
            <a:ext cx="3952503" cy="1440160"/>
            <a:chOff x="4724400" y="3075806"/>
            <a:chExt cx="3952503" cy="144016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4724400" y="3075806"/>
              <a:ext cx="3952503" cy="1033190"/>
              <a:chOff x="5191497" y="3790553"/>
              <a:chExt cx="3952503" cy="1033190"/>
            </a:xfrm>
          </p:grpSpPr>
          <p:sp>
            <p:nvSpPr>
              <p:cNvPr id="116" name="Freeform 6"/>
              <p:cNvSpPr/>
              <p:nvPr/>
            </p:nvSpPr>
            <p:spPr bwMode="auto">
              <a:xfrm rot="20996087">
                <a:off x="5796136" y="4083918"/>
                <a:ext cx="360040" cy="338554"/>
              </a:xfrm>
              <a:custGeom>
                <a:avLst/>
                <a:gdLst/>
                <a:ahLst/>
                <a:cxnLst>
                  <a:cxn ang="0">
                    <a:pos x="448" y="152"/>
                  </a:cxn>
                  <a:cxn ang="0">
                    <a:pos x="160" y="8"/>
                  </a:cxn>
                  <a:cxn ang="0">
                    <a:pos x="16" y="200"/>
                  </a:cxn>
                  <a:cxn ang="0">
                    <a:pos x="64" y="440"/>
                  </a:cxn>
                  <a:cxn ang="0">
                    <a:pos x="400" y="440"/>
                  </a:cxn>
                </a:cxnLst>
                <a:rect l="0" t="0" r="r" b="b"/>
                <a:pathLst>
                  <a:path w="448" h="480">
                    <a:moveTo>
                      <a:pt x="448" y="152"/>
                    </a:moveTo>
                    <a:cubicBezTo>
                      <a:pt x="340" y="76"/>
                      <a:pt x="232" y="0"/>
                      <a:pt x="160" y="8"/>
                    </a:cubicBezTo>
                    <a:cubicBezTo>
                      <a:pt x="88" y="16"/>
                      <a:pt x="32" y="128"/>
                      <a:pt x="16" y="200"/>
                    </a:cubicBezTo>
                    <a:cubicBezTo>
                      <a:pt x="0" y="272"/>
                      <a:pt x="0" y="400"/>
                      <a:pt x="64" y="440"/>
                    </a:cubicBezTo>
                    <a:cubicBezTo>
                      <a:pt x="128" y="480"/>
                      <a:pt x="344" y="440"/>
                      <a:pt x="400" y="440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>
                <a:spAutoFit/>
              </a:bodyPr>
              <a:lstStyle/>
              <a:p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 rot="341038" flipH="1">
                <a:off x="8115728" y="4097383"/>
                <a:ext cx="288000" cy="324000"/>
              </a:xfrm>
              <a:custGeom>
                <a:avLst/>
                <a:gdLst/>
                <a:ahLst/>
                <a:cxnLst>
                  <a:cxn ang="0">
                    <a:pos x="448" y="152"/>
                  </a:cxn>
                  <a:cxn ang="0">
                    <a:pos x="160" y="8"/>
                  </a:cxn>
                  <a:cxn ang="0">
                    <a:pos x="16" y="200"/>
                  </a:cxn>
                  <a:cxn ang="0">
                    <a:pos x="64" y="440"/>
                  </a:cxn>
                  <a:cxn ang="0">
                    <a:pos x="400" y="440"/>
                  </a:cxn>
                </a:cxnLst>
                <a:rect l="0" t="0" r="r" b="b"/>
                <a:pathLst>
                  <a:path w="448" h="480">
                    <a:moveTo>
                      <a:pt x="448" y="152"/>
                    </a:moveTo>
                    <a:cubicBezTo>
                      <a:pt x="340" y="76"/>
                      <a:pt x="232" y="0"/>
                      <a:pt x="160" y="8"/>
                    </a:cubicBezTo>
                    <a:cubicBezTo>
                      <a:pt x="88" y="16"/>
                      <a:pt x="32" y="128"/>
                      <a:pt x="16" y="200"/>
                    </a:cubicBezTo>
                    <a:cubicBezTo>
                      <a:pt x="0" y="272"/>
                      <a:pt x="0" y="400"/>
                      <a:pt x="64" y="440"/>
                    </a:cubicBezTo>
                    <a:cubicBezTo>
                      <a:pt x="128" y="480"/>
                      <a:pt x="344" y="440"/>
                      <a:pt x="400" y="440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6516216" y="4083918"/>
                <a:ext cx="1224136" cy="180000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768" y="0"/>
                  </a:cxn>
                  <a:cxn ang="0">
                    <a:pos x="1392" y="144"/>
                  </a:cxn>
                </a:cxnLst>
                <a:rect l="0" t="0" r="r" b="b"/>
                <a:pathLst>
                  <a:path w="1392" h="144">
                    <a:moveTo>
                      <a:pt x="0" y="144"/>
                    </a:moveTo>
                    <a:cubicBezTo>
                      <a:pt x="268" y="72"/>
                      <a:pt x="536" y="0"/>
                      <a:pt x="768" y="0"/>
                    </a:cubicBezTo>
                    <a:cubicBezTo>
                      <a:pt x="1000" y="0"/>
                      <a:pt x="1288" y="120"/>
                      <a:pt x="1392" y="144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>
                <a:spAutoFit/>
              </a:bodyPr>
              <a:lstStyle/>
              <a:p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 flipH="1" flipV="1">
                <a:off x="6457925" y="4371950"/>
                <a:ext cx="1296000" cy="180000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768" y="0"/>
                  </a:cxn>
                  <a:cxn ang="0">
                    <a:pos x="1392" y="144"/>
                  </a:cxn>
                </a:cxnLst>
                <a:rect l="0" t="0" r="r" b="b"/>
                <a:pathLst>
                  <a:path w="1392" h="144">
                    <a:moveTo>
                      <a:pt x="0" y="144"/>
                    </a:moveTo>
                    <a:cubicBezTo>
                      <a:pt x="268" y="72"/>
                      <a:pt x="536" y="0"/>
                      <a:pt x="768" y="0"/>
                    </a:cubicBezTo>
                    <a:cubicBezTo>
                      <a:pt x="1000" y="0"/>
                      <a:pt x="1288" y="120"/>
                      <a:pt x="1392" y="144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0" name="Text Box 12"/>
              <p:cNvSpPr txBox="1">
                <a:spLocks noChangeArrowheads="1"/>
              </p:cNvSpPr>
              <p:nvPr/>
            </p:nvSpPr>
            <p:spPr bwMode="auto">
              <a:xfrm>
                <a:off x="6598890" y="3790553"/>
                <a:ext cx="999728" cy="30777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400" b="1" dirty="0" smtClean="0">
                    <a:latin typeface="+mj-lt"/>
                    <a:ea typeface="黑体" panose="02010609060101010101" pitchFamily="49" charset="-122"/>
                  </a:rPr>
                  <a:t>JK=10,11</a:t>
                </a:r>
                <a:endParaRPr kumimoji="0" lang="en-US" altLang="zh-CN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1" name="Oval 5"/>
              <p:cNvSpPr>
                <a:spLocks noChangeArrowheads="1"/>
              </p:cNvSpPr>
              <p:nvPr/>
            </p:nvSpPr>
            <p:spPr bwMode="auto">
              <a:xfrm>
                <a:off x="6084168" y="4134411"/>
                <a:ext cx="432047" cy="302955"/>
              </a:xfrm>
              <a:prstGeom prst="ellipse">
                <a:avLst/>
              </a:prstGeom>
              <a:solidFill>
                <a:srgbClr val="99FF99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CN" sz="1400" b="1" dirty="0" smtClean="0"/>
                  <a:t>0</a:t>
                </a:r>
                <a:endParaRPr kumimoji="0" lang="en-US" altLang="zh-CN" sz="1400" b="1" dirty="0"/>
              </a:p>
            </p:txBody>
          </p:sp>
          <p:sp>
            <p:nvSpPr>
              <p:cNvPr id="122" name="Oval 6"/>
              <p:cNvSpPr>
                <a:spLocks noChangeArrowheads="1"/>
              </p:cNvSpPr>
              <p:nvPr/>
            </p:nvSpPr>
            <p:spPr bwMode="auto">
              <a:xfrm>
                <a:off x="7745685" y="4143469"/>
                <a:ext cx="427807" cy="302955"/>
              </a:xfrm>
              <a:prstGeom prst="ellipse">
                <a:avLst/>
              </a:prstGeom>
              <a:solidFill>
                <a:srgbClr val="99FF99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CN" sz="1400" b="1" dirty="0" smtClean="0"/>
                  <a:t>1</a:t>
                </a:r>
                <a:endParaRPr kumimoji="0" lang="en-US" altLang="zh-CN" sz="1400" b="1" dirty="0"/>
              </a:p>
            </p:txBody>
          </p:sp>
          <p:sp>
            <p:nvSpPr>
              <p:cNvPr id="123" name="Text Box 12"/>
              <p:cNvSpPr txBox="1">
                <a:spLocks noChangeArrowheads="1"/>
              </p:cNvSpPr>
              <p:nvPr/>
            </p:nvSpPr>
            <p:spPr bwMode="auto">
              <a:xfrm>
                <a:off x="6593557" y="4515966"/>
                <a:ext cx="1109836" cy="30777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400" b="1" dirty="0" smtClean="0">
                    <a:latin typeface="+mj-lt"/>
                    <a:ea typeface="黑体" panose="02010609060101010101" pitchFamily="49" charset="-122"/>
                  </a:rPr>
                  <a:t>JK=01,11</a:t>
                </a:r>
                <a:endParaRPr kumimoji="0" lang="en-US" altLang="zh-CN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4" name="Text Box 12"/>
              <p:cNvSpPr txBox="1">
                <a:spLocks noChangeArrowheads="1"/>
              </p:cNvSpPr>
              <p:nvPr/>
            </p:nvSpPr>
            <p:spPr bwMode="auto">
              <a:xfrm>
                <a:off x="5191497" y="4136181"/>
                <a:ext cx="820241" cy="30777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400" b="1" dirty="0" smtClean="0">
                    <a:latin typeface="+mj-lt"/>
                    <a:ea typeface="黑体" panose="02010609060101010101" pitchFamily="49" charset="-122"/>
                  </a:rPr>
                  <a:t>01,00</a:t>
                </a:r>
                <a:endParaRPr kumimoji="0" lang="en-US" altLang="zh-CN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8323759" y="4083918"/>
                <a:ext cx="820241" cy="30777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400" b="1" dirty="0" smtClean="0">
                    <a:latin typeface="+mj-lt"/>
                    <a:ea typeface="黑体" panose="02010609060101010101" pitchFamily="49" charset="-122"/>
                  </a:rPr>
                  <a:t>10,00</a:t>
                </a:r>
                <a:endParaRPr kumimoji="0" lang="en-US" altLang="zh-CN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8" name="TextBox 110"/>
            <p:cNvSpPr txBox="1">
              <a:spLocks noChangeArrowheads="1"/>
            </p:cNvSpPr>
            <p:nvPr/>
          </p:nvSpPr>
          <p:spPr bwMode="auto">
            <a:xfrm>
              <a:off x="5728863" y="4177412"/>
              <a:ext cx="2011489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JK</a:t>
              </a:r>
              <a:r>
                <a:rPr lang="zh-CN" altLang="en-US" sz="16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触发器状态图</a:t>
              </a:r>
              <a:endParaRPr lang="zh-CN" altLang="en-US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  <p:cxnSp>
        <p:nvCxnSpPr>
          <p:cNvPr id="16447" name="直接连接符 122"/>
          <p:cNvCxnSpPr>
            <a:cxnSpLocks noChangeShapeType="1"/>
          </p:cNvCxnSpPr>
          <p:nvPr/>
        </p:nvCxnSpPr>
        <p:spPr bwMode="auto">
          <a:xfrm>
            <a:off x="7915116" y="2143765"/>
            <a:ext cx="107950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 autoUpdateAnimBg="0"/>
      <p:bldP spid="58" grpId="0" bldLvl="0" animBg="1" autoUpdateAnimBg="0"/>
      <p:bldP spid="78" grpId="0" bldLvl="0" animBg="1" autoUpdateAnimBg="0"/>
      <p:bldP spid="93" grpId="0" bldLvl="0" animBg="1" autoUpdateAnimBg="0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边沿触发器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—— T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触发器</a:t>
            </a:r>
            <a:endParaRPr lang="zh-CN" altLang="en-US"/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23528" y="1091520"/>
            <a:ext cx="2370981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(1)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逻辑符号</a:t>
            </a:r>
            <a:endParaRPr lang="zh-CN" altLang="en-US" sz="20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4067944" y="1000125"/>
            <a:ext cx="2592388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(2)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功能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表（下降沿）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2913206"/>
            <a:ext cx="993708" cy="738664"/>
            <a:chOff x="5526865" y="3916666"/>
            <a:chExt cx="993708" cy="738664"/>
          </a:xfrm>
        </p:grpSpPr>
        <p:sp>
          <p:nvSpPr>
            <p:cNvPr id="16462" name="圆角矩形标注 13"/>
            <p:cNvSpPr>
              <a:spLocks noChangeArrowheads="1"/>
            </p:cNvSpPr>
            <p:nvPr/>
          </p:nvSpPr>
          <p:spPr bwMode="auto">
            <a:xfrm>
              <a:off x="5548573" y="3932504"/>
              <a:ext cx="972000" cy="504000"/>
            </a:xfrm>
            <a:prstGeom prst="wedgeRoundRectCallout">
              <a:avLst>
                <a:gd name="adj1" fmla="val -63254"/>
                <a:gd name="adj2" fmla="val -54735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63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9720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JK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触发器的特例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104862" y="1428750"/>
          <a:ext cx="2483362" cy="15560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11266"/>
                <a:gridCol w="713763"/>
                <a:gridCol w="506858"/>
                <a:gridCol w="551475"/>
              </a:tblGrid>
              <a:tr h="426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时钟端</a:t>
                      </a:r>
                      <a:endParaRPr lang="en-US" altLang="zh-CN" sz="12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CK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2" marR="91452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2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2" marR="91452" marT="45705" marB="4570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2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200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2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2" marR="91452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2" marR="91452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2" marR="91452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2" marR="91452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39325" y="1442580"/>
          <a:ext cx="1253155" cy="10066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4629"/>
                <a:gridCol w="548526"/>
              </a:tblGrid>
              <a:tr h="426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输入端</a:t>
                      </a:r>
                      <a:r>
                        <a:rPr lang="en-US" altLang="zh-CN" sz="1200" kern="1200" dirty="0" smtClean="0">
                          <a:latin typeface="+mj-lt"/>
                        </a:rPr>
                        <a:t>T</a:t>
                      </a:r>
                      <a:r>
                        <a:rPr lang="en-US" altLang="zh-CN" sz="1200" kern="1200" baseline="0" dirty="0" smtClean="0">
                          <a:latin typeface="+mj-lt"/>
                        </a:rPr>
                        <a:t> </a:t>
                      </a:r>
                      <a:endParaRPr lang="zh-CN" altLang="en-US" sz="12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391" marR="91391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200" b="1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200" kern="1200" baseline="0" dirty="0" smtClean="0">
                          <a:latin typeface="+mj-lt"/>
                        </a:rPr>
                        <a:t>Q</a:t>
                      </a:r>
                      <a:r>
                        <a:rPr lang="en-US" altLang="zh-CN" sz="1200" baseline="-25000" dirty="0" smtClean="0">
                          <a:latin typeface="+mj-lt"/>
                        </a:rPr>
                        <a:t>n+1</a:t>
                      </a:r>
                      <a:endParaRPr lang="zh-CN" altLang="en-US" sz="1200" baseline="-2500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L="91391" marR="91391" marT="45705" marB="45705"/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1" marR="91391" marT="45705" marB="45705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200" b="1" kern="1200" baseline="-25000" dirty="0" err="1" smtClean="0">
                          <a:latin typeface="+mj-lt"/>
                        </a:rPr>
                        <a:t>n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1" marR="91391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1" marR="91391" marT="45705" marB="45705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200" b="1" kern="1200" baseline="-25000" dirty="0" err="1" smtClean="0">
                          <a:latin typeface="+mj-lt"/>
                        </a:rPr>
                        <a:t>n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1" marR="91391" marT="45705" marB="45705">
                    <a:noFill/>
                  </a:tcPr>
                </a:tc>
              </a:tr>
            </a:tbl>
          </a:graphicData>
        </a:graphic>
      </p:graphicFrame>
      <p:cxnSp>
        <p:nvCxnSpPr>
          <p:cNvPr id="16447" name="直接连接符 122"/>
          <p:cNvCxnSpPr>
            <a:cxnSpLocks noChangeShapeType="1"/>
          </p:cNvCxnSpPr>
          <p:nvPr/>
        </p:nvCxnSpPr>
        <p:spPr bwMode="auto">
          <a:xfrm>
            <a:off x="8527256" y="2230760"/>
            <a:ext cx="107950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395536" y="3291830"/>
            <a:ext cx="1915120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(3)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次态方程</a:t>
            </a:r>
            <a:endParaRPr lang="zh-CN" altLang="en-US" sz="2000" b="1" dirty="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16449" name="Group 31"/>
          <p:cNvGrpSpPr/>
          <p:nvPr/>
        </p:nvGrpSpPr>
        <p:grpSpPr bwMode="auto">
          <a:xfrm>
            <a:off x="971600" y="4140301"/>
            <a:ext cx="2016125" cy="347662"/>
            <a:chOff x="884" y="1298"/>
            <a:chExt cx="2226" cy="291"/>
          </a:xfrm>
        </p:grpSpPr>
        <p:grpSp>
          <p:nvGrpSpPr>
            <p:cNvPr id="16457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64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6460" name="Line 38"/>
              <p:cNvSpPr>
                <a:spLocks noChangeShapeType="1"/>
              </p:cNvSpPr>
              <p:nvPr/>
            </p:nvSpPr>
            <p:spPr bwMode="auto">
              <a:xfrm>
                <a:off x="1917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1" name="Line 48"/>
              <p:cNvSpPr>
                <a:spLocks noChangeShapeType="1"/>
              </p:cNvSpPr>
              <p:nvPr/>
            </p:nvSpPr>
            <p:spPr bwMode="auto">
              <a:xfrm>
                <a:off x="2430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58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7" name="AutoShape 18"/>
          <p:cNvSpPr>
            <a:spLocks noChangeArrowheads="1"/>
          </p:cNvSpPr>
          <p:nvPr/>
        </p:nvSpPr>
        <p:spPr bwMode="auto">
          <a:xfrm rot="16200000">
            <a:off x="3491361" y="4181820"/>
            <a:ext cx="399572" cy="382101"/>
          </a:xfrm>
          <a:prstGeom prst="downArrow">
            <a:avLst>
              <a:gd name="adj1" fmla="val 50000"/>
              <a:gd name="adj2" fmla="val 50078"/>
            </a:avLst>
          </a:prstGeom>
          <a:solidFill>
            <a:schemeClr val="folHlink"/>
          </a:solidFill>
          <a:ln w="28575" algn="ctr">
            <a:solidFill>
              <a:srgbClr val="0000CC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3186178" y="3925987"/>
            <a:ext cx="92868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chemeClr val="bg2"/>
                </a:solidFill>
                <a:latin typeface="Arial" panose="020B0604020202020204" pitchFamily="34" charset="0"/>
              </a:rPr>
              <a:t>IF J=K=T</a:t>
            </a:r>
            <a:endParaRPr lang="en-US" altLang="zh-CN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5"/>
          <p:cNvGrpSpPr/>
          <p:nvPr/>
        </p:nvGrpSpPr>
        <p:grpSpPr bwMode="auto">
          <a:xfrm>
            <a:off x="4114872" y="3925987"/>
            <a:ext cx="1928813" cy="661987"/>
            <a:chOff x="975" y="2296"/>
            <a:chExt cx="1215" cy="556"/>
          </a:xfrm>
        </p:grpSpPr>
        <p:sp>
          <p:nvSpPr>
            <p:cNvPr id="70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1215" cy="556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n+1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T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T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          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T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 </a:t>
              </a:r>
              <a:r>
                <a:rPr kumimoji="0"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r>
                <a:rPr kumimoji="0" lang="en-US" altLang="zh-CN" sz="16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  <a:endParaRPr kumimoji="0" lang="en-US" altLang="zh-CN" sz="1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54" name="Line 38"/>
            <p:cNvSpPr>
              <a:spLocks noChangeShapeType="1"/>
            </p:cNvSpPr>
            <p:nvPr/>
          </p:nvSpPr>
          <p:spPr bwMode="auto">
            <a:xfrm>
              <a:off x="1548" y="2355"/>
              <a:ext cx="68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5" name="Line 48"/>
            <p:cNvSpPr>
              <a:spLocks noChangeShapeType="1"/>
            </p:cNvSpPr>
            <p:nvPr/>
          </p:nvSpPr>
          <p:spPr bwMode="auto">
            <a:xfrm>
              <a:off x="1968" y="2355"/>
              <a:ext cx="68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6" name="Rectangle 33"/>
            <p:cNvSpPr>
              <a:spLocks noChangeArrowheads="1"/>
            </p:cNvSpPr>
            <p:nvPr/>
          </p:nvSpPr>
          <p:spPr bwMode="auto">
            <a:xfrm>
              <a:off x="1002" y="2322"/>
              <a:ext cx="1179" cy="51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8" name="TextBox 22"/>
          <p:cNvSpPr txBox="1">
            <a:spLocks noChangeArrowheads="1"/>
          </p:cNvSpPr>
          <p:nvPr/>
        </p:nvSpPr>
        <p:spPr bwMode="auto">
          <a:xfrm>
            <a:off x="6617030" y="2000246"/>
            <a:ext cx="69127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  <a:endParaRPr lang="zh-CN" altLang="en-US" sz="16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623668" y="2571750"/>
            <a:ext cx="69127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翻转</a:t>
            </a:r>
            <a:endParaRPr lang="zh-CN" altLang="en-US" sz="16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AutoShape 18"/>
          <p:cNvSpPr>
            <a:spLocks noChangeArrowheads="1"/>
          </p:cNvSpPr>
          <p:nvPr/>
        </p:nvSpPr>
        <p:spPr bwMode="auto">
          <a:xfrm>
            <a:off x="4283968" y="1921626"/>
            <a:ext cx="2232000" cy="50606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1" name="AutoShape 19"/>
          <p:cNvSpPr>
            <a:spLocks noChangeArrowheads="1"/>
          </p:cNvSpPr>
          <p:nvPr/>
        </p:nvSpPr>
        <p:spPr bwMode="auto">
          <a:xfrm>
            <a:off x="4283968" y="2428892"/>
            <a:ext cx="2232000" cy="50606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上弧形箭头 81"/>
          <p:cNvSpPr/>
          <p:nvPr/>
        </p:nvSpPr>
        <p:spPr bwMode="auto">
          <a:xfrm rot="153364">
            <a:off x="6694839" y="1168404"/>
            <a:ext cx="942977" cy="281503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3" name="组合 98"/>
          <p:cNvGrpSpPr/>
          <p:nvPr/>
        </p:nvGrpSpPr>
        <p:grpSpPr bwMode="auto">
          <a:xfrm>
            <a:off x="605086" y="1588021"/>
            <a:ext cx="1123088" cy="952436"/>
            <a:chOff x="5714601" y="3957208"/>
            <a:chExt cx="746360" cy="612895"/>
          </a:xfrm>
        </p:grpSpPr>
        <p:grpSp>
          <p:nvGrpSpPr>
            <p:cNvPr id="84" name="组合 16"/>
            <p:cNvGrpSpPr/>
            <p:nvPr/>
          </p:nvGrpSpPr>
          <p:grpSpPr bwMode="auto">
            <a:xfrm>
              <a:off x="5714601" y="3957208"/>
              <a:ext cx="746360" cy="612895"/>
              <a:chOff x="1847829" y="2538421"/>
              <a:chExt cx="746365" cy="612994"/>
            </a:xfrm>
          </p:grpSpPr>
          <p:cxnSp>
            <p:nvCxnSpPr>
              <p:cNvPr id="87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050527" y="2843727"/>
                <a:ext cx="6122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94130" y="2844521"/>
                <a:ext cx="6122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9" name="矩形 19"/>
              <p:cNvSpPr>
                <a:spLocks noChangeArrowheads="1"/>
              </p:cNvSpPr>
              <p:nvPr/>
            </p:nvSpPr>
            <p:spPr bwMode="auto">
              <a:xfrm>
                <a:off x="1876406" y="2643189"/>
                <a:ext cx="648006" cy="360118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/>
              </a:p>
            </p:txBody>
          </p:sp>
          <p:sp>
            <p:nvSpPr>
              <p:cNvPr id="90" name="TextBox 105"/>
              <p:cNvSpPr txBox="1">
                <a:spLocks noChangeArrowheads="1"/>
              </p:cNvSpPr>
              <p:nvPr/>
            </p:nvSpPr>
            <p:spPr bwMode="auto">
              <a:xfrm>
                <a:off x="1847829" y="2771474"/>
                <a:ext cx="422279" cy="18535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4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1" name="TextBox 106"/>
              <p:cNvSpPr txBox="1">
                <a:spLocks noChangeArrowheads="1"/>
              </p:cNvSpPr>
              <p:nvPr/>
            </p:nvSpPr>
            <p:spPr bwMode="auto">
              <a:xfrm>
                <a:off x="2256056" y="2820697"/>
                <a:ext cx="236742" cy="19808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 smtClean="0">
                    <a:latin typeface="+mj-lt"/>
                    <a:ea typeface="黑体" panose="02010609060101010101" pitchFamily="49" charset="-122"/>
                  </a:rPr>
                  <a:t>T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2" name="TextBox 107"/>
              <p:cNvSpPr txBox="1">
                <a:spLocks noChangeArrowheads="1"/>
              </p:cNvSpPr>
              <p:nvPr/>
            </p:nvSpPr>
            <p:spPr bwMode="auto">
              <a:xfrm>
                <a:off x="1873346" y="2621803"/>
                <a:ext cx="357191" cy="30788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3" name="TextBox 108"/>
              <p:cNvSpPr txBox="1">
                <a:spLocks noChangeArrowheads="1"/>
              </p:cNvSpPr>
              <p:nvPr/>
            </p:nvSpPr>
            <p:spPr bwMode="auto">
              <a:xfrm>
                <a:off x="2237004" y="2622000"/>
                <a:ext cx="357190" cy="18535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Q′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5" name="椭圆 26"/>
            <p:cNvSpPr>
              <a:spLocks noChangeArrowheads="1"/>
            </p:cNvSpPr>
            <p:nvPr/>
          </p:nvSpPr>
          <p:spPr bwMode="auto">
            <a:xfrm>
              <a:off x="5830610" y="4420169"/>
              <a:ext cx="71438" cy="7142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  <p:sp>
          <p:nvSpPr>
            <p:cNvPr id="86" name="等腰三角形 101"/>
            <p:cNvSpPr>
              <a:spLocks noChangeArrowheads="1"/>
            </p:cNvSpPr>
            <p:nvPr/>
          </p:nvSpPr>
          <p:spPr bwMode="auto">
            <a:xfrm>
              <a:off x="5830040" y="4347580"/>
              <a:ext cx="72008" cy="720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123728" y="1635646"/>
            <a:ext cx="1109402" cy="1387895"/>
            <a:chOff x="7236300" y="3219824"/>
            <a:chExt cx="1109402" cy="138789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236300" y="3219824"/>
              <a:ext cx="1109402" cy="1116001"/>
              <a:chOff x="7667631" y="3713205"/>
              <a:chExt cx="1109402" cy="1116001"/>
            </a:xfrm>
          </p:grpSpPr>
          <p:grpSp>
            <p:nvGrpSpPr>
              <p:cNvPr id="106" name="组合 18"/>
              <p:cNvGrpSpPr/>
              <p:nvPr/>
            </p:nvGrpSpPr>
            <p:grpSpPr bwMode="auto">
              <a:xfrm>
                <a:off x="7667631" y="3713205"/>
                <a:ext cx="1109402" cy="1116001"/>
                <a:chOff x="4638359" y="3127814"/>
                <a:chExt cx="759126" cy="830195"/>
              </a:xfrm>
            </p:grpSpPr>
            <p:cxnSp>
              <p:nvCxnSpPr>
                <p:cNvPr id="108" name="直接连接符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799409" y="3615766"/>
                  <a:ext cx="324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09" name="组合 43"/>
                <p:cNvGrpSpPr/>
                <p:nvPr/>
              </p:nvGrpSpPr>
              <p:grpSpPr bwMode="auto">
                <a:xfrm>
                  <a:off x="4638359" y="3127814"/>
                  <a:ext cx="759126" cy="830195"/>
                  <a:chOff x="1851707" y="2501094"/>
                  <a:chExt cx="759131" cy="830329"/>
                </a:xfrm>
              </p:grpSpPr>
              <p:cxnSp>
                <p:nvCxnSpPr>
                  <p:cNvPr id="112" name="直接连接符 35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001551" y="2870626"/>
                    <a:ext cx="723190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3" name="直接连接符 3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585065" y="2915465"/>
                    <a:ext cx="830329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14" name="矩形 32"/>
                  <p:cNvSpPr>
                    <a:spLocks noChangeArrowheads="1"/>
                  </p:cNvSpPr>
                  <p:nvPr/>
                </p:nvSpPr>
                <p:spPr bwMode="auto">
                  <a:xfrm>
                    <a:off x="1851707" y="2598426"/>
                    <a:ext cx="648005" cy="40177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200"/>
                  </a:p>
                </p:txBody>
              </p:sp>
              <p:sp>
                <p:nvSpPr>
                  <p:cNvPr id="115" name="Text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6881" y="2813330"/>
                    <a:ext cx="251357" cy="2060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200" b="1" dirty="0" smtClean="0">
                        <a:latin typeface="+mj-lt"/>
                        <a:ea typeface="黑体" panose="02010609060101010101" pitchFamily="49" charset="-122"/>
                      </a:rPr>
                      <a:t>J</a:t>
                    </a:r>
                    <a:endParaRPr lang="zh-CN" altLang="en-US" sz="12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6" name="Text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3647" y="2804486"/>
                    <a:ext cx="357191" cy="2060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200" b="1" dirty="0" smtClean="0">
                        <a:latin typeface="+mj-lt"/>
                        <a:ea typeface="黑体" panose="02010609060101010101" pitchFamily="49" charset="-122"/>
                      </a:rPr>
                      <a:t>K</a:t>
                    </a:r>
                    <a:endParaRPr lang="zh-CN" altLang="en-US" sz="12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7" name="Text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7356" y="2604315"/>
                    <a:ext cx="357189" cy="2770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2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2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8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7952" y="2613842"/>
                    <a:ext cx="256024" cy="2060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2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2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119" name="直接连接符 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295509" y="2645606"/>
                    <a:ext cx="93600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" name="等腰三角形 21"/>
                <p:cNvSpPr>
                  <a:spLocks noChangeArrowheads="1"/>
                </p:cNvSpPr>
                <p:nvPr/>
              </p:nvSpPr>
              <p:spPr bwMode="auto">
                <a:xfrm>
                  <a:off x="4928295" y="3555480"/>
                  <a:ext cx="72008" cy="7200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/>
                </a:p>
              </p:txBody>
            </p:sp>
            <p:sp>
              <p:nvSpPr>
                <p:cNvPr id="111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4806228" y="3385967"/>
                  <a:ext cx="289685" cy="2060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rPr>
                    <a:t>CK</a:t>
                  </a:r>
                  <a:endParaRPr lang="zh-CN" altLang="en-US" sz="12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07" name="椭圆 27"/>
              <p:cNvSpPr>
                <a:spLocks noChangeArrowheads="1"/>
              </p:cNvSpPr>
              <p:nvPr/>
            </p:nvSpPr>
            <p:spPr bwMode="auto">
              <a:xfrm>
                <a:off x="8088464" y="438379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cxnSp>
          <p:nvCxnSpPr>
            <p:cNvPr id="120" name="直接连接符 119"/>
            <p:cNvCxnSpPr/>
            <p:nvPr/>
          </p:nvCxnSpPr>
          <p:spPr bwMode="auto">
            <a:xfrm flipH="1">
              <a:off x="7452319" y="4208884"/>
              <a:ext cx="540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" name="Text Box 19"/>
            <p:cNvSpPr txBox="1">
              <a:spLocks noChangeArrowheads="1"/>
            </p:cNvSpPr>
            <p:nvPr/>
          </p:nvSpPr>
          <p:spPr bwMode="auto">
            <a:xfrm>
              <a:off x="7308304" y="4299942"/>
              <a:ext cx="3228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T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60" grpId="0"/>
      <p:bldP spid="67" grpId="0" bldLvl="0" animBg="1"/>
      <p:bldP spid="68" grpId="0"/>
      <p:bldP spid="78" grpId="0"/>
      <p:bldP spid="79" grpId="0"/>
      <p:bldP spid="80" grpId="0" bldLvl="0" animBg="1"/>
      <p:bldP spid="81" grpId="0" bldLvl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边沿触发器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—— 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T'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触发器</a:t>
            </a:r>
            <a:endParaRPr lang="zh-CN" alt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904875" y="957451"/>
            <a:ext cx="1948967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(1)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逻辑符号</a:t>
            </a:r>
            <a:endParaRPr lang="zh-CN" altLang="en-US" sz="20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901973" y="2963101"/>
            <a:ext cx="1947014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(3)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次态方程</a:t>
            </a:r>
            <a:endParaRPr lang="zh-CN" altLang="en-US" sz="2000" b="1" dirty="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41" name="Group 31"/>
          <p:cNvGrpSpPr/>
          <p:nvPr/>
        </p:nvGrpSpPr>
        <p:grpSpPr bwMode="auto">
          <a:xfrm>
            <a:off x="1187723" y="3534601"/>
            <a:ext cx="2016125" cy="347662"/>
            <a:chOff x="884" y="1298"/>
            <a:chExt cx="2226" cy="291"/>
          </a:xfrm>
        </p:grpSpPr>
        <p:grpSp>
          <p:nvGrpSpPr>
            <p:cNvPr id="42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1917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2430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2044700" y="3936397"/>
            <a:ext cx="245745" cy="398717"/>
          </a:xfrm>
          <a:prstGeom prst="downArrow">
            <a:avLst>
              <a:gd name="adj1" fmla="val 50000"/>
              <a:gd name="adj2" fmla="val 50078"/>
            </a:avLst>
          </a:prstGeom>
          <a:solidFill>
            <a:schemeClr val="folHlink"/>
          </a:solidFill>
          <a:ln w="28575" algn="ctr">
            <a:solidFill>
              <a:srgbClr val="0000CC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2546623" y="3987013"/>
            <a:ext cx="101600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chemeClr val="bg2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2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J=K=T=1</a:t>
            </a:r>
            <a:endParaRPr lang="en-US" altLang="zh-CN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67582" y="4370368"/>
            <a:ext cx="1193622" cy="362381"/>
            <a:chOff x="1272713" y="3272710"/>
            <a:chExt cx="1193622" cy="362381"/>
          </a:xfrm>
        </p:grpSpPr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1272713" y="3272710"/>
              <a:ext cx="1116093" cy="33813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n+1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2057369" y="3342957"/>
              <a:ext cx="10482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1314335" y="3275091"/>
              <a:ext cx="1152000" cy="360000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5" name="Line 3"/>
          <p:cNvSpPr>
            <a:spLocks noChangeShapeType="1"/>
          </p:cNvSpPr>
          <p:nvPr/>
        </p:nvSpPr>
        <p:spPr bwMode="auto">
          <a:xfrm>
            <a:off x="5922494" y="3517710"/>
            <a:ext cx="0" cy="549251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6479996" y="3517710"/>
            <a:ext cx="0" cy="549251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7044228" y="3542961"/>
            <a:ext cx="0" cy="549251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7592015" y="3517710"/>
            <a:ext cx="0" cy="549251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4944925" y="3992671"/>
            <a:ext cx="609600" cy="3067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dirty="0" smtClean="0">
                <a:latin typeface="+mj-lt"/>
              </a:rPr>
              <a:t>Q</a:t>
            </a:r>
            <a:endParaRPr lang="en-US" altLang="zh-CN" sz="1400" b="1" dirty="0" smtClean="0">
              <a:latin typeface="+mj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834445" y="3295758"/>
            <a:ext cx="3029622" cy="376040"/>
            <a:chOff x="4834445" y="3439268"/>
            <a:chExt cx="3029622" cy="376040"/>
          </a:xfrm>
        </p:grpSpPr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4834445" y="3507531"/>
              <a:ext cx="762000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</a:rPr>
                <a:t>CK</a:t>
              </a:r>
              <a:endParaRPr lang="en-US" altLang="zh-CN" sz="1400" b="1" dirty="0">
                <a:latin typeface="+mj-lt"/>
              </a:endParaRPr>
            </a:p>
          </p:txBody>
        </p:sp>
        <p:grpSp>
          <p:nvGrpSpPr>
            <p:cNvPr id="63" name="Group 15"/>
            <p:cNvGrpSpPr/>
            <p:nvPr/>
          </p:nvGrpSpPr>
          <p:grpSpPr bwMode="auto">
            <a:xfrm>
              <a:off x="5355716" y="3439268"/>
              <a:ext cx="2508351" cy="232624"/>
              <a:chOff x="240" y="3504"/>
              <a:chExt cx="2160" cy="240"/>
            </a:xfrm>
          </p:grpSpPr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>
                <a:off x="72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21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23"/>
              <p:cNvSpPr>
                <a:spLocks noChangeShapeType="1"/>
              </p:cNvSpPr>
              <p:nvPr/>
            </p:nvSpPr>
            <p:spPr bwMode="auto">
              <a:xfrm>
                <a:off x="120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25"/>
              <p:cNvSpPr>
                <a:spLocks noChangeShapeType="1"/>
              </p:cNvSpPr>
              <p:nvPr/>
            </p:nvSpPr>
            <p:spPr bwMode="auto">
              <a:xfrm>
                <a:off x="168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26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27"/>
              <p:cNvSpPr>
                <a:spLocks noChangeShapeType="1"/>
              </p:cNvSpPr>
              <p:nvPr/>
            </p:nvSpPr>
            <p:spPr bwMode="auto">
              <a:xfrm>
                <a:off x="168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28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29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30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31"/>
              <p:cNvSpPr>
                <a:spLocks noChangeShapeType="1"/>
              </p:cNvSpPr>
              <p:nvPr/>
            </p:nvSpPr>
            <p:spPr bwMode="auto">
              <a:xfrm>
                <a:off x="216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32"/>
              <p:cNvSpPr>
                <a:spLocks noChangeShapeType="1"/>
              </p:cNvSpPr>
              <p:nvPr/>
            </p:nvSpPr>
            <p:spPr bwMode="auto">
              <a:xfrm>
                <a:off x="24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Group 42"/>
          <p:cNvGrpSpPr/>
          <p:nvPr/>
        </p:nvGrpSpPr>
        <p:grpSpPr bwMode="auto">
          <a:xfrm>
            <a:off x="5336534" y="3877342"/>
            <a:ext cx="2547834" cy="308227"/>
            <a:chOff x="1641" y="3067"/>
            <a:chExt cx="2194" cy="318"/>
          </a:xfrm>
        </p:grpSpPr>
        <p:sp>
          <p:nvSpPr>
            <p:cNvPr id="85" name="Text Box 43"/>
            <p:cNvSpPr txBox="1">
              <a:spLocks noChangeArrowheads="1"/>
            </p:cNvSpPr>
            <p:nvPr/>
          </p:nvSpPr>
          <p:spPr bwMode="auto">
            <a:xfrm>
              <a:off x="1641" y="3067"/>
              <a:ext cx="480" cy="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设</a:t>
              </a:r>
              <a:r>
                <a:rPr lang="en-US" altLang="zh-CN" sz="1400" b="1" dirty="0" smtClean="0">
                  <a:latin typeface="+mj-lt"/>
                  <a:ea typeface="黑体" panose="02010609060101010101" pitchFamily="49" charset="-122"/>
                </a:rPr>
                <a:t>0</a:t>
              </a:r>
              <a:endParaRPr lang="en-US" altLang="zh-CN" sz="1400" b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2159" y="3168"/>
              <a:ext cx="469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2627" y="3360"/>
              <a:ext cx="474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46"/>
            <p:cNvSpPr>
              <a:spLocks noChangeShapeType="1"/>
            </p:cNvSpPr>
            <p:nvPr/>
          </p:nvSpPr>
          <p:spPr bwMode="auto">
            <a:xfrm>
              <a:off x="2148" y="316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1704" y="3360"/>
              <a:ext cx="45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2627" y="316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49"/>
            <p:cNvSpPr>
              <a:spLocks noChangeShapeType="1"/>
            </p:cNvSpPr>
            <p:nvPr/>
          </p:nvSpPr>
          <p:spPr bwMode="auto">
            <a:xfrm>
              <a:off x="3119" y="3168"/>
              <a:ext cx="469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50"/>
            <p:cNvSpPr>
              <a:spLocks noChangeShapeType="1"/>
            </p:cNvSpPr>
            <p:nvPr/>
          </p:nvSpPr>
          <p:spPr bwMode="auto">
            <a:xfrm>
              <a:off x="3587" y="3360"/>
              <a:ext cx="24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51"/>
            <p:cNvSpPr>
              <a:spLocks noChangeShapeType="1"/>
            </p:cNvSpPr>
            <p:nvPr/>
          </p:nvSpPr>
          <p:spPr bwMode="auto">
            <a:xfrm>
              <a:off x="3108" y="316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>
              <a:off x="3587" y="3168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6" name="Text Box 144"/>
          <p:cNvSpPr txBox="1">
            <a:spLocks noChangeArrowheads="1"/>
          </p:cNvSpPr>
          <p:nvPr/>
        </p:nvSpPr>
        <p:spPr bwMode="auto">
          <a:xfrm>
            <a:off x="4741815" y="2668838"/>
            <a:ext cx="190792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(4) </a:t>
            </a:r>
            <a:r>
              <a:rPr lang="zh-CN" altLang="en-US" sz="2000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波形分析</a:t>
            </a:r>
            <a:endParaRPr lang="en-US" altLang="zh-CN" sz="2000" b="1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97" name="Text Box 14"/>
          <p:cNvSpPr txBox="1">
            <a:spLocks noChangeArrowheads="1"/>
          </p:cNvSpPr>
          <p:nvPr/>
        </p:nvSpPr>
        <p:spPr bwMode="auto">
          <a:xfrm>
            <a:off x="4786312" y="885239"/>
            <a:ext cx="3189042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(2)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功能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表（下降沿）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5071904" y="1372578"/>
          <a:ext cx="2812464" cy="1127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5525"/>
                <a:gridCol w="808353"/>
                <a:gridCol w="574028"/>
                <a:gridCol w="624558"/>
              </a:tblGrid>
              <a:tr h="426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时钟端</a:t>
                      </a:r>
                      <a:endParaRPr lang="en-US" altLang="zh-CN" sz="14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CK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2" marR="91452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4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2" marR="91452" marT="45705" marB="4570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4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400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4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4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2" marR="91452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2" marR="91452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2" marR="91452" marT="45705" marB="45705">
                    <a:noFill/>
                  </a:tcPr>
                </a:tc>
              </a:tr>
            </a:tbl>
          </a:graphicData>
        </a:graphic>
      </p:graphicFrame>
      <p:grpSp>
        <p:nvGrpSpPr>
          <p:cNvPr id="83" name="组合 82"/>
          <p:cNvGrpSpPr/>
          <p:nvPr/>
        </p:nvGrpSpPr>
        <p:grpSpPr>
          <a:xfrm>
            <a:off x="3954775" y="4272176"/>
            <a:ext cx="1121281" cy="676344"/>
            <a:chOff x="5526865" y="3916666"/>
            <a:chExt cx="621868" cy="377860"/>
          </a:xfrm>
        </p:grpSpPr>
        <p:sp>
          <p:nvSpPr>
            <p:cNvPr id="99" name="圆角矩形标注 13"/>
            <p:cNvSpPr>
              <a:spLocks noChangeArrowheads="1"/>
            </p:cNvSpPr>
            <p:nvPr/>
          </p:nvSpPr>
          <p:spPr bwMode="auto">
            <a:xfrm>
              <a:off x="5548574" y="3932501"/>
              <a:ext cx="579852" cy="362025"/>
            </a:xfrm>
            <a:prstGeom prst="wedgeRoundRectCallout">
              <a:avLst>
                <a:gd name="adj1" fmla="val 86881"/>
                <a:gd name="adj2" fmla="val -51178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621868" cy="3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ClrTx/>
                <a:buSzTx/>
                <a:buFontTx/>
                <a:buChar char="•"/>
              </a:pPr>
              <a:r>
                <a:rPr lang="en-US" altLang="zh-CN" sz="16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6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计数</a:t>
              </a:r>
              <a:endParaRPr lang="zh-CN" altLang="en-US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ts val="300"/>
                </a:spcBef>
                <a:buClrTx/>
                <a:buSzTx/>
                <a:buFontTx/>
                <a:buChar char="•"/>
              </a:pPr>
              <a:r>
                <a:rPr lang="zh-CN" altLang="en-US" sz="16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6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</a:t>
              </a:r>
              <a:r>
                <a:rPr lang="zh-CN" altLang="en-US" sz="16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分频</a:t>
              </a:r>
              <a:r>
                <a:rPr lang="en-US" altLang="zh-CN" sz="16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1" name="组合 98"/>
          <p:cNvGrpSpPr/>
          <p:nvPr/>
        </p:nvGrpSpPr>
        <p:grpSpPr bwMode="auto">
          <a:xfrm>
            <a:off x="1432688" y="1539098"/>
            <a:ext cx="1123088" cy="952436"/>
            <a:chOff x="5714601" y="3957208"/>
            <a:chExt cx="746360" cy="612895"/>
          </a:xfrm>
        </p:grpSpPr>
        <p:grpSp>
          <p:nvGrpSpPr>
            <p:cNvPr id="82" name="组合 16"/>
            <p:cNvGrpSpPr/>
            <p:nvPr/>
          </p:nvGrpSpPr>
          <p:grpSpPr bwMode="auto">
            <a:xfrm>
              <a:off x="5714601" y="3957208"/>
              <a:ext cx="746360" cy="612895"/>
              <a:chOff x="1847829" y="2538421"/>
              <a:chExt cx="746365" cy="612994"/>
            </a:xfrm>
          </p:grpSpPr>
          <p:cxnSp>
            <p:nvCxnSpPr>
              <p:cNvPr id="102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050527" y="2843727"/>
                <a:ext cx="6122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94130" y="2844521"/>
                <a:ext cx="6122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" name="矩形 19"/>
              <p:cNvSpPr>
                <a:spLocks noChangeArrowheads="1"/>
              </p:cNvSpPr>
              <p:nvPr/>
            </p:nvSpPr>
            <p:spPr bwMode="auto">
              <a:xfrm>
                <a:off x="1876406" y="2643189"/>
                <a:ext cx="648006" cy="360118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/>
              </a:p>
            </p:txBody>
          </p:sp>
          <p:sp>
            <p:nvSpPr>
              <p:cNvPr id="105" name="TextBox 105"/>
              <p:cNvSpPr txBox="1">
                <a:spLocks noChangeArrowheads="1"/>
              </p:cNvSpPr>
              <p:nvPr/>
            </p:nvSpPr>
            <p:spPr bwMode="auto">
              <a:xfrm>
                <a:off x="1847829" y="2771474"/>
                <a:ext cx="422279" cy="18535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4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06" name="TextBox 106"/>
              <p:cNvSpPr txBox="1">
                <a:spLocks noChangeArrowheads="1"/>
              </p:cNvSpPr>
              <p:nvPr/>
            </p:nvSpPr>
            <p:spPr bwMode="auto">
              <a:xfrm>
                <a:off x="2256056" y="2820697"/>
                <a:ext cx="236742" cy="19808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 smtClean="0">
                    <a:latin typeface="+mj-lt"/>
                    <a:ea typeface="黑体" panose="02010609060101010101" pitchFamily="49" charset="-122"/>
                  </a:rPr>
                  <a:t>T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07" name="TextBox 107"/>
              <p:cNvSpPr txBox="1">
                <a:spLocks noChangeArrowheads="1"/>
              </p:cNvSpPr>
              <p:nvPr/>
            </p:nvSpPr>
            <p:spPr bwMode="auto">
              <a:xfrm>
                <a:off x="1873346" y="2621803"/>
                <a:ext cx="357191" cy="30788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08" name="TextBox 108"/>
              <p:cNvSpPr txBox="1">
                <a:spLocks noChangeArrowheads="1"/>
              </p:cNvSpPr>
              <p:nvPr/>
            </p:nvSpPr>
            <p:spPr bwMode="auto">
              <a:xfrm>
                <a:off x="2237004" y="2622000"/>
                <a:ext cx="357190" cy="18535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Q′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5" name="椭圆 26"/>
            <p:cNvSpPr>
              <a:spLocks noChangeArrowheads="1"/>
            </p:cNvSpPr>
            <p:nvPr/>
          </p:nvSpPr>
          <p:spPr bwMode="auto">
            <a:xfrm>
              <a:off x="5830610" y="4420169"/>
              <a:ext cx="71438" cy="7142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  <p:sp>
          <p:nvSpPr>
            <p:cNvPr id="101" name="等腰三角形 101"/>
            <p:cNvSpPr>
              <a:spLocks noChangeArrowheads="1"/>
            </p:cNvSpPr>
            <p:nvPr/>
          </p:nvSpPr>
          <p:spPr bwMode="auto">
            <a:xfrm>
              <a:off x="5830040" y="4347580"/>
              <a:ext cx="72008" cy="720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</p:grp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1949165" y="2426737"/>
            <a:ext cx="4628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“1”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2699792" y="2068453"/>
            <a:ext cx="993708" cy="523220"/>
            <a:chOff x="5526865" y="3916666"/>
            <a:chExt cx="993708" cy="523220"/>
          </a:xfrm>
        </p:grpSpPr>
        <p:sp>
          <p:nvSpPr>
            <p:cNvPr id="111" name="圆角矩形标注 13"/>
            <p:cNvSpPr>
              <a:spLocks noChangeArrowheads="1"/>
            </p:cNvSpPr>
            <p:nvPr/>
          </p:nvSpPr>
          <p:spPr bwMode="auto">
            <a:xfrm>
              <a:off x="5548573" y="3932504"/>
              <a:ext cx="972000" cy="504000"/>
            </a:xfrm>
            <a:prstGeom prst="wedgeRoundRectCallout">
              <a:avLst>
                <a:gd name="adj1" fmla="val -63254"/>
                <a:gd name="adj2" fmla="val -54735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97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的特例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" grpId="0"/>
      <p:bldP spid="47" grpId="0" bldLvl="0" animBg="1"/>
      <p:bldP spid="48" grpId="0"/>
      <p:bldP spid="62" grpId="0" bldLvl="0" animBg="1" autoUpdateAnimBg="0"/>
      <p:bldP spid="96" grpId="0"/>
      <p:bldP spid="97" grpId="0"/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sym typeface="+mn-ea"/>
              </a:rPr>
              <a:t>带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附加输入端的边沿</a:t>
            </a:r>
            <a:r>
              <a:rPr lang="zh-CN" altLang="en-US" dirty="0" smtClean="0">
                <a:solidFill>
                  <a:schemeClr val="bg2"/>
                </a:solidFill>
                <a:sym typeface="+mn-ea"/>
              </a:rPr>
              <a:t>触发器</a:t>
            </a:r>
            <a:endParaRPr lang="zh-CN" altLang="en-US"/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5004048" y="1750787"/>
            <a:ext cx="3816424" cy="288000"/>
          </a:xfrm>
          <a:prstGeom prst="rect">
            <a:avLst/>
          </a:prstGeom>
          <a:solidFill>
            <a:srgbClr val="FFCCFF"/>
          </a:solidFill>
          <a:ln w="9525" algn="ctr">
            <a:noFill/>
            <a:round/>
          </a:ln>
        </p:spPr>
        <p:txBody>
          <a:bodyPr wrap="none"/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5004048" y="2571750"/>
            <a:ext cx="3816424" cy="828000"/>
          </a:xfrm>
          <a:prstGeom prst="rect">
            <a:avLst/>
          </a:prstGeom>
          <a:solidFill>
            <a:srgbClr val="CCFF99"/>
          </a:solidFill>
          <a:ln w="9525" algn="ctr">
            <a:noFill/>
            <a:round/>
          </a:ln>
        </p:spPr>
        <p:txBody>
          <a:bodyPr wrap="none"/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004048" y="2048444"/>
            <a:ext cx="3816424" cy="540000"/>
          </a:xfrm>
          <a:prstGeom prst="rect">
            <a:avLst/>
          </a:prstGeom>
          <a:solidFill>
            <a:srgbClr val="FFFF00"/>
          </a:solidFill>
          <a:ln w="9525" algn="ctr">
            <a:noFill/>
            <a:round/>
          </a:ln>
        </p:spPr>
        <p:txBody>
          <a:bodyPr wrap="none"/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0628" y="1304186"/>
          <a:ext cx="3819843" cy="21029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0186"/>
                <a:gridCol w="650186"/>
                <a:gridCol w="894006"/>
                <a:gridCol w="975279"/>
                <a:gridCol w="65018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时钟端</a:t>
                      </a:r>
                      <a:endParaRPr lang="en-US" altLang="zh-CN" sz="12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CK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2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2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2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异步置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端</a:t>
                      </a:r>
                      <a:r>
                        <a:rPr lang="en-US" altLang="zh-CN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PreN</a:t>
                      </a:r>
                      <a:endParaRPr lang="zh-CN" altLang="en-US" sz="12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异步清零端</a:t>
                      </a:r>
                      <a:r>
                        <a:rPr lang="en-US" altLang="zh-CN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ClrN</a:t>
                      </a:r>
                      <a:endParaRPr lang="zh-CN" altLang="en-US" sz="1200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n+1</a:t>
                      </a:r>
                      <a:endParaRPr lang="zh-CN" altLang="en-US" sz="1200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76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  <a:ea typeface="+mj-ea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不允许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  <a:tr h="217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  <a:ea typeface="+mj-ea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200" b="1" kern="1200" dirty="0" smtClean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  <a:tr h="187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  <a:ea typeface="+mj-ea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  <a:tr h="158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ea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  <a:tr h="200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ea"/>
                          <a:ea typeface="+mn-ea"/>
                          <a:cs typeface="+mn-cs"/>
                        </a:rPr>
                        <a:t>↑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54" marR="91454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  <a:ea typeface="+mj-ea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  <a:tr h="170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</a:rPr>
                        <a:t>0,1,</a:t>
                      </a:r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+mj-ea"/>
                          <a:ea typeface="+mj-ea"/>
                        </a:rPr>
                        <a:t>↓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ea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err="1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-25000" dirty="0" err="1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587" y="699542"/>
            <a:ext cx="41434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带异步清零端和异步置</a:t>
            </a:r>
            <a:r>
              <a:rPr lang="en-US" altLang="zh-CN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671310" y="1750695"/>
            <a:ext cx="1149985" cy="802005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36045" y="629867"/>
            <a:ext cx="1260000" cy="501548"/>
            <a:chOff x="5526865" y="3916665"/>
            <a:chExt cx="790608" cy="322306"/>
          </a:xfrm>
        </p:grpSpPr>
        <p:sp>
          <p:nvSpPr>
            <p:cNvPr id="13" name="圆角矩形标注 13"/>
            <p:cNvSpPr>
              <a:spLocks noChangeArrowheads="1"/>
            </p:cNvSpPr>
            <p:nvPr/>
          </p:nvSpPr>
          <p:spPr bwMode="auto">
            <a:xfrm>
              <a:off x="5548573" y="3932504"/>
              <a:ext cx="745430" cy="306467"/>
            </a:xfrm>
            <a:prstGeom prst="wedgeRoundRectCallout">
              <a:avLst>
                <a:gd name="adj1" fmla="val -49813"/>
                <a:gd name="adj2" fmla="val 88668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5526865" y="3916665"/>
              <a:ext cx="790608" cy="29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2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用途：为触发器设置指定状态</a:t>
              </a:r>
              <a:endParaRPr lang="en-US" altLang="zh-CN" sz="1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 bwMode="auto">
          <a:xfrm>
            <a:off x="6384170" y="1315026"/>
            <a:ext cx="1716222" cy="40510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796136" y="714362"/>
            <a:ext cx="1163528" cy="849276"/>
            <a:chOff x="5526865" y="3916666"/>
            <a:chExt cx="790608" cy="646331"/>
          </a:xfrm>
        </p:grpSpPr>
        <p:sp>
          <p:nvSpPr>
            <p:cNvPr id="26" name="圆角矩形标注 13"/>
            <p:cNvSpPr>
              <a:spLocks noChangeArrowheads="1"/>
            </p:cNvSpPr>
            <p:nvPr/>
          </p:nvSpPr>
          <p:spPr bwMode="auto">
            <a:xfrm>
              <a:off x="5548574" y="3932504"/>
              <a:ext cx="676821" cy="306467"/>
            </a:xfrm>
            <a:prstGeom prst="wedgeRoundRectCallout">
              <a:avLst>
                <a:gd name="adj1" fmla="val 47089"/>
                <a:gd name="adj2" fmla="val 85040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7906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2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异步：独立于时钟信号</a:t>
              </a:r>
              <a:endParaRPr lang="en-US" altLang="zh-CN" sz="1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8" name="Line 34"/>
          <p:cNvSpPr>
            <a:spLocks noChangeShapeType="1"/>
          </p:cNvSpPr>
          <p:nvPr/>
        </p:nvSpPr>
        <p:spPr bwMode="auto">
          <a:xfrm>
            <a:off x="2978764" y="3059475"/>
            <a:ext cx="0" cy="1476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9" name="Line 30"/>
          <p:cNvSpPr>
            <a:spLocks noChangeShapeType="1"/>
          </p:cNvSpPr>
          <p:nvPr/>
        </p:nvSpPr>
        <p:spPr bwMode="auto">
          <a:xfrm>
            <a:off x="1071538" y="3098635"/>
            <a:ext cx="0" cy="1440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" name="Line 31"/>
          <p:cNvSpPr>
            <a:spLocks noChangeShapeType="1"/>
          </p:cNvSpPr>
          <p:nvPr/>
        </p:nvSpPr>
        <p:spPr bwMode="auto">
          <a:xfrm>
            <a:off x="1293052" y="3067799"/>
            <a:ext cx="0" cy="1512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" name="Line 32"/>
          <p:cNvSpPr>
            <a:spLocks noChangeShapeType="1"/>
          </p:cNvSpPr>
          <p:nvPr/>
        </p:nvSpPr>
        <p:spPr bwMode="auto">
          <a:xfrm>
            <a:off x="2143108" y="3060599"/>
            <a:ext cx="0" cy="1476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" name="Line 36"/>
          <p:cNvSpPr>
            <a:spLocks noChangeShapeType="1"/>
          </p:cNvSpPr>
          <p:nvPr/>
        </p:nvSpPr>
        <p:spPr bwMode="auto">
          <a:xfrm>
            <a:off x="1186176" y="3102044"/>
            <a:ext cx="0" cy="1440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" name="Line 37"/>
          <p:cNvSpPr>
            <a:spLocks noChangeShapeType="1"/>
          </p:cNvSpPr>
          <p:nvPr/>
        </p:nvSpPr>
        <p:spPr bwMode="auto">
          <a:xfrm>
            <a:off x="3814982" y="3051644"/>
            <a:ext cx="0" cy="1476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6" name="Group 102"/>
          <p:cNvGrpSpPr/>
          <p:nvPr/>
        </p:nvGrpSpPr>
        <p:grpSpPr bwMode="auto">
          <a:xfrm>
            <a:off x="855597" y="4309457"/>
            <a:ext cx="3789356" cy="228616"/>
            <a:chOff x="511" y="3888"/>
            <a:chExt cx="3707" cy="240"/>
          </a:xfrm>
        </p:grpSpPr>
        <p:sp>
          <p:nvSpPr>
            <p:cNvPr id="207" name="Line 91"/>
            <p:cNvSpPr>
              <a:spLocks noChangeShapeType="1"/>
            </p:cNvSpPr>
            <p:nvPr/>
          </p:nvSpPr>
          <p:spPr bwMode="auto">
            <a:xfrm>
              <a:off x="511" y="3888"/>
              <a:ext cx="21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" name="Line 92"/>
            <p:cNvSpPr>
              <a:spLocks noChangeShapeType="1"/>
            </p:cNvSpPr>
            <p:nvPr/>
          </p:nvSpPr>
          <p:spPr bwMode="auto">
            <a:xfrm>
              <a:off x="720" y="3888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" name="Line 93"/>
            <p:cNvSpPr>
              <a:spLocks noChangeShapeType="1"/>
            </p:cNvSpPr>
            <p:nvPr/>
          </p:nvSpPr>
          <p:spPr bwMode="auto">
            <a:xfrm>
              <a:off x="720" y="4128"/>
              <a:ext cx="21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" name="Line 94"/>
            <p:cNvSpPr>
              <a:spLocks noChangeShapeType="1"/>
            </p:cNvSpPr>
            <p:nvPr/>
          </p:nvSpPr>
          <p:spPr bwMode="auto">
            <a:xfrm flipV="1">
              <a:off x="939" y="3888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" name="Line 95"/>
            <p:cNvSpPr>
              <a:spLocks noChangeShapeType="1"/>
            </p:cNvSpPr>
            <p:nvPr/>
          </p:nvSpPr>
          <p:spPr bwMode="auto">
            <a:xfrm>
              <a:off x="946" y="3888"/>
              <a:ext cx="83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" name="Line 96"/>
            <p:cNvSpPr>
              <a:spLocks noChangeShapeType="1"/>
            </p:cNvSpPr>
            <p:nvPr/>
          </p:nvSpPr>
          <p:spPr bwMode="auto">
            <a:xfrm>
              <a:off x="1776" y="3888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" name="Line 97"/>
            <p:cNvSpPr>
              <a:spLocks noChangeShapeType="1"/>
            </p:cNvSpPr>
            <p:nvPr/>
          </p:nvSpPr>
          <p:spPr bwMode="auto">
            <a:xfrm>
              <a:off x="1776" y="4128"/>
              <a:ext cx="8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4" name="Line 98"/>
            <p:cNvSpPr>
              <a:spLocks noChangeShapeType="1"/>
            </p:cNvSpPr>
            <p:nvPr/>
          </p:nvSpPr>
          <p:spPr bwMode="auto">
            <a:xfrm flipV="1">
              <a:off x="2592" y="3888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" name="Line 99"/>
            <p:cNvSpPr>
              <a:spLocks noChangeShapeType="1"/>
            </p:cNvSpPr>
            <p:nvPr/>
          </p:nvSpPr>
          <p:spPr bwMode="auto">
            <a:xfrm>
              <a:off x="2592" y="3888"/>
              <a:ext cx="81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" name="Line 100"/>
            <p:cNvSpPr>
              <a:spLocks noChangeShapeType="1"/>
            </p:cNvSpPr>
            <p:nvPr/>
          </p:nvSpPr>
          <p:spPr bwMode="auto">
            <a:xfrm>
              <a:off x="3408" y="3888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" name="Line 101"/>
            <p:cNvSpPr>
              <a:spLocks noChangeShapeType="1"/>
            </p:cNvSpPr>
            <p:nvPr/>
          </p:nvSpPr>
          <p:spPr bwMode="auto">
            <a:xfrm>
              <a:off x="3408" y="4128"/>
              <a:ext cx="81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7162" y="2859782"/>
            <a:ext cx="4326142" cy="1612374"/>
            <a:chOff x="357162" y="2859782"/>
            <a:chExt cx="4326142" cy="1612374"/>
          </a:xfrm>
        </p:grpSpPr>
        <p:sp>
          <p:nvSpPr>
            <p:cNvPr id="162" name="Text Box 15"/>
            <p:cNvSpPr txBox="1">
              <a:spLocks noChangeArrowheads="1"/>
            </p:cNvSpPr>
            <p:nvPr/>
          </p:nvSpPr>
          <p:spPr bwMode="auto">
            <a:xfrm>
              <a:off x="366714" y="4195157"/>
              <a:ext cx="4572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200" b="1" dirty="0" smtClean="0">
                  <a:latin typeface="+mj-lt"/>
                </a:rPr>
                <a:t>Q</a:t>
              </a:r>
              <a:endParaRPr kumimoji="0" lang="en-US" altLang="zh-CN" sz="1200" b="1" dirty="0" smtClean="0">
                <a:latin typeface="+mj-lt"/>
              </a:endParaRPr>
            </a:p>
          </p:txBody>
        </p:sp>
        <p:sp>
          <p:nvSpPr>
            <p:cNvPr id="188" name="Text Box 74"/>
            <p:cNvSpPr txBox="1">
              <a:spLocks noChangeArrowheads="1"/>
            </p:cNvSpPr>
            <p:nvPr/>
          </p:nvSpPr>
          <p:spPr bwMode="auto">
            <a:xfrm>
              <a:off x="2357423" y="3431066"/>
              <a:ext cx="245330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200" b="1" dirty="0" smtClean="0">
                  <a:latin typeface="+mj-lt"/>
                </a:rPr>
                <a:t>1</a:t>
              </a:r>
              <a:endParaRPr lang="en-US" altLang="zh-CN" sz="1200" b="1" dirty="0" smtClean="0">
                <a:latin typeface="+mj-lt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357162" y="2859782"/>
              <a:ext cx="4326142" cy="1232518"/>
              <a:chOff x="357162" y="2859782"/>
              <a:chExt cx="4326142" cy="1232518"/>
            </a:xfrm>
          </p:grpSpPr>
          <p:sp>
            <p:nvSpPr>
              <p:cNvPr id="160" name="Text Box 13"/>
              <p:cNvSpPr txBox="1">
                <a:spLocks noChangeArrowheads="1"/>
              </p:cNvSpPr>
              <p:nvPr/>
            </p:nvSpPr>
            <p:spPr bwMode="auto">
              <a:xfrm>
                <a:off x="364614" y="2945282"/>
                <a:ext cx="528610" cy="27699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1200" b="1" dirty="0" smtClean="0">
                    <a:latin typeface="+mj-lt"/>
                  </a:rPr>
                  <a:t>CK</a:t>
                </a:r>
                <a:endParaRPr kumimoji="0" lang="en-US" altLang="zh-CN" sz="1200" b="1" dirty="0">
                  <a:latin typeface="+mj-lt"/>
                </a:endParaRPr>
              </a:p>
            </p:txBody>
          </p:sp>
          <p:sp>
            <p:nvSpPr>
              <p:cNvPr id="161" name="Text Box 14"/>
              <p:cNvSpPr txBox="1">
                <a:spLocks noChangeArrowheads="1"/>
              </p:cNvSpPr>
              <p:nvPr/>
            </p:nvSpPr>
            <p:spPr bwMode="auto">
              <a:xfrm>
                <a:off x="357162" y="3202457"/>
                <a:ext cx="571500" cy="27699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200" b="1" dirty="0" err="1" smtClean="0"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ClrN</a:t>
                </a:r>
                <a:endParaRPr lang="en-US" altLang="zh-CN" sz="1200" b="1" baseline="-300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86" name="Line 71"/>
              <p:cNvSpPr>
                <a:spLocks noChangeShapeType="1"/>
              </p:cNvSpPr>
              <p:nvPr/>
            </p:nvSpPr>
            <p:spPr bwMode="auto">
              <a:xfrm>
                <a:off x="886024" y="3645379"/>
                <a:ext cx="3780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7" name="Text Box 72"/>
              <p:cNvSpPr txBox="1">
                <a:spLocks noChangeArrowheads="1"/>
              </p:cNvSpPr>
              <p:nvPr/>
            </p:nvSpPr>
            <p:spPr bwMode="auto">
              <a:xfrm>
                <a:off x="366714" y="3545357"/>
                <a:ext cx="633386" cy="27699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200" b="1" dirty="0" err="1" smtClean="0"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PreN</a:t>
                </a:r>
                <a:endParaRPr lang="en-US" altLang="zh-CN" sz="1200" b="1" baseline="-300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grpSp>
            <p:nvGrpSpPr>
              <p:cNvPr id="219" name="组合 218"/>
              <p:cNvGrpSpPr/>
              <p:nvPr/>
            </p:nvGrpSpPr>
            <p:grpSpPr>
              <a:xfrm>
                <a:off x="876301" y="2859782"/>
                <a:ext cx="3771971" cy="228616"/>
                <a:chOff x="876300" y="3114675"/>
                <a:chExt cx="5857875" cy="285750"/>
              </a:xfrm>
            </p:grpSpPr>
            <p:sp>
              <p:nvSpPr>
                <p:cNvPr id="163" name="Line 17"/>
                <p:cNvSpPr>
                  <a:spLocks noChangeShapeType="1"/>
                </p:cNvSpPr>
                <p:nvPr/>
              </p:nvSpPr>
              <p:spPr bwMode="auto">
                <a:xfrm>
                  <a:off x="1528763" y="3114675"/>
                  <a:ext cx="654050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64" name="Line 18"/>
                <p:cNvSpPr>
                  <a:spLocks noChangeShapeType="1"/>
                </p:cNvSpPr>
                <p:nvPr/>
              </p:nvSpPr>
              <p:spPr bwMode="auto">
                <a:xfrm>
                  <a:off x="2182813" y="3114675"/>
                  <a:ext cx="0" cy="2857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65" name="Line 19"/>
                <p:cNvSpPr>
                  <a:spLocks noChangeShapeType="1"/>
                </p:cNvSpPr>
                <p:nvPr/>
              </p:nvSpPr>
              <p:spPr bwMode="auto">
                <a:xfrm>
                  <a:off x="1528763" y="3114675"/>
                  <a:ext cx="0" cy="2857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66" name="Line 20"/>
                <p:cNvSpPr>
                  <a:spLocks noChangeShapeType="1"/>
                </p:cNvSpPr>
                <p:nvPr/>
              </p:nvSpPr>
              <p:spPr bwMode="auto">
                <a:xfrm>
                  <a:off x="2182813" y="3400425"/>
                  <a:ext cx="652462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67" name="Line 21"/>
                <p:cNvSpPr>
                  <a:spLocks noChangeShapeType="1"/>
                </p:cNvSpPr>
                <p:nvPr/>
              </p:nvSpPr>
              <p:spPr bwMode="auto">
                <a:xfrm>
                  <a:off x="2835275" y="3114675"/>
                  <a:ext cx="654050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68" name="Line 22"/>
                <p:cNvSpPr>
                  <a:spLocks noChangeShapeType="1"/>
                </p:cNvSpPr>
                <p:nvPr/>
              </p:nvSpPr>
              <p:spPr bwMode="auto">
                <a:xfrm>
                  <a:off x="3489325" y="3114675"/>
                  <a:ext cx="0" cy="2857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69" name="Line 23"/>
                <p:cNvSpPr>
                  <a:spLocks noChangeShapeType="1"/>
                </p:cNvSpPr>
                <p:nvPr/>
              </p:nvSpPr>
              <p:spPr bwMode="auto">
                <a:xfrm>
                  <a:off x="2835275" y="3114675"/>
                  <a:ext cx="0" cy="2857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70" name="Line 24"/>
                <p:cNvSpPr>
                  <a:spLocks noChangeShapeType="1"/>
                </p:cNvSpPr>
                <p:nvPr/>
              </p:nvSpPr>
              <p:spPr bwMode="auto">
                <a:xfrm>
                  <a:off x="3489325" y="3400425"/>
                  <a:ext cx="654050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71" name="Line 25"/>
                <p:cNvSpPr>
                  <a:spLocks noChangeShapeType="1"/>
                </p:cNvSpPr>
                <p:nvPr/>
              </p:nvSpPr>
              <p:spPr bwMode="auto">
                <a:xfrm>
                  <a:off x="4143375" y="3114675"/>
                  <a:ext cx="652463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2" name="Line 26"/>
                <p:cNvSpPr>
                  <a:spLocks noChangeShapeType="1"/>
                </p:cNvSpPr>
                <p:nvPr/>
              </p:nvSpPr>
              <p:spPr bwMode="auto">
                <a:xfrm>
                  <a:off x="4795838" y="3114675"/>
                  <a:ext cx="0" cy="2857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3" name="Line 27"/>
                <p:cNvSpPr>
                  <a:spLocks noChangeShapeType="1"/>
                </p:cNvSpPr>
                <p:nvPr/>
              </p:nvSpPr>
              <p:spPr bwMode="auto">
                <a:xfrm>
                  <a:off x="4143375" y="3114675"/>
                  <a:ext cx="0" cy="2857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74" name="Line 28"/>
                <p:cNvSpPr>
                  <a:spLocks noChangeShapeType="1"/>
                </p:cNvSpPr>
                <p:nvPr/>
              </p:nvSpPr>
              <p:spPr bwMode="auto">
                <a:xfrm>
                  <a:off x="4795838" y="3400425"/>
                  <a:ext cx="652462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" name="Line 29"/>
                <p:cNvSpPr>
                  <a:spLocks noChangeShapeType="1"/>
                </p:cNvSpPr>
                <p:nvPr/>
              </p:nvSpPr>
              <p:spPr bwMode="auto">
                <a:xfrm>
                  <a:off x="876300" y="3400425"/>
                  <a:ext cx="652463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89" name="Line 75"/>
                <p:cNvSpPr>
                  <a:spLocks noChangeShapeType="1"/>
                </p:cNvSpPr>
                <p:nvPr/>
              </p:nvSpPr>
              <p:spPr bwMode="auto">
                <a:xfrm>
                  <a:off x="5429250" y="3114675"/>
                  <a:ext cx="652463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0" name="Line 76"/>
                <p:cNvSpPr>
                  <a:spLocks noChangeShapeType="1"/>
                </p:cNvSpPr>
                <p:nvPr/>
              </p:nvSpPr>
              <p:spPr bwMode="auto">
                <a:xfrm>
                  <a:off x="6081713" y="3114675"/>
                  <a:ext cx="0" cy="2857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1" name="Line 77"/>
                <p:cNvSpPr>
                  <a:spLocks noChangeShapeType="1"/>
                </p:cNvSpPr>
                <p:nvPr/>
              </p:nvSpPr>
              <p:spPr bwMode="auto">
                <a:xfrm>
                  <a:off x="5429250" y="3114675"/>
                  <a:ext cx="0" cy="2857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2" name="Line 78"/>
                <p:cNvSpPr>
                  <a:spLocks noChangeShapeType="1"/>
                </p:cNvSpPr>
                <p:nvPr/>
              </p:nvSpPr>
              <p:spPr bwMode="auto">
                <a:xfrm>
                  <a:off x="6081713" y="3400425"/>
                  <a:ext cx="652462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3" name="Group 103"/>
              <p:cNvGrpSpPr/>
              <p:nvPr/>
            </p:nvGrpSpPr>
            <p:grpSpPr bwMode="auto">
              <a:xfrm>
                <a:off x="914400" y="3909407"/>
                <a:ext cx="3768904" cy="182893"/>
                <a:chOff x="576" y="3552"/>
                <a:chExt cx="3687" cy="192"/>
              </a:xfrm>
            </p:grpSpPr>
            <p:sp>
              <p:nvSpPr>
                <p:cNvPr id="194" name="Line 79"/>
                <p:cNvSpPr>
                  <a:spLocks noChangeShapeType="1"/>
                </p:cNvSpPr>
                <p:nvPr/>
              </p:nvSpPr>
              <p:spPr bwMode="auto">
                <a:xfrm>
                  <a:off x="576" y="355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355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6" name="Line 81"/>
                <p:cNvSpPr>
                  <a:spLocks noChangeShapeType="1"/>
                </p:cNvSpPr>
                <p:nvPr/>
              </p:nvSpPr>
              <p:spPr bwMode="auto">
                <a:xfrm>
                  <a:off x="1248" y="3744"/>
                  <a:ext cx="768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7" name="Line 82"/>
                <p:cNvSpPr>
                  <a:spLocks noChangeShapeType="1"/>
                </p:cNvSpPr>
                <p:nvPr/>
              </p:nvSpPr>
              <p:spPr bwMode="auto">
                <a:xfrm>
                  <a:off x="2016" y="355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8" name="Line 83"/>
                <p:cNvSpPr>
                  <a:spLocks noChangeShapeType="1"/>
                </p:cNvSpPr>
                <p:nvPr/>
              </p:nvSpPr>
              <p:spPr bwMode="auto">
                <a:xfrm>
                  <a:off x="2016" y="355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" name="Line 84"/>
                <p:cNvSpPr>
                  <a:spLocks noChangeShapeType="1"/>
                </p:cNvSpPr>
                <p:nvPr/>
              </p:nvSpPr>
              <p:spPr bwMode="auto">
                <a:xfrm>
                  <a:off x="2256" y="355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0" name="Line 85"/>
                <p:cNvSpPr>
                  <a:spLocks noChangeShapeType="1"/>
                </p:cNvSpPr>
                <p:nvPr/>
              </p:nvSpPr>
              <p:spPr bwMode="auto">
                <a:xfrm>
                  <a:off x="2256" y="374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1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400" y="355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2" name="Line 87"/>
                <p:cNvSpPr>
                  <a:spLocks noChangeShapeType="1"/>
                </p:cNvSpPr>
                <p:nvPr/>
              </p:nvSpPr>
              <p:spPr bwMode="auto">
                <a:xfrm>
                  <a:off x="2400" y="35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3" name="Line 88"/>
                <p:cNvSpPr>
                  <a:spLocks noChangeShapeType="1"/>
                </p:cNvSpPr>
                <p:nvPr/>
              </p:nvSpPr>
              <p:spPr bwMode="auto">
                <a:xfrm>
                  <a:off x="2784" y="355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" name="Line 89"/>
                <p:cNvSpPr>
                  <a:spLocks noChangeShapeType="1"/>
                </p:cNvSpPr>
                <p:nvPr/>
              </p:nvSpPr>
              <p:spPr bwMode="auto">
                <a:xfrm>
                  <a:off x="2784" y="3744"/>
                  <a:ext cx="1479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" name="Text Box 90"/>
              <p:cNvSpPr txBox="1">
                <a:spLocks noChangeArrowheads="1"/>
              </p:cNvSpPr>
              <p:nvPr/>
            </p:nvSpPr>
            <p:spPr bwMode="auto">
              <a:xfrm>
                <a:off x="366714" y="3795107"/>
                <a:ext cx="533400" cy="27699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1200" b="1" dirty="0" smtClean="0">
                    <a:latin typeface="+mj-lt"/>
                  </a:rPr>
                  <a:t>D</a:t>
                </a:r>
                <a:endParaRPr kumimoji="0" lang="en-US" altLang="zh-CN" sz="1200" b="1" dirty="0" smtClean="0">
                  <a:latin typeface="+mj-lt"/>
                </a:endParaRPr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900092" y="3331039"/>
                <a:ext cx="3741466" cy="191465"/>
                <a:chOff x="900092" y="3331039"/>
                <a:chExt cx="3741466" cy="191465"/>
              </a:xfrm>
            </p:grpSpPr>
            <p:grpSp>
              <p:nvGrpSpPr>
                <p:cNvPr id="180" name="Group 104"/>
                <p:cNvGrpSpPr/>
                <p:nvPr/>
              </p:nvGrpSpPr>
              <p:grpSpPr bwMode="auto">
                <a:xfrm>
                  <a:off x="900092" y="3331039"/>
                  <a:ext cx="280088" cy="191465"/>
                  <a:chOff x="562" y="3039"/>
                  <a:chExt cx="274" cy="201"/>
                </a:xfrm>
              </p:grpSpPr>
              <p:sp>
                <p:nvSpPr>
                  <p:cNvPr id="18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33" y="304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2" y="3048"/>
                    <a:ext cx="16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739" y="3236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836" y="3039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1185558" y="3338027"/>
                  <a:ext cx="3456000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24" name="Rectangle 9"/>
          <p:cNvSpPr>
            <a:spLocks noChangeArrowheads="1"/>
          </p:cNvSpPr>
          <p:nvPr/>
        </p:nvSpPr>
        <p:spPr bwMode="auto">
          <a:xfrm>
            <a:off x="6300192" y="3795886"/>
            <a:ext cx="1143000" cy="39878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 sz="2000" b="1" baseline="-30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n+1</a:t>
            </a:r>
            <a:r>
              <a:rPr lang="en-US" altLang="zh-CN" sz="20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20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lang="en-US" altLang="zh-CN" sz="20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endParaRPr lang="en-US" altLang="zh-CN" sz="20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AutoShape 59"/>
          <p:cNvSpPr>
            <a:spLocks noChangeArrowheads="1"/>
          </p:cNvSpPr>
          <p:nvPr/>
        </p:nvSpPr>
        <p:spPr bwMode="auto">
          <a:xfrm>
            <a:off x="474805" y="4757970"/>
            <a:ext cx="601967" cy="324000"/>
          </a:xfrm>
          <a:prstGeom prst="wedgeRoundRectCallout">
            <a:avLst>
              <a:gd name="adj1" fmla="val 52978"/>
              <a:gd name="adj2" fmla="val -121762"/>
              <a:gd name="adj3" fmla="val 16667"/>
            </a:avLst>
          </a:prstGeom>
          <a:solidFill>
            <a:srgbClr val="FFCCFF"/>
          </a:solidFill>
          <a:ln w="9525">
            <a:solidFill>
              <a:srgbClr val="CC6600"/>
            </a:solidFill>
            <a:miter lim="800000"/>
          </a:ln>
          <a:effectLst>
            <a:prstShdw prst="shdw17" dist="17961" dir="2700000">
              <a:srgbClr val="7A3D00"/>
            </a:prstShdw>
          </a:effectLst>
        </p:spPr>
        <p:txBody>
          <a:bodyPr anchor="b"/>
          <a:lstStyle>
            <a:lvl1pPr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清</a:t>
            </a:r>
            <a:r>
              <a:rPr lang="en-US" altLang="zh-CN" sz="1600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0</a:t>
            </a:r>
            <a:endParaRPr lang="en-US" altLang="zh-CN" sz="1600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9632" y="1131590"/>
            <a:ext cx="2448272" cy="142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4" name="组合 83"/>
          <p:cNvGrpSpPr/>
          <p:nvPr/>
        </p:nvGrpSpPr>
        <p:grpSpPr>
          <a:xfrm>
            <a:off x="683568" y="1923678"/>
            <a:ext cx="792088" cy="461665"/>
            <a:chOff x="5526865" y="3916672"/>
            <a:chExt cx="538217" cy="351345"/>
          </a:xfrm>
        </p:grpSpPr>
        <p:sp>
          <p:nvSpPr>
            <p:cNvPr id="85" name="圆角矩形标注 13"/>
            <p:cNvSpPr>
              <a:spLocks noChangeArrowheads="1"/>
            </p:cNvSpPr>
            <p:nvPr/>
          </p:nvSpPr>
          <p:spPr bwMode="auto">
            <a:xfrm>
              <a:off x="5548569" y="3932510"/>
              <a:ext cx="415849" cy="306467"/>
            </a:xfrm>
            <a:prstGeom prst="wedgeRoundRectCallout">
              <a:avLst>
                <a:gd name="adj1" fmla="val 65449"/>
                <a:gd name="adj2" fmla="val -55982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5526865" y="3916672"/>
              <a:ext cx="538217" cy="35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2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低电平有效</a:t>
              </a:r>
              <a:endParaRPr lang="en-US" altLang="zh-CN" sz="1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491880" y="2067694"/>
            <a:ext cx="792088" cy="461665"/>
            <a:chOff x="5526865" y="3916672"/>
            <a:chExt cx="538217" cy="351345"/>
          </a:xfrm>
        </p:grpSpPr>
        <p:sp>
          <p:nvSpPr>
            <p:cNvPr id="88" name="圆角矩形标注 13"/>
            <p:cNvSpPr>
              <a:spLocks noChangeArrowheads="1"/>
            </p:cNvSpPr>
            <p:nvPr/>
          </p:nvSpPr>
          <p:spPr bwMode="auto">
            <a:xfrm>
              <a:off x="5548569" y="3932510"/>
              <a:ext cx="415849" cy="306467"/>
            </a:xfrm>
            <a:prstGeom prst="wedgeRoundRectCallout">
              <a:avLst>
                <a:gd name="adj1" fmla="val -46217"/>
                <a:gd name="adj2" fmla="val -72713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5526865" y="3916672"/>
              <a:ext cx="538217" cy="35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2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低电平有效</a:t>
              </a:r>
              <a:endParaRPr lang="en-US" altLang="zh-CN" sz="1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8" name="Text Box 106"/>
          <p:cNvSpPr txBox="1">
            <a:spLocks noChangeArrowheads="1"/>
          </p:cNvSpPr>
          <p:nvPr/>
        </p:nvSpPr>
        <p:spPr bwMode="auto">
          <a:xfrm>
            <a:off x="657310" y="4023607"/>
            <a:ext cx="500066" cy="27559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endParaRPr lang="en-US" altLang="zh-CN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6" name="AutoShape 59"/>
          <p:cNvSpPr>
            <a:spLocks noChangeArrowheads="1"/>
          </p:cNvSpPr>
          <p:nvPr/>
        </p:nvSpPr>
        <p:spPr bwMode="auto">
          <a:xfrm>
            <a:off x="1360515" y="4742500"/>
            <a:ext cx="691205" cy="324000"/>
          </a:xfrm>
          <a:prstGeom prst="wedgeRoundRectCallout">
            <a:avLst>
              <a:gd name="adj1" fmla="val -70143"/>
              <a:gd name="adj2" fmla="val -109879"/>
              <a:gd name="adj3" fmla="val 16667"/>
            </a:avLst>
          </a:prstGeom>
          <a:solidFill>
            <a:srgbClr val="FFFF99"/>
          </a:solidFill>
          <a:ln w="9525">
            <a:solidFill>
              <a:srgbClr val="CC6600"/>
            </a:solidFill>
            <a:miter lim="800000"/>
          </a:ln>
          <a:effectLst>
            <a:prstShdw prst="shdw17" dist="17961" dir="2700000">
              <a:srgbClr val="7A3D00"/>
            </a:prstShdw>
          </a:effectLst>
        </p:spPr>
        <p:txBody>
          <a:bodyPr anchor="b"/>
          <a:lstStyle>
            <a:lvl1pPr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保持</a:t>
            </a:r>
            <a:endParaRPr lang="en-US" altLang="zh-CN" sz="1600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ldLvl="0" animBg="1"/>
      <p:bldP spid="91" grpId="0" bldLvl="0" animBg="1"/>
      <p:bldP spid="90" grpId="0" bldLvl="0" animBg="1"/>
      <p:bldP spid="9" grpId="0"/>
      <p:bldP spid="11" grpId="0" bldLvl="0" animBg="1"/>
      <p:bldP spid="17" grpId="0" bldLvl="0" animBg="1"/>
      <p:bldP spid="224" grpId="0" bldLvl="0" animBg="1"/>
      <p:bldP spid="78" grpId="0" bldLvl="0" animBg="1" autoUpdateAnimBg="0"/>
      <p:bldP spid="218" grpId="0" bldLvl="0" animBg="1"/>
      <p:bldP spid="96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sym typeface="+mn-ea"/>
              </a:rPr>
              <a:t>带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附加输入端的边沿</a:t>
            </a:r>
            <a:r>
              <a:rPr lang="zh-CN" altLang="en-US" dirty="0" smtClean="0">
                <a:solidFill>
                  <a:schemeClr val="bg2"/>
                </a:solidFill>
                <a:sym typeface="+mn-ea"/>
              </a:rPr>
              <a:t>触发器</a:t>
            </a:r>
            <a:r>
              <a:rPr lang="en-US" altLang="zh-CN" dirty="0" smtClean="0">
                <a:solidFill>
                  <a:schemeClr val="bg2"/>
                </a:solidFill>
                <a:sym typeface="+mn-ea"/>
              </a:rPr>
              <a:t>—</a:t>
            </a:r>
            <a:r>
              <a:rPr lang="zh-CN" altLang="en-US" dirty="0" smtClean="0">
                <a:solidFill>
                  <a:schemeClr val="bg2"/>
                </a:solidFill>
                <a:sym typeface="+mn-ea"/>
              </a:rPr>
              <a:t>续</a:t>
            </a:r>
            <a:endParaRPr lang="zh-CN" altLang="en-US" dirty="0" smtClean="0">
              <a:solidFill>
                <a:schemeClr val="bg2"/>
              </a:solidFill>
              <a:sym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4100" y="1643056"/>
            <a:ext cx="1178164" cy="107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643056"/>
            <a:ext cx="1432492" cy="10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902227" y="785800"/>
            <a:ext cx="34559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2255" indent="-26225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Solution:</a:t>
            </a:r>
            <a:r>
              <a:rPr lang="en-US" altLang="zh-CN" sz="16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endParaRPr lang="en-US" altLang="zh-CN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使能端</a:t>
            </a:r>
            <a:r>
              <a:rPr lang="en-US" altLang="zh-CN" sz="16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CE</a:t>
            </a:r>
            <a:r>
              <a:rPr lang="zh-CN" altLang="en-US" sz="1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不与时钟端</a:t>
            </a:r>
            <a:r>
              <a:rPr lang="en-US" altLang="zh-CN" sz="16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CLK</a:t>
            </a:r>
            <a:r>
              <a:rPr lang="zh-CN" altLang="en-US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捆绑使用</a:t>
            </a:r>
            <a:endParaRPr lang="en-US" altLang="zh-CN" sz="16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003798"/>
            <a:ext cx="234606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5512" y="1161207"/>
            <a:ext cx="2120618" cy="99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83568" y="699542"/>
            <a:ext cx="278038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带时钟使能端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283571" y="2357436"/>
            <a:ext cx="3432445" cy="1166162"/>
            <a:chOff x="1571604" y="2357436"/>
            <a:chExt cx="2928958" cy="1166162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71604" y="2357436"/>
              <a:ext cx="2928958" cy="10001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4250248" y="2751671"/>
              <a:ext cx="0" cy="4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3693144" y="2565595"/>
              <a:ext cx="0" cy="504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3136040" y="2751671"/>
              <a:ext cx="0" cy="432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2578936" y="2565595"/>
              <a:ext cx="0" cy="504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599842" y="3000378"/>
              <a:ext cx="500066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</a:rPr>
                <a:t>CLK</a:t>
              </a:r>
              <a:endParaRPr lang="en-US" altLang="zh-CN" sz="1400" b="1" dirty="0">
                <a:latin typeface="+mj-lt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1628642" y="2570359"/>
              <a:ext cx="428628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</a:rPr>
                <a:t>En</a:t>
              </a:r>
              <a:endParaRPr lang="en-US" altLang="zh-CN" sz="1400" b="1" dirty="0" smtClean="0">
                <a:latin typeface="+mj-lt"/>
              </a:endParaRPr>
            </a:p>
          </p:txBody>
        </p:sp>
        <p:grpSp>
          <p:nvGrpSpPr>
            <p:cNvPr id="25" name="Group 15"/>
            <p:cNvGrpSpPr/>
            <p:nvPr/>
          </p:nvGrpSpPr>
          <p:grpSpPr bwMode="auto">
            <a:xfrm>
              <a:off x="2021437" y="2928940"/>
              <a:ext cx="2373644" cy="232624"/>
              <a:chOff x="240" y="3504"/>
              <a:chExt cx="2044" cy="240"/>
            </a:xfrm>
          </p:grpSpPr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72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20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>
                <a:off x="168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68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2160" y="3744"/>
                <a:ext cx="1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24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</p:grpSp>
        <p:grpSp>
          <p:nvGrpSpPr>
            <p:cNvPr id="43" name="Group 42"/>
            <p:cNvGrpSpPr/>
            <p:nvPr/>
          </p:nvGrpSpPr>
          <p:grpSpPr bwMode="auto">
            <a:xfrm>
              <a:off x="1943166" y="2478292"/>
              <a:ext cx="2443321" cy="308227"/>
              <a:chOff x="1731" y="3091"/>
              <a:chExt cx="2104" cy="318"/>
            </a:xfrm>
          </p:grpSpPr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auto">
              <a:xfrm>
                <a:off x="1731" y="3091"/>
                <a:ext cx="480" cy="31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1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en-US" altLang="zh-CN" sz="1400" b="1" dirty="0" smtClean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en-US" altLang="zh-CN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2159" y="3168"/>
                <a:ext cx="469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>
                <a:off x="2627" y="3360"/>
                <a:ext cx="474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>
                <a:off x="2148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 flipH="1">
                <a:off x="1777" y="3360"/>
                <a:ext cx="37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2627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3119" y="3168"/>
                <a:ext cx="469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3587" y="3360"/>
                <a:ext cx="248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3108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53" name="Line 52"/>
              <p:cNvSpPr>
                <a:spLocks noChangeShapeType="1"/>
              </p:cNvSpPr>
              <p:nvPr/>
            </p:nvSpPr>
            <p:spPr bwMode="auto">
              <a:xfrm>
                <a:off x="3587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395536" y="2500313"/>
            <a:ext cx="864096" cy="738664"/>
            <a:chOff x="5526865" y="3916666"/>
            <a:chExt cx="790608" cy="499028"/>
          </a:xfrm>
        </p:grpSpPr>
        <p:sp>
          <p:nvSpPr>
            <p:cNvPr id="55" name="圆角矩形标注 13"/>
            <p:cNvSpPr>
              <a:spLocks noChangeArrowheads="1"/>
            </p:cNvSpPr>
            <p:nvPr/>
          </p:nvSpPr>
          <p:spPr bwMode="auto">
            <a:xfrm>
              <a:off x="5548574" y="3932504"/>
              <a:ext cx="676821" cy="340493"/>
            </a:xfrm>
            <a:prstGeom prst="wedgeRoundRectCallout">
              <a:avLst>
                <a:gd name="adj1" fmla="val 76961"/>
                <a:gd name="adj2" fmla="val -5653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790608" cy="499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信号给定正确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1407198" y="3604820"/>
            <a:ext cx="1993424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2255" indent="-26225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后果</a:t>
            </a:r>
            <a:r>
              <a:rPr lang="en-US" altLang="zh-CN" sz="1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1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失去同步性！</a:t>
            </a:r>
            <a:r>
              <a:rPr lang="en-US" altLang="zh-CN" sz="1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355010" y="3929072"/>
            <a:ext cx="3433014" cy="1166162"/>
            <a:chOff x="1643042" y="3929072"/>
            <a:chExt cx="2857520" cy="1166162"/>
          </a:xfrm>
        </p:grpSpPr>
        <p:sp>
          <p:nvSpPr>
            <p:cNvPr id="57" name="圆角矩形 56"/>
            <p:cNvSpPr/>
            <p:nvPr/>
          </p:nvSpPr>
          <p:spPr bwMode="auto">
            <a:xfrm>
              <a:off x="1643042" y="3929072"/>
              <a:ext cx="2857520" cy="1000132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3"/>
            <p:cNvSpPr>
              <a:spLocks noChangeShapeType="1"/>
            </p:cNvSpPr>
            <p:nvPr/>
          </p:nvSpPr>
          <p:spPr bwMode="auto">
            <a:xfrm>
              <a:off x="4264648" y="4323307"/>
              <a:ext cx="0" cy="4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60" name="Line 4"/>
            <p:cNvSpPr>
              <a:spLocks noChangeShapeType="1"/>
            </p:cNvSpPr>
            <p:nvPr/>
          </p:nvSpPr>
          <p:spPr bwMode="auto">
            <a:xfrm>
              <a:off x="3707544" y="4305052"/>
              <a:ext cx="0" cy="360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3150440" y="4323307"/>
              <a:ext cx="0" cy="432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2493098" y="4157224"/>
              <a:ext cx="0" cy="324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1643042" y="4572014"/>
              <a:ext cx="500066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</a:rPr>
                <a:t>CLK</a:t>
              </a:r>
              <a:endParaRPr lang="en-US" altLang="zh-CN" sz="1400" b="1" dirty="0">
                <a:latin typeface="+mj-lt"/>
              </a:endParaRPr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1643604" y="4141995"/>
              <a:ext cx="428628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</a:rPr>
                <a:t>En</a:t>
              </a:r>
              <a:endParaRPr lang="en-US" altLang="zh-CN" sz="1400" b="1" dirty="0" smtClean="0">
                <a:latin typeface="+mj-lt"/>
              </a:endParaRPr>
            </a:p>
          </p:txBody>
        </p:sp>
        <p:grpSp>
          <p:nvGrpSpPr>
            <p:cNvPr id="65" name="Group 15"/>
            <p:cNvGrpSpPr/>
            <p:nvPr/>
          </p:nvGrpSpPr>
          <p:grpSpPr bwMode="auto">
            <a:xfrm>
              <a:off x="2035837" y="4493376"/>
              <a:ext cx="2373644" cy="232624"/>
              <a:chOff x="240" y="3504"/>
              <a:chExt cx="2044" cy="240"/>
            </a:xfrm>
          </p:grpSpPr>
          <p:sp>
            <p:nvSpPr>
              <p:cNvPr id="66" name="Line 16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67" name="Line 17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69" name="Line 19"/>
              <p:cNvSpPr>
                <a:spLocks noChangeShapeType="1"/>
              </p:cNvSpPr>
              <p:nvPr/>
            </p:nvSpPr>
            <p:spPr bwMode="auto">
              <a:xfrm>
                <a:off x="72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0" name="Line 20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3" name="Line 23"/>
              <p:cNvSpPr>
                <a:spLocks noChangeShapeType="1"/>
              </p:cNvSpPr>
              <p:nvPr/>
            </p:nvSpPr>
            <p:spPr bwMode="auto">
              <a:xfrm>
                <a:off x="120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4" name="Line 24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>
                <a:off x="168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6" name="Line 26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7" name="Line 27"/>
              <p:cNvSpPr>
                <a:spLocks noChangeShapeType="1"/>
              </p:cNvSpPr>
              <p:nvPr/>
            </p:nvSpPr>
            <p:spPr bwMode="auto">
              <a:xfrm>
                <a:off x="168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8" name="Line 28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79" name="Line 29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0" name="Line 30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1" name="Line 31"/>
              <p:cNvSpPr>
                <a:spLocks noChangeShapeType="1"/>
              </p:cNvSpPr>
              <p:nvPr/>
            </p:nvSpPr>
            <p:spPr bwMode="auto">
              <a:xfrm>
                <a:off x="2160" y="3744"/>
                <a:ext cx="1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2" name="Line 32"/>
              <p:cNvSpPr>
                <a:spLocks noChangeShapeType="1"/>
              </p:cNvSpPr>
              <p:nvPr/>
            </p:nvSpPr>
            <p:spPr bwMode="auto">
              <a:xfrm>
                <a:off x="24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</p:grp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1928794" y="4049923"/>
              <a:ext cx="500066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设</a:t>
              </a:r>
              <a:r>
                <a:rPr lang="en-US" altLang="zh-CN" sz="1400" b="1" dirty="0" smtClean="0">
                  <a:latin typeface="+mj-lt"/>
                  <a:ea typeface="黑体" panose="02010609060101010101" pitchFamily="49" charset="-122"/>
                </a:rPr>
                <a:t>0</a:t>
              </a:r>
              <a:endParaRPr lang="en-US" altLang="zh-CN" sz="1400" b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84" name="Line 44"/>
            <p:cNvSpPr>
              <a:spLocks noChangeShapeType="1"/>
            </p:cNvSpPr>
            <p:nvPr/>
          </p:nvSpPr>
          <p:spPr bwMode="auto">
            <a:xfrm>
              <a:off x="2371822" y="4124556"/>
              <a:ext cx="10800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>
              <a:off x="2500298" y="4310655"/>
              <a:ext cx="97200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86" name="Line 46"/>
            <p:cNvSpPr>
              <a:spLocks noChangeShapeType="1"/>
            </p:cNvSpPr>
            <p:nvPr/>
          </p:nvSpPr>
          <p:spPr bwMode="auto">
            <a:xfrm>
              <a:off x="2364622" y="4124556"/>
              <a:ext cx="0" cy="18609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87" name="Line 47"/>
            <p:cNvSpPr>
              <a:spLocks noChangeShapeType="1"/>
            </p:cNvSpPr>
            <p:nvPr/>
          </p:nvSpPr>
          <p:spPr bwMode="auto">
            <a:xfrm flipH="1">
              <a:off x="2046983" y="4310655"/>
              <a:ext cx="32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88" name="Line 48"/>
            <p:cNvSpPr>
              <a:spLocks noChangeShapeType="1"/>
            </p:cNvSpPr>
            <p:nvPr/>
          </p:nvSpPr>
          <p:spPr bwMode="auto">
            <a:xfrm>
              <a:off x="2493098" y="4124556"/>
              <a:ext cx="0" cy="18609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89" name="Line 49"/>
            <p:cNvSpPr>
              <a:spLocks noChangeShapeType="1"/>
            </p:cNvSpPr>
            <p:nvPr/>
          </p:nvSpPr>
          <p:spPr bwMode="auto">
            <a:xfrm>
              <a:off x="3478830" y="4124556"/>
              <a:ext cx="10800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0" name="Line 50"/>
            <p:cNvSpPr>
              <a:spLocks noChangeShapeType="1"/>
            </p:cNvSpPr>
            <p:nvPr/>
          </p:nvSpPr>
          <p:spPr bwMode="auto">
            <a:xfrm>
              <a:off x="3592906" y="4310655"/>
              <a:ext cx="79200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1" name="Line 51"/>
            <p:cNvSpPr>
              <a:spLocks noChangeShapeType="1"/>
            </p:cNvSpPr>
            <p:nvPr/>
          </p:nvSpPr>
          <p:spPr bwMode="auto">
            <a:xfrm>
              <a:off x="3478830" y="4124556"/>
              <a:ext cx="0" cy="18609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3586268" y="4156662"/>
              <a:ext cx="0" cy="324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3" name="Line 52"/>
            <p:cNvSpPr>
              <a:spLocks noChangeShapeType="1"/>
            </p:cNvSpPr>
            <p:nvPr/>
          </p:nvSpPr>
          <p:spPr bwMode="auto">
            <a:xfrm>
              <a:off x="3586268" y="4124556"/>
              <a:ext cx="0" cy="18609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67544" y="4000513"/>
            <a:ext cx="792000" cy="1008000"/>
            <a:chOff x="5526865" y="3916666"/>
            <a:chExt cx="790608" cy="470048"/>
          </a:xfrm>
        </p:grpSpPr>
        <p:sp>
          <p:nvSpPr>
            <p:cNvPr id="95" name="圆角矩形标注 13"/>
            <p:cNvSpPr>
              <a:spLocks noChangeArrowheads="1"/>
            </p:cNvSpPr>
            <p:nvPr/>
          </p:nvSpPr>
          <p:spPr bwMode="auto">
            <a:xfrm>
              <a:off x="5548574" y="3932504"/>
              <a:ext cx="676821" cy="216689"/>
            </a:xfrm>
            <a:prstGeom prst="wedgeRoundRectCallout">
              <a:avLst>
                <a:gd name="adj1" fmla="val 88027"/>
                <a:gd name="adj2" fmla="val -5653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790608" cy="47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信号给定错误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7087647" y="1669154"/>
            <a:ext cx="1094378" cy="264149"/>
            <a:chOff x="7087647" y="1678779"/>
            <a:chExt cx="1094378" cy="264149"/>
          </a:xfrm>
        </p:grpSpPr>
        <p:cxnSp>
          <p:nvCxnSpPr>
            <p:cNvPr id="100" name="直接连接符 99"/>
            <p:cNvCxnSpPr/>
            <p:nvPr/>
          </p:nvCxnSpPr>
          <p:spPr bwMode="auto">
            <a:xfrm>
              <a:off x="8028384" y="1942928"/>
              <a:ext cx="14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8182025" y="1678779"/>
              <a:ext cx="0" cy="252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直接连接符 103"/>
            <p:cNvCxnSpPr/>
            <p:nvPr/>
          </p:nvCxnSpPr>
          <p:spPr bwMode="auto">
            <a:xfrm flipH="1">
              <a:off x="7092280" y="1678779"/>
              <a:ext cx="10801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7092280" y="1678779"/>
              <a:ext cx="0" cy="18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7087647" y="1870920"/>
              <a:ext cx="14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9" name="AutoShape 59"/>
          <p:cNvSpPr>
            <a:spLocks noChangeArrowheads="1"/>
          </p:cNvSpPr>
          <p:nvPr/>
        </p:nvSpPr>
        <p:spPr bwMode="auto">
          <a:xfrm>
            <a:off x="8316416" y="1347614"/>
            <a:ext cx="691205" cy="324000"/>
          </a:xfrm>
          <a:prstGeom prst="wedgeRoundRectCallout">
            <a:avLst>
              <a:gd name="adj1" fmla="val -61787"/>
              <a:gd name="adj2" fmla="val 89161"/>
              <a:gd name="adj3" fmla="val 16667"/>
            </a:avLst>
          </a:prstGeom>
          <a:solidFill>
            <a:srgbClr val="FFFF99"/>
          </a:solidFill>
          <a:ln w="9525">
            <a:solidFill>
              <a:srgbClr val="CC6600"/>
            </a:solidFill>
            <a:miter lim="800000"/>
          </a:ln>
          <a:effectLst>
            <a:prstShdw prst="shdw17" dist="17961" dir="2700000">
              <a:srgbClr val="7A3D00"/>
            </a:prstShdw>
          </a:effectLst>
        </p:spPr>
        <p:txBody>
          <a:bodyPr anchor="b"/>
          <a:lstStyle>
            <a:lvl1pPr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CE=0</a:t>
            </a:r>
            <a:endParaRPr lang="en-US" altLang="zh-CN" sz="1400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10" name="AutoShape 59"/>
          <p:cNvSpPr>
            <a:spLocks noChangeArrowheads="1"/>
          </p:cNvSpPr>
          <p:nvPr/>
        </p:nvSpPr>
        <p:spPr bwMode="auto">
          <a:xfrm>
            <a:off x="8244408" y="2067694"/>
            <a:ext cx="691205" cy="324000"/>
          </a:xfrm>
          <a:prstGeom prst="wedgeRoundRectCallout">
            <a:avLst>
              <a:gd name="adj1" fmla="val -75712"/>
              <a:gd name="adj2" fmla="val -44523"/>
              <a:gd name="adj3" fmla="val 16667"/>
            </a:avLst>
          </a:prstGeom>
          <a:solidFill>
            <a:srgbClr val="FFFF99"/>
          </a:solidFill>
          <a:ln w="9525">
            <a:solidFill>
              <a:srgbClr val="CC6600"/>
            </a:solidFill>
            <a:miter lim="800000"/>
          </a:ln>
          <a:effectLst>
            <a:prstShdw prst="shdw17" dist="17961" dir="2700000">
              <a:srgbClr val="7A3D00"/>
            </a:prstShdw>
          </a:effectLst>
        </p:spPr>
        <p:txBody>
          <a:bodyPr anchor="b"/>
          <a:lstStyle>
            <a:lvl1pPr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CE=1</a:t>
            </a:r>
            <a:endParaRPr lang="en-US" altLang="zh-CN" sz="1400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112" name="直接连接符 111"/>
          <p:cNvCxnSpPr/>
          <p:nvPr/>
        </p:nvCxnSpPr>
        <p:spPr bwMode="auto">
          <a:xfrm>
            <a:off x="7092280" y="2034186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8" grpId="0"/>
      <p:bldP spid="109" grpId="0" bldLvl="0" animBg="1" autoUpdateAnimBg="0"/>
      <p:bldP spid="110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800" dirty="0">
                <a:sym typeface="+mn-ea"/>
              </a:rPr>
              <a:t>T</a:t>
            </a:r>
            <a:r>
              <a:rPr lang="zh-CN" altLang="en-US" sz="3800" dirty="0">
                <a:sym typeface="+mn-ea"/>
              </a:rPr>
              <a:t>触发器的应用</a:t>
            </a:r>
            <a:r>
              <a:rPr lang="en-US" altLang="zh-CN" sz="3800" dirty="0">
                <a:sym typeface="+mn-ea"/>
              </a:rPr>
              <a:t>—</a:t>
            </a:r>
            <a:r>
              <a:rPr lang="zh-CN" altLang="en-US" sz="3800" dirty="0">
                <a:sym typeface="+mn-ea"/>
              </a:rPr>
              <a:t>二进制加法计数器</a:t>
            </a:r>
            <a:endParaRPr lang="zh-CN" altLang="en-US" sz="3800" dirty="0">
              <a:sym typeface="+mn-ea"/>
            </a:endParaRPr>
          </a:p>
        </p:txBody>
      </p:sp>
      <p:pic>
        <p:nvPicPr>
          <p:cNvPr id="56322" name="图片 3"/>
          <p:cNvPicPr>
            <a:picLocks noChangeAspect="1"/>
          </p:cNvPicPr>
          <p:nvPr/>
        </p:nvPicPr>
        <p:blipFill>
          <a:blip r:embed="rId1"/>
          <a:srcRect l="3230" t="1250" r="3097" b="2882"/>
          <a:stretch>
            <a:fillRect/>
          </a:stretch>
        </p:blipFill>
        <p:spPr>
          <a:xfrm>
            <a:off x="1393190" y="824865"/>
            <a:ext cx="6223635" cy="4213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sz="1050" dirty="0"/>
            </a:fld>
            <a:endParaRPr lang="en-US" altLang="zh-CN" sz="105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JK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触发器的应用实例</a:t>
            </a:r>
            <a:endParaRPr lang="zh-CN" altLang="en-US" dirty="0" smtClean="0">
              <a:solidFill>
                <a:schemeClr val="bg2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364088" y="1419622"/>
            <a:ext cx="1908000" cy="782241"/>
            <a:chOff x="685800" y="3028949"/>
            <a:chExt cx="1908000" cy="782241"/>
          </a:xfrm>
        </p:grpSpPr>
        <p:sp>
          <p:nvSpPr>
            <p:cNvPr id="379966" name="Text Box 62"/>
            <p:cNvSpPr txBox="1">
              <a:spLocks noChangeArrowheads="1"/>
            </p:cNvSpPr>
            <p:nvPr/>
          </p:nvSpPr>
          <p:spPr bwMode="auto">
            <a:xfrm>
              <a:off x="685800" y="3028949"/>
              <a:ext cx="1908000" cy="782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n+1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J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          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J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kumimoji="0"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610" name="Line 63"/>
            <p:cNvSpPr>
              <a:spLocks noChangeShapeType="1"/>
            </p:cNvSpPr>
            <p:nvPr/>
          </p:nvSpPr>
          <p:spPr bwMode="auto">
            <a:xfrm>
              <a:off x="1584325" y="3092052"/>
              <a:ext cx="10795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11" name="Line 64"/>
            <p:cNvSpPr>
              <a:spLocks noChangeShapeType="1"/>
            </p:cNvSpPr>
            <p:nvPr/>
          </p:nvSpPr>
          <p:spPr bwMode="auto">
            <a:xfrm>
              <a:off x="2051720" y="3092052"/>
              <a:ext cx="10795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12" name="Line 65"/>
            <p:cNvSpPr>
              <a:spLocks noChangeShapeType="1"/>
            </p:cNvSpPr>
            <p:nvPr/>
          </p:nvSpPr>
          <p:spPr bwMode="auto">
            <a:xfrm>
              <a:off x="1593964" y="3507854"/>
              <a:ext cx="10800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25613" name="Group 79"/>
          <p:cNvGrpSpPr/>
          <p:nvPr/>
        </p:nvGrpSpPr>
        <p:grpSpPr bwMode="auto">
          <a:xfrm>
            <a:off x="5797205" y="2355726"/>
            <a:ext cx="1800226" cy="338137"/>
            <a:chOff x="1920" y="3072"/>
            <a:chExt cx="1134" cy="284"/>
          </a:xfrm>
        </p:grpSpPr>
        <p:sp>
          <p:nvSpPr>
            <p:cNvPr id="379970" name="Text Box 66"/>
            <p:cNvSpPr txBox="1">
              <a:spLocks noChangeArrowheads="1"/>
            </p:cNvSpPr>
            <p:nvPr/>
          </p:nvSpPr>
          <p:spPr bwMode="auto">
            <a:xfrm>
              <a:off x="1920" y="3072"/>
              <a:ext cx="1134" cy="2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A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639" name="Line 67"/>
            <p:cNvSpPr>
              <a:spLocks noChangeShapeType="1"/>
            </p:cNvSpPr>
            <p:nvPr/>
          </p:nvSpPr>
          <p:spPr bwMode="auto">
            <a:xfrm>
              <a:off x="2645" y="3120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40" name="Line 68"/>
            <p:cNvSpPr>
              <a:spLocks noChangeShapeType="1"/>
            </p:cNvSpPr>
            <p:nvPr/>
          </p:nvSpPr>
          <p:spPr bwMode="auto">
            <a:xfrm>
              <a:off x="2116" y="3082"/>
              <a:ext cx="61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41" name="Line 76"/>
            <p:cNvSpPr>
              <a:spLocks noChangeShapeType="1"/>
            </p:cNvSpPr>
            <p:nvPr/>
          </p:nvSpPr>
          <p:spPr bwMode="auto">
            <a:xfrm>
              <a:off x="2827" y="3120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25614" name="Group 78"/>
          <p:cNvGrpSpPr/>
          <p:nvPr/>
        </p:nvGrpSpPr>
        <p:grpSpPr bwMode="auto">
          <a:xfrm>
            <a:off x="5814315" y="2825057"/>
            <a:ext cx="1655763" cy="338137"/>
            <a:chOff x="960" y="3465"/>
            <a:chExt cx="1043" cy="284"/>
          </a:xfrm>
        </p:grpSpPr>
        <p:sp>
          <p:nvSpPr>
            <p:cNvPr id="379973" name="Text Box 69"/>
            <p:cNvSpPr txBox="1">
              <a:spLocks noChangeArrowheads="1"/>
            </p:cNvSpPr>
            <p:nvPr/>
          </p:nvSpPr>
          <p:spPr bwMode="auto">
            <a:xfrm>
              <a:off x="960" y="3465"/>
              <a:ext cx="1043" cy="2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kumimoji="0"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A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· 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633" name="Line 70"/>
            <p:cNvSpPr>
              <a:spLocks noChangeShapeType="1"/>
            </p:cNvSpPr>
            <p:nvPr/>
          </p:nvSpPr>
          <p:spPr bwMode="auto">
            <a:xfrm>
              <a:off x="1142" y="3485"/>
              <a:ext cx="18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35" name="Line 74"/>
            <p:cNvSpPr>
              <a:spLocks noChangeShapeType="1"/>
            </p:cNvSpPr>
            <p:nvPr/>
          </p:nvSpPr>
          <p:spPr bwMode="auto">
            <a:xfrm>
              <a:off x="1474" y="3485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36" name="Line 75"/>
            <p:cNvSpPr>
              <a:spLocks noChangeShapeType="1"/>
            </p:cNvSpPr>
            <p:nvPr/>
          </p:nvSpPr>
          <p:spPr bwMode="auto">
            <a:xfrm>
              <a:off x="1617" y="3523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37" name="Line 77"/>
            <p:cNvSpPr>
              <a:spLocks noChangeShapeType="1"/>
            </p:cNvSpPr>
            <p:nvPr/>
          </p:nvSpPr>
          <p:spPr bwMode="auto">
            <a:xfrm>
              <a:off x="1800" y="3523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25615" name="Group 89"/>
          <p:cNvGrpSpPr/>
          <p:nvPr/>
        </p:nvGrpSpPr>
        <p:grpSpPr bwMode="auto">
          <a:xfrm>
            <a:off x="5825145" y="3291830"/>
            <a:ext cx="2232025" cy="338137"/>
            <a:chOff x="2784" y="3465"/>
            <a:chExt cx="1406" cy="284"/>
          </a:xfrm>
        </p:grpSpPr>
        <p:sp>
          <p:nvSpPr>
            <p:cNvPr id="379985" name="Text Box 81"/>
            <p:cNvSpPr txBox="1">
              <a:spLocks noChangeArrowheads="1"/>
            </p:cNvSpPr>
            <p:nvPr/>
          </p:nvSpPr>
          <p:spPr bwMode="auto">
            <a:xfrm>
              <a:off x="2784" y="3465"/>
              <a:ext cx="1406" cy="2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(A +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)  (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)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628" name="Line 85"/>
            <p:cNvSpPr>
              <a:spLocks noChangeShapeType="1"/>
            </p:cNvSpPr>
            <p:nvPr/>
          </p:nvSpPr>
          <p:spPr bwMode="auto">
            <a:xfrm>
              <a:off x="3518" y="3504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29" name="Line 86"/>
            <p:cNvSpPr>
              <a:spLocks noChangeShapeType="1"/>
            </p:cNvSpPr>
            <p:nvPr/>
          </p:nvSpPr>
          <p:spPr bwMode="auto">
            <a:xfrm>
              <a:off x="3004" y="3504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30" name="Line 87"/>
            <p:cNvSpPr>
              <a:spLocks noChangeShapeType="1"/>
            </p:cNvSpPr>
            <p:nvPr/>
          </p:nvSpPr>
          <p:spPr bwMode="auto">
            <a:xfrm>
              <a:off x="3221" y="3504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31" name="Line 88"/>
            <p:cNvSpPr>
              <a:spLocks noChangeShapeType="1"/>
            </p:cNvSpPr>
            <p:nvPr/>
          </p:nvSpPr>
          <p:spPr bwMode="auto">
            <a:xfrm>
              <a:off x="3957" y="3504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25616" name="Group 100"/>
          <p:cNvGrpSpPr/>
          <p:nvPr/>
        </p:nvGrpSpPr>
        <p:grpSpPr bwMode="auto">
          <a:xfrm>
            <a:off x="5814380" y="3867894"/>
            <a:ext cx="1584325" cy="338137"/>
            <a:chOff x="960" y="3897"/>
            <a:chExt cx="998" cy="284"/>
          </a:xfrm>
        </p:grpSpPr>
        <p:sp>
          <p:nvSpPr>
            <p:cNvPr id="379995" name="Text Box 91"/>
            <p:cNvSpPr txBox="1">
              <a:spLocks noChangeArrowheads="1"/>
            </p:cNvSpPr>
            <p:nvPr/>
          </p:nvSpPr>
          <p:spPr bwMode="auto">
            <a:xfrm>
              <a:off x="960" y="3897"/>
              <a:ext cx="998" cy="2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A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kumimoji="0"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622" name="Line 95"/>
            <p:cNvSpPr>
              <a:spLocks noChangeShapeType="1"/>
            </p:cNvSpPr>
            <p:nvPr/>
          </p:nvSpPr>
          <p:spPr bwMode="auto">
            <a:xfrm>
              <a:off x="1632" y="3936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23" name="Line 96"/>
            <p:cNvSpPr>
              <a:spLocks noChangeShapeType="1"/>
            </p:cNvSpPr>
            <p:nvPr/>
          </p:nvSpPr>
          <p:spPr bwMode="auto">
            <a:xfrm>
              <a:off x="1136" y="3936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24" name="Line 97"/>
            <p:cNvSpPr>
              <a:spLocks noChangeShapeType="1"/>
            </p:cNvSpPr>
            <p:nvPr/>
          </p:nvSpPr>
          <p:spPr bwMode="auto">
            <a:xfrm>
              <a:off x="1233" y="3936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25" name="Line 98"/>
            <p:cNvSpPr>
              <a:spLocks noChangeShapeType="1"/>
            </p:cNvSpPr>
            <p:nvPr/>
          </p:nvSpPr>
          <p:spPr bwMode="auto">
            <a:xfrm>
              <a:off x="1348" y="3936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26" name="Line 99"/>
            <p:cNvSpPr>
              <a:spLocks noChangeShapeType="1"/>
            </p:cNvSpPr>
            <p:nvPr/>
          </p:nvSpPr>
          <p:spPr bwMode="auto">
            <a:xfrm>
              <a:off x="1748" y="3936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25617" name="Group 108"/>
          <p:cNvGrpSpPr/>
          <p:nvPr/>
        </p:nvGrpSpPr>
        <p:grpSpPr bwMode="auto">
          <a:xfrm>
            <a:off x="5849000" y="4443958"/>
            <a:ext cx="792163" cy="338137"/>
            <a:chOff x="2784" y="3888"/>
            <a:chExt cx="499" cy="284"/>
          </a:xfrm>
        </p:grpSpPr>
        <p:sp>
          <p:nvSpPr>
            <p:cNvPr id="380006" name="Text Box 102"/>
            <p:cNvSpPr txBox="1">
              <a:spLocks noChangeArrowheads="1"/>
            </p:cNvSpPr>
            <p:nvPr/>
          </p:nvSpPr>
          <p:spPr bwMode="auto">
            <a:xfrm>
              <a:off x="2784" y="3888"/>
              <a:ext cx="499" cy="2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 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619" name="Line 104"/>
            <p:cNvSpPr>
              <a:spLocks noChangeShapeType="1"/>
            </p:cNvSpPr>
            <p:nvPr/>
          </p:nvSpPr>
          <p:spPr bwMode="auto">
            <a:xfrm>
              <a:off x="3065" y="3927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5620" name="Line 105"/>
            <p:cNvSpPr>
              <a:spLocks noChangeShapeType="1"/>
            </p:cNvSpPr>
            <p:nvPr/>
          </p:nvSpPr>
          <p:spPr bwMode="auto">
            <a:xfrm>
              <a:off x="2962" y="3927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51609" y="1795043"/>
            <a:ext cx="3528392" cy="1728191"/>
            <a:chOff x="5185446" y="2371809"/>
            <a:chExt cx="2709518" cy="1197757"/>
          </a:xfrm>
        </p:grpSpPr>
        <p:cxnSp>
          <p:nvCxnSpPr>
            <p:cNvPr id="112" name="直接连接符 111"/>
            <p:cNvCxnSpPr/>
            <p:nvPr/>
          </p:nvCxnSpPr>
          <p:spPr bwMode="auto">
            <a:xfrm>
              <a:off x="5581656" y="3393006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5572694" y="2907340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429256" y="3284542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6" name="组合 33"/>
            <p:cNvGrpSpPr/>
            <p:nvPr/>
          </p:nvGrpSpPr>
          <p:grpSpPr bwMode="auto">
            <a:xfrm>
              <a:off x="7114971" y="2371809"/>
              <a:ext cx="769816" cy="769139"/>
              <a:chOff x="6084171" y="3283909"/>
              <a:chExt cx="769816" cy="769184"/>
            </a:xfrm>
          </p:grpSpPr>
          <p:cxnSp>
            <p:nvCxnSpPr>
              <p:cNvPr id="77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6253857" y="3890298"/>
                <a:ext cx="324002" cy="1588"/>
              </a:xfrm>
              <a:prstGeom prst="line">
                <a:avLst/>
              </a:prstGeom>
              <a:noFill/>
              <a:ln w="1270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78" name="组合 66"/>
              <p:cNvGrpSpPr/>
              <p:nvPr/>
            </p:nvGrpSpPr>
            <p:grpSpPr bwMode="auto">
              <a:xfrm>
                <a:off x="6084171" y="3283909"/>
                <a:ext cx="769816" cy="756042"/>
                <a:chOff x="2214546" y="3284125"/>
                <a:chExt cx="769820" cy="756162"/>
              </a:xfrm>
            </p:grpSpPr>
            <p:grpSp>
              <p:nvGrpSpPr>
                <p:cNvPr id="81" name="组合 16"/>
                <p:cNvGrpSpPr/>
                <p:nvPr/>
              </p:nvGrpSpPr>
              <p:grpSpPr bwMode="auto">
                <a:xfrm>
                  <a:off x="2214546" y="3284125"/>
                  <a:ext cx="769820" cy="756162"/>
                  <a:chOff x="1857356" y="2445919"/>
                  <a:chExt cx="769820" cy="756162"/>
                </a:xfrm>
              </p:grpSpPr>
              <p:cxnSp>
                <p:nvCxnSpPr>
                  <p:cNvPr id="83" name="直接连接符 1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971185" y="2823207"/>
                    <a:ext cx="756159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" name="直接连接符 1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622152" y="2823204"/>
                    <a:ext cx="756159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5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1876406" y="2643188"/>
                    <a:ext cx="648005" cy="360076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86" name="Text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7356" y="2809360"/>
                    <a:ext cx="268985" cy="2133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400" b="1" dirty="0">
                        <a:latin typeface="+mj-lt"/>
                        <a:ea typeface="黑体" panose="02010609060101010101" pitchFamily="49" charset="-122"/>
                      </a:rPr>
                      <a:t>J</a:t>
                    </a:r>
                    <a:endParaRPr lang="zh-CN" altLang="en-US" sz="14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7" name="Text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9985" y="2809353"/>
                    <a:ext cx="357191" cy="2133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400" b="1" dirty="0">
                        <a:latin typeface="+mj-lt"/>
                        <a:ea typeface="黑体" panose="02010609060101010101" pitchFamily="49" charset="-122"/>
                      </a:rPr>
                      <a:t>K</a:t>
                    </a:r>
                    <a:endParaRPr lang="zh-CN" altLang="en-US" sz="14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8" name="Text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3706" y="2619385"/>
                    <a:ext cx="357189" cy="2133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4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4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9" name="Text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9088" y="2645594"/>
                    <a:ext cx="357191" cy="2133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4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4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90" name="直接连接符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320338" y="2681298"/>
                    <a:ext cx="93600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2" name="椭圆 27"/>
                <p:cNvSpPr>
                  <a:spLocks noChangeArrowheads="1"/>
                </p:cNvSpPr>
                <p:nvPr/>
              </p:nvSpPr>
              <p:spPr bwMode="auto">
                <a:xfrm>
                  <a:off x="2512105" y="3832464"/>
                  <a:ext cx="71439" cy="71438"/>
                </a:xfrm>
                <a:prstGeom prst="ellipse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sp>
            <p:nvSpPr>
              <p:cNvPr id="79" name="等腰三角形 36"/>
              <p:cNvSpPr>
                <a:spLocks noChangeArrowheads="1"/>
              </p:cNvSpPr>
              <p:nvPr/>
            </p:nvSpPr>
            <p:spPr bwMode="auto">
              <a:xfrm>
                <a:off x="6381725" y="3765031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261461" y="3604917"/>
                <a:ext cx="422275" cy="2154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4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1" name="Text Box 43"/>
            <p:cNvSpPr txBox="1">
              <a:spLocks noChangeArrowheads="1"/>
            </p:cNvSpPr>
            <p:nvPr/>
          </p:nvSpPr>
          <p:spPr bwMode="auto">
            <a:xfrm>
              <a:off x="7256934" y="3100956"/>
              <a:ext cx="428628" cy="1919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200" b="1" dirty="0">
                  <a:latin typeface="Arial" panose="020B0604020202020204" pitchFamily="34" charset="0"/>
                </a:rPr>
                <a:t>CP</a:t>
              </a:r>
              <a:endParaRPr lang="en-US" altLang="zh-CN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92" name="流程图: 延期 91"/>
            <p:cNvSpPr/>
            <p:nvPr/>
          </p:nvSpPr>
          <p:spPr bwMode="auto">
            <a:xfrm>
              <a:off x="5786446" y="2857502"/>
              <a:ext cx="216000" cy="216000"/>
            </a:xfrm>
            <a:prstGeom prst="flowChartDelay">
              <a:avLst/>
            </a:prstGeom>
            <a:solidFill>
              <a:schemeClr val="tx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流程图: 延期 92"/>
            <p:cNvSpPr/>
            <p:nvPr/>
          </p:nvSpPr>
          <p:spPr bwMode="auto">
            <a:xfrm>
              <a:off x="5786446" y="3221892"/>
              <a:ext cx="216000" cy="216000"/>
            </a:xfrm>
            <a:prstGeom prst="flowChartDelay">
              <a:avLst/>
            </a:prstGeom>
            <a:solidFill>
              <a:schemeClr val="tx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422750" y="2964940"/>
              <a:ext cx="44913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椭圆 95"/>
            <p:cNvSpPr/>
            <p:nvPr/>
          </p:nvSpPr>
          <p:spPr bwMode="auto">
            <a:xfrm rot="5400000">
              <a:off x="6821698" y="3092854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6000760" y="2964378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6015160" y="3327180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Line 53"/>
            <p:cNvSpPr>
              <a:spLocks noChangeShapeType="1"/>
            </p:cNvSpPr>
            <p:nvPr/>
          </p:nvSpPr>
          <p:spPr bwMode="auto">
            <a:xfrm>
              <a:off x="6357950" y="2957740"/>
              <a:ext cx="0" cy="108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53"/>
            <p:cNvSpPr>
              <a:spLocks noChangeShapeType="1"/>
            </p:cNvSpPr>
            <p:nvPr/>
          </p:nvSpPr>
          <p:spPr bwMode="auto">
            <a:xfrm>
              <a:off x="6357950" y="3214692"/>
              <a:ext cx="0" cy="108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357388" y="3064790"/>
              <a:ext cx="158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6357950" y="3217016"/>
              <a:ext cx="158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900654" y="3131178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连接符 18"/>
            <p:cNvCxnSpPr>
              <a:cxnSpLocks noChangeShapeType="1"/>
            </p:cNvCxnSpPr>
            <p:nvPr/>
          </p:nvCxnSpPr>
          <p:spPr bwMode="auto">
            <a:xfrm rot="5400000">
              <a:off x="5349726" y="2686718"/>
              <a:ext cx="460800" cy="1588"/>
            </a:xfrm>
            <a:prstGeom prst="line">
              <a:avLst/>
            </a:prstGeom>
            <a:noFill/>
            <a:ln w="1270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5586880" y="2457674"/>
              <a:ext cx="1670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5429256" y="3007578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直接连接符 18"/>
            <p:cNvCxnSpPr>
              <a:cxnSpLocks noChangeShapeType="1"/>
            </p:cNvCxnSpPr>
            <p:nvPr/>
          </p:nvCxnSpPr>
          <p:spPr bwMode="auto">
            <a:xfrm rot="5400000">
              <a:off x="5490300" y="3478666"/>
              <a:ext cx="180000" cy="1588"/>
            </a:xfrm>
            <a:prstGeom prst="line">
              <a:avLst/>
            </a:prstGeom>
            <a:noFill/>
            <a:ln w="1270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7606964" y="2465744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oval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直接连接符 18"/>
            <p:cNvCxnSpPr>
              <a:cxnSpLocks noChangeShapeType="1"/>
            </p:cNvCxnSpPr>
            <p:nvPr/>
          </p:nvCxnSpPr>
          <p:spPr bwMode="auto">
            <a:xfrm rot="5400000">
              <a:off x="7337522" y="3014372"/>
              <a:ext cx="1108800" cy="1588"/>
            </a:xfrm>
            <a:prstGeom prst="line">
              <a:avLst/>
            </a:prstGeom>
            <a:noFill/>
            <a:ln w="1270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5586880" y="3562920"/>
              <a:ext cx="2304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86370" y="2866255"/>
              <a:ext cx="457200" cy="21331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/>
                <a:t>A</a:t>
              </a:r>
              <a:endParaRPr lang="en-US" altLang="zh-CN" sz="1400" b="1" dirty="0" smtClean="0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5185446" y="3143254"/>
              <a:ext cx="457200" cy="21331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/>
                <a:t>B</a:t>
              </a:r>
              <a:endParaRPr lang="en-US" altLang="zh-CN" sz="1400" b="1" dirty="0" smtClean="0"/>
            </a:p>
          </p:txBody>
        </p:sp>
      </p:grpSp>
      <p:sp>
        <p:nvSpPr>
          <p:cNvPr id="97" name="Text Box 101"/>
          <p:cNvSpPr txBox="1">
            <a:spLocks noChangeArrowheads="1"/>
          </p:cNvSpPr>
          <p:nvPr/>
        </p:nvSpPr>
        <p:spPr bwMode="auto">
          <a:xfrm>
            <a:off x="827584" y="714362"/>
            <a:ext cx="50405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：写出</a:t>
            </a:r>
            <a:r>
              <a:rPr lang="en-US" altLang="zh-CN" sz="2400" b="1" dirty="0" smtClean="0">
                <a:solidFill>
                  <a:schemeClr val="bg2"/>
                </a:solidFill>
                <a:ea typeface="黑体" panose="02010609060101010101" pitchFamily="49" charset="-122"/>
              </a:rPr>
              <a:t>JK</a:t>
            </a:r>
            <a:r>
              <a:rPr lang="zh-CN" altLang="en-US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触发器的次态方程</a:t>
            </a:r>
            <a:endParaRPr lang="zh-CN" altLang="en-US" sz="2400" b="1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75685" y="2791460"/>
            <a:ext cx="275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JK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触发器的应用实例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2</a:t>
            </a:r>
            <a:endParaRPr lang="en-US" altLang="zh-CN" dirty="0" smtClean="0">
              <a:solidFill>
                <a:schemeClr val="bg2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1983159" y="3407594"/>
            <a:ext cx="45719" cy="747574"/>
          </a:xfrm>
          <a:prstGeom prst="lin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>
              <a:latin typeface="+mj-lt"/>
            </a:endParaRPr>
          </a:p>
        </p:txBody>
      </p:sp>
      <p:sp>
        <p:nvSpPr>
          <p:cNvPr id="416804" name="Line 36"/>
          <p:cNvSpPr>
            <a:spLocks noChangeShapeType="1"/>
          </p:cNvSpPr>
          <p:nvPr/>
        </p:nvSpPr>
        <p:spPr bwMode="auto">
          <a:xfrm>
            <a:off x="2095230" y="3190110"/>
            <a:ext cx="0" cy="142875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416805" name="Text Box 37"/>
          <p:cNvSpPr txBox="1">
            <a:spLocks noChangeArrowheads="1"/>
          </p:cNvSpPr>
          <p:nvPr/>
        </p:nvSpPr>
        <p:spPr bwMode="auto">
          <a:xfrm>
            <a:off x="611560" y="3075806"/>
            <a:ext cx="762000" cy="3067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1400" b="1">
                <a:latin typeface="+mj-lt"/>
              </a:rPr>
              <a:t>CP</a:t>
            </a:r>
            <a:endParaRPr lang="en-US" altLang="zh-CN" sz="1400" b="1">
              <a:latin typeface="+mj-lt"/>
            </a:endParaRPr>
          </a:p>
        </p:txBody>
      </p:sp>
      <p:sp>
        <p:nvSpPr>
          <p:cNvPr id="416806" name="Text Box 38"/>
          <p:cNvSpPr txBox="1">
            <a:spLocks noChangeArrowheads="1"/>
          </p:cNvSpPr>
          <p:nvPr/>
        </p:nvSpPr>
        <p:spPr bwMode="auto">
          <a:xfrm>
            <a:off x="687760" y="3521894"/>
            <a:ext cx="762000" cy="3067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latin typeface="+mj-lt"/>
              </a:rPr>
              <a:t>A</a:t>
            </a:r>
            <a:endParaRPr lang="en-US" altLang="zh-CN" sz="1400" b="1" baseline="-30000">
              <a:latin typeface="+mj-lt"/>
            </a:endParaRPr>
          </a:p>
        </p:txBody>
      </p:sp>
      <p:sp>
        <p:nvSpPr>
          <p:cNvPr id="416826" name="Line 58"/>
          <p:cNvSpPr>
            <a:spLocks noChangeShapeType="1"/>
          </p:cNvSpPr>
          <p:nvPr/>
        </p:nvSpPr>
        <p:spPr bwMode="auto">
          <a:xfrm>
            <a:off x="2966886" y="3118672"/>
            <a:ext cx="0" cy="1512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416827" name="Line 59"/>
          <p:cNvSpPr>
            <a:spLocks noChangeShapeType="1"/>
          </p:cNvSpPr>
          <p:nvPr/>
        </p:nvSpPr>
        <p:spPr bwMode="auto">
          <a:xfrm>
            <a:off x="2526226" y="3190672"/>
            <a:ext cx="0" cy="142875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416828" name="Text Box 60"/>
          <p:cNvSpPr txBox="1">
            <a:spLocks noChangeArrowheads="1"/>
          </p:cNvSpPr>
          <p:nvPr/>
        </p:nvSpPr>
        <p:spPr bwMode="auto">
          <a:xfrm>
            <a:off x="687760" y="4104506"/>
            <a:ext cx="762000" cy="3067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1400" b="1">
                <a:latin typeface="+mj-lt"/>
              </a:rPr>
              <a:t>B</a:t>
            </a:r>
            <a:endParaRPr lang="en-US" altLang="zh-CN" sz="1400">
              <a:latin typeface="+mj-lt"/>
            </a:endParaRPr>
          </a:p>
        </p:txBody>
      </p:sp>
      <p:grpSp>
        <p:nvGrpSpPr>
          <p:cNvPr id="5" name="Group 110"/>
          <p:cNvGrpSpPr/>
          <p:nvPr/>
        </p:nvGrpSpPr>
        <p:grpSpPr bwMode="auto">
          <a:xfrm>
            <a:off x="1294714" y="4493444"/>
            <a:ext cx="2540881" cy="125426"/>
            <a:chOff x="861" y="3735"/>
            <a:chExt cx="2787" cy="201"/>
          </a:xfrm>
        </p:grpSpPr>
        <p:sp>
          <p:nvSpPr>
            <p:cNvPr id="26715" name="Line 62"/>
            <p:cNvSpPr>
              <a:spLocks noChangeShapeType="1"/>
            </p:cNvSpPr>
            <p:nvPr/>
          </p:nvSpPr>
          <p:spPr bwMode="auto">
            <a:xfrm>
              <a:off x="2210" y="3735"/>
              <a:ext cx="1438" cy="9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16" name="Line 63"/>
            <p:cNvSpPr>
              <a:spLocks noChangeShapeType="1"/>
            </p:cNvSpPr>
            <p:nvPr/>
          </p:nvSpPr>
          <p:spPr bwMode="auto">
            <a:xfrm>
              <a:off x="861" y="3936"/>
              <a:ext cx="1343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17" name="Line 66"/>
            <p:cNvSpPr>
              <a:spLocks noChangeShapeType="1"/>
            </p:cNvSpPr>
            <p:nvPr/>
          </p:nvSpPr>
          <p:spPr bwMode="auto">
            <a:xfrm>
              <a:off x="2207" y="3735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sp>
        <p:nvSpPr>
          <p:cNvPr id="416835" name="Rectangle 67"/>
          <p:cNvSpPr>
            <a:spLocks noChangeArrowheads="1"/>
          </p:cNvSpPr>
          <p:nvPr/>
        </p:nvSpPr>
        <p:spPr bwMode="auto">
          <a:xfrm>
            <a:off x="1159830" y="4333583"/>
            <a:ext cx="51054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zh-CN" altLang="en-US" sz="1400" b="1" dirty="0">
                <a:latin typeface="+mj-lt"/>
              </a:rPr>
              <a:t> </a:t>
            </a:r>
            <a:r>
              <a:rPr lang="en-US" altLang="zh-CN" sz="1400" b="1" dirty="0">
                <a:latin typeface="+mj-lt"/>
              </a:rPr>
              <a:t>0</a:t>
            </a:r>
            <a:endParaRPr lang="en-US" altLang="zh-CN" sz="1400" b="1" dirty="0">
              <a:latin typeface="+mj-lt"/>
            </a:endParaRPr>
          </a:p>
        </p:txBody>
      </p:sp>
      <p:grpSp>
        <p:nvGrpSpPr>
          <p:cNvPr id="26657" name="Group 92"/>
          <p:cNvGrpSpPr/>
          <p:nvPr/>
        </p:nvGrpSpPr>
        <p:grpSpPr bwMode="auto">
          <a:xfrm>
            <a:off x="1221160" y="3121844"/>
            <a:ext cx="2406856" cy="155329"/>
            <a:chOff x="768" y="2583"/>
            <a:chExt cx="2640" cy="249"/>
          </a:xfrm>
        </p:grpSpPr>
        <p:sp>
          <p:nvSpPr>
            <p:cNvPr id="26694" name="Line 41"/>
            <p:cNvSpPr>
              <a:spLocks noChangeShapeType="1"/>
            </p:cNvSpPr>
            <p:nvPr/>
          </p:nvSpPr>
          <p:spPr bwMode="auto">
            <a:xfrm>
              <a:off x="1008" y="258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95" name="Line 42"/>
            <p:cNvSpPr>
              <a:spLocks noChangeShapeType="1"/>
            </p:cNvSpPr>
            <p:nvPr/>
          </p:nvSpPr>
          <p:spPr bwMode="auto">
            <a:xfrm>
              <a:off x="1248" y="2583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96" name="Line 43"/>
            <p:cNvSpPr>
              <a:spLocks noChangeShapeType="1"/>
            </p:cNvSpPr>
            <p:nvPr/>
          </p:nvSpPr>
          <p:spPr bwMode="auto">
            <a:xfrm>
              <a:off x="1008" y="2583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97" name="Line 44"/>
            <p:cNvSpPr>
              <a:spLocks noChangeShapeType="1"/>
            </p:cNvSpPr>
            <p:nvPr/>
          </p:nvSpPr>
          <p:spPr bwMode="auto">
            <a:xfrm>
              <a:off x="1248" y="282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98" name="Line 45"/>
            <p:cNvSpPr>
              <a:spLocks noChangeShapeType="1"/>
            </p:cNvSpPr>
            <p:nvPr/>
          </p:nvSpPr>
          <p:spPr bwMode="auto">
            <a:xfrm>
              <a:off x="1488" y="258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99" name="Line 46"/>
            <p:cNvSpPr>
              <a:spLocks noChangeShapeType="1"/>
            </p:cNvSpPr>
            <p:nvPr/>
          </p:nvSpPr>
          <p:spPr bwMode="auto">
            <a:xfrm>
              <a:off x="1728" y="2583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0" name="Line 47"/>
            <p:cNvSpPr>
              <a:spLocks noChangeShapeType="1"/>
            </p:cNvSpPr>
            <p:nvPr/>
          </p:nvSpPr>
          <p:spPr bwMode="auto">
            <a:xfrm>
              <a:off x="1488" y="2583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1" name="Line 48"/>
            <p:cNvSpPr>
              <a:spLocks noChangeShapeType="1"/>
            </p:cNvSpPr>
            <p:nvPr/>
          </p:nvSpPr>
          <p:spPr bwMode="auto">
            <a:xfrm>
              <a:off x="1728" y="282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2" name="Line 49"/>
            <p:cNvSpPr>
              <a:spLocks noChangeShapeType="1"/>
            </p:cNvSpPr>
            <p:nvPr/>
          </p:nvSpPr>
          <p:spPr bwMode="auto">
            <a:xfrm>
              <a:off x="1968" y="258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3" name="Line 50"/>
            <p:cNvSpPr>
              <a:spLocks noChangeShapeType="1"/>
            </p:cNvSpPr>
            <p:nvPr/>
          </p:nvSpPr>
          <p:spPr bwMode="auto">
            <a:xfrm>
              <a:off x="2208" y="2583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4" name="Line 51"/>
            <p:cNvSpPr>
              <a:spLocks noChangeShapeType="1"/>
            </p:cNvSpPr>
            <p:nvPr/>
          </p:nvSpPr>
          <p:spPr bwMode="auto">
            <a:xfrm>
              <a:off x="1968" y="2583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5" name="Line 52"/>
            <p:cNvSpPr>
              <a:spLocks noChangeShapeType="1"/>
            </p:cNvSpPr>
            <p:nvPr/>
          </p:nvSpPr>
          <p:spPr bwMode="auto">
            <a:xfrm>
              <a:off x="2208" y="282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6" name="Line 53"/>
            <p:cNvSpPr>
              <a:spLocks noChangeShapeType="1"/>
            </p:cNvSpPr>
            <p:nvPr/>
          </p:nvSpPr>
          <p:spPr bwMode="auto">
            <a:xfrm>
              <a:off x="2448" y="258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7" name="Line 54"/>
            <p:cNvSpPr>
              <a:spLocks noChangeShapeType="1"/>
            </p:cNvSpPr>
            <p:nvPr/>
          </p:nvSpPr>
          <p:spPr bwMode="auto">
            <a:xfrm>
              <a:off x="2688" y="2583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8" name="Line 55"/>
            <p:cNvSpPr>
              <a:spLocks noChangeShapeType="1"/>
            </p:cNvSpPr>
            <p:nvPr/>
          </p:nvSpPr>
          <p:spPr bwMode="auto">
            <a:xfrm>
              <a:off x="2448" y="2583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09" name="Line 56"/>
            <p:cNvSpPr>
              <a:spLocks noChangeShapeType="1"/>
            </p:cNvSpPr>
            <p:nvPr/>
          </p:nvSpPr>
          <p:spPr bwMode="auto">
            <a:xfrm>
              <a:off x="2688" y="282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10" name="Line 57"/>
            <p:cNvSpPr>
              <a:spLocks noChangeShapeType="1"/>
            </p:cNvSpPr>
            <p:nvPr/>
          </p:nvSpPr>
          <p:spPr bwMode="auto">
            <a:xfrm>
              <a:off x="768" y="2823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11" name="Line 82"/>
            <p:cNvSpPr>
              <a:spLocks noChangeShapeType="1"/>
            </p:cNvSpPr>
            <p:nvPr/>
          </p:nvSpPr>
          <p:spPr bwMode="auto">
            <a:xfrm>
              <a:off x="2928" y="2592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12" name="Line 83"/>
            <p:cNvSpPr>
              <a:spLocks noChangeShapeType="1"/>
            </p:cNvSpPr>
            <p:nvPr/>
          </p:nvSpPr>
          <p:spPr bwMode="auto">
            <a:xfrm>
              <a:off x="3168" y="2592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13" name="Line 84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714" name="Line 85"/>
            <p:cNvSpPr>
              <a:spLocks noChangeShapeType="1"/>
            </p:cNvSpPr>
            <p:nvPr/>
          </p:nvSpPr>
          <p:spPr bwMode="auto">
            <a:xfrm>
              <a:off x="3168" y="2832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grpSp>
        <p:nvGrpSpPr>
          <p:cNvPr id="26658" name="Group 91"/>
          <p:cNvGrpSpPr/>
          <p:nvPr/>
        </p:nvGrpSpPr>
        <p:grpSpPr bwMode="auto">
          <a:xfrm>
            <a:off x="1272412" y="3636194"/>
            <a:ext cx="2357454" cy="180000"/>
            <a:chOff x="768" y="3015"/>
            <a:chExt cx="2700" cy="201"/>
          </a:xfrm>
        </p:grpSpPr>
        <p:grpSp>
          <p:nvGrpSpPr>
            <p:cNvPr id="26684" name="Group 68"/>
            <p:cNvGrpSpPr/>
            <p:nvPr/>
          </p:nvGrpSpPr>
          <p:grpSpPr bwMode="auto">
            <a:xfrm>
              <a:off x="768" y="3015"/>
              <a:ext cx="2088" cy="192"/>
              <a:chOff x="528" y="1728"/>
              <a:chExt cx="2088" cy="192"/>
            </a:xfrm>
          </p:grpSpPr>
          <p:sp>
            <p:nvSpPr>
              <p:cNvPr id="26687" name="Line 69"/>
              <p:cNvSpPr>
                <a:spLocks noChangeShapeType="1"/>
              </p:cNvSpPr>
              <p:nvPr/>
            </p:nvSpPr>
            <p:spPr bwMode="auto">
              <a:xfrm>
                <a:off x="1094" y="1728"/>
                <a:ext cx="543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6688" name="Line 70"/>
              <p:cNvSpPr>
                <a:spLocks noChangeShapeType="1"/>
              </p:cNvSpPr>
              <p:nvPr/>
            </p:nvSpPr>
            <p:spPr bwMode="auto">
              <a:xfrm>
                <a:off x="1642" y="1920"/>
                <a:ext cx="422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6689" name="Line 71"/>
              <p:cNvSpPr>
                <a:spLocks noChangeShapeType="1"/>
              </p:cNvSpPr>
              <p:nvPr/>
            </p:nvSpPr>
            <p:spPr bwMode="auto">
              <a:xfrm>
                <a:off x="1094" y="17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6690" name="Line 72"/>
              <p:cNvSpPr>
                <a:spLocks noChangeShapeType="1"/>
              </p:cNvSpPr>
              <p:nvPr/>
            </p:nvSpPr>
            <p:spPr bwMode="auto">
              <a:xfrm flipH="1">
                <a:off x="528" y="1920"/>
                <a:ext cx="56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6691" name="Line 73"/>
              <p:cNvSpPr>
                <a:spLocks noChangeShapeType="1"/>
              </p:cNvSpPr>
              <p:nvPr/>
            </p:nvSpPr>
            <p:spPr bwMode="auto">
              <a:xfrm>
                <a:off x="1642" y="17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6692" name="Line 74"/>
              <p:cNvSpPr>
                <a:spLocks noChangeShapeType="1"/>
              </p:cNvSpPr>
              <p:nvPr/>
            </p:nvSpPr>
            <p:spPr bwMode="auto">
              <a:xfrm>
                <a:off x="2064" y="17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6693" name="Line 75"/>
              <p:cNvSpPr>
                <a:spLocks noChangeShapeType="1"/>
              </p:cNvSpPr>
              <p:nvPr/>
            </p:nvSpPr>
            <p:spPr bwMode="auto">
              <a:xfrm flipH="1">
                <a:off x="2050" y="1728"/>
                <a:ext cx="56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</p:grpSp>
        <p:sp>
          <p:nvSpPr>
            <p:cNvPr id="26685" name="Line 86"/>
            <p:cNvSpPr>
              <a:spLocks noChangeShapeType="1"/>
            </p:cNvSpPr>
            <p:nvPr/>
          </p:nvSpPr>
          <p:spPr bwMode="auto">
            <a:xfrm>
              <a:off x="2844" y="3024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86" name="Line 87"/>
            <p:cNvSpPr>
              <a:spLocks noChangeShapeType="1"/>
            </p:cNvSpPr>
            <p:nvPr/>
          </p:nvSpPr>
          <p:spPr bwMode="auto">
            <a:xfrm>
              <a:off x="2844" y="321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grpSp>
        <p:nvGrpSpPr>
          <p:cNvPr id="26659" name="Group 90"/>
          <p:cNvGrpSpPr/>
          <p:nvPr/>
        </p:nvGrpSpPr>
        <p:grpSpPr bwMode="auto">
          <a:xfrm>
            <a:off x="1284858" y="4047356"/>
            <a:ext cx="2395916" cy="173603"/>
            <a:chOff x="828" y="3360"/>
            <a:chExt cx="2628" cy="279"/>
          </a:xfrm>
        </p:grpSpPr>
        <p:sp>
          <p:nvSpPr>
            <p:cNvPr id="26679" name="Line 77"/>
            <p:cNvSpPr>
              <a:spLocks noChangeShapeType="1"/>
            </p:cNvSpPr>
            <p:nvPr/>
          </p:nvSpPr>
          <p:spPr bwMode="auto">
            <a:xfrm>
              <a:off x="1346" y="3360"/>
              <a:ext cx="148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80" name="Line 79"/>
            <p:cNvSpPr>
              <a:spLocks noChangeShapeType="1"/>
            </p:cNvSpPr>
            <p:nvPr/>
          </p:nvSpPr>
          <p:spPr bwMode="auto">
            <a:xfrm>
              <a:off x="1346" y="3375"/>
              <a:ext cx="0" cy="26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81" name="Line 80"/>
            <p:cNvSpPr>
              <a:spLocks noChangeShapeType="1"/>
            </p:cNvSpPr>
            <p:nvPr/>
          </p:nvSpPr>
          <p:spPr bwMode="auto">
            <a:xfrm>
              <a:off x="2832" y="3375"/>
              <a:ext cx="0" cy="26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82" name="Line 81"/>
            <p:cNvSpPr>
              <a:spLocks noChangeShapeType="1"/>
            </p:cNvSpPr>
            <p:nvPr/>
          </p:nvSpPr>
          <p:spPr bwMode="auto">
            <a:xfrm flipH="1">
              <a:off x="828" y="3624"/>
              <a:ext cx="5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683" name="Line 88"/>
            <p:cNvSpPr>
              <a:spLocks noChangeShapeType="1"/>
            </p:cNvSpPr>
            <p:nvPr/>
          </p:nvSpPr>
          <p:spPr bwMode="auto">
            <a:xfrm>
              <a:off x="2832" y="3624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grpSp>
        <p:nvGrpSpPr>
          <p:cNvPr id="10" name="Group 108"/>
          <p:cNvGrpSpPr/>
          <p:nvPr/>
        </p:nvGrpSpPr>
        <p:grpSpPr bwMode="auto">
          <a:xfrm>
            <a:off x="5725045" y="1275606"/>
            <a:ext cx="2519363" cy="1224685"/>
            <a:chOff x="3120" y="1008"/>
            <a:chExt cx="1587" cy="1029"/>
          </a:xfrm>
        </p:grpSpPr>
        <p:sp>
          <p:nvSpPr>
            <p:cNvPr id="416863" name="Text Box 95"/>
            <p:cNvSpPr txBox="1">
              <a:spLocks noChangeArrowheads="1"/>
            </p:cNvSpPr>
            <p:nvPr/>
          </p:nvSpPr>
          <p:spPr bwMode="auto">
            <a:xfrm>
              <a:off x="3120" y="1008"/>
              <a:ext cx="1587" cy="10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n+1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J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          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(A ⊕B )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          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A⊕B  +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68" name="Line 96"/>
            <p:cNvSpPr>
              <a:spLocks noChangeShapeType="1"/>
            </p:cNvSpPr>
            <p:nvPr/>
          </p:nvSpPr>
          <p:spPr bwMode="auto">
            <a:xfrm>
              <a:off x="3688" y="1061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6669" name="Line 97"/>
            <p:cNvSpPr>
              <a:spLocks noChangeShapeType="1"/>
            </p:cNvSpPr>
            <p:nvPr/>
          </p:nvSpPr>
          <p:spPr bwMode="auto">
            <a:xfrm>
              <a:off x="3988" y="1061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6670" name="Line 98"/>
            <p:cNvSpPr>
              <a:spLocks noChangeShapeType="1"/>
            </p:cNvSpPr>
            <p:nvPr/>
          </p:nvSpPr>
          <p:spPr bwMode="auto">
            <a:xfrm>
              <a:off x="4057" y="1425"/>
              <a:ext cx="68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sp>
        <p:nvSpPr>
          <p:cNvPr id="26663" name="Text Box 101"/>
          <p:cNvSpPr txBox="1">
            <a:spLocks noChangeArrowheads="1"/>
          </p:cNvSpPr>
          <p:nvPr/>
        </p:nvSpPr>
        <p:spPr bwMode="auto">
          <a:xfrm>
            <a:off x="395536" y="714362"/>
            <a:ext cx="37163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：画出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0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端波形</a:t>
            </a:r>
            <a:r>
              <a:rPr lang="zh-CN" altLang="en-US" sz="2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0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611560" y="1239253"/>
            <a:ext cx="2550480" cy="1973061"/>
            <a:chOff x="7093930" y="3429006"/>
            <a:chExt cx="1616348" cy="1252368"/>
          </a:xfrm>
        </p:grpSpPr>
        <p:grpSp>
          <p:nvGrpSpPr>
            <p:cNvPr id="143" name="组合 142"/>
            <p:cNvGrpSpPr/>
            <p:nvPr/>
          </p:nvGrpSpPr>
          <p:grpSpPr>
            <a:xfrm>
              <a:off x="7423444" y="4086348"/>
              <a:ext cx="321190" cy="214314"/>
              <a:chOff x="4643438" y="2357436"/>
              <a:chExt cx="449130" cy="357190"/>
            </a:xfrm>
          </p:grpSpPr>
          <p:pic>
            <p:nvPicPr>
              <p:cNvPr id="141" name="Picture 3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4643438" y="2357436"/>
                <a:ext cx="449130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" name="任意多边形 141"/>
              <p:cNvSpPr/>
              <p:nvPr/>
            </p:nvSpPr>
            <p:spPr bwMode="auto">
              <a:xfrm>
                <a:off x="4658583" y="2400074"/>
                <a:ext cx="56293" cy="277582"/>
              </a:xfrm>
              <a:custGeom>
                <a:avLst/>
                <a:gdLst>
                  <a:gd name="connsiteX0" fmla="*/ 9525 w 106362"/>
                  <a:gd name="connsiteY0" fmla="*/ 0 h 447675"/>
                  <a:gd name="connsiteX1" fmla="*/ 104775 w 106362"/>
                  <a:gd name="connsiteY1" fmla="*/ 209550 h 447675"/>
                  <a:gd name="connsiteX2" fmla="*/ 0 w 106362"/>
                  <a:gd name="connsiteY2" fmla="*/ 447675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362" h="447675">
                    <a:moveTo>
                      <a:pt x="9525" y="0"/>
                    </a:moveTo>
                    <a:cubicBezTo>
                      <a:pt x="57943" y="67469"/>
                      <a:pt x="106362" y="134938"/>
                      <a:pt x="104775" y="209550"/>
                    </a:cubicBezTo>
                    <a:cubicBezTo>
                      <a:pt x="103188" y="284162"/>
                      <a:pt x="0" y="447675"/>
                      <a:pt x="0" y="44767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cxnSp>
          <p:nvCxnSpPr>
            <p:cNvPr id="102" name="直接连接符 101"/>
            <p:cNvCxnSpPr/>
            <p:nvPr/>
          </p:nvCxnSpPr>
          <p:spPr bwMode="auto">
            <a:xfrm>
              <a:off x="8436852" y="4178824"/>
              <a:ext cx="266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7320958" y="4243624"/>
              <a:ext cx="1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5" name="组合 33"/>
            <p:cNvGrpSpPr/>
            <p:nvPr/>
          </p:nvGrpSpPr>
          <p:grpSpPr bwMode="auto">
            <a:xfrm>
              <a:off x="7930283" y="3429006"/>
              <a:ext cx="619682" cy="835872"/>
              <a:chOff x="6084169" y="3283908"/>
              <a:chExt cx="619682" cy="835921"/>
            </a:xfrm>
          </p:grpSpPr>
          <p:cxnSp>
            <p:nvCxnSpPr>
              <p:cNvPr id="127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6253857" y="3890298"/>
                <a:ext cx="324002" cy="1588"/>
              </a:xfrm>
              <a:prstGeom prst="line">
                <a:avLst/>
              </a:prstGeom>
              <a:noFill/>
              <a:ln w="1270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28" name="组合 66"/>
              <p:cNvGrpSpPr/>
              <p:nvPr/>
            </p:nvGrpSpPr>
            <p:grpSpPr bwMode="auto">
              <a:xfrm>
                <a:off x="6084169" y="3283908"/>
                <a:ext cx="619682" cy="756042"/>
                <a:chOff x="2214546" y="3284124"/>
                <a:chExt cx="619686" cy="756162"/>
              </a:xfrm>
            </p:grpSpPr>
            <p:grpSp>
              <p:nvGrpSpPr>
                <p:cNvPr id="131" name="组合 16"/>
                <p:cNvGrpSpPr/>
                <p:nvPr/>
              </p:nvGrpSpPr>
              <p:grpSpPr bwMode="auto">
                <a:xfrm>
                  <a:off x="2214546" y="3284124"/>
                  <a:ext cx="619686" cy="756162"/>
                  <a:chOff x="1857356" y="2445918"/>
                  <a:chExt cx="619686" cy="756162"/>
                </a:xfrm>
              </p:grpSpPr>
              <p:cxnSp>
                <p:nvCxnSpPr>
                  <p:cNvPr id="133" name="直接连接符 1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978548" y="2823207"/>
                    <a:ext cx="756159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4" name="直接连接符 1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622152" y="2823204"/>
                    <a:ext cx="756159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35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1876406" y="2643188"/>
                    <a:ext cx="600636" cy="360076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400"/>
                  </a:p>
                </p:txBody>
              </p:sp>
              <p:sp>
                <p:nvSpPr>
                  <p:cNvPr id="136" name="Text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7356" y="2809360"/>
                    <a:ext cx="268985" cy="30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400" b="1" dirty="0">
                        <a:latin typeface="+mj-lt"/>
                        <a:ea typeface="黑体" panose="02010609060101010101" pitchFamily="49" charset="-122"/>
                      </a:rPr>
                      <a:t>J</a:t>
                    </a:r>
                    <a:endParaRPr lang="zh-CN" altLang="en-US" sz="14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37" name="Text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4545" y="2809353"/>
                    <a:ext cx="262497" cy="2357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400" b="1" dirty="0">
                        <a:latin typeface="+mj-lt"/>
                        <a:ea typeface="黑体" panose="02010609060101010101" pitchFamily="49" charset="-122"/>
                      </a:rPr>
                      <a:t>K</a:t>
                    </a:r>
                    <a:endParaRPr lang="zh-CN" altLang="en-US" sz="14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38" name="Text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3706" y="2619385"/>
                    <a:ext cx="357189" cy="30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4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4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39" name="TextBox 1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1371" y="2628912"/>
                    <a:ext cx="246621" cy="2357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4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4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140" name="直接连接符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269159" y="2666020"/>
                    <a:ext cx="93600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2" name="椭圆 27"/>
                <p:cNvSpPr>
                  <a:spLocks noChangeArrowheads="1"/>
                </p:cNvSpPr>
                <p:nvPr/>
              </p:nvSpPr>
              <p:spPr bwMode="auto">
                <a:xfrm>
                  <a:off x="2512105" y="3832464"/>
                  <a:ext cx="71439" cy="71438"/>
                </a:xfrm>
                <a:prstGeom prst="ellipse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/>
                </a:p>
              </p:txBody>
            </p:sp>
          </p:grpSp>
          <p:sp>
            <p:nvSpPr>
              <p:cNvPr id="129" name="等腰三角形 36"/>
              <p:cNvSpPr>
                <a:spLocks noChangeArrowheads="1"/>
              </p:cNvSpPr>
              <p:nvPr/>
            </p:nvSpPr>
            <p:spPr bwMode="auto">
              <a:xfrm>
                <a:off x="6381725" y="3765031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237822" y="3596578"/>
                <a:ext cx="422275" cy="5232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4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" name="Text Box 43"/>
            <p:cNvSpPr txBox="1">
              <a:spLocks noChangeArrowheads="1"/>
            </p:cNvSpPr>
            <p:nvPr/>
          </p:nvSpPr>
          <p:spPr bwMode="auto">
            <a:xfrm>
              <a:off x="8072248" y="4158154"/>
              <a:ext cx="42862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Arial" panose="020B0604020202020204" pitchFamily="34" charset="0"/>
                </a:rPr>
                <a:t>CP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7715968" y="4188376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7320958" y="4150586"/>
              <a:ext cx="1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8422278" y="3522942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oval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直接连接符 18"/>
            <p:cNvCxnSpPr>
              <a:cxnSpLocks noChangeShapeType="1"/>
            </p:cNvCxnSpPr>
            <p:nvPr/>
          </p:nvCxnSpPr>
          <p:spPr bwMode="auto">
            <a:xfrm rot="5400000">
              <a:off x="8376036" y="3848370"/>
              <a:ext cx="662400" cy="1588"/>
            </a:xfrm>
            <a:prstGeom prst="line">
              <a:avLst/>
            </a:prstGeom>
            <a:noFill/>
            <a:ln w="1270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" name="Text Box 44"/>
            <p:cNvSpPr txBox="1">
              <a:spLocks noChangeArrowheads="1"/>
            </p:cNvSpPr>
            <p:nvPr/>
          </p:nvSpPr>
          <p:spPr bwMode="auto">
            <a:xfrm>
              <a:off x="7093930" y="3968603"/>
              <a:ext cx="357190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/>
                <a:t>A</a:t>
              </a:r>
              <a:endParaRPr lang="en-US" altLang="zh-CN" sz="1400" b="1" dirty="0" smtClean="0"/>
            </a:p>
          </p:txBody>
        </p:sp>
        <p:sp>
          <p:nvSpPr>
            <p:cNvPr id="126" name="Text Box 44"/>
            <p:cNvSpPr txBox="1">
              <a:spLocks noChangeArrowheads="1"/>
            </p:cNvSpPr>
            <p:nvPr/>
          </p:nvSpPr>
          <p:spPr bwMode="auto">
            <a:xfrm>
              <a:off x="7100796" y="4143386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 smtClean="0"/>
                <a:t>B</a:t>
              </a:r>
              <a:endParaRPr lang="en-US" altLang="zh-CN" sz="1400" b="1" dirty="0" smtClean="0"/>
            </a:p>
          </p:txBody>
        </p:sp>
      </p:grpSp>
      <p:sp>
        <p:nvSpPr>
          <p:cNvPr id="145" name="Line 36"/>
          <p:cNvSpPr>
            <a:spLocks noChangeShapeType="1"/>
          </p:cNvSpPr>
          <p:nvPr/>
        </p:nvSpPr>
        <p:spPr bwMode="auto">
          <a:xfrm>
            <a:off x="1659402" y="3190110"/>
            <a:ext cx="0" cy="142875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46" name="Line 58"/>
          <p:cNvSpPr>
            <a:spLocks noChangeShapeType="1"/>
          </p:cNvSpPr>
          <p:nvPr/>
        </p:nvSpPr>
        <p:spPr bwMode="auto">
          <a:xfrm>
            <a:off x="3409352" y="3206272"/>
            <a:ext cx="0" cy="1404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92" name="Text Box 101"/>
          <p:cNvSpPr txBox="1">
            <a:spLocks noChangeArrowheads="1"/>
          </p:cNvSpPr>
          <p:nvPr/>
        </p:nvSpPr>
        <p:spPr bwMode="auto">
          <a:xfrm>
            <a:off x="4499992" y="762258"/>
            <a:ext cx="41764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：写出</a:t>
            </a:r>
            <a:r>
              <a:rPr lang="en-US" altLang="zh-CN" sz="1800" b="1" dirty="0" smtClean="0">
                <a:solidFill>
                  <a:schemeClr val="bg2"/>
                </a:solidFill>
                <a:ea typeface="黑体" panose="02010609060101010101" pitchFamily="49" charset="-122"/>
              </a:rPr>
              <a:t>JK</a:t>
            </a: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触发器的次态方程</a:t>
            </a:r>
            <a:endParaRPr lang="zh-CN" altLang="en-US" sz="1800" b="1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下箭头 92"/>
          <p:cNvSpPr/>
          <p:nvPr/>
        </p:nvSpPr>
        <p:spPr bwMode="auto">
          <a:xfrm rot="3880774">
            <a:off x="4566752" y="1767628"/>
            <a:ext cx="310251" cy="164406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 rot="20097467">
            <a:off x="3482679" y="1996246"/>
            <a:ext cx="2160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按照次态方程，在每一个时钟下降沿画出</a:t>
            </a:r>
            <a:r>
              <a:rPr lang="en-US" altLang="zh-CN" sz="1400" b="1" dirty="0" smtClean="0"/>
              <a:t>Q</a:t>
            </a:r>
            <a:r>
              <a:rPr lang="zh-CN" altLang="en-US" sz="1400" b="1" dirty="0" smtClean="0"/>
              <a:t>端波形</a:t>
            </a:r>
            <a:endParaRPr lang="zh-CN" altLang="en-US" sz="1400" b="1" dirty="0"/>
          </a:p>
        </p:txBody>
      </p:sp>
      <p:sp>
        <p:nvSpPr>
          <p:cNvPr id="95" name="Text Box 101"/>
          <p:cNvSpPr txBox="1">
            <a:spLocks noChangeArrowheads="1"/>
          </p:cNvSpPr>
          <p:nvPr/>
        </p:nvSpPr>
        <p:spPr bwMode="auto">
          <a:xfrm>
            <a:off x="4212972" y="2859782"/>
            <a:ext cx="4176464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18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18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在每一个时钟下降沿，计算</a:t>
            </a:r>
            <a:r>
              <a:rPr lang="en-US" altLang="zh-CN" sz="18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J</a:t>
            </a: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的取值，从而确定</a:t>
            </a:r>
            <a:r>
              <a:rPr lang="en-US" altLang="zh-CN" sz="18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Q</a:t>
            </a: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端波形</a:t>
            </a:r>
            <a:endParaRPr lang="zh-CN" altLang="en-US" sz="1800" b="1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6807" name="Text Box 39"/>
          <p:cNvSpPr txBox="1">
            <a:spLocks noChangeArrowheads="1"/>
          </p:cNvSpPr>
          <p:nvPr/>
        </p:nvSpPr>
        <p:spPr bwMode="auto">
          <a:xfrm>
            <a:off x="687760" y="4504556"/>
            <a:ext cx="563992" cy="30670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dirty="0" smtClean="0">
                <a:latin typeface="+mj-lt"/>
              </a:rPr>
              <a:t>Q</a:t>
            </a:r>
            <a:endParaRPr lang="en-US" altLang="zh-CN" sz="1400" b="1" dirty="0" smtClean="0">
              <a:latin typeface="+mj-lt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353174" y="3250679"/>
          <a:ext cx="1656080" cy="15024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945"/>
                <a:gridCol w="575891"/>
                <a:gridCol w="503928"/>
              </a:tblGrid>
              <a:tr h="4267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输入端</a:t>
                      </a:r>
                      <a:endParaRPr lang="en-US" altLang="zh-CN" sz="1100" kern="12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J             K </a:t>
                      </a:r>
                      <a:endParaRPr lang="zh-CN" altLang="en-US" sz="11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17" marR="91417" marT="45705" marB="4570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次态</a:t>
                      </a:r>
                      <a:endParaRPr lang="en-US" altLang="zh-CN" sz="11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baseline="-2500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</a:rPr>
                        <a:t>n+1</a:t>
                      </a:r>
                      <a:endParaRPr lang="zh-CN" altLang="en-US" sz="1100" baseline="-2500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L="91417" marR="91417" marT="45705" marB="4570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75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kern="1200" baseline="-2500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775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617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  <a:tr h="2261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100" kern="1200" baseline="-25000" dirty="0" err="1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7" marR="91417" marT="45705" marB="45705">
                    <a:noFill/>
                  </a:tcPr>
                </a:tc>
              </a:tr>
            </a:tbl>
          </a:graphicData>
        </a:graphic>
      </p:graphicFrame>
      <p:cxnSp>
        <p:nvCxnSpPr>
          <p:cNvPr id="97" name="直接连接符 122"/>
          <p:cNvCxnSpPr>
            <a:cxnSpLocks noChangeShapeType="1"/>
          </p:cNvCxnSpPr>
          <p:nvPr/>
        </p:nvCxnSpPr>
        <p:spPr bwMode="auto">
          <a:xfrm>
            <a:off x="8673557" y="4548138"/>
            <a:ext cx="107950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4139952" y="3601348"/>
            <a:ext cx="309634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↓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J=0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K=1  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↓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J=0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K=1  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↓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J=1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K=1  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翻转功能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4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↓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J=0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K=0  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保持功能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↓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J=0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K=0  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保持功能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41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41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bldLvl="0" animBg="1"/>
      <p:bldP spid="94" grpId="0"/>
      <p:bldP spid="95" grpId="0"/>
      <p:bldP spid="98" grpId="0" bldLvl="2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触发器的应用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——1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899592" y="699542"/>
            <a:ext cx="6984776" cy="504055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80000"/>
            </a:pP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b="1" kern="0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存储功能的应用</a:t>
            </a:r>
            <a:r>
              <a:rPr lang="en-US" altLang="zh-CN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保存瞬态信号，直到清除为止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" name="Rectangle 3"/>
          <p:cNvSpPr txBox="1">
            <a:spLocks noChangeArrowheads="1"/>
          </p:cNvSpPr>
          <p:nvPr/>
        </p:nvSpPr>
        <p:spPr>
          <a:xfrm>
            <a:off x="971600" y="1347614"/>
            <a:ext cx="7200800" cy="1584176"/>
          </a:xfrm>
          <a:prstGeom prst="rect">
            <a:avLst/>
          </a:prstGeom>
        </p:spPr>
        <p:txBody>
          <a:bodyPr/>
          <a:lstStyle/>
          <a:p>
            <a:pPr marL="627380" lvl="0" indent="-627380">
              <a:lnSpc>
                <a:spcPts val="3200"/>
              </a:lnSpc>
              <a:spcAft>
                <a:spcPts val="1200"/>
              </a:spcAft>
              <a:buClr>
                <a:schemeClr val="accent2"/>
              </a:buClr>
              <a:buSzPct val="80000"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【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举重裁判逻辑电路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V2.0</a:t>
            </a:r>
            <a:r>
              <a:rPr lang="en-US" altLang="zh-CN" sz="20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一个主裁判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A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和两个副裁判</a:t>
            </a:r>
            <a:r>
              <a:rPr lang="en-US" altLang="zh-CN" sz="2000" b="1" kern="0" dirty="0" smtClean="0">
                <a:latin typeface="+mj-lt"/>
                <a:ea typeface="黑体" panose="02010609060101010101" pitchFamily="49" charset="-122"/>
              </a:rPr>
              <a:t>B</a:t>
            </a:r>
            <a:r>
              <a:rPr lang="zh-CN" altLang="en-US" sz="2000" b="1" kern="0" dirty="0" smtClean="0"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sz="2000" b="1" kern="0" dirty="0" smtClean="0">
                <a:latin typeface="+mj-lt"/>
                <a:ea typeface="黑体" panose="02010609060101010101" pitchFamily="49" charset="-122"/>
              </a:rPr>
              <a:t>C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只有两人以上</a:t>
            </a:r>
            <a:r>
              <a:rPr lang="en-US" altLang="zh-CN" sz="20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必须包含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主裁判在内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认定试举动作合格，并按下自己的按钮时，输出信号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Z=1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，该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信号一直保持下去，直到工作人员按下清除按钮 </a:t>
            </a:r>
            <a:r>
              <a:rPr lang="en-US" altLang="zh-CN" sz="2000" b="1" kern="0" dirty="0" smtClean="0">
                <a:latin typeface="+mj-lt"/>
                <a:ea typeface="黑体" panose="02010609060101010101" pitchFamily="49" charset="-122"/>
              </a:rPr>
              <a:t>P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为止。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" name="Rectangle 49"/>
          <p:cNvSpPr>
            <a:spLocks noChangeArrowheads="1"/>
          </p:cNvSpPr>
          <p:nvPr/>
        </p:nvSpPr>
        <p:spPr bwMode="auto">
          <a:xfrm>
            <a:off x="1043608" y="3219822"/>
            <a:ext cx="5112568" cy="1686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三个人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的按钮动作有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先后、长短之别，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所以需要</a:t>
            </a:r>
            <a:r>
              <a:rPr lang="en-US" altLang="zh-CN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个存储元件分别保存三个按钮信号；</a:t>
            </a:r>
            <a:endParaRPr lang="en-US" altLang="zh-CN" sz="1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存储元件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altLang="en-US" sz="1800" b="1" dirty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和置</a:t>
            </a:r>
            <a:r>
              <a:rPr lang="en-US" altLang="en-US" sz="1800" b="1" dirty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功能即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（锁存器和</a:t>
            </a:r>
            <a:r>
              <a:rPr lang="en-US" altLang="en-US" sz="1800" b="1" dirty="0" smtClean="0">
                <a:latin typeface="+mj-lt"/>
                <a:ea typeface="黑体" panose="02010609060101010101" pitchFamily="49" charset="-122"/>
              </a:rPr>
              <a:t>RS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en-US" sz="1800" b="1" dirty="0">
                <a:latin typeface="+mj-lt"/>
                <a:ea typeface="黑体" panose="02010609060101010101" pitchFamily="49" charset="-122"/>
              </a:rPr>
              <a:t>JK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en-US" sz="1800" b="1" dirty="0" smtClean="0"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均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可）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76"/>
          <p:cNvGrpSpPr/>
          <p:nvPr/>
        </p:nvGrpSpPr>
        <p:grpSpPr bwMode="auto">
          <a:xfrm>
            <a:off x="6372200" y="3075806"/>
            <a:ext cx="2064767" cy="1656184"/>
            <a:chOff x="4097331" y="4510108"/>
            <a:chExt cx="2136776" cy="1803419"/>
          </a:xfrm>
        </p:grpSpPr>
        <p:sp>
          <p:nvSpPr>
            <p:cNvPr id="8" name="AutoShape 65"/>
            <p:cNvSpPr>
              <a:spLocks noChangeArrowheads="1"/>
            </p:cNvSpPr>
            <p:nvPr/>
          </p:nvSpPr>
          <p:spPr bwMode="auto">
            <a:xfrm>
              <a:off x="5895969" y="5584865"/>
              <a:ext cx="338138" cy="347662"/>
            </a:xfrm>
            <a:prstGeom prst="flowChartSummingJunction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kumimoji="1" lang="zh-CN" altLang="en-US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>
              <a:off x="4206869" y="5926177"/>
              <a:ext cx="214313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4097331" y="5827752"/>
              <a:ext cx="4318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Line 68"/>
            <p:cNvSpPr>
              <a:spLocks noChangeShapeType="1"/>
            </p:cNvSpPr>
            <p:nvPr/>
          </p:nvSpPr>
          <p:spPr bwMode="auto">
            <a:xfrm>
              <a:off x="5113338" y="5435640"/>
              <a:ext cx="2143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>
              <a:off x="4311644" y="5161002"/>
              <a:ext cx="36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Line 70"/>
            <p:cNvSpPr>
              <a:spLocks noChangeShapeType="1"/>
            </p:cNvSpPr>
            <p:nvPr/>
          </p:nvSpPr>
          <p:spPr bwMode="auto">
            <a:xfrm>
              <a:off x="5338773" y="5161002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6037256" y="5161002"/>
              <a:ext cx="0" cy="41751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Line 72"/>
            <p:cNvSpPr>
              <a:spLocks noChangeShapeType="1"/>
            </p:cNvSpPr>
            <p:nvPr/>
          </p:nvSpPr>
          <p:spPr bwMode="auto">
            <a:xfrm>
              <a:off x="6056306" y="5929352"/>
              <a:ext cx="0" cy="38417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Line 73"/>
            <p:cNvSpPr>
              <a:spLocks noChangeShapeType="1"/>
            </p:cNvSpPr>
            <p:nvPr/>
          </p:nvSpPr>
          <p:spPr bwMode="auto">
            <a:xfrm flipH="1">
              <a:off x="4311644" y="6310352"/>
              <a:ext cx="17256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Line 74"/>
            <p:cNvSpPr>
              <a:spLocks noChangeShapeType="1"/>
            </p:cNvSpPr>
            <p:nvPr/>
          </p:nvSpPr>
          <p:spPr bwMode="auto">
            <a:xfrm flipV="1">
              <a:off x="4311644" y="5926177"/>
              <a:ext cx="0" cy="38417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Line 75"/>
            <p:cNvSpPr>
              <a:spLocks noChangeShapeType="1"/>
            </p:cNvSpPr>
            <p:nvPr/>
          </p:nvSpPr>
          <p:spPr bwMode="auto">
            <a:xfrm>
              <a:off x="4311644" y="5165765"/>
              <a:ext cx="0" cy="64611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4679951" y="4872077"/>
              <a:ext cx="0" cy="5715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Line 77"/>
            <p:cNvSpPr>
              <a:spLocks noChangeShapeType="1"/>
            </p:cNvSpPr>
            <p:nvPr/>
          </p:nvSpPr>
          <p:spPr bwMode="auto">
            <a:xfrm>
              <a:off x="5327651" y="4872077"/>
              <a:ext cx="0" cy="5715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Line 78"/>
            <p:cNvSpPr>
              <a:spLocks noChangeShapeType="1"/>
            </p:cNvSpPr>
            <p:nvPr/>
          </p:nvSpPr>
          <p:spPr bwMode="auto">
            <a:xfrm>
              <a:off x="5111751" y="4859377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Line 79"/>
            <p:cNvSpPr>
              <a:spLocks noChangeShapeType="1"/>
            </p:cNvSpPr>
            <p:nvPr/>
          </p:nvSpPr>
          <p:spPr bwMode="auto">
            <a:xfrm>
              <a:off x="4679951" y="4872077"/>
              <a:ext cx="2143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Line 80"/>
            <p:cNvSpPr>
              <a:spLocks noChangeShapeType="1"/>
            </p:cNvSpPr>
            <p:nvPr/>
          </p:nvSpPr>
          <p:spPr bwMode="auto">
            <a:xfrm flipV="1">
              <a:off x="4883631" y="4672128"/>
              <a:ext cx="215900" cy="19208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Line 81"/>
            <p:cNvSpPr>
              <a:spLocks noChangeShapeType="1"/>
            </p:cNvSpPr>
            <p:nvPr/>
          </p:nvSpPr>
          <p:spPr bwMode="auto">
            <a:xfrm>
              <a:off x="4679951" y="5437227"/>
              <a:ext cx="2143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Line 82"/>
            <p:cNvSpPr>
              <a:spLocks noChangeShapeType="1"/>
            </p:cNvSpPr>
            <p:nvPr/>
          </p:nvSpPr>
          <p:spPr bwMode="auto">
            <a:xfrm flipV="1">
              <a:off x="4883631" y="5246802"/>
              <a:ext cx="215900" cy="1905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Oval 83"/>
            <p:cNvSpPr>
              <a:spLocks noChangeArrowheads="1"/>
            </p:cNvSpPr>
            <p:nvPr/>
          </p:nvSpPr>
          <p:spPr bwMode="auto">
            <a:xfrm>
              <a:off x="5292726" y="5127665"/>
              <a:ext cx="68263" cy="698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Oval 84"/>
            <p:cNvSpPr>
              <a:spLocks noChangeArrowheads="1"/>
            </p:cNvSpPr>
            <p:nvPr/>
          </p:nvSpPr>
          <p:spPr bwMode="auto">
            <a:xfrm>
              <a:off x="4645026" y="5121315"/>
              <a:ext cx="66675" cy="698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Text Box 85"/>
            <p:cNvSpPr txBox="1">
              <a:spLocks noChangeArrowheads="1"/>
            </p:cNvSpPr>
            <p:nvPr/>
          </p:nvSpPr>
          <p:spPr bwMode="auto">
            <a:xfrm>
              <a:off x="4205281" y="5478502"/>
              <a:ext cx="646113" cy="66675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400" b="1" dirty="0">
                  <a:latin typeface="+mn-lt"/>
                  <a:ea typeface="黑体" panose="02010609060101010101" pitchFamily="49" charset="-122"/>
                </a:rPr>
                <a:t>＋</a:t>
              </a:r>
              <a:endParaRPr lang="zh-CN" altLang="en-US" sz="1400" b="1" dirty="0">
                <a:latin typeface="+mn-lt"/>
                <a:ea typeface="黑体" panose="02010609060101010101" pitchFamily="49" charset="-122"/>
              </a:endParaRPr>
            </a:p>
            <a:p>
              <a:pPr algn="ctr"/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400" b="1" i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400" b="1" i="1" dirty="0" smtClean="0">
                  <a:latin typeface="+mj-lt"/>
                  <a:ea typeface="黑体" panose="02010609060101010101" pitchFamily="49" charset="-122"/>
                </a:rPr>
                <a:t>－</a:t>
              </a:r>
              <a:endParaRPr lang="zh-CN" altLang="en-US" sz="1400" b="1" i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0" name="Text Box 86"/>
            <p:cNvSpPr txBox="1">
              <a:spLocks noChangeArrowheads="1"/>
            </p:cNvSpPr>
            <p:nvPr/>
          </p:nvSpPr>
          <p:spPr bwMode="auto">
            <a:xfrm>
              <a:off x="5545131" y="5584865"/>
              <a:ext cx="385763" cy="479425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r>
                <a:rPr lang="en-US" altLang="zh-CN" sz="1400" b="1" i="1" dirty="0">
                  <a:latin typeface="+mj-lt"/>
                  <a:ea typeface="黑体" panose="02010609060101010101" pitchFamily="49" charset="-122"/>
                </a:rPr>
                <a:t>Z</a:t>
              </a:r>
              <a:endParaRPr lang="en-US" altLang="zh-CN" sz="1400" b="1" i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1" name="Text Box 87"/>
            <p:cNvSpPr txBox="1">
              <a:spLocks noChangeArrowheads="1"/>
            </p:cNvSpPr>
            <p:nvPr/>
          </p:nvSpPr>
          <p:spPr bwMode="auto">
            <a:xfrm>
              <a:off x="4794252" y="4510108"/>
              <a:ext cx="471495" cy="45243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r>
                <a:rPr lang="en-US" altLang="zh-CN" sz="1400" b="1" i="1" dirty="0">
                  <a:latin typeface="+mj-lt"/>
                  <a:ea typeface="黑体" panose="02010609060101010101" pitchFamily="49" charset="-122"/>
                </a:rPr>
                <a:t>B</a:t>
              </a:r>
              <a:endParaRPr lang="en-US" altLang="zh-CN" sz="1400" b="1" i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" name="Text Box 87"/>
            <p:cNvSpPr txBox="1">
              <a:spLocks noChangeArrowheads="1"/>
            </p:cNvSpPr>
            <p:nvPr/>
          </p:nvSpPr>
          <p:spPr bwMode="auto">
            <a:xfrm>
              <a:off x="4794252" y="5494405"/>
              <a:ext cx="471495" cy="45399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r>
                <a:rPr lang="en-US" altLang="zh-CN" sz="1400" b="1" i="1" dirty="0">
                  <a:latin typeface="+mj-lt"/>
                  <a:ea typeface="黑体" panose="02010609060101010101" pitchFamily="49" charset="-122"/>
                </a:rPr>
                <a:t>C</a:t>
              </a:r>
              <a:endParaRPr lang="en-US" altLang="zh-CN" sz="1400" b="1" i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3" name="Line 70"/>
            <p:cNvSpPr>
              <a:spLocks noChangeShapeType="1"/>
            </p:cNvSpPr>
            <p:nvPr/>
          </p:nvSpPr>
          <p:spPr bwMode="auto">
            <a:xfrm>
              <a:off x="5849955" y="5161002"/>
              <a:ext cx="18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Line 80"/>
            <p:cNvSpPr>
              <a:spLocks noChangeShapeType="1"/>
            </p:cNvSpPr>
            <p:nvPr/>
          </p:nvSpPr>
          <p:spPr bwMode="auto">
            <a:xfrm flipV="1">
              <a:off x="5571662" y="4973733"/>
              <a:ext cx="215900" cy="19208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Text Box 87"/>
            <p:cNvSpPr txBox="1">
              <a:spLocks noChangeArrowheads="1"/>
            </p:cNvSpPr>
            <p:nvPr/>
          </p:nvSpPr>
          <p:spPr bwMode="auto">
            <a:xfrm>
              <a:off x="5634051" y="4633929"/>
              <a:ext cx="471495" cy="45399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r>
                <a:rPr lang="en-US" altLang="zh-CN" sz="1400" b="1" i="1" dirty="0">
                  <a:latin typeface="+mj-lt"/>
                  <a:ea typeface="黑体" panose="02010609060101010101" pitchFamily="49" charset="-122"/>
                </a:rPr>
                <a:t>A</a:t>
              </a:r>
              <a:endParaRPr lang="en-US" altLang="zh-CN" sz="1400" b="1" i="1" dirty="0">
                <a:latin typeface="+mj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allAtOnce"/>
      <p:bldP spid="114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锁存器（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Latch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触发器（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Flip-Flop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b="1" dirty="0">
              <a:solidFill>
                <a:schemeClr val="bg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带附加输入端的边沿触发器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触发器类型转换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8196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69056" tIns="34528" rIns="69056" bIns="34528" anchor="ctr"/>
          <a:p>
            <a:pPr>
              <a:buNone/>
            </a:pPr>
            <a:r>
              <a:rPr lang="zh-CN" altLang="en-US" dirty="0">
                <a:ea typeface="黑体" panose="02010609060101010101" pitchFamily="49" charset="-122"/>
              </a:rPr>
              <a:t>时序逻辑元件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sz="1050" dirty="0">
                <a:latin typeface="Times New Roman" panose="02020603050405020304" pitchFamily="18" charset="0"/>
              </a:rPr>
            </a:fld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触发器的应用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——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续</a:t>
            </a:r>
            <a:endParaRPr lang="zh-CN" altLang="en-US" dirty="0" smtClean="0">
              <a:solidFill>
                <a:schemeClr val="bg2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256" name="Rectangle 49"/>
          <p:cNvSpPr>
            <a:spLocks noChangeArrowheads="1"/>
          </p:cNvSpPr>
          <p:nvPr/>
        </p:nvSpPr>
        <p:spPr bwMode="auto">
          <a:xfrm>
            <a:off x="5472608" y="4083918"/>
            <a:ext cx="3563888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采用</a:t>
            </a:r>
            <a:r>
              <a:rPr lang="en-US" altLang="en-US" sz="1800" b="1" dirty="0"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JK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触发器或</a:t>
            </a:r>
            <a:r>
              <a:rPr lang="en-US" altLang="en-US" sz="1800" b="1" dirty="0"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，如何实现？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哪种方法更简单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？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6" name="组合 76"/>
          <p:cNvGrpSpPr/>
          <p:nvPr/>
        </p:nvGrpSpPr>
        <p:grpSpPr bwMode="auto">
          <a:xfrm>
            <a:off x="467544" y="699542"/>
            <a:ext cx="2064767" cy="1656184"/>
            <a:chOff x="4097331" y="4510108"/>
            <a:chExt cx="2136776" cy="1803419"/>
          </a:xfrm>
        </p:grpSpPr>
        <p:sp>
          <p:nvSpPr>
            <p:cNvPr id="227" name="AutoShape 65"/>
            <p:cNvSpPr>
              <a:spLocks noChangeArrowheads="1"/>
            </p:cNvSpPr>
            <p:nvPr/>
          </p:nvSpPr>
          <p:spPr bwMode="auto">
            <a:xfrm>
              <a:off x="5895969" y="5584865"/>
              <a:ext cx="338138" cy="347662"/>
            </a:xfrm>
            <a:prstGeom prst="flowChartSummingJunction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kumimoji="1" lang="zh-CN" altLang="en-US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8" name="Line 66"/>
            <p:cNvSpPr>
              <a:spLocks noChangeShapeType="1"/>
            </p:cNvSpPr>
            <p:nvPr/>
          </p:nvSpPr>
          <p:spPr bwMode="auto">
            <a:xfrm>
              <a:off x="4206869" y="5926177"/>
              <a:ext cx="214313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9" name="Line 67"/>
            <p:cNvSpPr>
              <a:spLocks noChangeShapeType="1"/>
            </p:cNvSpPr>
            <p:nvPr/>
          </p:nvSpPr>
          <p:spPr bwMode="auto">
            <a:xfrm>
              <a:off x="4097331" y="5827752"/>
              <a:ext cx="4318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0" name="Line 68"/>
            <p:cNvSpPr>
              <a:spLocks noChangeShapeType="1"/>
            </p:cNvSpPr>
            <p:nvPr/>
          </p:nvSpPr>
          <p:spPr bwMode="auto">
            <a:xfrm>
              <a:off x="5113338" y="5435640"/>
              <a:ext cx="2143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1" name="Line 69"/>
            <p:cNvSpPr>
              <a:spLocks noChangeShapeType="1"/>
            </p:cNvSpPr>
            <p:nvPr/>
          </p:nvSpPr>
          <p:spPr bwMode="auto">
            <a:xfrm>
              <a:off x="4311644" y="5161002"/>
              <a:ext cx="36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2" name="Line 70"/>
            <p:cNvSpPr>
              <a:spLocks noChangeShapeType="1"/>
            </p:cNvSpPr>
            <p:nvPr/>
          </p:nvSpPr>
          <p:spPr bwMode="auto">
            <a:xfrm>
              <a:off x="5338773" y="5161002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3" name="Line 71"/>
            <p:cNvSpPr>
              <a:spLocks noChangeShapeType="1"/>
            </p:cNvSpPr>
            <p:nvPr/>
          </p:nvSpPr>
          <p:spPr bwMode="auto">
            <a:xfrm>
              <a:off x="6037256" y="5161002"/>
              <a:ext cx="0" cy="41751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" name="Line 72"/>
            <p:cNvSpPr>
              <a:spLocks noChangeShapeType="1"/>
            </p:cNvSpPr>
            <p:nvPr/>
          </p:nvSpPr>
          <p:spPr bwMode="auto">
            <a:xfrm>
              <a:off x="6056306" y="5929352"/>
              <a:ext cx="0" cy="38417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" name="Line 73"/>
            <p:cNvSpPr>
              <a:spLocks noChangeShapeType="1"/>
            </p:cNvSpPr>
            <p:nvPr/>
          </p:nvSpPr>
          <p:spPr bwMode="auto">
            <a:xfrm flipH="1">
              <a:off x="4311644" y="6310352"/>
              <a:ext cx="17256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" name="Line 74"/>
            <p:cNvSpPr>
              <a:spLocks noChangeShapeType="1"/>
            </p:cNvSpPr>
            <p:nvPr/>
          </p:nvSpPr>
          <p:spPr bwMode="auto">
            <a:xfrm flipV="1">
              <a:off x="4311644" y="5926177"/>
              <a:ext cx="0" cy="38417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>
              <a:off x="4311644" y="5165765"/>
              <a:ext cx="0" cy="64611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8" name="Line 76"/>
            <p:cNvSpPr>
              <a:spLocks noChangeShapeType="1"/>
            </p:cNvSpPr>
            <p:nvPr/>
          </p:nvSpPr>
          <p:spPr bwMode="auto">
            <a:xfrm>
              <a:off x="4679951" y="4872077"/>
              <a:ext cx="0" cy="5715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9" name="Line 77"/>
            <p:cNvSpPr>
              <a:spLocks noChangeShapeType="1"/>
            </p:cNvSpPr>
            <p:nvPr/>
          </p:nvSpPr>
          <p:spPr bwMode="auto">
            <a:xfrm>
              <a:off x="5327651" y="4872077"/>
              <a:ext cx="0" cy="5715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0" name="Line 78"/>
            <p:cNvSpPr>
              <a:spLocks noChangeShapeType="1"/>
            </p:cNvSpPr>
            <p:nvPr/>
          </p:nvSpPr>
          <p:spPr bwMode="auto">
            <a:xfrm>
              <a:off x="5111751" y="4859377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1" name="Line 79"/>
            <p:cNvSpPr>
              <a:spLocks noChangeShapeType="1"/>
            </p:cNvSpPr>
            <p:nvPr/>
          </p:nvSpPr>
          <p:spPr bwMode="auto">
            <a:xfrm>
              <a:off x="4679951" y="4872077"/>
              <a:ext cx="2143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2" name="Line 80"/>
            <p:cNvSpPr>
              <a:spLocks noChangeShapeType="1"/>
            </p:cNvSpPr>
            <p:nvPr/>
          </p:nvSpPr>
          <p:spPr bwMode="auto">
            <a:xfrm flipV="1">
              <a:off x="4894263" y="4660940"/>
              <a:ext cx="215900" cy="19208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3" name="Line 81"/>
            <p:cNvSpPr>
              <a:spLocks noChangeShapeType="1"/>
            </p:cNvSpPr>
            <p:nvPr/>
          </p:nvSpPr>
          <p:spPr bwMode="auto">
            <a:xfrm>
              <a:off x="4679951" y="5437227"/>
              <a:ext cx="21431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4" name="Line 82"/>
            <p:cNvSpPr>
              <a:spLocks noChangeShapeType="1"/>
            </p:cNvSpPr>
            <p:nvPr/>
          </p:nvSpPr>
          <p:spPr bwMode="auto">
            <a:xfrm flipV="1">
              <a:off x="4894263" y="5235615"/>
              <a:ext cx="215900" cy="1905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5" name="Oval 83"/>
            <p:cNvSpPr>
              <a:spLocks noChangeArrowheads="1"/>
            </p:cNvSpPr>
            <p:nvPr/>
          </p:nvSpPr>
          <p:spPr bwMode="auto">
            <a:xfrm>
              <a:off x="5292726" y="5127665"/>
              <a:ext cx="68263" cy="698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" name="Oval 84"/>
            <p:cNvSpPr>
              <a:spLocks noChangeArrowheads="1"/>
            </p:cNvSpPr>
            <p:nvPr/>
          </p:nvSpPr>
          <p:spPr bwMode="auto">
            <a:xfrm>
              <a:off x="4645026" y="5121315"/>
              <a:ext cx="66675" cy="698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7" name="Text Box 85"/>
            <p:cNvSpPr txBox="1">
              <a:spLocks noChangeArrowheads="1"/>
            </p:cNvSpPr>
            <p:nvPr/>
          </p:nvSpPr>
          <p:spPr bwMode="auto">
            <a:xfrm>
              <a:off x="4205281" y="5478502"/>
              <a:ext cx="646113" cy="66675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400" b="1" dirty="0">
                  <a:latin typeface="+mn-lt"/>
                  <a:ea typeface="黑体" panose="02010609060101010101" pitchFamily="49" charset="-122"/>
                </a:rPr>
                <a:t>＋</a:t>
              </a:r>
              <a:endParaRPr lang="zh-CN" altLang="en-US" sz="1400" b="1" dirty="0">
                <a:latin typeface="+mn-lt"/>
                <a:ea typeface="黑体" panose="02010609060101010101" pitchFamily="49" charset="-122"/>
              </a:endParaRPr>
            </a:p>
            <a:p>
              <a:pPr algn="ctr"/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400" b="1" i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400" b="1" i="1" dirty="0" smtClean="0">
                  <a:latin typeface="+mj-lt"/>
                  <a:ea typeface="黑体" panose="02010609060101010101" pitchFamily="49" charset="-122"/>
                </a:rPr>
                <a:t>－</a:t>
              </a:r>
              <a:endParaRPr lang="zh-CN" altLang="en-US" sz="1400" b="1" i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48" name="Text Box 86"/>
            <p:cNvSpPr txBox="1">
              <a:spLocks noChangeArrowheads="1"/>
            </p:cNvSpPr>
            <p:nvPr/>
          </p:nvSpPr>
          <p:spPr bwMode="auto">
            <a:xfrm>
              <a:off x="5545131" y="5584865"/>
              <a:ext cx="385763" cy="479425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r>
                <a:rPr lang="en-US" altLang="zh-CN" sz="1400" b="1" i="1" dirty="0">
                  <a:latin typeface="+mj-lt"/>
                  <a:ea typeface="黑体" panose="02010609060101010101" pitchFamily="49" charset="-122"/>
                </a:rPr>
                <a:t>Z</a:t>
              </a:r>
              <a:endParaRPr lang="en-US" altLang="zh-CN" sz="1400" b="1" i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49" name="Text Box 87"/>
            <p:cNvSpPr txBox="1">
              <a:spLocks noChangeArrowheads="1"/>
            </p:cNvSpPr>
            <p:nvPr/>
          </p:nvSpPr>
          <p:spPr bwMode="auto">
            <a:xfrm>
              <a:off x="4794252" y="4510108"/>
              <a:ext cx="471495" cy="45243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r>
                <a:rPr lang="en-US" altLang="zh-CN" sz="1400" b="1" i="1" dirty="0">
                  <a:latin typeface="+mj-lt"/>
                  <a:ea typeface="黑体" panose="02010609060101010101" pitchFamily="49" charset="-122"/>
                </a:rPr>
                <a:t>B</a:t>
              </a:r>
              <a:endParaRPr lang="en-US" altLang="zh-CN" sz="1400" b="1" i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50" name="Text Box 87"/>
            <p:cNvSpPr txBox="1">
              <a:spLocks noChangeArrowheads="1"/>
            </p:cNvSpPr>
            <p:nvPr/>
          </p:nvSpPr>
          <p:spPr bwMode="auto">
            <a:xfrm>
              <a:off x="4794252" y="5494405"/>
              <a:ext cx="471495" cy="45399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r>
                <a:rPr lang="en-US" altLang="zh-CN" sz="1400" b="1" i="1" dirty="0">
                  <a:latin typeface="+mj-lt"/>
                  <a:ea typeface="黑体" panose="02010609060101010101" pitchFamily="49" charset="-122"/>
                </a:rPr>
                <a:t>C</a:t>
              </a:r>
              <a:endParaRPr lang="en-US" altLang="zh-CN" sz="1400" b="1" i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51" name="Line 70"/>
            <p:cNvSpPr>
              <a:spLocks noChangeShapeType="1"/>
            </p:cNvSpPr>
            <p:nvPr/>
          </p:nvSpPr>
          <p:spPr bwMode="auto">
            <a:xfrm>
              <a:off x="5849955" y="5161002"/>
              <a:ext cx="18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2" name="Line 80"/>
            <p:cNvSpPr>
              <a:spLocks noChangeShapeType="1"/>
            </p:cNvSpPr>
            <p:nvPr/>
          </p:nvSpPr>
          <p:spPr bwMode="auto">
            <a:xfrm flipV="1">
              <a:off x="5561029" y="4962546"/>
              <a:ext cx="215900" cy="19208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3" name="Text Box 87"/>
            <p:cNvSpPr txBox="1">
              <a:spLocks noChangeArrowheads="1"/>
            </p:cNvSpPr>
            <p:nvPr/>
          </p:nvSpPr>
          <p:spPr bwMode="auto">
            <a:xfrm>
              <a:off x="5634051" y="4633929"/>
              <a:ext cx="471495" cy="45399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r>
                <a:rPr lang="en-US" altLang="zh-CN" sz="1400" b="1" i="1" dirty="0">
                  <a:latin typeface="+mj-lt"/>
                  <a:ea typeface="黑体" panose="02010609060101010101" pitchFamily="49" charset="-122"/>
                </a:rPr>
                <a:t>A</a:t>
              </a:r>
              <a:endParaRPr lang="en-US" altLang="zh-CN" sz="1400" b="1" i="1" dirty="0"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95536" y="2715766"/>
            <a:ext cx="4104456" cy="2268255"/>
            <a:chOff x="395536" y="2715766"/>
            <a:chExt cx="4104456" cy="2268255"/>
          </a:xfrm>
        </p:grpSpPr>
        <p:sp>
          <p:nvSpPr>
            <p:cNvPr id="46" name="TextBox 45"/>
            <p:cNvSpPr txBox="1"/>
            <p:nvPr/>
          </p:nvSpPr>
          <p:spPr>
            <a:xfrm>
              <a:off x="467544" y="3075806"/>
              <a:ext cx="4032448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锁存器的置</a:t>
              </a:r>
              <a:r>
                <a:rPr lang="en-US" altLang="zh-CN" sz="1800" b="1" dirty="0" smtClean="0">
                  <a:latin typeface="+mj-lt"/>
                  <a:ea typeface="黑体" panose="02010609060101010101" pitchFamily="49" charset="-122"/>
                </a:rPr>
                <a:t>1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端</a:t>
              </a:r>
              <a:r>
                <a:rPr lang="en-US" altLang="zh-CN" sz="1800" b="1" dirty="0" smtClean="0">
                  <a:latin typeface="+mj-lt"/>
                  <a:ea typeface="黑体" panose="02010609060101010101" pitchFamily="49" charset="-122"/>
                </a:rPr>
                <a:t>S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连接主裁按钮</a:t>
              </a:r>
              <a:r>
                <a:rPr lang="en-US" altLang="en-US" sz="1800" b="1" dirty="0" smtClean="0">
                  <a:latin typeface="+mj-lt"/>
                  <a:ea typeface="黑体" panose="02010609060101010101" pitchFamily="49" charset="-122"/>
                </a:rPr>
                <a:t>A</a:t>
              </a:r>
              <a:r>
                <a:rPr lang="zh-CN" altLang="en-US" sz="1800" b="1" dirty="0" smtClean="0">
                  <a:latin typeface="+mj-lt"/>
                  <a:ea typeface="黑体" panose="02010609060101010101" pitchFamily="49" charset="-122"/>
                </a:rPr>
                <a:t>、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和副裁</a:t>
              </a:r>
              <a:r>
                <a:rPr lang="en-US" altLang="en-US" sz="1800" b="1" dirty="0" smtClean="0">
                  <a:latin typeface="+mj-lt"/>
                  <a:ea typeface="黑体" panose="02010609060101010101" pitchFamily="49" charset="-122"/>
                </a:rPr>
                <a:t>B</a:t>
              </a:r>
              <a:r>
                <a:rPr lang="zh-CN" altLang="en-US" sz="1800" b="1" dirty="0" smtClean="0">
                  <a:latin typeface="+mj-lt"/>
                  <a:ea typeface="黑体" panose="02010609060101010101" pitchFamily="49" charset="-122"/>
                </a:rPr>
                <a:t>、</a:t>
              </a:r>
              <a:r>
                <a:rPr lang="en-US" altLang="en-US" sz="1800" b="1" dirty="0" smtClean="0">
                  <a:latin typeface="+mj-lt"/>
                  <a:ea typeface="黑体" panose="02010609060101010101" pitchFamily="49" charset="-122"/>
                </a:rPr>
                <a:t>C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输出的低电平</a:t>
              </a:r>
              <a:endParaRPr lang="en-US" altLang="zh-CN" sz="18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4625" indent="-17462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锁存器的置</a:t>
              </a:r>
              <a:r>
                <a:rPr lang="en-US" altLang="zh-CN" sz="1800" b="1" dirty="0" smtClean="0">
                  <a:latin typeface="+mj-lt"/>
                  <a:ea typeface="黑体" panose="02010609060101010101" pitchFamily="49" charset="-122"/>
                </a:rPr>
                <a:t>0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端</a:t>
              </a:r>
              <a:r>
                <a:rPr lang="en-US" altLang="zh-CN" sz="1800" b="1" dirty="0" smtClean="0">
                  <a:latin typeface="+mj-lt"/>
                  <a:ea typeface="黑体" panose="02010609060101010101" pitchFamily="49" charset="-122"/>
                </a:rPr>
                <a:t>R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：连接工作人员按钮</a:t>
              </a:r>
              <a:r>
                <a:rPr lang="en-US" altLang="en-US" sz="1800" b="1" dirty="0" smtClean="0">
                  <a:latin typeface="+mj-lt"/>
                  <a:ea typeface="黑体" panose="02010609060101010101" pitchFamily="49" charset="-122"/>
                </a:rPr>
                <a:t>P</a:t>
              </a:r>
              <a:r>
                <a:rPr lang="zh-CN" altLang="en-US" sz="1800" b="1" dirty="0" smtClean="0">
                  <a:latin typeface="+mj-lt"/>
                  <a:ea typeface="黑体" panose="02010609060101010101" pitchFamily="49" charset="-122"/>
                </a:rPr>
                <a:t>给出的低电平</a:t>
              </a:r>
              <a:endParaRPr lang="en-US" altLang="zh-CN" sz="1800" b="1" dirty="0" smtClean="0">
                <a:latin typeface="+mj-lt"/>
                <a:ea typeface="黑体" panose="02010609060101010101" pitchFamily="49" charset="-122"/>
              </a:endParaRPr>
            </a:p>
            <a:p>
              <a:pPr marL="174625" indent="-17462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输出信号</a:t>
              </a:r>
              <a:r>
                <a:rPr lang="en-US" altLang="en-US" sz="1800" b="1" dirty="0" smtClean="0">
                  <a:latin typeface="+mj-lt"/>
                  <a:ea typeface="黑体" panose="02010609060101010101" pitchFamily="49" charset="-122"/>
                </a:rPr>
                <a:t>Z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：三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个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锁存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器</a:t>
              </a: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输出状态的或与逻辑。</a:t>
              </a:r>
              <a:endParaRPr lang="zh-CN" altLang="en-US" sz="1800" dirty="0"/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395536" y="2931790"/>
              <a:ext cx="4104456" cy="2016224"/>
            </a:xfrm>
            <a:prstGeom prst="roundRect">
              <a:avLst/>
            </a:prstGeom>
            <a:noFill/>
            <a:ln w="1905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2715766"/>
              <a:ext cx="1872208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基本</a:t>
              </a:r>
              <a:r>
                <a:rPr lang="en-US" altLang="en-US" sz="2000" b="1" dirty="0" smtClean="0">
                  <a:latin typeface="+mj-lt"/>
                  <a:ea typeface="黑体" panose="02010609060101010101" pitchFamily="49" charset="-122"/>
                </a:rPr>
                <a:t>RS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锁存器</a:t>
              </a:r>
              <a:endPara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8024" y="4011910"/>
            <a:ext cx="6560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组合 51"/>
          <p:cNvGrpSpPr/>
          <p:nvPr/>
        </p:nvGrpSpPr>
        <p:grpSpPr>
          <a:xfrm>
            <a:off x="4589533" y="771550"/>
            <a:ext cx="4554467" cy="2952328"/>
            <a:chOff x="4589533" y="771550"/>
            <a:chExt cx="4554467" cy="2952328"/>
          </a:xfrm>
        </p:grpSpPr>
        <p:pic>
          <p:nvPicPr>
            <p:cNvPr id="254" name="图片 7" descr="5-4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9533" y="771550"/>
              <a:ext cx="4554467" cy="295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椭圆 38"/>
            <p:cNvSpPr/>
            <p:nvPr/>
          </p:nvSpPr>
          <p:spPr bwMode="auto">
            <a:xfrm>
              <a:off x="7874094" y="1553274"/>
              <a:ext cx="45719" cy="4571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343540" y="1759114"/>
              <a:ext cx="648072" cy="51840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413296" y="1748840"/>
              <a:ext cx="648072" cy="51840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7431682" y="1748840"/>
              <a:ext cx="648072" cy="51120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7022" y="915566"/>
              <a:ext cx="648000" cy="2880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主裁判</a:t>
              </a:r>
              <a:endParaRPr lang="zh-CN" altLang="en-US" sz="1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26958" y="915566"/>
              <a:ext cx="648000" cy="2880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副裁判</a:t>
              </a:r>
              <a:endParaRPr lang="zh-CN" altLang="en-US" sz="1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4980" y="915566"/>
              <a:ext cx="648000" cy="2880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副裁判</a:t>
              </a:r>
              <a:endParaRPr lang="zh-CN" altLang="en-US" sz="1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28384" y="1110952"/>
              <a:ext cx="82800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工作人员</a:t>
              </a:r>
              <a:endParaRPr lang="zh-CN" altLang="en-US" sz="1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746150" y="1037781"/>
            <a:ext cx="1944000" cy="1461961"/>
            <a:chOff x="5585435" y="3711465"/>
            <a:chExt cx="790608" cy="440141"/>
          </a:xfrm>
        </p:grpSpPr>
        <p:sp>
          <p:nvSpPr>
            <p:cNvPr id="54" name="圆角矩形标注 53"/>
            <p:cNvSpPr>
              <a:spLocks noChangeArrowheads="1"/>
            </p:cNvSpPr>
            <p:nvPr/>
          </p:nvSpPr>
          <p:spPr bwMode="auto">
            <a:xfrm>
              <a:off x="5601446" y="3711465"/>
              <a:ext cx="761326" cy="433529"/>
            </a:xfrm>
            <a:prstGeom prst="wedgeRoundRectCallout">
              <a:avLst>
                <a:gd name="adj1" fmla="val 67496"/>
                <a:gd name="adj2" fmla="val 7114"/>
                <a:gd name="adj3" fmla="val 16667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5585435" y="3711472"/>
              <a:ext cx="790608" cy="440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Clr>
                  <a:srgbClr val="C00000"/>
                </a:buClr>
                <a:buSzPct val="70000"/>
                <a:buNone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对于每个锁存器：</a:t>
              </a:r>
              <a:endParaRPr lang="en-US" altLang="zh-CN" sz="14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endParaRPr>
            </a:p>
            <a:p>
              <a:pPr marL="174625" indent="-174625" eaLnBrk="1" hangingPunct="1">
                <a:spcBef>
                  <a:spcPts val="3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裁判按钮按下，执行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</a:rPr>
                <a:t>置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</a:rPr>
                <a:t>1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功能；按钮弹起，执行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</a:rPr>
                <a:t>保持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功能；</a:t>
              </a:r>
              <a:endParaRPr lang="en-US" altLang="zh-CN" sz="14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endParaRPr>
            </a:p>
            <a:p>
              <a:pPr marL="174625" indent="-174625" eaLnBrk="1" hangingPunct="1">
                <a:spcBef>
                  <a:spcPts val="3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按钮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P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按下，全体执行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</a:rPr>
                <a:t>置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</a:rPr>
                <a:t>0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功能</a:t>
              </a:r>
              <a:endParaRPr lang="en-US" altLang="zh-CN" sz="14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触发器的应用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——2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83568" y="741933"/>
            <a:ext cx="46085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2.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分频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计数功能的应用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" name="Rectangle 3"/>
          <p:cNvSpPr txBox="1">
            <a:spLocks noChangeArrowheads="1"/>
          </p:cNvSpPr>
          <p:nvPr/>
        </p:nvSpPr>
        <p:spPr>
          <a:xfrm>
            <a:off x="1043608" y="1203598"/>
            <a:ext cx="7416824" cy="86409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利用触发器的置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0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、置</a:t>
            </a:r>
            <a:r>
              <a:rPr lang="en-US" altLang="zh-CN" sz="2000" b="1" kern="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功能，由多个触发器组成分频电路，对输入的时钟信号进行分频。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9" name="图片 248" descr="5.27A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2323002"/>
            <a:ext cx="3744416" cy="271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576" y="1995686"/>
            <a:ext cx="8064896" cy="43204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【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18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分析输出信号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Q</a:t>
            </a:r>
            <a:r>
              <a:rPr kumimoji="1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1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、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Q</a:t>
            </a:r>
            <a:r>
              <a:rPr kumimoji="1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2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、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Q</a:t>
            </a:r>
            <a:r>
              <a:rPr kumimoji="1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3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与时钟信号</a:t>
            </a:r>
            <a:r>
              <a:rPr lang="en-US" altLang="zh-CN" sz="1800" b="1" kern="0" dirty="0" smtClean="0">
                <a:latin typeface="+mj-lt"/>
                <a:ea typeface="黑体" panose="02010609060101010101" pitchFamily="49" charset="-122"/>
              </a:rPr>
              <a:t>CLK</a:t>
            </a:r>
            <a:r>
              <a:rPr lang="zh-CN" altLang="en-US" sz="18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之间的频率</a:t>
            </a:r>
            <a:r>
              <a:rPr lang="zh-CN" altLang="en-US" sz="18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关系，</a:t>
            </a:r>
            <a:r>
              <a:rPr lang="en-US" altLang="zh-CN" sz="1800" b="1" kern="0" dirty="0" smtClean="0">
                <a:latin typeface="+mj-lt"/>
                <a:ea typeface="黑体" panose="02010609060101010101" pitchFamily="49" charset="-122"/>
              </a:rPr>
              <a:t>R</a:t>
            </a:r>
            <a:r>
              <a:rPr lang="zh-CN" altLang="en-US" sz="18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为清零端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defRPr/>
            </a:pP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27"/>
          <p:cNvGrpSpPr/>
          <p:nvPr/>
        </p:nvGrpSpPr>
        <p:grpSpPr bwMode="auto">
          <a:xfrm>
            <a:off x="4499992" y="2623220"/>
            <a:ext cx="4248472" cy="2520280"/>
            <a:chOff x="2849613" y="2516175"/>
            <a:chExt cx="5410200" cy="4260692"/>
          </a:xfrm>
        </p:grpSpPr>
        <p:pic>
          <p:nvPicPr>
            <p:cNvPr id="11" name="图片 20" descr="5.27B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9613" y="2516175"/>
              <a:ext cx="5410200" cy="370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43"/>
            <p:cNvSpPr txBox="1">
              <a:spLocks noChangeArrowheads="1"/>
            </p:cNvSpPr>
            <p:nvPr/>
          </p:nvSpPr>
          <p:spPr bwMode="auto">
            <a:xfrm>
              <a:off x="3951279" y="5948397"/>
              <a:ext cx="3046468" cy="8284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 dirty="0"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400" b="1" baseline="-25000" dirty="0">
                  <a:latin typeface="+mj-lt"/>
                  <a:ea typeface="黑体" panose="02010609060101010101" pitchFamily="49" charset="-122"/>
                </a:rPr>
                <a:t>1</a:t>
              </a:r>
              <a:r>
                <a:rPr lang="zh-CN" altLang="en-US" sz="1400" b="1" dirty="0">
                  <a:latin typeface="+mj-lt"/>
                  <a:ea typeface="黑体" panose="02010609060101010101" pitchFamily="49" charset="-122"/>
                </a:rPr>
                <a:t>、</a:t>
              </a:r>
              <a:r>
                <a:rPr lang="en-US" altLang="zh-CN" sz="1400" b="1" dirty="0"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400" b="1" baseline="-25000" dirty="0">
                  <a:latin typeface="+mj-lt"/>
                  <a:ea typeface="黑体" panose="02010609060101010101" pitchFamily="49" charset="-122"/>
                </a:rPr>
                <a:t>2</a:t>
              </a:r>
              <a:r>
                <a:rPr lang="zh-CN" altLang="en-US" sz="1400" b="1" dirty="0">
                  <a:latin typeface="+mj-lt"/>
                  <a:ea typeface="黑体" panose="02010609060101010101" pitchFamily="49" charset="-122"/>
                </a:rPr>
                <a:t>、</a:t>
              </a:r>
              <a:r>
                <a:rPr lang="en-US" altLang="zh-CN" sz="1400" b="1" dirty="0"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400" b="1" baseline="-25000" dirty="0">
                  <a:latin typeface="+mj-lt"/>
                  <a:ea typeface="黑体" panose="02010609060101010101" pitchFamily="49" charset="-122"/>
                </a:rPr>
                <a:t>3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输出波形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79920" y="3593671"/>
            <a:ext cx="972000" cy="346231"/>
            <a:chOff x="5526865" y="3916670"/>
            <a:chExt cx="790608" cy="246671"/>
          </a:xfrm>
        </p:grpSpPr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548574" y="3932508"/>
              <a:ext cx="732044" cy="230833"/>
            </a:xfrm>
            <a:prstGeom prst="wedgeRoundRectCallout">
              <a:avLst>
                <a:gd name="adj1" fmla="val -50117"/>
                <a:gd name="adj2" fmla="val -113217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5526865" y="3916670"/>
              <a:ext cx="790608" cy="2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T</a:t>
              </a:r>
              <a:r>
                <a:rPr lang="en-US" altLang="zh-CN" sz="1400" b="1" dirty="0" smtClean="0">
                  <a:solidFill>
                    <a:schemeClr val="bg2"/>
                  </a:solidFill>
                </a:rPr>
                <a:t>'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75856" y="4083911"/>
            <a:ext cx="1620000" cy="1461972"/>
            <a:chOff x="5585435" y="3711464"/>
            <a:chExt cx="790608" cy="378461"/>
          </a:xfrm>
        </p:grpSpPr>
        <p:sp>
          <p:nvSpPr>
            <p:cNvPr id="17" name="圆角矩形标注 16"/>
            <p:cNvSpPr>
              <a:spLocks noChangeArrowheads="1"/>
            </p:cNvSpPr>
            <p:nvPr/>
          </p:nvSpPr>
          <p:spPr bwMode="auto">
            <a:xfrm>
              <a:off x="5601446" y="3711464"/>
              <a:ext cx="732044" cy="214344"/>
            </a:xfrm>
            <a:prstGeom prst="wedgeRoundRectCallout">
              <a:avLst>
                <a:gd name="adj1" fmla="val 44634"/>
                <a:gd name="adj2" fmla="val -82196"/>
                <a:gd name="adj3" fmla="val 16667"/>
              </a:avLst>
            </a:prstGeom>
            <a:solidFill>
              <a:srgbClr val="FFFFCC"/>
            </a:solidFill>
            <a:ln w="19050" algn="ctr">
              <a:solidFill>
                <a:schemeClr val="bg1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5585435" y="3711473"/>
              <a:ext cx="790608" cy="37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400" b="1" kern="0" baseline="-25000" dirty="0" smtClean="0">
                  <a:solidFill>
                    <a:schemeClr val="bg2"/>
                  </a:solidFill>
                  <a:ea typeface="黑体" panose="02010609060101010101" pitchFamily="49" charset="-122"/>
                </a:rPr>
                <a:t>1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对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CLK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二分频</a:t>
              </a:r>
              <a:endParaRPr lang="en-US" altLang="zh-CN" sz="14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endParaRPr>
            </a:p>
            <a:p>
              <a:pPr eaLnBrk="1" hangingPunct="1">
                <a:spcBef>
                  <a:spcPts val="300"/>
                </a:spcBef>
                <a:buClr>
                  <a:srgbClr val="C00000"/>
                </a:buClr>
                <a:buSzPct val="70000"/>
                <a:buNone/>
              </a:pP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400" b="1" kern="0" baseline="-25000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2</a:t>
              </a:r>
              <a:r>
                <a:rPr lang="zh-CN" altLang="en-US" sz="1400" b="1" dirty="0" smtClean="0">
                  <a:solidFill>
                    <a:schemeClr val="bg2"/>
                  </a:solidFill>
                  <a:ea typeface="黑体" panose="02010609060101010101" pitchFamily="49" charset="-122"/>
                </a:rPr>
                <a:t>对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CLK</a:t>
              </a:r>
              <a:r>
                <a:rPr lang="zh-CN" altLang="en-US" sz="1400" b="1" dirty="0" smtClean="0">
                  <a:solidFill>
                    <a:schemeClr val="bg2"/>
                  </a:solidFill>
                  <a:ea typeface="黑体" panose="02010609060101010101" pitchFamily="49" charset="-122"/>
                </a:rPr>
                <a:t>四分频</a:t>
              </a:r>
              <a:endParaRPr lang="en-US" altLang="zh-CN" sz="1400" b="1" dirty="0" smtClean="0">
                <a:solidFill>
                  <a:schemeClr val="bg2"/>
                </a:solidFill>
                <a:ea typeface="黑体" panose="02010609060101010101" pitchFamily="49" charset="-122"/>
              </a:endParaRPr>
            </a:p>
            <a:p>
              <a:pPr eaLnBrk="1" hangingPunct="1">
                <a:spcBef>
                  <a:spcPts val="300"/>
                </a:spcBef>
                <a:buClr>
                  <a:srgbClr val="C00000"/>
                </a:buClr>
                <a:buSzPct val="70000"/>
                <a:buNone/>
              </a:pP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400" b="1" kern="0" baseline="-25000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3</a:t>
              </a:r>
              <a:r>
                <a:rPr lang="zh-CN" altLang="en-US" sz="1400" b="1" dirty="0" smtClean="0">
                  <a:solidFill>
                    <a:schemeClr val="bg2"/>
                  </a:solidFill>
                  <a:ea typeface="黑体" panose="02010609060101010101" pitchFamily="49" charset="-122"/>
                </a:rPr>
                <a:t>对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CLK</a:t>
              </a:r>
              <a:r>
                <a:rPr lang="zh-CN" altLang="en-US" sz="1400" b="1" dirty="0" smtClean="0">
                  <a:solidFill>
                    <a:schemeClr val="bg2"/>
                  </a:solidFill>
                  <a:ea typeface="黑体" panose="02010609060101010101" pitchFamily="49" charset="-122"/>
                </a:rPr>
                <a:t>八分频</a:t>
              </a:r>
              <a:endParaRPr lang="en-US" altLang="zh-CN" sz="1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None/>
              </a:pPr>
              <a:endParaRPr lang="en-US" altLang="zh-CN" sz="1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边沿触发器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—— 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总结</a:t>
            </a:r>
            <a:endParaRPr lang="zh-CN" altLang="en-US"/>
          </a:p>
        </p:txBody>
      </p:sp>
      <p:grpSp>
        <p:nvGrpSpPr>
          <p:cNvPr id="4" name="组合 113"/>
          <p:cNvGrpSpPr/>
          <p:nvPr/>
        </p:nvGrpSpPr>
        <p:grpSpPr bwMode="auto">
          <a:xfrm>
            <a:off x="1187624" y="790348"/>
            <a:ext cx="6624736" cy="1421330"/>
            <a:chOff x="1409677" y="3551698"/>
            <a:chExt cx="3938622" cy="145217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409677" y="3938036"/>
              <a:ext cx="3938622" cy="713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333750" indent="-3333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spcBef>
                  <a:spcPts val="600"/>
                </a:spcBef>
                <a:buFontTx/>
                <a:buNone/>
              </a:pPr>
              <a:r>
                <a:rPr lang="en-US" altLang="zh-CN" sz="1800" b="1" dirty="0" smtClean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♦ </a:t>
              </a:r>
              <a:r>
                <a:rPr lang="zh-CN" altLang="en-US" sz="18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由时钟脉冲边沿确定</a:t>
              </a:r>
              <a:r>
                <a:rPr lang="zh-CN" altLang="en-US" sz="1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状态转换的时刻</a:t>
              </a:r>
              <a:r>
                <a:rPr lang="en-US" altLang="zh-CN" sz="1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即何时转换？</a:t>
              </a:r>
              <a:r>
                <a:rPr lang="en-US" altLang="zh-CN" sz="18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8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，其余时刻都是保持功能</a:t>
              </a:r>
              <a:endParaRPr lang="zh-CN" altLang="en-US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ts val="60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♦ </a:t>
              </a:r>
              <a:r>
                <a:rPr lang="zh-CN" altLang="en-US" sz="18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由</a:t>
              </a:r>
              <a:r>
                <a:rPr lang="zh-CN" altLang="en-US" sz="1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输入信号确定触发器状态转换的方向</a:t>
              </a:r>
              <a:r>
                <a:rPr lang="en-US" altLang="zh-CN" sz="1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即如何转换？</a:t>
              </a:r>
              <a:r>
                <a:rPr lang="en-US" altLang="zh-CN" sz="1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428007" y="3716529"/>
              <a:ext cx="3920291" cy="1287347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Box 110"/>
            <p:cNvSpPr txBox="1">
              <a:spLocks noChangeArrowheads="1"/>
            </p:cNvSpPr>
            <p:nvPr/>
          </p:nvSpPr>
          <p:spPr bwMode="auto">
            <a:xfrm>
              <a:off x="2522766" y="3551698"/>
              <a:ext cx="1798067" cy="4087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时钟边沿触发器</a:t>
              </a:r>
              <a:r>
                <a:rPr lang="zh-CN" altLang="en-US" sz="20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的特点</a:t>
              </a:r>
              <a:endParaRPr lang="zh-CN" altLang="en-US" sz="2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1560" y="3363838"/>
            <a:ext cx="2808312" cy="1368152"/>
            <a:chOff x="395536" y="3363838"/>
            <a:chExt cx="2808312" cy="1368152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67544" y="3363838"/>
              <a:ext cx="2736304" cy="129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333750" indent="-3333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1162050" indent="-1162050" eaLnBrk="1" hangingPunct="1">
                <a:spcBef>
                  <a:spcPts val="600"/>
                </a:spcBef>
                <a:buFontTx/>
                <a:buNone/>
              </a:pPr>
              <a:r>
                <a:rPr lang="en-US" altLang="zh-CN" sz="1800" b="1" dirty="0" smtClean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♦ </a:t>
              </a:r>
              <a:r>
                <a:rPr lang="zh-CN" altLang="en-US" sz="1800" b="1" dirty="0" smtClean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方法</a:t>
              </a:r>
              <a:r>
                <a:rPr lang="en-US" altLang="zh-CN" sz="1800" b="1" dirty="0" smtClean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b="1" dirty="0" smtClean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en-US" altLang="zh-CN" sz="1800" b="1" dirty="0" smtClean="0">
                <a:solidFill>
                  <a:schemeClr val="bg2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indent="0" eaLnBrk="1" hangingPunct="1">
                <a:spcBef>
                  <a:spcPts val="60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最简单的</a:t>
              </a:r>
              <a:r>
                <a:rPr lang="zh-CN" altLang="en-US" sz="1800" b="1" dirty="0" smtClean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方法：不</a:t>
              </a:r>
              <a:r>
                <a:rPr lang="zh-CN" altLang="en-US" sz="1800" b="1" dirty="0" smtClean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给有效的时钟边沿（此时不用考虑</a:t>
              </a:r>
              <a:r>
                <a:rPr lang="en-US" altLang="zh-CN" sz="18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18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端和</a:t>
              </a:r>
              <a:r>
                <a:rPr lang="en-US" altLang="zh-CN" sz="18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端的</a:t>
              </a:r>
              <a:r>
                <a:rPr lang="zh-CN" altLang="en-US" sz="18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信号）</a:t>
              </a:r>
              <a:endParaRPr lang="zh-CN" altLang="en-US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95536" y="3363838"/>
              <a:ext cx="2808312" cy="1368152"/>
            </a:xfrm>
            <a:prstGeom prst="roundRect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15616" y="2439928"/>
            <a:ext cx="691276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25" indent="-809625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对于一个下降沿触发的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JK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触发器，如果让它实现保持功能，有几种方法可以做到？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2427734"/>
            <a:ext cx="6560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组合 20"/>
          <p:cNvGrpSpPr/>
          <p:nvPr/>
        </p:nvGrpSpPr>
        <p:grpSpPr>
          <a:xfrm>
            <a:off x="3419872" y="3579862"/>
            <a:ext cx="2088232" cy="720080"/>
            <a:chOff x="3419872" y="3579862"/>
            <a:chExt cx="2088232" cy="720080"/>
          </a:xfrm>
        </p:grpSpPr>
        <p:sp>
          <p:nvSpPr>
            <p:cNvPr id="16" name="左右箭头标注 15"/>
            <p:cNvSpPr/>
            <p:nvPr/>
          </p:nvSpPr>
          <p:spPr bwMode="auto">
            <a:xfrm>
              <a:off x="3419872" y="3579862"/>
              <a:ext cx="2088232" cy="720080"/>
            </a:xfrm>
            <a:prstGeom prst="leftRightArrowCallou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10"/>
            <p:cNvSpPr txBox="1">
              <a:spLocks noChangeArrowheads="1"/>
            </p:cNvSpPr>
            <p:nvPr/>
          </p:nvSpPr>
          <p:spPr bwMode="auto">
            <a:xfrm>
              <a:off x="4034036" y="3685778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方法</a:t>
              </a:r>
              <a:endPara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104" y="3291830"/>
            <a:ext cx="2972047" cy="1368152"/>
            <a:chOff x="5724128" y="3291830"/>
            <a:chExt cx="2972047" cy="1368152"/>
          </a:xfrm>
        </p:grpSpPr>
        <p:sp>
          <p:nvSpPr>
            <p:cNvPr id="17" name="TextBox 16"/>
            <p:cNvSpPr txBox="1"/>
            <p:nvPr/>
          </p:nvSpPr>
          <p:spPr>
            <a:xfrm>
              <a:off x="5743178" y="3329751"/>
              <a:ext cx="295299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♦ 方法</a:t>
              </a:r>
              <a:r>
                <a:rPr lang="en-US" altLang="zh-CN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给</a:t>
              </a:r>
              <a:r>
                <a:rPr lang="zh-CN" altLang="en-US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时钟下降沿，此时触发器的保持功能就必须依靠</a:t>
              </a:r>
              <a:r>
                <a:rPr lang="en-US" altLang="zh-CN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端和</a:t>
              </a:r>
              <a:r>
                <a:rPr lang="en-US" altLang="zh-CN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端的信号配合才能</a:t>
              </a:r>
              <a:r>
                <a:rPr lang="zh-CN" altLang="en-US" sz="1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完成</a:t>
              </a:r>
              <a:endPara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5724128" y="3291830"/>
              <a:ext cx="2952328" cy="1368152"/>
            </a:xfrm>
            <a:prstGeom prst="roundRect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2"/>
                </a:solidFill>
                <a:sym typeface="+mn-ea"/>
              </a:rPr>
              <a:t>边沿触发器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D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JK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锁存器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T′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带附加输入端的触发器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2"/>
                </a:solidFill>
                <a:sym typeface="+mn-ea"/>
              </a:rPr>
              <a:t>边沿触发器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D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JK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锁存器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T′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带附加输入端的触发器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时钟</a:t>
            </a: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触发器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spcBef>
                <a:spcPts val="600"/>
              </a:spcBef>
              <a:buFontTx/>
              <a:buChar char="•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受时钟脉冲控制的触发器称作时钟触发器。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时钟也称同步信号。将多个触发器的时钟端相连，可以控制它们同一时刻动作。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174" name="组合 25"/>
          <p:cNvGrpSpPr/>
          <p:nvPr/>
        </p:nvGrpSpPr>
        <p:grpSpPr bwMode="auto">
          <a:xfrm>
            <a:off x="537028" y="2140461"/>
            <a:ext cx="3741764" cy="2524125"/>
            <a:chOff x="1259227" y="2733060"/>
            <a:chExt cx="2557107" cy="2277529"/>
          </a:xfrm>
        </p:grpSpPr>
        <p:sp>
          <p:nvSpPr>
            <p:cNvPr id="7175" name="矩形 23"/>
            <p:cNvSpPr>
              <a:spLocks noChangeArrowheads="1"/>
            </p:cNvSpPr>
            <p:nvPr/>
          </p:nvSpPr>
          <p:spPr bwMode="auto">
            <a:xfrm>
              <a:off x="1259227" y="2931878"/>
              <a:ext cx="2549495" cy="2078711"/>
            </a:xfrm>
            <a:prstGeom prst="rect">
              <a:avLst/>
            </a:prstGeom>
            <a:noFill/>
            <a:ln w="19050" algn="ctr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grpSp>
          <p:nvGrpSpPr>
            <p:cNvPr id="7176" name="组合 22"/>
            <p:cNvGrpSpPr/>
            <p:nvPr/>
          </p:nvGrpSpPr>
          <p:grpSpPr bwMode="auto">
            <a:xfrm>
              <a:off x="1350690" y="3076099"/>
              <a:ext cx="1224956" cy="1827504"/>
              <a:chOff x="933500" y="2937416"/>
              <a:chExt cx="1224956" cy="1827504"/>
            </a:xfrm>
          </p:grpSpPr>
          <p:sp>
            <p:nvSpPr>
              <p:cNvPr id="6" name="Text Box 14"/>
              <p:cNvSpPr txBox="1">
                <a:spLocks noChangeArrowheads="1"/>
              </p:cNvSpPr>
              <p:nvPr/>
            </p:nvSpPr>
            <p:spPr bwMode="auto">
              <a:xfrm>
                <a:off x="1154760" y="3272515"/>
                <a:ext cx="1003696" cy="146965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latin typeface="+mj-lt"/>
                    <a:ea typeface="黑体" panose="02010609060101010101" pitchFamily="49" charset="-122"/>
                  </a:rPr>
                  <a:t>SR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</a:t>
                </a:r>
                <a:endPara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latin typeface="+mj-lt"/>
                    <a:ea typeface="黑体" panose="02010609060101010101" pitchFamily="49" charset="-122"/>
                  </a:rPr>
                  <a:t>D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</a:t>
                </a:r>
                <a:endPara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sz="1600" b="1" dirty="0" smtClean="0">
                    <a:latin typeface="+mj-lt"/>
                    <a:ea typeface="黑体" panose="02010609060101010101" pitchFamily="49" charset="-122"/>
                  </a:rPr>
                  <a:t>JK</a:t>
                </a:r>
                <a:r>
                  <a:rPr lang="zh-CN" altLang="en-US" sz="1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</a:t>
                </a:r>
                <a:endPara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latin typeface="+mj-lt"/>
                    <a:ea typeface="黑体" panose="02010609060101010101" pitchFamily="49" charset="-122"/>
                  </a:rPr>
                  <a:t>T</a:t>
                </a:r>
                <a:r>
                  <a:rPr lang="zh-CN" altLang="en-US" sz="1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</a:t>
                </a:r>
                <a:endPara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sz="1600" b="1" dirty="0" smtClean="0">
                    <a:latin typeface="+mj-lt"/>
                    <a:ea typeface="黑体" panose="02010609060101010101" pitchFamily="49" charset="-122"/>
                  </a:rPr>
                  <a:t>T</a:t>
                </a:r>
                <a:r>
                  <a:rPr lang="en-US" altLang="zh-CN" sz="1600" b="1" dirty="0">
                    <a:latin typeface="+mj-lt"/>
                    <a:ea typeface="黑体" panose="02010609060101010101" pitchFamily="49" charset="-122"/>
                  </a:rPr>
                  <a:t>'</a:t>
                </a:r>
                <a:r>
                  <a:rPr lang="zh-CN" altLang="en-US" sz="1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</a:t>
                </a:r>
                <a:endPara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184" name="圆角矩形 19"/>
              <p:cNvSpPr>
                <a:spLocks noChangeArrowheads="1"/>
              </p:cNvSpPr>
              <p:nvPr/>
            </p:nvSpPr>
            <p:spPr bwMode="auto">
              <a:xfrm>
                <a:off x="933500" y="3075806"/>
                <a:ext cx="1131704" cy="168911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C00000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4" name="Text Box 11"/>
              <p:cNvSpPr txBox="1">
                <a:spLocks noChangeArrowheads="1"/>
              </p:cNvSpPr>
              <p:nvPr/>
            </p:nvSpPr>
            <p:spPr bwMode="auto">
              <a:xfrm>
                <a:off x="1124584" y="2937416"/>
                <a:ext cx="836477" cy="292347"/>
              </a:xfrm>
              <a:prstGeom prst="rect">
                <a:avLst/>
              </a:prstGeom>
              <a:solidFill>
                <a:schemeClr val="tx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1600" b="1" dirty="0">
                    <a:solidFill>
                      <a:schemeClr val="bg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按逻辑功能</a:t>
                </a:r>
                <a:endParaRPr lang="zh-CN" altLang="en-US" sz="1600" b="1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177" name="组合 21"/>
            <p:cNvGrpSpPr/>
            <p:nvPr/>
          </p:nvGrpSpPr>
          <p:grpSpPr bwMode="auto">
            <a:xfrm>
              <a:off x="2624689" y="3292086"/>
              <a:ext cx="1191645" cy="1180447"/>
              <a:chOff x="3219803" y="3248653"/>
              <a:chExt cx="1191645" cy="1180447"/>
            </a:xfrm>
          </p:grpSpPr>
          <p:sp>
            <p:nvSpPr>
              <p:cNvPr id="7179" name="Text Box 21"/>
              <p:cNvSpPr txBox="1">
                <a:spLocks noChangeArrowheads="1"/>
              </p:cNvSpPr>
              <p:nvPr/>
            </p:nvSpPr>
            <p:spPr bwMode="auto">
              <a:xfrm>
                <a:off x="3341860" y="3572267"/>
                <a:ext cx="873621" cy="359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电平触发</a:t>
                </a:r>
                <a:endParaRPr lang="zh-CN" altLang="en-US" sz="20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180" name="Text Box 22"/>
              <p:cNvSpPr txBox="1">
                <a:spLocks noChangeArrowheads="1"/>
              </p:cNvSpPr>
              <p:nvPr/>
            </p:nvSpPr>
            <p:spPr bwMode="auto">
              <a:xfrm>
                <a:off x="3318311" y="3932198"/>
                <a:ext cx="1093137" cy="327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u="sng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边沿触发</a:t>
                </a:r>
                <a:endParaRPr lang="zh-CN" altLang="en-US" sz="2400" b="1" u="sng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181" name="圆角矩形 20"/>
              <p:cNvSpPr>
                <a:spLocks noChangeArrowheads="1"/>
              </p:cNvSpPr>
              <p:nvPr/>
            </p:nvSpPr>
            <p:spPr bwMode="auto">
              <a:xfrm>
                <a:off x="3219803" y="3420988"/>
                <a:ext cx="1107102" cy="1008112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C00000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3317977" y="3248653"/>
                <a:ext cx="836477" cy="292347"/>
              </a:xfrm>
              <a:prstGeom prst="rect">
                <a:avLst/>
              </a:prstGeom>
              <a:solidFill>
                <a:schemeClr val="tx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1600" b="1" dirty="0">
                    <a:solidFill>
                      <a:schemeClr val="bg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按触发方式</a:t>
                </a:r>
                <a:endParaRPr lang="zh-CN" altLang="en-US" sz="1600" b="1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178" name="Text Box 4"/>
            <p:cNvSpPr txBox="1">
              <a:spLocks noChangeArrowheads="1"/>
            </p:cNvSpPr>
            <p:nvPr/>
          </p:nvSpPr>
          <p:spPr bwMode="auto">
            <a:xfrm>
              <a:off x="1979712" y="2733060"/>
              <a:ext cx="1372881" cy="333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时钟触发器分类</a:t>
              </a:r>
              <a:endPara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93818" y="3264141"/>
            <a:ext cx="7620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CK</a:t>
            </a:r>
            <a:endParaRPr kumimoji="0" lang="en-US" altLang="zh-CN" sz="1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56"/>
          <p:cNvGrpSpPr/>
          <p:nvPr/>
        </p:nvGrpSpPr>
        <p:grpSpPr bwMode="auto">
          <a:xfrm>
            <a:off x="5503406" y="3221279"/>
            <a:ext cx="3109912" cy="214312"/>
            <a:chOff x="768" y="3024"/>
            <a:chExt cx="2165" cy="240"/>
          </a:xfrm>
        </p:grpSpPr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077" y="3024"/>
              <a:ext cx="31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1387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1077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1387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1696" y="3024"/>
              <a:ext cx="30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2005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1696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005" y="3264"/>
              <a:ext cx="31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2315" y="3024"/>
              <a:ext cx="30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624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2315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2624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55"/>
            <p:cNvSpPr>
              <a:spLocks noChangeShapeType="1"/>
            </p:cNvSpPr>
            <p:nvPr/>
          </p:nvSpPr>
          <p:spPr bwMode="auto">
            <a:xfrm>
              <a:off x="768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5005060" y="3767499"/>
            <a:ext cx="7620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CK</a:t>
            </a:r>
            <a:endParaRPr kumimoji="0" lang="en-US" altLang="zh-CN" sz="1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roup 56"/>
          <p:cNvGrpSpPr/>
          <p:nvPr/>
        </p:nvGrpSpPr>
        <p:grpSpPr bwMode="auto">
          <a:xfrm>
            <a:off x="5514648" y="3724637"/>
            <a:ext cx="3109912" cy="214312"/>
            <a:chOff x="768" y="3024"/>
            <a:chExt cx="2165" cy="240"/>
          </a:xfrm>
        </p:grpSpPr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077" y="3024"/>
              <a:ext cx="31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387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1077" y="3024"/>
              <a:ext cx="0" cy="24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387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1696" y="302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2005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1696" y="3024"/>
              <a:ext cx="0" cy="24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2005" y="3264"/>
              <a:ext cx="31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2315" y="302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2624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2315" y="3024"/>
              <a:ext cx="0" cy="24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2624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55"/>
            <p:cNvSpPr>
              <a:spLocks noChangeShapeType="1"/>
            </p:cNvSpPr>
            <p:nvPr/>
          </p:nvSpPr>
          <p:spPr bwMode="auto">
            <a:xfrm>
              <a:off x="768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" name="组合 86"/>
          <p:cNvGrpSpPr/>
          <p:nvPr/>
        </p:nvGrpSpPr>
        <p:grpSpPr bwMode="auto">
          <a:xfrm>
            <a:off x="4789036" y="2191748"/>
            <a:ext cx="1181946" cy="884311"/>
            <a:chOff x="4637369" y="3093113"/>
            <a:chExt cx="751621" cy="540795"/>
          </a:xfrm>
        </p:grpSpPr>
        <p:grpSp>
          <p:nvGrpSpPr>
            <p:cNvPr id="49" name="组合 16"/>
            <p:cNvGrpSpPr/>
            <p:nvPr/>
          </p:nvGrpSpPr>
          <p:grpSpPr bwMode="auto">
            <a:xfrm>
              <a:off x="4637369" y="3093113"/>
              <a:ext cx="751621" cy="540795"/>
              <a:chOff x="1850717" y="2538412"/>
              <a:chExt cx="751626" cy="540881"/>
            </a:xfrm>
          </p:grpSpPr>
          <p:cxnSp>
            <p:nvCxnSpPr>
              <p:cNvPr id="51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086584" y="2807662"/>
                <a:ext cx="540087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730188" y="2808456"/>
                <a:ext cx="540087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" name="矩形 19"/>
              <p:cNvSpPr>
                <a:spLocks noChangeArrowheads="1"/>
              </p:cNvSpPr>
              <p:nvPr/>
            </p:nvSpPr>
            <p:spPr bwMode="auto">
              <a:xfrm>
                <a:off x="1876406" y="2643188"/>
                <a:ext cx="648004" cy="360116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/>
              </a:p>
            </p:txBody>
          </p:sp>
          <p:sp>
            <p:nvSpPr>
              <p:cNvPr id="54" name="TextBox 93"/>
              <p:cNvSpPr txBox="1">
                <a:spLocks noChangeArrowheads="1"/>
              </p:cNvSpPr>
              <p:nvPr/>
            </p:nvSpPr>
            <p:spPr bwMode="auto">
              <a:xfrm>
                <a:off x="1850717" y="2785152"/>
                <a:ext cx="422280" cy="1981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4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TextBox 94"/>
              <p:cNvSpPr txBox="1">
                <a:spLocks noChangeArrowheads="1"/>
              </p:cNvSpPr>
              <p:nvPr/>
            </p:nvSpPr>
            <p:spPr bwMode="auto">
              <a:xfrm>
                <a:off x="2254677" y="2812818"/>
                <a:ext cx="213039" cy="188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D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TextBox 95"/>
              <p:cNvSpPr txBox="1">
                <a:spLocks noChangeArrowheads="1"/>
              </p:cNvSpPr>
              <p:nvPr/>
            </p:nvSpPr>
            <p:spPr bwMode="auto">
              <a:xfrm>
                <a:off x="1895612" y="2622349"/>
                <a:ext cx="357192" cy="154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TextBox 96"/>
              <p:cNvSpPr txBox="1">
                <a:spLocks noChangeArrowheads="1"/>
              </p:cNvSpPr>
              <p:nvPr/>
            </p:nvSpPr>
            <p:spPr bwMode="auto">
              <a:xfrm>
                <a:off x="2245152" y="2619750"/>
                <a:ext cx="357191" cy="2642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Q′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0" name="等腰三角形 88"/>
            <p:cNvSpPr>
              <a:spLocks noChangeArrowheads="1"/>
            </p:cNvSpPr>
            <p:nvPr/>
          </p:nvSpPr>
          <p:spPr bwMode="auto">
            <a:xfrm>
              <a:off x="4745503" y="3483478"/>
              <a:ext cx="72008" cy="720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</p:grpSp>
      <p:grpSp>
        <p:nvGrpSpPr>
          <p:cNvPr id="61" name="组合 184"/>
          <p:cNvGrpSpPr/>
          <p:nvPr/>
        </p:nvGrpSpPr>
        <p:grpSpPr bwMode="auto">
          <a:xfrm>
            <a:off x="5293092" y="4228693"/>
            <a:ext cx="2713247" cy="523220"/>
            <a:chOff x="3203846" y="784300"/>
            <a:chExt cx="919951" cy="522949"/>
          </a:xfrm>
        </p:grpSpPr>
        <p:sp>
          <p:nvSpPr>
            <p:cNvPr id="62" name="圆角矩形标注 13"/>
            <p:cNvSpPr>
              <a:spLocks noChangeArrowheads="1"/>
            </p:cNvSpPr>
            <p:nvPr/>
          </p:nvSpPr>
          <p:spPr bwMode="auto">
            <a:xfrm>
              <a:off x="3218783" y="793041"/>
              <a:ext cx="878841" cy="503739"/>
            </a:xfrm>
            <a:prstGeom prst="wedgeRoundRectCallout">
              <a:avLst>
                <a:gd name="adj1" fmla="val 8688"/>
                <a:gd name="adj2" fmla="val -105197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chemeClr val="accent1">
                  <a:lumMod val="50000"/>
                </a:schemeClr>
              </a:solidFill>
              <a:rou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zh-CN" altLang="en-US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34"/>
            <p:cNvSpPr txBox="1">
              <a:spLocks noChangeArrowheads="1"/>
            </p:cNvSpPr>
            <p:nvPr/>
          </p:nvSpPr>
          <p:spPr bwMode="auto">
            <a:xfrm>
              <a:off x="3203846" y="784300"/>
              <a:ext cx="919951" cy="52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边沿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触发方式：时钟上升沿到来时刻，触发器可以做状态翻转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4" name="组合 184"/>
          <p:cNvGrpSpPr/>
          <p:nvPr/>
        </p:nvGrpSpPr>
        <p:grpSpPr bwMode="auto">
          <a:xfrm>
            <a:off x="6135224" y="2337321"/>
            <a:ext cx="2713247" cy="523220"/>
            <a:chOff x="3203846" y="784300"/>
            <a:chExt cx="919951" cy="522949"/>
          </a:xfrm>
        </p:grpSpPr>
        <p:sp>
          <p:nvSpPr>
            <p:cNvPr id="65" name="圆角矩形标注 13"/>
            <p:cNvSpPr>
              <a:spLocks noChangeArrowheads="1"/>
            </p:cNvSpPr>
            <p:nvPr/>
          </p:nvSpPr>
          <p:spPr bwMode="auto">
            <a:xfrm>
              <a:off x="3218783" y="793041"/>
              <a:ext cx="878841" cy="503739"/>
            </a:xfrm>
            <a:prstGeom prst="wedgeRoundRectCallout">
              <a:avLst>
                <a:gd name="adj1" fmla="val -53977"/>
                <a:gd name="adj2" fmla="val 116814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chemeClr val="accent1">
                  <a:lumMod val="50000"/>
                </a:schemeClr>
              </a:solidFill>
              <a:rou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zh-CN" altLang="en-US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3203846" y="784300"/>
              <a:ext cx="919951" cy="52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电平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触发方式：时钟信号高电平期间，触发器可以做状态翻转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266180" y="4471035"/>
            <a:ext cx="1905000" cy="342900"/>
          </a:xfrm>
        </p:spPr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边沿触发器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—— D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触发器</a:t>
            </a:r>
            <a:endParaRPr lang="zh-CN" altLang="en-US"/>
          </a:p>
        </p:txBody>
      </p:sp>
      <p:grpSp>
        <p:nvGrpSpPr>
          <p:cNvPr id="2" name="组合 113"/>
          <p:cNvGrpSpPr/>
          <p:nvPr/>
        </p:nvGrpSpPr>
        <p:grpSpPr bwMode="auto">
          <a:xfrm>
            <a:off x="4284663" y="864010"/>
            <a:ext cx="4610129" cy="1002157"/>
            <a:chOff x="1409677" y="3627488"/>
            <a:chExt cx="3938622" cy="1023912"/>
          </a:xfrm>
        </p:grpSpPr>
        <p:sp>
          <p:nvSpPr>
            <p:cNvPr id="8321" name="Rectangle 3"/>
            <p:cNvSpPr>
              <a:spLocks noChangeArrowheads="1"/>
            </p:cNvSpPr>
            <p:nvPr/>
          </p:nvSpPr>
          <p:spPr bwMode="auto">
            <a:xfrm>
              <a:off x="1409677" y="3938036"/>
              <a:ext cx="3938622" cy="713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333750" indent="-3333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♦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由时钟脉冲确定状态转换的时刻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即何时转换？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♦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由输入信号确定触发器状态转换的方向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即如何转换？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428122" y="3809148"/>
              <a:ext cx="3920152" cy="730532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23" name="TextBox 110"/>
            <p:cNvSpPr txBox="1">
              <a:spLocks noChangeArrowheads="1"/>
            </p:cNvSpPr>
            <p:nvPr/>
          </p:nvSpPr>
          <p:spPr bwMode="auto">
            <a:xfrm>
              <a:off x="2700990" y="3627488"/>
              <a:ext cx="1599504" cy="3445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时钟</a:t>
              </a:r>
              <a:r>
                <a:rPr lang="zh-CN" altLang="en-US" sz="16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触发器的特点</a:t>
              </a:r>
              <a:endParaRPr lang="zh-CN" altLang="en-US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71" name="表格 7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93852" y="2859444"/>
          <a:ext cx="2614052" cy="1554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7080"/>
                <a:gridCol w="697080"/>
                <a:gridCol w="609946"/>
                <a:gridCol w="609946"/>
              </a:tblGrid>
              <a:tr h="354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时钟端</a:t>
                      </a:r>
                      <a:endParaRPr lang="en-US" altLang="zh-CN" sz="12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CK</a:t>
                      </a:r>
                      <a:endParaRPr lang="zh-CN" altLang="en-US" sz="1200" b="1" kern="1200" baseline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705" marB="457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2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2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2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2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200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2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43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  <a:tr h="21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  <a:tr h="184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  <a:tr h="15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4" marR="91454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4" marR="91454" marT="45705" marB="45705">
                    <a:noFill/>
                  </a:tcPr>
                </a:tc>
              </a:tr>
            </a:tbl>
          </a:graphicData>
        </a:graphic>
      </p:graphicFrame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695126" y="2388170"/>
            <a:ext cx="2940770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(2)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功能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表（上升沿为例）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AutoShape 18"/>
          <p:cNvSpPr>
            <a:spLocks noChangeArrowheads="1"/>
          </p:cNvSpPr>
          <p:nvPr/>
        </p:nvSpPr>
        <p:spPr bwMode="auto">
          <a:xfrm>
            <a:off x="1979712" y="3353327"/>
            <a:ext cx="360000" cy="1044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8" name="AutoShape 18"/>
          <p:cNvSpPr>
            <a:spLocks noChangeArrowheads="1"/>
          </p:cNvSpPr>
          <p:nvPr/>
        </p:nvSpPr>
        <p:spPr bwMode="auto">
          <a:xfrm>
            <a:off x="3204101" y="3349424"/>
            <a:ext cx="360000" cy="1044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12"/>
          <p:cNvGrpSpPr/>
          <p:nvPr/>
        </p:nvGrpSpPr>
        <p:grpSpPr bwMode="auto">
          <a:xfrm>
            <a:off x="399100" y="1592308"/>
            <a:ext cx="860532" cy="491250"/>
            <a:chOff x="4723744" y="1023530"/>
            <a:chExt cx="2337625" cy="603487"/>
          </a:xfrm>
        </p:grpSpPr>
        <p:sp>
          <p:nvSpPr>
            <p:cNvPr id="81" name="圆角矩形标注 13"/>
            <p:cNvSpPr>
              <a:spLocks noChangeArrowheads="1"/>
            </p:cNvSpPr>
            <p:nvPr/>
          </p:nvSpPr>
          <p:spPr bwMode="auto">
            <a:xfrm>
              <a:off x="4832950" y="1052092"/>
              <a:ext cx="2101421" cy="574925"/>
            </a:xfrm>
            <a:prstGeom prst="wedgeRoundRectCallout">
              <a:avLst>
                <a:gd name="adj1" fmla="val 85800"/>
                <a:gd name="adj2" fmla="val 69100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chemeClr val="accent1">
                  <a:lumMod val="50000"/>
                </a:schemeClr>
              </a:solidFill>
              <a:rou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17" name="Text Box 34"/>
            <p:cNvSpPr txBox="1">
              <a:spLocks noChangeArrowheads="1"/>
            </p:cNvSpPr>
            <p:nvPr/>
          </p:nvSpPr>
          <p:spPr bwMode="auto">
            <a:xfrm>
              <a:off x="4723744" y="1023530"/>
              <a:ext cx="2337625" cy="57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上升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沿触发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682427" y="978934"/>
            <a:ext cx="1796344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(1)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逻辑符号</a:t>
            </a:r>
            <a:endParaRPr lang="zh-CN" altLang="en-US" sz="2000" b="1" dirty="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8237" name="组合 86"/>
          <p:cNvGrpSpPr/>
          <p:nvPr/>
        </p:nvGrpSpPr>
        <p:grpSpPr bwMode="auto">
          <a:xfrm>
            <a:off x="1448054" y="1454143"/>
            <a:ext cx="1181946" cy="884311"/>
            <a:chOff x="4637369" y="3093113"/>
            <a:chExt cx="751621" cy="540795"/>
          </a:xfrm>
        </p:grpSpPr>
        <p:grpSp>
          <p:nvGrpSpPr>
            <p:cNvPr id="8305" name="组合 16"/>
            <p:cNvGrpSpPr/>
            <p:nvPr/>
          </p:nvGrpSpPr>
          <p:grpSpPr bwMode="auto">
            <a:xfrm>
              <a:off x="4637369" y="3093113"/>
              <a:ext cx="751621" cy="540795"/>
              <a:chOff x="1850717" y="2538412"/>
              <a:chExt cx="751626" cy="540881"/>
            </a:xfrm>
          </p:grpSpPr>
          <p:cxnSp>
            <p:nvCxnSpPr>
              <p:cNvPr id="8307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086584" y="2807662"/>
                <a:ext cx="540087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8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730188" y="2808456"/>
                <a:ext cx="540087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09" name="矩形 19"/>
              <p:cNvSpPr>
                <a:spLocks noChangeArrowheads="1"/>
              </p:cNvSpPr>
              <p:nvPr/>
            </p:nvSpPr>
            <p:spPr bwMode="auto">
              <a:xfrm>
                <a:off x="1876406" y="2643188"/>
                <a:ext cx="648004" cy="360116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1850717" y="2785152"/>
                <a:ext cx="422280" cy="1981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4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254677" y="2812818"/>
                <a:ext cx="213039" cy="188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D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1895612" y="2622349"/>
                <a:ext cx="357192" cy="154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2245152" y="2619750"/>
                <a:ext cx="357191" cy="2642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Q′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306" name="等腰三角形 88"/>
            <p:cNvSpPr>
              <a:spLocks noChangeArrowheads="1"/>
            </p:cNvSpPr>
            <p:nvPr/>
          </p:nvSpPr>
          <p:spPr bwMode="auto">
            <a:xfrm>
              <a:off x="4745503" y="3490836"/>
              <a:ext cx="72008" cy="720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</p:grpSp>
      <p:grpSp>
        <p:nvGrpSpPr>
          <p:cNvPr id="8238" name="组合 98"/>
          <p:cNvGrpSpPr/>
          <p:nvPr/>
        </p:nvGrpSpPr>
        <p:grpSpPr bwMode="auto">
          <a:xfrm>
            <a:off x="2722517" y="1475804"/>
            <a:ext cx="1123088" cy="952436"/>
            <a:chOff x="5714601" y="3957208"/>
            <a:chExt cx="746360" cy="612895"/>
          </a:xfrm>
        </p:grpSpPr>
        <p:grpSp>
          <p:nvGrpSpPr>
            <p:cNvPr id="8295" name="组合 16"/>
            <p:cNvGrpSpPr/>
            <p:nvPr/>
          </p:nvGrpSpPr>
          <p:grpSpPr bwMode="auto">
            <a:xfrm>
              <a:off x="5714601" y="3957208"/>
              <a:ext cx="746360" cy="612895"/>
              <a:chOff x="1847829" y="2538421"/>
              <a:chExt cx="746365" cy="612994"/>
            </a:xfrm>
          </p:grpSpPr>
          <p:cxnSp>
            <p:nvCxnSpPr>
              <p:cNvPr id="8298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050527" y="2843727"/>
                <a:ext cx="6122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94130" y="2844521"/>
                <a:ext cx="6122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00" name="矩形 19"/>
              <p:cNvSpPr>
                <a:spLocks noChangeArrowheads="1"/>
              </p:cNvSpPr>
              <p:nvPr/>
            </p:nvSpPr>
            <p:spPr bwMode="auto">
              <a:xfrm>
                <a:off x="1876406" y="2643189"/>
                <a:ext cx="648006" cy="360118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1847829" y="2771474"/>
                <a:ext cx="422279" cy="18535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4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256056" y="2820697"/>
                <a:ext cx="236742" cy="19808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D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1873346" y="2621803"/>
                <a:ext cx="357191" cy="30788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237004" y="2622000"/>
                <a:ext cx="357190" cy="18535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400" b="1" dirty="0">
                    <a:latin typeface="+mj-lt"/>
                    <a:ea typeface="黑体" panose="02010609060101010101" pitchFamily="49" charset="-122"/>
                  </a:rPr>
                  <a:t>Q′</a:t>
                </a:r>
                <a:endParaRPr lang="zh-CN" altLang="en-US" sz="1400" b="1" dirty="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296" name="椭圆 26"/>
            <p:cNvSpPr>
              <a:spLocks noChangeArrowheads="1"/>
            </p:cNvSpPr>
            <p:nvPr/>
          </p:nvSpPr>
          <p:spPr bwMode="auto">
            <a:xfrm>
              <a:off x="5830610" y="4420169"/>
              <a:ext cx="71438" cy="7142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  <p:sp>
          <p:nvSpPr>
            <p:cNvPr id="8297" name="等腰三角形 101"/>
            <p:cNvSpPr>
              <a:spLocks noChangeArrowheads="1"/>
            </p:cNvSpPr>
            <p:nvPr/>
          </p:nvSpPr>
          <p:spPr bwMode="auto">
            <a:xfrm>
              <a:off x="5830040" y="4347580"/>
              <a:ext cx="72008" cy="720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</p:grpSp>
      <p:sp>
        <p:nvSpPr>
          <p:cNvPr id="111" name="Text Box 35"/>
          <p:cNvSpPr txBox="1">
            <a:spLocks noChangeArrowheads="1"/>
          </p:cNvSpPr>
          <p:nvPr/>
        </p:nvSpPr>
        <p:spPr bwMode="auto">
          <a:xfrm>
            <a:off x="4473575" y="2204303"/>
            <a:ext cx="7620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CK</a:t>
            </a:r>
            <a:endParaRPr kumimoji="0" lang="en-US" altLang="zh-CN" sz="1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" name="Text Box 36"/>
          <p:cNvSpPr txBox="1">
            <a:spLocks noChangeArrowheads="1"/>
          </p:cNvSpPr>
          <p:nvPr/>
        </p:nvSpPr>
        <p:spPr bwMode="auto">
          <a:xfrm>
            <a:off x="4530725" y="2534503"/>
            <a:ext cx="42545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37"/>
          <p:cNvSpPr txBox="1">
            <a:spLocks noChangeArrowheads="1"/>
          </p:cNvSpPr>
          <p:nvPr/>
        </p:nvSpPr>
        <p:spPr bwMode="auto">
          <a:xfrm>
            <a:off x="4549775" y="3183791"/>
            <a:ext cx="7620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endParaRPr kumimoji="0" lang="en-US" altLang="zh-CN" sz="1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56"/>
          <p:cNvGrpSpPr/>
          <p:nvPr/>
        </p:nvGrpSpPr>
        <p:grpSpPr bwMode="auto">
          <a:xfrm>
            <a:off x="4983163" y="2161441"/>
            <a:ext cx="3109912" cy="214312"/>
            <a:chOff x="768" y="3024"/>
            <a:chExt cx="2165" cy="240"/>
          </a:xfrm>
        </p:grpSpPr>
        <p:sp>
          <p:nvSpPr>
            <p:cNvPr id="8282" name="Line 39"/>
            <p:cNvSpPr>
              <a:spLocks noChangeShapeType="1"/>
            </p:cNvSpPr>
            <p:nvPr/>
          </p:nvSpPr>
          <p:spPr bwMode="auto">
            <a:xfrm>
              <a:off x="1077" y="3024"/>
              <a:ext cx="31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3" name="Line 40"/>
            <p:cNvSpPr>
              <a:spLocks noChangeShapeType="1"/>
            </p:cNvSpPr>
            <p:nvPr/>
          </p:nvSpPr>
          <p:spPr bwMode="auto">
            <a:xfrm>
              <a:off x="1387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4" name="Line 41"/>
            <p:cNvSpPr>
              <a:spLocks noChangeShapeType="1"/>
            </p:cNvSpPr>
            <p:nvPr/>
          </p:nvSpPr>
          <p:spPr bwMode="auto">
            <a:xfrm>
              <a:off x="1077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5" name="Line 42"/>
            <p:cNvSpPr>
              <a:spLocks noChangeShapeType="1"/>
            </p:cNvSpPr>
            <p:nvPr/>
          </p:nvSpPr>
          <p:spPr bwMode="auto">
            <a:xfrm>
              <a:off x="1387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6" name="Line 43"/>
            <p:cNvSpPr>
              <a:spLocks noChangeShapeType="1"/>
            </p:cNvSpPr>
            <p:nvPr/>
          </p:nvSpPr>
          <p:spPr bwMode="auto">
            <a:xfrm>
              <a:off x="1696" y="302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7" name="Line 44"/>
            <p:cNvSpPr>
              <a:spLocks noChangeShapeType="1"/>
            </p:cNvSpPr>
            <p:nvPr/>
          </p:nvSpPr>
          <p:spPr bwMode="auto">
            <a:xfrm>
              <a:off x="2005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8" name="Line 45"/>
            <p:cNvSpPr>
              <a:spLocks noChangeShapeType="1"/>
            </p:cNvSpPr>
            <p:nvPr/>
          </p:nvSpPr>
          <p:spPr bwMode="auto">
            <a:xfrm>
              <a:off x="1696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9" name="Line 46"/>
            <p:cNvSpPr>
              <a:spLocks noChangeShapeType="1"/>
            </p:cNvSpPr>
            <p:nvPr/>
          </p:nvSpPr>
          <p:spPr bwMode="auto">
            <a:xfrm>
              <a:off x="2005" y="3264"/>
              <a:ext cx="31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0" name="Line 47"/>
            <p:cNvSpPr>
              <a:spLocks noChangeShapeType="1"/>
            </p:cNvSpPr>
            <p:nvPr/>
          </p:nvSpPr>
          <p:spPr bwMode="auto">
            <a:xfrm>
              <a:off x="2315" y="302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1" name="Line 48"/>
            <p:cNvSpPr>
              <a:spLocks noChangeShapeType="1"/>
            </p:cNvSpPr>
            <p:nvPr/>
          </p:nvSpPr>
          <p:spPr bwMode="auto">
            <a:xfrm>
              <a:off x="2624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2" name="Line 49"/>
            <p:cNvSpPr>
              <a:spLocks noChangeShapeType="1"/>
            </p:cNvSpPr>
            <p:nvPr/>
          </p:nvSpPr>
          <p:spPr bwMode="auto">
            <a:xfrm>
              <a:off x="2315" y="30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3" name="Line 50"/>
            <p:cNvSpPr>
              <a:spLocks noChangeShapeType="1"/>
            </p:cNvSpPr>
            <p:nvPr/>
          </p:nvSpPr>
          <p:spPr bwMode="auto">
            <a:xfrm>
              <a:off x="2624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4" name="Line 55"/>
            <p:cNvSpPr>
              <a:spLocks noChangeShapeType="1"/>
            </p:cNvSpPr>
            <p:nvPr/>
          </p:nvSpPr>
          <p:spPr bwMode="auto">
            <a:xfrm>
              <a:off x="768" y="3264"/>
              <a:ext cx="30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" name="Line 57"/>
          <p:cNvSpPr>
            <a:spLocks noChangeShapeType="1"/>
          </p:cNvSpPr>
          <p:nvPr/>
        </p:nvSpPr>
        <p:spPr bwMode="auto">
          <a:xfrm>
            <a:off x="7207250" y="2304316"/>
            <a:ext cx="0" cy="1044575"/>
          </a:xfrm>
          <a:prstGeom prst="line">
            <a:avLst/>
          </a:prstGeom>
          <a:noFill/>
          <a:ln w="127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" name="Line 58"/>
          <p:cNvSpPr>
            <a:spLocks noChangeShapeType="1"/>
          </p:cNvSpPr>
          <p:nvPr/>
        </p:nvSpPr>
        <p:spPr bwMode="auto">
          <a:xfrm>
            <a:off x="5430838" y="2251928"/>
            <a:ext cx="0" cy="1080000"/>
          </a:xfrm>
          <a:prstGeom prst="line">
            <a:avLst/>
          </a:prstGeom>
          <a:noFill/>
          <a:ln w="127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60"/>
          <p:cNvSpPr>
            <a:spLocks noChangeShapeType="1"/>
          </p:cNvSpPr>
          <p:nvPr/>
        </p:nvSpPr>
        <p:spPr bwMode="auto">
          <a:xfrm>
            <a:off x="6316663" y="2299553"/>
            <a:ext cx="0" cy="1044575"/>
          </a:xfrm>
          <a:prstGeom prst="line">
            <a:avLst/>
          </a:prstGeom>
          <a:noFill/>
          <a:ln w="127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106"/>
          <p:cNvGrpSpPr/>
          <p:nvPr/>
        </p:nvGrpSpPr>
        <p:grpSpPr bwMode="auto">
          <a:xfrm>
            <a:off x="4992688" y="3118703"/>
            <a:ext cx="3170237" cy="238125"/>
            <a:chOff x="660" y="3912"/>
            <a:chExt cx="3032" cy="200"/>
          </a:xfrm>
        </p:grpSpPr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1936" y="4104"/>
              <a:ext cx="175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8" name="Line 89"/>
            <p:cNvSpPr>
              <a:spLocks noChangeShapeType="1"/>
            </p:cNvSpPr>
            <p:nvPr/>
          </p:nvSpPr>
          <p:spPr bwMode="auto">
            <a:xfrm flipH="1">
              <a:off x="660" y="4104"/>
              <a:ext cx="4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9" name="Line 93"/>
            <p:cNvSpPr>
              <a:spLocks noChangeShapeType="1"/>
            </p:cNvSpPr>
            <p:nvPr/>
          </p:nvSpPr>
          <p:spPr bwMode="auto">
            <a:xfrm>
              <a:off x="1934" y="3920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0" name="Line 94"/>
            <p:cNvSpPr>
              <a:spLocks noChangeShapeType="1"/>
            </p:cNvSpPr>
            <p:nvPr/>
          </p:nvSpPr>
          <p:spPr bwMode="auto">
            <a:xfrm>
              <a:off x="1080" y="3912"/>
              <a:ext cx="86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1" name="Line 95"/>
            <p:cNvSpPr>
              <a:spLocks noChangeShapeType="1"/>
            </p:cNvSpPr>
            <p:nvPr/>
          </p:nvSpPr>
          <p:spPr bwMode="auto">
            <a:xfrm>
              <a:off x="1080" y="3912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05"/>
          <p:cNvGrpSpPr/>
          <p:nvPr/>
        </p:nvGrpSpPr>
        <p:grpSpPr bwMode="auto">
          <a:xfrm>
            <a:off x="5092700" y="2590066"/>
            <a:ext cx="3035300" cy="279400"/>
            <a:chOff x="754" y="3427"/>
            <a:chExt cx="2978" cy="223"/>
          </a:xfrm>
        </p:grpSpPr>
        <p:sp>
          <p:nvSpPr>
            <p:cNvPr id="8260" name="Line 66"/>
            <p:cNvSpPr>
              <a:spLocks noChangeShapeType="1"/>
            </p:cNvSpPr>
            <p:nvPr/>
          </p:nvSpPr>
          <p:spPr bwMode="auto">
            <a:xfrm>
              <a:off x="1425" y="3624"/>
              <a:ext cx="49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1" name="Line 67"/>
            <p:cNvSpPr>
              <a:spLocks noChangeShapeType="1"/>
            </p:cNvSpPr>
            <p:nvPr/>
          </p:nvSpPr>
          <p:spPr bwMode="auto">
            <a:xfrm>
              <a:off x="1929" y="3624"/>
              <a:ext cx="537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2" name="Line 68"/>
            <p:cNvSpPr>
              <a:spLocks noChangeShapeType="1"/>
            </p:cNvSpPr>
            <p:nvPr/>
          </p:nvSpPr>
          <p:spPr bwMode="auto">
            <a:xfrm>
              <a:off x="1172" y="3432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3" name="Line 69"/>
            <p:cNvSpPr>
              <a:spLocks noChangeShapeType="1"/>
            </p:cNvSpPr>
            <p:nvPr/>
          </p:nvSpPr>
          <p:spPr bwMode="auto">
            <a:xfrm flipH="1">
              <a:off x="754" y="3436"/>
              <a:ext cx="4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4" name="Line 77"/>
            <p:cNvSpPr>
              <a:spLocks noChangeShapeType="1"/>
            </p:cNvSpPr>
            <p:nvPr/>
          </p:nvSpPr>
          <p:spPr bwMode="auto">
            <a:xfrm>
              <a:off x="1171" y="3616"/>
              <a:ext cx="10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5" name="Line 78"/>
            <p:cNvSpPr>
              <a:spLocks noChangeShapeType="1"/>
            </p:cNvSpPr>
            <p:nvPr/>
          </p:nvSpPr>
          <p:spPr bwMode="auto">
            <a:xfrm>
              <a:off x="1268" y="3427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6" name="Line 79"/>
            <p:cNvSpPr>
              <a:spLocks noChangeShapeType="1"/>
            </p:cNvSpPr>
            <p:nvPr/>
          </p:nvSpPr>
          <p:spPr bwMode="auto">
            <a:xfrm>
              <a:off x="1262" y="3428"/>
              <a:ext cx="17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7" name="Line 80"/>
            <p:cNvSpPr>
              <a:spLocks noChangeShapeType="1"/>
            </p:cNvSpPr>
            <p:nvPr/>
          </p:nvSpPr>
          <p:spPr bwMode="auto">
            <a:xfrm>
              <a:off x="1425" y="3432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8" name="Line 82"/>
            <p:cNvSpPr>
              <a:spLocks noChangeShapeType="1"/>
            </p:cNvSpPr>
            <p:nvPr/>
          </p:nvSpPr>
          <p:spPr bwMode="auto">
            <a:xfrm>
              <a:off x="2463" y="3624"/>
              <a:ext cx="9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9" name="Line 83"/>
            <p:cNvSpPr>
              <a:spLocks noChangeShapeType="1"/>
            </p:cNvSpPr>
            <p:nvPr/>
          </p:nvSpPr>
          <p:spPr bwMode="auto">
            <a:xfrm>
              <a:off x="2546" y="3432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0" name="Line 84"/>
            <p:cNvSpPr>
              <a:spLocks noChangeShapeType="1"/>
            </p:cNvSpPr>
            <p:nvPr/>
          </p:nvSpPr>
          <p:spPr bwMode="auto">
            <a:xfrm>
              <a:off x="2547" y="3436"/>
              <a:ext cx="1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1" name="Line 85"/>
            <p:cNvSpPr>
              <a:spLocks noChangeShapeType="1"/>
            </p:cNvSpPr>
            <p:nvPr/>
          </p:nvSpPr>
          <p:spPr bwMode="auto">
            <a:xfrm>
              <a:off x="2703" y="3444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2" name="Line 96"/>
            <p:cNvSpPr>
              <a:spLocks noChangeShapeType="1"/>
            </p:cNvSpPr>
            <p:nvPr/>
          </p:nvSpPr>
          <p:spPr bwMode="auto">
            <a:xfrm>
              <a:off x="2700" y="3636"/>
              <a:ext cx="23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3" name="Line 97"/>
            <p:cNvSpPr>
              <a:spLocks noChangeShapeType="1"/>
            </p:cNvSpPr>
            <p:nvPr/>
          </p:nvSpPr>
          <p:spPr bwMode="auto">
            <a:xfrm>
              <a:off x="2920" y="3444"/>
              <a:ext cx="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4" name="Line 98"/>
            <p:cNvSpPr>
              <a:spLocks noChangeShapeType="1"/>
            </p:cNvSpPr>
            <p:nvPr/>
          </p:nvSpPr>
          <p:spPr bwMode="auto">
            <a:xfrm>
              <a:off x="2918" y="3444"/>
              <a:ext cx="17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5" name="Line 99"/>
            <p:cNvSpPr>
              <a:spLocks noChangeShapeType="1"/>
            </p:cNvSpPr>
            <p:nvPr/>
          </p:nvSpPr>
          <p:spPr bwMode="auto">
            <a:xfrm>
              <a:off x="3096" y="3437"/>
              <a:ext cx="0" cy="213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6" name="Line 104"/>
            <p:cNvSpPr>
              <a:spLocks noChangeShapeType="1"/>
            </p:cNvSpPr>
            <p:nvPr/>
          </p:nvSpPr>
          <p:spPr bwMode="auto">
            <a:xfrm>
              <a:off x="3096" y="3648"/>
              <a:ext cx="6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组合 12"/>
          <p:cNvGrpSpPr/>
          <p:nvPr/>
        </p:nvGrpSpPr>
        <p:grpSpPr bwMode="auto">
          <a:xfrm>
            <a:off x="4034790" y="1930400"/>
            <a:ext cx="966470" cy="285750"/>
            <a:chOff x="4723741" y="1023532"/>
            <a:chExt cx="2391799" cy="491747"/>
          </a:xfrm>
        </p:grpSpPr>
        <p:sp>
          <p:nvSpPr>
            <p:cNvPr id="8258" name="圆角矩形标注 13"/>
            <p:cNvSpPr>
              <a:spLocks noChangeArrowheads="1"/>
            </p:cNvSpPr>
            <p:nvPr/>
          </p:nvSpPr>
          <p:spPr bwMode="auto">
            <a:xfrm>
              <a:off x="4786368" y="1053521"/>
              <a:ext cx="2329172" cy="461758"/>
            </a:xfrm>
            <a:prstGeom prst="wedgeRoundRectCallout">
              <a:avLst>
                <a:gd name="adj1" fmla="val 92412"/>
                <a:gd name="adj2" fmla="val 62028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1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59" name="Text Box 34"/>
            <p:cNvSpPr txBox="1">
              <a:spLocks noChangeArrowheads="1"/>
            </p:cNvSpPr>
            <p:nvPr/>
          </p:nvSpPr>
          <p:spPr bwMode="auto">
            <a:xfrm>
              <a:off x="4723741" y="1023532"/>
              <a:ext cx="2350751" cy="448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1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上升</a:t>
              </a:r>
              <a:r>
                <a:rPr lang="zh-CN" altLang="en-US" sz="11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沿时刻</a:t>
              </a:r>
              <a:endParaRPr lang="en-US" altLang="zh-CN" sz="11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2"/>
          <p:cNvGrpSpPr/>
          <p:nvPr/>
        </p:nvGrpSpPr>
        <p:grpSpPr bwMode="auto">
          <a:xfrm>
            <a:off x="4572000" y="2813903"/>
            <a:ext cx="684000" cy="403225"/>
            <a:chOff x="4214384" y="1023533"/>
            <a:chExt cx="2722225" cy="494540"/>
          </a:xfrm>
        </p:grpSpPr>
        <p:sp>
          <p:nvSpPr>
            <p:cNvPr id="8256" name="圆角矩形标注 13"/>
            <p:cNvSpPr>
              <a:spLocks noChangeArrowheads="1"/>
            </p:cNvSpPr>
            <p:nvPr/>
          </p:nvSpPr>
          <p:spPr bwMode="auto">
            <a:xfrm>
              <a:off x="4414717" y="1031275"/>
              <a:ext cx="2350751" cy="486798"/>
            </a:xfrm>
            <a:prstGeom prst="wedgeRoundRectCallout">
              <a:avLst>
                <a:gd name="adj1" fmla="val 82671"/>
                <a:gd name="adj2" fmla="val 20398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" name="Text Box 34"/>
            <p:cNvSpPr txBox="1">
              <a:spLocks noChangeArrowheads="1"/>
            </p:cNvSpPr>
            <p:nvPr/>
          </p:nvSpPr>
          <p:spPr bwMode="auto">
            <a:xfrm>
              <a:off x="4214384" y="1023533"/>
              <a:ext cx="2722225" cy="49259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defRPr/>
              </a:pPr>
              <a:r>
                <a: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采样</a:t>
              </a:r>
              <a:r>
                <a:rPr lang="en-US" altLang="zh-CN" sz="1000" b="1" dirty="0" smtClean="0">
                  <a:latin typeface="+mj-lt"/>
                  <a:ea typeface="黑体" panose="02010609060101010101" pitchFamily="49" charset="-122"/>
                </a:rPr>
                <a:t>D</a:t>
              </a:r>
              <a:r>
                <a:rPr lang="zh-CN" altLang="en-US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端的</a:t>
              </a:r>
              <a:r>
                <a: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en-US" altLang="zh-CN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2"/>
          <p:cNvGrpSpPr/>
          <p:nvPr/>
        </p:nvGrpSpPr>
        <p:grpSpPr bwMode="auto">
          <a:xfrm>
            <a:off x="7428230" y="3500755"/>
            <a:ext cx="1179830" cy="313690"/>
            <a:chOff x="4723741" y="1023532"/>
            <a:chExt cx="2391800" cy="574702"/>
          </a:xfrm>
        </p:grpSpPr>
        <p:sp>
          <p:nvSpPr>
            <p:cNvPr id="176" name="圆角矩形标注 13"/>
            <p:cNvSpPr>
              <a:spLocks noChangeArrowheads="1"/>
            </p:cNvSpPr>
            <p:nvPr/>
          </p:nvSpPr>
          <p:spPr bwMode="auto">
            <a:xfrm>
              <a:off x="4788037" y="1053980"/>
              <a:ext cx="2327504" cy="544254"/>
            </a:xfrm>
            <a:prstGeom prst="wedgeRoundRectCallout">
              <a:avLst>
                <a:gd name="adj1" fmla="val -49310"/>
                <a:gd name="adj2" fmla="val -103042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chemeClr val="accent1">
                  <a:lumMod val="50000"/>
                </a:schemeClr>
              </a:solidFill>
              <a:rou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5" name="Text Box 34"/>
            <p:cNvSpPr txBox="1">
              <a:spLocks noChangeArrowheads="1"/>
            </p:cNvSpPr>
            <p:nvPr/>
          </p:nvSpPr>
          <p:spPr bwMode="auto">
            <a:xfrm>
              <a:off x="4723741" y="1023532"/>
              <a:ext cx="2350753" cy="561905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避免了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空翻</a:t>
              </a:r>
              <a:endPara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2"/>
          <p:cNvGrpSpPr/>
          <p:nvPr/>
        </p:nvGrpSpPr>
        <p:grpSpPr bwMode="auto">
          <a:xfrm>
            <a:off x="7356475" y="2905978"/>
            <a:ext cx="1392238" cy="407988"/>
            <a:chOff x="4442352" y="1023532"/>
            <a:chExt cx="2718601" cy="605295"/>
          </a:xfrm>
        </p:grpSpPr>
        <p:sp>
          <p:nvSpPr>
            <p:cNvPr id="182" name="圆角矩形标注 13"/>
            <p:cNvSpPr>
              <a:spLocks noChangeArrowheads="1"/>
            </p:cNvSpPr>
            <p:nvPr/>
          </p:nvSpPr>
          <p:spPr bwMode="auto">
            <a:xfrm>
              <a:off x="4637646" y="1054151"/>
              <a:ext cx="2461309" cy="574676"/>
            </a:xfrm>
            <a:prstGeom prst="wedgeRoundRectCallout">
              <a:avLst>
                <a:gd name="adj1" fmla="val -69355"/>
                <a:gd name="adj2" fmla="val -56272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chemeClr val="accent1">
                  <a:lumMod val="50000"/>
                </a:schemeClr>
              </a:solidFill>
              <a:rou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3" name="Text Box 34"/>
            <p:cNvSpPr txBox="1">
              <a:spLocks noChangeArrowheads="1"/>
            </p:cNvSpPr>
            <p:nvPr/>
          </p:nvSpPr>
          <p:spPr bwMode="auto">
            <a:xfrm>
              <a:off x="4442352" y="1023532"/>
              <a:ext cx="2718601" cy="59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0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必须保证上升沿时刻能采样到正确数据</a:t>
              </a:r>
              <a:endParaRPr lang="en-US" altLang="zh-CN" sz="1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1" name="Text Box 16"/>
          <p:cNvSpPr txBox="1">
            <a:spLocks noChangeArrowheads="1"/>
          </p:cNvSpPr>
          <p:nvPr/>
        </p:nvSpPr>
        <p:spPr bwMode="auto">
          <a:xfrm>
            <a:off x="711294" y="4516963"/>
            <a:ext cx="1714512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(3)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次态方程</a:t>
            </a:r>
            <a:endParaRPr lang="zh-CN" altLang="en-US" sz="20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2650061" y="4507180"/>
            <a:ext cx="1046480" cy="3683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 sz="1800" b="1" baseline="30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n+1</a:t>
            </a:r>
            <a:r>
              <a:rPr lang="en-US" altLang="zh-CN" sz="18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18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lang="en-US" altLang="zh-CN" sz="18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endParaRPr lang="en-US" altLang="zh-CN" sz="1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4513101" y="4022586"/>
            <a:ext cx="1224000" cy="25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4513101" y="3786196"/>
          <a:ext cx="1643075" cy="1219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769"/>
                <a:gridCol w="342307"/>
                <a:gridCol w="479230"/>
                <a:gridCol w="410769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000" b="1" kern="1200" baseline="-25000" dirty="0" err="1" smtClean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000" b="1" kern="1200" baseline="-25000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  <a:endParaRPr lang="zh-CN" altLang="en-US" sz="10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000" b="1" kern="1200" baseline="-25000" dirty="0" smtClean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n+1</a:t>
                      </a:r>
                      <a:endParaRPr lang="zh-CN" altLang="en-US" sz="1000" b="1" kern="1200" baseline="-25000" dirty="0" smtClean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kern="1200" baseline="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D</a:t>
                      </a:r>
                      <a:endParaRPr lang="zh-CN" altLang="en-US" sz="1000" b="1" kern="1200" baseline="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  <a:endParaRPr lang="zh-CN" altLang="en-US" sz="10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  <a:endParaRPr lang="zh-CN" altLang="en-US" sz="10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  <a:endParaRPr lang="zh-CN" altLang="en-US" sz="10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  <a:endParaRPr lang="zh-CN" altLang="en-US" sz="10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</a:tr>
            </a:tbl>
          </a:graphicData>
        </a:graphic>
      </p:graphicFrame>
      <p:sp>
        <p:nvSpPr>
          <p:cNvPr id="105" name="Text Box 4"/>
          <p:cNvSpPr txBox="1">
            <a:spLocks noChangeArrowheads="1"/>
          </p:cNvSpPr>
          <p:nvPr/>
        </p:nvSpPr>
        <p:spPr bwMode="auto">
          <a:xfrm>
            <a:off x="4441663" y="3429006"/>
            <a:ext cx="1314450" cy="3371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(4) 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驱动表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7" name="组合 113"/>
          <p:cNvGrpSpPr/>
          <p:nvPr/>
        </p:nvGrpSpPr>
        <p:grpSpPr bwMode="auto">
          <a:xfrm>
            <a:off x="6455602" y="4328516"/>
            <a:ext cx="2483834" cy="648000"/>
            <a:chOff x="1428007" y="4003110"/>
            <a:chExt cx="3995832" cy="662064"/>
          </a:xfrm>
        </p:grpSpPr>
        <p:sp>
          <p:nvSpPr>
            <p:cNvPr id="119" name="圆角矩形 118"/>
            <p:cNvSpPr/>
            <p:nvPr/>
          </p:nvSpPr>
          <p:spPr bwMode="auto">
            <a:xfrm>
              <a:off x="1428007" y="4003110"/>
              <a:ext cx="3920291" cy="662064"/>
            </a:xfrm>
            <a:prstGeom prst="roundRect">
              <a:avLst/>
            </a:prstGeom>
            <a:solidFill>
              <a:srgbClr val="FFFFCC"/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" name="Rectangle 3"/>
            <p:cNvSpPr>
              <a:spLocks noChangeArrowheads="1"/>
            </p:cNvSpPr>
            <p:nvPr/>
          </p:nvSpPr>
          <p:spPr bwMode="auto">
            <a:xfrm>
              <a:off x="1485217" y="4011607"/>
              <a:ext cx="3938622" cy="40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333750" indent="-3333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300"/>
                </a:spcBef>
                <a:buNone/>
              </a:pPr>
              <a:r>
                <a:rPr lang="en-US" altLang="zh-CN" sz="16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D</a:t>
              </a:r>
              <a:r>
                <a:rPr lang="zh-CN" altLang="en-US" sz="16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触发器的特点</a:t>
              </a:r>
              <a:r>
                <a:rPr lang="zh-CN" altLang="en-US" sz="16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en-US" altLang="zh-CN" sz="1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 eaLnBrk="1" hangingPunct="1">
                <a:spcBef>
                  <a:spcPts val="300"/>
                </a:spcBef>
                <a:buNone/>
              </a:pPr>
              <a:r>
                <a:rPr lang="zh-CN" altLang="en-US" sz="16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最简单</a:t>
              </a:r>
              <a:r>
                <a:rPr lang="zh-CN" altLang="en-US" sz="16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1600" b="1" dirty="0" smtClean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应用最广</a:t>
              </a:r>
              <a:endPara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7" grpId="0" bldLvl="0" animBg="1"/>
      <p:bldP spid="78" grpId="0" bldLvl="0" animBg="1"/>
      <p:bldP spid="86" grpId="0"/>
      <p:bldP spid="111" grpId="0" autoUpdateAnimBg="0"/>
      <p:bldP spid="112" grpId="0" autoUpdateAnimBg="0"/>
      <p:bldP spid="113" grpId="0" autoUpdateAnimBg="0"/>
      <p:bldP spid="101" grpId="0"/>
      <p:bldP spid="102" grpId="0" bldLvl="0" animBg="1" autoUpdateAnimBg="0"/>
      <p:bldP spid="103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Verilog</a:t>
            </a:r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触发器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module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 VrDff(CLK, D, Q);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 CLK, D;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output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 reg Q;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always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 @ (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posedge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 CLK) 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  <a:sym typeface="+mn-ea"/>
              </a:rPr>
              <a:t>    Q &lt;= D;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endmodule</a:t>
            </a:r>
            <a:endParaRPr lang="zh-CN" altLang="en-US" b="1" dirty="0">
              <a:ea typeface="DejaVu Sans Mono" pitchFamily="49" charset="0"/>
              <a:cs typeface="Times New Roman" panose="02020603050405020304" pitchFamily="18" charset="0"/>
            </a:endParaRPr>
          </a:p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69056" tIns="34528" rIns="69056" bIns="34528" anchor="ctr"/>
          <a:p>
            <a:pPr>
              <a:buNone/>
            </a:pPr>
            <a:r>
              <a:rPr lang="zh-CN" altLang="en-US" sz="3200" b="1" dirty="0">
                <a:cs typeface="Times New Roman" panose="02020603050405020304" pitchFamily="18" charset="0"/>
              </a:rPr>
              <a:t>用</a:t>
            </a:r>
            <a:r>
              <a:rPr lang="en-US" altLang="zh-CN" sz="3200" b="1" dirty="0">
                <a:cs typeface="Times New Roman" panose="02020603050405020304" pitchFamily="18" charset="0"/>
              </a:rPr>
              <a:t>Verilog</a:t>
            </a:r>
            <a:r>
              <a:rPr lang="zh-CN" altLang="en-US" sz="3200" b="1" dirty="0">
                <a:cs typeface="Times New Roman" panose="02020603050405020304" pitchFamily="18" charset="0"/>
              </a:rPr>
              <a:t>实现</a:t>
            </a:r>
            <a:r>
              <a:rPr lang="zh-CN" altLang="en-US" sz="3200" dirty="0">
                <a:cs typeface="Times New Roman" panose="02020603050405020304" pitchFamily="18" charset="0"/>
                <a:sym typeface="+mn-ea"/>
              </a:rPr>
              <a:t>带异步清零端的</a:t>
            </a:r>
            <a:r>
              <a:rPr lang="en-US" altLang="zh-CN" sz="3200" b="1" dirty="0">
                <a:cs typeface="Times New Roman" panose="02020603050405020304" pitchFamily="18" charset="0"/>
              </a:rPr>
              <a:t>D</a:t>
            </a:r>
            <a:r>
              <a:rPr lang="zh-CN" altLang="en-US" sz="3200" b="1" dirty="0">
                <a:cs typeface="Times New Roman" panose="02020603050405020304" pitchFamily="18" charset="0"/>
              </a:rPr>
              <a:t>触发器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module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VrDffC(CLK, CLR, D, Q);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CLK, CLR, D;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output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reg Q;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always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@ (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posedge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CLK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or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posedge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CLR)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(CLR==1) Q &lt;= 0;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Q &lt;= D;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endmodule</a:t>
            </a:r>
            <a:endParaRPr lang="zh-CN" altLang="en-US" sz="2800" b="1" dirty="0">
              <a:ea typeface="DejaVu Sans Mono" pitchFamily="49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ea typeface="DejaVu Sans Mono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sz="1050" dirty="0">
                <a:latin typeface="Times New Roman" panose="02020603050405020304" pitchFamily="18" charset="0"/>
              </a:rPr>
            </a:fld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69056" tIns="34528" rIns="69056" bIns="34528" anchor="ctr"/>
          <a:p>
            <a:pPr>
              <a:buNone/>
            </a:pPr>
            <a:r>
              <a:rPr lang="zh-CN" altLang="en-US" sz="3600" dirty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带时钟使能端和同步置位</a:t>
            </a:r>
            <a:r>
              <a:rPr lang="en-US" altLang="zh-CN" sz="3600" dirty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D</a:t>
            </a:r>
            <a:r>
              <a:rPr lang="zh-CN" altLang="en-US" sz="3600" dirty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触发器</a:t>
            </a:r>
            <a:endParaRPr lang="zh-CN" altLang="en-US" sz="3600" dirty="0"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module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VrDffSE(CLK, S, CE, D, Q);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CLK, S, CE, D;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output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reg Q;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always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@ (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posedge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CLK)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(S==1) Q &lt;= 1;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(CE==1) Q &lt;= D;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endmodule</a:t>
            </a:r>
            <a:endParaRPr lang="zh-CN" altLang="en-US" sz="2800" b="1" dirty="0">
              <a:ea typeface="DejaVu Sans Mono" pitchFamily="49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ea typeface="DejaVu Sans Mono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sz="1050" dirty="0">
                <a:latin typeface="Times New Roman" panose="02020603050405020304" pitchFamily="18" charset="0"/>
              </a:rPr>
            </a:fld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 smtClean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边沿触发器</a:t>
            </a:r>
            <a:r>
              <a:rPr lang="en-US" altLang="zh-CN" b="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—— SR</a:t>
            </a:r>
            <a:r>
              <a:rPr lang="zh-CN" altLang="en-US" b="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触发器</a:t>
            </a:r>
            <a:endParaRPr lang="zh-CN" altLang="en-US" b="0">
              <a:cs typeface="Times New Roman" panose="02020603050405020304" pitchFamily="18" charset="0"/>
            </a:endParaRPr>
          </a:p>
        </p:txBody>
      </p:sp>
      <p:grpSp>
        <p:nvGrpSpPr>
          <p:cNvPr id="10243" name="组合 18"/>
          <p:cNvGrpSpPr/>
          <p:nvPr/>
        </p:nvGrpSpPr>
        <p:grpSpPr bwMode="auto">
          <a:xfrm>
            <a:off x="467544" y="1913450"/>
            <a:ext cx="1052194" cy="785901"/>
            <a:chOff x="4638359" y="3127814"/>
            <a:chExt cx="719981" cy="584634"/>
          </a:xfrm>
        </p:grpSpPr>
        <p:cxnSp>
          <p:nvCxnSpPr>
            <p:cNvPr id="10367" name="直接连接符 34"/>
            <p:cNvCxnSpPr>
              <a:cxnSpLocks noChangeShapeType="1"/>
            </p:cNvCxnSpPr>
            <p:nvPr/>
          </p:nvCxnSpPr>
          <p:spPr bwMode="auto">
            <a:xfrm rot="5400000">
              <a:off x="4799409" y="3542034"/>
              <a:ext cx="324000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368" name="组合 43"/>
            <p:cNvGrpSpPr/>
            <p:nvPr/>
          </p:nvGrpSpPr>
          <p:grpSpPr bwMode="auto">
            <a:xfrm>
              <a:off x="4638359" y="3127814"/>
              <a:ext cx="719981" cy="584634"/>
              <a:chOff x="1851707" y="2501106"/>
              <a:chExt cx="719986" cy="584731"/>
            </a:xfrm>
          </p:grpSpPr>
          <p:cxnSp>
            <p:nvCxnSpPr>
              <p:cNvPr id="10371" name="直接连接符 35"/>
              <p:cNvCxnSpPr>
                <a:cxnSpLocks noChangeShapeType="1"/>
              </p:cNvCxnSpPr>
              <p:nvPr/>
            </p:nvCxnSpPr>
            <p:spPr bwMode="auto">
              <a:xfrm rot="5400000">
                <a:off x="2068628" y="2797043"/>
                <a:ext cx="576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72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1712232" y="2788312"/>
                <a:ext cx="576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373" name="矩形 32"/>
              <p:cNvSpPr>
                <a:spLocks noChangeArrowheads="1"/>
              </p:cNvSpPr>
              <p:nvPr/>
            </p:nvSpPr>
            <p:spPr bwMode="auto">
              <a:xfrm>
                <a:off x="1851707" y="2598426"/>
                <a:ext cx="648005" cy="401774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/>
              </a:p>
            </p:txBody>
          </p: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866881" y="2813330"/>
                <a:ext cx="357189" cy="2050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S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TextBox 27"/>
              <p:cNvSpPr txBox="1">
                <a:spLocks noChangeArrowheads="1"/>
              </p:cNvSpPr>
              <p:nvPr/>
            </p:nvSpPr>
            <p:spPr bwMode="auto">
              <a:xfrm>
                <a:off x="2275356" y="2804423"/>
                <a:ext cx="296337" cy="2050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R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TextBox 28"/>
              <p:cNvSpPr txBox="1">
                <a:spLocks noChangeArrowheads="1"/>
              </p:cNvSpPr>
              <p:nvPr/>
            </p:nvSpPr>
            <p:spPr bwMode="auto">
              <a:xfrm>
                <a:off x="1857356" y="2604315"/>
                <a:ext cx="357189" cy="2770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TextBox 29"/>
              <p:cNvSpPr txBox="1">
                <a:spLocks noChangeArrowheads="1"/>
              </p:cNvSpPr>
              <p:nvPr/>
            </p:nvSpPr>
            <p:spPr bwMode="auto">
              <a:xfrm>
                <a:off x="2237952" y="2613842"/>
                <a:ext cx="256024" cy="2060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0378" name="直接连接符 42"/>
              <p:cNvCxnSpPr>
                <a:cxnSpLocks noChangeShapeType="1"/>
              </p:cNvCxnSpPr>
              <p:nvPr/>
            </p:nvCxnSpPr>
            <p:spPr bwMode="auto">
              <a:xfrm>
                <a:off x="2295509" y="2645606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369" name="等腰三角形 21"/>
            <p:cNvSpPr>
              <a:spLocks noChangeArrowheads="1"/>
            </p:cNvSpPr>
            <p:nvPr/>
          </p:nvSpPr>
          <p:spPr bwMode="auto">
            <a:xfrm>
              <a:off x="4928295" y="3555480"/>
              <a:ext cx="72008" cy="720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20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4797824" y="3389039"/>
              <a:ext cx="290252" cy="2050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12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1411" y="1324520"/>
            <a:ext cx="1815950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(1)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逻辑符号</a:t>
            </a:r>
            <a:endParaRPr lang="zh-CN" altLang="en-US" sz="20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3635896" y="881803"/>
            <a:ext cx="2592388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(2)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功能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表（上升沿）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491880" y="1242166"/>
          <a:ext cx="2952752" cy="2625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8165"/>
                <a:gridCol w="654520"/>
                <a:gridCol w="612614"/>
                <a:gridCol w="557516"/>
                <a:gridCol w="479937"/>
              </a:tblGrid>
              <a:tr h="426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时钟端</a:t>
                      </a:r>
                      <a:endParaRPr lang="en-US" altLang="zh-CN" sz="11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CK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3" marR="91453" marT="45728" marB="4572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1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1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3" marR="91453" marT="45728" marB="45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1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1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3" marR="91453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1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1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100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100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1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100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1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3" marR="91453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3" marR="91453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3" marR="91453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3" marR="91453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3" marR="91453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3" marR="91453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3" marR="91453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—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noFill/>
                  </a:tcPr>
                </a:tc>
              </a:tr>
              <a:tr h="27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↑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53" marR="91453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—</a:t>
                      </a:r>
                      <a:endParaRPr lang="zh-CN" altLang="en-US" sz="11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91453" marR="91453" marT="45728" marB="45728">
                    <a:noFill/>
                  </a:tcPr>
                </a:tc>
              </a:tr>
            </a:tbl>
          </a:graphicData>
        </a:graphic>
      </p:graphicFrame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7165354" y="881803"/>
            <a:ext cx="1511101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(4)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驱动表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467544" y="3435846"/>
            <a:ext cx="1814131" cy="3987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(3) 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次态方程</a:t>
            </a:r>
            <a:endParaRPr lang="zh-CN" altLang="en-US" sz="2000" b="1" dirty="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7" name="组合 14"/>
          <p:cNvGrpSpPr/>
          <p:nvPr/>
        </p:nvGrpSpPr>
        <p:grpSpPr bwMode="auto">
          <a:xfrm>
            <a:off x="966349" y="4080098"/>
            <a:ext cx="1857375" cy="338137"/>
            <a:chOff x="1357290" y="2786064"/>
            <a:chExt cx="1857388" cy="338045"/>
          </a:xfrm>
        </p:grpSpPr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1357290" y="2786064"/>
              <a:ext cx="1857388" cy="33804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n+1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S + </a:t>
              </a:r>
              <a:r>
                <a:rPr kumimoji="0"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R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cxnSp>
          <p:nvCxnSpPr>
            <p:cNvPr id="10352" name="直接连接符 13"/>
            <p:cNvCxnSpPr>
              <a:cxnSpLocks noChangeShapeType="1"/>
            </p:cNvCxnSpPr>
            <p:nvPr/>
          </p:nvCxnSpPr>
          <p:spPr bwMode="auto">
            <a:xfrm>
              <a:off x="2432355" y="2841610"/>
              <a:ext cx="142876" cy="1588"/>
            </a:xfrm>
            <a:prstGeom prst="line">
              <a:avLst/>
            </a:prstGeom>
            <a:noFill/>
            <a:ln w="28575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975874" y="4465860"/>
            <a:ext cx="2251075" cy="33718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SR </a:t>
            </a:r>
            <a:r>
              <a:rPr kumimoji="0"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 0</a:t>
            </a:r>
            <a:r>
              <a:rPr kumimoji="0" lang="zh-CN" alt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（约束条件）</a:t>
            </a:r>
            <a:endParaRPr lang="en-US" altLang="zh-CN" sz="16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6731968" y="1300903"/>
          <a:ext cx="2160513" cy="1584669"/>
        </p:xfrm>
        <a:graphic>
          <a:graphicData uri="http://schemas.openxmlformats.org/drawingml/2006/table">
            <a:tbl>
              <a:tblPr/>
              <a:tblGrid>
                <a:gridCol w="462724"/>
                <a:gridCol w="462724"/>
                <a:gridCol w="540979"/>
                <a:gridCol w="386170"/>
                <a:gridCol w="307916"/>
              </a:tblGrid>
              <a:tr h="36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1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endParaRPr kumimoji="0" lang="zh-CN" altLang="en-US" sz="1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n+1</a:t>
                      </a:r>
                      <a:endParaRPr kumimoji="0" lang="zh-CN" alt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</a:t>
                      </a:r>
                      <a:endParaRPr kumimoji="0" lang="zh-CN" alt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</a:tr>
              <a:tr h="304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6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51459" y="1913002"/>
            <a:ext cx="998221" cy="874772"/>
            <a:chOff x="7667627" y="3713203"/>
            <a:chExt cx="998221" cy="874772"/>
          </a:xfrm>
        </p:grpSpPr>
        <p:grpSp>
          <p:nvGrpSpPr>
            <p:cNvPr id="47" name="组合 18"/>
            <p:cNvGrpSpPr/>
            <p:nvPr/>
          </p:nvGrpSpPr>
          <p:grpSpPr bwMode="auto">
            <a:xfrm>
              <a:off x="7667627" y="3713203"/>
              <a:ext cx="998221" cy="874772"/>
              <a:chOff x="4638359" y="3127815"/>
              <a:chExt cx="683049" cy="650745"/>
            </a:xfrm>
          </p:grpSpPr>
          <p:cxnSp>
            <p:nvCxnSpPr>
              <p:cNvPr id="48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4799409" y="3615766"/>
                <a:ext cx="324000" cy="1588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0" name="组合 43"/>
              <p:cNvGrpSpPr/>
              <p:nvPr/>
            </p:nvGrpSpPr>
            <p:grpSpPr bwMode="auto">
              <a:xfrm>
                <a:off x="4638359" y="3127815"/>
                <a:ext cx="683049" cy="584634"/>
                <a:chOff x="1851707" y="2501106"/>
                <a:chExt cx="683054" cy="584731"/>
              </a:xfrm>
            </p:grpSpPr>
            <p:cxnSp>
              <p:nvCxnSpPr>
                <p:cNvPr id="57" name="直接连接符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68628" y="2797043"/>
                  <a:ext cx="576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直接连接符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712232" y="2788312"/>
                  <a:ext cx="576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矩形 32"/>
                <p:cNvSpPr>
                  <a:spLocks noChangeArrowheads="1"/>
                </p:cNvSpPr>
                <p:nvPr/>
              </p:nvSpPr>
              <p:spPr bwMode="auto">
                <a:xfrm>
                  <a:off x="1851707" y="2598426"/>
                  <a:ext cx="648005" cy="401774"/>
                </a:xfrm>
                <a:prstGeom prst="rect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/>
                </a:p>
              </p:txBody>
            </p:sp>
            <p:sp>
              <p:nvSpPr>
                <p:cNvPr id="63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1866881" y="2813330"/>
                  <a:ext cx="251357" cy="2050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>
                      <a:latin typeface="+mj-lt"/>
                      <a:ea typeface="黑体" panose="02010609060101010101" pitchFamily="49" charset="-122"/>
                    </a:rPr>
                    <a:t>S</a:t>
                  </a:r>
                  <a:endParaRPr lang="zh-CN" altLang="en-US" sz="12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263625" y="2804423"/>
                  <a:ext cx="271136" cy="2050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>
                      <a:latin typeface="+mj-lt"/>
                      <a:ea typeface="黑体" panose="02010609060101010101" pitchFamily="49" charset="-122"/>
                    </a:rPr>
                    <a:t>R</a:t>
                  </a:r>
                  <a:endParaRPr lang="zh-CN" altLang="en-US" sz="12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5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1857356" y="2604315"/>
                  <a:ext cx="357189" cy="2770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endParaRPr lang="zh-CN" altLang="en-US" sz="12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6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2237952" y="2613842"/>
                  <a:ext cx="256024" cy="206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endParaRPr lang="zh-CN" altLang="en-US" sz="12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67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2295509" y="2645606"/>
                  <a:ext cx="936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2" name="等腰三角形 21"/>
              <p:cNvSpPr>
                <a:spLocks noChangeArrowheads="1"/>
              </p:cNvSpPr>
              <p:nvPr/>
            </p:nvSpPr>
            <p:spPr bwMode="auto">
              <a:xfrm>
                <a:off x="4928295" y="3555480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/>
              </a:p>
            </p:txBody>
          </p:sp>
          <p:sp>
            <p:nvSpPr>
              <p:cNvPr id="53" name="TextBox 22"/>
              <p:cNvSpPr txBox="1">
                <a:spLocks noChangeArrowheads="1"/>
              </p:cNvSpPr>
              <p:nvPr/>
            </p:nvSpPr>
            <p:spPr bwMode="auto">
              <a:xfrm>
                <a:off x="4806080" y="3385733"/>
                <a:ext cx="336310" cy="2050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2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12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" name="椭圆 27"/>
            <p:cNvSpPr>
              <a:spLocks noChangeArrowheads="1"/>
            </p:cNvSpPr>
            <p:nvPr/>
          </p:nvSpPr>
          <p:spPr bwMode="auto">
            <a:xfrm>
              <a:off x="8088464" y="438379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43" name="圆角矩形 42"/>
          <p:cNvSpPr/>
          <p:nvPr/>
        </p:nvSpPr>
        <p:spPr bwMode="auto">
          <a:xfrm>
            <a:off x="3635896" y="1707654"/>
            <a:ext cx="2736304" cy="50405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3635896" y="2236762"/>
            <a:ext cx="2736304" cy="504056"/>
          </a:xfrm>
          <a:prstGeom prst="roundRect">
            <a:avLst/>
          </a:prstGeom>
          <a:noFill/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3635896" y="2803448"/>
            <a:ext cx="2736304" cy="504056"/>
          </a:xfrm>
          <a:prstGeom prst="roundRect">
            <a:avLst/>
          </a:prstGeom>
          <a:noFill/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8" name="组合 12"/>
          <p:cNvGrpSpPr/>
          <p:nvPr/>
        </p:nvGrpSpPr>
        <p:grpSpPr bwMode="auto">
          <a:xfrm>
            <a:off x="6732241" y="3620718"/>
            <a:ext cx="1494184" cy="396000"/>
            <a:chOff x="4492568" y="880306"/>
            <a:chExt cx="2132517" cy="1024575"/>
          </a:xfrm>
        </p:grpSpPr>
        <p:sp>
          <p:nvSpPr>
            <p:cNvPr id="69" name="圆角矩形标注 13"/>
            <p:cNvSpPr>
              <a:spLocks noChangeArrowheads="1"/>
            </p:cNvSpPr>
            <p:nvPr/>
          </p:nvSpPr>
          <p:spPr bwMode="auto">
            <a:xfrm>
              <a:off x="4492568" y="880306"/>
              <a:ext cx="1920566" cy="1024575"/>
            </a:xfrm>
            <a:prstGeom prst="wedgeRoundRectCallout">
              <a:avLst>
                <a:gd name="adj1" fmla="val -73072"/>
                <a:gd name="adj2" fmla="val -84856"/>
                <a:gd name="adj3" fmla="val 16667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521611" y="1031590"/>
              <a:ext cx="2103474" cy="872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6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输入存在约束</a:t>
              </a:r>
              <a:endParaRPr lang="en-US" altLang="zh-CN" sz="1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" name="组合 12"/>
          <p:cNvGrpSpPr/>
          <p:nvPr/>
        </p:nvGrpSpPr>
        <p:grpSpPr bwMode="auto">
          <a:xfrm>
            <a:off x="7020560" y="3075940"/>
            <a:ext cx="1944370" cy="521970"/>
            <a:chOff x="4442352" y="1023532"/>
            <a:chExt cx="2903817" cy="952377"/>
          </a:xfrm>
        </p:grpSpPr>
        <p:sp>
          <p:nvSpPr>
            <p:cNvPr id="72" name="圆角矩形标注 13"/>
            <p:cNvSpPr>
              <a:spLocks noChangeArrowheads="1"/>
            </p:cNvSpPr>
            <p:nvPr/>
          </p:nvSpPr>
          <p:spPr bwMode="auto">
            <a:xfrm>
              <a:off x="4637643" y="1054151"/>
              <a:ext cx="2600977" cy="854559"/>
            </a:xfrm>
            <a:prstGeom prst="wedgeRoundRectCallout">
              <a:avLst>
                <a:gd name="adj1" fmla="val -46930"/>
                <a:gd name="adj2" fmla="val -90999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chemeClr val="accent1">
                  <a:lumMod val="50000"/>
                </a:schemeClr>
              </a:solidFill>
              <a:rou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4442352" y="1023532"/>
              <a:ext cx="2903817" cy="952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驱动表可以从触发器功能推导出来</a:t>
              </a:r>
              <a:endParaRPr lang="zh-CN" altLang="en-US" sz="1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698240" y="4121785"/>
            <a:ext cx="4307840" cy="680720"/>
            <a:chOff x="5580112" y="4122018"/>
            <a:chExt cx="3312368" cy="864096"/>
          </a:xfrm>
        </p:grpSpPr>
        <p:sp>
          <p:nvSpPr>
            <p:cNvPr id="75" name="圆角矩形 74"/>
            <p:cNvSpPr/>
            <p:nvPr/>
          </p:nvSpPr>
          <p:spPr bwMode="auto">
            <a:xfrm>
              <a:off x="5580112" y="4122018"/>
              <a:ext cx="3312368" cy="864096"/>
            </a:xfrm>
            <a:prstGeom prst="roundRect">
              <a:avLst/>
            </a:prstGeom>
            <a:solidFill>
              <a:srgbClr val="CCFF99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80112" y="4155926"/>
              <a:ext cx="3240360" cy="74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+mj-lt"/>
                  <a:ea typeface="黑体" panose="02010609060101010101" pitchFamily="49" charset="-122"/>
                </a:rPr>
                <a:t>SR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触发器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：输入存在约束</a:t>
              </a:r>
              <a:endPara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162050" indent="-1162050"/>
              <a:r>
                <a:rPr lang="en-US" altLang="zh-CN" sz="1600" b="1" dirty="0" smtClean="0">
                  <a:latin typeface="+mj-lt"/>
                  <a:ea typeface="黑体" panose="02010609060101010101" pitchFamily="49" charset="-122"/>
                </a:rPr>
                <a:t>D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触发器： 没有约束，但是只有一个输入端</a:t>
              </a:r>
              <a:endPara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5" grpId="0"/>
      <p:bldP spid="56" grpId="0"/>
      <p:bldP spid="61" grpId="0" bldLvl="0" animBg="1"/>
      <p:bldP spid="43" grpId="0" animBg="1"/>
      <p:bldP spid="44" grpId="0" animBg="1"/>
      <p:bldP spid="45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bcc67600-5d11-4f09-9029-ff5cf77d6ead}"/>
</p:tagLst>
</file>

<file path=ppt/tags/tag2.xml><?xml version="1.0" encoding="utf-8"?>
<p:tagLst xmlns:p="http://schemas.openxmlformats.org/presentationml/2006/main">
  <p:tag name="KSO_WM_UNIT_TABLE_BEAUTIFY" val="smartTable{1eba76e9-febf-41ac-b4a9-0ddaf936f1ad}"/>
</p:tagLst>
</file>

<file path=ppt/tags/tag3.xml><?xml version="1.0" encoding="utf-8"?>
<p:tagLst xmlns:p="http://schemas.openxmlformats.org/presentationml/2006/main">
  <p:tag name="KSO_WM_UNIT_TABLE_BEAUTIFY" val="smartTable{e4abd86d-1dd2-4824-ad69-2f567ee77822}"/>
</p:tagLst>
</file>

<file path=ppt/tags/tag4.xml><?xml version="1.0" encoding="utf-8"?>
<p:tagLst xmlns:p="http://schemas.openxmlformats.org/presentationml/2006/main">
  <p:tag name="KSO_WM_UNIT_TABLE_BEAUTIFY" val="smartTable{0122350c-8a27-470f-ad47-8caa61766333}"/>
</p:tagLst>
</file>

<file path=ppt/tags/tag5.xml><?xml version="1.0" encoding="utf-8"?>
<p:tagLst xmlns:p="http://schemas.openxmlformats.org/presentationml/2006/main">
  <p:tag name="KSO_WM_UNIT_TABLE_BEAUTIFY" val="smartTable{7959cbe2-12ad-4a95-870e-df154527f3ba}"/>
</p:tagLst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3625</Words>
  <Application>WPS 演示</Application>
  <PresentationFormat>全屏显示(16:9)</PresentationFormat>
  <Paragraphs>1290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黑体</vt:lpstr>
      <vt:lpstr>Segoe UI Black</vt:lpstr>
      <vt:lpstr>隶书</vt:lpstr>
      <vt:lpstr>Arial Unicode MS</vt:lpstr>
      <vt:lpstr>DejaVu Sans Mono</vt:lpstr>
      <vt:lpstr>Segoe Print</vt:lpstr>
      <vt:lpstr>微软雅黑</vt:lpstr>
      <vt:lpstr>Calibri</vt:lpstr>
      <vt:lpstr>Symbol</vt:lpstr>
      <vt:lpstr>仿宋</vt:lpstr>
      <vt:lpstr>Soaring</vt:lpstr>
      <vt:lpstr>PowerPoint 演示文稿</vt:lpstr>
      <vt:lpstr>时序逻辑元件</vt:lpstr>
      <vt:lpstr>边沿触发器</vt:lpstr>
      <vt:lpstr>时钟触发器</vt:lpstr>
      <vt:lpstr>边沿触发器—— D触发器</vt:lpstr>
      <vt:lpstr>用Verilog实现D触发器</vt:lpstr>
      <vt:lpstr>用Verilog实现带异步清零端的D触发器</vt:lpstr>
      <vt:lpstr>带时钟使能端和同步置位D触发器</vt:lpstr>
      <vt:lpstr>边沿触发器—— SR触发器</vt:lpstr>
      <vt:lpstr>边沿触发器—— JK触发器</vt:lpstr>
      <vt:lpstr>边沿触发器—— JK触发器</vt:lpstr>
      <vt:lpstr>边沿触发器—— T触发器</vt:lpstr>
      <vt:lpstr>边沿触发器—— T'触发器</vt:lpstr>
      <vt:lpstr>带附加输入端的边沿触发器</vt:lpstr>
      <vt:lpstr>带附加输入端的边沿触发器—续</vt:lpstr>
      <vt:lpstr>T触发器的应用—二进制加法计数器</vt:lpstr>
      <vt:lpstr>JK触发器的应用实例</vt:lpstr>
      <vt:lpstr>JK触发器的应用实例2</vt:lpstr>
      <vt:lpstr>触发器的应用——1</vt:lpstr>
      <vt:lpstr>触发器的应用——续</vt:lpstr>
      <vt:lpstr>触发器的应用——2</vt:lpstr>
      <vt:lpstr>边沿触发器—— 总结</vt:lpstr>
      <vt:lpstr>边沿触发器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王鸿鹏</cp:lastModifiedBy>
  <cp:revision>2166</cp:revision>
  <dcterms:created xsi:type="dcterms:W3CDTF">2002-03-18T12:39:00Z</dcterms:created>
  <dcterms:modified xsi:type="dcterms:W3CDTF">2020-10-28T09:00:59Z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