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10"/>
  </p:notesMasterIdLst>
  <p:handoutMasterIdLst>
    <p:handoutMasterId r:id="rId24"/>
  </p:handoutMasterIdLst>
  <p:sldIdLst>
    <p:sldId id="576" r:id="rId4"/>
    <p:sldId id="913" r:id="rId5"/>
    <p:sldId id="915" r:id="rId6"/>
    <p:sldId id="917" r:id="rId7"/>
    <p:sldId id="918" r:id="rId8"/>
    <p:sldId id="1003" r:id="rId9"/>
    <p:sldId id="1016" r:id="rId11"/>
    <p:sldId id="1017" r:id="rId12"/>
    <p:sldId id="1004" r:id="rId13"/>
    <p:sldId id="1005" r:id="rId14"/>
    <p:sldId id="1006" r:id="rId15"/>
    <p:sldId id="1007" r:id="rId16"/>
    <p:sldId id="931" r:id="rId17"/>
    <p:sldId id="1008" r:id="rId18"/>
    <p:sldId id="933" r:id="rId19"/>
    <p:sldId id="940" r:id="rId20"/>
    <p:sldId id="941" r:id="rId21"/>
    <p:sldId id="1009" r:id="rId22"/>
    <p:sldId id="1012" r:id="rId23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600CC"/>
    <a:srgbClr val="006600"/>
    <a:srgbClr val="CCFF99"/>
    <a:srgbClr val="000066"/>
    <a:srgbClr val="FFFFCC"/>
    <a:srgbClr val="FF3300"/>
    <a:srgbClr val="0000CC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652"/>
    <p:restoredTop sz="95244"/>
  </p:normalViewPr>
  <p:slideViewPr>
    <p:cSldViewPr showGuides="1">
      <p:cViewPr>
        <p:scale>
          <a:sx n="75" d="100"/>
          <a:sy n="75" d="100"/>
        </p:scale>
        <p:origin x="734" y="134"/>
      </p:cViewPr>
      <p:guideLst>
        <p:guide orient="horz" pos="314"/>
        <p:guide pos="3984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8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buFontTx/>
              <a:buNone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buFontTx/>
              <a:buNone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Font typeface="Arial" panose="020B0604020202020204" pitchFamily="34" charset="0"/>
              <a:buNone/>
            </a:pPr>
            <a:fld id="{9A0DB2DC-4C9A-4742-B13C-FB6460FD3503}" type="slidenum">
              <a:rPr lang="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" altLang="zh-CN" sz="1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F937F55-E696-42A9-8999-1035BC67E14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如果上一页对照功能表讲得比较详细</a:t>
            </a:r>
            <a:r>
              <a:rPr lang="zh-CN" altLang="en-US"/>
              <a:t>，这一页和下面一页（</a:t>
            </a:r>
            <a:r>
              <a:rPr lang="en-US" altLang="zh-CN"/>
              <a:t>RS=1</a:t>
            </a:r>
            <a:r>
              <a:rPr lang="zh-CN" altLang="en-US"/>
              <a:t>）可以不讲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15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25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35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56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0" descr="ELEGLINE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838200" y="1470025"/>
            <a:ext cx="10515600" cy="7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36220"/>
            <a:ext cx="103632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68146"/>
            <a:ext cx="10363200" cy="442785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0" descr="ELEGLIN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865188"/>
            <a:ext cx="10515600" cy="98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36220"/>
            <a:ext cx="10363200" cy="525779"/>
          </a:xfrm>
        </p:spPr>
        <p:txBody>
          <a:bodyPr/>
          <a:lstStyle>
            <a:lvl1pPr>
              <a:defRPr sz="4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66798"/>
            <a:ext cx="10363200" cy="502920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0" descr="ELEGLINE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838200" y="1470025"/>
            <a:ext cx="10515600" cy="7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36220"/>
            <a:ext cx="103632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68146"/>
            <a:ext cx="10363200" cy="442785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0" descr="ELEGLIN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865188"/>
            <a:ext cx="10515600" cy="98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36220"/>
            <a:ext cx="10363200" cy="525779"/>
          </a:xfrm>
        </p:spPr>
        <p:txBody>
          <a:bodyPr/>
          <a:lstStyle>
            <a:lvl1pPr>
              <a:defRPr sz="4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66798"/>
            <a:ext cx="10363200" cy="502920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5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eaLnBrk="1" hangingPunct="1">
              <a:defRPr kumimoji="0" sz="14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ctr" eaLnBrk="1" hangingPunct="1">
              <a:defRPr kumimoji="0" sz="14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r"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030" name="Rectangle 9"/>
          <p:cNvSpPr>
            <a:spLocks noGrp="1"/>
          </p:cNvSpPr>
          <p:nvPr>
            <p:ph type="body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5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eaLnBrk="1" hangingPunct="1">
              <a:defRPr kumimoji="0" sz="14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ctr" eaLnBrk="1" hangingPunct="1">
              <a:defRPr kumimoji="0" sz="14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r"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030" name="Rectangle 9"/>
          <p:cNvSpPr>
            <a:spLocks noGrp="1"/>
          </p:cNvSpPr>
          <p:nvPr>
            <p:ph type="body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tags" Target="../tags/tag7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170" name="矩形 6"/>
          <p:cNvSpPr/>
          <p:nvPr/>
        </p:nvSpPr>
        <p:spPr>
          <a:xfrm>
            <a:off x="6600825" y="4797425"/>
            <a:ext cx="3743325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ea typeface="黑体" panose="02010609060101010101" pitchFamily="49" charset="-122"/>
              </a:rPr>
              <a:t>王鸿鹏</a:t>
            </a:r>
            <a:endParaRPr lang="zh-CN" altLang="en-US" sz="2400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ea typeface="黑体" panose="02010609060101010101" pitchFamily="49" charset="-122"/>
              </a:rPr>
              <a:t>School of Computer Science</a:t>
            </a:r>
            <a:endParaRPr lang="en-US" altLang="zh-CN" sz="2400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ea typeface="黑体" panose="02010609060101010101" pitchFamily="49" charset="-122"/>
              </a:rPr>
              <a:t>wanghp@hit.edu.cn</a:t>
            </a:r>
            <a:endParaRPr lang="en-US" altLang="zh-CN" sz="2400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7171" name="矩形 3"/>
          <p:cNvSpPr/>
          <p:nvPr/>
        </p:nvSpPr>
        <p:spPr>
          <a:xfrm>
            <a:off x="2711450" y="1700213"/>
            <a:ext cx="6840538" cy="1662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6600" b="1" dirty="0">
                <a:solidFill>
                  <a:srgbClr val="000000"/>
                </a:solidFill>
                <a:latin typeface="Segoe UI Black" panose="020B0A02040204020203" pitchFamily="34" charset="0"/>
                <a:ea typeface="黑体" panose="02010609060101010101" pitchFamily="49" charset="-122"/>
              </a:rPr>
              <a:t>数字逻辑设计</a:t>
            </a:r>
            <a:endParaRPr lang="zh-CN" altLang="en-US" sz="6600" b="1" dirty="0">
              <a:solidFill>
                <a:srgbClr val="000000"/>
              </a:solidFill>
              <a:latin typeface="Segoe UI Black" panose="020B0A02040204020203" pitchFamily="34" charset="0"/>
              <a:ea typeface="黑体" panose="02010609060101010101" pitchFamily="49" charset="-122"/>
            </a:endParaRPr>
          </a:p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Digital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Logic Design</a:t>
            </a:r>
            <a:endParaRPr lang="zh-CN" altLang="en-US" sz="3600" dirty="0">
              <a:solidFill>
                <a:srgbClr val="0000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</a:t>
            </a:r>
            <a:r>
              <a:rPr lang="en-US" altLang="zh-CN"/>
              <a:t>SR</a:t>
            </a:r>
            <a:r>
              <a:rPr lang="zh-CN" altLang="en-US"/>
              <a:t>锁存器驱动表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6" name="Rectangle 16"/>
          <p:cNvSpPr/>
          <p:nvPr/>
        </p:nvSpPr>
        <p:spPr>
          <a:xfrm>
            <a:off x="1634067" y="4216400"/>
            <a:ext cx="9357784" cy="480484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反映时序电路状态转移规律及相应输入、输出取值关系的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有向图 </a:t>
            </a:r>
            <a:endParaRPr lang="zh-CN" altLang="el-GR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200151" y="3716867"/>
            <a:ext cx="1752600" cy="4603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b="1" kern="1200" cap="none" spc="0" normalizeH="0" baseline="0" noProof="0" dirty="0">
                <a:latin typeface="+mj-lt"/>
                <a:ea typeface="黑体" panose="02010609060101010101" pitchFamily="49" charset="-122"/>
                <a:cs typeface="+mn-cs"/>
              </a:rPr>
              <a:t>(6) </a:t>
            </a:r>
            <a:r>
              <a:rPr kumimoji="1" lang="zh-CN" altLang="en-US" b="1" kern="1200" cap="none" spc="0" normalizeH="0" baseline="0" noProof="0" dirty="0">
                <a:latin typeface="+mj-lt"/>
                <a:ea typeface="黑体" panose="02010609060101010101" pitchFamily="49" charset="-122"/>
                <a:cs typeface="+mn-cs"/>
              </a:rPr>
              <a:t>状态图</a:t>
            </a:r>
            <a:endParaRPr kumimoji="1" lang="zh-CN" altLang="en-US" sz="3735" b="1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13"/>
          <p:cNvGrpSpPr/>
          <p:nvPr/>
        </p:nvGrpSpPr>
        <p:grpSpPr>
          <a:xfrm>
            <a:off x="719667" y="4773084"/>
            <a:ext cx="6096000" cy="1727200"/>
            <a:chOff x="1409677" y="3581407"/>
            <a:chExt cx="4572032" cy="1428760"/>
          </a:xfrm>
        </p:grpSpPr>
        <p:sp>
          <p:nvSpPr>
            <p:cNvPr id="1118" name="Rectangle 3"/>
            <p:cNvSpPr/>
            <p:nvPr/>
          </p:nvSpPr>
          <p:spPr>
            <a:xfrm>
              <a:off x="1409677" y="3938598"/>
              <a:ext cx="4572032" cy="1071569"/>
            </a:xfrm>
            <a:prstGeom prst="rect">
              <a:avLst/>
            </a:prstGeom>
            <a:noFill/>
            <a:ln w="19050">
              <a:noFill/>
            </a:ln>
          </p:spPr>
          <p:txBody>
            <a:bodyPr/>
            <a:p>
              <a:pPr eaLnBrk="1" hangingPunct="1">
                <a:lnSpc>
                  <a:spcPct val="120000"/>
                </a:lnSpc>
              </a:pPr>
              <a:r>
                <a:rPr lang="en-US" altLang="zh-CN" sz="1865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865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·</a:t>
              </a:r>
              <a:r>
                <a:rPr lang="zh-CN" altLang="en-US" sz="1865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圆圈：表示电路的状态</a:t>
              </a:r>
              <a:endParaRPr lang="zh-CN" altLang="en-US" sz="1865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1865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865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·</a:t>
              </a:r>
              <a:r>
                <a:rPr lang="zh-CN" altLang="en-US" sz="1865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有向线段：表示状态的转换关系</a:t>
              </a:r>
              <a:endParaRPr lang="zh-CN" altLang="en-US" sz="1865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1865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865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·</a:t>
              </a:r>
              <a:r>
                <a:rPr lang="zh-CN" altLang="en-US" sz="1865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有向线段旁的文字：表示转换条件，即输入信号取值</a:t>
              </a:r>
              <a:endParaRPr lang="zh-CN" altLang="en-US" sz="1865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1533503" y="3781013"/>
              <a:ext cx="4429156" cy="1223900"/>
            </a:xfrm>
            <a:prstGeom prst="roundRect">
              <a:avLst/>
            </a:prstGeom>
            <a:noFill/>
            <a:ln w="190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0" name="TextBox 110"/>
            <p:cNvSpPr txBox="1"/>
            <p:nvPr/>
          </p:nvSpPr>
          <p:spPr>
            <a:xfrm>
              <a:off x="2955593" y="3581407"/>
              <a:ext cx="1622458" cy="347735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135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图中元素的含义</a:t>
              </a:r>
              <a:endParaRPr lang="en-US" altLang="zh-CN" sz="2135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46"/>
          <p:cNvGrpSpPr/>
          <p:nvPr/>
        </p:nvGrpSpPr>
        <p:grpSpPr>
          <a:xfrm>
            <a:off x="6864351" y="5175251"/>
            <a:ext cx="5270500" cy="1292860"/>
            <a:chOff x="5191497" y="3828653"/>
            <a:chExt cx="3952503" cy="970928"/>
          </a:xfrm>
        </p:grpSpPr>
        <p:sp>
          <p:nvSpPr>
            <p:cNvPr id="1108" name="Freeform 6"/>
            <p:cNvSpPr/>
            <p:nvPr/>
          </p:nvSpPr>
          <p:spPr>
            <a:xfrm rot="-603913">
              <a:off x="5796136" y="4083918"/>
              <a:ext cx="360040" cy="338554"/>
            </a:xfrm>
            <a:custGeom>
              <a:avLst/>
              <a:gdLst>
                <a:gd name="txL" fmla="*/ 0 w 448"/>
                <a:gd name="txT" fmla="*/ 0 h 480"/>
                <a:gd name="txR" fmla="*/ 448 w 448"/>
                <a:gd name="txB" fmla="*/ 480 h 480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448" h="480">
                  <a:moveTo>
                    <a:pt x="448" y="152"/>
                  </a:moveTo>
                  <a:cubicBezTo>
                    <a:pt x="340" y="76"/>
                    <a:pt x="232" y="0"/>
                    <a:pt x="160" y="8"/>
                  </a:cubicBezTo>
                  <a:cubicBezTo>
                    <a:pt x="88" y="16"/>
                    <a:pt x="32" y="128"/>
                    <a:pt x="16" y="200"/>
                  </a:cubicBezTo>
                  <a:cubicBezTo>
                    <a:pt x="0" y="272"/>
                    <a:pt x="0" y="400"/>
                    <a:pt x="64" y="440"/>
                  </a:cubicBezTo>
                  <a:cubicBezTo>
                    <a:pt x="128" y="480"/>
                    <a:pt x="344" y="440"/>
                    <a:pt x="400" y="440"/>
                  </a:cubicBezTo>
                </a:path>
              </a:pathLst>
            </a:custGeom>
            <a:noFill/>
            <a:ln w="19050" cap="flat" cmpd="sng">
              <a:solidFill>
                <a:schemeClr val="bg2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 sz="3200"/>
            </a:p>
          </p:txBody>
        </p:sp>
        <p:sp>
          <p:nvSpPr>
            <p:cNvPr id="1109" name="Freeform 9"/>
            <p:cNvSpPr/>
            <p:nvPr/>
          </p:nvSpPr>
          <p:spPr>
            <a:xfrm rot="341038" flipH="1">
              <a:off x="8115728" y="4097383"/>
              <a:ext cx="288000" cy="324000"/>
            </a:xfrm>
            <a:custGeom>
              <a:avLst/>
              <a:gdLst>
                <a:gd name="txL" fmla="*/ 0 w 448"/>
                <a:gd name="txT" fmla="*/ 0 h 480"/>
                <a:gd name="txR" fmla="*/ 448 w 448"/>
                <a:gd name="txB" fmla="*/ 480 h 480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448" h="480">
                  <a:moveTo>
                    <a:pt x="448" y="152"/>
                  </a:moveTo>
                  <a:cubicBezTo>
                    <a:pt x="340" y="76"/>
                    <a:pt x="232" y="0"/>
                    <a:pt x="160" y="8"/>
                  </a:cubicBezTo>
                  <a:cubicBezTo>
                    <a:pt x="88" y="16"/>
                    <a:pt x="32" y="128"/>
                    <a:pt x="16" y="200"/>
                  </a:cubicBezTo>
                  <a:cubicBezTo>
                    <a:pt x="0" y="272"/>
                    <a:pt x="0" y="400"/>
                    <a:pt x="64" y="440"/>
                  </a:cubicBezTo>
                  <a:cubicBezTo>
                    <a:pt x="128" y="480"/>
                    <a:pt x="344" y="440"/>
                    <a:pt x="400" y="440"/>
                  </a:cubicBezTo>
                </a:path>
              </a:pathLst>
            </a:custGeom>
            <a:noFill/>
            <a:ln w="19050" cap="flat" cmpd="sng">
              <a:solidFill>
                <a:schemeClr val="bg2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 sz="3200"/>
            </a:p>
          </p:txBody>
        </p:sp>
        <p:sp>
          <p:nvSpPr>
            <p:cNvPr id="1110" name="Freeform 10"/>
            <p:cNvSpPr/>
            <p:nvPr/>
          </p:nvSpPr>
          <p:spPr>
            <a:xfrm>
              <a:off x="6516216" y="4083918"/>
              <a:ext cx="1224136" cy="180000"/>
            </a:xfrm>
            <a:custGeom>
              <a:avLst/>
              <a:gdLst>
                <a:gd name="txL" fmla="*/ 0 w 1392"/>
                <a:gd name="txT" fmla="*/ 0 h 144"/>
                <a:gd name="txR" fmla="*/ 1392 w 1392"/>
                <a:gd name="txB" fmla="*/ 144 h 144"/>
              </a:gdLst>
              <a:ahLst/>
              <a:cxnLst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rect l="txL" t="txT" r="txR" b="txB"/>
              <a:pathLst>
                <a:path w="1392" h="144">
                  <a:moveTo>
                    <a:pt x="0" y="144"/>
                  </a:moveTo>
                  <a:cubicBezTo>
                    <a:pt x="268" y="72"/>
                    <a:pt x="536" y="0"/>
                    <a:pt x="768" y="0"/>
                  </a:cubicBezTo>
                  <a:cubicBezTo>
                    <a:pt x="1000" y="0"/>
                    <a:pt x="1288" y="120"/>
                    <a:pt x="1392" y="144"/>
                  </a:cubicBezTo>
                </a:path>
              </a:pathLst>
            </a:custGeom>
            <a:noFill/>
            <a:ln w="19050" cap="flat" cmpd="sng">
              <a:solidFill>
                <a:schemeClr val="bg2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 sz="3200"/>
            </a:p>
          </p:txBody>
        </p:sp>
        <p:sp>
          <p:nvSpPr>
            <p:cNvPr id="1111" name="Freeform 11"/>
            <p:cNvSpPr/>
            <p:nvPr/>
          </p:nvSpPr>
          <p:spPr>
            <a:xfrm flipH="1" flipV="1">
              <a:off x="6457925" y="4371950"/>
              <a:ext cx="1296000" cy="180000"/>
            </a:xfrm>
            <a:custGeom>
              <a:avLst/>
              <a:gdLst>
                <a:gd name="txL" fmla="*/ 0 w 1392"/>
                <a:gd name="txT" fmla="*/ 0 h 144"/>
                <a:gd name="txR" fmla="*/ 1392 w 1392"/>
                <a:gd name="txB" fmla="*/ 144 h 144"/>
              </a:gdLst>
              <a:ahLst/>
              <a:cxnLst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rect l="txL" t="txT" r="txR" b="txB"/>
              <a:pathLst>
                <a:path w="1392" h="144">
                  <a:moveTo>
                    <a:pt x="0" y="144"/>
                  </a:moveTo>
                  <a:cubicBezTo>
                    <a:pt x="268" y="72"/>
                    <a:pt x="536" y="0"/>
                    <a:pt x="768" y="0"/>
                  </a:cubicBezTo>
                  <a:cubicBezTo>
                    <a:pt x="1000" y="0"/>
                    <a:pt x="1288" y="120"/>
                    <a:pt x="1392" y="144"/>
                  </a:cubicBezTo>
                </a:path>
              </a:pathLst>
            </a:custGeom>
            <a:noFill/>
            <a:ln w="19050" cap="flat" cmpd="sng">
              <a:solidFill>
                <a:schemeClr val="bg2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 sz="3200"/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6775673" y="3828653"/>
              <a:ext cx="820660" cy="284221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0" lang="en-US" altLang="zh-CN" sz="1865" b="1" kern="1200" cap="none" spc="0" normalizeH="0" baseline="0" noProof="0" dirty="0">
                  <a:latin typeface="+mj-lt"/>
                  <a:ea typeface="黑体" panose="02010609060101010101" pitchFamily="49" charset="-122"/>
                  <a:cs typeface="+mn-cs"/>
                </a:rPr>
                <a:t>RS=01</a:t>
              </a:r>
              <a:endParaRPr kumimoji="0" lang="en-US" altLang="zh-CN" sz="1865" b="1" kern="1200" cap="none" spc="0" normalizeH="0" baseline="0" noProof="0" dirty="0">
                <a:latin typeface="+mj-lt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13" name="Oval 5"/>
            <p:cNvSpPr/>
            <p:nvPr/>
          </p:nvSpPr>
          <p:spPr>
            <a:xfrm>
              <a:off x="6084168" y="4133747"/>
              <a:ext cx="432047" cy="304283"/>
            </a:xfrm>
            <a:prstGeom prst="ellipse">
              <a:avLst/>
            </a:prstGeom>
            <a:solidFill>
              <a:srgbClr val="99FF99"/>
            </a:solidFill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65" b="1" dirty="0">
                  <a:latin typeface="Arial" panose="020B0604020202020204" pitchFamily="34" charset="0"/>
                </a:rPr>
                <a:t>0</a:t>
              </a:r>
              <a:endParaRPr lang="en-US" altLang="zh-CN" sz="1865" b="1" dirty="0">
                <a:latin typeface="Arial" panose="020B0604020202020204" pitchFamily="34" charset="0"/>
              </a:endParaRPr>
            </a:p>
          </p:txBody>
        </p:sp>
        <p:sp>
          <p:nvSpPr>
            <p:cNvPr id="1114" name="Oval 6"/>
            <p:cNvSpPr/>
            <p:nvPr/>
          </p:nvSpPr>
          <p:spPr>
            <a:xfrm>
              <a:off x="7745685" y="4142805"/>
              <a:ext cx="427807" cy="304283"/>
            </a:xfrm>
            <a:prstGeom prst="ellipse">
              <a:avLst/>
            </a:prstGeom>
            <a:solidFill>
              <a:srgbClr val="99FF99"/>
            </a:solidFill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65" b="1" dirty="0">
                  <a:latin typeface="Arial" panose="020B0604020202020204" pitchFamily="34" charset="0"/>
                </a:rPr>
                <a:t>1</a:t>
              </a:r>
              <a:endParaRPr lang="en-US" altLang="zh-CN" sz="1865" b="1" dirty="0">
                <a:latin typeface="Arial" panose="020B0604020202020204" pitchFamily="34" charset="0"/>
              </a:endParaRPr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6809007" y="4515360"/>
              <a:ext cx="820661" cy="284221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0" lang="en-US" altLang="zh-CN" sz="1865" b="1" kern="1200" cap="none" spc="0" normalizeH="0" baseline="0" noProof="0" dirty="0">
                  <a:latin typeface="+mj-lt"/>
                  <a:ea typeface="黑体" panose="02010609060101010101" pitchFamily="49" charset="-122"/>
                  <a:cs typeface="+mn-cs"/>
                </a:rPr>
                <a:t>RS=10</a:t>
              </a:r>
              <a:endParaRPr kumimoji="0" lang="en-US" altLang="zh-CN" sz="1865" b="1" kern="1200" cap="none" spc="0" normalizeH="0" baseline="0" noProof="0" dirty="0">
                <a:latin typeface="+mj-lt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5191497" y="4135445"/>
              <a:ext cx="820660" cy="284221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0" lang="en-US" altLang="zh-CN" sz="1865" b="1" kern="1200" cap="none" spc="0" normalizeH="0" baseline="0" noProof="0" dirty="0">
                  <a:latin typeface="+mj-lt"/>
                  <a:ea typeface="黑体" panose="02010609060101010101" pitchFamily="49" charset="-122"/>
                  <a:cs typeface="+mn-cs"/>
                </a:rPr>
                <a:t>10,00</a:t>
              </a:r>
              <a:endParaRPr kumimoji="0" lang="en-US" altLang="zh-CN" sz="1865" b="1" kern="1200" cap="none" spc="0" normalizeH="0" baseline="0" noProof="0" dirty="0">
                <a:latin typeface="+mj-lt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6" name="Text Box 12"/>
            <p:cNvSpPr txBox="1">
              <a:spLocks noChangeArrowheads="1"/>
            </p:cNvSpPr>
            <p:nvPr/>
          </p:nvSpPr>
          <p:spPr bwMode="auto">
            <a:xfrm>
              <a:off x="8323339" y="4084578"/>
              <a:ext cx="820661" cy="284221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0" lang="en-US" altLang="zh-CN" sz="1865" b="1" kern="1200" cap="none" spc="0" normalizeH="0" baseline="0" noProof="0" dirty="0">
                  <a:latin typeface="+mj-lt"/>
                  <a:ea typeface="黑体" panose="02010609060101010101" pitchFamily="49" charset="-122"/>
                  <a:cs typeface="+mn-cs"/>
                </a:rPr>
                <a:t>01,00</a:t>
              </a:r>
              <a:endParaRPr kumimoji="0" lang="en-US" altLang="zh-CN" sz="1865" b="1" kern="1200" cap="none" spc="0" normalizeH="0" baseline="0" noProof="0" dirty="0">
                <a:latin typeface="+mj-lt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1756833" y="1966384"/>
            <a:ext cx="1968500" cy="397933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/>
          <a:p>
            <a:pPr algn="ctr" eaLnBrk="1" hangingPunct="1"/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36" name="表格 1035"/>
          <p:cNvGraphicFramePr/>
          <p:nvPr/>
        </p:nvGraphicFramePr>
        <p:xfrm>
          <a:off x="1744133" y="1483784"/>
          <a:ext cx="3238500" cy="2188845"/>
        </p:xfrm>
        <a:graphic>
          <a:graphicData uri="http://schemas.openxmlformats.org/drawingml/2006/table">
            <a:tbl>
              <a:tblPr/>
              <a:tblGrid>
                <a:gridCol w="762000"/>
                <a:gridCol w="518795"/>
                <a:gridCol w="766445"/>
                <a:gridCol w="619760"/>
                <a:gridCol w="571500"/>
              </a:tblGrid>
              <a:tr h="56324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65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Q</a:t>
                      </a:r>
                      <a:r>
                        <a:rPr lang="en-US" altLang="zh-CN" sz="1865" b="1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</a:t>
                      </a:r>
                      <a:endParaRPr lang="zh-CN" altLang="en-US" sz="1865" b="1" baseline="-25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121920" marR="121920" marT="60906" marB="60906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865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→</a:t>
                      </a:r>
                      <a:endParaRPr lang="zh-CN" altLang="en-US" sz="1865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121920" marR="121920" marT="60906" marB="60906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65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Q</a:t>
                      </a:r>
                      <a:r>
                        <a:rPr lang="en-US" altLang="zh-CN" sz="1865" b="1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n+1</a:t>
                      </a:r>
                      <a:endParaRPr lang="zh-CN" altLang="en-US" sz="1865" b="1" baseline="-25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121920" marR="121920" marT="60906" marB="60906">
                    <a:lnL>
                      <a:noFill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65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R</a:t>
                      </a:r>
                      <a:endParaRPr lang="zh-CN" altLang="en-US" sz="1865" b="1" baseline="-250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121920" marR="121920" marT="60906" marB="60906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65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</a:t>
                      </a:r>
                      <a:endParaRPr lang="en-US" altLang="zh-CN" sz="1865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121920" marR="121920" marT="60906" marB="60906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F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465" b="1" dirty="0"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65" b="1" dirty="0">
                        <a:latin typeface="Arial" panose="020B0604020202020204" pitchFamily="34" charset="0"/>
                      </a:endParaRPr>
                    </a:p>
                  </a:txBody>
                  <a:tcPr marL="121920" marR="121920" marT="60906" marB="60906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865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→</a:t>
                      </a:r>
                      <a:endParaRPr lang="zh-CN" altLang="en-US" sz="1865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121920" marR="121920" marT="60906" marB="60906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465" b="1" dirty="0"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65" b="1" dirty="0">
                        <a:latin typeface="Arial" panose="020B0604020202020204" pitchFamily="34" charset="0"/>
                      </a:endParaRPr>
                    </a:p>
                  </a:txBody>
                  <a:tcPr marL="121920" marR="121920" marT="60906" marB="60906">
                    <a:lnL>
                      <a:noFill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465" b="1" dirty="0">
                          <a:latin typeface="Arial" panose="020B0604020202020204" pitchFamily="34" charset="0"/>
                        </a:rPr>
                        <a:t>X</a:t>
                      </a:r>
                      <a:endParaRPr lang="zh-CN" altLang="en-US" sz="1465" b="1" dirty="0">
                        <a:latin typeface="Arial" panose="020B0604020202020204" pitchFamily="34" charset="0"/>
                      </a:endParaRPr>
                    </a:p>
                  </a:txBody>
                  <a:tcPr marL="121920" marR="121920" marT="60906" marB="60906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465" b="1" dirty="0"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65" b="1" dirty="0">
                        <a:latin typeface="Arial" panose="020B0604020202020204" pitchFamily="34" charset="0"/>
                      </a:endParaRPr>
                    </a:p>
                  </a:txBody>
                  <a:tcPr marL="121920" marR="121920" marT="60906" marB="60906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465" b="1" dirty="0"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65" b="1" dirty="0">
                        <a:latin typeface="Arial" panose="020B0604020202020204" pitchFamily="34" charset="0"/>
                      </a:endParaRPr>
                    </a:p>
                  </a:txBody>
                  <a:tcPr marL="121920" marR="121920" marT="60906" marB="60906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865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→</a:t>
                      </a:r>
                      <a:endParaRPr lang="zh-CN" altLang="en-US" sz="1865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121920" marR="121920" marT="60906" marB="60906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465" b="1" dirty="0"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65" b="1" dirty="0">
                        <a:latin typeface="Arial" panose="020B0604020202020204" pitchFamily="34" charset="0"/>
                      </a:endParaRPr>
                    </a:p>
                  </a:txBody>
                  <a:tcPr marL="121920" marR="121920" marT="60906" marB="60906">
                    <a:lnL>
                      <a:noFill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465" b="1" dirty="0"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65" b="1" dirty="0">
                        <a:latin typeface="Arial" panose="020B0604020202020204" pitchFamily="34" charset="0"/>
                      </a:endParaRPr>
                    </a:p>
                  </a:txBody>
                  <a:tcPr marL="121920" marR="121920" marT="60906" marB="60906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465" b="1" dirty="0"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65" b="1" dirty="0">
                        <a:latin typeface="Arial" panose="020B0604020202020204" pitchFamily="34" charset="0"/>
                      </a:endParaRPr>
                    </a:p>
                  </a:txBody>
                  <a:tcPr marL="121920" marR="121920" marT="60906" marB="60906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465" b="1" dirty="0"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65" b="1" dirty="0">
                        <a:latin typeface="Arial" panose="020B0604020202020204" pitchFamily="34" charset="0"/>
                      </a:endParaRPr>
                    </a:p>
                  </a:txBody>
                  <a:tcPr marL="121920" marR="121920" marT="60906" marB="60906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865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→</a:t>
                      </a:r>
                      <a:endParaRPr lang="zh-CN" altLang="en-US" sz="1865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121920" marR="121920" marT="60906" marB="60906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465" b="1" dirty="0"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65" b="1" dirty="0">
                        <a:latin typeface="Arial" panose="020B0604020202020204" pitchFamily="34" charset="0"/>
                      </a:endParaRPr>
                    </a:p>
                  </a:txBody>
                  <a:tcPr marL="121920" marR="121920" marT="60906" marB="60906">
                    <a:lnL>
                      <a:noFill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465" b="1" dirty="0"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65" b="1" dirty="0">
                        <a:latin typeface="Arial" panose="020B0604020202020204" pitchFamily="34" charset="0"/>
                      </a:endParaRPr>
                    </a:p>
                  </a:txBody>
                  <a:tcPr marL="121920" marR="121920" marT="60906" marB="60906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465" b="1" dirty="0"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65" b="1" dirty="0">
                        <a:latin typeface="Arial" panose="020B0604020202020204" pitchFamily="34" charset="0"/>
                      </a:endParaRPr>
                    </a:p>
                  </a:txBody>
                  <a:tcPr marL="121920" marR="121920" marT="60906" marB="60906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465" b="1" dirty="0"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65" b="1" dirty="0">
                        <a:latin typeface="Arial" panose="020B0604020202020204" pitchFamily="34" charset="0"/>
                      </a:endParaRPr>
                    </a:p>
                  </a:txBody>
                  <a:tcPr marL="121920" marR="121920" marT="60906" marB="60906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865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→</a:t>
                      </a:r>
                      <a:endParaRPr lang="zh-CN" altLang="en-US" sz="1865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121920" marR="121920" marT="60906" marB="60906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465" b="1" dirty="0"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65" b="1" dirty="0">
                        <a:latin typeface="Arial" panose="020B0604020202020204" pitchFamily="34" charset="0"/>
                      </a:endParaRPr>
                    </a:p>
                  </a:txBody>
                  <a:tcPr marL="121920" marR="121920" marT="60906" marB="60906">
                    <a:lnL>
                      <a:noFill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465" b="1" dirty="0"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65" b="1" dirty="0">
                        <a:latin typeface="Arial" panose="020B0604020202020204" pitchFamily="34" charset="0"/>
                      </a:endParaRPr>
                    </a:p>
                  </a:txBody>
                  <a:tcPr marL="121920" marR="121920" marT="60906" marB="60906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465" b="1" dirty="0">
                          <a:latin typeface="Arial" panose="020B0604020202020204" pitchFamily="34" charset="0"/>
                        </a:rPr>
                        <a:t>X</a:t>
                      </a:r>
                      <a:endParaRPr lang="zh-CN" altLang="en-US" sz="1465" b="1" dirty="0">
                        <a:latin typeface="Arial" panose="020B0604020202020204" pitchFamily="34" charset="0"/>
                      </a:endParaRPr>
                    </a:p>
                  </a:txBody>
                  <a:tcPr marL="121920" marR="121920" marT="60906" marB="60906"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0" name="直接箭头连接符 49"/>
          <p:cNvCxnSpPr>
            <a:stCxn id="60" idx="1"/>
          </p:cNvCxnSpPr>
          <p:nvPr/>
        </p:nvCxnSpPr>
        <p:spPr>
          <a:xfrm flipH="1" flipV="1">
            <a:off x="4871720" y="2133600"/>
            <a:ext cx="878205" cy="214630"/>
          </a:xfrm>
          <a:prstGeom prst="straightConnector1">
            <a:avLst/>
          </a:prstGeom>
          <a:ln w="19050" cap="flat" cmpd="sng">
            <a:solidFill>
              <a:srgbClr val="CC0000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51" name="直接箭头连接符 50"/>
          <p:cNvCxnSpPr>
            <a:stCxn id="61" idx="1"/>
          </p:cNvCxnSpPr>
          <p:nvPr/>
        </p:nvCxnSpPr>
        <p:spPr>
          <a:xfrm flipH="1" flipV="1">
            <a:off x="4943475" y="2349500"/>
            <a:ext cx="825500" cy="742315"/>
          </a:xfrm>
          <a:prstGeom prst="straightConnector1">
            <a:avLst/>
          </a:prstGeom>
          <a:ln w="19050" cap="flat" cmpd="sng">
            <a:solidFill>
              <a:srgbClr val="CC0000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1102784" y="933451"/>
            <a:ext cx="1752600" cy="4603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b="1" kern="1200" cap="none" spc="0" normalizeH="0" baseline="0" noProof="0" dirty="0">
                <a:latin typeface="+mj-lt"/>
                <a:ea typeface="黑体" panose="02010609060101010101" pitchFamily="49" charset="-122"/>
                <a:cs typeface="+mn-cs"/>
              </a:rPr>
              <a:t>(5) </a:t>
            </a:r>
            <a:r>
              <a:rPr kumimoji="1" lang="zh-CN" altLang="en-US" b="1" kern="1200" cap="none" spc="0" normalizeH="0" baseline="0" noProof="0" dirty="0">
                <a:latin typeface="+mj-lt"/>
                <a:ea typeface="黑体" panose="02010609060101010101" pitchFamily="49" charset="-122"/>
                <a:cs typeface="+mn-cs"/>
              </a:rPr>
              <a:t>驱动表</a:t>
            </a:r>
            <a:endParaRPr kumimoji="1" lang="zh-CN" altLang="en-US" sz="3735" b="1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2518833" y="920751"/>
            <a:ext cx="6762751" cy="4603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b="1" kern="1200" cap="none" spc="0" normalizeH="0" baseline="0" noProof="0" dirty="0">
                <a:latin typeface="+mj-lt"/>
                <a:ea typeface="黑体" panose="02010609060101010101" pitchFamily="49" charset="-122"/>
                <a:cs typeface="+mn-cs"/>
              </a:rPr>
              <a:t>：完成状态转换需要满足的输入条件</a:t>
            </a:r>
            <a:endParaRPr kumimoji="1" lang="zh-CN" altLang="en-US" b="1" kern="1200" cap="none" spc="0" normalizeH="0" baseline="0" noProof="0" dirty="0">
              <a:latin typeface="+mj-lt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4" name="组合 12"/>
          <p:cNvGrpSpPr/>
          <p:nvPr/>
        </p:nvGrpSpPr>
        <p:grpSpPr>
          <a:xfrm>
            <a:off x="239184" y="2180167"/>
            <a:ext cx="1261533" cy="685053"/>
            <a:chOff x="4429124" y="984440"/>
            <a:chExt cx="2722225" cy="548539"/>
          </a:xfrm>
        </p:grpSpPr>
        <p:sp>
          <p:nvSpPr>
            <p:cNvPr id="1106" name="圆角矩形标注 13"/>
            <p:cNvSpPr/>
            <p:nvPr/>
          </p:nvSpPr>
          <p:spPr>
            <a:xfrm>
              <a:off x="4451349" y="984440"/>
              <a:ext cx="2700000" cy="523507"/>
            </a:xfrm>
            <a:prstGeom prst="wedgeRoundRectCallout">
              <a:avLst>
                <a:gd name="adj1" fmla="val 63977"/>
                <a:gd name="adj2" fmla="val -80370"/>
                <a:gd name="adj3" fmla="val 16667"/>
              </a:avLst>
            </a:prstGeom>
            <a:solidFill>
              <a:schemeClr val="tx1"/>
            </a:solidFill>
            <a:ln w="19050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eaLnBrk="1" hangingPunct="1"/>
              <a:endParaRPr lang="zh-CN" altLang="en-US" sz="3200" dirty="0">
                <a:latin typeface="Arial" panose="020B0604020202020204" pitchFamily="34" charset="0"/>
              </a:endParaRPr>
            </a:p>
          </p:txBody>
        </p:sp>
        <p:sp>
          <p:nvSpPr>
            <p:cNvPr id="1107" name="Text Box 34"/>
            <p:cNvSpPr txBox="1"/>
            <p:nvPr/>
          </p:nvSpPr>
          <p:spPr>
            <a:xfrm>
              <a:off x="4429124" y="1000113"/>
              <a:ext cx="2714643" cy="53286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 algn="just"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</a:pPr>
              <a:r>
                <a:rPr lang="zh-CN" altLang="en-US" sz="1865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用于时序电路设计</a:t>
              </a:r>
              <a:endParaRPr lang="en-US" altLang="zh-CN" sz="1865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7" name="TextBox 22"/>
          <p:cNvSpPr txBox="1"/>
          <p:nvPr/>
        </p:nvSpPr>
        <p:spPr>
          <a:xfrm>
            <a:off x="8407400" y="2171700"/>
            <a:ext cx="1104900" cy="3784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1865" b="1" dirty="0">
                <a:latin typeface="黑体" panose="02010609060101010101" pitchFamily="49" charset="-122"/>
                <a:ea typeface="黑体" panose="02010609060101010101" pitchFamily="49" charset="-122"/>
              </a:rPr>
              <a:t>保持</a:t>
            </a:r>
            <a:endParaRPr lang="zh-CN" altLang="en-US" sz="1865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496300" y="2861733"/>
            <a:ext cx="1007533" cy="3784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1865" b="1" dirty="0">
                <a:latin typeface="黑体" panose="02010609060101010101" pitchFamily="49" charset="-122"/>
                <a:ea typeface="黑体" panose="02010609060101010101" pitchFamily="49" charset="-122"/>
              </a:rPr>
              <a:t>置 </a:t>
            </a:r>
            <a:r>
              <a:rPr lang="en-US" altLang="zh-CN" sz="1865" b="1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865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9" name="表格 5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750984" y="1566333"/>
          <a:ext cx="2592705" cy="20726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1700"/>
                <a:gridCol w="901700"/>
                <a:gridCol w="789305"/>
              </a:tblGrid>
              <a:tr h="4806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置</a:t>
                      </a:r>
                      <a:r>
                        <a:rPr lang="en-US" altLang="zh-CN" sz="1600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zh-CN" altLang="en-US" sz="1600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端</a:t>
                      </a:r>
                      <a:endParaRPr lang="en-US" altLang="zh-CN" sz="1600" kern="1200" dirty="0" smtClean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600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黑体" panose="02010609060101010101" pitchFamily="49" charset="-122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bg1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121949" marR="121949" marT="60866" marB="60866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置</a:t>
                      </a:r>
                      <a:r>
                        <a:rPr lang="en-US" altLang="zh-CN" sz="1600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1600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端</a:t>
                      </a:r>
                      <a:endParaRPr lang="en-US" altLang="zh-CN" sz="1600" kern="1200" dirty="0" smtClean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altLang="zh-CN" sz="16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S</a:t>
                      </a:r>
                      <a:endParaRPr lang="zh-CN" altLang="en-US" sz="1600" b="1" kern="1200" baseline="0" dirty="0">
                        <a:solidFill>
                          <a:schemeClr val="bg1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121949" marR="121949" marT="60866" marB="608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次态</a:t>
                      </a:r>
                      <a:endParaRPr lang="en-US" altLang="zh-CN" sz="1600" dirty="0" smtClean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600" b="1" kern="1200" baseline="0" dirty="0" smtClean="0">
                          <a:solidFill>
                            <a:srgbClr val="C0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Q</a:t>
                      </a:r>
                      <a:r>
                        <a:rPr lang="en-US" altLang="zh-CN" sz="1600" baseline="-25000" dirty="0" smtClean="0">
                          <a:solidFill>
                            <a:srgbClr val="C00000"/>
                          </a:solidFill>
                          <a:latin typeface="+mj-lt"/>
                          <a:ea typeface="黑体" panose="02010609060101010101" pitchFamily="49" charset="-122"/>
                        </a:rPr>
                        <a:t>n+1</a:t>
                      </a:r>
                      <a:endParaRPr lang="zh-CN" altLang="en-US" sz="1600" baseline="-25000" dirty="0">
                        <a:solidFill>
                          <a:srgbClr val="C00000"/>
                        </a:solidFill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L="121949" marR="121949" marT="60866" marB="6086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949" marR="121949" marT="60866" marB="60866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949" marR="121949" marT="60866" marB="608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baseline="0" dirty="0" err="1" smtClean="0">
                          <a:solidFill>
                            <a:srgbClr val="C0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Q</a:t>
                      </a:r>
                      <a:r>
                        <a:rPr lang="en-US" altLang="zh-CN" sz="1600" kern="1200" baseline="-25000" dirty="0" err="1" smtClean="0">
                          <a:solidFill>
                            <a:srgbClr val="C0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n</a:t>
                      </a:r>
                      <a:endParaRPr lang="zh-CN" altLang="en-US" sz="16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949" marR="121949" marT="60866" marB="60866"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949" marR="121949" marT="60866" marB="60866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949" marR="121949" marT="60866" marB="608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949" marR="121949" marT="60866" marB="60866"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949" marR="121949" marT="60866" marB="60866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949" marR="121949" marT="60866" marB="608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949" marR="121949" marT="60866" marB="60866"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949" marR="121949" marT="60866" marB="60866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949" marR="121949" marT="60866" marB="608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—</a:t>
                      </a:r>
                      <a:endParaRPr lang="zh-CN" altLang="en-US" sz="16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949" marR="121949" marT="60866" marB="60866">
                    <a:noFill/>
                  </a:tcPr>
                </a:tc>
              </a:tr>
            </a:tbl>
          </a:graphicData>
        </a:graphic>
      </p:graphicFrame>
      <p:sp>
        <p:nvSpPr>
          <p:cNvPr id="60" name="AutoShape 18"/>
          <p:cNvSpPr/>
          <p:nvPr/>
        </p:nvSpPr>
        <p:spPr>
          <a:xfrm>
            <a:off x="5749925" y="2140995"/>
            <a:ext cx="2592000" cy="413606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C0000"/>
            </a:solidFill>
            <a:prstDash val="solid"/>
            <a:headEnd type="none" w="med" len="med"/>
            <a:tailEnd type="none" w="med" len="med"/>
          </a:ln>
        </p:spPr>
        <p:txBody>
          <a:bodyPr wrap="square" anchor="ctr">
            <a:spAutoFit/>
          </a:bodyPr>
          <a:p>
            <a:pPr eaLnBrk="1" hangingPunct="1"/>
            <a:endParaRPr lang="zh-CN" altLang="en-US" sz="1865" dirty="0">
              <a:latin typeface="Arial" panose="020B0604020202020204" pitchFamily="34" charset="0"/>
            </a:endParaRPr>
          </a:p>
        </p:txBody>
      </p:sp>
      <p:sp>
        <p:nvSpPr>
          <p:cNvPr id="61" name="AutoShape 18"/>
          <p:cNvSpPr/>
          <p:nvPr/>
        </p:nvSpPr>
        <p:spPr>
          <a:xfrm>
            <a:off x="5768975" y="2884544"/>
            <a:ext cx="2592000" cy="413606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C0000"/>
            </a:solidFill>
            <a:prstDash val="solid"/>
            <a:headEnd type="none" w="med" len="med"/>
            <a:tailEnd type="none" w="med" len="med"/>
          </a:ln>
        </p:spPr>
        <p:txBody>
          <a:bodyPr wrap="square" anchor="ctr">
            <a:spAutoFit/>
          </a:bodyPr>
          <a:p>
            <a:pPr eaLnBrk="1" hangingPunct="1"/>
            <a:endParaRPr lang="zh-CN" altLang="en-US" sz="1865" dirty="0">
              <a:latin typeface="Arial" panose="020B0604020202020204" pitchFamily="34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48" grpId="0" bldLvl="0" animBg="1"/>
      <p:bldP spid="52" grpId="0"/>
      <p:bldP spid="53" grpId="0"/>
      <p:bldP spid="57" grpId="0"/>
      <p:bldP spid="58" grpId="0"/>
      <p:bldP spid="60" grpId="0" bldLvl="0" animBg="1"/>
      <p:bldP spid="6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sym typeface="+mn-ea"/>
              </a:rPr>
              <a:t>另一种形式的基本</a:t>
            </a:r>
            <a:r>
              <a:rPr lang="en-US" altLang="zh-CN" b="1" dirty="0">
                <a:latin typeface="Arial" panose="020B0604020202020204" pitchFamily="34" charset="0"/>
                <a:sym typeface="+mn-ea"/>
              </a:rPr>
              <a:t>SR</a:t>
            </a:r>
            <a:r>
              <a:rPr lang="zh-CN" altLang="en-US" b="1" dirty="0">
                <a:sym typeface="+mn-ea"/>
              </a:rPr>
              <a:t>锁存器（与非门）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244" name="Picture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2095500"/>
            <a:ext cx="1885951" cy="1598084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66"/>
          <p:cNvGrpSpPr/>
          <p:nvPr/>
        </p:nvGrpSpPr>
        <p:grpSpPr>
          <a:xfrm>
            <a:off x="4000500" y="4328584"/>
            <a:ext cx="1331384" cy="1758103"/>
            <a:chOff x="2214546" y="3143254"/>
            <a:chExt cx="667911" cy="1008262"/>
          </a:xfrm>
        </p:grpSpPr>
        <p:grpSp>
          <p:nvGrpSpPr>
            <p:cNvPr id="10330" name="组合 16"/>
            <p:cNvGrpSpPr/>
            <p:nvPr/>
          </p:nvGrpSpPr>
          <p:grpSpPr>
            <a:xfrm>
              <a:off x="2214546" y="3143254"/>
              <a:ext cx="667911" cy="1008262"/>
              <a:chOff x="1857356" y="2305048"/>
              <a:chExt cx="667911" cy="1008262"/>
            </a:xfrm>
          </p:grpSpPr>
          <p:cxnSp>
            <p:nvCxnSpPr>
              <p:cNvPr id="10333" name="直接连接符 17"/>
              <p:cNvCxnSpPr/>
              <p:nvPr/>
            </p:nvCxnSpPr>
            <p:spPr>
              <a:xfrm rot="5400000">
                <a:off x="2068628" y="2825618"/>
                <a:ext cx="576000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334" name="直接连接符 18"/>
              <p:cNvCxnSpPr/>
              <p:nvPr/>
            </p:nvCxnSpPr>
            <p:spPr>
              <a:xfrm rot="5400000">
                <a:off x="1712232" y="2826412"/>
                <a:ext cx="576000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10335" name="矩形 19"/>
              <p:cNvSpPr/>
              <p:nvPr/>
            </p:nvSpPr>
            <p:spPr>
              <a:xfrm>
                <a:off x="1876406" y="2643188"/>
                <a:ext cx="612000" cy="324000"/>
              </a:xfrm>
              <a:prstGeom prst="rect">
                <a:avLst/>
              </a:prstGeom>
              <a:solidFill>
                <a:schemeClr val="tx1"/>
              </a:solidFill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/>
              <a:p>
                <a:pPr algn="ctr" eaLnBrk="1" hangingPunct="1"/>
                <a:endParaRPr lang="zh-CN" altLang="en-US" sz="2135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36" name="TextBox 20"/>
              <p:cNvSpPr txBox="1"/>
              <p:nvPr/>
            </p:nvSpPr>
            <p:spPr>
              <a:xfrm>
                <a:off x="2073500" y="2681288"/>
                <a:ext cx="428628" cy="2410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en-US" altLang="zh-CN" sz="2135" b="1" dirty="0">
                    <a:latin typeface="Arial" panose="020B0604020202020204" pitchFamily="34" charset="0"/>
                  </a:rPr>
                  <a:t>L</a:t>
                </a:r>
                <a:endParaRPr lang="zh-CN" altLang="en-US" sz="2135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 noChangeArrowheads="1"/>
              </p:cNvSpPr>
              <p:nvPr/>
            </p:nvSpPr>
            <p:spPr bwMode="auto">
              <a:xfrm>
                <a:off x="1901954" y="3072230"/>
                <a:ext cx="249538" cy="24108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R="0" defTabSz="914400" eaLnBrk="1" hangingPunct="1">
                  <a:buClrTx/>
                  <a:buSzTx/>
                  <a:buFontTx/>
                  <a:defRPr/>
                </a:pPr>
                <a:r>
                  <a:rPr kumimoji="1" lang="en-US" altLang="zh-CN" sz="2135" b="1" kern="1200" cap="none" spc="0" normalizeH="0" baseline="0" noProof="0" dirty="0">
                    <a:latin typeface="+mj-lt"/>
                    <a:ea typeface="黑体" panose="02010609060101010101" pitchFamily="49" charset="-122"/>
                    <a:cs typeface="+mn-cs"/>
                  </a:rPr>
                  <a:t>R</a:t>
                </a:r>
                <a:endParaRPr kumimoji="1" lang="zh-CN" altLang="en-US" sz="2135" b="1" kern="1200" cap="none" spc="0" normalizeH="0" baseline="0" noProof="0" dirty="0">
                  <a:latin typeface="+mj-lt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3" name="TextBox 22"/>
              <p:cNvSpPr txBox="1">
                <a:spLocks noChangeArrowheads="1"/>
              </p:cNvSpPr>
              <p:nvPr/>
            </p:nvSpPr>
            <p:spPr bwMode="auto">
              <a:xfrm>
                <a:off x="2251307" y="3072230"/>
                <a:ext cx="273960" cy="24108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R="0" defTabSz="914400" eaLnBrk="1" hangingPunct="1">
                  <a:buClrTx/>
                  <a:buSzTx/>
                  <a:buFontTx/>
                  <a:defRPr/>
                </a:pPr>
                <a:r>
                  <a:rPr kumimoji="1" lang="en-US" altLang="zh-CN" sz="2135" b="1" kern="1200" cap="none" spc="0" normalizeH="0" baseline="0" noProof="0" dirty="0">
                    <a:latin typeface="+mj-lt"/>
                    <a:ea typeface="黑体" panose="02010609060101010101" pitchFamily="49" charset="-122"/>
                    <a:cs typeface="+mn-cs"/>
                  </a:rPr>
                  <a:t>S</a:t>
                </a:r>
                <a:endParaRPr kumimoji="1" lang="zh-CN" altLang="en-US" sz="2135" b="1" kern="1200" cap="none" spc="0" normalizeH="0" baseline="0" noProof="0" dirty="0">
                  <a:latin typeface="+mj-lt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4" name="TextBox 23"/>
              <p:cNvSpPr txBox="1">
                <a:spLocks noChangeArrowheads="1"/>
              </p:cNvSpPr>
              <p:nvPr/>
            </p:nvSpPr>
            <p:spPr bwMode="auto">
              <a:xfrm>
                <a:off x="1857356" y="2305048"/>
                <a:ext cx="356785" cy="24108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R="0" defTabSz="914400" eaLnBrk="1" hangingPunct="1">
                  <a:buClrTx/>
                  <a:buSzTx/>
                  <a:buFontTx/>
                  <a:defRPr/>
                </a:pPr>
                <a:r>
                  <a:rPr kumimoji="1" lang="en-US" altLang="zh-CN" sz="2135" b="1" kern="1200" cap="none" spc="0" normalizeH="0" baseline="0" noProof="0" dirty="0">
                    <a:latin typeface="+mj-lt"/>
                    <a:ea typeface="黑体" panose="02010609060101010101" pitchFamily="49" charset="-122"/>
                    <a:cs typeface="+mn-cs"/>
                  </a:rPr>
                  <a:t>Q</a:t>
                </a:r>
                <a:endParaRPr kumimoji="1" lang="zh-CN" altLang="en-US" sz="2135" b="1" kern="1200" cap="none" spc="0" normalizeH="0" baseline="0" noProof="0" dirty="0">
                  <a:latin typeface="+mj-lt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5" name="TextBox 24"/>
              <p:cNvSpPr txBox="1">
                <a:spLocks noChangeArrowheads="1"/>
              </p:cNvSpPr>
              <p:nvPr/>
            </p:nvSpPr>
            <p:spPr bwMode="auto">
              <a:xfrm>
                <a:off x="2226884" y="2306262"/>
                <a:ext cx="261218" cy="24108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R="0" defTabSz="914400" eaLnBrk="1" hangingPunct="1">
                  <a:buClrTx/>
                  <a:buSzTx/>
                  <a:buFontTx/>
                  <a:defRPr/>
                </a:pPr>
                <a:r>
                  <a:rPr kumimoji="1" lang="en-US" altLang="zh-CN" sz="2135" b="1" kern="1200" cap="none" spc="0" normalizeH="0" baseline="0" noProof="0" dirty="0">
                    <a:latin typeface="+mj-lt"/>
                    <a:ea typeface="黑体" panose="02010609060101010101" pitchFamily="49" charset="-122"/>
                    <a:cs typeface="+mn-cs"/>
                  </a:rPr>
                  <a:t>Q</a:t>
                </a:r>
                <a:endParaRPr kumimoji="1" lang="zh-CN" altLang="en-US" sz="2135" b="1" kern="1200" cap="none" spc="0" normalizeH="0" baseline="0" noProof="0" dirty="0">
                  <a:latin typeface="+mj-lt"/>
                  <a:ea typeface="黑体" panose="02010609060101010101" pitchFamily="49" charset="-122"/>
                  <a:cs typeface="+mn-cs"/>
                </a:endParaRPr>
              </a:p>
            </p:txBody>
          </p:sp>
          <p:cxnSp>
            <p:nvCxnSpPr>
              <p:cNvPr id="10341" name="直接连接符 25"/>
              <p:cNvCxnSpPr/>
              <p:nvPr/>
            </p:nvCxnSpPr>
            <p:spPr>
              <a:xfrm>
                <a:off x="2259512" y="2325810"/>
                <a:ext cx="93600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sp>
          <p:nvSpPr>
            <p:cNvPr id="10331" name="椭圆 26"/>
            <p:cNvSpPr/>
            <p:nvPr/>
          </p:nvSpPr>
          <p:spPr>
            <a:xfrm>
              <a:off x="2314559" y="3810009"/>
              <a:ext cx="71438" cy="7143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/>
            <a:p>
              <a:pPr algn="ctr" eaLnBrk="1" hangingPunct="1"/>
              <a:endParaRPr lang="zh-CN" altLang="en-US" sz="2135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32" name="椭圆 27"/>
            <p:cNvSpPr/>
            <p:nvPr/>
          </p:nvSpPr>
          <p:spPr>
            <a:xfrm>
              <a:off x="2681274" y="3814771"/>
              <a:ext cx="71438" cy="7143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/>
            <a:p>
              <a:pPr algn="ctr" eaLnBrk="1" hangingPunct="1"/>
              <a:endParaRPr lang="zh-CN" altLang="en-US" sz="2135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组合 12"/>
          <p:cNvGrpSpPr/>
          <p:nvPr/>
        </p:nvGrpSpPr>
        <p:grpSpPr>
          <a:xfrm>
            <a:off x="4476751" y="2476500"/>
            <a:ext cx="1492249" cy="687136"/>
            <a:chOff x="4429124" y="984439"/>
            <a:chExt cx="2722225" cy="497285"/>
          </a:xfrm>
        </p:grpSpPr>
        <p:sp>
          <p:nvSpPr>
            <p:cNvPr id="10328" name="圆角矩形标注 13"/>
            <p:cNvSpPr/>
            <p:nvPr/>
          </p:nvSpPr>
          <p:spPr>
            <a:xfrm>
              <a:off x="4451349" y="984439"/>
              <a:ext cx="2700000" cy="478562"/>
            </a:xfrm>
            <a:prstGeom prst="wedgeRoundRectCallout">
              <a:avLst>
                <a:gd name="adj1" fmla="val -79116"/>
                <a:gd name="adj2" fmla="val -7148"/>
                <a:gd name="adj3" fmla="val 16667"/>
              </a:avLst>
            </a:prstGeom>
            <a:solidFill>
              <a:schemeClr val="tx1"/>
            </a:solidFill>
            <a:ln w="19050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eaLnBrk="1" hangingPunct="1"/>
              <a:endParaRPr lang="zh-CN" altLang="en-US" sz="3200" dirty="0">
                <a:latin typeface="Arial" panose="020B0604020202020204" pitchFamily="34" charset="0"/>
              </a:endParaRPr>
            </a:p>
          </p:txBody>
        </p:sp>
        <p:sp>
          <p:nvSpPr>
            <p:cNvPr id="10329" name="Text Box 34"/>
            <p:cNvSpPr txBox="1"/>
            <p:nvPr/>
          </p:nvSpPr>
          <p:spPr>
            <a:xfrm>
              <a:off x="4429124" y="1000112"/>
              <a:ext cx="2714644" cy="48161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 algn="just"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</a:pPr>
              <a:r>
                <a:rPr lang="zh-CN" altLang="en-US" sz="1865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对输入信号</a:t>
              </a:r>
              <a:r>
                <a:rPr lang="zh-CN" altLang="en-US" sz="1865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低电平</a:t>
              </a:r>
              <a:r>
                <a:rPr lang="zh-CN" altLang="en-US" sz="1865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敏感</a:t>
              </a:r>
              <a:endParaRPr lang="en-US" altLang="zh-CN" sz="1865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6953251" y="3221567"/>
            <a:ext cx="2880783" cy="336551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/>
          <a:p>
            <a:pPr algn="ctr" eaLnBrk="1" hangingPunct="1"/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953251" y="2872317"/>
            <a:ext cx="2880783" cy="336549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/>
          <a:p>
            <a:pPr algn="ctr" eaLnBrk="1" hangingPunct="1"/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953251" y="2277533"/>
          <a:ext cx="2880360" cy="3332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7715"/>
                <a:gridCol w="768350"/>
                <a:gridCol w="672465"/>
                <a:gridCol w="671830"/>
              </a:tblGrid>
              <a:tr h="4603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65" b="1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置</a:t>
                      </a:r>
                      <a:r>
                        <a:rPr lang="en-US" altLang="zh-CN" sz="1465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465" b="1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端</a:t>
                      </a:r>
                      <a:endParaRPr lang="en-US" altLang="zh-CN" sz="1465" b="1" kern="1200" dirty="0" smtClean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465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465" b="1" kern="1200" baseline="-250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940" marR="121940" marT="60970" marB="60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65" b="1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置</a:t>
                      </a:r>
                      <a:r>
                        <a:rPr lang="en-US" altLang="zh-CN" sz="1465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65" b="1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端</a:t>
                      </a:r>
                      <a:endParaRPr lang="en-US" altLang="zh-CN" sz="1465" b="1" kern="1200" dirty="0" smtClean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465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S</a:t>
                      </a:r>
                      <a:endParaRPr lang="zh-CN" altLang="en-US" sz="1465" b="1" kern="1200" baseline="-250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940" marR="121940" marT="60970" marB="609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65" b="1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现态</a:t>
                      </a:r>
                      <a:endParaRPr lang="en-US" altLang="zh-CN" sz="1465" b="1" kern="1200" dirty="0" smtClean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465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1465" baseline="-2500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n</a:t>
                      </a:r>
                      <a:endParaRPr lang="zh-CN" altLang="en-US" sz="1465" baseline="-25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65" b="1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次态</a:t>
                      </a:r>
                      <a:endParaRPr lang="en-US" altLang="zh-CN" sz="1465" dirty="0" smtClean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465" dirty="0" smtClean="0">
                          <a:solidFill>
                            <a:srgbClr val="C00000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1465" baseline="-25000" dirty="0" smtClean="0">
                          <a:solidFill>
                            <a:srgbClr val="C00000"/>
                          </a:solidFill>
                          <a:latin typeface="+mj-lt"/>
                        </a:rPr>
                        <a:t>n+1</a:t>
                      </a:r>
                      <a:endParaRPr lang="zh-CN" altLang="en-US" sz="1465" baseline="-2500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65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65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940" marR="121940" marT="60970" marB="609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baseline="0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65" b="1" baseline="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baseline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65" b="1" baseline="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65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65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940" marR="121940" marT="60970" marB="60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baseline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65" b="1" baseline="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—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baseline="0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65" b="1" baseline="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—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noFill/>
                  </a:tcPr>
                </a:tc>
              </a:tr>
            </a:tbl>
          </a:graphicData>
        </a:graphic>
      </p:graphicFrame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7338484" y="1689100"/>
            <a:ext cx="2015067" cy="4603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b="1" kern="1200" cap="none" spc="0" normalizeH="0" baseline="0" noProof="0" dirty="0">
                <a:latin typeface="+mj-lt"/>
                <a:ea typeface="黑体" panose="02010609060101010101" pitchFamily="49" charset="-122"/>
                <a:cs typeface="+mn-cs"/>
              </a:rPr>
              <a:t>(2) </a:t>
            </a:r>
            <a:r>
              <a:rPr kumimoji="1" lang="zh-CN" altLang="en-US" b="1" kern="1200" cap="none" spc="0" normalizeH="0" baseline="0" noProof="0" dirty="0">
                <a:latin typeface="+mj-lt"/>
                <a:ea typeface="黑体" panose="02010609060101010101" pitchFamily="49" charset="-122"/>
                <a:cs typeface="+mn-cs"/>
              </a:rPr>
              <a:t>功能</a:t>
            </a:r>
            <a:r>
              <a:rPr kumimoji="1" lang="zh-CN" altLang="en-US" b="1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表</a:t>
            </a:r>
            <a:endParaRPr kumimoji="1" lang="zh-CN" altLang="en-US" b="1" kern="1200" cap="none" spc="0" normalizeH="0" baseline="0" noProof="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6" name="AutoShape 18"/>
          <p:cNvSpPr/>
          <p:nvPr/>
        </p:nvSpPr>
        <p:spPr>
          <a:xfrm>
            <a:off x="6993467" y="2880330"/>
            <a:ext cx="2832100" cy="64649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CC00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pPr eaLnBrk="1" hangingPunct="1"/>
            <a:endParaRPr lang="zh-CN" altLang="en-US" sz="3200" dirty="0">
              <a:latin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096500" y="2948517"/>
            <a:ext cx="1428751" cy="4203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135" b="1" dirty="0">
                <a:latin typeface="黑体" panose="02010609060101010101" pitchFamily="49" charset="-122"/>
                <a:ea typeface="黑体" panose="02010609060101010101" pitchFamily="49" charset="-122"/>
              </a:rPr>
              <a:t>保持</a:t>
            </a:r>
            <a:endParaRPr lang="zh-CN" altLang="en-US" sz="2135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Text Box 35"/>
          <p:cNvSpPr txBox="1"/>
          <p:nvPr/>
        </p:nvSpPr>
        <p:spPr>
          <a:xfrm>
            <a:off x="3475567" y="1936751"/>
            <a:ext cx="295910" cy="3371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1600" b="1" dirty="0">
                <a:latin typeface="Arial" panose="020B0604020202020204" pitchFamily="34" charset="0"/>
              </a:rPr>
              <a:t>0</a:t>
            </a:r>
            <a:endParaRPr lang="zh-CN" altLang="en-US" sz="1600" b="1" dirty="0">
              <a:latin typeface="Arial" panose="020B0604020202020204" pitchFamily="34" charset="0"/>
            </a:endParaRPr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3498851" y="3498851"/>
            <a:ext cx="295910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defRPr/>
            </a:pPr>
            <a:r>
              <a:rPr kumimoji="1" lang="en-US" altLang="zh-CN" sz="1600" b="1" kern="1200" cap="none" spc="0" normalizeH="0" baseline="0" noProof="0" dirty="0">
                <a:latin typeface="+mj-lt"/>
                <a:ea typeface="宋体" panose="02010600030101010101" pitchFamily="2" charset="-122"/>
                <a:cs typeface="+mn-cs"/>
              </a:rPr>
              <a:t>1</a:t>
            </a:r>
            <a:endParaRPr kumimoji="1" lang="zh-CN" altLang="en-US" sz="1600" b="1" kern="1200" cap="none" spc="0" normalizeH="0" baseline="0" noProof="0" dirty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Text Box 35"/>
          <p:cNvSpPr txBox="1">
            <a:spLocks noChangeArrowheads="1"/>
          </p:cNvSpPr>
          <p:nvPr/>
        </p:nvSpPr>
        <p:spPr bwMode="auto">
          <a:xfrm>
            <a:off x="2178051" y="2381251"/>
            <a:ext cx="295910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defRPr/>
            </a:pPr>
            <a:r>
              <a:rPr kumimoji="1" lang="en-US" altLang="zh-CN" sz="1600" b="1" kern="1200" cap="none" spc="0" normalizeH="0" baseline="0" noProof="0" dirty="0">
                <a:latin typeface="+mj-lt"/>
                <a:ea typeface="宋体" panose="02010600030101010101" pitchFamily="2" charset="-122"/>
                <a:cs typeface="+mn-cs"/>
              </a:rPr>
              <a:t>1</a:t>
            </a:r>
            <a:endParaRPr kumimoji="1" lang="zh-CN" altLang="en-US" sz="1600" b="1" kern="1200" cap="none" spc="0" normalizeH="0" baseline="0" noProof="0" dirty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Text Box 35"/>
          <p:cNvSpPr txBox="1"/>
          <p:nvPr/>
        </p:nvSpPr>
        <p:spPr>
          <a:xfrm>
            <a:off x="2203451" y="3035300"/>
            <a:ext cx="295910" cy="3371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1600" b="1" dirty="0">
                <a:latin typeface="Arial" panose="020B0604020202020204" pitchFamily="34" charset="0"/>
              </a:rPr>
              <a:t>0</a:t>
            </a:r>
            <a:endParaRPr lang="zh-CN" altLang="en-US" sz="1600" b="1" dirty="0">
              <a:latin typeface="Arial" panose="020B0604020202020204" pitchFamily="34" charset="0"/>
            </a:endParaRPr>
          </a:p>
        </p:txBody>
      </p:sp>
      <p:grpSp>
        <p:nvGrpSpPr>
          <p:cNvPr id="5" name="组合 49"/>
          <p:cNvGrpSpPr/>
          <p:nvPr/>
        </p:nvGrpSpPr>
        <p:grpSpPr>
          <a:xfrm>
            <a:off x="1898651" y="2012951"/>
            <a:ext cx="482600" cy="1708785"/>
            <a:chOff x="1423965" y="1509705"/>
            <a:chExt cx="361953" cy="1282356"/>
          </a:xfrm>
        </p:grpSpPr>
        <p:sp>
          <p:nvSpPr>
            <p:cNvPr id="48" name="Text Box 35"/>
            <p:cNvSpPr txBox="1">
              <a:spLocks noChangeArrowheads="1"/>
            </p:cNvSpPr>
            <p:nvPr/>
          </p:nvSpPr>
          <p:spPr bwMode="auto">
            <a:xfrm>
              <a:off x="1423965" y="2539021"/>
              <a:ext cx="361953" cy="2530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defRPr/>
              </a:pPr>
              <a:r>
                <a:rPr kumimoji="1" lang="en-US" altLang="zh-CN" sz="1600" b="1" kern="1200" cap="none" spc="0" normalizeH="0" baseline="0" noProof="0" dirty="0">
                  <a:solidFill>
                    <a:schemeClr val="accent1">
                      <a:lumMod val="50000"/>
                    </a:schemeClr>
                  </a:solidFill>
                  <a:latin typeface="+mj-lt"/>
                  <a:ea typeface="宋体" panose="02010600030101010101" pitchFamily="2" charset="-122"/>
                  <a:cs typeface="+mn-cs"/>
                </a:rPr>
                <a:t>1=</a:t>
              </a:r>
              <a:endParaRPr kumimoji="1" lang="zh-CN" altLang="en-US" sz="1600" b="1" kern="1200" cap="none" spc="0" normalizeH="0" baseline="0" noProof="0" dirty="0">
                <a:solidFill>
                  <a:schemeClr val="accent1">
                    <a:lumMod val="50000"/>
                  </a:schemeClr>
                </a:solidFill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Text Box 35"/>
            <p:cNvSpPr txBox="1">
              <a:spLocks noChangeArrowheads="1"/>
            </p:cNvSpPr>
            <p:nvPr/>
          </p:nvSpPr>
          <p:spPr bwMode="auto">
            <a:xfrm>
              <a:off x="1423965" y="1509705"/>
              <a:ext cx="310994" cy="2530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defRPr/>
              </a:pPr>
              <a:r>
                <a:rPr kumimoji="1" lang="en-US" altLang="zh-CN" sz="1600" b="1" kern="1200" cap="none" spc="0" normalizeH="0" baseline="0" noProof="0" dirty="0">
                  <a:solidFill>
                    <a:schemeClr val="accent1">
                      <a:lumMod val="50000"/>
                    </a:schemeClr>
                  </a:solidFill>
                  <a:latin typeface="+mj-lt"/>
                  <a:ea typeface="宋体" panose="02010600030101010101" pitchFamily="2" charset="-122"/>
                  <a:cs typeface="+mn-cs"/>
                </a:rPr>
                <a:t>1=</a:t>
              </a:r>
              <a:endParaRPr kumimoji="1" lang="zh-CN" altLang="en-US" sz="1600" b="1" kern="1200" cap="none" spc="0" normalizeH="0" baseline="0" noProof="0" dirty="0">
                <a:solidFill>
                  <a:schemeClr val="accent1">
                    <a:lumMod val="50000"/>
                  </a:schemeClr>
                </a:solidFill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0096500" y="3587751"/>
            <a:ext cx="1428751" cy="4203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135" b="1" dirty="0">
                <a:latin typeface="黑体" panose="02010609060101010101" pitchFamily="49" charset="-122"/>
                <a:ea typeface="黑体" panose="02010609060101010101" pitchFamily="49" charset="-122"/>
              </a:rPr>
              <a:t>置 </a:t>
            </a:r>
            <a:r>
              <a:rPr lang="en-US" altLang="zh-CN" sz="2135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135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096500" y="4400551"/>
            <a:ext cx="1428751" cy="4203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135" b="1" dirty="0">
                <a:latin typeface="黑体" panose="02010609060101010101" pitchFamily="49" charset="-122"/>
                <a:ea typeface="黑体" panose="02010609060101010101" pitchFamily="49" charset="-122"/>
              </a:rPr>
              <a:t>置 </a:t>
            </a:r>
            <a:r>
              <a:rPr lang="en-US" altLang="zh-CN" sz="2135" b="1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2135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121900" y="5196417"/>
            <a:ext cx="1428751" cy="4203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135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r>
              <a:rPr lang="zh-CN" altLang="en-US" sz="2135" b="1" dirty="0">
                <a:latin typeface="黑体" panose="02010609060101010101" pitchFamily="49" charset="-122"/>
                <a:ea typeface="黑体" panose="02010609060101010101" pitchFamily="49" charset="-122"/>
              </a:rPr>
              <a:t>不允许</a:t>
            </a:r>
            <a:endParaRPr lang="zh-CN" altLang="en-US" sz="2135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AutoShape 19"/>
          <p:cNvSpPr/>
          <p:nvPr/>
        </p:nvSpPr>
        <p:spPr>
          <a:xfrm>
            <a:off x="6985000" y="4332364"/>
            <a:ext cx="2832100" cy="64649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pPr eaLnBrk="1" hangingPunct="1"/>
            <a:endParaRPr lang="zh-CN" altLang="en-US" sz="3200" dirty="0">
              <a:latin typeface="Arial" panose="020B0604020202020204" pitchFamily="34" charset="0"/>
            </a:endParaRPr>
          </a:p>
        </p:txBody>
      </p:sp>
      <p:sp>
        <p:nvSpPr>
          <p:cNvPr id="55" name="AutoShape 20"/>
          <p:cNvSpPr/>
          <p:nvPr/>
        </p:nvSpPr>
        <p:spPr>
          <a:xfrm>
            <a:off x="6997700" y="3607415"/>
            <a:ext cx="2832100" cy="646471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pPr eaLnBrk="1" hangingPunct="1"/>
            <a:endParaRPr lang="zh-CN" altLang="en-US" sz="3200" dirty="0">
              <a:latin typeface="Arial" panose="020B0604020202020204" pitchFamily="34" charset="0"/>
            </a:endParaRPr>
          </a:p>
        </p:txBody>
      </p:sp>
      <p:grpSp>
        <p:nvGrpSpPr>
          <p:cNvPr id="6" name="组合 55"/>
          <p:cNvGrpSpPr/>
          <p:nvPr/>
        </p:nvGrpSpPr>
        <p:grpSpPr>
          <a:xfrm>
            <a:off x="1892300" y="2012951"/>
            <a:ext cx="482600" cy="1708785"/>
            <a:chOff x="1423965" y="1509705"/>
            <a:chExt cx="361953" cy="1282356"/>
          </a:xfrm>
        </p:grpSpPr>
        <p:sp>
          <p:nvSpPr>
            <p:cNvPr id="57" name="Text Box 35"/>
            <p:cNvSpPr txBox="1">
              <a:spLocks noChangeArrowheads="1"/>
            </p:cNvSpPr>
            <p:nvPr/>
          </p:nvSpPr>
          <p:spPr bwMode="auto">
            <a:xfrm>
              <a:off x="1423965" y="2539021"/>
              <a:ext cx="361953" cy="2530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defRPr/>
              </a:pPr>
              <a:r>
                <a:rPr kumimoji="1" lang="en-US" altLang="zh-CN" sz="1600" b="1" kern="1200" cap="none" spc="0" normalizeH="0" baseline="0" noProof="0" dirty="0">
                  <a:solidFill>
                    <a:schemeClr val="accent1">
                      <a:lumMod val="50000"/>
                    </a:schemeClr>
                  </a:solidFill>
                  <a:latin typeface="+mj-lt"/>
                  <a:ea typeface="宋体" panose="02010600030101010101" pitchFamily="2" charset="-122"/>
                  <a:cs typeface="+mn-cs"/>
                </a:rPr>
                <a:t>1=</a:t>
              </a:r>
              <a:endParaRPr kumimoji="1" lang="zh-CN" altLang="en-US" sz="1600" b="1" kern="1200" cap="none" spc="0" normalizeH="0" baseline="0" noProof="0" dirty="0">
                <a:solidFill>
                  <a:schemeClr val="accent1">
                    <a:lumMod val="50000"/>
                  </a:schemeClr>
                </a:solidFill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Text Box 35"/>
            <p:cNvSpPr txBox="1">
              <a:spLocks noChangeArrowheads="1"/>
            </p:cNvSpPr>
            <p:nvPr/>
          </p:nvSpPr>
          <p:spPr bwMode="auto">
            <a:xfrm>
              <a:off x="1423965" y="1509705"/>
              <a:ext cx="310994" cy="2530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defRPr/>
              </a:pPr>
              <a:r>
                <a:rPr kumimoji="1" lang="en-US" altLang="zh-CN" sz="1600" b="1" kern="1200" cap="none" spc="0" normalizeH="0" baseline="0" noProof="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en-US" altLang="zh-CN" sz="1600" b="1" kern="1200" cap="none" spc="0" normalizeH="0" baseline="0" noProof="0" dirty="0">
                  <a:solidFill>
                    <a:schemeClr val="accent1">
                      <a:lumMod val="50000"/>
                    </a:schemeClr>
                  </a:solidFill>
                  <a:latin typeface="+mj-lt"/>
                  <a:ea typeface="宋体" panose="02010600030101010101" pitchFamily="2" charset="-122"/>
                  <a:cs typeface="+mn-cs"/>
                </a:rPr>
                <a:t>=</a:t>
              </a:r>
              <a:endParaRPr kumimoji="1" lang="zh-CN" altLang="en-US" sz="1600" b="1" kern="1200" cap="none" spc="0" normalizeH="0" baseline="0" noProof="0" dirty="0">
                <a:solidFill>
                  <a:schemeClr val="accent1">
                    <a:lumMod val="50000"/>
                  </a:schemeClr>
                </a:solidFill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62" name="直接连接符 61"/>
          <p:cNvCxnSpPr/>
          <p:nvPr/>
        </p:nvCxnSpPr>
        <p:spPr>
          <a:xfrm>
            <a:off x="2501900" y="2216151"/>
            <a:ext cx="239184" cy="2116"/>
          </a:xfrm>
          <a:prstGeom prst="line">
            <a:avLst/>
          </a:prstGeom>
          <a:ln w="28575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3" name="Text Box 35"/>
          <p:cNvSpPr txBox="1">
            <a:spLocks noChangeArrowheads="1"/>
          </p:cNvSpPr>
          <p:nvPr/>
        </p:nvSpPr>
        <p:spPr bwMode="auto">
          <a:xfrm>
            <a:off x="3473451" y="1974851"/>
            <a:ext cx="295910" cy="33718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defRPr/>
            </a:pPr>
            <a:r>
              <a:rPr kumimoji="1" lang="en-US" altLang="zh-CN" sz="1600" b="1" kern="1200" cap="none" spc="0" normalizeH="0" baseline="0" noProof="0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  <a:cs typeface="+mn-cs"/>
              </a:rPr>
              <a:t>1</a:t>
            </a:r>
            <a:endParaRPr kumimoji="1" lang="zh-CN" altLang="en-US" sz="1600" b="1" kern="1200" cap="none" spc="0" normalizeH="0" baseline="0" noProof="0" dirty="0">
              <a:solidFill>
                <a:srgbClr val="C00000"/>
              </a:solidFill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Text Box 35"/>
          <p:cNvSpPr txBox="1">
            <a:spLocks noChangeArrowheads="1"/>
          </p:cNvSpPr>
          <p:nvPr/>
        </p:nvSpPr>
        <p:spPr bwMode="auto">
          <a:xfrm>
            <a:off x="3511551" y="3473451"/>
            <a:ext cx="295910" cy="33718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defRPr/>
            </a:pPr>
            <a:r>
              <a:rPr kumimoji="1" lang="en-US" altLang="zh-CN" sz="1600" b="1" kern="1200" cap="none" spc="0" normalizeH="0" baseline="0" noProof="0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  <a:cs typeface="+mn-cs"/>
              </a:rPr>
              <a:t>0</a:t>
            </a:r>
            <a:endParaRPr kumimoji="1" lang="zh-CN" altLang="en-US" sz="1600" b="1" kern="1200" cap="none" spc="0" normalizeH="0" baseline="0" noProof="0" dirty="0">
              <a:solidFill>
                <a:srgbClr val="C00000"/>
              </a:solidFill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Text Box 35"/>
          <p:cNvSpPr txBox="1">
            <a:spLocks noChangeArrowheads="1"/>
          </p:cNvSpPr>
          <p:nvPr/>
        </p:nvSpPr>
        <p:spPr bwMode="auto">
          <a:xfrm>
            <a:off x="2108200" y="2965451"/>
            <a:ext cx="295910" cy="33718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defRPr/>
            </a:pPr>
            <a:r>
              <a:rPr kumimoji="1" lang="en-US" altLang="zh-CN" sz="1600" b="1" kern="1200" cap="none" spc="0" normalizeH="0" baseline="0" noProof="0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  <a:cs typeface="+mn-cs"/>
              </a:rPr>
              <a:t>1</a:t>
            </a:r>
            <a:endParaRPr kumimoji="1" lang="zh-CN" altLang="en-US" sz="1600" b="1" kern="1200" cap="none" spc="0" normalizeH="0" baseline="0" noProof="0" dirty="0">
              <a:solidFill>
                <a:srgbClr val="C00000"/>
              </a:solidFill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Text Box 35"/>
          <p:cNvSpPr txBox="1">
            <a:spLocks noChangeArrowheads="1"/>
          </p:cNvSpPr>
          <p:nvPr/>
        </p:nvSpPr>
        <p:spPr bwMode="auto">
          <a:xfrm>
            <a:off x="2076451" y="2381251"/>
            <a:ext cx="295910" cy="33718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defRPr/>
            </a:pPr>
            <a:r>
              <a:rPr kumimoji="1" lang="en-US" altLang="zh-CN" sz="1600" b="1" kern="1200" cap="none" spc="0" normalizeH="0" baseline="0" noProof="0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  <a:cs typeface="+mn-cs"/>
              </a:rPr>
              <a:t>0</a:t>
            </a:r>
            <a:endParaRPr kumimoji="1" lang="zh-CN" altLang="en-US" sz="1600" b="1" kern="1200" cap="none" spc="0" normalizeH="0" baseline="0" noProof="0" dirty="0">
              <a:solidFill>
                <a:srgbClr val="C00000"/>
              </a:solidFill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Text Box 20"/>
          <p:cNvSpPr txBox="1">
            <a:spLocks noChangeArrowheads="1"/>
          </p:cNvSpPr>
          <p:nvPr/>
        </p:nvSpPr>
        <p:spPr bwMode="auto">
          <a:xfrm>
            <a:off x="1524000" y="4572000"/>
            <a:ext cx="1809751" cy="5016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665" b="1" kern="1200" cap="none" spc="0" normalizeH="0" baseline="0" noProof="0" dirty="0">
                <a:latin typeface="+mj-lt"/>
                <a:ea typeface="黑体" panose="02010609060101010101" pitchFamily="49" charset="-122"/>
                <a:cs typeface="+mn-cs"/>
              </a:rPr>
              <a:t>逻辑符号：</a:t>
            </a:r>
            <a:endParaRPr kumimoji="1" lang="zh-CN" altLang="en-US" sz="2665" b="1" kern="1200" cap="none" spc="0" normalizeH="0" baseline="0" noProof="0" dirty="0">
              <a:latin typeface="+mj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22" name="文本框 52"/>
          <p:cNvSpPr txBox="1"/>
          <p:nvPr/>
        </p:nvSpPr>
        <p:spPr>
          <a:xfrm>
            <a:off x="2794000" y="2146300"/>
            <a:ext cx="474133" cy="4203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135" b="1" dirty="0">
                <a:latin typeface="Arial" panose="020B0604020202020204" pitchFamily="34" charset="0"/>
              </a:rPr>
              <a:t>1</a:t>
            </a:r>
            <a:endParaRPr lang="zh-CN" altLang="en-US" sz="2135" b="1" dirty="0">
              <a:latin typeface="Arial" panose="020B0604020202020204" pitchFamily="34" charset="0"/>
            </a:endParaRPr>
          </a:p>
        </p:txBody>
      </p:sp>
      <p:sp>
        <p:nvSpPr>
          <p:cNvPr id="10323" name="文本框 55"/>
          <p:cNvSpPr txBox="1"/>
          <p:nvPr/>
        </p:nvSpPr>
        <p:spPr>
          <a:xfrm>
            <a:off x="2825751" y="3187700"/>
            <a:ext cx="474133" cy="4203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135" b="1" dirty="0">
                <a:latin typeface="Arial" panose="020B0604020202020204" pitchFamily="34" charset="0"/>
              </a:rPr>
              <a:t>2</a:t>
            </a:r>
            <a:endParaRPr lang="zh-CN" altLang="en-US" sz="2135" b="1" dirty="0">
              <a:latin typeface="Arial" panose="020B0604020202020204" pitchFamily="34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33" grpId="0" bldLvl="0" animBg="1"/>
      <p:bldP spid="35" grpId="0"/>
      <p:bldP spid="36" grpId="0" bldLvl="0" animBg="1"/>
      <p:bldP spid="37" grpId="0"/>
      <p:bldP spid="38" grpId="0"/>
      <p:bldP spid="39" grpId="0"/>
      <p:bldP spid="40" grpId="0"/>
      <p:bldP spid="41" grpId="0"/>
      <p:bldP spid="51" grpId="0"/>
      <p:bldP spid="52" grpId="0"/>
      <p:bldP spid="53" grpId="0"/>
      <p:bldP spid="54" grpId="0" bldLvl="0" animBg="1"/>
      <p:bldP spid="55" grpId="0" bldLvl="0" animBg="1"/>
      <p:bldP spid="63" grpId="0" bldLvl="0" animBg="1"/>
      <p:bldP spid="64" grpId="0" bldLvl="0" animBg="1"/>
      <p:bldP spid="65" grpId="0" bldLvl="0" animBg="1"/>
      <p:bldP spid="66" grpId="0" bldLvl="0" animBg="1"/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锁存器的应用</a:t>
            </a:r>
            <a:r>
              <a:rPr lang="en-US" altLang="zh-CN"/>
              <a:t>——</a:t>
            </a:r>
            <a:r>
              <a:rPr lang="zh-CN" altLang="en-US"/>
              <a:t>开关去抖</a:t>
            </a:r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1266" name="Line 45"/>
          <p:cNvSpPr/>
          <p:nvPr/>
        </p:nvSpPr>
        <p:spPr>
          <a:xfrm rot="-5400000">
            <a:off x="2127251" y="2941532"/>
            <a:ext cx="1441449" cy="0"/>
          </a:xfrm>
          <a:prstGeom prst="line">
            <a:avLst/>
          </a:prstGeom>
          <a:ln w="1905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267" name="Line 45"/>
          <p:cNvSpPr/>
          <p:nvPr/>
        </p:nvSpPr>
        <p:spPr>
          <a:xfrm rot="-5400000">
            <a:off x="2391833" y="2247266"/>
            <a:ext cx="457200" cy="0"/>
          </a:xfrm>
          <a:prstGeom prst="line">
            <a:avLst/>
          </a:prstGeom>
          <a:ln w="1905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268" name="Line 52"/>
          <p:cNvSpPr/>
          <p:nvPr/>
        </p:nvSpPr>
        <p:spPr>
          <a:xfrm>
            <a:off x="2321984" y="2488566"/>
            <a:ext cx="287867" cy="0"/>
          </a:xfrm>
          <a:prstGeom prst="line">
            <a:avLst/>
          </a:prstGeom>
          <a:ln w="1905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269" name="Line 45"/>
          <p:cNvSpPr/>
          <p:nvPr/>
        </p:nvSpPr>
        <p:spPr>
          <a:xfrm rot="-5400000">
            <a:off x="287867" y="2943648"/>
            <a:ext cx="1439333" cy="0"/>
          </a:xfrm>
          <a:prstGeom prst="line">
            <a:avLst/>
          </a:prstGeom>
          <a:ln w="1905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272" name="Line 41"/>
          <p:cNvSpPr/>
          <p:nvPr/>
        </p:nvSpPr>
        <p:spPr>
          <a:xfrm flipV="1">
            <a:off x="1979084" y="2679066"/>
            <a:ext cx="0" cy="289983"/>
          </a:xfrm>
          <a:prstGeom prst="line">
            <a:avLst/>
          </a:prstGeom>
          <a:ln w="19050" cap="sq" cmpd="sng">
            <a:solidFill>
              <a:schemeClr val="bg2"/>
            </a:solidFill>
            <a:prstDash val="solid"/>
            <a:headEnd type="oval" w="sm" len="sm"/>
            <a:tailEnd type="none" w="sm" len="sm"/>
          </a:ln>
        </p:spPr>
      </p:sp>
      <p:sp>
        <p:nvSpPr>
          <p:cNvPr id="11273" name="Line 45"/>
          <p:cNvSpPr/>
          <p:nvPr/>
        </p:nvSpPr>
        <p:spPr>
          <a:xfrm rot="-5400000">
            <a:off x="1013884" y="2279015"/>
            <a:ext cx="457200" cy="0"/>
          </a:xfrm>
          <a:prstGeom prst="line">
            <a:avLst/>
          </a:prstGeom>
          <a:ln w="1905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274" name="Line 52"/>
          <p:cNvSpPr/>
          <p:nvPr/>
        </p:nvSpPr>
        <p:spPr>
          <a:xfrm>
            <a:off x="1244600" y="2507615"/>
            <a:ext cx="287867" cy="0"/>
          </a:xfrm>
          <a:prstGeom prst="line">
            <a:avLst/>
          </a:prstGeom>
          <a:ln w="1905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275" name="Line 55"/>
          <p:cNvSpPr/>
          <p:nvPr/>
        </p:nvSpPr>
        <p:spPr>
          <a:xfrm flipH="1">
            <a:off x="1547284" y="1624966"/>
            <a:ext cx="863600" cy="865716"/>
          </a:xfrm>
          <a:prstGeom prst="line">
            <a:avLst/>
          </a:prstGeom>
          <a:ln w="1905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276" name="Line 56"/>
          <p:cNvSpPr/>
          <p:nvPr/>
        </p:nvSpPr>
        <p:spPr>
          <a:xfrm flipV="1">
            <a:off x="1123951" y="1298999"/>
            <a:ext cx="0" cy="457200"/>
          </a:xfrm>
          <a:prstGeom prst="line">
            <a:avLst/>
          </a:prstGeom>
          <a:ln w="1905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277" name="Line 57"/>
          <p:cNvSpPr/>
          <p:nvPr/>
        </p:nvSpPr>
        <p:spPr>
          <a:xfrm>
            <a:off x="1128184" y="1618615"/>
            <a:ext cx="298449" cy="0"/>
          </a:xfrm>
          <a:prstGeom prst="line">
            <a:avLst/>
          </a:prstGeom>
          <a:ln w="19050" cap="sq" cmpd="sng">
            <a:solidFill>
              <a:schemeClr val="bg2"/>
            </a:solidFill>
            <a:prstDash val="solid"/>
            <a:headEnd type="oval" w="sm" len="sm"/>
            <a:tailEnd type="none" w="sm" len="sm"/>
          </a:ln>
        </p:spPr>
      </p:sp>
      <p:sp>
        <p:nvSpPr>
          <p:cNvPr id="11278" name="Line 59"/>
          <p:cNvSpPr/>
          <p:nvPr/>
        </p:nvSpPr>
        <p:spPr>
          <a:xfrm flipH="1" flipV="1">
            <a:off x="1432984" y="1624966"/>
            <a:ext cx="882649" cy="865716"/>
          </a:xfrm>
          <a:prstGeom prst="line">
            <a:avLst/>
          </a:prstGeom>
          <a:ln w="1905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279" name="Text Box 63"/>
          <p:cNvSpPr txBox="1"/>
          <p:nvPr/>
        </p:nvSpPr>
        <p:spPr>
          <a:xfrm>
            <a:off x="728133" y="1199515"/>
            <a:ext cx="571500" cy="33718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Q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  <p:sp>
        <p:nvSpPr>
          <p:cNvPr id="11280" name="Text Box 66"/>
          <p:cNvSpPr txBox="1"/>
          <p:nvPr/>
        </p:nvSpPr>
        <p:spPr>
          <a:xfrm>
            <a:off x="632884" y="2806066"/>
            <a:ext cx="522816" cy="33718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just" eaLnBrk="1" hangingPunct="1">
              <a:spcBef>
                <a:spcPct val="50000"/>
              </a:spcBef>
            </a:pPr>
            <a:r>
              <a:rPr lang="en-US" altLang="zh-CN" sz="1600" b="1" dirty="0">
                <a:latin typeface="Arial" panose="020B0604020202020204" pitchFamily="34" charset="0"/>
              </a:rPr>
              <a:t>S</a:t>
            </a:r>
            <a:endParaRPr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11281" name="Text Box 67"/>
          <p:cNvSpPr txBox="1"/>
          <p:nvPr/>
        </p:nvSpPr>
        <p:spPr>
          <a:xfrm>
            <a:off x="2842684" y="2806066"/>
            <a:ext cx="491067" cy="33718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R</a:t>
            </a:r>
            <a:endParaRPr lang="en-US" altLang="zh-CN" sz="1600" b="1" baseline="-30000" dirty="0">
              <a:latin typeface="Times New Roman" panose="02020603050405020304" pitchFamily="18" charset="0"/>
            </a:endParaRPr>
          </a:p>
        </p:txBody>
      </p:sp>
      <p:sp>
        <p:nvSpPr>
          <p:cNvPr id="11282" name="Line 76"/>
          <p:cNvSpPr/>
          <p:nvPr/>
        </p:nvSpPr>
        <p:spPr>
          <a:xfrm>
            <a:off x="2156884" y="3663315"/>
            <a:ext cx="670983" cy="0"/>
          </a:xfrm>
          <a:prstGeom prst="line">
            <a:avLst/>
          </a:prstGeom>
          <a:ln w="1905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283" name="Text Box 78"/>
          <p:cNvSpPr txBox="1"/>
          <p:nvPr/>
        </p:nvSpPr>
        <p:spPr>
          <a:xfrm>
            <a:off x="1185333" y="2615566"/>
            <a:ext cx="666751" cy="33718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1K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  <p:sp>
        <p:nvSpPr>
          <p:cNvPr id="664655" name="Text Box 79"/>
          <p:cNvSpPr txBox="1">
            <a:spLocks noChangeArrowheads="1"/>
          </p:cNvSpPr>
          <p:nvPr/>
        </p:nvSpPr>
        <p:spPr bwMode="auto">
          <a:xfrm>
            <a:off x="2252133" y="2615566"/>
            <a:ext cx="666751" cy="33718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sz="1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1K</a:t>
            </a:r>
            <a:endParaRPr kumimoji="1" lang="en-US" altLang="zh-CN" sz="16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85" name="Text Box 80"/>
          <p:cNvSpPr txBox="1"/>
          <p:nvPr/>
        </p:nvSpPr>
        <p:spPr>
          <a:xfrm>
            <a:off x="1572684" y="2329815"/>
            <a:ext cx="630767" cy="33718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+5V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  <p:sp>
        <p:nvSpPr>
          <p:cNvPr id="11286" name="Line 81"/>
          <p:cNvSpPr/>
          <p:nvPr/>
        </p:nvSpPr>
        <p:spPr>
          <a:xfrm flipH="1">
            <a:off x="1005417" y="2977515"/>
            <a:ext cx="1824567" cy="0"/>
          </a:xfrm>
          <a:prstGeom prst="line">
            <a:avLst/>
          </a:prstGeom>
          <a:ln w="19050" cap="sq" cmpd="sng">
            <a:solidFill>
              <a:schemeClr val="bg2"/>
            </a:solidFill>
            <a:prstDash val="solid"/>
            <a:headEnd type="oval" w="sm" len="sm"/>
            <a:tailEnd type="oval" w="sm" len="sm"/>
          </a:ln>
        </p:spPr>
      </p:sp>
      <p:sp>
        <p:nvSpPr>
          <p:cNvPr id="11287" name="Line 85"/>
          <p:cNvSpPr/>
          <p:nvPr/>
        </p:nvSpPr>
        <p:spPr>
          <a:xfrm>
            <a:off x="1915584" y="3949066"/>
            <a:ext cx="0" cy="190500"/>
          </a:xfrm>
          <a:prstGeom prst="line">
            <a:avLst/>
          </a:prstGeom>
          <a:ln w="1905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288" name="Line 86"/>
          <p:cNvSpPr/>
          <p:nvPr/>
        </p:nvSpPr>
        <p:spPr>
          <a:xfrm>
            <a:off x="1822451" y="4116282"/>
            <a:ext cx="190500" cy="0"/>
          </a:xfrm>
          <a:prstGeom prst="line">
            <a:avLst/>
          </a:prstGeom>
          <a:ln w="5715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289" name="Line 88"/>
          <p:cNvSpPr/>
          <p:nvPr/>
        </p:nvSpPr>
        <p:spPr>
          <a:xfrm flipH="1">
            <a:off x="1013884" y="3663315"/>
            <a:ext cx="527049" cy="0"/>
          </a:xfrm>
          <a:prstGeom prst="line">
            <a:avLst/>
          </a:prstGeom>
          <a:ln w="1905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290" name="组合 106"/>
          <p:cNvGrpSpPr/>
          <p:nvPr/>
        </p:nvGrpSpPr>
        <p:grpSpPr>
          <a:xfrm>
            <a:off x="2728384" y="1237615"/>
            <a:ext cx="537633" cy="337185"/>
            <a:chOff x="3168650" y="1403351"/>
            <a:chExt cx="403218" cy="253597"/>
          </a:xfrm>
        </p:grpSpPr>
        <p:sp>
          <p:nvSpPr>
            <p:cNvPr id="664641" name="Text Box 65"/>
            <p:cNvSpPr txBox="1">
              <a:spLocks noChangeArrowheads="1"/>
            </p:cNvSpPr>
            <p:nvPr/>
          </p:nvSpPr>
          <p:spPr bwMode="auto">
            <a:xfrm>
              <a:off x="3168650" y="1403351"/>
              <a:ext cx="403218" cy="25359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Q</a:t>
              </a:r>
              <a:endParaRPr lang="en-US" altLang="zh-CN" sz="16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1346" name="Line 93"/>
            <p:cNvSpPr/>
            <p:nvPr/>
          </p:nvSpPr>
          <p:spPr>
            <a:xfrm>
              <a:off x="3270250" y="1460501"/>
              <a:ext cx="1080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664579" name="Line 3"/>
          <p:cNvSpPr/>
          <p:nvPr/>
        </p:nvSpPr>
        <p:spPr>
          <a:xfrm flipV="1">
            <a:off x="1921933" y="3656966"/>
            <a:ext cx="239184" cy="289983"/>
          </a:xfrm>
          <a:prstGeom prst="line">
            <a:avLst/>
          </a:prstGeom>
          <a:ln w="19050" cap="sq" cmpd="sng">
            <a:solidFill>
              <a:schemeClr val="bg2"/>
            </a:solidFill>
            <a:prstDash val="solid"/>
            <a:headEnd type="none" w="sm" len="sm"/>
            <a:tailEnd type="arrow" w="med" len="med"/>
          </a:ln>
        </p:spPr>
      </p:sp>
      <p:sp>
        <p:nvSpPr>
          <p:cNvPr id="664609" name="Line 33"/>
          <p:cNvSpPr/>
          <p:nvPr/>
        </p:nvSpPr>
        <p:spPr>
          <a:xfrm flipH="1" flipV="1">
            <a:off x="1579033" y="3663315"/>
            <a:ext cx="336551" cy="289984"/>
          </a:xfrm>
          <a:prstGeom prst="line">
            <a:avLst/>
          </a:prstGeom>
          <a:ln w="19050" cap="sq" cmpd="sng">
            <a:solidFill>
              <a:schemeClr val="bg2"/>
            </a:solidFill>
            <a:prstDash val="solid"/>
            <a:headEnd type="none" w="sm" len="sm"/>
            <a:tailEnd type="arrow" w="med" len="med"/>
          </a:ln>
        </p:spPr>
      </p:sp>
      <p:grpSp>
        <p:nvGrpSpPr>
          <p:cNvPr id="4" name="Group 4"/>
          <p:cNvGrpSpPr/>
          <p:nvPr/>
        </p:nvGrpSpPr>
        <p:grpSpPr>
          <a:xfrm>
            <a:off x="4311651" y="1656715"/>
            <a:ext cx="2425700" cy="294217"/>
            <a:chOff x="3626" y="1440"/>
            <a:chExt cx="1494" cy="401"/>
          </a:xfrm>
        </p:grpSpPr>
        <p:sp>
          <p:nvSpPr>
            <p:cNvPr id="11339" name="Line 5"/>
            <p:cNvSpPr/>
            <p:nvPr/>
          </p:nvSpPr>
          <p:spPr>
            <a:xfrm>
              <a:off x="3626" y="1440"/>
              <a:ext cx="288" cy="0"/>
            </a:xfrm>
            <a:prstGeom prst="line">
              <a:avLst/>
            </a:prstGeom>
            <a:ln w="1905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340" name="Line 6"/>
            <p:cNvSpPr/>
            <p:nvPr/>
          </p:nvSpPr>
          <p:spPr>
            <a:xfrm>
              <a:off x="3914" y="1440"/>
              <a:ext cx="0" cy="384"/>
            </a:xfrm>
            <a:prstGeom prst="line">
              <a:avLst/>
            </a:prstGeom>
            <a:ln w="1905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341" name="Line 7"/>
            <p:cNvSpPr/>
            <p:nvPr/>
          </p:nvSpPr>
          <p:spPr>
            <a:xfrm>
              <a:off x="4304" y="1824"/>
              <a:ext cx="480" cy="0"/>
            </a:xfrm>
            <a:prstGeom prst="line">
              <a:avLst/>
            </a:prstGeom>
            <a:ln w="1905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342" name="Line 8"/>
            <p:cNvSpPr/>
            <p:nvPr/>
          </p:nvSpPr>
          <p:spPr>
            <a:xfrm flipV="1">
              <a:off x="4784" y="1440"/>
              <a:ext cx="0" cy="384"/>
            </a:xfrm>
            <a:prstGeom prst="line">
              <a:avLst/>
            </a:prstGeom>
            <a:ln w="1905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343" name="Line 9"/>
            <p:cNvSpPr/>
            <p:nvPr/>
          </p:nvSpPr>
          <p:spPr>
            <a:xfrm>
              <a:off x="4784" y="1440"/>
              <a:ext cx="336" cy="0"/>
            </a:xfrm>
            <a:prstGeom prst="line">
              <a:avLst/>
            </a:prstGeom>
            <a:ln w="1905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344" name="Freeform 10"/>
            <p:cNvSpPr/>
            <p:nvPr/>
          </p:nvSpPr>
          <p:spPr>
            <a:xfrm>
              <a:off x="3919" y="1440"/>
              <a:ext cx="376" cy="401"/>
            </a:xfrm>
            <a:custGeom>
              <a:avLst/>
              <a:gdLst>
                <a:gd name="txL" fmla="*/ 0 w 376"/>
                <a:gd name="txT" fmla="*/ 0 h 401"/>
                <a:gd name="txR" fmla="*/ 376 w 376"/>
                <a:gd name="txB" fmla="*/ 401 h 401"/>
              </a:gdLst>
              <a:ahLst/>
              <a:cxnLst>
                <a:cxn ang="0">
                  <a:pos x="0" y="401"/>
                </a:cxn>
                <a:cxn ang="0">
                  <a:pos x="38" y="326"/>
                </a:cxn>
                <a:cxn ang="0">
                  <a:pos x="63" y="250"/>
                </a:cxn>
                <a:cxn ang="0">
                  <a:pos x="75" y="13"/>
                </a:cxn>
                <a:cxn ang="0">
                  <a:pos x="88" y="50"/>
                </a:cxn>
                <a:cxn ang="0">
                  <a:pos x="113" y="138"/>
                </a:cxn>
                <a:cxn ang="0">
                  <a:pos x="151" y="401"/>
                </a:cxn>
                <a:cxn ang="0">
                  <a:pos x="188" y="213"/>
                </a:cxn>
                <a:cxn ang="0">
                  <a:pos x="213" y="38"/>
                </a:cxn>
                <a:cxn ang="0">
                  <a:pos x="263" y="150"/>
                </a:cxn>
                <a:cxn ang="0">
                  <a:pos x="376" y="388"/>
                </a:cxn>
              </a:cxnLst>
              <a:rect l="txL" t="txT" r="txR" b="txB"/>
              <a:pathLst>
                <a:path w="376" h="401">
                  <a:moveTo>
                    <a:pt x="0" y="401"/>
                  </a:moveTo>
                  <a:cubicBezTo>
                    <a:pt x="30" y="355"/>
                    <a:pt x="22" y="375"/>
                    <a:pt x="38" y="326"/>
                  </a:cubicBezTo>
                  <a:cubicBezTo>
                    <a:pt x="47" y="301"/>
                    <a:pt x="63" y="250"/>
                    <a:pt x="63" y="250"/>
                  </a:cubicBezTo>
                  <a:cubicBezTo>
                    <a:pt x="67" y="171"/>
                    <a:pt x="65" y="91"/>
                    <a:pt x="75" y="13"/>
                  </a:cubicBezTo>
                  <a:cubicBezTo>
                    <a:pt x="77" y="0"/>
                    <a:pt x="84" y="38"/>
                    <a:pt x="88" y="50"/>
                  </a:cubicBezTo>
                  <a:cubicBezTo>
                    <a:pt x="102" y="91"/>
                    <a:pt x="101" y="92"/>
                    <a:pt x="113" y="138"/>
                  </a:cubicBezTo>
                  <a:cubicBezTo>
                    <a:pt x="139" y="376"/>
                    <a:pt x="114" y="292"/>
                    <a:pt x="151" y="401"/>
                  </a:cubicBezTo>
                  <a:cubicBezTo>
                    <a:pt x="173" y="332"/>
                    <a:pt x="178" y="293"/>
                    <a:pt x="188" y="213"/>
                  </a:cubicBezTo>
                  <a:cubicBezTo>
                    <a:pt x="196" y="155"/>
                    <a:pt x="213" y="38"/>
                    <a:pt x="213" y="38"/>
                  </a:cubicBezTo>
                  <a:cubicBezTo>
                    <a:pt x="227" y="78"/>
                    <a:pt x="253" y="109"/>
                    <a:pt x="263" y="150"/>
                  </a:cubicBezTo>
                  <a:cubicBezTo>
                    <a:pt x="281" y="222"/>
                    <a:pt x="266" y="388"/>
                    <a:pt x="376" y="388"/>
                  </a:cubicBezTo>
                </a:path>
              </a:pathLst>
            </a:custGeom>
            <a:noFill/>
            <a:ln w="19050" cap="sq" cmpd="sng">
              <a:solidFill>
                <a:schemeClr val="bg2">
                  <a:alpha val="10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 sz="320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4265084" y="2425066"/>
            <a:ext cx="2762249" cy="289983"/>
            <a:chOff x="3600" y="2160"/>
            <a:chExt cx="1702" cy="394"/>
          </a:xfrm>
        </p:grpSpPr>
        <p:sp>
          <p:nvSpPr>
            <p:cNvPr id="11331" name="Line 12"/>
            <p:cNvSpPr/>
            <p:nvPr/>
          </p:nvSpPr>
          <p:spPr>
            <a:xfrm>
              <a:off x="4512" y="2160"/>
              <a:ext cx="288" cy="0"/>
            </a:xfrm>
            <a:prstGeom prst="line">
              <a:avLst/>
            </a:prstGeom>
            <a:ln w="1905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332" name="Line 13"/>
            <p:cNvSpPr/>
            <p:nvPr/>
          </p:nvSpPr>
          <p:spPr>
            <a:xfrm>
              <a:off x="4800" y="2160"/>
              <a:ext cx="0" cy="384"/>
            </a:xfrm>
            <a:prstGeom prst="line">
              <a:avLst/>
            </a:prstGeom>
            <a:ln w="1905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333" name="Line 14"/>
            <p:cNvSpPr/>
            <p:nvPr/>
          </p:nvSpPr>
          <p:spPr>
            <a:xfrm>
              <a:off x="3600" y="2544"/>
              <a:ext cx="288" cy="0"/>
            </a:xfrm>
            <a:prstGeom prst="line">
              <a:avLst/>
            </a:prstGeom>
            <a:ln w="1905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334" name="Line 15"/>
            <p:cNvSpPr/>
            <p:nvPr/>
          </p:nvSpPr>
          <p:spPr>
            <a:xfrm flipV="1">
              <a:off x="3888" y="2160"/>
              <a:ext cx="0" cy="384"/>
            </a:xfrm>
            <a:prstGeom prst="line">
              <a:avLst/>
            </a:prstGeom>
            <a:ln w="1905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335" name="Line 16"/>
            <p:cNvSpPr/>
            <p:nvPr/>
          </p:nvSpPr>
          <p:spPr>
            <a:xfrm>
              <a:off x="3888" y="2160"/>
              <a:ext cx="768" cy="0"/>
            </a:xfrm>
            <a:prstGeom prst="line">
              <a:avLst/>
            </a:prstGeom>
            <a:ln w="1905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336" name="Line 17"/>
            <p:cNvSpPr/>
            <p:nvPr/>
          </p:nvSpPr>
          <p:spPr>
            <a:xfrm>
              <a:off x="4800" y="2544"/>
              <a:ext cx="48" cy="0"/>
            </a:xfrm>
            <a:prstGeom prst="line">
              <a:avLst/>
            </a:prstGeom>
            <a:ln w="1905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337" name="Freeform 18"/>
            <p:cNvSpPr/>
            <p:nvPr/>
          </p:nvSpPr>
          <p:spPr>
            <a:xfrm>
              <a:off x="4858" y="2179"/>
              <a:ext cx="339" cy="375"/>
            </a:xfrm>
            <a:custGeom>
              <a:avLst/>
              <a:gdLst>
                <a:gd name="txL" fmla="*/ 0 w 339"/>
                <a:gd name="txT" fmla="*/ 0 h 375"/>
                <a:gd name="txR" fmla="*/ 339 w 339"/>
                <a:gd name="txB" fmla="*/ 375 h 375"/>
              </a:gdLst>
              <a:ahLst/>
              <a:cxnLst>
                <a:cxn ang="0">
                  <a:pos x="0" y="350"/>
                </a:cxn>
                <a:cxn ang="0">
                  <a:pos x="25" y="188"/>
                </a:cxn>
                <a:cxn ang="0">
                  <a:pos x="38" y="25"/>
                </a:cxn>
                <a:cxn ang="0">
                  <a:pos x="76" y="0"/>
                </a:cxn>
                <a:cxn ang="0">
                  <a:pos x="151" y="350"/>
                </a:cxn>
                <a:cxn ang="0">
                  <a:pos x="201" y="175"/>
                </a:cxn>
                <a:cxn ang="0">
                  <a:pos x="226" y="0"/>
                </a:cxn>
                <a:cxn ang="0">
                  <a:pos x="276" y="125"/>
                </a:cxn>
                <a:cxn ang="0">
                  <a:pos x="339" y="375"/>
                </a:cxn>
              </a:cxnLst>
              <a:rect l="txL" t="txT" r="txR" b="txB"/>
              <a:pathLst>
                <a:path w="339" h="375">
                  <a:moveTo>
                    <a:pt x="0" y="350"/>
                  </a:moveTo>
                  <a:cubicBezTo>
                    <a:pt x="8" y="296"/>
                    <a:pt x="17" y="242"/>
                    <a:pt x="25" y="188"/>
                  </a:cubicBezTo>
                  <a:cubicBezTo>
                    <a:pt x="33" y="134"/>
                    <a:pt x="24" y="78"/>
                    <a:pt x="38" y="25"/>
                  </a:cubicBezTo>
                  <a:cubicBezTo>
                    <a:pt x="42" y="10"/>
                    <a:pt x="63" y="8"/>
                    <a:pt x="76" y="0"/>
                  </a:cubicBezTo>
                  <a:cubicBezTo>
                    <a:pt x="152" y="112"/>
                    <a:pt x="10" y="305"/>
                    <a:pt x="151" y="350"/>
                  </a:cubicBezTo>
                  <a:cubicBezTo>
                    <a:pt x="187" y="242"/>
                    <a:pt x="170" y="301"/>
                    <a:pt x="201" y="175"/>
                  </a:cubicBezTo>
                  <a:cubicBezTo>
                    <a:pt x="215" y="118"/>
                    <a:pt x="226" y="0"/>
                    <a:pt x="226" y="0"/>
                  </a:cubicBezTo>
                  <a:cubicBezTo>
                    <a:pt x="254" y="42"/>
                    <a:pt x="263" y="76"/>
                    <a:pt x="276" y="125"/>
                  </a:cubicBezTo>
                  <a:cubicBezTo>
                    <a:pt x="284" y="205"/>
                    <a:pt x="274" y="315"/>
                    <a:pt x="339" y="375"/>
                  </a:cubicBezTo>
                </a:path>
              </a:pathLst>
            </a:custGeom>
            <a:noFill/>
            <a:ln w="19050" cap="sq" cmpd="sng">
              <a:solidFill>
                <a:schemeClr val="bg2">
                  <a:alpha val="10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 sz="3200"/>
            </a:p>
          </p:txBody>
        </p:sp>
        <p:sp>
          <p:nvSpPr>
            <p:cNvPr id="11338" name="Line 19"/>
            <p:cNvSpPr/>
            <p:nvPr/>
          </p:nvSpPr>
          <p:spPr>
            <a:xfrm>
              <a:off x="5184" y="2544"/>
              <a:ext cx="118" cy="0"/>
            </a:xfrm>
            <a:prstGeom prst="line">
              <a:avLst/>
            </a:prstGeom>
            <a:ln w="1905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6" name="Group 20"/>
          <p:cNvGrpSpPr/>
          <p:nvPr/>
        </p:nvGrpSpPr>
        <p:grpSpPr>
          <a:xfrm>
            <a:off x="4246033" y="3210348"/>
            <a:ext cx="2810933" cy="281517"/>
            <a:chOff x="3600" y="3168"/>
            <a:chExt cx="1732" cy="384"/>
          </a:xfrm>
        </p:grpSpPr>
        <p:sp>
          <p:nvSpPr>
            <p:cNvPr id="11323" name="Line 21"/>
            <p:cNvSpPr/>
            <p:nvPr/>
          </p:nvSpPr>
          <p:spPr>
            <a:xfrm>
              <a:off x="4800" y="3168"/>
              <a:ext cx="0" cy="384"/>
            </a:xfrm>
            <a:prstGeom prst="line">
              <a:avLst/>
            </a:prstGeom>
            <a:ln w="1905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324" name="Line 22"/>
            <p:cNvSpPr/>
            <p:nvPr/>
          </p:nvSpPr>
          <p:spPr>
            <a:xfrm>
              <a:off x="3600" y="3168"/>
              <a:ext cx="288" cy="0"/>
            </a:xfrm>
            <a:prstGeom prst="line">
              <a:avLst/>
            </a:prstGeom>
            <a:ln w="1905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325" name="Line 23"/>
            <p:cNvSpPr/>
            <p:nvPr/>
          </p:nvSpPr>
          <p:spPr>
            <a:xfrm flipV="1">
              <a:off x="3888" y="3168"/>
              <a:ext cx="0" cy="384"/>
            </a:xfrm>
            <a:prstGeom prst="line">
              <a:avLst/>
            </a:prstGeom>
            <a:ln w="1905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11326" name="Group 24"/>
            <p:cNvGrpSpPr/>
            <p:nvPr/>
          </p:nvGrpSpPr>
          <p:grpSpPr>
            <a:xfrm>
              <a:off x="3888" y="3552"/>
              <a:ext cx="912" cy="0"/>
              <a:chOff x="3888" y="3552"/>
              <a:chExt cx="912" cy="0"/>
            </a:xfrm>
          </p:grpSpPr>
          <p:sp>
            <p:nvSpPr>
              <p:cNvPr id="11328" name="Line 25"/>
              <p:cNvSpPr/>
              <p:nvPr/>
            </p:nvSpPr>
            <p:spPr>
              <a:xfrm>
                <a:off x="4512" y="3552"/>
                <a:ext cx="288" cy="0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1329" name="Line 26"/>
              <p:cNvSpPr/>
              <p:nvPr/>
            </p:nvSpPr>
            <p:spPr>
              <a:xfrm>
                <a:off x="3888" y="3552"/>
                <a:ext cx="768" cy="0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1330" name="Line 27"/>
              <p:cNvSpPr/>
              <p:nvPr/>
            </p:nvSpPr>
            <p:spPr>
              <a:xfrm>
                <a:off x="4752" y="3552"/>
                <a:ext cx="48" cy="0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sp>
          <p:nvSpPr>
            <p:cNvPr id="11327" name="Line 28"/>
            <p:cNvSpPr/>
            <p:nvPr/>
          </p:nvSpPr>
          <p:spPr>
            <a:xfrm>
              <a:off x="4800" y="3168"/>
              <a:ext cx="532" cy="0"/>
            </a:xfrm>
            <a:prstGeom prst="line">
              <a:avLst/>
            </a:prstGeom>
            <a:ln w="1905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664606" name="Text Box 30"/>
          <p:cNvSpPr txBox="1">
            <a:spLocks noChangeArrowheads="1"/>
          </p:cNvSpPr>
          <p:nvPr/>
        </p:nvSpPr>
        <p:spPr bwMode="auto">
          <a:xfrm>
            <a:off x="3714751" y="1466215"/>
            <a:ext cx="472017" cy="33718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sz="1600" b="1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  <a:t>R</a:t>
            </a:r>
            <a:endParaRPr kumimoji="1" lang="en-US" altLang="zh-CN" sz="1600" b="1" kern="1200" cap="none" spc="0" normalizeH="0" baseline="-3000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4607" name="Text Box 31"/>
          <p:cNvSpPr txBox="1">
            <a:spLocks noChangeArrowheads="1"/>
          </p:cNvSpPr>
          <p:nvPr/>
        </p:nvSpPr>
        <p:spPr bwMode="auto">
          <a:xfrm>
            <a:off x="3740151" y="2526666"/>
            <a:ext cx="472017" cy="33718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R="0" algn="just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sz="1600" b="1" kern="1200" cap="none" spc="0" normalizeH="0" baseline="0" noProof="0" dirty="0">
                <a:latin typeface="+mj-lt"/>
                <a:ea typeface="宋体" panose="02010600030101010101" pitchFamily="2" charset="-122"/>
                <a:cs typeface="+mn-cs"/>
              </a:rPr>
              <a:t>S</a:t>
            </a:r>
            <a:endParaRPr kumimoji="1" lang="en-US" altLang="zh-CN" sz="1600" kern="1200" cap="none" spc="0" normalizeH="0" baseline="0" noProof="0" dirty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4608" name="Text Box 32"/>
          <p:cNvSpPr txBox="1">
            <a:spLocks noChangeArrowheads="1"/>
          </p:cNvSpPr>
          <p:nvPr/>
        </p:nvSpPr>
        <p:spPr bwMode="auto">
          <a:xfrm>
            <a:off x="3714751" y="2990215"/>
            <a:ext cx="472017" cy="33718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sz="1600" b="1" kern="1200" cap="none" spc="0" normalizeH="0" baseline="0" noProof="0" dirty="0">
                <a:latin typeface="+mj-lt"/>
                <a:ea typeface="宋体" panose="02010600030101010101" pitchFamily="2" charset="-122"/>
                <a:cs typeface="+mn-cs"/>
              </a:rPr>
              <a:t>Q</a:t>
            </a:r>
            <a:endParaRPr kumimoji="1" lang="en-US" altLang="zh-CN" sz="1600" kern="1200" cap="none" spc="0" normalizeH="0" baseline="0" noProof="0" dirty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99" name="流程图: 延期 92"/>
          <p:cNvSpPr/>
          <p:nvPr/>
        </p:nvSpPr>
        <p:spPr>
          <a:xfrm rot="-5400000">
            <a:off x="937684" y="1853566"/>
            <a:ext cx="381000" cy="381000"/>
          </a:xfrm>
          <a:prstGeom prst="flowChartDelay">
            <a:avLst/>
          </a:prstGeom>
          <a:solidFill>
            <a:schemeClr val="tx1"/>
          </a:solidFill>
          <a:ln w="1905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p>
            <a:pPr algn="ctr" eaLnBrk="1" hangingPunct="1"/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00" name="椭圆 93"/>
          <p:cNvSpPr/>
          <p:nvPr/>
        </p:nvSpPr>
        <p:spPr>
          <a:xfrm>
            <a:off x="1077384" y="1764666"/>
            <a:ext cx="95249" cy="95249"/>
          </a:xfrm>
          <a:prstGeom prst="ellipse">
            <a:avLst/>
          </a:prstGeom>
          <a:solidFill>
            <a:schemeClr val="tx1"/>
          </a:solidFill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wrap="none"/>
          <a:p>
            <a:pPr algn="ctr" eaLnBrk="1" hangingPunct="1"/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1301" name="组合 100"/>
          <p:cNvGrpSpPr/>
          <p:nvPr/>
        </p:nvGrpSpPr>
        <p:grpSpPr>
          <a:xfrm>
            <a:off x="2537884" y="1758315"/>
            <a:ext cx="381000" cy="469900"/>
            <a:chOff x="2357422" y="2147884"/>
            <a:chExt cx="285752" cy="352428"/>
          </a:xfrm>
        </p:grpSpPr>
        <p:sp>
          <p:nvSpPr>
            <p:cNvPr id="11321" name="流程图: 延期 95"/>
            <p:cNvSpPr/>
            <p:nvPr/>
          </p:nvSpPr>
          <p:spPr>
            <a:xfrm rot="-5400000">
              <a:off x="2357422" y="2214560"/>
              <a:ext cx="285752" cy="285752"/>
            </a:xfrm>
            <a:prstGeom prst="flowChartDelay">
              <a:avLst/>
            </a:prstGeom>
            <a:solidFill>
              <a:schemeClr val="tx1"/>
            </a:solidFill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p>
              <a:pPr algn="ctr" eaLnBrk="1" hangingPunct="1"/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22" name="椭圆 96"/>
            <p:cNvSpPr/>
            <p:nvPr/>
          </p:nvSpPr>
          <p:spPr>
            <a:xfrm>
              <a:off x="2462198" y="2147884"/>
              <a:ext cx="71438" cy="7143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/>
            <a:p>
              <a:pPr algn="ctr" eaLnBrk="1" hangingPunct="1"/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302" name="Rectangle 70"/>
          <p:cNvSpPr/>
          <p:nvPr/>
        </p:nvSpPr>
        <p:spPr>
          <a:xfrm>
            <a:off x="1217084" y="2901315"/>
            <a:ext cx="431800" cy="127000"/>
          </a:xfrm>
          <a:prstGeom prst="rect">
            <a:avLst/>
          </a:prstGeom>
          <a:solidFill>
            <a:srgbClr val="FFFF00"/>
          </a:solidFill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pPr algn="ctr" eaLnBrk="1" hangingPunct="1"/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1303" name="椭圆 97"/>
          <p:cNvSpPr/>
          <p:nvPr/>
        </p:nvSpPr>
        <p:spPr>
          <a:xfrm>
            <a:off x="1540933" y="3606166"/>
            <a:ext cx="95251" cy="9524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wrap="none"/>
          <a:p>
            <a:pPr algn="ctr" eaLnBrk="1" hangingPunct="1"/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04" name="Rectangle 71"/>
          <p:cNvSpPr/>
          <p:nvPr/>
        </p:nvSpPr>
        <p:spPr>
          <a:xfrm>
            <a:off x="2252133" y="2901315"/>
            <a:ext cx="431800" cy="127000"/>
          </a:xfrm>
          <a:prstGeom prst="rect">
            <a:avLst/>
          </a:prstGeom>
          <a:solidFill>
            <a:srgbClr val="FFFF00"/>
          </a:solidFill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pPr algn="ctr" eaLnBrk="1" hangingPunct="1"/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1305" name="椭圆 98"/>
          <p:cNvSpPr/>
          <p:nvPr/>
        </p:nvSpPr>
        <p:spPr>
          <a:xfrm>
            <a:off x="2137833" y="3612515"/>
            <a:ext cx="95251" cy="95251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wrap="none"/>
          <a:p>
            <a:pPr algn="ctr" eaLnBrk="1" hangingPunct="1"/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06" name="椭圆 99"/>
          <p:cNvSpPr/>
          <p:nvPr/>
        </p:nvSpPr>
        <p:spPr>
          <a:xfrm>
            <a:off x="1928284" y="2615566"/>
            <a:ext cx="95249" cy="95249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wrap="none"/>
          <a:p>
            <a:pPr algn="ctr" eaLnBrk="1" hangingPunct="1"/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07" name="Line 56"/>
          <p:cNvSpPr/>
          <p:nvPr/>
        </p:nvSpPr>
        <p:spPr>
          <a:xfrm flipV="1">
            <a:off x="2736851" y="1301115"/>
            <a:ext cx="0" cy="457200"/>
          </a:xfrm>
          <a:prstGeom prst="line">
            <a:avLst/>
          </a:prstGeom>
          <a:ln w="1905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308" name="Line 57"/>
          <p:cNvSpPr/>
          <p:nvPr/>
        </p:nvSpPr>
        <p:spPr>
          <a:xfrm>
            <a:off x="2410884" y="1620732"/>
            <a:ext cx="325967" cy="0"/>
          </a:xfrm>
          <a:prstGeom prst="line">
            <a:avLst/>
          </a:prstGeom>
          <a:ln w="19050" cap="sq" cmpd="sng">
            <a:solidFill>
              <a:schemeClr val="bg2"/>
            </a:solidFill>
            <a:prstDash val="solid"/>
            <a:headEnd type="none" w="sm" len="sm"/>
            <a:tailEnd type="oval" w="sm" len="sm"/>
          </a:ln>
        </p:spPr>
      </p:sp>
      <p:sp>
        <p:nvSpPr>
          <p:cNvPr id="11309" name="Text Box 69"/>
          <p:cNvSpPr txBox="1"/>
          <p:nvPr/>
        </p:nvSpPr>
        <p:spPr>
          <a:xfrm>
            <a:off x="2512484" y="1878966"/>
            <a:ext cx="571500" cy="33718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 2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  <p:sp>
        <p:nvSpPr>
          <p:cNvPr id="11310" name="Text Box 68"/>
          <p:cNvSpPr txBox="1"/>
          <p:nvPr/>
        </p:nvSpPr>
        <p:spPr>
          <a:xfrm>
            <a:off x="918633" y="1872615"/>
            <a:ext cx="571500" cy="33718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 1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  <p:sp>
        <p:nvSpPr>
          <p:cNvPr id="108" name="Text Box 5"/>
          <p:cNvSpPr txBox="1">
            <a:spLocks noChangeArrowheads="1"/>
          </p:cNvSpPr>
          <p:nvPr/>
        </p:nvSpPr>
        <p:spPr bwMode="auto">
          <a:xfrm>
            <a:off x="6835987" y="4781127"/>
            <a:ext cx="4381500" cy="10553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sz="2665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(7) </a:t>
            </a:r>
            <a:r>
              <a:rPr kumimoji="1" lang="zh-CN" altLang="en-US" sz="2665" b="1" kern="1200" cap="none" spc="0" normalizeH="0" baseline="0" noProof="0" dirty="0">
                <a:latin typeface="+mj-lt"/>
                <a:ea typeface="黑体" panose="02010609060101010101" pitchFamily="49" charset="-122"/>
                <a:cs typeface="+mn-cs"/>
              </a:rPr>
              <a:t>典型芯片      </a:t>
            </a:r>
            <a:endParaRPr kumimoji="1" lang="en-US" altLang="zh-CN" sz="2665" b="1" kern="1200" cap="none" spc="0" normalizeH="0" baseline="0" noProof="0" dirty="0">
              <a:latin typeface="+mj-lt"/>
              <a:ea typeface="黑体" panose="02010609060101010101" pitchFamily="49" charset="-122"/>
              <a:cs typeface="+mn-cs"/>
            </a:endParaRPr>
          </a:p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b="1" kern="1200" cap="none" spc="0" normalizeH="0" baseline="0" noProof="0" dirty="0">
                <a:latin typeface="+mj-lt"/>
                <a:ea typeface="黑体" panose="02010609060101010101" pitchFamily="49" charset="-122"/>
                <a:cs typeface="+mn-cs"/>
              </a:rPr>
              <a:t>       74LS279</a:t>
            </a:r>
            <a:r>
              <a:rPr kumimoji="1" lang="zh-CN" altLang="en-US" b="1" kern="1200" cap="none" spc="0" normalizeH="0" baseline="0" noProof="0" dirty="0">
                <a:latin typeface="+mj-lt"/>
                <a:ea typeface="黑体" panose="02010609060101010101" pitchFamily="49" charset="-122"/>
                <a:cs typeface="+mn-cs"/>
              </a:rPr>
              <a:t>：</a:t>
            </a:r>
            <a:r>
              <a:rPr kumimoji="1" lang="en-US" altLang="zh-CN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4 R-S latches</a:t>
            </a:r>
            <a:endParaRPr kumimoji="1" lang="zh-CN" altLang="en-US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Rectangle 3"/>
          <p:cNvSpPr txBox="1">
            <a:spLocks noChangeArrowheads="1"/>
          </p:cNvSpPr>
          <p:nvPr/>
        </p:nvSpPr>
        <p:spPr bwMode="auto">
          <a:xfrm>
            <a:off x="1128183" y="4607983"/>
            <a:ext cx="4703233" cy="1824567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  <a:prstDash val="sysDash"/>
            <a:miter lim="800000"/>
          </a:ln>
        </p:spPr>
        <p:txBody>
          <a:bodyPr/>
          <a:lstStyle/>
          <a:p>
            <a:pPr marR="0" defTabSz="914400">
              <a:spcBef>
                <a:spcPct val="20000"/>
              </a:spcBef>
              <a:buClr>
                <a:schemeClr val="bg1">
                  <a:lumMod val="75000"/>
                </a:schemeClr>
              </a:buClr>
              <a:buSzPct val="82000"/>
              <a:buFont typeface="Wingdings" panose="05000000000000000000" pitchFamily="2" charset="2"/>
              <a:buChar char="v"/>
              <a:defRPr/>
            </a:pPr>
            <a:r>
              <a:rPr kumimoji="1" lang="zh-CN" altLang="zh-CN" sz="2135" b="1" kern="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由于机械弹性作用</a:t>
            </a:r>
            <a:r>
              <a:rPr kumimoji="1" lang="en-US" altLang="zh-CN" sz="2135" b="1" kern="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,</a:t>
            </a:r>
            <a:r>
              <a:rPr kumimoji="1" lang="zh-CN" altLang="zh-CN" sz="2135" b="1" kern="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机械式</a:t>
            </a:r>
            <a:r>
              <a:rPr kumimoji="1" lang="zh-CN" altLang="en-US" sz="2135" b="1" kern="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开关在使用中</a:t>
            </a:r>
            <a:r>
              <a:rPr kumimoji="1" lang="zh-CN" altLang="zh-CN" sz="2135" b="1" kern="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，通常伴随有一定时间的触点机械抖动。</a:t>
            </a:r>
            <a:endParaRPr kumimoji="1" lang="en-US" altLang="zh-CN" sz="2135" b="1" kern="0" cap="none" spc="0" normalizeH="0" baseline="0" noProof="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defTabSz="914400">
              <a:spcBef>
                <a:spcPct val="20000"/>
              </a:spcBef>
              <a:buClr>
                <a:schemeClr val="bg1">
                  <a:lumMod val="75000"/>
                </a:schemeClr>
              </a:buClr>
              <a:buSzPct val="82000"/>
              <a:buFont typeface="Wingdings" panose="05000000000000000000" pitchFamily="2" charset="2"/>
              <a:buChar char="v"/>
              <a:defRPr/>
            </a:pPr>
            <a:r>
              <a:rPr kumimoji="1" lang="zh-CN" altLang="zh-CN" sz="2135" b="1" kern="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触点抖动可能导致判断出错</a:t>
            </a:r>
            <a:r>
              <a:rPr kumimoji="1" lang="en-US" altLang="zh-CN" sz="2135" b="1" kern="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kumimoji="1" lang="zh-CN" altLang="zh-CN" sz="2135" b="1" kern="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一次按下或释放被错误地认为是多次操作</a:t>
            </a:r>
            <a:r>
              <a:rPr kumimoji="1" lang="en-US" altLang="zh-CN" sz="2135" b="1" kern="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  <a:endParaRPr kumimoji="1" lang="en-US" altLang="zh-CN" sz="2135" b="1" kern="0" cap="none" spc="0" normalizeH="0" baseline="0" noProof="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46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6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6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606" grpId="0" bldLvl="0" animBg="1"/>
      <p:bldP spid="664607" grpId="0" bldLvl="0" animBg="1"/>
      <p:bldP spid="664608" grpId="0" bldLvl="0" animBg="1"/>
      <p:bldP spid="1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spcBef>
                <a:spcPts val="1200"/>
              </a:spcBef>
              <a:buFont typeface="Wingdings" panose="05000000000000000000" charset="0"/>
              <a:buChar char="n"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优点</a:t>
            </a:r>
            <a:r>
              <a:rPr lang="zh-CN" altLang="en-US" sz="3200" b="1" dirty="0">
                <a:latin typeface="Arial" panose="020B0604020202020204" pitchFamily="34" charset="0"/>
                <a:sym typeface="+mn-ea"/>
              </a:rPr>
              <a:t>：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结构简单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spcBef>
                <a:spcPts val="1200"/>
              </a:spcBef>
              <a:buFont typeface="Wingdings" panose="05000000000000000000" charset="0"/>
              <a:buChar char="n"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缺点</a:t>
            </a:r>
            <a:r>
              <a:rPr lang="zh-CN" altLang="en-US" sz="3200" b="1" dirty="0">
                <a:latin typeface="Arial" panose="020B0604020202020204" pitchFamily="34" charset="0"/>
                <a:sym typeface="+mn-ea"/>
              </a:rPr>
              <a:t>：</a:t>
            </a:r>
            <a:endParaRPr lang="zh-CN" altLang="en-US" sz="3200" b="1" dirty="0">
              <a:latin typeface="Arial" panose="020B0604020202020204" pitchFamily="34" charset="0"/>
              <a:sym typeface="+mn-ea"/>
            </a:endParaRPr>
          </a:p>
          <a:p>
            <a:pPr lvl="1">
              <a:spcBef>
                <a:spcPts val="1200"/>
              </a:spcBef>
              <a:buFont typeface="Wingdings" panose="05000000000000000000" charset="0"/>
              <a:buChar char="n"/>
            </a:pPr>
            <a:r>
              <a:rPr lang="zh-CN" altLang="el-GR" sz="2800" b="1" dirty="0">
                <a:latin typeface="Arial" panose="020B0604020202020204" pitchFamily="34" charset="0"/>
                <a:sym typeface="+mn-ea"/>
              </a:rPr>
              <a:t> ①</a:t>
            </a:r>
            <a:r>
              <a:rPr lang="zh-CN" altLang="en-US" sz="2800" b="1" dirty="0">
                <a:latin typeface="Arial" panose="020B0604020202020204" pitchFamily="34" charset="0"/>
                <a:sym typeface="+mn-ea"/>
              </a:rPr>
              <a:t> 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输入存在约束，使用不便</a:t>
            </a:r>
            <a:r>
              <a:rPr lang="zh-CN" altLang="en-US" sz="2800" b="1" dirty="0">
                <a:latin typeface="Arial" panose="020B0604020202020204" pitchFamily="34" charset="0"/>
                <a:sym typeface="+mn-ea"/>
              </a:rPr>
              <a:t>；</a:t>
            </a:r>
            <a:endParaRPr lang="zh-CN" altLang="en-US" sz="2800" b="1" dirty="0">
              <a:latin typeface="Arial" panose="020B0604020202020204" pitchFamily="34" charset="0"/>
            </a:endParaRPr>
          </a:p>
          <a:p>
            <a:pPr lvl="1">
              <a:spcBef>
                <a:spcPts val="1200"/>
              </a:spcBef>
              <a:buFont typeface="Wingdings" panose="05000000000000000000" charset="0"/>
              <a:buChar char="n"/>
            </a:pPr>
            <a:r>
              <a:rPr lang="zh-CN" altLang="en-US" sz="2800" b="1" dirty="0">
                <a:latin typeface="Arial" panose="020B0604020202020204" pitchFamily="34" charset="0"/>
                <a:sym typeface="+mn-ea"/>
              </a:rPr>
              <a:t> </a:t>
            </a:r>
            <a:r>
              <a:rPr lang="zh-CN" altLang="el-GR" sz="2800" b="1" dirty="0">
                <a:latin typeface="Arial" panose="020B0604020202020204" pitchFamily="34" charset="0"/>
                <a:sym typeface="+mn-ea"/>
              </a:rPr>
              <a:t>②</a:t>
            </a:r>
            <a:r>
              <a:rPr lang="zh-CN" altLang="en-US" sz="2800" b="1" dirty="0">
                <a:latin typeface="Arial" panose="020B0604020202020204" pitchFamily="34" charset="0"/>
                <a:sym typeface="+mn-ea"/>
              </a:rPr>
              <a:t> 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状态改变由输入直接控制。给使用带来局限性。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spcBef>
                <a:spcPts val="1200"/>
              </a:spcBef>
              <a:buFont typeface="Wingdings" panose="05000000000000000000" charset="0"/>
              <a:buChar char="n"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用途：记忆输入状态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>
              <a:lnSpc>
                <a:spcPct val="130000"/>
              </a:lnSpc>
              <a:spcBef>
                <a:spcPct val="50000"/>
              </a:spcBef>
              <a:buClr>
                <a:srgbClr val="0000BF"/>
              </a:buClr>
              <a:buSzTx/>
              <a:buFont typeface="Wingdings" panose="05000000000000000000" charset="0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基本</a:t>
            </a:r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SR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锁存器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是众多触发器的鼻祖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2">
              <a:lnSpc>
                <a:spcPct val="130000"/>
              </a:lnSpc>
              <a:spcBef>
                <a:spcPct val="50000"/>
              </a:spcBef>
              <a:buClr>
                <a:srgbClr val="0000BF"/>
              </a:buClr>
              <a:buSzTx/>
              <a:buFont typeface="Wingdings" panose="05000000000000000000" charset="0"/>
              <a:buChar char="n"/>
            </a:pPr>
            <a:r>
              <a:rPr kumimoji="1" lang="zh-CN" altLang="en-US" sz="2740" b="1" kern="120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其余的触发器都是在其基础上逐步改进和完善后形成的</a:t>
            </a:r>
            <a:endParaRPr kumimoji="1" lang="zh-CN" altLang="en-US" sz="2740" b="1" kern="1200" cap="none" spc="0" normalizeH="0" baseline="0" noProof="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lnSpc>
                <a:spcPct val="130000"/>
              </a:lnSpc>
              <a:spcBef>
                <a:spcPct val="50000"/>
              </a:spcBef>
              <a:buClr>
                <a:srgbClr val="0000BF"/>
              </a:buClr>
              <a:buSzTx/>
              <a:buChar char="§"/>
            </a:pPr>
            <a:endParaRPr lang="zh-CN" altLang="en-US" sz="3200"/>
          </a:p>
        </p:txBody>
      </p:sp>
      <p:sp>
        <p:nvSpPr>
          <p:cNvPr id="2662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/>
          <a:p>
            <a:pPr>
              <a:buNone/>
            </a:pPr>
            <a:r>
              <a:rPr lang="en-US" altLang="zh-CN" dirty="0">
                <a:latin typeface="+mj-lt"/>
                <a:ea typeface="黑体" panose="02010609060101010101" pitchFamily="49" charset="-122"/>
                <a:cs typeface="+mj-cs"/>
              </a:rPr>
              <a:t>SR</a:t>
            </a:r>
            <a:r>
              <a:rPr lang="zh-CN" altLang="en-US" dirty="0">
                <a:latin typeface="+mj-lt"/>
                <a:ea typeface="黑体" panose="02010609060101010101" pitchFamily="49" charset="-122"/>
                <a:cs typeface="+mj-cs"/>
              </a:rPr>
              <a:t>锁存器小结</a:t>
            </a:r>
            <a:r>
              <a:rPr lang="en-US" altLang="zh-CN" dirty="0">
                <a:latin typeface="+mj-lt"/>
                <a:ea typeface="黑体" panose="02010609060101010101" pitchFamily="49" charset="-122"/>
                <a:cs typeface="+mj-cs"/>
              </a:rPr>
              <a:t>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sym typeface="+mn-ea"/>
              </a:rPr>
              <a:t>门控</a:t>
            </a:r>
            <a:r>
              <a:rPr lang="en-US" altLang="zh-CN" b="1" dirty="0">
                <a:latin typeface="Arial" panose="020B0604020202020204" pitchFamily="34" charset="0"/>
                <a:sym typeface="+mn-ea"/>
              </a:rPr>
              <a:t>D</a:t>
            </a:r>
            <a:r>
              <a:rPr lang="zh-CN" altLang="en-US" b="1" dirty="0">
                <a:sym typeface="+mn-ea"/>
              </a:rPr>
              <a:t>锁存器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321300" y="1987551"/>
            <a:ext cx="3071284" cy="719667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txBody>
          <a:bodyPr wrap="none"/>
          <a:p>
            <a:pPr algn="ctr" eaLnBrk="1" hangingPunct="1"/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0492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1451" y="1591733"/>
            <a:ext cx="3048000" cy="135255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4" name="Text Box 15"/>
          <p:cNvSpPr txBox="1"/>
          <p:nvPr/>
        </p:nvSpPr>
        <p:spPr>
          <a:xfrm>
            <a:off x="624417" y="983827"/>
            <a:ext cx="2190749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</a:rPr>
              <a:t>(1)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电路构成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786967" y="979594"/>
            <a:ext cx="2015067" cy="4603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b="1" kern="1200" cap="none" spc="0" normalizeH="0" baseline="0" noProof="0" dirty="0">
                <a:latin typeface="+mj-lt"/>
                <a:ea typeface="黑体" panose="02010609060101010101" pitchFamily="49" charset="-122"/>
                <a:cs typeface="+mn-cs"/>
              </a:rPr>
              <a:t>(2) </a:t>
            </a:r>
            <a:r>
              <a:rPr kumimoji="1" lang="zh-CN" altLang="en-US" b="1" kern="1200" cap="none" spc="0" normalizeH="0" baseline="0" noProof="0" dirty="0">
                <a:latin typeface="+mj-lt"/>
                <a:ea typeface="黑体" panose="02010609060101010101" pitchFamily="49" charset="-122"/>
                <a:cs typeface="+mn-cs"/>
              </a:rPr>
              <a:t>功能</a:t>
            </a:r>
            <a:r>
              <a:rPr kumimoji="1" lang="zh-CN" altLang="en-US" b="1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表</a:t>
            </a:r>
            <a:endParaRPr kumimoji="1" lang="zh-CN" altLang="en-US" b="1" kern="1200" cap="none" spc="0" normalizeH="0" baseline="0" noProof="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310717" y="1411817"/>
          <a:ext cx="3070860" cy="26955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18515"/>
                <a:gridCol w="819785"/>
                <a:gridCol w="716280"/>
                <a:gridCol w="716280"/>
              </a:tblGrid>
              <a:tr h="6229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65" b="1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使能端</a:t>
                      </a:r>
                      <a:endParaRPr lang="en-US" altLang="zh-CN" sz="1465" b="1" kern="1200" dirty="0" smtClean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altLang="zh-CN" sz="1465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G</a:t>
                      </a:r>
                      <a:endParaRPr lang="zh-CN" altLang="en-US" sz="1465" b="1" kern="1200" baseline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938" marR="121938" marT="60933" marB="6093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65" b="1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输入端</a:t>
                      </a:r>
                      <a:endParaRPr lang="en-US" altLang="zh-CN" sz="1465" b="1" kern="1200" dirty="0" smtClean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465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</a:t>
                      </a:r>
                      <a:endParaRPr lang="zh-CN" altLang="en-US" sz="1465" b="1" kern="1200" baseline="-250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938" marR="121938" marT="60933" marB="60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65" b="1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现态</a:t>
                      </a:r>
                      <a:endParaRPr lang="en-US" altLang="zh-CN" sz="1465" b="1" kern="1200" dirty="0" smtClean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465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1465" baseline="-2500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n</a:t>
                      </a:r>
                      <a:endParaRPr lang="zh-CN" altLang="en-US" sz="1465" baseline="-25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21938" marR="121938" marT="60933" marB="60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65" b="1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次态</a:t>
                      </a:r>
                      <a:endParaRPr lang="en-US" altLang="zh-CN" sz="1465" dirty="0" smtClean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465" dirty="0" smtClean="0">
                          <a:solidFill>
                            <a:srgbClr val="C00000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1465" baseline="-25000" dirty="0" smtClean="0">
                          <a:solidFill>
                            <a:srgbClr val="C00000"/>
                          </a:solidFill>
                          <a:latin typeface="+mj-lt"/>
                        </a:rPr>
                        <a:t>n+1</a:t>
                      </a:r>
                      <a:endParaRPr lang="zh-CN" altLang="en-US" sz="1465" baseline="-2500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121938" marR="121938" marT="60933" marB="60933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baseline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65" b="1" baseline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121938" marR="121938" marT="60933" marB="6093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38" marR="121938" marT="60933" marB="60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38" marR="121938" marT="60933" marB="60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38" marR="121938" marT="60933" marB="60933"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baseline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65" b="1" baseline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121938" marR="121938" marT="60933" marB="6093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38" marR="121938" marT="60933" marB="60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38" marR="121938" marT="60933" marB="60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38" marR="121938" marT="60933" marB="60933"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38" marR="121938" marT="60933" marB="609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38" marR="121938" marT="60933" marB="609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38" marR="121938" marT="60933" marB="609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38" marR="121938" marT="60933" marB="60933"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38" marR="121938" marT="60933" marB="609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38" marR="121938" marT="60933" marB="609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38" marR="121938" marT="60933" marB="609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38" marR="121938" marT="60933" marB="60933"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38" marR="121938" marT="60933" marB="609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38" marR="121938" marT="60933" marB="609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38" marR="121938" marT="60933" marB="609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38" marR="121938" marT="60933" marB="60933"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38" marR="121938" marT="60933" marB="609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65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65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938" marR="121938" marT="60933" marB="609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38" marR="121938" marT="60933" marB="609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38" marR="121938" marT="60933" marB="60933">
                    <a:noFill/>
                  </a:tcPr>
                </a:tc>
              </a:tr>
            </a:tbl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8953500" y="983827"/>
            <a:ext cx="2110317" cy="4603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b="1" kern="1200" cap="none" spc="0" normalizeH="0" baseline="0" noProof="0" dirty="0">
                <a:latin typeface="+mj-lt"/>
                <a:ea typeface="黑体" panose="02010609060101010101" pitchFamily="49" charset="-122"/>
                <a:cs typeface="+mn-cs"/>
              </a:rPr>
              <a:t>(3) </a:t>
            </a:r>
            <a:r>
              <a:rPr kumimoji="1" lang="zh-CN" altLang="en-US" b="1" kern="1200" cap="none" spc="0" normalizeH="0" baseline="0" noProof="0" dirty="0">
                <a:latin typeface="+mj-lt"/>
                <a:ea typeface="黑体" panose="02010609060101010101" pitchFamily="49" charset="-122"/>
                <a:cs typeface="+mn-cs"/>
              </a:rPr>
              <a:t>次态方程</a:t>
            </a:r>
            <a:endParaRPr kumimoji="1" lang="zh-CN" altLang="en-US" b="1" kern="1200" cap="none" spc="0" normalizeH="0" baseline="0" noProof="0" dirty="0">
              <a:latin typeface="+mj-lt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8858251" y="3045884"/>
            <a:ext cx="2857500" cy="460375"/>
            <a:chOff x="1357290" y="2786065"/>
            <a:chExt cx="1857388" cy="344763"/>
          </a:xfrm>
        </p:grpSpPr>
        <p:sp>
          <p:nvSpPr>
            <p:cNvPr id="18" name="Text Box 37"/>
            <p:cNvSpPr txBox="1">
              <a:spLocks noChangeArrowheads="1"/>
            </p:cNvSpPr>
            <p:nvPr/>
          </p:nvSpPr>
          <p:spPr bwMode="auto">
            <a:xfrm>
              <a:off x="1357290" y="2786065"/>
              <a:ext cx="1857388" cy="344763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8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b="1" kern="1200" cap="none" spc="0" normalizeH="0" baseline="-3000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n+1</a:t>
              </a:r>
              <a:r>
                <a:rPr kumimoji="1" lang="en-US" altLang="zh-CN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= GD + </a:t>
              </a:r>
              <a:r>
                <a:rPr kumimoji="0" lang="en-US" altLang="zh-CN" b="1" kern="1200" cap="none" spc="0" normalizeH="0" baseline="0" noProof="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G</a:t>
              </a:r>
              <a:r>
                <a:rPr kumimoji="1" lang="en-US" altLang="zh-CN" b="1" kern="1200" cap="none" spc="0" normalizeH="0" baseline="0" noProof="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b="1" kern="1200" cap="none" spc="0" normalizeH="0" baseline="-30000" noProof="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n</a:t>
              </a:r>
              <a:endParaRPr kumimoji="1" lang="en-US" altLang="zh-CN" b="1" kern="1200" cap="none" spc="0" normalizeH="0" baseline="-300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2369" name="直接连接符 18"/>
            <p:cNvCxnSpPr/>
            <p:nvPr/>
          </p:nvCxnSpPr>
          <p:spPr>
            <a:xfrm>
              <a:off x="2566974" y="2832101"/>
              <a:ext cx="142876" cy="1588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</p:grpSp>
      <p:pic>
        <p:nvPicPr>
          <p:cNvPr id="2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1" y="1604433"/>
            <a:ext cx="2489200" cy="109431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639233" y="3318933"/>
            <a:ext cx="2095500" cy="4603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b="1" kern="1200" cap="none" spc="0" normalizeH="0" baseline="0" noProof="0" dirty="0">
                <a:latin typeface="+mj-lt"/>
                <a:ea typeface="黑体" panose="02010609060101010101" pitchFamily="49" charset="-122"/>
                <a:cs typeface="+mn-cs"/>
              </a:rPr>
              <a:t>(4) </a:t>
            </a:r>
            <a:r>
              <a:rPr kumimoji="1" lang="zh-CN" altLang="en-US" b="1" kern="1200" cap="none" spc="0" normalizeH="0" baseline="0" noProof="0" dirty="0">
                <a:latin typeface="+mj-lt"/>
                <a:ea typeface="黑体" panose="02010609060101010101" pitchFamily="49" charset="-122"/>
                <a:cs typeface="+mn-cs"/>
              </a:rPr>
              <a:t>逻辑符号</a:t>
            </a:r>
            <a:endParaRPr kumimoji="1" lang="zh-CN" altLang="en-US" b="1" kern="1200" cap="none" spc="0" normalizeH="0" baseline="0" noProof="0" dirty="0">
              <a:latin typeface="+mj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624417" y="4917017"/>
            <a:ext cx="2476500" cy="4603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(5) </a:t>
            </a:r>
            <a:r>
              <a:rPr kumimoji="1" lang="zh-CN" altLang="en-US" b="1" kern="1200" cap="none" spc="0" normalizeH="0" baseline="0" noProof="0" dirty="0">
                <a:latin typeface="+mj-lt"/>
                <a:ea typeface="黑体" panose="02010609060101010101" pitchFamily="49" charset="-122"/>
                <a:cs typeface="+mn-cs"/>
              </a:rPr>
              <a:t>时序分析</a:t>
            </a:r>
            <a:endParaRPr kumimoji="1" lang="zh-CN" altLang="en-US" b="1" kern="1200" cap="none" spc="0" normalizeH="0" baseline="0" noProof="0" dirty="0">
              <a:latin typeface="+mj-lt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4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240" y="5514975"/>
            <a:ext cx="4012565" cy="1177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" name="Text Box 5"/>
          <p:cNvSpPr txBox="1"/>
          <p:nvPr/>
        </p:nvSpPr>
        <p:spPr>
          <a:xfrm>
            <a:off x="6479117" y="4868333"/>
            <a:ext cx="3905249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</a:rPr>
              <a:t>(6)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典型芯片</a:t>
            </a:r>
            <a:r>
              <a:rPr lang="zh-CN" altLang="en-US" b="1" dirty="0">
                <a:latin typeface="Arial" panose="020B0604020202020204" pitchFamily="34" charset="0"/>
              </a:rPr>
              <a:t>                     </a:t>
            </a:r>
            <a:endParaRPr lang="zh-CN" altLang="en-US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</a:rPr>
              <a:t>    </a:t>
            </a:r>
            <a:r>
              <a:rPr lang="zh-CN" altLang="en-US" dirty="0">
                <a:latin typeface="Arial" panose="020B0604020202020204" pitchFamily="34" charset="0"/>
              </a:rPr>
              <a:t>  </a:t>
            </a:r>
            <a:r>
              <a:rPr lang="en-US" altLang="zh-CN" sz="2135" b="1" dirty="0">
                <a:latin typeface="Arial" panose="020B0604020202020204" pitchFamily="34" charset="0"/>
              </a:rPr>
              <a:t>74LS373</a:t>
            </a:r>
            <a:r>
              <a:rPr lang="zh-CN" altLang="en-US" sz="2135" b="1" dirty="0">
                <a:latin typeface="Arial" panose="020B0604020202020204" pitchFamily="34" charset="0"/>
              </a:rPr>
              <a:t>：</a:t>
            </a:r>
            <a:r>
              <a:rPr lang="en-US" altLang="zh-CN" sz="2135" b="1" dirty="0">
                <a:latin typeface="Arial" panose="020B0604020202020204" pitchFamily="34" charset="0"/>
              </a:rPr>
              <a:t> 8D</a:t>
            </a:r>
            <a:r>
              <a:rPr lang="zh-CN" altLang="en-US" sz="2135" b="1" dirty="0">
                <a:latin typeface="黑体" panose="02010609060101010101" pitchFamily="49" charset="-122"/>
                <a:ea typeface="黑体" panose="02010609060101010101" pitchFamily="49" charset="-122"/>
              </a:rPr>
              <a:t>锁存器</a:t>
            </a:r>
            <a:endParaRPr lang="zh-CN" altLang="en-US" sz="2135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AutoShape 18"/>
          <p:cNvSpPr/>
          <p:nvPr/>
        </p:nvSpPr>
        <p:spPr>
          <a:xfrm>
            <a:off x="6343439" y="2753410"/>
            <a:ext cx="468000" cy="1368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CC00"/>
            </a:solidFill>
            <a:prstDash val="solid"/>
            <a:headEnd type="none" w="med" len="med"/>
            <a:tailEnd type="none" w="med" len="med"/>
          </a:ln>
        </p:spPr>
        <p:txBody>
          <a:bodyPr wrap="square" anchor="ctr">
            <a:spAutoFit/>
          </a:bodyPr>
          <a:p>
            <a:pPr eaLnBrk="1" hangingPunct="1"/>
            <a:endParaRPr lang="zh-CN" altLang="en-US" sz="3200" dirty="0">
              <a:latin typeface="Arial" panose="020B0604020202020204" pitchFamily="34" charset="0"/>
            </a:endParaRPr>
          </a:p>
        </p:txBody>
      </p:sp>
      <p:grpSp>
        <p:nvGrpSpPr>
          <p:cNvPr id="3" name="组合 30"/>
          <p:cNvGrpSpPr/>
          <p:nvPr/>
        </p:nvGrpSpPr>
        <p:grpSpPr>
          <a:xfrm>
            <a:off x="2237317" y="1629833"/>
            <a:ext cx="1392343" cy="1016635"/>
            <a:chOff x="1677969" y="1428742"/>
            <a:chExt cx="1044261" cy="762481"/>
          </a:xfrm>
        </p:grpSpPr>
        <p:sp>
          <p:nvSpPr>
            <p:cNvPr id="28" name="Text Box 35"/>
            <p:cNvSpPr txBox="1">
              <a:spLocks noChangeArrowheads="1"/>
            </p:cNvSpPr>
            <p:nvPr/>
          </p:nvSpPr>
          <p:spPr bwMode="auto">
            <a:xfrm>
              <a:off x="1677969" y="1652581"/>
              <a:ext cx="221933" cy="2528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defRPr/>
              </a:pPr>
              <a:r>
                <a:rPr kumimoji="1" lang="en-US" altLang="zh-CN" sz="1600" b="1" kern="1200" cap="none" spc="0" normalizeH="0" baseline="0" noProof="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  <a:cs typeface="+mn-cs"/>
                </a:rPr>
                <a:t>0</a:t>
              </a:r>
              <a:endParaRPr kumimoji="1" lang="zh-CN" altLang="en-US" sz="1600" b="1" kern="1200" cap="none" spc="0" normalizeH="0" baseline="0" noProof="0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Text Box 35"/>
            <p:cNvSpPr txBox="1">
              <a:spLocks noChangeArrowheads="1"/>
            </p:cNvSpPr>
            <p:nvPr/>
          </p:nvSpPr>
          <p:spPr bwMode="auto">
            <a:xfrm>
              <a:off x="2500297" y="1428742"/>
              <a:ext cx="221933" cy="2528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defRPr/>
              </a:pPr>
              <a:r>
                <a:rPr kumimoji="1" lang="en-US" altLang="zh-CN" sz="1600" b="1" kern="1200" cap="none" spc="0" normalizeH="0" baseline="0" noProof="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  <a:cs typeface="+mn-cs"/>
                </a:rPr>
                <a:t>0</a:t>
              </a:r>
              <a:endParaRPr kumimoji="1" lang="zh-CN" altLang="en-US" sz="1600" b="1" kern="1200" cap="none" spc="0" normalizeH="0" baseline="0" noProof="0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2500297" y="1938333"/>
              <a:ext cx="221933" cy="2528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defRPr/>
              </a:pPr>
              <a:r>
                <a:rPr kumimoji="1" lang="en-US" altLang="zh-CN" sz="1600" b="1" kern="1200" cap="none" spc="0" normalizeH="0" baseline="0" noProof="0" dirty="0">
                  <a:solidFill>
                    <a:srgbClr val="C00000"/>
                  </a:solidFill>
                  <a:latin typeface="+mj-lt"/>
                  <a:ea typeface="宋体" panose="02010600030101010101" pitchFamily="2" charset="-122"/>
                  <a:cs typeface="+mn-cs"/>
                </a:rPr>
                <a:t>0</a:t>
              </a:r>
              <a:endParaRPr kumimoji="1" lang="zh-CN" altLang="en-US" sz="1600" b="1" kern="1200" cap="none" spc="0" normalizeH="0" baseline="0" noProof="0" dirty="0">
                <a:solidFill>
                  <a:srgbClr val="C00000"/>
                </a:solidFill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组合 35"/>
          <p:cNvGrpSpPr/>
          <p:nvPr/>
        </p:nvGrpSpPr>
        <p:grpSpPr>
          <a:xfrm>
            <a:off x="1752600" y="1483784"/>
            <a:ext cx="1019811" cy="1530985"/>
            <a:chOff x="1314427" y="1319204"/>
            <a:chExt cx="764862" cy="1148245"/>
          </a:xfrm>
        </p:grpSpPr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1666854" y="1652581"/>
              <a:ext cx="221934" cy="2528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defRPr/>
              </a:pPr>
              <a:r>
                <a:rPr kumimoji="1" lang="en-US" altLang="zh-CN" sz="1600" b="1" kern="1200" cap="none" spc="0" normalizeH="0" baseline="0" noProof="0" dirty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  <a:cs typeface="+mn-cs"/>
                </a:rPr>
                <a:t>1</a:t>
              </a:r>
              <a:endParaRPr kumimoji="1" lang="zh-CN" altLang="en-US" sz="1600" b="1" kern="1200" cap="none" spc="0" normalizeH="0" baseline="0" noProof="0" dirty="0">
                <a:solidFill>
                  <a:schemeClr val="bg1"/>
                </a:solidFill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Text Box 35"/>
            <p:cNvSpPr txBox="1">
              <a:spLocks noChangeArrowheads="1"/>
            </p:cNvSpPr>
            <p:nvPr/>
          </p:nvSpPr>
          <p:spPr bwMode="auto">
            <a:xfrm>
              <a:off x="1314427" y="1319204"/>
              <a:ext cx="221934" cy="2528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defRPr/>
              </a:pPr>
              <a:r>
                <a:rPr kumimoji="1" lang="en-US" altLang="zh-CN" sz="1600" b="1" kern="1200" cap="none" spc="0" normalizeH="0" baseline="0" noProof="0" dirty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  <a:cs typeface="+mn-cs"/>
                </a:rPr>
                <a:t>1</a:t>
              </a:r>
              <a:endParaRPr kumimoji="1" lang="zh-CN" altLang="en-US" sz="1600" b="1" kern="1200" cap="none" spc="0" normalizeH="0" baseline="0" noProof="0" dirty="0">
                <a:solidFill>
                  <a:schemeClr val="bg1"/>
                </a:solidFill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1857355" y="2214559"/>
              <a:ext cx="221934" cy="2528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defRPr/>
              </a:pPr>
              <a:r>
                <a:rPr kumimoji="1" lang="en-US" altLang="zh-CN" sz="1600" b="1" kern="1200" cap="none" spc="0" normalizeH="0" baseline="0" noProof="0" dirty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  <a:cs typeface="+mn-cs"/>
                </a:rPr>
                <a:t>0</a:t>
              </a:r>
              <a:endParaRPr kumimoji="1" lang="zh-CN" altLang="en-US" sz="1600" b="1" kern="1200" cap="none" spc="0" normalizeH="0" baseline="0" noProof="0" dirty="0">
                <a:solidFill>
                  <a:schemeClr val="bg1"/>
                </a:solidFill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组合 12"/>
          <p:cNvGrpSpPr/>
          <p:nvPr/>
        </p:nvGrpSpPr>
        <p:grpSpPr>
          <a:xfrm>
            <a:off x="9083040" y="3808095"/>
            <a:ext cx="2820670" cy="682423"/>
            <a:chOff x="4429124" y="984438"/>
            <a:chExt cx="3234832" cy="629752"/>
          </a:xfrm>
        </p:grpSpPr>
        <p:sp>
          <p:nvSpPr>
            <p:cNvPr id="12360" name="圆角矩形标注 13"/>
            <p:cNvSpPr/>
            <p:nvPr/>
          </p:nvSpPr>
          <p:spPr>
            <a:xfrm>
              <a:off x="4451350" y="984438"/>
              <a:ext cx="3212606" cy="629126"/>
            </a:xfrm>
            <a:prstGeom prst="wedgeRoundRectCallout">
              <a:avLst>
                <a:gd name="adj1" fmla="val -39546"/>
                <a:gd name="adj2" fmla="val -84542"/>
                <a:gd name="adj3" fmla="val 16667"/>
              </a:avLst>
            </a:prstGeom>
            <a:solidFill>
              <a:schemeClr val="tx1"/>
            </a:solidFill>
            <a:ln w="19050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eaLnBrk="1" hangingPunct="1"/>
              <a:endParaRPr lang="zh-CN" altLang="en-US" sz="3200" dirty="0">
                <a:latin typeface="Arial" panose="020B0604020202020204" pitchFamily="34" charset="0"/>
              </a:endParaRPr>
            </a:p>
          </p:txBody>
        </p:sp>
        <p:sp>
          <p:nvSpPr>
            <p:cNvPr id="39" name="Text Box 34"/>
            <p:cNvSpPr txBox="1">
              <a:spLocks noChangeArrowheads="1"/>
            </p:cNvSpPr>
            <p:nvPr/>
          </p:nvSpPr>
          <p:spPr bwMode="auto">
            <a:xfrm>
              <a:off x="4429124" y="1000074"/>
              <a:ext cx="3234832" cy="614116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marR="0" algn="just" defTabSz="914400"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  <a:buFontTx/>
                <a:defRPr/>
              </a:pPr>
              <a:r>
                <a:rPr kumimoji="1" lang="zh-CN" altLang="en-US" sz="1865" b="1" kern="1200" cap="none" spc="0" normalizeH="0" baseline="0" noProof="0" dirty="0"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在</a:t>
              </a:r>
              <a:r>
                <a:rPr kumimoji="1" lang="en-US" altLang="zh-CN" sz="1865" b="1" kern="1200" cap="none" spc="0" normalizeH="0" baseline="0" noProof="0" dirty="0">
                  <a:latin typeface="+mj-lt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zh-CN" altLang="en-US" sz="1865" b="1" kern="1200" cap="none" spc="0" normalizeH="0" baseline="0" noProof="0" dirty="0"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为</a:t>
              </a:r>
              <a:r>
                <a:rPr kumimoji="1" lang="zh-CN" altLang="en-US" sz="1865" b="1" kern="1200" cap="none" spc="0" normalizeH="0" baseline="0" noProof="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高电平期间</a:t>
              </a:r>
              <a:r>
                <a:rPr kumimoji="1" lang="en-US" altLang="zh-CN" sz="1865" b="1" kern="1200" cap="none" spc="0" normalizeH="0" baseline="0" noProof="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,</a:t>
              </a:r>
              <a:r>
                <a:rPr kumimoji="1" lang="en-US" altLang="zh-CN" sz="1865" b="1" kern="1200" cap="none" spc="0" normalizeH="0" baseline="0" noProof="0" dirty="0">
                  <a:latin typeface="+mj-lt"/>
                  <a:ea typeface="黑体" panose="02010609060101010101" pitchFamily="49" charset="-122"/>
                  <a:cs typeface="+mn-cs"/>
                </a:rPr>
                <a:t>Q</a:t>
              </a:r>
              <a:r>
                <a:rPr kumimoji="1" lang="zh-CN" altLang="en-US" sz="1865" b="1" kern="1200" cap="none" spc="0" normalizeH="0" baseline="0" noProof="0" dirty="0"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端的输出直接</a:t>
              </a:r>
              <a:r>
                <a:rPr kumimoji="1" lang="zh-CN" altLang="en-US" sz="1865" b="1" kern="1200" cap="none" spc="0" normalizeH="0" baseline="0" noProof="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拷贝</a:t>
              </a:r>
              <a:r>
                <a:rPr kumimoji="1" lang="en-US" altLang="zh-CN" sz="1865" b="1" kern="1200" cap="none" spc="0" normalizeH="0" baseline="0" noProof="0" dirty="0">
                  <a:solidFill>
                    <a:srgbClr val="FF0000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zh-CN" altLang="en-US" sz="1865" b="1" kern="1200" cap="none" spc="0" normalizeH="0" baseline="0" noProof="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端</a:t>
              </a:r>
              <a:r>
                <a:rPr kumimoji="1" lang="zh-CN" altLang="en-US" sz="1865" b="1" kern="1200" cap="none" spc="0" normalizeH="0" baseline="0" noProof="0" dirty="0"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波形</a:t>
              </a:r>
              <a:endParaRPr kumimoji="1" lang="en-US" altLang="zh-CN" sz="1865" b="1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40" name="AutoShape 18"/>
          <p:cNvSpPr/>
          <p:nvPr/>
        </p:nvSpPr>
        <p:spPr>
          <a:xfrm>
            <a:off x="7799706" y="2753514"/>
            <a:ext cx="468000" cy="1368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CC00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pPr eaLnBrk="1" hangingPunct="1"/>
            <a:endParaRPr lang="zh-CN" altLang="en-US" sz="3200" dirty="0">
              <a:latin typeface="Arial" panose="020B0604020202020204" pitchFamily="34" charset="0"/>
            </a:endParaRPr>
          </a:p>
        </p:txBody>
      </p:sp>
      <p:grpSp>
        <p:nvGrpSpPr>
          <p:cNvPr id="6" name="组合 43"/>
          <p:cNvGrpSpPr/>
          <p:nvPr/>
        </p:nvGrpSpPr>
        <p:grpSpPr>
          <a:xfrm>
            <a:off x="3024717" y="3429000"/>
            <a:ext cx="1490133" cy="1747521"/>
            <a:chOff x="1876406" y="2305048"/>
            <a:chExt cx="653187" cy="996030"/>
          </a:xfrm>
        </p:grpSpPr>
        <p:cxnSp>
          <p:nvCxnSpPr>
            <p:cNvPr id="12351" name="直接连接符 35"/>
            <p:cNvCxnSpPr/>
            <p:nvPr/>
          </p:nvCxnSpPr>
          <p:spPr>
            <a:xfrm rot="5400000">
              <a:off x="2068628" y="2797043"/>
              <a:ext cx="576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2352" name="直接连接符 34"/>
            <p:cNvCxnSpPr/>
            <p:nvPr/>
          </p:nvCxnSpPr>
          <p:spPr>
            <a:xfrm rot="5400000">
              <a:off x="1712232" y="2788312"/>
              <a:ext cx="576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2353" name="矩形 32"/>
            <p:cNvSpPr/>
            <p:nvPr/>
          </p:nvSpPr>
          <p:spPr>
            <a:xfrm>
              <a:off x="1876406" y="2643188"/>
              <a:ext cx="612000" cy="324000"/>
            </a:xfrm>
            <a:prstGeom prst="rect">
              <a:avLst/>
            </a:prstGeom>
            <a:solidFill>
              <a:schemeClr val="tx1"/>
            </a:solidFill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p>
              <a:pPr algn="ctr" eaLnBrk="1" hangingPunct="1"/>
              <a:endParaRPr lang="zh-CN" altLang="en-US" sz="2135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54" name="TextBox 36"/>
            <p:cNvSpPr txBox="1"/>
            <p:nvPr/>
          </p:nvSpPr>
          <p:spPr>
            <a:xfrm>
              <a:off x="2093910" y="2681288"/>
              <a:ext cx="267510" cy="23959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135" b="1" dirty="0">
                  <a:latin typeface="Arial" panose="020B0604020202020204" pitchFamily="34" charset="0"/>
                </a:rPr>
                <a:t>L</a:t>
              </a:r>
              <a:endParaRPr lang="zh-CN" altLang="en-US" sz="2135" b="1" dirty="0">
                <a:latin typeface="Arial" panose="020B0604020202020204" pitchFamily="34" charset="0"/>
              </a:endParaRPr>
            </a:p>
          </p:txBody>
        </p:sp>
        <p:sp>
          <p:nvSpPr>
            <p:cNvPr id="50" name="TextBox 37"/>
            <p:cNvSpPr txBox="1">
              <a:spLocks noChangeArrowheads="1"/>
            </p:cNvSpPr>
            <p:nvPr/>
          </p:nvSpPr>
          <p:spPr bwMode="auto">
            <a:xfrm>
              <a:off x="1911663" y="3043384"/>
              <a:ext cx="194843" cy="2395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defRPr/>
              </a:pPr>
              <a:r>
                <a:rPr kumimoji="1" lang="en-US" altLang="zh-CN" sz="2135" b="1" kern="1200" cap="none" spc="0" normalizeH="0" baseline="0" noProof="0" dirty="0">
                  <a:latin typeface="+mj-lt"/>
                  <a:ea typeface="黑体" panose="02010609060101010101" pitchFamily="49" charset="-122"/>
                  <a:cs typeface="+mn-cs"/>
                </a:rPr>
                <a:t>D</a:t>
              </a:r>
              <a:endParaRPr kumimoji="1" lang="zh-CN" altLang="en-US" sz="2135" b="1" kern="1200" cap="none" spc="0" normalizeH="0" baseline="0" noProof="0" dirty="0">
                <a:latin typeface="+mj-lt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1" name="TextBox 38"/>
            <p:cNvSpPr txBox="1">
              <a:spLocks noChangeArrowheads="1"/>
            </p:cNvSpPr>
            <p:nvPr/>
          </p:nvSpPr>
          <p:spPr bwMode="auto">
            <a:xfrm>
              <a:off x="2266091" y="3061481"/>
              <a:ext cx="263502" cy="2395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defRPr/>
              </a:pPr>
              <a:r>
                <a:rPr kumimoji="1" lang="en-US" altLang="zh-CN" sz="2135" b="1" kern="1200" cap="none" spc="0" normalizeH="0" baseline="0" noProof="0" dirty="0">
                  <a:latin typeface="+mj-lt"/>
                  <a:ea typeface="黑体" panose="02010609060101010101" pitchFamily="49" charset="-122"/>
                  <a:cs typeface="+mn-cs"/>
                </a:rPr>
                <a:t>G</a:t>
              </a:r>
              <a:endParaRPr kumimoji="1" lang="zh-CN" altLang="en-US" sz="2135" b="1" kern="1200" cap="none" spc="0" normalizeH="0" baseline="0" noProof="0" dirty="0">
                <a:latin typeface="+mj-lt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2" name="TextBox 39"/>
            <p:cNvSpPr txBox="1">
              <a:spLocks noChangeArrowheads="1"/>
            </p:cNvSpPr>
            <p:nvPr/>
          </p:nvSpPr>
          <p:spPr bwMode="auto">
            <a:xfrm>
              <a:off x="1895890" y="2305048"/>
              <a:ext cx="248656" cy="2395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defRPr/>
              </a:pPr>
              <a:r>
                <a:rPr kumimoji="1" lang="en-US" altLang="zh-CN" sz="2135" b="1" kern="1200" cap="none" spc="0" normalizeH="0" baseline="0" noProof="0" dirty="0">
                  <a:latin typeface="+mj-lt"/>
                  <a:ea typeface="黑体" panose="02010609060101010101" pitchFamily="49" charset="-122"/>
                  <a:cs typeface="+mn-cs"/>
                </a:rPr>
                <a:t>Q</a:t>
              </a:r>
              <a:endParaRPr kumimoji="1" lang="zh-CN" altLang="en-US" sz="2135" b="1" kern="1200" cap="none" spc="0" normalizeH="0" baseline="0" noProof="0" dirty="0">
                <a:latin typeface="+mj-lt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3" name="TextBox 40"/>
            <p:cNvSpPr txBox="1">
              <a:spLocks noChangeArrowheads="1"/>
            </p:cNvSpPr>
            <p:nvPr/>
          </p:nvSpPr>
          <p:spPr bwMode="auto">
            <a:xfrm>
              <a:off x="2250318" y="2306255"/>
              <a:ext cx="272780" cy="2395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defRPr/>
              </a:pPr>
              <a:r>
                <a:rPr kumimoji="1" lang="en-US" altLang="zh-CN" sz="2135" b="1" kern="1200" cap="none" spc="0" normalizeH="0" baseline="0" noProof="0" dirty="0">
                  <a:latin typeface="+mj-lt"/>
                  <a:ea typeface="黑体" panose="02010609060101010101" pitchFamily="49" charset="-122"/>
                  <a:cs typeface="+mn-cs"/>
                </a:rPr>
                <a:t>Q</a:t>
              </a:r>
              <a:endParaRPr kumimoji="1" lang="zh-CN" altLang="en-US" sz="2135" b="1" kern="1200" cap="none" spc="0" normalizeH="0" baseline="0" noProof="0" dirty="0">
                <a:latin typeface="+mj-lt"/>
                <a:ea typeface="黑体" panose="02010609060101010101" pitchFamily="49" charset="-122"/>
                <a:cs typeface="+mn-cs"/>
              </a:endParaRPr>
            </a:p>
          </p:txBody>
        </p:sp>
        <p:cxnSp>
          <p:nvCxnSpPr>
            <p:cNvPr id="12359" name="直接连接符 42"/>
            <p:cNvCxnSpPr/>
            <p:nvPr/>
          </p:nvCxnSpPr>
          <p:spPr>
            <a:xfrm>
              <a:off x="2301939" y="2358591"/>
              <a:ext cx="936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2" name="Text Box 35"/>
          <p:cNvSpPr txBox="1">
            <a:spLocks noChangeArrowheads="1"/>
          </p:cNvSpPr>
          <p:nvPr/>
        </p:nvSpPr>
        <p:spPr bwMode="auto">
          <a:xfrm>
            <a:off x="3314700" y="1610784"/>
            <a:ext cx="295911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marR="0" defTabSz="914400" eaLnBrk="1" hangingPunct="1">
              <a:buClrTx/>
              <a:buSzTx/>
              <a:buFontTx/>
              <a:defRPr/>
            </a:pPr>
            <a:r>
              <a:rPr kumimoji="1" lang="en-US" altLang="zh-CN" sz="1600" b="1" kern="1200" cap="none" spc="0" normalizeH="0" baseline="0" noProof="0" dirty="0">
                <a:solidFill>
                  <a:schemeClr val="bg1"/>
                </a:solidFill>
                <a:latin typeface="+mj-lt"/>
                <a:ea typeface="宋体" panose="02010600030101010101" pitchFamily="2" charset="-122"/>
                <a:cs typeface="+mn-cs"/>
              </a:rPr>
              <a:t>1</a:t>
            </a:r>
            <a:endParaRPr kumimoji="1" lang="zh-CN" altLang="en-US" sz="1600" b="1" kern="1200" cap="none" spc="0" normalizeH="0" baseline="0" noProof="0" dirty="0">
              <a:solidFill>
                <a:schemeClr val="bg1"/>
              </a:solidFill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AutoShape 18"/>
          <p:cNvSpPr/>
          <p:nvPr/>
        </p:nvSpPr>
        <p:spPr>
          <a:xfrm>
            <a:off x="5313680" y="3463778"/>
            <a:ext cx="3067050" cy="647359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CC00"/>
            </a:solidFill>
            <a:prstDash val="solid"/>
            <a:headEnd type="none" w="med" len="med"/>
            <a:tailEnd type="none" w="med" len="med"/>
          </a:ln>
        </p:spPr>
        <p:txBody>
          <a:bodyPr wrap="square" anchor="ctr">
            <a:spAutoFit/>
          </a:bodyPr>
          <a:p>
            <a:pPr eaLnBrk="1" hangingPunct="1"/>
            <a:endParaRPr lang="zh-CN" altLang="en-US" sz="3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14" grpId="0"/>
      <p:bldP spid="16" grpId="0"/>
      <p:bldP spid="22" grpId="0"/>
      <p:bldP spid="23" grpId="0"/>
      <p:bldP spid="25" grpId="0"/>
      <p:bldP spid="27" grpId="0" bldLvl="0" animBg="1"/>
      <p:bldP spid="40" grpId="0" bldLvl="0" animBg="1"/>
      <p:bldP spid="12" grpId="0"/>
      <p:bldP spid="1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VrDlatch(D, G, Q);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input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D, G;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output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reg Q;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always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@ (D or G)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begin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(G==1) Q &lt;= D;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end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endmodule</a:t>
            </a:r>
            <a:endParaRPr lang="zh-CN" altLang="en-US" b="1" dirty="0">
              <a:latin typeface="Times New Roman" panose="02020603050405020304" pitchFamily="18" charset="0"/>
              <a:ea typeface="DejaVu Sans Mono" pitchFamily="49" charset="0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/>
          <a:p>
            <a:pPr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用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Verilog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实现基本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D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锁存器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0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/>
          <a:p>
            <a:pPr>
              <a:buNone/>
            </a:pPr>
            <a:r>
              <a:rPr lang="zh-CN" altLang="en-US" sz="4000" b="1" dirty="0">
                <a:cs typeface="黑体" panose="02010609060101010101" pitchFamily="49" charset="-122"/>
              </a:rPr>
              <a:t>用</a:t>
            </a:r>
            <a:r>
              <a:rPr lang="en-US" altLang="zh-CN" sz="4000" b="1" dirty="0">
                <a:cs typeface="黑体" panose="02010609060101010101" pitchFamily="49" charset="-122"/>
              </a:rPr>
              <a:t>Verilog</a:t>
            </a:r>
            <a:r>
              <a:rPr lang="zh-CN" altLang="en-US" sz="4000" b="1" dirty="0">
                <a:cs typeface="黑体" panose="02010609060101010101" pitchFamily="49" charset="-122"/>
              </a:rPr>
              <a:t>实现</a:t>
            </a:r>
            <a:r>
              <a:rPr lang="zh-CN" altLang="en-US" sz="4000" b="1" dirty="0">
                <a:cs typeface="黑体" panose="02010609060101010101" pitchFamily="49" charset="-122"/>
                <a:sym typeface="+mn-ea"/>
              </a:rPr>
              <a:t>带异步清零和门使能</a:t>
            </a:r>
            <a:r>
              <a:rPr lang="en-US" altLang="zh-CN" sz="4000" b="1" dirty="0">
                <a:cs typeface="黑体" panose="02010609060101010101" pitchFamily="49" charset="-122"/>
              </a:rPr>
              <a:t>D</a:t>
            </a:r>
            <a:r>
              <a:rPr lang="zh-CN" altLang="en-US" sz="4000" b="1" dirty="0">
                <a:cs typeface="黑体" panose="02010609060101010101" pitchFamily="49" charset="-122"/>
              </a:rPr>
              <a:t>锁存器</a:t>
            </a:r>
            <a:endParaRPr lang="zh-CN" altLang="en-US" sz="4000" b="1" dirty="0">
              <a:cs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VrDlatchCE(D, G, GE, CLR, Q);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input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D, G, GE, CLR;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output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wire Q;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always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@ (D or G or GE or CLR)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begin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(CLR==1) Q &lt;= 0;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else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 (G==1)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&amp;&amp;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(GE==1) ) Q &lt;= D;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end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endmodule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DejaVu Sans Mono" pitchFamily="49" charset="0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/>
          <a:p>
            <a:pPr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带锁存输出的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n-s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位译码器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VrNtoSdec_latch(G, CLR, A, Y);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parameter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N=3, S=8;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input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[N-1:0] A;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input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G, CLR;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output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reg [S-1:0] Y;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integer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always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@ (*)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begin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(CLR) Y &lt;= 0;  // Outputs all 0 when CLRed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else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(G)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begin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// Set selected output bit when enabled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Y &lt;= 0;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(i=0; i&lt;=S-1; i=i+1)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if (i == A) Y[i] &lt;= 1;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end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end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endmodule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sym typeface="+mn-ea"/>
              </a:rPr>
              <a:t>门控</a:t>
            </a:r>
            <a:r>
              <a:rPr lang="en-US" altLang="zh-CN" b="1" dirty="0">
                <a:latin typeface="Arial" panose="020B0604020202020204" pitchFamily="34" charset="0"/>
                <a:sym typeface="+mn-ea"/>
              </a:rPr>
              <a:t>D</a:t>
            </a:r>
            <a:r>
              <a:rPr lang="zh-CN" altLang="en-US" b="1" dirty="0">
                <a:sym typeface="+mn-ea"/>
              </a:rPr>
              <a:t>锁存器的优缺点</a:t>
            </a:r>
            <a:endParaRPr lang="zh-CN" altLang="en-US" b="1" dirty="0">
              <a:sym typeface="+mn-ea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AutoShape 8"/>
          <p:cNvSpPr/>
          <p:nvPr/>
        </p:nvSpPr>
        <p:spPr>
          <a:xfrm>
            <a:off x="4800600" y="2683298"/>
            <a:ext cx="1775884" cy="1056217"/>
          </a:xfrm>
          <a:prstGeom prst="wedgeRoundRectCallout">
            <a:avLst>
              <a:gd name="adj1" fmla="val -40120"/>
              <a:gd name="adj2" fmla="val -80486"/>
              <a:gd name="adj3" fmla="val 16667"/>
            </a:avLst>
          </a:prstGeom>
          <a:solidFill>
            <a:srgbClr val="FFFF00"/>
          </a:solidFill>
          <a:ln w="19050" cap="flat" cmpd="sng">
            <a:solidFill>
              <a:srgbClr val="00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eaLnBrk="1" hangingPunct="1">
              <a:spcBef>
                <a:spcPct val="50000"/>
              </a:spcBef>
            </a:pPr>
            <a:r>
              <a:rPr lang="zh-CN" altLang="en-US" sz="1865" b="1" dirty="0">
                <a:latin typeface="黑体" panose="02010609060101010101" pitchFamily="49" charset="-122"/>
                <a:ea typeface="黑体" panose="02010609060101010101" pitchFamily="49" charset="-122"/>
              </a:rPr>
              <a:t>一个时钟内，触发器状态发生多次变化</a:t>
            </a:r>
            <a:endParaRPr lang="zh-CN" altLang="en-US" sz="1865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 Box 35"/>
          <p:cNvSpPr txBox="1"/>
          <p:nvPr/>
        </p:nvSpPr>
        <p:spPr>
          <a:xfrm>
            <a:off x="6616700" y="2844165"/>
            <a:ext cx="1016000" cy="37846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1865" b="1" dirty="0">
                <a:latin typeface="Arial" panose="020B0604020202020204" pitchFamily="34" charset="0"/>
              </a:rPr>
              <a:t>G</a:t>
            </a:r>
            <a:endParaRPr lang="en-US" altLang="zh-CN" sz="1865" b="1" dirty="0">
              <a:latin typeface="Arial" panose="020B0604020202020204" pitchFamily="34" charset="0"/>
            </a:endParaRPr>
          </a:p>
        </p:txBody>
      </p:sp>
      <p:sp>
        <p:nvSpPr>
          <p:cNvPr id="7" name="Text Box 36"/>
          <p:cNvSpPr txBox="1"/>
          <p:nvPr/>
        </p:nvSpPr>
        <p:spPr>
          <a:xfrm>
            <a:off x="6616700" y="3453765"/>
            <a:ext cx="1016000" cy="37846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1865" b="1" dirty="0">
                <a:latin typeface="Arial" panose="020B0604020202020204" pitchFamily="34" charset="0"/>
              </a:rPr>
              <a:t>D</a:t>
            </a:r>
            <a:endParaRPr lang="en-US" altLang="zh-CN" sz="1865" b="1" dirty="0">
              <a:latin typeface="Arial" panose="020B0604020202020204" pitchFamily="34" charset="0"/>
            </a:endParaRPr>
          </a:p>
        </p:txBody>
      </p:sp>
      <p:sp>
        <p:nvSpPr>
          <p:cNvPr id="8" name="Text Box 37"/>
          <p:cNvSpPr txBox="1"/>
          <p:nvPr/>
        </p:nvSpPr>
        <p:spPr>
          <a:xfrm>
            <a:off x="6616700" y="4052782"/>
            <a:ext cx="1016000" cy="37846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1865" b="1" dirty="0">
                <a:latin typeface="Arial" panose="020B0604020202020204" pitchFamily="34" charset="0"/>
              </a:rPr>
              <a:t>Q</a:t>
            </a:r>
            <a:endParaRPr lang="en-US" altLang="zh-CN" sz="1865" b="1" dirty="0">
              <a:latin typeface="Arial" panose="020B0604020202020204" pitchFamily="34" charset="0"/>
            </a:endParaRPr>
          </a:p>
        </p:txBody>
      </p:sp>
      <p:grpSp>
        <p:nvGrpSpPr>
          <p:cNvPr id="3" name="Group 56"/>
          <p:cNvGrpSpPr/>
          <p:nvPr/>
        </p:nvGrpSpPr>
        <p:grpSpPr>
          <a:xfrm>
            <a:off x="7133167" y="2787016"/>
            <a:ext cx="4146551" cy="285749"/>
            <a:chOff x="768" y="3024"/>
            <a:chExt cx="2165" cy="240"/>
          </a:xfrm>
        </p:grpSpPr>
        <p:sp>
          <p:nvSpPr>
            <p:cNvPr id="13370" name="Line 39"/>
            <p:cNvSpPr/>
            <p:nvPr/>
          </p:nvSpPr>
          <p:spPr>
            <a:xfrm>
              <a:off x="1077" y="3024"/>
              <a:ext cx="310" cy="0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71" name="Line 40"/>
            <p:cNvSpPr/>
            <p:nvPr/>
          </p:nvSpPr>
          <p:spPr>
            <a:xfrm>
              <a:off x="1387" y="3024"/>
              <a:ext cx="0" cy="240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72" name="Line 41"/>
            <p:cNvSpPr/>
            <p:nvPr/>
          </p:nvSpPr>
          <p:spPr>
            <a:xfrm>
              <a:off x="1077" y="3024"/>
              <a:ext cx="0" cy="240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73" name="Line 42"/>
            <p:cNvSpPr/>
            <p:nvPr/>
          </p:nvSpPr>
          <p:spPr>
            <a:xfrm>
              <a:off x="1387" y="3264"/>
              <a:ext cx="309" cy="0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74" name="Line 43"/>
            <p:cNvSpPr/>
            <p:nvPr/>
          </p:nvSpPr>
          <p:spPr>
            <a:xfrm>
              <a:off x="1696" y="3024"/>
              <a:ext cx="309" cy="0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75" name="Line 44"/>
            <p:cNvSpPr/>
            <p:nvPr/>
          </p:nvSpPr>
          <p:spPr>
            <a:xfrm>
              <a:off x="2005" y="3024"/>
              <a:ext cx="0" cy="240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76" name="Line 45"/>
            <p:cNvSpPr/>
            <p:nvPr/>
          </p:nvSpPr>
          <p:spPr>
            <a:xfrm>
              <a:off x="1696" y="3024"/>
              <a:ext cx="0" cy="240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77" name="Line 46"/>
            <p:cNvSpPr/>
            <p:nvPr/>
          </p:nvSpPr>
          <p:spPr>
            <a:xfrm>
              <a:off x="2005" y="3264"/>
              <a:ext cx="310" cy="0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78" name="Line 47"/>
            <p:cNvSpPr/>
            <p:nvPr/>
          </p:nvSpPr>
          <p:spPr>
            <a:xfrm>
              <a:off x="2315" y="3024"/>
              <a:ext cx="309" cy="0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79" name="Line 48"/>
            <p:cNvSpPr/>
            <p:nvPr/>
          </p:nvSpPr>
          <p:spPr>
            <a:xfrm>
              <a:off x="2624" y="3024"/>
              <a:ext cx="0" cy="240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80" name="Line 49"/>
            <p:cNvSpPr/>
            <p:nvPr/>
          </p:nvSpPr>
          <p:spPr>
            <a:xfrm>
              <a:off x="2315" y="3024"/>
              <a:ext cx="0" cy="240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81" name="Line 50"/>
            <p:cNvSpPr/>
            <p:nvPr/>
          </p:nvSpPr>
          <p:spPr>
            <a:xfrm>
              <a:off x="2624" y="3264"/>
              <a:ext cx="309" cy="0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82" name="Line 55"/>
            <p:cNvSpPr/>
            <p:nvPr/>
          </p:nvSpPr>
          <p:spPr>
            <a:xfrm>
              <a:off x="768" y="3264"/>
              <a:ext cx="309" cy="0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23" name="Line 57"/>
          <p:cNvSpPr/>
          <p:nvPr/>
        </p:nvSpPr>
        <p:spPr>
          <a:xfrm>
            <a:off x="10098617" y="2977516"/>
            <a:ext cx="0" cy="1392767"/>
          </a:xfrm>
          <a:prstGeom prst="line">
            <a:avLst/>
          </a:prstGeom>
          <a:ln w="12700" cap="flat" cmpd="sng">
            <a:solidFill>
              <a:srgbClr val="006600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24" name="Line 58"/>
          <p:cNvSpPr/>
          <p:nvPr/>
        </p:nvSpPr>
        <p:spPr>
          <a:xfrm>
            <a:off x="7730067" y="2907665"/>
            <a:ext cx="0" cy="1295400"/>
          </a:xfrm>
          <a:prstGeom prst="line">
            <a:avLst/>
          </a:prstGeom>
          <a:ln w="12700" cap="flat" cmpd="sng">
            <a:solidFill>
              <a:srgbClr val="006600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25" name="Line 59"/>
          <p:cNvSpPr/>
          <p:nvPr/>
        </p:nvSpPr>
        <p:spPr>
          <a:xfrm>
            <a:off x="8320617" y="2971165"/>
            <a:ext cx="0" cy="1392767"/>
          </a:xfrm>
          <a:prstGeom prst="line">
            <a:avLst/>
          </a:prstGeom>
          <a:ln w="12700" cap="flat" cmpd="sng">
            <a:solidFill>
              <a:srgbClr val="006600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26" name="Line 60"/>
          <p:cNvSpPr/>
          <p:nvPr/>
        </p:nvSpPr>
        <p:spPr>
          <a:xfrm>
            <a:off x="8911167" y="2971165"/>
            <a:ext cx="0" cy="1392767"/>
          </a:xfrm>
          <a:prstGeom prst="line">
            <a:avLst/>
          </a:prstGeom>
          <a:ln w="12700" cap="flat" cmpd="sng">
            <a:solidFill>
              <a:srgbClr val="006600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27" name="Line 61"/>
          <p:cNvSpPr/>
          <p:nvPr/>
        </p:nvSpPr>
        <p:spPr>
          <a:xfrm>
            <a:off x="9514417" y="2952116"/>
            <a:ext cx="0" cy="1392767"/>
          </a:xfrm>
          <a:prstGeom prst="line">
            <a:avLst/>
          </a:prstGeom>
          <a:ln w="12700" cap="flat" cmpd="sng">
            <a:solidFill>
              <a:srgbClr val="006600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28" name="Line 62"/>
          <p:cNvSpPr/>
          <p:nvPr/>
        </p:nvSpPr>
        <p:spPr>
          <a:xfrm>
            <a:off x="10689167" y="2990216"/>
            <a:ext cx="0" cy="1392767"/>
          </a:xfrm>
          <a:prstGeom prst="line">
            <a:avLst/>
          </a:prstGeom>
          <a:ln w="12700" cap="flat" cmpd="sng">
            <a:solidFill>
              <a:srgbClr val="006600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4" name="Group 106"/>
          <p:cNvGrpSpPr/>
          <p:nvPr/>
        </p:nvGrpSpPr>
        <p:grpSpPr>
          <a:xfrm>
            <a:off x="7145867" y="4057016"/>
            <a:ext cx="3994151" cy="323849"/>
            <a:chOff x="660" y="3908"/>
            <a:chExt cx="2865" cy="204"/>
          </a:xfrm>
        </p:grpSpPr>
        <p:sp>
          <p:nvSpPr>
            <p:cNvPr id="13356" name="Line 73"/>
            <p:cNvSpPr/>
            <p:nvPr/>
          </p:nvSpPr>
          <p:spPr>
            <a:xfrm>
              <a:off x="1874" y="4104"/>
              <a:ext cx="995" cy="0"/>
            </a:xfrm>
            <a:prstGeom prst="line">
              <a:avLst/>
            </a:prstGeom>
            <a:ln w="1905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357" name="Line 87"/>
            <p:cNvSpPr/>
            <p:nvPr/>
          </p:nvSpPr>
          <p:spPr>
            <a:xfrm>
              <a:off x="1415" y="4104"/>
              <a:ext cx="496" cy="0"/>
            </a:xfrm>
            <a:prstGeom prst="line">
              <a:avLst/>
            </a:prstGeom>
            <a:ln w="1905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358" name="Line 88"/>
            <p:cNvSpPr/>
            <p:nvPr/>
          </p:nvSpPr>
          <p:spPr>
            <a:xfrm>
              <a:off x="1157" y="3916"/>
              <a:ext cx="0" cy="192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59" name="Line 89"/>
            <p:cNvSpPr/>
            <p:nvPr/>
          </p:nvSpPr>
          <p:spPr>
            <a:xfrm flipH="1">
              <a:off x="660" y="4104"/>
              <a:ext cx="417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60" name="Line 90"/>
            <p:cNvSpPr/>
            <p:nvPr/>
          </p:nvSpPr>
          <p:spPr>
            <a:xfrm>
              <a:off x="1161" y="4104"/>
              <a:ext cx="96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61" name="Line 91"/>
            <p:cNvSpPr/>
            <p:nvPr/>
          </p:nvSpPr>
          <p:spPr>
            <a:xfrm>
              <a:off x="1249" y="3908"/>
              <a:ext cx="0" cy="193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62" name="Line 92"/>
            <p:cNvSpPr/>
            <p:nvPr/>
          </p:nvSpPr>
          <p:spPr>
            <a:xfrm>
              <a:off x="1254" y="3916"/>
              <a:ext cx="163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63" name="Line 93"/>
            <p:cNvSpPr/>
            <p:nvPr/>
          </p:nvSpPr>
          <p:spPr>
            <a:xfrm>
              <a:off x="1406" y="3920"/>
              <a:ext cx="0" cy="192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64" name="Line 94"/>
            <p:cNvSpPr/>
            <p:nvPr/>
          </p:nvSpPr>
          <p:spPr>
            <a:xfrm>
              <a:off x="1080" y="3912"/>
              <a:ext cx="83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65" name="Line 95"/>
            <p:cNvSpPr/>
            <p:nvPr/>
          </p:nvSpPr>
          <p:spPr>
            <a:xfrm>
              <a:off x="1080" y="3912"/>
              <a:ext cx="0" cy="192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66" name="Line 100"/>
            <p:cNvSpPr/>
            <p:nvPr/>
          </p:nvSpPr>
          <p:spPr>
            <a:xfrm>
              <a:off x="2867" y="3908"/>
              <a:ext cx="0" cy="192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67" name="Line 101"/>
            <p:cNvSpPr/>
            <p:nvPr/>
          </p:nvSpPr>
          <p:spPr>
            <a:xfrm>
              <a:off x="2875" y="3912"/>
              <a:ext cx="172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68" name="Line 102"/>
            <p:cNvSpPr/>
            <p:nvPr/>
          </p:nvSpPr>
          <p:spPr>
            <a:xfrm>
              <a:off x="3043" y="3916"/>
              <a:ext cx="0" cy="192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69" name="Line 103"/>
            <p:cNvSpPr/>
            <p:nvPr/>
          </p:nvSpPr>
          <p:spPr>
            <a:xfrm>
              <a:off x="3045" y="4108"/>
              <a:ext cx="48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9" name="Group 105"/>
          <p:cNvGrpSpPr/>
          <p:nvPr/>
        </p:nvGrpSpPr>
        <p:grpSpPr>
          <a:xfrm>
            <a:off x="7279217" y="3358516"/>
            <a:ext cx="3835400" cy="372533"/>
            <a:chOff x="754" y="3427"/>
            <a:chExt cx="2822" cy="223"/>
          </a:xfrm>
        </p:grpSpPr>
        <p:sp>
          <p:nvSpPr>
            <p:cNvPr id="13339" name="Line 66"/>
            <p:cNvSpPr/>
            <p:nvPr/>
          </p:nvSpPr>
          <p:spPr>
            <a:xfrm>
              <a:off x="1425" y="3624"/>
              <a:ext cx="496" cy="0"/>
            </a:xfrm>
            <a:prstGeom prst="line">
              <a:avLst/>
            </a:prstGeom>
            <a:ln w="1905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340" name="Line 67"/>
            <p:cNvSpPr/>
            <p:nvPr/>
          </p:nvSpPr>
          <p:spPr>
            <a:xfrm>
              <a:off x="1929" y="3624"/>
              <a:ext cx="537" cy="0"/>
            </a:xfrm>
            <a:prstGeom prst="line">
              <a:avLst/>
            </a:prstGeom>
            <a:ln w="1905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341" name="Line 68"/>
            <p:cNvSpPr/>
            <p:nvPr/>
          </p:nvSpPr>
          <p:spPr>
            <a:xfrm>
              <a:off x="1172" y="3432"/>
              <a:ext cx="0" cy="192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42" name="Line 69"/>
            <p:cNvSpPr/>
            <p:nvPr/>
          </p:nvSpPr>
          <p:spPr>
            <a:xfrm flipH="1">
              <a:off x="754" y="3436"/>
              <a:ext cx="417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43" name="Line 77"/>
            <p:cNvSpPr/>
            <p:nvPr/>
          </p:nvSpPr>
          <p:spPr>
            <a:xfrm>
              <a:off x="1171" y="3616"/>
              <a:ext cx="103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44" name="Line 78"/>
            <p:cNvSpPr/>
            <p:nvPr/>
          </p:nvSpPr>
          <p:spPr>
            <a:xfrm>
              <a:off x="1268" y="3427"/>
              <a:ext cx="0" cy="192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45" name="Line 79"/>
            <p:cNvSpPr/>
            <p:nvPr/>
          </p:nvSpPr>
          <p:spPr>
            <a:xfrm>
              <a:off x="1262" y="3428"/>
              <a:ext cx="171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46" name="Line 80"/>
            <p:cNvSpPr/>
            <p:nvPr/>
          </p:nvSpPr>
          <p:spPr>
            <a:xfrm>
              <a:off x="1425" y="3432"/>
              <a:ext cx="0" cy="192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47" name="Line 82"/>
            <p:cNvSpPr/>
            <p:nvPr/>
          </p:nvSpPr>
          <p:spPr>
            <a:xfrm>
              <a:off x="2463" y="3624"/>
              <a:ext cx="96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48" name="Line 83"/>
            <p:cNvSpPr/>
            <p:nvPr/>
          </p:nvSpPr>
          <p:spPr>
            <a:xfrm>
              <a:off x="2546" y="3432"/>
              <a:ext cx="0" cy="192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49" name="Line 84"/>
            <p:cNvSpPr/>
            <p:nvPr/>
          </p:nvSpPr>
          <p:spPr>
            <a:xfrm>
              <a:off x="2547" y="3436"/>
              <a:ext cx="163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50" name="Line 85"/>
            <p:cNvSpPr/>
            <p:nvPr/>
          </p:nvSpPr>
          <p:spPr>
            <a:xfrm>
              <a:off x="2703" y="3444"/>
              <a:ext cx="0" cy="192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51" name="Line 96"/>
            <p:cNvSpPr/>
            <p:nvPr/>
          </p:nvSpPr>
          <p:spPr>
            <a:xfrm>
              <a:off x="2700" y="3636"/>
              <a:ext cx="231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52" name="Line 97"/>
            <p:cNvSpPr/>
            <p:nvPr/>
          </p:nvSpPr>
          <p:spPr>
            <a:xfrm>
              <a:off x="2920" y="3444"/>
              <a:ext cx="0" cy="192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53" name="Line 98"/>
            <p:cNvSpPr/>
            <p:nvPr/>
          </p:nvSpPr>
          <p:spPr>
            <a:xfrm>
              <a:off x="2918" y="3444"/>
              <a:ext cx="177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54" name="Line 99"/>
            <p:cNvSpPr/>
            <p:nvPr/>
          </p:nvSpPr>
          <p:spPr>
            <a:xfrm>
              <a:off x="3096" y="3437"/>
              <a:ext cx="0" cy="213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55" name="Line 104"/>
            <p:cNvSpPr/>
            <p:nvPr/>
          </p:nvSpPr>
          <p:spPr>
            <a:xfrm>
              <a:off x="3096" y="3648"/>
              <a:ext cx="48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13329" name="组合 71"/>
          <p:cNvGrpSpPr/>
          <p:nvPr/>
        </p:nvGrpSpPr>
        <p:grpSpPr>
          <a:xfrm>
            <a:off x="1295400" y="1148716"/>
            <a:ext cx="9793817" cy="1217083"/>
            <a:chOff x="995337" y="733412"/>
            <a:chExt cx="6885575" cy="913583"/>
          </a:xfrm>
        </p:grpSpPr>
        <p:sp>
          <p:nvSpPr>
            <p:cNvPr id="2" name="Rectangle 3"/>
            <p:cNvSpPr>
              <a:spLocks noChangeArrowheads="1"/>
            </p:cNvSpPr>
            <p:nvPr/>
          </p:nvSpPr>
          <p:spPr bwMode="auto">
            <a:xfrm>
              <a:off x="995337" y="747712"/>
              <a:ext cx="6885575" cy="82460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/>
            <a:lstStyle/>
            <a:p>
              <a:pPr marL="2190750" marR="0" lvl="0" indent="-219075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2135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♦ </a:t>
              </a:r>
              <a:r>
                <a:rPr kumimoji="1" lang="zh-CN" altLang="en-US" sz="2135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特点：</a:t>
              </a:r>
              <a:r>
                <a:rPr kumimoji="1" lang="zh-CN" altLang="en-US" sz="2135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结构简单，仅一个输入</a:t>
              </a:r>
              <a:r>
                <a:rPr kumimoji="1" lang="zh-CN" altLang="en-US" sz="2135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端，不存在输入约束问题。</a:t>
              </a:r>
              <a:endParaRPr kumimoji="1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  <a:p>
              <a:pPr marL="892175" marR="0" lvl="0" indent="-892175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2135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♦</a:t>
              </a:r>
              <a:r>
                <a:rPr kumimoji="1" lang="zh-CN" altLang="en-US" sz="2135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缺点：使能</a:t>
              </a:r>
              <a:r>
                <a:rPr kumimoji="1" lang="zh-CN" altLang="en-US" sz="2135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电位</a:t>
              </a:r>
              <a:r>
                <a:rPr kumimoji="1" lang="en-US" altLang="zh-CN" sz="2135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黑体" panose="02010609060101010101" pitchFamily="49" charset="-122"/>
                  <a:cs typeface="+mn-cs"/>
                </a:rPr>
                <a:t>G</a:t>
              </a:r>
              <a:r>
                <a:rPr kumimoji="1" lang="zh-CN" altLang="en-US" sz="2135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作用</a:t>
              </a:r>
              <a:r>
                <a:rPr kumimoji="1" lang="zh-CN" altLang="en-US" sz="2135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期间，只要输入信号</a:t>
              </a:r>
              <a:r>
                <a:rPr kumimoji="1" lang="en-US" altLang="zh-CN" sz="2135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zh-CN" altLang="en-US" sz="2135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改变</a:t>
              </a:r>
              <a:r>
                <a:rPr kumimoji="1" lang="en-US" altLang="zh-CN" sz="2135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(</a:t>
              </a:r>
              <a:r>
                <a:rPr kumimoji="1" lang="zh-CN" altLang="en-US" sz="2135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有时是</a:t>
              </a:r>
              <a:r>
                <a:rPr kumimoji="1" lang="zh-CN" altLang="en-US" sz="2135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干扰信号），</a:t>
              </a:r>
              <a:r>
                <a:rPr kumimoji="1" lang="en-US" altLang="zh-CN" sz="2135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黑体" panose="02010609060101010101" pitchFamily="49" charset="-122"/>
                  <a:cs typeface="+mn-cs"/>
                </a:rPr>
                <a:t>Q</a:t>
              </a:r>
              <a:r>
                <a:rPr kumimoji="1" lang="zh-CN" altLang="en-US" sz="2135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也跟着改变</a:t>
              </a:r>
              <a:r>
                <a:rPr kumimoji="1" lang="zh-CN" altLang="en-US" sz="2135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；</a:t>
              </a:r>
              <a:r>
                <a:rPr kumimoji="0" lang="zh-CN" altLang="en-US" sz="2135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存在</a:t>
              </a:r>
              <a:r>
                <a:rPr kumimoji="0" lang="zh-CN" altLang="en-US" sz="2135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“</a:t>
              </a:r>
              <a:r>
                <a:rPr kumimoji="0" lang="zh-CN" altLang="en-US" sz="2135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空翻</a:t>
              </a:r>
              <a:r>
                <a:rPr kumimoji="0" lang="zh-CN" altLang="en-US" sz="2135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”现象</a:t>
              </a:r>
              <a:endParaRPr kumimoji="1" lang="zh-CN" altLang="el-GR" sz="2135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6" name="圆角矩形 65"/>
            <p:cNvSpPr/>
            <p:nvPr/>
          </p:nvSpPr>
          <p:spPr bwMode="auto">
            <a:xfrm>
              <a:off x="1000100" y="733412"/>
              <a:ext cx="6880812" cy="913583"/>
            </a:xfrm>
            <a:prstGeom prst="roundRect">
              <a:avLst/>
            </a:prstGeom>
            <a:noFill/>
            <a:ln w="190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7" name="AutoShape 8"/>
          <p:cNvSpPr/>
          <p:nvPr/>
        </p:nvSpPr>
        <p:spPr>
          <a:xfrm>
            <a:off x="46567" y="2780665"/>
            <a:ext cx="2544233" cy="1303867"/>
          </a:xfrm>
          <a:prstGeom prst="wedgeRoundRectCallout">
            <a:avLst>
              <a:gd name="adj1" fmla="val 41546"/>
              <a:gd name="adj2" fmla="val -82065"/>
              <a:gd name="adj3" fmla="val 16667"/>
            </a:avLst>
          </a:prstGeom>
          <a:solidFill>
            <a:srgbClr val="FFFF00"/>
          </a:solidFill>
          <a:ln w="19050" cap="flat" cmpd="sng">
            <a:solidFill>
              <a:srgbClr val="00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eaLnBrk="1" hangingPunct="1">
              <a:spcBef>
                <a:spcPct val="50000"/>
              </a:spcBef>
            </a:pPr>
            <a:r>
              <a:rPr lang="zh-CN" altLang="en-US" sz="1865" b="1" dirty="0">
                <a:latin typeface="黑体" panose="02010609060101010101" pitchFamily="49" charset="-122"/>
                <a:ea typeface="黑体" panose="02010609060101010101" pitchFamily="49" charset="-122"/>
              </a:rPr>
              <a:t>违背了构造时钟触发器的初衷：一个时钟内，最多允许触发器状态翻转</a:t>
            </a:r>
            <a:r>
              <a:rPr lang="zh-CN" altLang="en-US" sz="1865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一次</a:t>
            </a:r>
            <a:endParaRPr lang="zh-CN" altLang="en-US" sz="1865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" name="Text Box 6"/>
          <p:cNvSpPr txBox="1"/>
          <p:nvPr/>
        </p:nvSpPr>
        <p:spPr>
          <a:xfrm>
            <a:off x="1441451" y="4633384"/>
            <a:ext cx="7423149" cy="9131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135" b="1" dirty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135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空翻</a:t>
            </a:r>
            <a:r>
              <a:rPr lang="zh-CN" altLang="en-US" sz="2135" b="1" dirty="0">
                <a:latin typeface="黑体" panose="02010609060101010101" pitchFamily="49" charset="-122"/>
                <a:ea typeface="黑体" panose="02010609060101010101" pitchFamily="49" charset="-122"/>
              </a:rPr>
              <a:t>”现象是锁存器（或电平方式触发器）共有的问题</a:t>
            </a:r>
            <a:endParaRPr lang="en-US" altLang="zh-CN" sz="2135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135" b="1" dirty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135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空翻</a:t>
            </a:r>
            <a:r>
              <a:rPr lang="zh-CN" altLang="en-US" sz="2135" b="1" dirty="0">
                <a:latin typeface="黑体" panose="02010609060101010101" pitchFamily="49" charset="-122"/>
                <a:ea typeface="黑体" panose="02010609060101010101" pitchFamily="49" charset="-122"/>
              </a:rPr>
              <a:t>”使以上器件</a:t>
            </a:r>
            <a:r>
              <a:rPr lang="zh-CN" altLang="en-US" sz="2135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不能</a:t>
            </a:r>
            <a:r>
              <a:rPr lang="zh-CN" altLang="en-US" sz="2135" b="1" dirty="0">
                <a:latin typeface="黑体" panose="02010609060101010101" pitchFamily="49" charset="-122"/>
                <a:ea typeface="黑体" panose="02010609060101010101" pitchFamily="49" charset="-122"/>
              </a:rPr>
              <a:t>正确实现计数功能！</a:t>
            </a:r>
            <a:endParaRPr lang="zh-CN" altLang="en-US" sz="2135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9" name="Text Box 2"/>
          <p:cNvSpPr txBox="1"/>
          <p:nvPr/>
        </p:nvSpPr>
        <p:spPr>
          <a:xfrm>
            <a:off x="2387600" y="5681133"/>
            <a:ext cx="5715000" cy="749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135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l-GR" sz="2135" b="1" dirty="0">
                <a:latin typeface="黑体" panose="02010609060101010101" pitchFamily="49" charset="-122"/>
                <a:ea typeface="黑体" panose="02010609060101010101" pitchFamily="49" charset="-122"/>
              </a:rPr>
              <a:t>☆</a:t>
            </a:r>
            <a:r>
              <a:rPr lang="en-US" altLang="zh-CN" sz="2135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135" b="1" dirty="0">
                <a:latin typeface="黑体" panose="02010609060101010101" pitchFamily="49" charset="-122"/>
                <a:ea typeface="黑体" panose="02010609060101010101" pitchFamily="49" charset="-122"/>
              </a:rPr>
              <a:t>关键问题：电平（电位）触发</a:t>
            </a:r>
            <a:endParaRPr lang="zh-CN" altLang="en-US" sz="2135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135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l-GR" sz="2135" b="1" dirty="0">
                <a:latin typeface="黑体" panose="02010609060101010101" pitchFamily="49" charset="-122"/>
                <a:ea typeface="黑体" panose="02010609060101010101" pitchFamily="49" charset="-122"/>
              </a:rPr>
              <a:t>☆</a:t>
            </a:r>
            <a:r>
              <a:rPr lang="zh-CN" altLang="en-US" sz="2135" b="1" dirty="0">
                <a:latin typeface="黑体" panose="02010609060101010101" pitchFamily="49" charset="-122"/>
                <a:ea typeface="黑体" panose="02010609060101010101" pitchFamily="49" charset="-122"/>
              </a:rPr>
              <a:t> 解决方案：改电平触发为</a:t>
            </a:r>
            <a:r>
              <a:rPr lang="zh-CN" altLang="en-US" sz="2135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边沿触发 </a:t>
            </a:r>
            <a:endParaRPr lang="zh-CN" altLang="en-US" sz="2135" b="1" u="sng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" name="AutoShape 8"/>
          <p:cNvSpPr/>
          <p:nvPr/>
        </p:nvSpPr>
        <p:spPr>
          <a:xfrm>
            <a:off x="7816851" y="5681133"/>
            <a:ext cx="2216149" cy="1011767"/>
          </a:xfrm>
          <a:prstGeom prst="wedgeRoundRectCallout">
            <a:avLst>
              <a:gd name="adj1" fmla="val -77954"/>
              <a:gd name="adj2" fmla="val 14625"/>
              <a:gd name="adj3" fmla="val 16667"/>
            </a:avLst>
          </a:prstGeom>
          <a:noFill/>
          <a:ln w="19050" cap="flat" cmpd="sng">
            <a:solidFill>
              <a:srgbClr val="00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eaLnBrk="1" hangingPunct="1">
              <a:spcBef>
                <a:spcPct val="50000"/>
              </a:spcBef>
            </a:pPr>
            <a:r>
              <a:rPr lang="zh-CN" altLang="en-US" sz="1865" b="1" dirty="0">
                <a:latin typeface="黑体" panose="02010609060101010101" pitchFamily="49" charset="-122"/>
                <a:ea typeface="黑体" panose="02010609060101010101" pitchFamily="49" charset="-122"/>
              </a:rPr>
              <a:t>时钟信号的</a:t>
            </a:r>
            <a:r>
              <a:rPr lang="zh-CN" altLang="en-US" sz="1865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上升沿</a:t>
            </a:r>
            <a:r>
              <a:rPr lang="zh-CN" altLang="en-US" sz="1865" b="1" dirty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sz="1865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下降沿</a:t>
            </a:r>
            <a:r>
              <a:rPr lang="en-US" altLang="zh-CN" sz="1865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865" b="1" dirty="0">
                <a:latin typeface="黑体" panose="02010609060101010101" pitchFamily="49" charset="-122"/>
                <a:ea typeface="黑体" panose="02010609060101010101" pitchFamily="49" charset="-122"/>
              </a:rPr>
              <a:t>触发器改变状态 </a:t>
            </a:r>
            <a:endParaRPr lang="zh-CN" altLang="en-US" sz="1865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" name="组合 72"/>
          <p:cNvGrpSpPr/>
          <p:nvPr/>
        </p:nvGrpSpPr>
        <p:grpSpPr>
          <a:xfrm>
            <a:off x="2544233" y="2875916"/>
            <a:ext cx="2207684" cy="1536700"/>
            <a:chOff x="1835696" y="1779662"/>
            <a:chExt cx="1656184" cy="1152128"/>
          </a:xfrm>
        </p:grpSpPr>
        <p:sp>
          <p:nvSpPr>
            <p:cNvPr id="72" name="云形标注 71"/>
            <p:cNvSpPr/>
            <p:nvPr/>
          </p:nvSpPr>
          <p:spPr bwMode="auto">
            <a:xfrm>
              <a:off x="1835696" y="1779662"/>
              <a:ext cx="1656184" cy="1152128"/>
            </a:xfrm>
            <a:prstGeom prst="cloudCallout">
              <a:avLst>
                <a:gd name="adj1" fmla="val 27497"/>
                <a:gd name="adj2" fmla="val -111694"/>
              </a:avLst>
            </a:prstGeom>
            <a:solidFill>
              <a:schemeClr val="tx2">
                <a:lumMod val="40000"/>
                <a:lumOff val="60000"/>
              </a:schemeClr>
            </a:solidFill>
            <a:ln w="19050" cap="flat" cmpd="sng" algn="ctr">
              <a:solidFill>
                <a:schemeClr val="bg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979712" y="1851670"/>
              <a:ext cx="1440160" cy="929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>
                <a:buClrTx/>
                <a:buSzTx/>
                <a:buFontTx/>
                <a:defRPr/>
              </a:pPr>
              <a:r>
                <a:rPr kumimoji="0" lang="zh-CN" altLang="en-US" sz="1865" b="1" kern="1200" cap="none" spc="0" normalizeH="0" baseline="0" noProof="0" dirty="0" smtClean="0">
                  <a:latin typeface="+mj-lt"/>
                  <a:ea typeface="黑体" panose="02010609060101010101" pitchFamily="49" charset="-122"/>
                  <a:cs typeface="+mn-cs"/>
                </a:rPr>
                <a:t>锁存器的使能端送</a:t>
              </a:r>
              <a:r>
                <a:rPr kumimoji="0" lang="zh-CN" altLang="en-US" sz="1865" b="1" kern="1200" cap="none" spc="0" normalizeH="0" baseline="0" noProof="0" dirty="0" smtClean="0"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时钟信号，电平触发方式的触发器</a:t>
              </a:r>
              <a:endParaRPr kumimoji="0" lang="zh-CN" altLang="en-US" sz="1865" b="1" kern="1200" cap="none" spc="0" normalizeH="0" baseline="0" noProof="0" dirty="0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7" dur="500"/>
                                        <p:tgtEl>
                                          <p:spTgt spid="69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charRg st="1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2" dur="500"/>
                                        <p:tgtEl>
                                          <p:spTgt spid="69">
                                            <p:txEl>
                                              <p:charRg st="1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  <p:bldP spid="7" grpId="0"/>
      <p:bldP spid="8" grpId="0"/>
      <p:bldP spid="67" grpId="0" bldLvl="0" animBg="1"/>
      <p:bldP spid="68" grpId="0"/>
      <p:bldP spid="69" grpId="0" build="p"/>
      <p:bldP spid="71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lnSpc>
                <a:spcPct val="100000"/>
              </a:lnSpc>
              <a:spcBef>
                <a:spcPct val="50000"/>
              </a:spcBef>
              <a:buClr>
                <a:srgbClr val="FF6600"/>
              </a:buClr>
              <a:buSzPct val="65000"/>
              <a:buChar char="n"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锁存器（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Latch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457200" marR="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kern="1200" noProof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或非门构成的基本RS锁存器</a:t>
            </a:r>
            <a:endParaRPr kumimoji="1" lang="zh-CN" altLang="en-US" sz="2800" b="1" i="0" u="none" strike="noStrike" kern="1200" cap="none" spc="0" normalizeH="0" baseline="0" noProof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kern="1200" noProof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与非门构成的基本RS锁存器</a:t>
            </a:r>
            <a:endParaRPr kumimoji="1" lang="zh-CN" altLang="en-US" sz="2800" b="1" i="0" u="none" strike="noStrike" kern="1200" cap="none" spc="0" normalizeH="0" baseline="0" noProof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2" indent="0" defTabSz="914400" eaLnBrk="1" hangingPunct="1">
              <a:lnSpc>
                <a:spcPct val="100000"/>
              </a:lnSpc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kern="1200" noProof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门控</a:t>
            </a:r>
            <a:r>
              <a:rPr kumimoji="1" lang="en-US" altLang="zh-CN" sz="2800" b="1" kern="1200" noProof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kumimoji="1" lang="zh-CN" altLang="en-US" sz="2800" b="1" kern="1200" noProof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锁存器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ct val="50000"/>
              </a:spcBef>
              <a:buClr>
                <a:srgbClr val="FF6600"/>
              </a:buClr>
              <a:buSzPct val="65000"/>
              <a:buChar char="n"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触发器（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Flip-Flop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ct val="50000"/>
              </a:spcBef>
              <a:buClr>
                <a:srgbClr val="FF6600"/>
              </a:buClr>
              <a:buSzPct val="65000"/>
              <a:buChar char="n"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带附加输入端的边沿触发器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ct val="50000"/>
              </a:spcBef>
              <a:buClr>
                <a:srgbClr val="FF6600"/>
              </a:buClr>
              <a:buSzPct val="65000"/>
              <a:buChar char="n"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触发器类型转换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6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p>
            <a:pPr>
              <a:buNone/>
            </a:pPr>
            <a:r>
              <a:rPr lang="zh-CN" altLang="en-US" dirty="0">
                <a:ea typeface="黑体" panose="02010609060101010101" pitchFamily="49" charset="-122"/>
              </a:rPr>
              <a:t>时序逻辑元件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lnSpc>
                <a:spcPct val="140000"/>
              </a:lnSpc>
              <a:spcBef>
                <a:spcPct val="50000"/>
              </a:spcBef>
              <a:buClr>
                <a:srgbClr val="FF6600"/>
              </a:buClr>
              <a:buSzPct val="65000"/>
              <a:buChar char="n"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锁存器（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Latch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lvl="0" indent="0">
              <a:lnSpc>
                <a:spcPct val="140000"/>
              </a:lnSpc>
              <a:spcBef>
                <a:spcPct val="50000"/>
              </a:spcBef>
              <a:buClr>
                <a:srgbClr val="FF6600"/>
              </a:buClr>
              <a:buSzPct val="65000"/>
              <a:buChar char="n"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触发器（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Flip-Flop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ct val="140000"/>
              </a:lnSpc>
              <a:spcBef>
                <a:spcPct val="50000"/>
              </a:spcBef>
              <a:buClr>
                <a:srgbClr val="FF6600"/>
              </a:buClr>
              <a:buSzPct val="65000"/>
              <a:buChar char="n"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带附加输入端的边沿触发器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ct val="140000"/>
              </a:lnSpc>
              <a:spcBef>
                <a:spcPct val="50000"/>
              </a:spcBef>
              <a:buClr>
                <a:srgbClr val="FF6600"/>
              </a:buClr>
              <a:buSzPct val="65000"/>
              <a:buChar char="n"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触发器类型转换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/>
          </a:p>
        </p:txBody>
      </p:sp>
      <p:sp>
        <p:nvSpPr>
          <p:cNvPr id="8196" name="标题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/>
          <a:p>
            <a:pPr>
              <a:buNone/>
            </a:pPr>
            <a:r>
              <a:rPr lang="zh-CN" altLang="en-US" dirty="0">
                <a:ea typeface="黑体" panose="02010609060101010101" pitchFamily="49" charset="-122"/>
              </a:rPr>
              <a:t>时序逻辑元件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pPr marL="262255" lvl="0" indent="-262255">
              <a:spcBef>
                <a:spcPct val="0"/>
              </a:spcBef>
              <a:buClr>
                <a:schemeClr val="hlink"/>
              </a:buClr>
              <a:buSzPct val="70000"/>
              <a:buChar char="n"/>
            </a:pPr>
            <a:r>
              <a:rPr lang="zh-CN" altLang="en-US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锁存器和触发器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是构成存储电路的基本元件</a:t>
            </a:r>
            <a:endParaRPr lang="zh-CN" altLang="en-US" dirty="0">
              <a:latin typeface="Arial" panose="020B0604020202020204" pitchFamily="34" charset="0"/>
              <a:sym typeface="+mn-ea"/>
            </a:endParaRPr>
          </a:p>
          <a:p>
            <a:pPr marL="262255" lvl="0" indent="-262255">
              <a:spcBef>
                <a:spcPct val="0"/>
              </a:spcBef>
              <a:buClr>
                <a:schemeClr val="hlink"/>
              </a:buClr>
              <a:buSzPct val="70000"/>
              <a:buChar char="n"/>
            </a:pPr>
            <a:r>
              <a:rPr kumimoji="1" lang="zh-CN" altLang="en-US" sz="3200" b="1" kern="120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现态（原态）和</a:t>
            </a:r>
            <a:r>
              <a:rPr kumimoji="1" lang="en-US" altLang="zh-CN" sz="3200" b="1" kern="120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kumimoji="1" lang="zh-CN" altLang="en-US" sz="3200" b="1" kern="120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次态（新态）</a:t>
            </a:r>
            <a:endParaRPr lang="zh-CN" altLang="en-US" dirty="0">
              <a:latin typeface="Arial" panose="020B0604020202020204" pitchFamily="34" charset="0"/>
              <a:sym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115695" y="2886075"/>
          <a:ext cx="10021570" cy="3290570"/>
        </p:xfrm>
        <a:graphic>
          <a:graphicData uri="http://schemas.openxmlformats.org/drawingml/2006/table">
            <a:tbl>
              <a:tblPr/>
              <a:tblGrid>
                <a:gridCol w="329213"/>
                <a:gridCol w="727152"/>
                <a:gridCol w="3312160"/>
                <a:gridCol w="911598"/>
                <a:gridCol w="2112946"/>
                <a:gridCol w="2628576"/>
              </a:tblGrid>
              <a:tr h="39052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构成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定义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结构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电路框图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逻辑函数表达式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132300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字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逻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辑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电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路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27" marB="45727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组合逻辑电路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27" marB="45727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4" marR="91444" marT="45727" marB="45727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4" marR="91444" marT="45727" marB="45727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4" marR="91444" marT="45727" marB="45727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4" marR="91444" marT="45727" marB="45727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1577031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时序逻辑电路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4" marR="91444" marT="45727" marB="45727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4" marR="91444" marT="45727" marB="45727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4" marR="91444" marT="45727" marB="45727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4" marR="91444" marT="45727" marB="45727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4" marR="91444" marT="45727" marB="45727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Text Box 2"/>
          <p:cNvSpPr txBox="1"/>
          <p:nvPr/>
        </p:nvSpPr>
        <p:spPr>
          <a:xfrm>
            <a:off x="2357120" y="3399473"/>
            <a:ext cx="2757488" cy="890587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15000"/>
              </a:lnSpc>
              <a:spcBef>
                <a:spcPts val="300"/>
              </a:spcBef>
              <a:buClrTx/>
              <a:buSzTx/>
              <a:buNone/>
            </a:pPr>
            <a:r>
              <a:rPr lang="zh-CN" altLang="en-US" sz="1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任意时刻的输出</a:t>
            </a:r>
            <a:r>
              <a:rPr lang="en-US" altLang="zh-CN" sz="1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1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14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ct val="115000"/>
              </a:lnSpc>
              <a:spcBef>
                <a:spcPts val="300"/>
              </a:spcBef>
              <a:buClr>
                <a:srgbClr val="C00000"/>
              </a:buClr>
              <a:buSzPct val="70000"/>
              <a:buChar char="n"/>
            </a:pPr>
            <a:r>
              <a:rPr lang="zh-CN" altLang="en-US" sz="1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仅与</a:t>
            </a:r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当前时刻</a:t>
            </a:r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有关</a:t>
            </a:r>
            <a:endParaRPr lang="en-US" altLang="zh-CN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ct val="115000"/>
              </a:lnSpc>
              <a:spcBef>
                <a:spcPts val="300"/>
              </a:spcBef>
              <a:buClr>
                <a:srgbClr val="C00000"/>
              </a:buClr>
              <a:buSzPct val="70000"/>
              <a:buNone/>
            </a:pPr>
            <a:r>
              <a:rPr lang="en-US" altLang="zh-CN" sz="1400" b="1" i="1" dirty="0">
                <a:latin typeface="Arial" panose="020B0604020202020204" pitchFamily="34" charset="0"/>
                <a:ea typeface="楷体_GB2312" pitchFamily="49" charset="-122"/>
              </a:rPr>
              <a:t>     Z</a:t>
            </a:r>
            <a:r>
              <a:rPr lang="en-US" altLang="zh-CN" sz="1400" b="1" baseline="-30000" dirty="0">
                <a:latin typeface="Arial" panose="020B0604020202020204" pitchFamily="34" charset="0"/>
                <a:ea typeface="楷体_GB2312" pitchFamily="49" charset="-122"/>
              </a:rPr>
              <a:t>m</a:t>
            </a:r>
            <a:r>
              <a:rPr lang="en-US" altLang="zh-CN" sz="1400" b="1" dirty="0">
                <a:latin typeface="Arial" panose="020B0604020202020204" pitchFamily="34" charset="0"/>
                <a:ea typeface="楷体_GB2312" pitchFamily="49" charset="-122"/>
              </a:rPr>
              <a:t> = </a:t>
            </a:r>
            <a:r>
              <a:rPr lang="en-US" altLang="zh-CN" sz="1400" b="1" i="1" dirty="0">
                <a:latin typeface="Arial" panose="020B0604020202020204" pitchFamily="34" charset="0"/>
                <a:ea typeface="楷体_GB2312" pitchFamily="49" charset="-122"/>
              </a:rPr>
              <a:t>f</a:t>
            </a:r>
            <a:r>
              <a:rPr lang="en-US" altLang="zh-CN" sz="1400" b="1" baseline="-30000" dirty="0">
                <a:latin typeface="Arial" panose="020B0604020202020204" pitchFamily="34" charset="0"/>
                <a:ea typeface="楷体_GB2312" pitchFamily="49" charset="-122"/>
              </a:rPr>
              <a:t>m</a:t>
            </a:r>
            <a:r>
              <a:rPr lang="en-US" altLang="zh-CN" sz="1400" b="1" dirty="0">
                <a:latin typeface="Arial" panose="020B0604020202020204" pitchFamily="34" charset="0"/>
                <a:ea typeface="楷体_GB2312" pitchFamily="49" charset="-122"/>
              </a:rPr>
              <a:t> (</a:t>
            </a:r>
            <a:r>
              <a:rPr lang="en-US" altLang="zh-CN" sz="1400" b="1" i="1" dirty="0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en-US" altLang="zh-CN" sz="1400" b="1" baseline="-3000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1400" b="1" dirty="0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1400" b="1" dirty="0">
                <a:latin typeface="Arial" panose="020B0604020202020204" pitchFamily="34" charset="0"/>
                <a:ea typeface="楷体_GB2312" pitchFamily="49" charset="-122"/>
              </a:rPr>
              <a:t>…</a:t>
            </a:r>
            <a:r>
              <a:rPr lang="zh-CN" altLang="en-US" sz="1400" b="1" dirty="0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1400" b="1" i="1" dirty="0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en-US" altLang="zh-CN" sz="1400" b="1" baseline="-30000" dirty="0"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en-US" altLang="zh-CN" sz="1400" b="1" dirty="0">
                <a:latin typeface="Arial" panose="020B0604020202020204" pitchFamily="34" charset="0"/>
                <a:ea typeface="楷体_GB2312" pitchFamily="49" charset="-122"/>
              </a:rPr>
              <a:t>)</a:t>
            </a:r>
            <a:endParaRPr lang="en-US" altLang="zh-CN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 Box 2"/>
          <p:cNvSpPr txBox="1"/>
          <p:nvPr/>
        </p:nvSpPr>
        <p:spPr>
          <a:xfrm>
            <a:off x="2266633" y="4707573"/>
            <a:ext cx="3241675" cy="1062037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1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任意时刻的输出与以下均有关: </a:t>
            </a:r>
            <a:endParaRPr lang="zh-CN" altLang="en-US" sz="14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ct val="115000"/>
              </a:lnSpc>
              <a:spcBef>
                <a:spcPct val="0"/>
              </a:spcBef>
              <a:buClr>
                <a:srgbClr val="C00000"/>
              </a:buClr>
              <a:buSzPct val="70000"/>
              <a:buChar char="n"/>
            </a:pPr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 当前时刻的输入</a:t>
            </a:r>
            <a:endParaRPr lang="en-US" altLang="zh-CN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ct val="115000"/>
              </a:lnSpc>
              <a:spcBef>
                <a:spcPct val="0"/>
              </a:spcBef>
              <a:buClr>
                <a:srgbClr val="C00000"/>
              </a:buClr>
              <a:buSzPct val="70000"/>
              <a:buChar char="n"/>
            </a:pPr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 电路过去（上一个时刻）的工作状态</a:t>
            </a:r>
            <a:endParaRPr lang="en-US" altLang="zh-CN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ct val="115000"/>
              </a:lnSpc>
              <a:spcBef>
                <a:spcPct val="0"/>
              </a:spcBef>
              <a:buClr>
                <a:srgbClr val="C00000"/>
              </a:buClr>
              <a:buSzPct val="70000"/>
              <a:buFont typeface="Arial" panose="020B0604020202020204" pitchFamily="34" charset="0"/>
              <a:buNone/>
            </a:pPr>
            <a:r>
              <a:rPr lang="en-US" altLang="zh-CN" sz="1400" b="1" i="1" dirty="0">
                <a:latin typeface="Arial" panose="020B0604020202020204" pitchFamily="34" charset="0"/>
                <a:ea typeface="楷体_GB2312" pitchFamily="49" charset="-122"/>
              </a:rPr>
              <a:t>  Z</a:t>
            </a:r>
            <a:r>
              <a:rPr lang="en-US" altLang="zh-CN" sz="1400" b="1" baseline="-30000" dirty="0">
                <a:latin typeface="Arial" panose="020B0604020202020204" pitchFamily="34" charset="0"/>
                <a:ea typeface="楷体_GB2312" pitchFamily="49" charset="-122"/>
              </a:rPr>
              <a:t>m</a:t>
            </a:r>
            <a:r>
              <a:rPr lang="en-US" altLang="zh-CN" sz="1400" b="1" dirty="0">
                <a:latin typeface="Arial" panose="020B0604020202020204" pitchFamily="34" charset="0"/>
                <a:ea typeface="楷体_GB2312" pitchFamily="49" charset="-122"/>
              </a:rPr>
              <a:t> = </a:t>
            </a:r>
            <a:r>
              <a:rPr lang="en-US" altLang="zh-CN" sz="1400" b="1" i="1" dirty="0">
                <a:latin typeface="Arial" panose="020B0604020202020204" pitchFamily="34" charset="0"/>
                <a:ea typeface="楷体_GB2312" pitchFamily="49" charset="-122"/>
              </a:rPr>
              <a:t>f</a:t>
            </a:r>
            <a:r>
              <a:rPr lang="en-US" altLang="zh-CN" sz="1400" b="1" baseline="-30000" dirty="0">
                <a:latin typeface="Arial" panose="020B0604020202020204" pitchFamily="34" charset="0"/>
                <a:ea typeface="楷体_GB2312" pitchFamily="49" charset="-122"/>
              </a:rPr>
              <a:t>m</a:t>
            </a:r>
            <a:r>
              <a:rPr lang="en-US" altLang="zh-CN" sz="1400" b="1" dirty="0">
                <a:latin typeface="Arial" panose="020B0604020202020204" pitchFamily="34" charset="0"/>
                <a:ea typeface="楷体_GB2312" pitchFamily="49" charset="-122"/>
              </a:rPr>
              <a:t> (</a:t>
            </a:r>
            <a:r>
              <a:rPr lang="en-US" altLang="zh-CN" sz="1400" b="1" i="1" dirty="0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en-US" altLang="zh-CN" sz="1400" b="1" baseline="-3000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1400" b="1" dirty="0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1400" b="1" dirty="0">
                <a:latin typeface="Arial" panose="020B0604020202020204" pitchFamily="34" charset="0"/>
                <a:ea typeface="楷体_GB2312" pitchFamily="49" charset="-122"/>
              </a:rPr>
              <a:t>…</a:t>
            </a:r>
            <a:r>
              <a:rPr lang="zh-CN" altLang="en-US" sz="1400" b="1" dirty="0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1400" b="1" i="1" dirty="0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en-US" altLang="zh-CN" sz="1400" b="1" baseline="-30000" dirty="0"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zh-CN" altLang="en-US" sz="1400" b="1" dirty="0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1400" b="1" i="1" dirty="0">
                <a:latin typeface="Arial" panose="020B0604020202020204" pitchFamily="34" charset="0"/>
                <a:ea typeface="楷体_GB2312" pitchFamily="49" charset="-122"/>
              </a:rPr>
              <a:t>y</a:t>
            </a:r>
            <a:r>
              <a:rPr lang="en-US" altLang="zh-CN" sz="1400" b="1" baseline="-3000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1400" b="1" dirty="0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1400" b="1" dirty="0">
                <a:latin typeface="Arial" panose="020B0604020202020204" pitchFamily="34" charset="0"/>
                <a:ea typeface="楷体_GB2312" pitchFamily="49" charset="-122"/>
              </a:rPr>
              <a:t>…</a:t>
            </a:r>
            <a:r>
              <a:rPr lang="zh-CN" altLang="en-US" sz="1400" b="1" dirty="0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1400" b="1" i="1" dirty="0">
                <a:latin typeface="Arial" panose="020B0604020202020204" pitchFamily="34" charset="0"/>
                <a:ea typeface="楷体_GB2312" pitchFamily="49" charset="-122"/>
              </a:rPr>
              <a:t>y</a:t>
            </a:r>
            <a:r>
              <a:rPr lang="en-US" altLang="zh-CN" sz="1400" b="1" baseline="-30000" dirty="0">
                <a:latin typeface="Arial" panose="020B0604020202020204" pitchFamily="34" charset="0"/>
                <a:ea typeface="楷体_GB2312" pitchFamily="49" charset="-122"/>
              </a:rPr>
              <a:t>s</a:t>
            </a:r>
            <a:r>
              <a:rPr lang="en-US" altLang="zh-CN" sz="1400" b="1" dirty="0">
                <a:latin typeface="Arial" panose="020B0604020202020204" pitchFamily="34" charset="0"/>
                <a:ea typeface="楷体_GB2312" pitchFamily="49" charset="-122"/>
              </a:rPr>
              <a:t>)</a:t>
            </a: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120" y="3496310"/>
            <a:ext cx="2009775" cy="8016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145" y="4688523"/>
            <a:ext cx="1936750" cy="1419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8"/>
          <p:cNvSpPr txBox="1"/>
          <p:nvPr/>
        </p:nvSpPr>
        <p:spPr>
          <a:xfrm>
            <a:off x="5433695" y="3626485"/>
            <a:ext cx="958850" cy="614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不包含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存储元件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 Box 8"/>
          <p:cNvSpPr txBox="1"/>
          <p:nvPr/>
        </p:nvSpPr>
        <p:spPr>
          <a:xfrm>
            <a:off x="5508308" y="5007610"/>
            <a:ext cx="960437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包含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存储元件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 Box 2"/>
          <p:cNvSpPr txBox="1"/>
          <p:nvPr/>
        </p:nvSpPr>
        <p:spPr>
          <a:xfrm>
            <a:off x="8594408" y="4707573"/>
            <a:ext cx="2693987" cy="1220787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ts val="200"/>
              </a:spcBef>
              <a:buClrTx/>
              <a:buSzTx/>
              <a:buNone/>
            </a:pPr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有三组：</a:t>
            </a:r>
            <a:endParaRPr lang="en-US" altLang="zh-CN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spcBef>
                <a:spcPts val="200"/>
              </a:spcBef>
              <a:buClrTx/>
              <a:buSzTx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输出方程</a:t>
            </a:r>
            <a:r>
              <a:rPr lang="en-US" altLang="zh-CN" sz="1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1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驱动方程</a:t>
            </a:r>
            <a:r>
              <a:rPr lang="en-US" altLang="zh-CN" sz="1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1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状态方程</a:t>
            </a:r>
            <a:r>
              <a:rPr lang="en-US" altLang="zh-CN" sz="1400" b="1" dirty="0"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spcBef>
                <a:spcPts val="200"/>
              </a:spcBef>
              <a:buClrTx/>
              <a:buSzTx/>
              <a:buNone/>
            </a:pPr>
            <a:r>
              <a:rPr lang="en-US" altLang="zh-CN" sz="1400" b="1" i="1" dirty="0">
                <a:latin typeface="Arial" panose="020B0604020202020204" pitchFamily="34" charset="0"/>
                <a:ea typeface="楷体_GB2312" pitchFamily="49" charset="-122"/>
              </a:rPr>
              <a:t>Z</a:t>
            </a:r>
            <a:r>
              <a:rPr lang="en-US" altLang="zh-CN" sz="1400" b="1" baseline="-30000" dirty="0">
                <a:latin typeface="Arial" panose="020B0604020202020204" pitchFamily="34" charset="0"/>
                <a:ea typeface="楷体_GB2312" pitchFamily="49" charset="-122"/>
              </a:rPr>
              <a:t>m</a:t>
            </a:r>
            <a:r>
              <a:rPr lang="en-US" altLang="zh-CN" sz="1400" b="1" dirty="0">
                <a:latin typeface="Arial" panose="020B0604020202020204" pitchFamily="34" charset="0"/>
                <a:ea typeface="楷体_GB2312" pitchFamily="49" charset="-122"/>
              </a:rPr>
              <a:t> = </a:t>
            </a:r>
            <a:r>
              <a:rPr lang="en-US" altLang="zh-CN" sz="1400" b="1" i="1" dirty="0">
                <a:latin typeface="Arial" panose="020B0604020202020204" pitchFamily="34" charset="0"/>
                <a:ea typeface="楷体_GB2312" pitchFamily="49" charset="-122"/>
              </a:rPr>
              <a:t>f</a:t>
            </a:r>
            <a:r>
              <a:rPr lang="en-US" altLang="zh-CN" sz="1400" b="1" baseline="-30000" dirty="0">
                <a:latin typeface="Arial" panose="020B0604020202020204" pitchFamily="34" charset="0"/>
                <a:ea typeface="楷体_GB2312" pitchFamily="49" charset="-122"/>
              </a:rPr>
              <a:t>m</a:t>
            </a:r>
            <a:r>
              <a:rPr lang="en-US" altLang="zh-CN" sz="1400" b="1" dirty="0">
                <a:latin typeface="Arial" panose="020B0604020202020204" pitchFamily="34" charset="0"/>
                <a:ea typeface="楷体_GB2312" pitchFamily="49" charset="-122"/>
              </a:rPr>
              <a:t> (</a:t>
            </a:r>
            <a:r>
              <a:rPr lang="en-US" altLang="zh-CN" sz="1400" b="1" i="1" dirty="0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en-US" altLang="zh-CN" sz="1400" b="1" baseline="-3000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en-US" altLang="zh-CN" sz="1400" b="1" dirty="0">
                <a:latin typeface="Arial" panose="020B0604020202020204" pitchFamily="34" charset="0"/>
                <a:ea typeface="楷体_GB2312" pitchFamily="49" charset="-122"/>
              </a:rPr>
              <a:t>,…,</a:t>
            </a:r>
            <a:r>
              <a:rPr lang="en-US" altLang="zh-CN" sz="1400" b="1" i="1" dirty="0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en-US" altLang="zh-CN" sz="1400" b="1" baseline="-30000" dirty="0"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en-US" altLang="zh-CN" sz="1400" b="1" dirty="0"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en-US" altLang="zh-CN" sz="1400" b="1" i="1" dirty="0">
                <a:latin typeface="Arial" panose="020B0604020202020204" pitchFamily="34" charset="0"/>
                <a:ea typeface="楷体_GB2312" pitchFamily="49" charset="-122"/>
              </a:rPr>
              <a:t>y</a:t>
            </a:r>
            <a:r>
              <a:rPr lang="en-US" altLang="zh-CN" sz="1400" b="1" baseline="-3000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en-US" altLang="zh-CN" sz="1400" b="1" dirty="0">
                <a:latin typeface="Arial" panose="020B0604020202020204" pitchFamily="34" charset="0"/>
                <a:ea typeface="楷体_GB2312" pitchFamily="49" charset="-122"/>
              </a:rPr>
              <a:t>,…,</a:t>
            </a:r>
            <a:r>
              <a:rPr lang="en-US" altLang="zh-CN" sz="1400" b="1" i="1" dirty="0">
                <a:latin typeface="Arial" panose="020B0604020202020204" pitchFamily="34" charset="0"/>
                <a:ea typeface="楷体_GB2312" pitchFamily="49" charset="-122"/>
              </a:rPr>
              <a:t>y</a:t>
            </a:r>
            <a:r>
              <a:rPr lang="en-US" altLang="zh-CN" sz="1400" b="1" baseline="-30000" dirty="0">
                <a:latin typeface="Arial" panose="020B0604020202020204" pitchFamily="34" charset="0"/>
                <a:ea typeface="楷体_GB2312" pitchFamily="49" charset="-122"/>
              </a:rPr>
              <a:t>r</a:t>
            </a:r>
            <a:r>
              <a:rPr lang="en-US" altLang="zh-CN" sz="1400" b="1" dirty="0">
                <a:latin typeface="Arial" panose="020B0604020202020204" pitchFamily="34" charset="0"/>
                <a:ea typeface="楷体_GB2312" pitchFamily="49" charset="-122"/>
              </a:rPr>
              <a:t>)</a:t>
            </a:r>
            <a:r>
              <a:rPr lang="en-US" altLang="zh-CN" sz="1400" b="1" dirty="0">
                <a:latin typeface="楷体_GB2312" pitchFamily="49" charset="-122"/>
                <a:ea typeface="楷体_GB2312" pitchFamily="49" charset="-122"/>
              </a:rPr>
              <a:t> </a:t>
            </a:r>
            <a:b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1400" b="1" i="1" dirty="0">
                <a:latin typeface="Arial" panose="020B0604020202020204" pitchFamily="34" charset="0"/>
                <a:ea typeface="楷体_GB2312" pitchFamily="49" charset="-122"/>
              </a:rPr>
              <a:t>Y</a:t>
            </a:r>
            <a:r>
              <a:rPr lang="en-US" altLang="zh-CN" sz="1400" b="1" baseline="-30000" dirty="0">
                <a:latin typeface="Arial" panose="020B0604020202020204" pitchFamily="34" charset="0"/>
                <a:ea typeface="楷体_GB2312" pitchFamily="49" charset="-122"/>
              </a:rPr>
              <a:t>r</a:t>
            </a:r>
            <a:r>
              <a:rPr lang="en-US" altLang="zh-CN" sz="1400" b="1" dirty="0">
                <a:latin typeface="Arial" panose="020B0604020202020204" pitchFamily="34" charset="0"/>
                <a:ea typeface="楷体_GB2312" pitchFamily="49" charset="-122"/>
              </a:rPr>
              <a:t> = </a:t>
            </a:r>
            <a:r>
              <a:rPr lang="en-US" altLang="zh-CN" sz="1400" b="1" i="1" dirty="0"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en-US" altLang="zh-CN" sz="1400" b="1" baseline="-30000" dirty="0">
                <a:latin typeface="Arial" panose="020B0604020202020204" pitchFamily="34" charset="0"/>
                <a:ea typeface="楷体_GB2312" pitchFamily="49" charset="-122"/>
              </a:rPr>
              <a:t>r</a:t>
            </a:r>
            <a:r>
              <a:rPr lang="en-US" altLang="zh-CN" sz="1400" b="1" dirty="0">
                <a:latin typeface="Arial" panose="020B0604020202020204" pitchFamily="34" charset="0"/>
                <a:ea typeface="楷体_GB2312" pitchFamily="49" charset="-122"/>
              </a:rPr>
              <a:t> (</a:t>
            </a:r>
            <a:r>
              <a:rPr lang="en-US" altLang="zh-CN" sz="1400" b="1" i="1" dirty="0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en-US" altLang="zh-CN" sz="1400" b="1" baseline="-3000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en-US" altLang="zh-CN" sz="1400" b="1" dirty="0">
                <a:latin typeface="Arial" panose="020B0604020202020204" pitchFamily="34" charset="0"/>
                <a:ea typeface="楷体_GB2312" pitchFamily="49" charset="-122"/>
              </a:rPr>
              <a:t>,…,</a:t>
            </a:r>
            <a:r>
              <a:rPr lang="en-US" altLang="zh-CN" sz="1400" b="1" i="1" dirty="0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en-US" altLang="zh-CN" sz="1400" b="1" baseline="-30000" dirty="0"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en-US" altLang="zh-CN" sz="1400" b="1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en-US" altLang="zh-CN" sz="1400" b="1" i="1" dirty="0">
                <a:latin typeface="Arial" panose="020B0604020202020204" pitchFamily="34" charset="0"/>
                <a:ea typeface="楷体_GB2312" pitchFamily="49" charset="-122"/>
              </a:rPr>
              <a:t>y</a:t>
            </a:r>
            <a:r>
              <a:rPr lang="en-US" altLang="zh-CN" sz="1400" b="1" baseline="-3000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en-US" altLang="zh-CN" sz="1400" b="1" dirty="0">
                <a:latin typeface="Arial" panose="020B0604020202020204" pitchFamily="34" charset="0"/>
                <a:ea typeface="楷体_GB2312" pitchFamily="49" charset="-122"/>
              </a:rPr>
              <a:t>,…,</a:t>
            </a:r>
            <a:r>
              <a:rPr lang="en-US" altLang="zh-CN" sz="1400" b="1" i="1" dirty="0">
                <a:latin typeface="Arial" panose="020B0604020202020204" pitchFamily="34" charset="0"/>
                <a:ea typeface="楷体_GB2312" pitchFamily="49" charset="-122"/>
              </a:rPr>
              <a:t>y</a:t>
            </a:r>
            <a:r>
              <a:rPr lang="en-US" altLang="zh-CN" sz="1400" b="1" baseline="-30000" dirty="0">
                <a:latin typeface="Arial" panose="020B0604020202020204" pitchFamily="34" charset="0"/>
                <a:ea typeface="楷体_GB2312" pitchFamily="49" charset="-122"/>
              </a:rPr>
              <a:t>s</a:t>
            </a:r>
            <a:r>
              <a:rPr lang="en-US" altLang="zh-CN" sz="1400" b="1" dirty="0">
                <a:latin typeface="Arial" panose="020B0604020202020204" pitchFamily="34" charset="0"/>
                <a:ea typeface="楷体_GB2312" pitchFamily="49" charset="-122"/>
              </a:rPr>
              <a:t>)</a:t>
            </a:r>
            <a:r>
              <a:rPr lang="en-US" altLang="zh-CN" sz="1400" b="1" dirty="0">
                <a:latin typeface="楷体_GB2312" pitchFamily="49" charset="-122"/>
                <a:ea typeface="楷体_GB2312" pitchFamily="49" charset="-122"/>
              </a:rPr>
              <a:t> </a:t>
            </a:r>
            <a:br>
              <a:rPr lang="en-US" altLang="zh-CN" sz="1400" b="1" dirty="0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1400" b="1" i="1" dirty="0">
                <a:latin typeface="Arial" panose="020B0604020202020204" pitchFamily="34" charset="0"/>
                <a:ea typeface="楷体_GB2312" pitchFamily="49" charset="-122"/>
              </a:rPr>
              <a:t>Y</a:t>
            </a:r>
            <a:r>
              <a:rPr lang="en-US" altLang="zh-CN" sz="1400" b="1" baseline="-30000" dirty="0">
                <a:latin typeface="Arial" panose="020B0604020202020204" pitchFamily="34" charset="0"/>
                <a:ea typeface="楷体_GB2312" pitchFamily="49" charset="-122"/>
              </a:rPr>
              <a:t>s</a:t>
            </a:r>
            <a:r>
              <a:rPr lang="en-US" altLang="zh-CN" sz="1400" b="1" baseline="30000" dirty="0">
                <a:latin typeface="Arial" panose="020B0604020202020204" pitchFamily="34" charset="0"/>
                <a:ea typeface="楷体_GB2312" pitchFamily="49" charset="-122"/>
              </a:rPr>
              <a:t>n+1 </a:t>
            </a:r>
            <a:r>
              <a:rPr lang="en-US" altLang="zh-CN" sz="1400" b="1" dirty="0">
                <a:latin typeface="Arial" panose="020B0604020202020204" pitchFamily="34" charset="0"/>
                <a:ea typeface="楷体_GB2312" pitchFamily="49" charset="-122"/>
              </a:rPr>
              <a:t>= </a:t>
            </a:r>
            <a:r>
              <a:rPr lang="en-US" altLang="zh-CN" sz="1400" b="1" i="1" dirty="0">
                <a:latin typeface="Arial" panose="020B0604020202020204" pitchFamily="34" charset="0"/>
                <a:ea typeface="楷体_GB2312" pitchFamily="49" charset="-122"/>
              </a:rPr>
              <a:t>q</a:t>
            </a:r>
            <a:r>
              <a:rPr lang="en-US" altLang="zh-CN" sz="1400" b="1" baseline="-30000" dirty="0">
                <a:latin typeface="Arial" panose="020B0604020202020204" pitchFamily="34" charset="0"/>
                <a:ea typeface="楷体_GB2312" pitchFamily="49" charset="-122"/>
              </a:rPr>
              <a:t>s</a:t>
            </a:r>
            <a:r>
              <a:rPr lang="en-US" altLang="zh-CN" sz="1400" b="1" dirty="0">
                <a:latin typeface="Arial" panose="020B0604020202020204" pitchFamily="34" charset="0"/>
                <a:ea typeface="楷体_GB2312" pitchFamily="49" charset="-122"/>
              </a:rPr>
              <a:t> (</a:t>
            </a:r>
            <a:r>
              <a:rPr lang="en-US" altLang="zh-CN" sz="1400" b="1" i="1" dirty="0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en-US" altLang="zh-CN" sz="1400" b="1" baseline="-3000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en-US" altLang="zh-CN" sz="1400" b="1" dirty="0">
                <a:latin typeface="Arial" panose="020B0604020202020204" pitchFamily="34" charset="0"/>
                <a:ea typeface="楷体_GB2312" pitchFamily="49" charset="-122"/>
              </a:rPr>
              <a:t>,…,</a:t>
            </a:r>
            <a:r>
              <a:rPr lang="en-US" altLang="zh-CN" sz="1400" b="1" i="1" dirty="0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en-US" altLang="zh-CN" sz="1400" b="1" baseline="-30000" dirty="0"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en-US" altLang="zh-CN" sz="1400" b="1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en-US" altLang="zh-CN" sz="1400" b="1" i="1" dirty="0">
                <a:latin typeface="Arial" panose="020B0604020202020204" pitchFamily="34" charset="0"/>
                <a:ea typeface="楷体_GB2312" pitchFamily="49" charset="-122"/>
              </a:rPr>
              <a:t>Y</a:t>
            </a:r>
            <a:r>
              <a:rPr lang="en-US" altLang="zh-CN" sz="1400" b="1" baseline="-3000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en-US" altLang="zh-CN" sz="1400" b="1" baseline="30000" dirty="0"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en-US" altLang="zh-CN" sz="1400" b="1" dirty="0">
                <a:latin typeface="Arial" panose="020B0604020202020204" pitchFamily="34" charset="0"/>
                <a:ea typeface="楷体_GB2312" pitchFamily="49" charset="-122"/>
              </a:rPr>
              <a:t>,…, </a:t>
            </a:r>
            <a:r>
              <a:rPr lang="en-US" altLang="zh-CN" sz="1400" b="1" i="1" dirty="0">
                <a:latin typeface="Arial" panose="020B0604020202020204" pitchFamily="34" charset="0"/>
                <a:ea typeface="楷体_GB2312" pitchFamily="49" charset="-122"/>
              </a:rPr>
              <a:t>Y</a:t>
            </a:r>
            <a:r>
              <a:rPr lang="en-US" altLang="zh-CN" sz="1400" b="1" baseline="-30000" dirty="0">
                <a:latin typeface="Arial" panose="020B0604020202020204" pitchFamily="34" charset="0"/>
                <a:ea typeface="楷体_GB2312" pitchFamily="49" charset="-122"/>
              </a:rPr>
              <a:t>s</a:t>
            </a:r>
            <a:r>
              <a:rPr lang="en-US" altLang="zh-CN" sz="1400" b="1" baseline="30000" dirty="0"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en-US" altLang="zh-CN" sz="1400" b="1" dirty="0">
                <a:latin typeface="Arial" panose="020B0604020202020204" pitchFamily="34" charset="0"/>
                <a:ea typeface="楷体_GB2312" pitchFamily="49" charset="-122"/>
              </a:rPr>
              <a:t>)</a:t>
            </a: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 Box 2"/>
          <p:cNvSpPr txBox="1"/>
          <p:nvPr/>
        </p:nvSpPr>
        <p:spPr>
          <a:xfrm>
            <a:off x="8616633" y="3537585"/>
            <a:ext cx="2474912" cy="52387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只有一组：</a:t>
            </a:r>
            <a:endParaRPr lang="en-US" altLang="zh-CN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i="1" dirty="0">
                <a:latin typeface="Arial" panose="020B0604020202020204" pitchFamily="34" charset="0"/>
                <a:ea typeface="楷体_GB2312" pitchFamily="49" charset="-122"/>
              </a:rPr>
              <a:t> Z</a:t>
            </a:r>
            <a:r>
              <a:rPr lang="en-US" altLang="zh-CN" sz="1400" b="1" baseline="-30000" dirty="0">
                <a:latin typeface="Arial" panose="020B0604020202020204" pitchFamily="34" charset="0"/>
                <a:ea typeface="楷体_GB2312" pitchFamily="49" charset="-122"/>
              </a:rPr>
              <a:t>m</a:t>
            </a:r>
            <a:r>
              <a:rPr lang="en-US" altLang="zh-CN" sz="1400" b="1" dirty="0">
                <a:latin typeface="Arial" panose="020B0604020202020204" pitchFamily="34" charset="0"/>
                <a:ea typeface="楷体_GB2312" pitchFamily="49" charset="-122"/>
              </a:rPr>
              <a:t> = </a:t>
            </a:r>
            <a:r>
              <a:rPr lang="en-US" altLang="zh-CN" sz="1400" b="1" i="1" dirty="0">
                <a:latin typeface="Arial" panose="020B0604020202020204" pitchFamily="34" charset="0"/>
                <a:ea typeface="楷体_GB2312" pitchFamily="49" charset="-122"/>
              </a:rPr>
              <a:t>f</a:t>
            </a:r>
            <a:r>
              <a:rPr lang="en-US" altLang="zh-CN" sz="1400" b="1" baseline="-30000" dirty="0">
                <a:latin typeface="Arial" panose="020B0604020202020204" pitchFamily="34" charset="0"/>
                <a:ea typeface="楷体_GB2312" pitchFamily="49" charset="-122"/>
              </a:rPr>
              <a:t>m</a:t>
            </a:r>
            <a:r>
              <a:rPr lang="en-US" altLang="zh-CN" sz="1400" b="1" dirty="0">
                <a:latin typeface="Arial" panose="020B0604020202020204" pitchFamily="34" charset="0"/>
                <a:ea typeface="楷体_GB2312" pitchFamily="49" charset="-122"/>
              </a:rPr>
              <a:t> (</a:t>
            </a:r>
            <a:r>
              <a:rPr lang="en-US" altLang="zh-CN" sz="1400" b="1" i="1" dirty="0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en-US" altLang="zh-CN" sz="1400" b="1" baseline="-3000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1400" b="1" dirty="0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1400" b="1" dirty="0">
                <a:latin typeface="Arial" panose="020B0604020202020204" pitchFamily="34" charset="0"/>
                <a:ea typeface="楷体_GB2312" pitchFamily="49" charset="-122"/>
              </a:rPr>
              <a:t>…</a:t>
            </a:r>
            <a:r>
              <a:rPr lang="zh-CN" altLang="en-US" sz="1400" b="1" dirty="0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1400" b="1" i="1" dirty="0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en-US" altLang="zh-CN" sz="1400" b="1" baseline="-30000" dirty="0"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en-US" altLang="zh-CN" sz="1400" b="1" dirty="0">
                <a:latin typeface="Arial" panose="020B0604020202020204" pitchFamily="34" charset="0"/>
                <a:ea typeface="楷体_GB2312" pitchFamily="49" charset="-122"/>
              </a:rPr>
              <a:t>)</a:t>
            </a: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78" name="标题 1"/>
          <p:cNvSpPr>
            <a:spLocks noGrp="1"/>
          </p:cNvSpPr>
          <p:nvPr>
            <p:ph type="title"/>
          </p:nvPr>
        </p:nvSpPr>
        <p:spPr>
          <a:xfrm>
            <a:off x="914400" y="236538"/>
            <a:ext cx="10363200" cy="525462"/>
          </a:xfrm>
          <a:ln/>
        </p:spPr>
        <p:txBody>
          <a:bodyPr vert="horz" wrap="square" lIns="92075" tIns="46038" rIns="92075" bIns="46038" anchor="ctr"/>
          <a:p>
            <a:pPr>
              <a:buNone/>
            </a:pPr>
            <a:r>
              <a:rPr lang="zh-CN" altLang="en-US" b="1" dirty="0">
                <a:latin typeface="+mj-lt"/>
                <a:ea typeface="黑体" panose="02010609060101010101" pitchFamily="49" charset="-122"/>
                <a:cs typeface="+mj-cs"/>
              </a:rPr>
              <a:t>组合逻辑电路 </a:t>
            </a:r>
            <a:r>
              <a:rPr lang="en-US" altLang="zh-CN" b="1" dirty="0">
                <a:latin typeface="+mj-lt"/>
                <a:ea typeface="黑体" panose="02010609060101010101" pitchFamily="49" charset="-122"/>
                <a:cs typeface="+mj-cs"/>
              </a:rPr>
              <a:t>vs </a:t>
            </a:r>
            <a:r>
              <a:rPr lang="zh-CN" altLang="en-US" b="1" dirty="0">
                <a:latin typeface="+mj-lt"/>
                <a:ea typeface="黑体" panose="02010609060101010101" pitchFamily="49" charset="-122"/>
                <a:cs typeface="+mj-cs"/>
              </a:rPr>
              <a:t>时序逻辑电路</a:t>
            </a:r>
            <a:r>
              <a:rPr lang="en-US" altLang="zh-CN" dirty="0">
                <a:latin typeface="+mj-lt"/>
                <a:ea typeface="黑体" panose="02010609060101010101" pitchFamily="49" charset="-122"/>
                <a:cs typeface="+mj-cs"/>
              </a:rPr>
              <a:t> </a:t>
            </a:r>
            <a:endParaRPr lang="en-US" altLang="zh-CN" dirty="0"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12" grpId="0"/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锁存器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 :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没有时钟输入端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触发器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: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有时钟输入端，并且只在时钟信号到来时，才发生状态转换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/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1955800" y="2852738"/>
            <a:ext cx="8280400" cy="3105785"/>
          </a:xfrm>
          <a:prstGeom prst="rect">
            <a:avLst/>
          </a:prstGeom>
          <a:solidFill>
            <a:srgbClr val="FFFFCC"/>
          </a:solidFill>
          <a:ln w="28575">
            <a:solidFill>
              <a:schemeClr val="accent1">
                <a:lumMod val="50000"/>
              </a:schemeClr>
            </a:solidFill>
            <a:miter lim="800000"/>
          </a:ln>
          <a:effectLst/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♦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锁存器与触发器的特性（双稳态）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有两个互补的输出端 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Q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和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Q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'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有两个稳定的状态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 state 0, state 1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在外界信号的刺激下，可以从一个稳定状态转变到另一个稳定状态。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没有外界信号刺激，维持当前状态不变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/>
          <a:p>
            <a:pPr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锁存器和触发器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71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>
                                            <p:txEl>
                                              <p:charRg st="19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717">
                                            <p:txEl>
                                              <p:charRg st="19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>
                                            <p:txEl>
                                              <p:charRg st="37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717">
                                            <p:txEl>
                                              <p:charRg st="37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>
                                            <p:txEl>
                                              <p:charRg st="6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717">
                                            <p:txEl>
                                              <p:charRg st="65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>
                                            <p:txEl>
                                              <p:charRg st="96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717">
                                            <p:txEl>
                                              <p:charRg st="96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7" grpId="0" animBg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4"/>
          <p:cNvGrpSpPr/>
          <p:nvPr/>
        </p:nvGrpSpPr>
        <p:grpSpPr>
          <a:xfrm>
            <a:off x="3071813" y="1844675"/>
            <a:ext cx="2284412" cy="457200"/>
            <a:chOff x="825" y="864"/>
            <a:chExt cx="1439" cy="288"/>
          </a:xfrm>
        </p:grpSpPr>
        <p:sp>
          <p:nvSpPr>
            <p:cNvPr id="13354" name="AutoShape 5"/>
            <p:cNvSpPr/>
            <p:nvPr/>
          </p:nvSpPr>
          <p:spPr>
            <a:xfrm rot="5400000">
              <a:off x="1089" y="888"/>
              <a:ext cx="288" cy="24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3355" name="Oval 6"/>
            <p:cNvSpPr/>
            <p:nvPr/>
          </p:nvSpPr>
          <p:spPr>
            <a:xfrm>
              <a:off x="1353" y="960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3356" name="Line 7"/>
            <p:cNvSpPr/>
            <p:nvPr/>
          </p:nvSpPr>
          <p:spPr>
            <a:xfrm>
              <a:off x="825" y="1008"/>
              <a:ext cx="288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57" name="Line 8"/>
            <p:cNvSpPr/>
            <p:nvPr/>
          </p:nvSpPr>
          <p:spPr>
            <a:xfrm>
              <a:off x="1449" y="1008"/>
              <a:ext cx="576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58" name="Text Box 9"/>
            <p:cNvSpPr txBox="1"/>
            <p:nvPr/>
          </p:nvSpPr>
          <p:spPr>
            <a:xfrm>
              <a:off x="2025" y="864"/>
              <a:ext cx="23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Arial Narrow" panose="020B0606020202030204" pitchFamily="34" charset="0"/>
                </a:rPr>
                <a:t>Q</a:t>
              </a:r>
              <a:endParaRPr lang="en-US" altLang="zh-CN" sz="24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3071813" y="2060575"/>
            <a:ext cx="2386012" cy="1374775"/>
            <a:chOff x="825" y="1152"/>
            <a:chExt cx="1503" cy="866"/>
          </a:xfrm>
        </p:grpSpPr>
        <p:sp>
          <p:nvSpPr>
            <p:cNvPr id="13343" name="AutoShape 11"/>
            <p:cNvSpPr/>
            <p:nvPr/>
          </p:nvSpPr>
          <p:spPr>
            <a:xfrm rot="5400000">
              <a:off x="1089" y="1752"/>
              <a:ext cx="288" cy="24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3344" name="Oval 12"/>
            <p:cNvSpPr/>
            <p:nvPr/>
          </p:nvSpPr>
          <p:spPr>
            <a:xfrm>
              <a:off x="1353" y="1824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3345" name="Line 13"/>
            <p:cNvSpPr/>
            <p:nvPr/>
          </p:nvSpPr>
          <p:spPr>
            <a:xfrm>
              <a:off x="825" y="1872"/>
              <a:ext cx="288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46" name="Line 14"/>
            <p:cNvSpPr/>
            <p:nvPr/>
          </p:nvSpPr>
          <p:spPr>
            <a:xfrm>
              <a:off x="1449" y="1872"/>
              <a:ext cx="576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47" name="Line 15"/>
            <p:cNvSpPr/>
            <p:nvPr/>
          </p:nvSpPr>
          <p:spPr>
            <a:xfrm>
              <a:off x="1641" y="1152"/>
              <a:ext cx="0" cy="192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oval" w="med" len="med"/>
              <a:tailEnd type="none" w="med" len="med"/>
            </a:ln>
          </p:spPr>
        </p:sp>
        <p:sp>
          <p:nvSpPr>
            <p:cNvPr id="13348" name="Line 16"/>
            <p:cNvSpPr/>
            <p:nvPr/>
          </p:nvSpPr>
          <p:spPr>
            <a:xfrm flipV="1">
              <a:off x="1641" y="1680"/>
              <a:ext cx="0" cy="192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oval" w="med" len="med"/>
              <a:tailEnd type="none" w="med" len="med"/>
            </a:ln>
          </p:spPr>
        </p:sp>
        <p:sp>
          <p:nvSpPr>
            <p:cNvPr id="13349" name="Line 17"/>
            <p:cNvSpPr/>
            <p:nvPr/>
          </p:nvSpPr>
          <p:spPr>
            <a:xfrm>
              <a:off x="825" y="1152"/>
              <a:ext cx="0" cy="192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50" name="Line 18"/>
            <p:cNvSpPr/>
            <p:nvPr/>
          </p:nvSpPr>
          <p:spPr>
            <a:xfrm>
              <a:off x="825" y="1344"/>
              <a:ext cx="816" cy="336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51" name="Line 19"/>
            <p:cNvSpPr/>
            <p:nvPr/>
          </p:nvSpPr>
          <p:spPr>
            <a:xfrm>
              <a:off x="825" y="1680"/>
              <a:ext cx="0" cy="192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52" name="Line 20"/>
            <p:cNvSpPr/>
            <p:nvPr/>
          </p:nvSpPr>
          <p:spPr>
            <a:xfrm flipV="1">
              <a:off x="825" y="1344"/>
              <a:ext cx="816" cy="336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53" name="Text Box 21"/>
            <p:cNvSpPr txBox="1"/>
            <p:nvPr/>
          </p:nvSpPr>
          <p:spPr>
            <a:xfrm>
              <a:off x="2025" y="1730"/>
              <a:ext cx="30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Arial Narrow" panose="020B0606020202030204" pitchFamily="34" charset="0"/>
                </a:rPr>
                <a:t>Q</a:t>
              </a:r>
              <a:r>
                <a:rPr lang="en-US" altLang="zh-CN" sz="2400" b="1" dirty="0"/>
                <a:t>’</a:t>
              </a:r>
              <a:endParaRPr lang="en-US" altLang="zh-CN" sz="2400" b="1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196630" name="Text Box 22"/>
          <p:cNvSpPr txBox="1"/>
          <p:nvPr/>
        </p:nvSpPr>
        <p:spPr>
          <a:xfrm>
            <a:off x="4367213" y="1557338"/>
            <a:ext cx="3778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1</a:t>
            </a:r>
            <a:endParaRPr lang="zh-CN" altLang="en-US" sz="2400" b="1" dirty="0">
              <a:latin typeface="Tahoma" panose="020B0604030504040204" pitchFamily="34" charset="0"/>
            </a:endParaRPr>
          </a:p>
        </p:txBody>
      </p:sp>
      <p:sp>
        <p:nvSpPr>
          <p:cNvPr id="196631" name="Text Box 23"/>
          <p:cNvSpPr txBox="1"/>
          <p:nvPr/>
        </p:nvSpPr>
        <p:spPr>
          <a:xfrm>
            <a:off x="2640013" y="2924175"/>
            <a:ext cx="3778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1</a:t>
            </a:r>
            <a:endParaRPr lang="zh-CN" altLang="en-US" sz="2400" b="1" dirty="0">
              <a:latin typeface="Tahoma" panose="020B0604030504040204" pitchFamily="34" charset="0"/>
            </a:endParaRPr>
          </a:p>
        </p:txBody>
      </p:sp>
      <p:sp>
        <p:nvSpPr>
          <p:cNvPr id="196632" name="Text Box 24"/>
          <p:cNvSpPr txBox="1"/>
          <p:nvPr/>
        </p:nvSpPr>
        <p:spPr>
          <a:xfrm>
            <a:off x="4367213" y="3213100"/>
            <a:ext cx="3778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0</a:t>
            </a:r>
            <a:endParaRPr lang="zh-CN" altLang="en-US" sz="2400" b="1" dirty="0">
              <a:latin typeface="Tahoma" panose="020B0604030504040204" pitchFamily="34" charset="0"/>
            </a:endParaRPr>
          </a:p>
        </p:txBody>
      </p:sp>
      <p:sp>
        <p:nvSpPr>
          <p:cNvPr id="196633" name="Text Box 25"/>
          <p:cNvSpPr txBox="1"/>
          <p:nvPr/>
        </p:nvSpPr>
        <p:spPr>
          <a:xfrm>
            <a:off x="2640013" y="1844675"/>
            <a:ext cx="3778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0</a:t>
            </a:r>
            <a:endParaRPr lang="zh-CN" altLang="en-US" sz="2400" b="1" dirty="0">
              <a:latin typeface="Tahoma" panose="020B0604030504040204" pitchFamily="34" charset="0"/>
            </a:endParaRPr>
          </a:p>
        </p:txBody>
      </p:sp>
      <p:grpSp>
        <p:nvGrpSpPr>
          <p:cNvPr id="4" name="Group 26"/>
          <p:cNvGrpSpPr/>
          <p:nvPr/>
        </p:nvGrpSpPr>
        <p:grpSpPr>
          <a:xfrm>
            <a:off x="7104063" y="1844675"/>
            <a:ext cx="2386012" cy="1603375"/>
            <a:chOff x="1200" y="2064"/>
            <a:chExt cx="1503" cy="1010"/>
          </a:xfrm>
        </p:grpSpPr>
        <p:sp>
          <p:nvSpPr>
            <p:cNvPr id="13327" name="AutoShape 27"/>
            <p:cNvSpPr/>
            <p:nvPr/>
          </p:nvSpPr>
          <p:spPr>
            <a:xfrm rot="5400000">
              <a:off x="1464" y="2088"/>
              <a:ext cx="288" cy="24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3328" name="Oval 28"/>
            <p:cNvSpPr/>
            <p:nvPr/>
          </p:nvSpPr>
          <p:spPr>
            <a:xfrm>
              <a:off x="1728" y="2160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3329" name="Line 29"/>
            <p:cNvSpPr/>
            <p:nvPr/>
          </p:nvSpPr>
          <p:spPr>
            <a:xfrm>
              <a:off x="1200" y="2208"/>
              <a:ext cx="288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30" name="Line 30"/>
            <p:cNvSpPr/>
            <p:nvPr/>
          </p:nvSpPr>
          <p:spPr>
            <a:xfrm>
              <a:off x="1824" y="2208"/>
              <a:ext cx="576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31" name="AutoShape 31"/>
            <p:cNvSpPr/>
            <p:nvPr/>
          </p:nvSpPr>
          <p:spPr>
            <a:xfrm rot="5400000">
              <a:off x="1464" y="2808"/>
              <a:ext cx="288" cy="24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3332" name="Oval 32"/>
            <p:cNvSpPr/>
            <p:nvPr/>
          </p:nvSpPr>
          <p:spPr>
            <a:xfrm>
              <a:off x="1728" y="2880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3333" name="Line 33"/>
            <p:cNvSpPr/>
            <p:nvPr/>
          </p:nvSpPr>
          <p:spPr>
            <a:xfrm>
              <a:off x="1200" y="2928"/>
              <a:ext cx="288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34" name="Line 34"/>
            <p:cNvSpPr/>
            <p:nvPr/>
          </p:nvSpPr>
          <p:spPr>
            <a:xfrm>
              <a:off x="1824" y="2928"/>
              <a:ext cx="576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35" name="Line 35"/>
            <p:cNvSpPr/>
            <p:nvPr/>
          </p:nvSpPr>
          <p:spPr>
            <a:xfrm>
              <a:off x="2016" y="2208"/>
              <a:ext cx="0" cy="192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oval" w="med" len="med"/>
              <a:tailEnd type="none" w="med" len="med"/>
            </a:ln>
          </p:spPr>
        </p:sp>
        <p:sp>
          <p:nvSpPr>
            <p:cNvPr id="13336" name="Line 36"/>
            <p:cNvSpPr/>
            <p:nvPr/>
          </p:nvSpPr>
          <p:spPr>
            <a:xfrm flipV="1">
              <a:off x="2016" y="2736"/>
              <a:ext cx="0" cy="192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oval" w="med" len="med"/>
              <a:tailEnd type="none" w="med" len="med"/>
            </a:ln>
          </p:spPr>
        </p:sp>
        <p:sp>
          <p:nvSpPr>
            <p:cNvPr id="13337" name="Line 37"/>
            <p:cNvSpPr/>
            <p:nvPr/>
          </p:nvSpPr>
          <p:spPr>
            <a:xfrm>
              <a:off x="1200" y="2208"/>
              <a:ext cx="0" cy="192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38" name="Line 38"/>
            <p:cNvSpPr/>
            <p:nvPr/>
          </p:nvSpPr>
          <p:spPr>
            <a:xfrm>
              <a:off x="1200" y="2400"/>
              <a:ext cx="816" cy="336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39" name="Line 39"/>
            <p:cNvSpPr/>
            <p:nvPr/>
          </p:nvSpPr>
          <p:spPr>
            <a:xfrm>
              <a:off x="1200" y="2736"/>
              <a:ext cx="0" cy="192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40" name="Line 40"/>
            <p:cNvSpPr/>
            <p:nvPr/>
          </p:nvSpPr>
          <p:spPr>
            <a:xfrm flipV="1">
              <a:off x="1200" y="2400"/>
              <a:ext cx="816" cy="336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41" name="Text Box 41"/>
            <p:cNvSpPr txBox="1"/>
            <p:nvPr/>
          </p:nvSpPr>
          <p:spPr>
            <a:xfrm>
              <a:off x="2400" y="2064"/>
              <a:ext cx="23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Arial Narrow" panose="020B0606020202030204" pitchFamily="34" charset="0"/>
                </a:rPr>
                <a:t>Q</a:t>
              </a:r>
              <a:endParaRPr lang="en-US" altLang="zh-CN" sz="2400" b="1" dirty="0">
                <a:latin typeface="Arial Narrow" panose="020B0606020202030204" pitchFamily="34" charset="0"/>
              </a:endParaRPr>
            </a:p>
          </p:txBody>
        </p:sp>
        <p:sp>
          <p:nvSpPr>
            <p:cNvPr id="13342" name="Text Box 42"/>
            <p:cNvSpPr txBox="1"/>
            <p:nvPr/>
          </p:nvSpPr>
          <p:spPr>
            <a:xfrm>
              <a:off x="2400" y="2786"/>
              <a:ext cx="30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Arial Narrow" panose="020B0606020202030204" pitchFamily="34" charset="0"/>
                </a:rPr>
                <a:t>Q</a:t>
              </a:r>
              <a:r>
                <a:rPr lang="en-US" altLang="zh-CN" sz="2400" b="1" dirty="0"/>
                <a:t>’</a:t>
              </a:r>
              <a:endParaRPr lang="en-US" altLang="zh-CN" sz="2400" b="1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196651" name="Text Box 43"/>
          <p:cNvSpPr txBox="1"/>
          <p:nvPr/>
        </p:nvSpPr>
        <p:spPr>
          <a:xfrm>
            <a:off x="8401050" y="1557338"/>
            <a:ext cx="3778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0</a:t>
            </a:r>
            <a:endParaRPr lang="zh-CN" altLang="en-US" sz="2400" b="1" dirty="0">
              <a:latin typeface="Tahoma" panose="020B0604030504040204" pitchFamily="34" charset="0"/>
            </a:endParaRPr>
          </a:p>
        </p:txBody>
      </p:sp>
      <p:sp>
        <p:nvSpPr>
          <p:cNvPr id="196652" name="Text Box 44"/>
          <p:cNvSpPr txBox="1"/>
          <p:nvPr/>
        </p:nvSpPr>
        <p:spPr>
          <a:xfrm>
            <a:off x="6672263" y="2924175"/>
            <a:ext cx="3778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0</a:t>
            </a:r>
            <a:endParaRPr lang="zh-CN" altLang="en-US" sz="2400" b="1" dirty="0">
              <a:latin typeface="Tahoma" panose="020B0604030504040204" pitchFamily="34" charset="0"/>
            </a:endParaRPr>
          </a:p>
        </p:txBody>
      </p:sp>
      <p:sp>
        <p:nvSpPr>
          <p:cNvPr id="196653" name="Text Box 45"/>
          <p:cNvSpPr txBox="1"/>
          <p:nvPr/>
        </p:nvSpPr>
        <p:spPr>
          <a:xfrm>
            <a:off x="8401050" y="3213100"/>
            <a:ext cx="3778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1</a:t>
            </a:r>
            <a:endParaRPr lang="zh-CN" altLang="en-US" sz="2400" b="1" dirty="0">
              <a:latin typeface="Tahoma" panose="020B0604030504040204" pitchFamily="34" charset="0"/>
            </a:endParaRPr>
          </a:p>
        </p:txBody>
      </p:sp>
      <p:sp>
        <p:nvSpPr>
          <p:cNvPr id="196654" name="Text Box 46"/>
          <p:cNvSpPr txBox="1"/>
          <p:nvPr/>
        </p:nvSpPr>
        <p:spPr>
          <a:xfrm>
            <a:off x="6672263" y="1844675"/>
            <a:ext cx="3778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1</a:t>
            </a:r>
            <a:endParaRPr lang="zh-CN" altLang="en-US" sz="2400" b="1" dirty="0">
              <a:latin typeface="Tahoma" panose="020B0604030504040204" pitchFamily="34" charset="0"/>
            </a:endParaRPr>
          </a:p>
        </p:txBody>
      </p:sp>
      <p:sp>
        <p:nvSpPr>
          <p:cNvPr id="13326" name="标题 6"/>
          <p:cNvSpPr>
            <a:spLocks noGrp="1"/>
          </p:cNvSpPr>
          <p:nvPr>
            <p:ph type="title"/>
          </p:nvPr>
        </p:nvSpPr>
        <p:spPr>
          <a:xfrm>
            <a:off x="914400" y="236538"/>
            <a:ext cx="10363200" cy="525462"/>
          </a:xfrm>
          <a:ln/>
        </p:spPr>
        <p:txBody>
          <a:bodyPr vert="horz" wrap="square" lIns="92075" tIns="46038" rIns="92075" bIns="46038" anchor="ctr"/>
          <a:p>
            <a:pPr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双稳态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30" grpId="0"/>
      <p:bldP spid="196631" grpId="0"/>
      <p:bldP spid="196632" grpId="0"/>
      <p:bldP spid="196633" grpId="0"/>
      <p:bldP spid="196651" grpId="0"/>
      <p:bldP spid="196652" grpId="0"/>
      <p:bldP spid="196653" grpId="0"/>
      <p:bldP spid="1966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solidFill>
                  <a:srgbClr val="000000"/>
                </a:solidFill>
                <a:sym typeface="+mn-ea"/>
              </a:rPr>
              <a:t>基本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SR</a:t>
            </a:r>
            <a:r>
              <a:rPr lang="zh-CN" altLang="en-US" b="1" dirty="0">
                <a:solidFill>
                  <a:srgbClr val="000000"/>
                </a:solidFill>
                <a:sym typeface="+mn-ea"/>
              </a:rPr>
              <a:t>锁存器（触发器的鼻</a:t>
            </a:r>
            <a:r>
              <a:rPr lang="zh-CN" altLang="en-US" b="1" dirty="0">
                <a:sym typeface="+mn-ea"/>
              </a:rPr>
              <a:t>祖</a:t>
            </a:r>
            <a:r>
              <a:rPr lang="zh-CN" altLang="en-US" b="1" dirty="0">
                <a:solidFill>
                  <a:srgbClr val="0000CC"/>
                </a:solidFill>
                <a:sym typeface="+mn-ea"/>
              </a:rPr>
              <a:t>）</a:t>
            </a:r>
            <a:endParaRPr lang="zh-CN" altLang="en-US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347336" y="2237317"/>
          <a:ext cx="2880360" cy="3332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7715"/>
                <a:gridCol w="768350"/>
                <a:gridCol w="672465"/>
                <a:gridCol w="671830"/>
              </a:tblGrid>
              <a:tr h="5689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65" b="1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置</a:t>
                      </a:r>
                      <a:r>
                        <a:rPr lang="en-US" altLang="zh-CN" sz="1465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465" b="1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端</a:t>
                      </a:r>
                      <a:endParaRPr lang="en-US" altLang="zh-CN" sz="1465" b="1" kern="1200" dirty="0" smtClean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465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465" b="1" kern="1200" baseline="-250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940" marR="121940" marT="60970" marB="60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65" b="1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置</a:t>
                      </a:r>
                      <a:r>
                        <a:rPr lang="en-US" altLang="zh-CN" sz="1465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65" b="1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端</a:t>
                      </a:r>
                      <a:endParaRPr lang="en-US" altLang="zh-CN" sz="1465" b="1" kern="1200" dirty="0" smtClean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465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S</a:t>
                      </a:r>
                      <a:endParaRPr lang="zh-CN" altLang="en-US" sz="1465" b="1" kern="1200" baseline="-250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940" marR="121940" marT="60970" marB="609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65" b="1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现态</a:t>
                      </a:r>
                      <a:endParaRPr lang="en-US" altLang="zh-CN" sz="1465" b="1" kern="1200" dirty="0" smtClean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465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1465" baseline="-2500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n</a:t>
                      </a:r>
                      <a:endParaRPr lang="zh-CN" altLang="en-US" sz="1465" baseline="-25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65" b="1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次态</a:t>
                      </a:r>
                      <a:endParaRPr lang="en-US" altLang="zh-CN" sz="1465" dirty="0" smtClean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465" dirty="0" smtClean="0">
                          <a:solidFill>
                            <a:srgbClr val="C00000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1465" baseline="-25000" dirty="0" smtClean="0">
                          <a:solidFill>
                            <a:srgbClr val="C00000"/>
                          </a:solidFill>
                          <a:latin typeface="+mj-lt"/>
                        </a:rPr>
                        <a:t>n+1</a:t>
                      </a:r>
                      <a:endParaRPr lang="zh-CN" altLang="en-US" sz="1465" baseline="-2500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65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65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940" marR="121940" marT="60970" marB="609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65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65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940" marR="121940" marT="60970" marB="60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baseline="0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65" b="1" baseline="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baseline="0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65" b="1" baseline="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baseline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65" b="1" baseline="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baseline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65" b="1" baseline="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65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65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940" marR="121940" marT="60970" marB="60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—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baseline="0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65" b="1" baseline="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baseline="0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65" b="1" baseline="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—</a:t>
                      </a:r>
                      <a:endParaRPr lang="zh-CN" altLang="en-US" sz="1465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70" marB="60970">
                    <a:noFill/>
                  </a:tcPr>
                </a:tc>
              </a:tr>
            </a:tbl>
          </a:graphicData>
        </a:graphic>
      </p:graphicFrame>
      <p:grpSp>
        <p:nvGrpSpPr>
          <p:cNvPr id="8252" name="Group 43"/>
          <p:cNvGrpSpPr/>
          <p:nvPr/>
        </p:nvGrpSpPr>
        <p:grpSpPr>
          <a:xfrm>
            <a:off x="1678517" y="4686300"/>
            <a:ext cx="3937000" cy="2007105"/>
            <a:chOff x="2381" y="572"/>
            <a:chExt cx="1860" cy="1264"/>
          </a:xfrm>
        </p:grpSpPr>
        <p:sp>
          <p:nvSpPr>
            <p:cNvPr id="8319" name="Text Box 39"/>
            <p:cNvSpPr txBox="1"/>
            <p:nvPr/>
          </p:nvSpPr>
          <p:spPr>
            <a:xfrm>
              <a:off x="2381" y="572"/>
              <a:ext cx="1860" cy="1264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 marL="1529080" indent="-1529080" eaLnBrk="1" hangingPunct="1">
                <a:spcBef>
                  <a:spcPts val="300"/>
                </a:spcBef>
              </a:pPr>
              <a:r>
                <a:rPr lang="en-US" altLang="zh-CN" sz="1865" b="1" dirty="0">
                  <a:latin typeface="Times New Roman" panose="02020603050405020304" pitchFamily="18" charset="0"/>
                  <a:ea typeface="楷体_GB2312" pitchFamily="49" charset="-122"/>
                </a:rPr>
                <a:t>Q (Q</a:t>
              </a:r>
              <a:r>
                <a:rPr lang="en-US" altLang="zh-CN" sz="1865" b="1" baseline="-30000" dirty="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lang="en-US" altLang="zh-CN" sz="1865" b="1" dirty="0">
                  <a:latin typeface="Times New Roman" panose="02020603050405020304" pitchFamily="18" charset="0"/>
                  <a:ea typeface="楷体_GB2312" pitchFamily="49" charset="-122"/>
                </a:rPr>
                <a:t>)——</a:t>
              </a:r>
              <a:r>
                <a:rPr lang="zh-CN" altLang="en-US" sz="1865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现态</a:t>
              </a:r>
              <a:endParaRPr lang="en-US" altLang="zh-CN" sz="1865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1529080" indent="-1529080" eaLnBrk="1" hangingPunct="1">
                <a:spcBef>
                  <a:spcPts val="300"/>
                </a:spcBef>
              </a:pPr>
              <a:r>
                <a:rPr lang="en-US" altLang="zh-CN" sz="1865" b="1" dirty="0"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r>
                <a:rPr lang="en-US" altLang="zh-CN" sz="1865" b="1" baseline="30000" dirty="0">
                  <a:latin typeface="Times New Roman" panose="02020603050405020304" pitchFamily="18" charset="0"/>
                  <a:ea typeface="楷体_GB2312" pitchFamily="49" charset="-122"/>
                </a:rPr>
                <a:t>+ </a:t>
              </a:r>
              <a:r>
                <a:rPr lang="en-US" altLang="zh-CN" sz="1865" b="1" dirty="0">
                  <a:latin typeface="Times New Roman" panose="02020603050405020304" pitchFamily="18" charset="0"/>
                  <a:ea typeface="楷体_GB2312" pitchFamily="49" charset="-122"/>
                </a:rPr>
                <a:t>(Q</a:t>
              </a:r>
              <a:r>
                <a:rPr lang="en-US" altLang="zh-CN" sz="1865" b="1" baseline="-30000" dirty="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lang="zh-CN" altLang="en-US" sz="1865" b="1" baseline="-30000" dirty="0">
                  <a:latin typeface="Times New Roman" panose="02020603050405020304" pitchFamily="18" charset="0"/>
                  <a:ea typeface="楷体_GB2312" pitchFamily="49" charset="-122"/>
                </a:rPr>
                <a:t>＋</a:t>
              </a:r>
              <a:r>
                <a:rPr lang="en-US" altLang="zh-CN" sz="1865" b="1" baseline="-30000" dirty="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en-US" altLang="zh-CN" sz="1865" b="1" dirty="0">
                  <a:latin typeface="Times New Roman" panose="02020603050405020304" pitchFamily="18" charset="0"/>
                  <a:ea typeface="楷体_GB2312" pitchFamily="49" charset="-122"/>
                </a:rPr>
                <a:t>)——</a:t>
              </a:r>
              <a:r>
                <a:rPr lang="zh-CN" altLang="en-US" sz="1865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次态</a:t>
              </a:r>
              <a:endParaRPr lang="zh-CN" altLang="en-US" sz="1865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1529080" indent="-1529080" eaLnBrk="1" hangingPunct="1">
                <a:spcBef>
                  <a:spcPts val="300"/>
                </a:spcBef>
              </a:pPr>
              <a:r>
                <a:rPr lang="en-US" altLang="zh-CN" sz="1865" b="1" dirty="0"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r>
                <a:rPr lang="zh-CN" altLang="en-US" sz="1865" b="1" dirty="0">
                  <a:latin typeface="Times New Roman" panose="02020603050405020304" pitchFamily="18" charset="0"/>
                  <a:ea typeface="楷体_GB2312" pitchFamily="49" charset="-122"/>
                </a:rPr>
                <a:t>＝</a:t>
              </a:r>
              <a:r>
                <a:rPr lang="en-US" altLang="zh-CN" sz="1865" b="1" dirty="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r>
                <a:rPr lang="zh-CN" altLang="en-US" sz="1865" b="1" dirty="0">
                  <a:latin typeface="Times New Roman" panose="02020603050405020304" pitchFamily="18" charset="0"/>
                  <a:ea typeface="楷体_GB2312" pitchFamily="49" charset="-122"/>
                </a:rPr>
                <a:t>（</a:t>
              </a:r>
              <a:r>
                <a:rPr lang="en-US" altLang="zh-CN" sz="1865" b="1" dirty="0"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r>
                <a:rPr lang="zh-CN" altLang="en-US" sz="1865" b="1" dirty="0">
                  <a:latin typeface="Times New Roman" panose="02020603050405020304" pitchFamily="18" charset="0"/>
                  <a:ea typeface="楷体_GB2312" pitchFamily="49" charset="-122"/>
                </a:rPr>
                <a:t>＝ </a:t>
              </a:r>
              <a:r>
                <a:rPr lang="en-US" altLang="zh-CN" sz="1865" b="1" dirty="0">
                  <a:latin typeface="Times New Roman" panose="02020603050405020304" pitchFamily="18" charset="0"/>
                  <a:ea typeface="楷体_GB2312" pitchFamily="49" charset="-122"/>
                </a:rPr>
                <a:t>1)</a:t>
              </a:r>
              <a:r>
                <a:rPr lang="en-US" altLang="zh-CN" sz="1865" b="1" dirty="0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en-US" altLang="zh-CN" sz="1865" b="1" dirty="0">
                  <a:latin typeface="Arial" panose="020B0604020202020204" pitchFamily="34" charset="0"/>
                  <a:ea typeface="楷体_GB2312" pitchFamily="49" charset="-122"/>
                </a:rPr>
                <a:t>:  state 0</a:t>
              </a:r>
              <a:endParaRPr lang="en-US" altLang="zh-CN" sz="1865" b="1" dirty="0">
                <a:latin typeface="Arial" panose="020B0604020202020204" pitchFamily="34" charset="0"/>
                <a:ea typeface="楷体_GB2312" pitchFamily="49" charset="-122"/>
              </a:endParaRPr>
            </a:p>
            <a:p>
              <a:pPr marL="1529080" indent="-1529080" eaLnBrk="1" hangingPunct="1">
                <a:spcBef>
                  <a:spcPts val="300"/>
                </a:spcBef>
              </a:pPr>
              <a:r>
                <a:rPr lang="en-US" altLang="zh-CN" sz="1865" b="1" dirty="0"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r>
                <a:rPr lang="zh-CN" altLang="en-US" sz="1865" b="1" dirty="0">
                  <a:latin typeface="Times New Roman" panose="02020603050405020304" pitchFamily="18" charset="0"/>
                  <a:ea typeface="楷体_GB2312" pitchFamily="49" charset="-122"/>
                </a:rPr>
                <a:t>＝</a:t>
              </a:r>
              <a:r>
                <a:rPr lang="en-US" altLang="zh-CN" sz="1865" b="1" dirty="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zh-CN" altLang="en-US" sz="1865" b="1" dirty="0">
                  <a:latin typeface="Times New Roman" panose="02020603050405020304" pitchFamily="18" charset="0"/>
                  <a:ea typeface="楷体_GB2312" pitchFamily="49" charset="-122"/>
                </a:rPr>
                <a:t>（</a:t>
              </a:r>
              <a:r>
                <a:rPr lang="en-US" altLang="zh-CN" sz="1865" b="1" dirty="0"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r>
                <a:rPr lang="zh-CN" altLang="en-US" sz="1865" b="1" dirty="0">
                  <a:latin typeface="Times New Roman" panose="02020603050405020304" pitchFamily="18" charset="0"/>
                  <a:ea typeface="楷体_GB2312" pitchFamily="49" charset="-122"/>
                </a:rPr>
                <a:t>＝</a:t>
              </a:r>
              <a:r>
                <a:rPr lang="en-US" altLang="zh-CN" sz="1865" b="1" dirty="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r>
                <a:rPr lang="zh-CN" altLang="en-US" sz="1865" b="1" dirty="0">
                  <a:latin typeface="Times New Roman" panose="02020603050405020304" pitchFamily="18" charset="0"/>
                  <a:ea typeface="楷体_GB2312" pitchFamily="49" charset="-122"/>
                </a:rPr>
                <a:t>）</a:t>
              </a:r>
              <a:r>
                <a:rPr lang="en-US" altLang="zh-CN" sz="1865" b="1" dirty="0">
                  <a:latin typeface="Arial" panose="020B0604020202020204" pitchFamily="34" charset="0"/>
                  <a:ea typeface="楷体_GB2312" pitchFamily="49" charset="-122"/>
                </a:rPr>
                <a:t>:  state 1</a:t>
              </a:r>
              <a:endParaRPr lang="en-US" altLang="zh-CN" sz="1865" b="1" dirty="0">
                <a:latin typeface="Arial" panose="020B0604020202020204" pitchFamily="34" charset="0"/>
                <a:ea typeface="楷体_GB2312" pitchFamily="49" charset="-122"/>
              </a:endParaRPr>
            </a:p>
            <a:p>
              <a:pPr marL="1529080" indent="-1529080" eaLnBrk="1" hangingPunct="1">
                <a:spcBef>
                  <a:spcPts val="300"/>
                </a:spcBef>
              </a:pPr>
              <a:r>
                <a:rPr lang="en-US" altLang="zh-CN" sz="1865" b="1" dirty="0">
                  <a:latin typeface="Arial" panose="020B0604020202020204" pitchFamily="34" charset="0"/>
                </a:rPr>
                <a:t>R</a:t>
              </a:r>
              <a:r>
                <a:rPr lang="en-US" altLang="zh-CN" sz="1865" dirty="0">
                  <a:latin typeface="Arial" panose="020B0604020202020204" pitchFamily="34" charset="0"/>
                  <a:sym typeface="Wingdings 2" panose="05020102010507070707" pitchFamily="18" charset="2"/>
                </a:rPr>
                <a:t> </a:t>
              </a:r>
              <a:r>
                <a:rPr lang="zh-CN" altLang="en-US" sz="1865" dirty="0">
                  <a:latin typeface="Arial" panose="020B0604020202020204" pitchFamily="34" charset="0"/>
                  <a:sym typeface="Wingdings 2" panose="05020102010507070707" pitchFamily="18" charset="2"/>
                </a:rPr>
                <a:t>：</a:t>
              </a:r>
              <a:r>
                <a:rPr lang="zh-CN" altLang="en-US" sz="1865" b="1" dirty="0">
                  <a:latin typeface="黑体" panose="02010609060101010101" pitchFamily="49" charset="-122"/>
                  <a:ea typeface="黑体" panose="02010609060101010101" pitchFamily="49" charset="-122"/>
                  <a:sym typeface="Wingdings 2" panose="05020102010507070707" pitchFamily="18" charset="2"/>
                </a:rPr>
                <a:t>置</a:t>
              </a:r>
              <a:r>
                <a:rPr lang="en-US" altLang="zh-CN" sz="1865" b="1" dirty="0">
                  <a:solidFill>
                    <a:srgbClr val="FF0000"/>
                  </a:solidFill>
                  <a:latin typeface="Arial" panose="020B0604020202020204" pitchFamily="34" charset="0"/>
                  <a:sym typeface="Wingdings 2" panose="05020102010507070707" pitchFamily="18" charset="2"/>
                </a:rPr>
                <a:t>0</a:t>
              </a:r>
              <a:r>
                <a:rPr lang="zh-CN" altLang="en-US" sz="1865" b="1" dirty="0">
                  <a:latin typeface="黑体" panose="02010609060101010101" pitchFamily="49" charset="-122"/>
                  <a:ea typeface="黑体" panose="02010609060101010101" pitchFamily="49" charset="-122"/>
                  <a:sym typeface="Wingdings 2" panose="05020102010507070707" pitchFamily="18" charset="2"/>
                </a:rPr>
                <a:t>端</a:t>
              </a:r>
              <a:r>
                <a:rPr lang="en-US" altLang="zh-CN" sz="1865" dirty="0">
                  <a:latin typeface="Arial" panose="020B0604020202020204" pitchFamily="34" charset="0"/>
                  <a:sym typeface="Wingdings 2" panose="05020102010507070707" pitchFamily="18" charset="2"/>
                </a:rPr>
                <a:t>(Reset</a:t>
              </a:r>
              <a:r>
                <a:rPr lang="en-US" altLang="zh-CN" sz="1865" b="1" dirty="0">
                  <a:latin typeface="Times New Roman" panose="02020603050405020304" pitchFamily="18" charset="0"/>
                  <a:sym typeface="Wingdings 2" panose="05020102010507070707" pitchFamily="18" charset="2"/>
                </a:rPr>
                <a:t> </a:t>
              </a:r>
              <a:r>
                <a:rPr lang="en-US" altLang="zh-CN" sz="1865" dirty="0">
                  <a:latin typeface="Arial" panose="020B0604020202020204" pitchFamily="34" charset="0"/>
                  <a:sym typeface="Wingdings 2" panose="05020102010507070707" pitchFamily="18" charset="2"/>
                </a:rPr>
                <a:t>the output to </a:t>
              </a:r>
              <a:r>
                <a:rPr lang="en-US" altLang="zh-CN" sz="1865" i="1" dirty="0">
                  <a:latin typeface="Arial" panose="020B0604020202020204" pitchFamily="34" charset="0"/>
                  <a:sym typeface="Wingdings 2" panose="05020102010507070707" pitchFamily="18" charset="2"/>
                </a:rPr>
                <a:t>Q=</a:t>
              </a:r>
              <a:r>
                <a:rPr lang="en-US" altLang="zh-CN" sz="1865" dirty="0">
                  <a:latin typeface="Arial" panose="020B0604020202020204" pitchFamily="34" charset="0"/>
                  <a:sym typeface="Wingdings 2" panose="05020102010507070707" pitchFamily="18" charset="2"/>
                </a:rPr>
                <a:t>0)</a:t>
              </a:r>
              <a:endParaRPr lang="zh-CN" altLang="en-US" sz="1865" b="1" dirty="0">
                <a:latin typeface="Times New Roman" panose="02020603050405020304" pitchFamily="18" charset="0"/>
                <a:ea typeface="楷体_GB2312" pitchFamily="49" charset="-122"/>
                <a:sym typeface="Wingdings 2" panose="05020102010507070707" pitchFamily="18" charset="2"/>
              </a:endParaRPr>
            </a:p>
            <a:p>
              <a:pPr marL="1529080" indent="-1529080" eaLnBrk="1" hangingPunct="1">
                <a:spcBef>
                  <a:spcPts val="300"/>
                </a:spcBef>
              </a:pPr>
              <a:r>
                <a:rPr lang="en-US" altLang="zh-CN" sz="1865" b="1" dirty="0">
                  <a:latin typeface="Arial" panose="020B0604020202020204" pitchFamily="34" charset="0"/>
                </a:rPr>
                <a:t>S</a:t>
              </a:r>
              <a:r>
                <a:rPr lang="en-US" altLang="zh-CN" sz="1865" dirty="0">
                  <a:latin typeface="Arial" panose="020B0604020202020204" pitchFamily="34" charset="0"/>
                  <a:sym typeface="Wingdings 2" panose="05020102010507070707" pitchFamily="18" charset="2"/>
                </a:rPr>
                <a:t> </a:t>
              </a:r>
              <a:r>
                <a:rPr lang="zh-CN" altLang="en-US" sz="1865" dirty="0">
                  <a:latin typeface="Arial" panose="020B0604020202020204" pitchFamily="34" charset="0"/>
                  <a:sym typeface="Wingdings 2" panose="05020102010507070707" pitchFamily="18" charset="2"/>
                </a:rPr>
                <a:t>：</a:t>
              </a:r>
              <a:r>
                <a:rPr lang="zh-CN" altLang="en-US" sz="1865" b="1" dirty="0">
                  <a:latin typeface="黑体" panose="02010609060101010101" pitchFamily="49" charset="-122"/>
                  <a:ea typeface="黑体" panose="02010609060101010101" pitchFamily="49" charset="-122"/>
                  <a:sym typeface="Wingdings 2" panose="05020102010507070707" pitchFamily="18" charset="2"/>
                </a:rPr>
                <a:t>置</a:t>
              </a:r>
              <a:r>
                <a:rPr lang="en-US" altLang="zh-CN" sz="1865" b="1" dirty="0">
                  <a:solidFill>
                    <a:srgbClr val="FF0000"/>
                  </a:solidFill>
                  <a:latin typeface="Arial" panose="020B0604020202020204" pitchFamily="34" charset="0"/>
                  <a:sym typeface="Wingdings 2" panose="05020102010507070707" pitchFamily="18" charset="2"/>
                </a:rPr>
                <a:t>1</a:t>
              </a:r>
              <a:r>
                <a:rPr lang="zh-CN" altLang="en-US" sz="1865" b="1" dirty="0">
                  <a:latin typeface="黑体" panose="02010609060101010101" pitchFamily="49" charset="-122"/>
                  <a:ea typeface="黑体" panose="02010609060101010101" pitchFamily="49" charset="-122"/>
                  <a:sym typeface="Wingdings 2" panose="05020102010507070707" pitchFamily="18" charset="2"/>
                </a:rPr>
                <a:t>端</a:t>
              </a:r>
              <a:r>
                <a:rPr lang="en-US" altLang="zh-CN" sz="1865" dirty="0">
                  <a:latin typeface="Arial" panose="020B0604020202020204" pitchFamily="34" charset="0"/>
                  <a:sym typeface="Wingdings 2" panose="05020102010507070707" pitchFamily="18" charset="2"/>
                </a:rPr>
                <a:t>(Set the output to Q=1)</a:t>
              </a:r>
              <a:endParaRPr lang="zh-CN" altLang="en-US" sz="1865" dirty="0">
                <a:latin typeface="Arial" panose="020B0604020202020204" pitchFamily="34" charset="0"/>
                <a:sym typeface="Wingdings 2" panose="05020102010507070707" pitchFamily="18" charset="2"/>
              </a:endParaRPr>
            </a:p>
          </p:txBody>
        </p:sp>
        <p:sp>
          <p:nvSpPr>
            <p:cNvPr id="8320" name="Line 40"/>
            <p:cNvSpPr/>
            <p:nvPr/>
          </p:nvSpPr>
          <p:spPr>
            <a:xfrm>
              <a:off x="2816" y="1028"/>
              <a:ext cx="68" cy="0"/>
            </a:xfrm>
            <a:prstGeom prst="line">
              <a:avLst/>
            </a:prstGeom>
            <a:ln w="1905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321" name="Line 41"/>
            <p:cNvSpPr/>
            <p:nvPr/>
          </p:nvSpPr>
          <p:spPr>
            <a:xfrm>
              <a:off x="2818" y="1235"/>
              <a:ext cx="68" cy="0"/>
            </a:xfrm>
            <a:prstGeom prst="line">
              <a:avLst/>
            </a:prstGeom>
            <a:ln w="1905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825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084" y="2084917"/>
            <a:ext cx="2112433" cy="242781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54" name="Text Box 15"/>
          <p:cNvSpPr txBox="1"/>
          <p:nvPr/>
        </p:nvSpPr>
        <p:spPr>
          <a:xfrm>
            <a:off x="1390651" y="1515533"/>
            <a:ext cx="489796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</a:rPr>
              <a:t>(1)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电路构成（或非门）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712884" y="1604433"/>
            <a:ext cx="2015067" cy="4603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b="1" kern="1200" cap="none" spc="0" normalizeH="0" baseline="0" noProof="0" dirty="0">
                <a:latin typeface="+mj-lt"/>
                <a:ea typeface="黑体" panose="02010609060101010101" pitchFamily="49" charset="-122"/>
                <a:cs typeface="+mn-cs"/>
              </a:rPr>
              <a:t>(2) </a:t>
            </a:r>
            <a:r>
              <a:rPr kumimoji="1" lang="zh-CN" altLang="en-US" b="1" kern="1200" cap="none" spc="0" normalizeH="0" baseline="0" noProof="0" dirty="0">
                <a:latin typeface="+mj-lt"/>
                <a:ea typeface="黑体" panose="02010609060101010101" pitchFamily="49" charset="-122"/>
                <a:cs typeface="+mn-cs"/>
              </a:rPr>
              <a:t>功能</a:t>
            </a:r>
            <a:r>
              <a:rPr kumimoji="1" lang="zh-CN" altLang="en-US" b="1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表</a:t>
            </a:r>
            <a:endParaRPr kumimoji="1" lang="zh-CN" altLang="en-US" b="1" kern="1200" cap="none" spc="0" normalizeH="0" baseline="0" noProof="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8256" name="组合 12"/>
          <p:cNvGrpSpPr/>
          <p:nvPr/>
        </p:nvGrpSpPr>
        <p:grpSpPr>
          <a:xfrm>
            <a:off x="296333" y="2853267"/>
            <a:ext cx="1435100" cy="685583"/>
            <a:chOff x="4429124" y="984439"/>
            <a:chExt cx="2722225" cy="534541"/>
          </a:xfrm>
        </p:grpSpPr>
        <p:sp>
          <p:nvSpPr>
            <p:cNvPr id="8317" name="圆角矩形标注 13"/>
            <p:cNvSpPr/>
            <p:nvPr/>
          </p:nvSpPr>
          <p:spPr>
            <a:xfrm>
              <a:off x="4451350" y="984439"/>
              <a:ext cx="2699999" cy="511230"/>
            </a:xfrm>
            <a:prstGeom prst="wedgeRoundRectCallout">
              <a:avLst>
                <a:gd name="adj1" fmla="val 55097"/>
                <a:gd name="adj2" fmla="val 78273"/>
                <a:gd name="adj3" fmla="val 16667"/>
              </a:avLst>
            </a:prstGeom>
            <a:solidFill>
              <a:schemeClr val="tx1"/>
            </a:solidFill>
            <a:ln w="19050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eaLnBrk="1" hangingPunct="1"/>
              <a:endParaRPr lang="zh-CN" altLang="en-US" sz="3200" dirty="0">
                <a:latin typeface="Arial" panose="020B0604020202020204" pitchFamily="34" charset="0"/>
              </a:endParaRPr>
            </a:p>
          </p:txBody>
        </p:sp>
        <p:sp>
          <p:nvSpPr>
            <p:cNvPr id="8318" name="Text Box 34"/>
            <p:cNvSpPr txBox="1"/>
            <p:nvPr/>
          </p:nvSpPr>
          <p:spPr>
            <a:xfrm>
              <a:off x="4429124" y="1000113"/>
              <a:ext cx="2714644" cy="51886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 algn="just"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</a:pPr>
              <a:r>
                <a:rPr lang="zh-CN" altLang="en-US" sz="1865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对输入信号</a:t>
              </a:r>
              <a:r>
                <a:rPr lang="zh-CN" altLang="en-US" sz="1865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高电平</a:t>
              </a:r>
              <a:r>
                <a:rPr lang="zh-CN" altLang="en-US" sz="1865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敏感</a:t>
              </a:r>
              <a:endParaRPr lang="en-US" altLang="zh-CN" sz="1865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257" name="AutoShape 18"/>
          <p:cNvSpPr/>
          <p:nvPr/>
        </p:nvSpPr>
        <p:spPr>
          <a:xfrm>
            <a:off x="5365751" y="2795664"/>
            <a:ext cx="2832100" cy="64649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CC00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pPr eaLnBrk="1" hangingPunct="1"/>
            <a:endParaRPr lang="zh-CN" altLang="en-US" sz="3200" dirty="0">
              <a:latin typeface="Arial" panose="020B0604020202020204" pitchFamily="34" charset="0"/>
            </a:endParaRPr>
          </a:p>
        </p:txBody>
      </p:sp>
      <p:sp>
        <p:nvSpPr>
          <p:cNvPr id="21" name="AutoShape 19"/>
          <p:cNvSpPr/>
          <p:nvPr/>
        </p:nvSpPr>
        <p:spPr>
          <a:xfrm>
            <a:off x="5365751" y="4197013"/>
            <a:ext cx="2832100" cy="646682"/>
          </a:xfrm>
          <a:prstGeom prst="roundRect">
            <a:avLst>
              <a:gd name="adj" fmla="val 16667"/>
            </a:avLst>
          </a:prstGeom>
          <a:solidFill>
            <a:srgbClr val="FFFF00">
              <a:alpha val="29000"/>
            </a:srgbClr>
          </a:solidFill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 wrap="square" anchor="ctr">
            <a:spAutoFit/>
          </a:bodyPr>
          <a:p>
            <a:pPr eaLnBrk="1" hangingPunct="1"/>
            <a:endParaRPr lang="zh-CN" altLang="en-US" sz="3200" dirty="0">
              <a:latin typeface="Arial" panose="020B0604020202020204" pitchFamily="34" charset="0"/>
            </a:endParaRPr>
          </a:p>
        </p:txBody>
      </p:sp>
      <p:sp>
        <p:nvSpPr>
          <p:cNvPr id="22" name="AutoShape 20"/>
          <p:cNvSpPr/>
          <p:nvPr/>
        </p:nvSpPr>
        <p:spPr>
          <a:xfrm>
            <a:off x="5378451" y="3512165"/>
            <a:ext cx="2832100" cy="646471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pPr eaLnBrk="1" hangingPunct="1"/>
            <a:endParaRPr lang="zh-CN" altLang="en-US" sz="3200" dirty="0">
              <a:latin typeface="Arial" panose="020B0604020202020204" pitchFamily="34" charset="0"/>
            </a:endParaRPr>
          </a:p>
        </p:txBody>
      </p:sp>
      <p:sp>
        <p:nvSpPr>
          <p:cNvPr id="8260" name="TextBox 22"/>
          <p:cNvSpPr txBox="1"/>
          <p:nvPr/>
        </p:nvSpPr>
        <p:spPr>
          <a:xfrm>
            <a:off x="8240184" y="2863851"/>
            <a:ext cx="1428749" cy="4203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135" b="1" dirty="0">
                <a:latin typeface="黑体" panose="02010609060101010101" pitchFamily="49" charset="-122"/>
                <a:ea typeface="黑体" panose="02010609060101010101" pitchFamily="49" charset="-122"/>
              </a:rPr>
              <a:t>保持</a:t>
            </a:r>
            <a:endParaRPr lang="zh-CN" altLang="en-US" sz="2135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65584" y="3587751"/>
            <a:ext cx="1428749" cy="4203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135" b="1" dirty="0">
                <a:latin typeface="黑体" panose="02010609060101010101" pitchFamily="49" charset="-122"/>
                <a:ea typeface="黑体" panose="02010609060101010101" pitchFamily="49" charset="-122"/>
              </a:rPr>
              <a:t>置 </a:t>
            </a:r>
            <a:r>
              <a:rPr lang="en-US" altLang="zh-CN" sz="2135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135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65584" y="4400551"/>
            <a:ext cx="1428749" cy="4203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135" b="1" dirty="0">
                <a:latin typeface="黑体" panose="02010609060101010101" pitchFamily="49" charset="-122"/>
                <a:ea typeface="黑体" panose="02010609060101010101" pitchFamily="49" charset="-122"/>
              </a:rPr>
              <a:t>置 </a:t>
            </a:r>
            <a:r>
              <a:rPr lang="en-US" altLang="zh-CN" sz="2135" b="1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2135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19229" y="4909397"/>
            <a:ext cx="1428749" cy="4203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135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r>
              <a:rPr lang="zh-CN" altLang="en-US" sz="2135" b="1" dirty="0">
                <a:latin typeface="黑体" panose="02010609060101010101" pitchFamily="49" charset="-122"/>
                <a:ea typeface="黑体" panose="02010609060101010101" pitchFamily="49" charset="-122"/>
              </a:rPr>
              <a:t>不允许</a:t>
            </a:r>
            <a:endParaRPr lang="zh-CN" altLang="en-US" sz="2135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Text Box 35"/>
          <p:cNvSpPr txBox="1"/>
          <p:nvPr/>
        </p:nvSpPr>
        <p:spPr>
          <a:xfrm>
            <a:off x="2004484" y="2529417"/>
            <a:ext cx="295910" cy="3371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1600" b="1" dirty="0">
                <a:latin typeface="Arial" panose="020B0604020202020204" pitchFamily="34" charset="0"/>
              </a:rPr>
              <a:t>0</a:t>
            </a:r>
            <a:endParaRPr lang="zh-CN" altLang="en-US" sz="1600" b="1" dirty="0">
              <a:latin typeface="Arial" panose="020B0604020202020204" pitchFamily="34" charset="0"/>
            </a:endParaRPr>
          </a:p>
        </p:txBody>
      </p:sp>
      <p:sp>
        <p:nvSpPr>
          <p:cNvPr id="28" name="Text Box 35"/>
          <p:cNvSpPr txBox="1">
            <a:spLocks noChangeArrowheads="1"/>
          </p:cNvSpPr>
          <p:nvPr/>
        </p:nvSpPr>
        <p:spPr bwMode="auto">
          <a:xfrm>
            <a:off x="3731684" y="2565400"/>
            <a:ext cx="295910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defRPr/>
            </a:pPr>
            <a:r>
              <a:rPr kumimoji="1" lang="en-US" altLang="zh-CN" sz="1600" b="1" kern="1200" cap="none" spc="0" normalizeH="0" baseline="0" noProof="0" dirty="0">
                <a:latin typeface="+mj-lt"/>
                <a:ea typeface="宋体" panose="02010600030101010101" pitchFamily="2" charset="-122"/>
                <a:cs typeface="+mn-cs"/>
              </a:rPr>
              <a:t>1</a:t>
            </a:r>
            <a:endParaRPr kumimoji="1" lang="zh-CN" altLang="en-US" sz="1600" b="1" kern="1200" cap="none" spc="0" normalizeH="0" baseline="0" noProof="0" dirty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Text Box 35"/>
          <p:cNvSpPr txBox="1">
            <a:spLocks noChangeArrowheads="1"/>
          </p:cNvSpPr>
          <p:nvPr/>
        </p:nvSpPr>
        <p:spPr bwMode="auto">
          <a:xfrm>
            <a:off x="2362200" y="4191000"/>
            <a:ext cx="295910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defRPr/>
            </a:pPr>
            <a:r>
              <a:rPr kumimoji="1" lang="en-US" altLang="zh-CN" sz="1600" b="1" kern="1200" cap="none" spc="0" normalizeH="0" baseline="0" noProof="0" dirty="0">
                <a:latin typeface="+mj-lt"/>
                <a:ea typeface="宋体" panose="02010600030101010101" pitchFamily="2" charset="-122"/>
                <a:cs typeface="+mn-cs"/>
              </a:rPr>
              <a:t>1</a:t>
            </a:r>
            <a:endParaRPr kumimoji="1" lang="zh-CN" altLang="en-US" sz="1600" b="1" kern="1200" cap="none" spc="0" normalizeH="0" baseline="0" noProof="0" dirty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Text Box 35"/>
          <p:cNvSpPr txBox="1"/>
          <p:nvPr/>
        </p:nvSpPr>
        <p:spPr>
          <a:xfrm>
            <a:off x="3373967" y="4186767"/>
            <a:ext cx="295910" cy="3371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1600" b="1" dirty="0">
                <a:latin typeface="Arial" panose="020B0604020202020204" pitchFamily="34" charset="0"/>
              </a:rPr>
              <a:t>0</a:t>
            </a:r>
            <a:endParaRPr lang="zh-CN" altLang="en-US" sz="1600" b="1" dirty="0">
              <a:latin typeface="Arial" panose="020B0604020202020204" pitchFamily="34" charset="0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2146300" y="3922184"/>
            <a:ext cx="0" cy="287867"/>
          </a:xfrm>
          <a:prstGeom prst="line">
            <a:avLst/>
          </a:prstGeom>
          <a:ln w="28575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5" name="组合 36"/>
          <p:cNvGrpSpPr/>
          <p:nvPr/>
        </p:nvGrpSpPr>
        <p:grpSpPr>
          <a:xfrm>
            <a:off x="1587500" y="4184651"/>
            <a:ext cx="2971800" cy="337185"/>
            <a:chOff x="971600" y="3230855"/>
            <a:chExt cx="2228701" cy="253597"/>
          </a:xfrm>
        </p:grpSpPr>
        <p:sp>
          <p:nvSpPr>
            <p:cNvPr id="38" name="Text Box 35"/>
            <p:cNvSpPr txBox="1">
              <a:spLocks noChangeArrowheads="1"/>
            </p:cNvSpPr>
            <p:nvPr/>
          </p:nvSpPr>
          <p:spPr bwMode="auto">
            <a:xfrm>
              <a:off x="2757419" y="3230855"/>
              <a:ext cx="442882" cy="2535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defRPr/>
              </a:pPr>
              <a:r>
                <a:rPr kumimoji="1" lang="en-US" altLang="zh-CN" sz="1600" b="1" kern="1200" cap="none" spc="0" normalizeH="0" baseline="0" noProof="0" dirty="0">
                  <a:solidFill>
                    <a:schemeClr val="accent1">
                      <a:lumMod val="50000"/>
                    </a:schemeClr>
                  </a:solidFill>
                  <a:latin typeface="+mj-lt"/>
                  <a:ea typeface="宋体" panose="02010600030101010101" pitchFamily="2" charset="-122"/>
                  <a:cs typeface="+mn-cs"/>
                </a:rPr>
                <a:t>=</a:t>
              </a:r>
              <a:r>
                <a:rPr kumimoji="1" lang="zh-CN" altLang="en-US" sz="1600" b="1" kern="1200" cap="none" spc="0" normalizeH="0" baseline="0" noProof="0" dirty="0">
                  <a:solidFill>
                    <a:schemeClr val="accent1">
                      <a:lumMod val="50000"/>
                    </a:schemeClr>
                  </a:solidFill>
                  <a:latin typeface="+mj-lt"/>
                  <a:ea typeface="宋体" panose="02010600030101010101" pitchFamily="2" charset="-122"/>
                  <a:cs typeface="+mn-cs"/>
                </a:rPr>
                <a:t>0</a:t>
              </a:r>
              <a:endParaRPr kumimoji="1" lang="zh-CN" altLang="en-US" sz="1600" b="1" kern="1200" cap="none" spc="0" normalizeH="0" baseline="0" noProof="0" dirty="0">
                <a:solidFill>
                  <a:schemeClr val="accent1">
                    <a:lumMod val="50000"/>
                  </a:schemeClr>
                </a:solidFill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971600" y="3230855"/>
              <a:ext cx="310970" cy="2535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defRPr/>
              </a:pPr>
              <a:r>
                <a:rPr kumimoji="1" lang="en-US" altLang="zh-CN" sz="1600" b="1" kern="1200" cap="none" spc="0" normalizeH="0" baseline="0" noProof="0" dirty="0">
                  <a:solidFill>
                    <a:schemeClr val="accent1">
                      <a:lumMod val="50000"/>
                    </a:schemeClr>
                  </a:solidFill>
                  <a:latin typeface="+mj-lt"/>
                  <a:ea typeface="宋体" panose="02010600030101010101" pitchFamily="2" charset="-122"/>
                  <a:cs typeface="+mn-cs"/>
                </a:rPr>
                <a:t>1=</a:t>
              </a:r>
              <a:endParaRPr kumimoji="1" lang="zh-CN" altLang="en-US" sz="1600" b="1" kern="1200" cap="none" spc="0" normalizeH="0" baseline="0" noProof="0" dirty="0">
                <a:solidFill>
                  <a:schemeClr val="accent1">
                    <a:lumMod val="50000"/>
                  </a:schemeClr>
                </a:solidFill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40" name="直接连接符 39"/>
          <p:cNvCxnSpPr/>
          <p:nvPr/>
        </p:nvCxnSpPr>
        <p:spPr>
          <a:xfrm>
            <a:off x="2349500" y="2417233"/>
            <a:ext cx="0" cy="577851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2" name="直接连接符 41"/>
          <p:cNvCxnSpPr/>
          <p:nvPr/>
        </p:nvCxnSpPr>
        <p:spPr>
          <a:xfrm>
            <a:off x="2364317" y="2698751"/>
            <a:ext cx="287867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4" name="直接连接符 43"/>
          <p:cNvCxnSpPr/>
          <p:nvPr/>
        </p:nvCxnSpPr>
        <p:spPr>
          <a:xfrm>
            <a:off x="2664884" y="2698751"/>
            <a:ext cx="719667" cy="1488016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5" name="直接连接符 44"/>
          <p:cNvCxnSpPr/>
          <p:nvPr/>
        </p:nvCxnSpPr>
        <p:spPr>
          <a:xfrm>
            <a:off x="3397251" y="4197351"/>
            <a:ext cx="143933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6" name="直接连接符 45"/>
          <p:cNvCxnSpPr/>
          <p:nvPr/>
        </p:nvCxnSpPr>
        <p:spPr>
          <a:xfrm>
            <a:off x="3553884" y="3909484"/>
            <a:ext cx="0" cy="287867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7" name="直接连接符 46"/>
          <p:cNvCxnSpPr/>
          <p:nvPr/>
        </p:nvCxnSpPr>
        <p:spPr>
          <a:xfrm>
            <a:off x="3414184" y="2686051"/>
            <a:ext cx="336549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9" name="直接连接符 48"/>
          <p:cNvCxnSpPr/>
          <p:nvPr/>
        </p:nvCxnSpPr>
        <p:spPr>
          <a:xfrm flipH="1">
            <a:off x="2709333" y="2660651"/>
            <a:ext cx="719667" cy="153670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0" name="直接连接符 49"/>
          <p:cNvCxnSpPr/>
          <p:nvPr/>
        </p:nvCxnSpPr>
        <p:spPr>
          <a:xfrm>
            <a:off x="2554817" y="4197351"/>
            <a:ext cx="143933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1" name="直接连接符 50"/>
          <p:cNvCxnSpPr/>
          <p:nvPr/>
        </p:nvCxnSpPr>
        <p:spPr>
          <a:xfrm>
            <a:off x="2542117" y="3909484"/>
            <a:ext cx="0" cy="287867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cxnSp>
      <p:graphicFrame>
        <p:nvGraphicFramePr>
          <p:cNvPr id="52" name="表格 5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9647767" y="2948517"/>
          <a:ext cx="2207260" cy="22040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7715"/>
                <a:gridCol w="767715"/>
                <a:gridCol w="671830"/>
              </a:tblGrid>
              <a:tr h="8223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65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置</a:t>
                      </a:r>
                      <a:r>
                        <a:rPr lang="en-US" altLang="zh-CN" sz="1465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zh-CN" altLang="en-US" sz="1465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端</a:t>
                      </a:r>
                      <a:endParaRPr lang="en-US" altLang="zh-CN" sz="1465" kern="1200" dirty="0" smtClean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465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黑体" panose="02010609060101010101" pitchFamily="49" charset="-122"/>
                        </a:rPr>
                        <a:t>R</a:t>
                      </a:r>
                      <a:endParaRPr lang="zh-CN" altLang="en-US" sz="1465" b="1" kern="1200" baseline="-25000" dirty="0">
                        <a:solidFill>
                          <a:schemeClr val="bg1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121889" marR="121889" marT="60938" marB="6093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65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置</a:t>
                      </a:r>
                      <a:r>
                        <a:rPr lang="en-US" altLang="zh-CN" sz="1465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1465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端</a:t>
                      </a:r>
                      <a:endParaRPr lang="en-US" altLang="zh-CN" sz="1465" kern="1200" dirty="0" smtClean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altLang="zh-CN" sz="1465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S</a:t>
                      </a:r>
                      <a:endParaRPr lang="zh-CN" altLang="en-US" sz="1465" b="1" kern="1200" baseline="0" dirty="0">
                        <a:solidFill>
                          <a:schemeClr val="bg1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121889" marR="121889" marT="60938" marB="6093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65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次态</a:t>
                      </a:r>
                      <a:endParaRPr lang="en-US" altLang="zh-CN" sz="1465" dirty="0" smtClean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465" b="1" kern="1200" baseline="0" dirty="0" smtClean="0">
                          <a:solidFill>
                            <a:srgbClr val="C0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Q</a:t>
                      </a:r>
                      <a:r>
                        <a:rPr lang="en-US" altLang="zh-CN" sz="1465" baseline="-25000" dirty="0" smtClean="0">
                          <a:solidFill>
                            <a:srgbClr val="C00000"/>
                          </a:solidFill>
                          <a:latin typeface="+mj-lt"/>
                          <a:ea typeface="黑体" panose="02010609060101010101" pitchFamily="49" charset="-122"/>
                        </a:rPr>
                        <a:t>n+1</a:t>
                      </a:r>
                      <a:endParaRPr lang="zh-CN" altLang="en-US" sz="1465" baseline="-25000" dirty="0">
                        <a:solidFill>
                          <a:srgbClr val="C00000"/>
                        </a:solidFill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L="121889" marR="121889" marT="60938" marB="6093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65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65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889" marR="121889" marT="60938" marB="6093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65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65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889" marR="121889" marT="60938" marB="6093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65" b="1" kern="1200" baseline="0" dirty="0" err="1" smtClean="0">
                          <a:solidFill>
                            <a:srgbClr val="C0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Q</a:t>
                      </a:r>
                      <a:r>
                        <a:rPr lang="en-US" altLang="zh-CN" sz="1465" kern="1200" baseline="-25000" dirty="0" err="1" smtClean="0">
                          <a:solidFill>
                            <a:srgbClr val="C0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n</a:t>
                      </a:r>
                      <a:endParaRPr lang="zh-CN" altLang="en-US" sz="1465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889" marR="121889" marT="60938" marB="60938"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65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65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889" marR="121889" marT="60938" marB="6093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65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65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889" marR="121889" marT="60938" marB="6093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65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65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889" marR="121889" marT="60938" marB="60938"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65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65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889" marR="121889" marT="60938" marB="6093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65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65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889" marR="121889" marT="60938" marB="6093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65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65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889" marR="121889" marT="60938" marB="60938"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65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65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889" marR="121889" marT="60938" marB="6093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65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65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889" marR="121889" marT="60938" marB="6093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65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—</a:t>
                      </a:r>
                      <a:endParaRPr lang="zh-CN" altLang="en-US" sz="1465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889" marR="121889" marT="60938" marB="60938">
                    <a:noFill/>
                  </a:tcPr>
                </a:tc>
              </a:tr>
            </a:tbl>
          </a:graphicData>
        </a:graphic>
      </p:graphicFrame>
      <p:sp>
        <p:nvSpPr>
          <p:cNvPr id="14449" name="右弧形箭头 52"/>
          <p:cNvSpPr/>
          <p:nvPr/>
        </p:nvSpPr>
        <p:spPr>
          <a:xfrm rot="-3178002">
            <a:off x="8955617" y="1739900"/>
            <a:ext cx="461433" cy="1208617"/>
          </a:xfrm>
          <a:prstGeom prst="curvedLeftArrow">
            <a:avLst>
              <a:gd name="adj1" fmla="val 25066"/>
              <a:gd name="adj2" fmla="val 50117"/>
              <a:gd name="adj3" fmla="val 25000"/>
            </a:avLst>
          </a:prstGeom>
          <a:solidFill>
            <a:schemeClr val="accent1"/>
          </a:solidFill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p>
            <a:pPr algn="ctr" eaLnBrk="1" hangingPunct="1"/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" name="组合 12"/>
          <p:cNvGrpSpPr/>
          <p:nvPr/>
        </p:nvGrpSpPr>
        <p:grpSpPr>
          <a:xfrm>
            <a:off x="6576484" y="5972810"/>
            <a:ext cx="1297516" cy="644556"/>
            <a:chOff x="4429124" y="984439"/>
            <a:chExt cx="2722225" cy="594261"/>
          </a:xfrm>
        </p:grpSpPr>
        <p:sp>
          <p:nvSpPr>
            <p:cNvPr id="8313" name="圆角矩形标注 13"/>
            <p:cNvSpPr/>
            <p:nvPr/>
          </p:nvSpPr>
          <p:spPr>
            <a:xfrm>
              <a:off x="4451349" y="984439"/>
              <a:ext cx="2700000" cy="594261"/>
            </a:xfrm>
            <a:prstGeom prst="wedgeRoundRectCallout">
              <a:avLst>
                <a:gd name="adj1" fmla="val -52472"/>
                <a:gd name="adj2" fmla="val -76301"/>
                <a:gd name="adj3" fmla="val 16667"/>
              </a:avLst>
            </a:prstGeom>
            <a:solidFill>
              <a:schemeClr val="tx1"/>
            </a:solidFill>
            <a:ln w="19050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eaLnBrk="1" hangingPunct="1"/>
              <a:endParaRPr lang="zh-CN" altLang="en-US" sz="3200" dirty="0">
                <a:latin typeface="Arial" panose="020B0604020202020204" pitchFamily="34" charset="0"/>
              </a:endParaRPr>
            </a:p>
          </p:txBody>
        </p:sp>
        <p:sp>
          <p:nvSpPr>
            <p:cNvPr id="54" name="Text Box 34"/>
            <p:cNvSpPr txBox="1">
              <a:spLocks noChangeArrowheads="1"/>
            </p:cNvSpPr>
            <p:nvPr/>
          </p:nvSpPr>
          <p:spPr bwMode="auto">
            <a:xfrm>
              <a:off x="4429124" y="1000051"/>
              <a:ext cx="2713343" cy="538029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marR="0" algn="just" defTabSz="914400"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  <a:buFontTx/>
                <a:defRPr/>
              </a:pPr>
              <a:r>
                <a:rPr kumimoji="1" lang="en-US" altLang="zh-CN" sz="1600" b="1" kern="1200" cap="none" spc="0" normalizeH="0" baseline="0" noProof="0" dirty="0">
                  <a:latin typeface="+mj-lt"/>
                  <a:ea typeface="黑体" panose="02010609060101010101" pitchFamily="49" charset="-122"/>
                  <a:cs typeface="+mn-cs"/>
                </a:rPr>
                <a:t>RS</a:t>
              </a:r>
              <a:r>
                <a:rPr kumimoji="1" lang="zh-CN" altLang="en-US" sz="1600" b="1" kern="1200" cap="none" spc="0" normalizeH="0" baseline="0" noProof="0" dirty="0"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对</a:t>
              </a:r>
              <a:r>
                <a:rPr kumimoji="1" lang="zh-CN" altLang="en-US" sz="1600" b="1" kern="1200" cap="none" spc="0" normalizeH="0" baseline="0" noProof="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同时</a:t>
              </a:r>
              <a:r>
                <a:rPr kumimoji="1" lang="zh-CN" altLang="en-US" sz="1600" b="1" kern="1200" cap="none" spc="0" normalizeH="0" baseline="0" noProof="0" dirty="0"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取</a:t>
              </a:r>
              <a:r>
                <a:rPr kumimoji="1" lang="en-US" altLang="zh-CN" sz="1600" b="1" kern="1200" cap="none" spc="0" normalizeH="0" baseline="0" noProof="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zh-CN" altLang="en-US" sz="1600" b="1" kern="1200" cap="none" spc="0" normalizeH="0" baseline="0" noProof="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互斥</a:t>
              </a:r>
              <a:endParaRPr kumimoji="1" lang="en-US" altLang="zh-CN" sz="1600" b="1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0" name="组合 12"/>
          <p:cNvGrpSpPr/>
          <p:nvPr/>
        </p:nvGrpSpPr>
        <p:grpSpPr>
          <a:xfrm>
            <a:off x="10443633" y="5335694"/>
            <a:ext cx="1297517" cy="644389"/>
            <a:chOff x="4429124" y="984439"/>
            <a:chExt cx="2722225" cy="595729"/>
          </a:xfrm>
        </p:grpSpPr>
        <p:sp>
          <p:nvSpPr>
            <p:cNvPr id="8311" name="圆角矩形标注 13"/>
            <p:cNvSpPr/>
            <p:nvPr/>
          </p:nvSpPr>
          <p:spPr>
            <a:xfrm>
              <a:off x="4451349" y="984439"/>
              <a:ext cx="2700000" cy="595729"/>
            </a:xfrm>
            <a:prstGeom prst="wedgeRoundRectCallout">
              <a:avLst>
                <a:gd name="adj1" fmla="val -52472"/>
                <a:gd name="adj2" fmla="val -76301"/>
                <a:gd name="adj3" fmla="val 16667"/>
              </a:avLst>
            </a:prstGeom>
            <a:solidFill>
              <a:schemeClr val="tx1"/>
            </a:solidFill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eaLnBrk="1" hangingPunct="1"/>
              <a:endParaRPr lang="zh-CN" altLang="en-US" sz="3200" dirty="0">
                <a:latin typeface="Arial" panose="020B0604020202020204" pitchFamily="34" charset="0"/>
              </a:endParaRPr>
            </a:p>
          </p:txBody>
        </p:sp>
        <p:sp>
          <p:nvSpPr>
            <p:cNvPr id="55" name="Text Box 34"/>
            <p:cNvSpPr txBox="1">
              <a:spLocks noChangeArrowheads="1"/>
            </p:cNvSpPr>
            <p:nvPr/>
          </p:nvSpPr>
          <p:spPr bwMode="auto">
            <a:xfrm>
              <a:off x="4429124" y="1000094"/>
              <a:ext cx="2713343" cy="539498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marR="0" algn="just" defTabSz="914400"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  <a:buFontTx/>
                <a:defRPr/>
              </a:pPr>
              <a:r>
                <a:rPr kumimoji="1" lang="zh-CN" altLang="en-US" sz="1600" b="1" kern="1200" cap="none" spc="0" normalizeH="0" baseline="0" noProof="0" dirty="0">
                  <a:latin typeface="+mj-lt"/>
                  <a:ea typeface="黑体" panose="02010609060101010101" pitchFamily="49" charset="-122"/>
                  <a:cs typeface="+mn-cs"/>
                </a:rPr>
                <a:t>输入</a:t>
              </a:r>
              <a:r>
                <a:rPr kumimoji="1" lang="zh-CN" altLang="en-US" sz="1600" b="1" kern="1200" cap="none" spc="0" normalizeH="0" baseline="0" noProof="0" dirty="0">
                  <a:solidFill>
                    <a:srgbClr val="FF0000"/>
                  </a:solidFill>
                  <a:latin typeface="+mj-lt"/>
                  <a:ea typeface="黑体" panose="02010609060101010101" pitchFamily="49" charset="-122"/>
                  <a:cs typeface="+mn-cs"/>
                </a:rPr>
                <a:t>高电平</a:t>
              </a:r>
              <a:r>
                <a:rPr kumimoji="1" lang="zh-CN" altLang="en-US" sz="1600" b="1" kern="1200" cap="none" spc="0" normalizeH="0" baseline="0" noProof="0" dirty="0">
                  <a:latin typeface="+mj-lt"/>
                  <a:ea typeface="黑体" panose="02010609060101010101" pitchFamily="49" charset="-122"/>
                  <a:cs typeface="+mn-cs"/>
                </a:rPr>
                <a:t>有效</a:t>
              </a:r>
              <a:endParaRPr kumimoji="1" lang="en-US" altLang="zh-CN" sz="1600" b="1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8308" name="文本框 52"/>
          <p:cNvSpPr txBox="1"/>
          <p:nvPr/>
        </p:nvSpPr>
        <p:spPr>
          <a:xfrm>
            <a:off x="2129367" y="3310467"/>
            <a:ext cx="474133" cy="4203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135" b="1" dirty="0">
                <a:latin typeface="Arial" panose="020B0604020202020204" pitchFamily="34" charset="0"/>
              </a:rPr>
              <a:t>1</a:t>
            </a:r>
            <a:endParaRPr lang="zh-CN" altLang="en-US" sz="2135" b="1" dirty="0">
              <a:latin typeface="Arial" panose="020B0604020202020204" pitchFamily="34" charset="0"/>
            </a:endParaRPr>
          </a:p>
        </p:txBody>
      </p:sp>
      <p:sp>
        <p:nvSpPr>
          <p:cNvPr id="8309" name="文本框 55"/>
          <p:cNvSpPr txBox="1"/>
          <p:nvPr/>
        </p:nvSpPr>
        <p:spPr>
          <a:xfrm>
            <a:off x="3524251" y="3318933"/>
            <a:ext cx="474133" cy="4203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135" b="1" dirty="0">
                <a:latin typeface="Arial" panose="020B0604020202020204" pitchFamily="34" charset="0"/>
              </a:rPr>
              <a:t>2</a:t>
            </a:r>
            <a:endParaRPr lang="zh-CN" altLang="en-US" sz="2135" b="1" dirty="0">
              <a:latin typeface="Arial" panose="020B0604020202020204" pitchFamily="3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400040" y="4839335"/>
            <a:ext cx="2819400" cy="664845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D60093"/>
            </a:solidFill>
            <a:prstDash val="sysDash"/>
            <a:headEnd type="none" w="med" len="med"/>
            <a:tailEnd type="none" w="med" len="med"/>
          </a:ln>
        </p:spPr>
        <p:txBody>
          <a:bodyPr wrap="none"/>
          <a:p>
            <a:pPr algn="ctr" eaLnBrk="1" hangingPunct="1"/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4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2" grpId="0" bldLvl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14449" grpId="0" bldLvl="0" animBg="1"/>
      <p:bldP spid="3" grpId="0" bldLvl="0" animBg="1"/>
      <p:bldP spid="16" grpId="0"/>
      <p:bldP spid="8257" grpId="0" animBg="1"/>
      <p:bldP spid="82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grpSp>
        <p:nvGrpSpPr>
          <p:cNvPr id="18434" name="Group 4"/>
          <p:cNvGrpSpPr/>
          <p:nvPr/>
        </p:nvGrpSpPr>
        <p:grpSpPr>
          <a:xfrm>
            <a:off x="2424113" y="1412875"/>
            <a:ext cx="3333750" cy="1995488"/>
            <a:chOff x="874" y="855"/>
            <a:chExt cx="2100" cy="1257"/>
          </a:xfrm>
        </p:grpSpPr>
        <p:grpSp>
          <p:nvGrpSpPr>
            <p:cNvPr id="18517" name="Group 5"/>
            <p:cNvGrpSpPr/>
            <p:nvPr/>
          </p:nvGrpSpPr>
          <p:grpSpPr>
            <a:xfrm>
              <a:off x="1488" y="912"/>
              <a:ext cx="624" cy="384"/>
              <a:chOff x="2064" y="1536"/>
              <a:chExt cx="624" cy="384"/>
            </a:xfrm>
          </p:grpSpPr>
          <p:sp>
            <p:nvSpPr>
              <p:cNvPr id="18539" name="Arc 6"/>
              <p:cNvSpPr/>
              <p:nvPr/>
            </p:nvSpPr>
            <p:spPr>
              <a:xfrm>
                <a:off x="2064" y="1536"/>
                <a:ext cx="528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bg2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40" name="Arc 7"/>
              <p:cNvSpPr/>
              <p:nvPr/>
            </p:nvSpPr>
            <p:spPr>
              <a:xfrm flipV="1">
                <a:off x="2064" y="1728"/>
                <a:ext cx="528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bg2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41" name="Arc 8"/>
              <p:cNvSpPr/>
              <p:nvPr/>
            </p:nvSpPr>
            <p:spPr>
              <a:xfrm>
                <a:off x="2064" y="1536"/>
                <a:ext cx="96" cy="3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42159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0976"/>
                      <a:pt x="15550" y="39282"/>
                      <a:pt x="6624" y="42158"/>
                    </a:cubicBezTo>
                  </a:path>
                  <a:path w="21600" h="42159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0976"/>
                      <a:pt x="15550" y="39282"/>
                      <a:pt x="6624" y="4215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bg2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42" name="Oval 9"/>
              <p:cNvSpPr/>
              <p:nvPr/>
            </p:nvSpPr>
            <p:spPr>
              <a:xfrm>
                <a:off x="2592" y="1680"/>
                <a:ext cx="96" cy="96"/>
              </a:xfrm>
              <a:prstGeom prst="ellipse">
                <a:avLst/>
              </a:prstGeom>
              <a:noFill/>
              <a:ln w="28575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bg2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8518" name="Line 10"/>
            <p:cNvSpPr/>
            <p:nvPr/>
          </p:nvSpPr>
          <p:spPr>
            <a:xfrm flipH="1">
              <a:off x="1104" y="1008"/>
              <a:ext cx="480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grpSp>
          <p:nvGrpSpPr>
            <p:cNvPr id="18519" name="Group 11"/>
            <p:cNvGrpSpPr/>
            <p:nvPr/>
          </p:nvGrpSpPr>
          <p:grpSpPr>
            <a:xfrm>
              <a:off x="1488" y="1680"/>
              <a:ext cx="624" cy="384"/>
              <a:chOff x="2064" y="1536"/>
              <a:chExt cx="624" cy="384"/>
            </a:xfrm>
          </p:grpSpPr>
          <p:sp>
            <p:nvSpPr>
              <p:cNvPr id="18535" name="Arc 12"/>
              <p:cNvSpPr/>
              <p:nvPr/>
            </p:nvSpPr>
            <p:spPr>
              <a:xfrm>
                <a:off x="2064" y="1536"/>
                <a:ext cx="528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bg2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36" name="Arc 13"/>
              <p:cNvSpPr/>
              <p:nvPr/>
            </p:nvSpPr>
            <p:spPr>
              <a:xfrm flipV="1">
                <a:off x="2064" y="1728"/>
                <a:ext cx="528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bg2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37" name="Arc 14"/>
              <p:cNvSpPr/>
              <p:nvPr/>
            </p:nvSpPr>
            <p:spPr>
              <a:xfrm>
                <a:off x="2064" y="1536"/>
                <a:ext cx="96" cy="3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42159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0976"/>
                      <a:pt x="15550" y="39282"/>
                      <a:pt x="6624" y="42158"/>
                    </a:cubicBezTo>
                  </a:path>
                  <a:path w="21600" h="42159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0976"/>
                      <a:pt x="15550" y="39282"/>
                      <a:pt x="6624" y="4215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bg2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38" name="Oval 15"/>
              <p:cNvSpPr/>
              <p:nvPr/>
            </p:nvSpPr>
            <p:spPr>
              <a:xfrm>
                <a:off x="2592" y="1680"/>
                <a:ext cx="96" cy="96"/>
              </a:xfrm>
              <a:prstGeom prst="ellipse">
                <a:avLst/>
              </a:prstGeom>
              <a:noFill/>
              <a:ln w="28575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bg2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8520" name="Line 16"/>
            <p:cNvSpPr/>
            <p:nvPr/>
          </p:nvSpPr>
          <p:spPr>
            <a:xfrm flipH="1">
              <a:off x="1104" y="1968"/>
              <a:ext cx="480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8521" name="Line 17"/>
            <p:cNvSpPr/>
            <p:nvPr/>
          </p:nvSpPr>
          <p:spPr>
            <a:xfrm>
              <a:off x="1296" y="1200"/>
              <a:ext cx="288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8522" name="Line 18"/>
            <p:cNvSpPr/>
            <p:nvPr/>
          </p:nvSpPr>
          <p:spPr>
            <a:xfrm>
              <a:off x="2112" y="1104"/>
              <a:ext cx="576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8523" name="Line 19"/>
            <p:cNvSpPr/>
            <p:nvPr/>
          </p:nvSpPr>
          <p:spPr>
            <a:xfrm>
              <a:off x="1296" y="1776"/>
              <a:ext cx="288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8524" name="Line 20"/>
            <p:cNvSpPr/>
            <p:nvPr/>
          </p:nvSpPr>
          <p:spPr>
            <a:xfrm>
              <a:off x="2112" y="1872"/>
              <a:ext cx="576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8525" name="Line 21"/>
            <p:cNvSpPr/>
            <p:nvPr/>
          </p:nvSpPr>
          <p:spPr>
            <a:xfrm>
              <a:off x="2304" y="1104"/>
              <a:ext cx="0" cy="192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oval" w="med" len="med"/>
              <a:tailEnd type="none" w="med" len="med"/>
            </a:ln>
          </p:spPr>
        </p:sp>
        <p:sp>
          <p:nvSpPr>
            <p:cNvPr id="18526" name="Line 22"/>
            <p:cNvSpPr/>
            <p:nvPr/>
          </p:nvSpPr>
          <p:spPr>
            <a:xfrm flipV="1">
              <a:off x="2304" y="1680"/>
              <a:ext cx="0" cy="192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oval" w="med" len="med"/>
              <a:tailEnd type="none" w="med" len="med"/>
            </a:ln>
          </p:spPr>
        </p:sp>
        <p:sp>
          <p:nvSpPr>
            <p:cNvPr id="18527" name="Line 23"/>
            <p:cNvSpPr/>
            <p:nvPr/>
          </p:nvSpPr>
          <p:spPr>
            <a:xfrm>
              <a:off x="1296" y="1191"/>
              <a:ext cx="0" cy="153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8528" name="Line 24"/>
            <p:cNvSpPr/>
            <p:nvPr/>
          </p:nvSpPr>
          <p:spPr>
            <a:xfrm>
              <a:off x="1296" y="1335"/>
              <a:ext cx="1008" cy="345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8529" name="Line 25"/>
            <p:cNvSpPr/>
            <p:nvPr/>
          </p:nvSpPr>
          <p:spPr>
            <a:xfrm>
              <a:off x="1296" y="1632"/>
              <a:ext cx="0" cy="144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8530" name="Line 26"/>
            <p:cNvSpPr/>
            <p:nvPr/>
          </p:nvSpPr>
          <p:spPr>
            <a:xfrm flipV="1">
              <a:off x="1296" y="1296"/>
              <a:ext cx="1008" cy="336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8531" name="Text Box 27"/>
            <p:cNvSpPr txBox="1"/>
            <p:nvPr/>
          </p:nvSpPr>
          <p:spPr>
            <a:xfrm>
              <a:off x="2688" y="951"/>
              <a:ext cx="23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Arial Narrow" panose="020B0606020202030204" pitchFamily="34" charset="0"/>
                </a:rPr>
                <a:t>Q</a:t>
              </a:r>
              <a:endParaRPr lang="en-US" altLang="zh-CN" sz="2400" b="1" dirty="0">
                <a:latin typeface="Arial Narrow" panose="020B0606020202030204" pitchFamily="34" charset="0"/>
              </a:endParaRPr>
            </a:p>
          </p:txBody>
        </p:sp>
        <p:sp>
          <p:nvSpPr>
            <p:cNvPr id="18532" name="Text Box 28"/>
            <p:cNvSpPr txBox="1"/>
            <p:nvPr/>
          </p:nvSpPr>
          <p:spPr>
            <a:xfrm>
              <a:off x="2671" y="1730"/>
              <a:ext cx="30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Arial Narrow" panose="020B0606020202030204" pitchFamily="34" charset="0"/>
                </a:rPr>
                <a:t>Q</a:t>
              </a:r>
              <a:r>
                <a:rPr lang="en-US" altLang="zh-CN" sz="2400" b="1" dirty="0"/>
                <a:t>’</a:t>
              </a:r>
              <a:endParaRPr lang="en-US" altLang="zh-CN" sz="2400" b="1" dirty="0">
                <a:latin typeface="Arial Narrow" panose="020B0606020202030204" pitchFamily="34" charset="0"/>
              </a:endParaRPr>
            </a:p>
          </p:txBody>
        </p:sp>
        <p:sp>
          <p:nvSpPr>
            <p:cNvPr id="18533" name="Text Box 29"/>
            <p:cNvSpPr txBox="1"/>
            <p:nvPr/>
          </p:nvSpPr>
          <p:spPr>
            <a:xfrm>
              <a:off x="874" y="855"/>
              <a:ext cx="23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Arial Narrow" panose="020B0606020202030204" pitchFamily="34" charset="0"/>
                </a:rPr>
                <a:t>R</a:t>
              </a:r>
              <a:endParaRPr lang="en-US" altLang="zh-CN" sz="2400" b="1" dirty="0">
                <a:latin typeface="Arial Narrow" panose="020B0606020202030204" pitchFamily="34" charset="0"/>
              </a:endParaRPr>
            </a:p>
          </p:txBody>
        </p:sp>
        <p:sp>
          <p:nvSpPr>
            <p:cNvPr id="18534" name="Text Box 30"/>
            <p:cNvSpPr txBox="1"/>
            <p:nvPr/>
          </p:nvSpPr>
          <p:spPr>
            <a:xfrm>
              <a:off x="883" y="1824"/>
              <a:ext cx="22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Arial Narrow" panose="020B0606020202030204" pitchFamily="34" charset="0"/>
                </a:rPr>
                <a:t>S</a:t>
              </a:r>
              <a:endParaRPr lang="en-US" altLang="zh-CN" sz="24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5" name="Group 32"/>
          <p:cNvGrpSpPr/>
          <p:nvPr/>
        </p:nvGrpSpPr>
        <p:grpSpPr>
          <a:xfrm>
            <a:off x="2743200" y="1828800"/>
            <a:ext cx="1981200" cy="1219200"/>
            <a:chOff x="768" y="1152"/>
            <a:chExt cx="1248" cy="768"/>
          </a:xfrm>
        </p:grpSpPr>
        <p:sp>
          <p:nvSpPr>
            <p:cNvPr id="18505" name="Text Box 33"/>
            <p:cNvSpPr txBox="1"/>
            <p:nvPr/>
          </p:nvSpPr>
          <p:spPr>
            <a:xfrm>
              <a:off x="768" y="1152"/>
              <a:ext cx="23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chemeClr val="accent1"/>
                  </a:solidFill>
                  <a:latin typeface="Tahoma" panose="020B0604030504040204" pitchFamily="34" charset="0"/>
                </a:rPr>
                <a:t>0</a:t>
              </a:r>
              <a:endParaRPr lang="zh-CN" altLang="en-US" sz="2400" b="1" dirty="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506" name="Text Box 34"/>
            <p:cNvSpPr txBox="1"/>
            <p:nvPr/>
          </p:nvSpPr>
          <p:spPr>
            <a:xfrm>
              <a:off x="768" y="1632"/>
              <a:ext cx="23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66FF66"/>
                  </a:solidFill>
                  <a:latin typeface="Tahoma" panose="020B0604030504040204" pitchFamily="34" charset="0"/>
                </a:rPr>
                <a:t>1</a:t>
              </a:r>
              <a:endParaRPr lang="zh-CN" altLang="en-US" sz="2400" b="1" dirty="0">
                <a:solidFill>
                  <a:srgbClr val="66FF66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8507" name="Group 35"/>
            <p:cNvGrpSpPr/>
            <p:nvPr/>
          </p:nvGrpSpPr>
          <p:grpSpPr>
            <a:xfrm>
              <a:off x="1008" y="1239"/>
              <a:ext cx="1008" cy="681"/>
              <a:chOff x="1104" y="3207"/>
              <a:chExt cx="1008" cy="681"/>
            </a:xfrm>
          </p:grpSpPr>
          <p:sp>
            <p:nvSpPr>
              <p:cNvPr id="18513" name="Line 36"/>
              <p:cNvSpPr/>
              <p:nvPr/>
            </p:nvSpPr>
            <p:spPr>
              <a:xfrm>
                <a:off x="1104" y="3216"/>
                <a:ext cx="288" cy="0"/>
              </a:xfrm>
              <a:prstGeom prst="line">
                <a:avLst/>
              </a:prstGeom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8514" name="Line 37"/>
              <p:cNvSpPr/>
              <p:nvPr/>
            </p:nvSpPr>
            <p:spPr>
              <a:xfrm flipV="1">
                <a:off x="2112" y="3696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accent1"/>
                </a:solidFill>
                <a:prstDash val="solid"/>
                <a:miter/>
                <a:headEnd type="oval" w="med" len="med"/>
                <a:tailEnd type="none" w="med" len="med"/>
              </a:ln>
            </p:spPr>
          </p:sp>
          <p:sp>
            <p:nvSpPr>
              <p:cNvPr id="18515" name="Line 38"/>
              <p:cNvSpPr/>
              <p:nvPr/>
            </p:nvSpPr>
            <p:spPr>
              <a:xfrm>
                <a:off x="1104" y="3207"/>
                <a:ext cx="0" cy="153"/>
              </a:xfrm>
              <a:prstGeom prst="line">
                <a:avLst/>
              </a:prstGeom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8516" name="Line 39"/>
              <p:cNvSpPr/>
              <p:nvPr/>
            </p:nvSpPr>
            <p:spPr>
              <a:xfrm>
                <a:off x="1104" y="3351"/>
                <a:ext cx="1008" cy="345"/>
              </a:xfrm>
              <a:prstGeom prst="line">
                <a:avLst/>
              </a:prstGeom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18508" name="Group 40"/>
            <p:cNvGrpSpPr/>
            <p:nvPr/>
          </p:nvGrpSpPr>
          <p:grpSpPr>
            <a:xfrm>
              <a:off x="1008" y="1152"/>
              <a:ext cx="1008" cy="672"/>
              <a:chOff x="1104" y="3120"/>
              <a:chExt cx="1008" cy="672"/>
            </a:xfrm>
          </p:grpSpPr>
          <p:sp>
            <p:nvSpPr>
              <p:cNvPr id="18509" name="Line 41"/>
              <p:cNvSpPr/>
              <p:nvPr/>
            </p:nvSpPr>
            <p:spPr>
              <a:xfrm>
                <a:off x="1104" y="3792"/>
                <a:ext cx="288" cy="0"/>
              </a:xfrm>
              <a:prstGeom prst="line">
                <a:avLst/>
              </a:prstGeom>
              <a:ln w="28575" cap="flat" cmpd="sng">
                <a:solidFill>
                  <a:srgbClr val="66FF66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8510" name="Line 42"/>
              <p:cNvSpPr/>
              <p:nvPr/>
            </p:nvSpPr>
            <p:spPr>
              <a:xfrm>
                <a:off x="2112" y="3120"/>
                <a:ext cx="0" cy="192"/>
              </a:xfrm>
              <a:prstGeom prst="line">
                <a:avLst/>
              </a:prstGeom>
              <a:ln w="28575" cap="flat" cmpd="sng">
                <a:solidFill>
                  <a:srgbClr val="66FF66"/>
                </a:solidFill>
                <a:prstDash val="solid"/>
                <a:miter/>
                <a:headEnd type="oval" w="med" len="med"/>
                <a:tailEnd type="none" w="med" len="med"/>
              </a:ln>
            </p:spPr>
          </p:sp>
          <p:sp>
            <p:nvSpPr>
              <p:cNvPr id="18511" name="Line 43"/>
              <p:cNvSpPr/>
              <p:nvPr/>
            </p:nvSpPr>
            <p:spPr>
              <a:xfrm>
                <a:off x="1104" y="3648"/>
                <a:ext cx="0" cy="144"/>
              </a:xfrm>
              <a:prstGeom prst="line">
                <a:avLst/>
              </a:prstGeom>
              <a:ln w="28575" cap="flat" cmpd="sng">
                <a:solidFill>
                  <a:srgbClr val="66FF66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8512" name="Line 44"/>
              <p:cNvSpPr/>
              <p:nvPr/>
            </p:nvSpPr>
            <p:spPr>
              <a:xfrm flipV="1">
                <a:off x="1104" y="3312"/>
                <a:ext cx="1008" cy="336"/>
              </a:xfrm>
              <a:prstGeom prst="line">
                <a:avLst/>
              </a:prstGeom>
              <a:ln w="28575" cap="flat" cmpd="sng">
                <a:solidFill>
                  <a:srgbClr val="66FF66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  <p:sp>
        <p:nvSpPr>
          <p:cNvPr id="200749" name="Text Box 45"/>
          <p:cNvSpPr txBox="1"/>
          <p:nvPr/>
        </p:nvSpPr>
        <p:spPr>
          <a:xfrm>
            <a:off x="6527800" y="1125538"/>
            <a:ext cx="28305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Tahoma" panose="020B0604030504040204" pitchFamily="34" charset="0"/>
              </a:rPr>
              <a:t>（3）S = 1, R = 0</a:t>
            </a:r>
            <a:endParaRPr lang="zh-CN" altLang="en-US" sz="2400" b="1" dirty="0">
              <a:latin typeface="Tahoma" panose="020B0604030504040204" pitchFamily="34" charset="0"/>
            </a:endParaRPr>
          </a:p>
        </p:txBody>
      </p:sp>
      <p:sp>
        <p:nvSpPr>
          <p:cNvPr id="200750" name="Text Box 46"/>
          <p:cNvSpPr txBox="1"/>
          <p:nvPr/>
        </p:nvSpPr>
        <p:spPr>
          <a:xfrm>
            <a:off x="2133600" y="3810000"/>
            <a:ext cx="26463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Tahoma" panose="020B0604030504040204" pitchFamily="34" charset="0"/>
                <a:ea typeface="黑体" panose="02010609060101010101" pitchFamily="49" charset="-122"/>
              </a:rPr>
              <a:t>a.  Q</a:t>
            </a:r>
            <a:r>
              <a:rPr lang="en-US" altLang="zh-CN" sz="2400" b="1" baseline="-25000" dirty="0">
                <a:latin typeface="Tahoma" panose="020B0604030504040204" pitchFamily="34" charset="0"/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latin typeface="Tahoma" panose="020B0604030504040204" pitchFamily="34" charset="0"/>
                <a:ea typeface="黑体" panose="02010609060101010101" pitchFamily="49" charset="-122"/>
              </a:rPr>
              <a:t>=1，Q’</a:t>
            </a:r>
            <a:r>
              <a:rPr lang="en-US" altLang="zh-CN" sz="2400" b="1" baseline="-25000" dirty="0">
                <a:latin typeface="Tahoma" panose="020B0604030504040204" pitchFamily="34" charset="0"/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latin typeface="Tahoma" panose="020B0604030504040204" pitchFamily="34" charset="0"/>
                <a:ea typeface="黑体" panose="02010609060101010101" pitchFamily="49" charset="-122"/>
              </a:rPr>
              <a:t>=0</a:t>
            </a:r>
            <a:endParaRPr lang="en-US" altLang="zh-CN" sz="2400" b="1" dirty="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00751" name="Text Box 47"/>
          <p:cNvSpPr txBox="1"/>
          <p:nvPr/>
        </p:nvSpPr>
        <p:spPr>
          <a:xfrm>
            <a:off x="4784725" y="1371600"/>
            <a:ext cx="3206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Tahoma" panose="020B0604030504040204" pitchFamily="34" charset="0"/>
              </a:rPr>
              <a:t>1</a:t>
            </a:r>
            <a:endParaRPr lang="zh-CN" altLang="en-US" sz="2400" b="1" dirty="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200752" name="Text Box 48"/>
          <p:cNvSpPr txBox="1"/>
          <p:nvPr/>
        </p:nvSpPr>
        <p:spPr>
          <a:xfrm>
            <a:off x="4800600" y="3048000"/>
            <a:ext cx="3206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Tahoma" panose="020B0604030504040204" pitchFamily="34" charset="0"/>
              </a:rPr>
              <a:t>0</a:t>
            </a:r>
            <a:endParaRPr lang="zh-CN" altLang="en-US" sz="2400" b="1" dirty="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200753" name="Text Box 49"/>
          <p:cNvSpPr txBox="1"/>
          <p:nvPr/>
        </p:nvSpPr>
        <p:spPr>
          <a:xfrm>
            <a:off x="2495550" y="4437063"/>
            <a:ext cx="2784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Tahoma" panose="020B0604030504040204" pitchFamily="34" charset="0"/>
                <a:ea typeface="黑体" panose="02010609060101010101" pitchFamily="49" charset="-122"/>
              </a:rPr>
              <a:t>Q</a:t>
            </a:r>
            <a:r>
              <a:rPr lang="en-US" altLang="zh-CN" sz="2400" b="1" baseline="-25000" dirty="0"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 b="1" dirty="0">
                <a:latin typeface="Tahoma" panose="020B0604030504040204" pitchFamily="34" charset="0"/>
                <a:ea typeface="黑体" panose="02010609060101010101" pitchFamily="49" charset="-122"/>
              </a:rPr>
              <a:t>=1，Q’</a:t>
            </a:r>
            <a:r>
              <a:rPr lang="en-US" altLang="zh-CN" sz="2400" b="1" baseline="-25000" dirty="0"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 b="1" dirty="0">
                <a:latin typeface="Tahoma" panose="020B0604030504040204" pitchFamily="34" charset="0"/>
                <a:ea typeface="黑体" panose="02010609060101010101" pitchFamily="49" charset="-122"/>
              </a:rPr>
              <a:t>=0</a:t>
            </a:r>
            <a:endParaRPr lang="en-US" altLang="zh-CN" sz="2400" b="1" dirty="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00754" name="Text Box 50"/>
          <p:cNvSpPr txBox="1"/>
          <p:nvPr/>
        </p:nvSpPr>
        <p:spPr>
          <a:xfrm>
            <a:off x="2147888" y="5029200"/>
            <a:ext cx="26558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Tahoma" panose="020B0604030504040204" pitchFamily="34" charset="0"/>
                <a:ea typeface="黑体" panose="02010609060101010101" pitchFamily="49" charset="-122"/>
              </a:rPr>
              <a:t>b.  Q</a:t>
            </a:r>
            <a:r>
              <a:rPr lang="en-US" altLang="zh-CN" sz="2400" b="1" baseline="-25000" dirty="0">
                <a:latin typeface="Tahoma" panose="020B0604030504040204" pitchFamily="34" charset="0"/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latin typeface="Tahoma" panose="020B0604030504040204" pitchFamily="34" charset="0"/>
                <a:ea typeface="黑体" panose="02010609060101010101" pitchFamily="49" charset="-122"/>
              </a:rPr>
              <a:t>=0，Q’</a:t>
            </a:r>
            <a:r>
              <a:rPr lang="en-US" altLang="zh-CN" sz="2400" b="1" baseline="-25000" dirty="0">
                <a:latin typeface="Tahoma" panose="020B0604030504040204" pitchFamily="34" charset="0"/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latin typeface="Tahoma" panose="020B0604030504040204" pitchFamily="34" charset="0"/>
                <a:ea typeface="黑体" panose="02010609060101010101" pitchFamily="49" charset="-122"/>
              </a:rPr>
              <a:t>=1</a:t>
            </a:r>
            <a:endParaRPr lang="en-US" altLang="zh-CN" sz="2400" b="1" dirty="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00755" name="Text Box 51"/>
          <p:cNvSpPr txBox="1"/>
          <p:nvPr/>
        </p:nvSpPr>
        <p:spPr>
          <a:xfrm>
            <a:off x="2495550" y="5661025"/>
            <a:ext cx="2784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Tahoma" panose="020B0604030504040204" pitchFamily="34" charset="0"/>
                <a:ea typeface="黑体" panose="02010609060101010101" pitchFamily="49" charset="-122"/>
              </a:rPr>
              <a:t>Q</a:t>
            </a:r>
            <a:r>
              <a:rPr lang="en-US" altLang="zh-CN" sz="2400" b="1" baseline="-25000" dirty="0"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 b="1" dirty="0">
                <a:latin typeface="Tahoma" panose="020B0604030504040204" pitchFamily="34" charset="0"/>
                <a:ea typeface="黑体" panose="02010609060101010101" pitchFamily="49" charset="-122"/>
              </a:rPr>
              <a:t>=1，Q’</a:t>
            </a:r>
            <a:r>
              <a:rPr lang="en-US" altLang="zh-CN" sz="2400" b="1" baseline="-25000" dirty="0"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 b="1" dirty="0">
                <a:latin typeface="Tahoma" panose="020B0604030504040204" pitchFamily="34" charset="0"/>
                <a:ea typeface="黑体" panose="02010609060101010101" pitchFamily="49" charset="-122"/>
              </a:rPr>
              <a:t>=0</a:t>
            </a:r>
            <a:endParaRPr lang="en-US" altLang="zh-CN" sz="2400" b="1" dirty="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00756" name="Text Box 52"/>
          <p:cNvSpPr txBox="1"/>
          <p:nvPr/>
        </p:nvSpPr>
        <p:spPr>
          <a:xfrm>
            <a:off x="6383338" y="1989138"/>
            <a:ext cx="4674235" cy="583565"/>
          </a:xfrm>
          <a:prstGeom prst="rect">
            <a:avLst/>
          </a:prstGeom>
          <a:solidFill>
            <a:schemeClr val="tx1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latin typeface="Arial Narrow" panose="020B0606020202030204" pitchFamily="34" charset="0"/>
                <a:ea typeface="黑体" panose="02010609060101010101" pitchFamily="49" charset="-122"/>
              </a:rPr>
              <a:t>置位：</a:t>
            </a:r>
            <a:r>
              <a:rPr lang="en-US" altLang="zh-CN" b="1" dirty="0">
                <a:latin typeface="Tahoma" panose="020B0604030504040204" pitchFamily="34" charset="0"/>
                <a:ea typeface="黑体" panose="02010609060101010101" pitchFamily="49" charset="-122"/>
              </a:rPr>
              <a:t>Q</a:t>
            </a:r>
            <a:r>
              <a:rPr lang="en-US" altLang="zh-CN" b="1" baseline="-25000" dirty="0"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b="1" dirty="0">
                <a:latin typeface="Tahoma" panose="020B0604030504040204" pitchFamily="34" charset="0"/>
                <a:ea typeface="黑体" panose="02010609060101010101" pitchFamily="49" charset="-122"/>
              </a:rPr>
              <a:t>=1  Q’</a:t>
            </a:r>
            <a:r>
              <a:rPr lang="en-US" altLang="zh-CN" b="1" baseline="-25000" dirty="0"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b="1" dirty="0">
                <a:latin typeface="Tahoma" panose="020B0604030504040204" pitchFamily="34" charset="0"/>
                <a:ea typeface="黑体" panose="02010609060101010101" pitchFamily="49" charset="-122"/>
              </a:rPr>
              <a:t>=0</a:t>
            </a:r>
            <a:endParaRPr lang="en-US" altLang="zh-CN" b="1" dirty="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grpSp>
        <p:nvGrpSpPr>
          <p:cNvPr id="8" name="Group 55"/>
          <p:cNvGrpSpPr/>
          <p:nvPr/>
        </p:nvGrpSpPr>
        <p:grpSpPr>
          <a:xfrm>
            <a:off x="1919288" y="1196975"/>
            <a:ext cx="1216025" cy="2441575"/>
            <a:chOff x="240" y="768"/>
            <a:chExt cx="766" cy="1538"/>
          </a:xfrm>
        </p:grpSpPr>
        <p:grpSp>
          <p:nvGrpSpPr>
            <p:cNvPr id="18501" name="Group 56"/>
            <p:cNvGrpSpPr/>
            <p:nvPr/>
          </p:nvGrpSpPr>
          <p:grpSpPr>
            <a:xfrm>
              <a:off x="768" y="768"/>
              <a:ext cx="238" cy="1538"/>
              <a:chOff x="864" y="766"/>
              <a:chExt cx="238" cy="1538"/>
            </a:xfrm>
          </p:grpSpPr>
          <p:sp>
            <p:nvSpPr>
              <p:cNvPr id="18503" name="Text Box 57"/>
              <p:cNvSpPr txBox="1"/>
              <p:nvPr/>
            </p:nvSpPr>
            <p:spPr>
              <a:xfrm>
                <a:off x="864" y="766"/>
                <a:ext cx="23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bg2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400" b="1" dirty="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0</a:t>
                </a:r>
                <a:endParaRPr lang="zh-CN" altLang="en-US" sz="2400" b="1" dirty="0">
                  <a:solidFill>
                    <a:schemeClr val="hlin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8504" name="Text Box 58"/>
              <p:cNvSpPr txBox="1"/>
              <p:nvPr/>
            </p:nvSpPr>
            <p:spPr>
              <a:xfrm>
                <a:off x="864" y="2016"/>
                <a:ext cx="23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bg2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400" b="1" dirty="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1</a:t>
                </a:r>
                <a:endParaRPr lang="zh-CN" altLang="en-US" sz="2400" b="1" dirty="0">
                  <a:solidFill>
                    <a:schemeClr val="hlink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8502" name="Text Box 59"/>
            <p:cNvSpPr txBox="1"/>
            <p:nvPr/>
          </p:nvSpPr>
          <p:spPr>
            <a:xfrm>
              <a:off x="240" y="1344"/>
              <a:ext cx="45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1" dirty="0">
                  <a:latin typeface="Tahoma" panose="020B0604030504040204" pitchFamily="34" charset="0"/>
                </a:rPr>
                <a:t>(a)</a:t>
              </a:r>
              <a:endParaRPr lang="en-US" altLang="zh-CN" sz="2800" b="1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10" name="Group 60"/>
          <p:cNvGrpSpPr/>
          <p:nvPr/>
        </p:nvGrpSpPr>
        <p:grpSpPr>
          <a:xfrm>
            <a:off x="6600825" y="3500438"/>
            <a:ext cx="3333750" cy="2441575"/>
            <a:chOff x="3216" y="2398"/>
            <a:chExt cx="2100" cy="1538"/>
          </a:xfrm>
        </p:grpSpPr>
        <p:grpSp>
          <p:nvGrpSpPr>
            <p:cNvPr id="18465" name="Group 61"/>
            <p:cNvGrpSpPr/>
            <p:nvPr/>
          </p:nvGrpSpPr>
          <p:grpSpPr>
            <a:xfrm>
              <a:off x="3216" y="2398"/>
              <a:ext cx="2100" cy="1538"/>
              <a:chOff x="3216" y="2398"/>
              <a:chExt cx="2100" cy="1538"/>
            </a:xfrm>
          </p:grpSpPr>
          <p:grpSp>
            <p:nvGrpSpPr>
              <p:cNvPr id="18467" name="Group 62"/>
              <p:cNvGrpSpPr/>
              <p:nvPr/>
            </p:nvGrpSpPr>
            <p:grpSpPr>
              <a:xfrm>
                <a:off x="3840" y="2592"/>
                <a:ext cx="624" cy="384"/>
                <a:chOff x="2064" y="1536"/>
                <a:chExt cx="624" cy="384"/>
              </a:xfrm>
            </p:grpSpPr>
            <p:sp>
              <p:nvSpPr>
                <p:cNvPr id="18497" name="Arc 63"/>
                <p:cNvSpPr/>
                <p:nvPr/>
              </p:nvSpPr>
              <p:spPr>
                <a:xfrm>
                  <a:off x="2064" y="1536"/>
                  <a:ext cx="528" cy="19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bg2">
                      <a:alpha val="10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8498" name="Arc 64"/>
                <p:cNvSpPr/>
                <p:nvPr/>
              </p:nvSpPr>
              <p:spPr>
                <a:xfrm flipV="1">
                  <a:off x="2064" y="1728"/>
                  <a:ext cx="528" cy="19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bg2">
                      <a:alpha val="10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8499" name="Arc 65"/>
                <p:cNvSpPr/>
                <p:nvPr/>
              </p:nvSpPr>
              <p:spPr>
                <a:xfrm>
                  <a:off x="2064" y="1536"/>
                  <a:ext cx="96" cy="3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600" h="42159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0976"/>
                        <a:pt x="15550" y="39282"/>
                        <a:pt x="6624" y="42158"/>
                      </a:cubicBezTo>
                    </a:path>
                    <a:path w="21600" h="42159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0976"/>
                        <a:pt x="15550" y="39282"/>
                        <a:pt x="6624" y="42158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bg2">
                      <a:alpha val="10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8500" name="Oval 66"/>
                <p:cNvSpPr/>
                <p:nvPr/>
              </p:nvSpPr>
              <p:spPr>
                <a:xfrm>
                  <a:off x="2592" y="1680"/>
                  <a:ext cx="96" cy="96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90000"/>
                    <a:buChar char="–"/>
                    <a:defRPr sz="2800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8468" name="Line 67"/>
              <p:cNvSpPr/>
              <p:nvPr/>
            </p:nvSpPr>
            <p:spPr>
              <a:xfrm flipH="1">
                <a:off x="3456" y="2688"/>
                <a:ext cx="480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grpSp>
            <p:nvGrpSpPr>
              <p:cNvPr id="18469" name="Group 68"/>
              <p:cNvGrpSpPr/>
              <p:nvPr/>
            </p:nvGrpSpPr>
            <p:grpSpPr>
              <a:xfrm>
                <a:off x="3840" y="3360"/>
                <a:ext cx="624" cy="384"/>
                <a:chOff x="2064" y="1536"/>
                <a:chExt cx="624" cy="384"/>
              </a:xfrm>
            </p:grpSpPr>
            <p:sp>
              <p:nvSpPr>
                <p:cNvPr id="18493" name="Arc 69"/>
                <p:cNvSpPr/>
                <p:nvPr/>
              </p:nvSpPr>
              <p:spPr>
                <a:xfrm>
                  <a:off x="2064" y="1536"/>
                  <a:ext cx="528" cy="19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bg2">
                      <a:alpha val="10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8494" name="Arc 70"/>
                <p:cNvSpPr/>
                <p:nvPr/>
              </p:nvSpPr>
              <p:spPr>
                <a:xfrm flipV="1">
                  <a:off x="2064" y="1728"/>
                  <a:ext cx="528" cy="19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bg2">
                      <a:alpha val="10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8495" name="Arc 71"/>
                <p:cNvSpPr/>
                <p:nvPr/>
              </p:nvSpPr>
              <p:spPr>
                <a:xfrm>
                  <a:off x="2064" y="1536"/>
                  <a:ext cx="96" cy="3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600" h="42159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0976"/>
                        <a:pt x="15550" y="39282"/>
                        <a:pt x="6624" y="42158"/>
                      </a:cubicBezTo>
                    </a:path>
                    <a:path w="21600" h="42159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0976"/>
                        <a:pt x="15550" y="39282"/>
                        <a:pt x="6624" y="42158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bg2">
                      <a:alpha val="10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8496" name="Oval 72"/>
                <p:cNvSpPr/>
                <p:nvPr/>
              </p:nvSpPr>
              <p:spPr>
                <a:xfrm>
                  <a:off x="2592" y="1680"/>
                  <a:ext cx="96" cy="96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90000"/>
                    <a:buChar char="–"/>
                    <a:defRPr sz="2800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8470" name="Line 73"/>
              <p:cNvSpPr/>
              <p:nvPr/>
            </p:nvSpPr>
            <p:spPr>
              <a:xfrm flipH="1">
                <a:off x="3456" y="3648"/>
                <a:ext cx="480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8471" name="Line 74"/>
              <p:cNvSpPr/>
              <p:nvPr/>
            </p:nvSpPr>
            <p:spPr>
              <a:xfrm>
                <a:off x="4464" y="2784"/>
                <a:ext cx="576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8472" name="Line 75"/>
              <p:cNvSpPr/>
              <p:nvPr/>
            </p:nvSpPr>
            <p:spPr>
              <a:xfrm>
                <a:off x="4464" y="3552"/>
                <a:ext cx="576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8473" name="Text Box 76"/>
              <p:cNvSpPr txBox="1"/>
              <p:nvPr/>
            </p:nvSpPr>
            <p:spPr>
              <a:xfrm>
                <a:off x="5030" y="2631"/>
                <a:ext cx="23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bg2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400" b="1" dirty="0">
                    <a:latin typeface="Arial Narrow" panose="020B0606020202030204" pitchFamily="34" charset="0"/>
                  </a:rPr>
                  <a:t>Q</a:t>
                </a:r>
                <a:endParaRPr lang="en-US" altLang="zh-CN" sz="24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474" name="Text Box 77"/>
              <p:cNvSpPr txBox="1"/>
              <p:nvPr/>
            </p:nvSpPr>
            <p:spPr>
              <a:xfrm>
                <a:off x="5013" y="3410"/>
                <a:ext cx="30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bg2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400" b="1" dirty="0">
                    <a:latin typeface="Arial Narrow" panose="020B0606020202030204" pitchFamily="34" charset="0"/>
                  </a:rPr>
                  <a:t>Q</a:t>
                </a:r>
                <a:r>
                  <a:rPr lang="en-US" altLang="zh-CN" sz="2400" b="1" dirty="0"/>
                  <a:t>’</a:t>
                </a:r>
                <a:endParaRPr lang="en-US" altLang="zh-CN" sz="24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475" name="Text Box 78"/>
              <p:cNvSpPr txBox="1"/>
              <p:nvPr/>
            </p:nvSpPr>
            <p:spPr>
              <a:xfrm>
                <a:off x="3216" y="2535"/>
                <a:ext cx="23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bg2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400" b="1" dirty="0">
                    <a:latin typeface="Arial Narrow" panose="020B0606020202030204" pitchFamily="34" charset="0"/>
                  </a:rPr>
                  <a:t>R</a:t>
                </a:r>
                <a:endParaRPr lang="en-US" altLang="zh-CN" sz="24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476" name="Text Box 79"/>
              <p:cNvSpPr txBox="1"/>
              <p:nvPr/>
            </p:nvSpPr>
            <p:spPr>
              <a:xfrm>
                <a:off x="3225" y="3504"/>
                <a:ext cx="2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bg2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400" b="1" dirty="0">
                    <a:latin typeface="Arial Narrow" panose="020B0606020202030204" pitchFamily="34" charset="0"/>
                  </a:rPr>
                  <a:t>S</a:t>
                </a:r>
                <a:endParaRPr lang="en-US" altLang="zh-CN" sz="2400" b="1" dirty="0">
                  <a:latin typeface="Arial Narrow" panose="020B0606020202030204" pitchFamily="34" charset="0"/>
                </a:endParaRPr>
              </a:p>
            </p:txBody>
          </p:sp>
          <p:grpSp>
            <p:nvGrpSpPr>
              <p:cNvPr id="18477" name="Group 80"/>
              <p:cNvGrpSpPr/>
              <p:nvPr/>
            </p:nvGrpSpPr>
            <p:grpSpPr>
              <a:xfrm>
                <a:off x="3410" y="2398"/>
                <a:ext cx="238" cy="1538"/>
                <a:chOff x="864" y="766"/>
                <a:chExt cx="238" cy="1538"/>
              </a:xfrm>
            </p:grpSpPr>
            <p:sp>
              <p:nvSpPr>
                <p:cNvPr id="18491" name="Text Box 81"/>
                <p:cNvSpPr txBox="1"/>
                <p:nvPr/>
              </p:nvSpPr>
              <p:spPr>
                <a:xfrm>
                  <a:off x="864" y="766"/>
                  <a:ext cx="238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90000"/>
                    <a:buChar char="–"/>
                    <a:defRPr sz="2800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400" b="1" dirty="0">
                      <a:latin typeface="Tahoma" panose="020B0604030504040204" pitchFamily="34" charset="0"/>
                    </a:rPr>
                    <a:t>0</a:t>
                  </a:r>
                  <a:endParaRPr lang="zh-CN" altLang="en-US" sz="2400" b="1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8492" name="Text Box 82"/>
                <p:cNvSpPr txBox="1"/>
                <p:nvPr/>
              </p:nvSpPr>
              <p:spPr>
                <a:xfrm>
                  <a:off x="864" y="2016"/>
                  <a:ext cx="238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90000"/>
                    <a:buChar char="–"/>
                    <a:defRPr sz="2800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400" b="1" dirty="0">
                      <a:latin typeface="Tahoma" panose="020B0604030504040204" pitchFamily="34" charset="0"/>
                    </a:rPr>
                    <a:t>1</a:t>
                  </a:r>
                  <a:endParaRPr lang="zh-CN" altLang="en-US" sz="2400" b="1" dirty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8478" name="Group 83"/>
              <p:cNvGrpSpPr/>
              <p:nvPr/>
            </p:nvGrpSpPr>
            <p:grpSpPr>
              <a:xfrm>
                <a:off x="3408" y="2784"/>
                <a:ext cx="1248" cy="768"/>
                <a:chOff x="768" y="1152"/>
                <a:chExt cx="1248" cy="768"/>
              </a:xfrm>
            </p:grpSpPr>
            <p:sp>
              <p:nvSpPr>
                <p:cNvPr id="18479" name="Text Box 84"/>
                <p:cNvSpPr txBox="1"/>
                <p:nvPr/>
              </p:nvSpPr>
              <p:spPr>
                <a:xfrm>
                  <a:off x="768" y="1152"/>
                  <a:ext cx="238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90000"/>
                    <a:buChar char="–"/>
                    <a:defRPr sz="2800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400" b="1" dirty="0">
                      <a:latin typeface="Tahoma" panose="020B0604030504040204" pitchFamily="34" charset="0"/>
                    </a:rPr>
                    <a:t>1</a:t>
                  </a:r>
                  <a:endParaRPr lang="zh-CN" altLang="en-US" sz="2400" b="1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8480" name="Text Box 85"/>
                <p:cNvSpPr txBox="1"/>
                <p:nvPr/>
              </p:nvSpPr>
              <p:spPr>
                <a:xfrm>
                  <a:off x="768" y="1632"/>
                  <a:ext cx="238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90000"/>
                    <a:buChar char="–"/>
                    <a:defRPr sz="2800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400" b="1" dirty="0">
                      <a:latin typeface="Tahoma" panose="020B0604030504040204" pitchFamily="34" charset="0"/>
                    </a:rPr>
                    <a:t>0</a:t>
                  </a:r>
                  <a:endParaRPr lang="zh-CN" altLang="en-US" sz="2400" b="1" dirty="0">
                    <a:latin typeface="Tahoma" panose="020B0604030504040204" pitchFamily="34" charset="0"/>
                  </a:endParaRPr>
                </a:p>
              </p:txBody>
            </p:sp>
            <p:grpSp>
              <p:nvGrpSpPr>
                <p:cNvPr id="18481" name="Group 86"/>
                <p:cNvGrpSpPr/>
                <p:nvPr/>
              </p:nvGrpSpPr>
              <p:grpSpPr>
                <a:xfrm>
                  <a:off x="1008" y="1239"/>
                  <a:ext cx="1008" cy="681"/>
                  <a:chOff x="1104" y="3207"/>
                  <a:chExt cx="1008" cy="681"/>
                </a:xfrm>
              </p:grpSpPr>
              <p:sp>
                <p:nvSpPr>
                  <p:cNvPr id="18487" name="Line 87"/>
                  <p:cNvSpPr/>
                  <p:nvPr/>
                </p:nvSpPr>
                <p:spPr>
                  <a:xfrm>
                    <a:off x="1104" y="3216"/>
                    <a:ext cx="288" cy="0"/>
                  </a:xfrm>
                  <a:prstGeom prst="line">
                    <a:avLst/>
                  </a:prstGeom>
                  <a:ln w="28575" cap="flat" cmpd="sng">
                    <a:solidFill>
                      <a:schemeClr val="bg2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8488" name="Line 88"/>
                  <p:cNvSpPr/>
                  <p:nvPr/>
                </p:nvSpPr>
                <p:spPr>
                  <a:xfrm flipV="1">
                    <a:off x="2112" y="3696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chemeClr val="bg2"/>
                    </a:solidFill>
                    <a:prstDash val="solid"/>
                    <a:miter/>
                    <a:headEnd type="oval" w="med" len="med"/>
                    <a:tailEnd type="none" w="med" len="med"/>
                  </a:ln>
                </p:spPr>
              </p:sp>
              <p:sp>
                <p:nvSpPr>
                  <p:cNvPr id="18489" name="Line 89"/>
                  <p:cNvSpPr/>
                  <p:nvPr/>
                </p:nvSpPr>
                <p:spPr>
                  <a:xfrm>
                    <a:off x="1104" y="3207"/>
                    <a:ext cx="0" cy="153"/>
                  </a:xfrm>
                  <a:prstGeom prst="line">
                    <a:avLst/>
                  </a:prstGeom>
                  <a:ln w="28575" cap="flat" cmpd="sng">
                    <a:solidFill>
                      <a:schemeClr val="bg2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8490" name="Line 90"/>
                  <p:cNvSpPr/>
                  <p:nvPr/>
                </p:nvSpPr>
                <p:spPr>
                  <a:xfrm>
                    <a:off x="1104" y="3351"/>
                    <a:ext cx="1008" cy="345"/>
                  </a:xfrm>
                  <a:prstGeom prst="line">
                    <a:avLst/>
                  </a:prstGeom>
                  <a:ln w="28575" cap="flat" cmpd="sng">
                    <a:solidFill>
                      <a:schemeClr val="bg2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18482" name="Group 91"/>
                <p:cNvGrpSpPr/>
                <p:nvPr/>
              </p:nvGrpSpPr>
              <p:grpSpPr>
                <a:xfrm>
                  <a:off x="1008" y="1152"/>
                  <a:ext cx="1008" cy="672"/>
                  <a:chOff x="1104" y="3120"/>
                  <a:chExt cx="1008" cy="672"/>
                </a:xfrm>
              </p:grpSpPr>
              <p:sp>
                <p:nvSpPr>
                  <p:cNvPr id="18483" name="Line 92"/>
                  <p:cNvSpPr/>
                  <p:nvPr/>
                </p:nvSpPr>
                <p:spPr>
                  <a:xfrm>
                    <a:off x="1104" y="3792"/>
                    <a:ext cx="288" cy="0"/>
                  </a:xfrm>
                  <a:prstGeom prst="line">
                    <a:avLst/>
                  </a:prstGeom>
                  <a:ln w="28575" cap="flat" cmpd="sng">
                    <a:solidFill>
                      <a:schemeClr val="bg2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8484" name="Line 93"/>
                  <p:cNvSpPr/>
                  <p:nvPr/>
                </p:nvSpPr>
                <p:spPr>
                  <a:xfrm>
                    <a:off x="2112" y="3120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chemeClr val="bg2"/>
                    </a:solidFill>
                    <a:prstDash val="solid"/>
                    <a:miter/>
                    <a:headEnd type="oval" w="med" len="med"/>
                    <a:tailEnd type="none" w="med" len="med"/>
                  </a:ln>
                </p:spPr>
              </p:sp>
              <p:sp>
                <p:nvSpPr>
                  <p:cNvPr id="18485" name="Line 94"/>
                  <p:cNvSpPr/>
                  <p:nvPr/>
                </p:nvSpPr>
                <p:spPr>
                  <a:xfrm>
                    <a:off x="1104" y="3648"/>
                    <a:ext cx="0" cy="144"/>
                  </a:xfrm>
                  <a:prstGeom prst="line">
                    <a:avLst/>
                  </a:prstGeom>
                  <a:ln w="28575" cap="flat" cmpd="sng">
                    <a:solidFill>
                      <a:schemeClr val="bg2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8486" name="Line 95"/>
                  <p:cNvSpPr/>
                  <p:nvPr/>
                </p:nvSpPr>
                <p:spPr>
                  <a:xfrm flipV="1">
                    <a:off x="1104" y="3312"/>
                    <a:ext cx="1008" cy="336"/>
                  </a:xfrm>
                  <a:prstGeom prst="line">
                    <a:avLst/>
                  </a:prstGeom>
                  <a:ln w="28575" cap="flat" cmpd="sng">
                    <a:solidFill>
                      <a:schemeClr val="bg2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</p:grpSp>
          </p:grpSp>
        </p:grpSp>
        <p:sp>
          <p:nvSpPr>
            <p:cNvPr id="18466" name="Text Box 96"/>
            <p:cNvSpPr txBox="1"/>
            <p:nvPr/>
          </p:nvSpPr>
          <p:spPr>
            <a:xfrm>
              <a:off x="4800" y="2976"/>
              <a:ext cx="46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1" dirty="0">
                  <a:latin typeface="Tahoma" panose="020B0604030504040204" pitchFamily="34" charset="0"/>
                </a:rPr>
                <a:t>(b)</a:t>
              </a:r>
              <a:endParaRPr lang="zh-CN" altLang="en-US" sz="2800" b="1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18" name="Group 97"/>
          <p:cNvGrpSpPr/>
          <p:nvPr/>
        </p:nvGrpSpPr>
        <p:grpSpPr>
          <a:xfrm>
            <a:off x="9048750" y="3644900"/>
            <a:ext cx="336550" cy="2133600"/>
            <a:chOff x="4684" y="2448"/>
            <a:chExt cx="212" cy="1344"/>
          </a:xfrm>
        </p:grpSpPr>
        <p:sp>
          <p:nvSpPr>
            <p:cNvPr id="18463" name="Text Box 98"/>
            <p:cNvSpPr txBox="1"/>
            <p:nvPr/>
          </p:nvSpPr>
          <p:spPr>
            <a:xfrm>
              <a:off x="4684" y="2448"/>
              <a:ext cx="2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chemeClr val="hlink"/>
                  </a:solidFill>
                  <a:latin typeface="Tahoma" panose="020B0604030504040204" pitchFamily="34" charset="0"/>
                </a:rPr>
                <a:t>0</a:t>
              </a:r>
              <a:endParaRPr lang="zh-CN" altLang="en-US" sz="2400" b="1" dirty="0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464" name="Text Box 99"/>
            <p:cNvSpPr txBox="1"/>
            <p:nvPr/>
          </p:nvSpPr>
          <p:spPr>
            <a:xfrm>
              <a:off x="4694" y="3504"/>
              <a:ext cx="2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chemeClr val="hlink"/>
                  </a:solidFill>
                  <a:latin typeface="Tahoma" panose="020B0604030504040204" pitchFamily="34" charset="0"/>
                </a:rPr>
                <a:t>0</a:t>
              </a:r>
              <a:endParaRPr lang="zh-CN" altLang="en-US" sz="2400" b="1" dirty="0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200804" name="Text Box 100"/>
          <p:cNvSpPr txBox="1"/>
          <p:nvPr/>
        </p:nvSpPr>
        <p:spPr>
          <a:xfrm>
            <a:off x="9048750" y="3644900"/>
            <a:ext cx="360363" cy="39052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lIns="54000" tIns="10800" rIns="54000" bIns="10800"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1</a:t>
            </a:r>
            <a:endParaRPr lang="zh-CN" altLang="en-US" sz="2400" b="1" dirty="0">
              <a:latin typeface="Tahoma" panose="020B0604030504040204" pitchFamily="34" charset="0"/>
            </a:endParaRPr>
          </a:p>
        </p:txBody>
      </p:sp>
      <p:grpSp>
        <p:nvGrpSpPr>
          <p:cNvPr id="19" name="Group 101"/>
          <p:cNvGrpSpPr/>
          <p:nvPr/>
        </p:nvGrpSpPr>
        <p:grpSpPr>
          <a:xfrm>
            <a:off x="6959600" y="4149725"/>
            <a:ext cx="1978025" cy="1152525"/>
            <a:chOff x="3410" y="2784"/>
            <a:chExt cx="1246" cy="726"/>
          </a:xfrm>
        </p:grpSpPr>
        <p:sp>
          <p:nvSpPr>
            <p:cNvPr id="18457" name="Text Box 102"/>
            <p:cNvSpPr txBox="1"/>
            <p:nvPr/>
          </p:nvSpPr>
          <p:spPr>
            <a:xfrm>
              <a:off x="3410" y="3264"/>
              <a:ext cx="192" cy="246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none" lIns="54000" tIns="10800" rIns="54000" bIns="10800">
              <a:sp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chemeClr val="hlink"/>
                  </a:solidFill>
                  <a:latin typeface="Tahoma" panose="020B0604030504040204" pitchFamily="34" charset="0"/>
                </a:rPr>
                <a:t>1</a:t>
              </a:r>
              <a:endParaRPr lang="zh-CN" altLang="en-US" sz="2400" b="1" dirty="0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8458" name="Group 103"/>
            <p:cNvGrpSpPr/>
            <p:nvPr/>
          </p:nvGrpSpPr>
          <p:grpSpPr>
            <a:xfrm>
              <a:off x="3648" y="2784"/>
              <a:ext cx="1008" cy="672"/>
              <a:chOff x="1104" y="3120"/>
              <a:chExt cx="1008" cy="672"/>
            </a:xfrm>
          </p:grpSpPr>
          <p:sp>
            <p:nvSpPr>
              <p:cNvPr id="18459" name="Line 104"/>
              <p:cNvSpPr/>
              <p:nvPr/>
            </p:nvSpPr>
            <p:spPr>
              <a:xfrm>
                <a:off x="1104" y="3792"/>
                <a:ext cx="288" cy="0"/>
              </a:xfrm>
              <a:prstGeom prst="line">
                <a:avLst/>
              </a:prstGeom>
              <a:ln w="28575" cap="flat" cmpd="sng">
                <a:solidFill>
                  <a:srgbClr val="FF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8460" name="Line 105"/>
              <p:cNvSpPr/>
              <p:nvPr/>
            </p:nvSpPr>
            <p:spPr>
              <a:xfrm>
                <a:off x="2112" y="3120"/>
                <a:ext cx="0" cy="192"/>
              </a:xfrm>
              <a:prstGeom prst="line">
                <a:avLst/>
              </a:prstGeom>
              <a:ln w="28575" cap="flat" cmpd="sng">
                <a:solidFill>
                  <a:srgbClr val="FFFF00"/>
                </a:solidFill>
                <a:prstDash val="solid"/>
                <a:miter/>
                <a:headEnd type="oval" w="med" len="med"/>
                <a:tailEnd type="none" w="med" len="med"/>
              </a:ln>
            </p:spPr>
          </p:sp>
          <p:sp>
            <p:nvSpPr>
              <p:cNvPr id="18461" name="Line 106"/>
              <p:cNvSpPr/>
              <p:nvPr/>
            </p:nvSpPr>
            <p:spPr>
              <a:xfrm>
                <a:off x="1104" y="3648"/>
                <a:ext cx="0" cy="144"/>
              </a:xfrm>
              <a:prstGeom prst="line">
                <a:avLst/>
              </a:prstGeom>
              <a:ln w="28575" cap="flat" cmpd="sng">
                <a:solidFill>
                  <a:srgbClr val="FF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8462" name="Line 107"/>
              <p:cNvSpPr/>
              <p:nvPr/>
            </p:nvSpPr>
            <p:spPr>
              <a:xfrm flipV="1">
                <a:off x="1104" y="3312"/>
                <a:ext cx="1008" cy="336"/>
              </a:xfrm>
              <a:prstGeom prst="line">
                <a:avLst/>
              </a:prstGeom>
              <a:ln w="28575" cap="flat" cmpd="sng">
                <a:solidFill>
                  <a:srgbClr val="FF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1" name="Group 108"/>
          <p:cNvGrpSpPr/>
          <p:nvPr/>
        </p:nvGrpSpPr>
        <p:grpSpPr>
          <a:xfrm>
            <a:off x="6959600" y="4221163"/>
            <a:ext cx="1978025" cy="1149350"/>
            <a:chOff x="3410" y="2828"/>
            <a:chExt cx="1246" cy="724"/>
          </a:xfrm>
        </p:grpSpPr>
        <p:sp>
          <p:nvSpPr>
            <p:cNvPr id="18451" name="Text Box 109"/>
            <p:cNvSpPr txBox="1"/>
            <p:nvPr/>
          </p:nvSpPr>
          <p:spPr>
            <a:xfrm>
              <a:off x="3410" y="2828"/>
              <a:ext cx="192" cy="246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none" lIns="54000" tIns="10800" rIns="54000" bIns="10800">
              <a:sp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chemeClr val="hlink"/>
                  </a:solidFill>
                  <a:latin typeface="Tahoma" panose="020B0604030504040204" pitchFamily="34" charset="0"/>
                </a:rPr>
                <a:t>0</a:t>
              </a:r>
              <a:endParaRPr lang="zh-CN" altLang="en-US" sz="2400" b="1" dirty="0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8452" name="Group 110"/>
            <p:cNvGrpSpPr/>
            <p:nvPr/>
          </p:nvGrpSpPr>
          <p:grpSpPr>
            <a:xfrm>
              <a:off x="3648" y="2871"/>
              <a:ext cx="1008" cy="681"/>
              <a:chOff x="1104" y="3207"/>
              <a:chExt cx="1008" cy="681"/>
            </a:xfrm>
          </p:grpSpPr>
          <p:sp>
            <p:nvSpPr>
              <p:cNvPr id="18453" name="Line 111"/>
              <p:cNvSpPr/>
              <p:nvPr/>
            </p:nvSpPr>
            <p:spPr>
              <a:xfrm>
                <a:off x="1104" y="3216"/>
                <a:ext cx="288" cy="0"/>
              </a:xfrm>
              <a:prstGeom prst="line">
                <a:avLst/>
              </a:prstGeom>
              <a:ln w="28575" cap="flat" cmpd="sng">
                <a:solidFill>
                  <a:srgbClr val="FF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8454" name="Line 112"/>
              <p:cNvSpPr/>
              <p:nvPr/>
            </p:nvSpPr>
            <p:spPr>
              <a:xfrm flipV="1">
                <a:off x="2112" y="3696"/>
                <a:ext cx="0" cy="192"/>
              </a:xfrm>
              <a:prstGeom prst="line">
                <a:avLst/>
              </a:prstGeom>
              <a:ln w="28575" cap="flat" cmpd="sng">
                <a:solidFill>
                  <a:srgbClr val="FFFF00"/>
                </a:solidFill>
                <a:prstDash val="solid"/>
                <a:miter/>
                <a:headEnd type="oval" w="med" len="med"/>
                <a:tailEnd type="none" w="med" len="med"/>
              </a:ln>
            </p:spPr>
          </p:sp>
          <p:sp>
            <p:nvSpPr>
              <p:cNvPr id="18455" name="Line 113"/>
              <p:cNvSpPr/>
              <p:nvPr/>
            </p:nvSpPr>
            <p:spPr>
              <a:xfrm>
                <a:off x="1104" y="3207"/>
                <a:ext cx="0" cy="153"/>
              </a:xfrm>
              <a:prstGeom prst="line">
                <a:avLst/>
              </a:prstGeom>
              <a:ln w="28575" cap="flat" cmpd="sng">
                <a:solidFill>
                  <a:srgbClr val="FF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8456" name="Line 114"/>
              <p:cNvSpPr/>
              <p:nvPr/>
            </p:nvSpPr>
            <p:spPr>
              <a:xfrm>
                <a:off x="1104" y="3351"/>
                <a:ext cx="1008" cy="345"/>
              </a:xfrm>
              <a:prstGeom prst="line">
                <a:avLst/>
              </a:prstGeom>
              <a:ln w="28575" cap="flat" cmpd="sng">
                <a:solidFill>
                  <a:srgbClr val="FF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  <p:sp>
        <p:nvSpPr>
          <p:cNvPr id="18450" name="标题 1"/>
          <p:cNvSpPr>
            <a:spLocks noGrp="1"/>
          </p:cNvSpPr>
          <p:nvPr>
            <p:ph type="title"/>
          </p:nvPr>
        </p:nvSpPr>
        <p:spPr>
          <a:xfrm>
            <a:off x="914400" y="236538"/>
            <a:ext cx="10363200" cy="525462"/>
          </a:xfrm>
        </p:spPr>
        <p:txBody>
          <a:bodyPr vert="horz" wrap="square" lIns="92075" tIns="46038" rIns="92075" bIns="46038" anchor="ctr"/>
          <a:p>
            <a:pPr>
              <a:buNone/>
            </a:pPr>
            <a:r>
              <a:rPr lang="en-US" altLang="zh-CN" dirty="0">
                <a:sym typeface="+mn-ea"/>
              </a:rPr>
              <a:t>SR</a:t>
            </a:r>
            <a:r>
              <a:rPr lang="zh-CN" altLang="en-US" dirty="0">
                <a:sym typeface="+mn-ea"/>
              </a:rPr>
              <a:t>锁存器（</a:t>
            </a:r>
            <a:r>
              <a:rPr lang="en-US" altLang="zh-CN" dirty="0">
                <a:sym typeface="+mn-ea"/>
              </a:rPr>
              <a:t>S=1, R=0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latin typeface="+mj-lt"/>
                <a:ea typeface="黑体" panose="02010609060101010101" pitchFamily="49" charset="-122"/>
                <a:cs typeface="+mj-cs"/>
              </a:rPr>
              <a:t>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00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0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0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49" grpId="0"/>
      <p:bldP spid="200750" grpId="0"/>
      <p:bldP spid="200751" grpId="0"/>
      <p:bldP spid="200752" grpId="0"/>
      <p:bldP spid="200753" grpId="0"/>
      <p:bldP spid="200754" grpId="0"/>
      <p:bldP spid="200755" grpId="0"/>
      <p:bldP spid="200756" grpId="0" bldLvl="0" animBg="1"/>
      <p:bldP spid="20080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grpSp>
        <p:nvGrpSpPr>
          <p:cNvPr id="19458" name="Group 121"/>
          <p:cNvGrpSpPr/>
          <p:nvPr/>
        </p:nvGrpSpPr>
        <p:grpSpPr>
          <a:xfrm>
            <a:off x="2424113" y="1412875"/>
            <a:ext cx="3333750" cy="1995488"/>
            <a:chOff x="874" y="855"/>
            <a:chExt cx="2100" cy="1257"/>
          </a:xfrm>
        </p:grpSpPr>
        <p:grpSp>
          <p:nvGrpSpPr>
            <p:cNvPr id="19468" name="Group 122"/>
            <p:cNvGrpSpPr/>
            <p:nvPr/>
          </p:nvGrpSpPr>
          <p:grpSpPr>
            <a:xfrm>
              <a:off x="1488" y="912"/>
              <a:ext cx="624" cy="384"/>
              <a:chOff x="2064" y="1536"/>
              <a:chExt cx="624" cy="384"/>
            </a:xfrm>
          </p:grpSpPr>
          <p:sp>
            <p:nvSpPr>
              <p:cNvPr id="19490" name="Arc 123"/>
              <p:cNvSpPr/>
              <p:nvPr/>
            </p:nvSpPr>
            <p:spPr>
              <a:xfrm>
                <a:off x="2064" y="1536"/>
                <a:ext cx="528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bg2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91" name="Arc 124"/>
              <p:cNvSpPr/>
              <p:nvPr/>
            </p:nvSpPr>
            <p:spPr>
              <a:xfrm flipV="1">
                <a:off x="2064" y="1728"/>
                <a:ext cx="528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bg2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92" name="Arc 125"/>
              <p:cNvSpPr/>
              <p:nvPr/>
            </p:nvSpPr>
            <p:spPr>
              <a:xfrm>
                <a:off x="2064" y="1536"/>
                <a:ext cx="96" cy="3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42159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0976"/>
                      <a:pt x="15550" y="39282"/>
                      <a:pt x="6624" y="42158"/>
                    </a:cubicBezTo>
                  </a:path>
                  <a:path w="21600" h="42159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0976"/>
                      <a:pt x="15550" y="39282"/>
                      <a:pt x="6624" y="4215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bg2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93" name="Oval 126"/>
              <p:cNvSpPr/>
              <p:nvPr/>
            </p:nvSpPr>
            <p:spPr>
              <a:xfrm>
                <a:off x="2592" y="1680"/>
                <a:ext cx="96" cy="96"/>
              </a:xfrm>
              <a:prstGeom prst="ellipse">
                <a:avLst/>
              </a:prstGeom>
              <a:noFill/>
              <a:ln w="28575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bg2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9469" name="Line 127"/>
            <p:cNvSpPr/>
            <p:nvPr/>
          </p:nvSpPr>
          <p:spPr>
            <a:xfrm flipH="1">
              <a:off x="1104" y="1008"/>
              <a:ext cx="480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grpSp>
          <p:nvGrpSpPr>
            <p:cNvPr id="19470" name="Group 128"/>
            <p:cNvGrpSpPr/>
            <p:nvPr/>
          </p:nvGrpSpPr>
          <p:grpSpPr>
            <a:xfrm>
              <a:off x="1488" y="1680"/>
              <a:ext cx="624" cy="384"/>
              <a:chOff x="2064" y="1536"/>
              <a:chExt cx="624" cy="384"/>
            </a:xfrm>
          </p:grpSpPr>
          <p:sp>
            <p:nvSpPr>
              <p:cNvPr id="19486" name="Arc 129"/>
              <p:cNvSpPr/>
              <p:nvPr/>
            </p:nvSpPr>
            <p:spPr>
              <a:xfrm>
                <a:off x="2064" y="1536"/>
                <a:ext cx="528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bg2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87" name="Arc 130"/>
              <p:cNvSpPr/>
              <p:nvPr/>
            </p:nvSpPr>
            <p:spPr>
              <a:xfrm flipV="1">
                <a:off x="2064" y="1728"/>
                <a:ext cx="528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bg2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88" name="Arc 131"/>
              <p:cNvSpPr/>
              <p:nvPr/>
            </p:nvSpPr>
            <p:spPr>
              <a:xfrm>
                <a:off x="2064" y="1536"/>
                <a:ext cx="96" cy="3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42159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0976"/>
                      <a:pt x="15550" y="39282"/>
                      <a:pt x="6624" y="42158"/>
                    </a:cubicBezTo>
                  </a:path>
                  <a:path w="21600" h="42159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0976"/>
                      <a:pt x="15550" y="39282"/>
                      <a:pt x="6624" y="4215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bg2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89" name="Oval 132"/>
              <p:cNvSpPr/>
              <p:nvPr/>
            </p:nvSpPr>
            <p:spPr>
              <a:xfrm>
                <a:off x="2592" y="1680"/>
                <a:ext cx="96" cy="96"/>
              </a:xfrm>
              <a:prstGeom prst="ellipse">
                <a:avLst/>
              </a:prstGeom>
              <a:noFill/>
              <a:ln w="28575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bg2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9471" name="Line 133"/>
            <p:cNvSpPr/>
            <p:nvPr/>
          </p:nvSpPr>
          <p:spPr>
            <a:xfrm flipH="1">
              <a:off x="1104" y="1968"/>
              <a:ext cx="480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9472" name="Line 134"/>
            <p:cNvSpPr/>
            <p:nvPr/>
          </p:nvSpPr>
          <p:spPr>
            <a:xfrm>
              <a:off x="1296" y="1200"/>
              <a:ext cx="288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9473" name="Line 135"/>
            <p:cNvSpPr/>
            <p:nvPr/>
          </p:nvSpPr>
          <p:spPr>
            <a:xfrm>
              <a:off x="2112" y="1104"/>
              <a:ext cx="576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9474" name="Line 136"/>
            <p:cNvSpPr/>
            <p:nvPr/>
          </p:nvSpPr>
          <p:spPr>
            <a:xfrm>
              <a:off x="1296" y="1776"/>
              <a:ext cx="288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9475" name="Line 137"/>
            <p:cNvSpPr/>
            <p:nvPr/>
          </p:nvSpPr>
          <p:spPr>
            <a:xfrm>
              <a:off x="2112" y="1872"/>
              <a:ext cx="576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9476" name="Line 138"/>
            <p:cNvSpPr/>
            <p:nvPr/>
          </p:nvSpPr>
          <p:spPr>
            <a:xfrm>
              <a:off x="2304" y="1104"/>
              <a:ext cx="0" cy="192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oval" w="med" len="med"/>
              <a:tailEnd type="none" w="med" len="med"/>
            </a:ln>
          </p:spPr>
        </p:sp>
        <p:sp>
          <p:nvSpPr>
            <p:cNvPr id="19477" name="Line 139"/>
            <p:cNvSpPr/>
            <p:nvPr/>
          </p:nvSpPr>
          <p:spPr>
            <a:xfrm flipV="1">
              <a:off x="2304" y="1680"/>
              <a:ext cx="0" cy="192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oval" w="med" len="med"/>
              <a:tailEnd type="none" w="med" len="med"/>
            </a:ln>
          </p:spPr>
        </p:sp>
        <p:sp>
          <p:nvSpPr>
            <p:cNvPr id="19478" name="Line 140"/>
            <p:cNvSpPr/>
            <p:nvPr/>
          </p:nvSpPr>
          <p:spPr>
            <a:xfrm>
              <a:off x="1296" y="1191"/>
              <a:ext cx="0" cy="153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9479" name="Line 141"/>
            <p:cNvSpPr/>
            <p:nvPr/>
          </p:nvSpPr>
          <p:spPr>
            <a:xfrm>
              <a:off x="1296" y="1335"/>
              <a:ext cx="1008" cy="345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9480" name="Line 142"/>
            <p:cNvSpPr/>
            <p:nvPr/>
          </p:nvSpPr>
          <p:spPr>
            <a:xfrm>
              <a:off x="1296" y="1632"/>
              <a:ext cx="0" cy="144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9481" name="Line 143"/>
            <p:cNvSpPr/>
            <p:nvPr/>
          </p:nvSpPr>
          <p:spPr>
            <a:xfrm flipV="1">
              <a:off x="1296" y="1296"/>
              <a:ext cx="1008" cy="336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9482" name="Text Box 144"/>
            <p:cNvSpPr txBox="1"/>
            <p:nvPr/>
          </p:nvSpPr>
          <p:spPr>
            <a:xfrm>
              <a:off x="2688" y="951"/>
              <a:ext cx="23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Arial Narrow" panose="020B0606020202030204" pitchFamily="34" charset="0"/>
                </a:rPr>
                <a:t>Q</a:t>
              </a:r>
              <a:endParaRPr lang="en-US" altLang="zh-CN" sz="2400" b="1" dirty="0">
                <a:latin typeface="Arial Narrow" panose="020B0606020202030204" pitchFamily="34" charset="0"/>
              </a:endParaRPr>
            </a:p>
          </p:txBody>
        </p:sp>
        <p:sp>
          <p:nvSpPr>
            <p:cNvPr id="19483" name="Text Box 145"/>
            <p:cNvSpPr txBox="1"/>
            <p:nvPr/>
          </p:nvSpPr>
          <p:spPr>
            <a:xfrm>
              <a:off x="2671" y="1730"/>
              <a:ext cx="30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Arial Narrow" panose="020B0606020202030204" pitchFamily="34" charset="0"/>
                </a:rPr>
                <a:t>Q</a:t>
              </a:r>
              <a:r>
                <a:rPr lang="en-US" altLang="zh-CN" sz="2400" b="1" dirty="0"/>
                <a:t>’</a:t>
              </a:r>
              <a:endParaRPr lang="en-US" altLang="zh-CN" sz="2400" b="1" dirty="0">
                <a:latin typeface="Arial Narrow" panose="020B0606020202030204" pitchFamily="34" charset="0"/>
              </a:endParaRPr>
            </a:p>
          </p:txBody>
        </p:sp>
        <p:sp>
          <p:nvSpPr>
            <p:cNvPr id="19484" name="Text Box 146"/>
            <p:cNvSpPr txBox="1"/>
            <p:nvPr/>
          </p:nvSpPr>
          <p:spPr>
            <a:xfrm>
              <a:off x="874" y="855"/>
              <a:ext cx="23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Arial Narrow" panose="020B0606020202030204" pitchFamily="34" charset="0"/>
                </a:rPr>
                <a:t>R</a:t>
              </a:r>
              <a:endParaRPr lang="en-US" altLang="zh-CN" sz="2400" b="1" dirty="0">
                <a:latin typeface="Arial Narrow" panose="020B0606020202030204" pitchFamily="34" charset="0"/>
              </a:endParaRPr>
            </a:p>
          </p:txBody>
        </p:sp>
        <p:sp>
          <p:nvSpPr>
            <p:cNvPr id="19485" name="Text Box 147"/>
            <p:cNvSpPr txBox="1"/>
            <p:nvPr/>
          </p:nvSpPr>
          <p:spPr>
            <a:xfrm>
              <a:off x="883" y="1824"/>
              <a:ext cx="22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Arial Narrow" panose="020B0606020202030204" pitchFamily="34" charset="0"/>
                </a:rPr>
                <a:t>S</a:t>
              </a:r>
              <a:endParaRPr lang="en-US" altLang="zh-CN" sz="2400" b="1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199829" name="Text Box 149"/>
          <p:cNvSpPr txBox="1"/>
          <p:nvPr/>
        </p:nvSpPr>
        <p:spPr>
          <a:xfrm>
            <a:off x="6311900" y="1341438"/>
            <a:ext cx="24526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Tahoma" panose="020B0604030504040204" pitchFamily="34" charset="0"/>
              </a:rPr>
              <a:t>（4）S = R = 1</a:t>
            </a:r>
            <a:endParaRPr lang="zh-CN" altLang="en-US" sz="2400" b="1" dirty="0">
              <a:latin typeface="Tahoma" panose="020B0604030504040204" pitchFamily="34" charset="0"/>
            </a:endParaRPr>
          </a:p>
        </p:txBody>
      </p:sp>
      <p:grpSp>
        <p:nvGrpSpPr>
          <p:cNvPr id="5" name="Group 150"/>
          <p:cNvGrpSpPr/>
          <p:nvPr/>
        </p:nvGrpSpPr>
        <p:grpSpPr>
          <a:xfrm>
            <a:off x="4784725" y="1371600"/>
            <a:ext cx="336550" cy="2133600"/>
            <a:chOff x="2054" y="864"/>
            <a:chExt cx="212" cy="1344"/>
          </a:xfrm>
        </p:grpSpPr>
        <p:sp>
          <p:nvSpPr>
            <p:cNvPr id="19466" name="Text Box 151"/>
            <p:cNvSpPr txBox="1"/>
            <p:nvPr/>
          </p:nvSpPr>
          <p:spPr>
            <a:xfrm>
              <a:off x="2054" y="864"/>
              <a:ext cx="2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Tahoma" panose="020B0604030504040204" pitchFamily="34" charset="0"/>
                </a:rPr>
                <a:t>0</a:t>
              </a:r>
              <a:endParaRPr lang="zh-CN" altLang="en-US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9467" name="Text Box 152"/>
            <p:cNvSpPr txBox="1"/>
            <p:nvPr/>
          </p:nvSpPr>
          <p:spPr>
            <a:xfrm>
              <a:off x="2064" y="1920"/>
              <a:ext cx="2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Tahoma" panose="020B0604030504040204" pitchFamily="34" charset="0"/>
                </a:rPr>
                <a:t>0</a:t>
              </a:r>
              <a:endParaRPr lang="zh-CN" altLang="en-US" sz="2400" b="1" dirty="0">
                <a:latin typeface="Tahoma" panose="020B0604030504040204" pitchFamily="34" charset="0"/>
              </a:endParaRPr>
            </a:p>
          </p:txBody>
        </p:sp>
      </p:grpSp>
      <p:sp>
        <p:nvSpPr>
          <p:cNvPr id="199833" name="Text Box 153"/>
          <p:cNvSpPr txBox="1"/>
          <p:nvPr/>
        </p:nvSpPr>
        <p:spPr>
          <a:xfrm>
            <a:off x="6527800" y="2060575"/>
            <a:ext cx="4516755" cy="1076325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dirty="0">
                <a:latin typeface="Tahoma" panose="020B0604030504040204" pitchFamily="34" charset="0"/>
                <a:ea typeface="黑体" panose="02010609060101010101" pitchFamily="49" charset="-122"/>
              </a:rPr>
              <a:t>Not allowed :</a:t>
            </a:r>
            <a:endParaRPr lang="en-US" altLang="zh-CN" b="1" dirty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marL="0" lvl="0" indent="0"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dirty="0">
                <a:latin typeface="Tahoma" panose="020B0604030504040204" pitchFamily="34" charset="0"/>
                <a:ea typeface="黑体" panose="02010609060101010101" pitchFamily="49" charset="-122"/>
              </a:rPr>
              <a:t>Q</a:t>
            </a:r>
            <a:r>
              <a:rPr lang="en-US" altLang="zh-CN" b="1" baseline="-25000" dirty="0"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b="1" baseline="50000" dirty="0"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Tahoma" panose="020B0604030504040204" pitchFamily="34" charset="0"/>
                <a:ea typeface="黑体" panose="02010609060101010101" pitchFamily="49" charset="-122"/>
              </a:rPr>
              <a:t>= Q’</a:t>
            </a:r>
            <a:r>
              <a:rPr lang="en-US" altLang="zh-CN" b="1" baseline="-25000" dirty="0"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b="1" baseline="50000" dirty="0"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Tahoma" panose="020B0604030504040204" pitchFamily="34" charset="0"/>
                <a:ea typeface="黑体" panose="02010609060101010101" pitchFamily="49" charset="-122"/>
              </a:rPr>
              <a:t>= 0</a:t>
            </a:r>
            <a:endParaRPr lang="en-US" altLang="zh-CN" b="1" dirty="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grpSp>
        <p:nvGrpSpPr>
          <p:cNvPr id="6" name="Group 155"/>
          <p:cNvGrpSpPr/>
          <p:nvPr/>
        </p:nvGrpSpPr>
        <p:grpSpPr>
          <a:xfrm>
            <a:off x="2711450" y="1196975"/>
            <a:ext cx="377825" cy="2441575"/>
            <a:chOff x="864" y="766"/>
            <a:chExt cx="238" cy="1538"/>
          </a:xfrm>
        </p:grpSpPr>
        <p:sp>
          <p:nvSpPr>
            <p:cNvPr id="19464" name="Text Box 156"/>
            <p:cNvSpPr txBox="1"/>
            <p:nvPr/>
          </p:nvSpPr>
          <p:spPr>
            <a:xfrm>
              <a:off x="864" y="766"/>
              <a:ext cx="23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Tahoma" panose="020B0604030504040204" pitchFamily="34" charset="0"/>
                </a:rPr>
                <a:t>1</a:t>
              </a:r>
              <a:endParaRPr lang="zh-CN" altLang="en-US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9465" name="Text Box 157"/>
            <p:cNvSpPr txBox="1"/>
            <p:nvPr/>
          </p:nvSpPr>
          <p:spPr>
            <a:xfrm>
              <a:off x="864" y="2016"/>
              <a:ext cx="23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Tahoma" panose="020B0604030504040204" pitchFamily="34" charset="0"/>
                </a:rPr>
                <a:t>1</a:t>
              </a:r>
              <a:endParaRPr lang="zh-CN" altLang="en-US" sz="2400" b="1" dirty="0">
                <a:latin typeface="Tahoma" panose="020B0604030504040204" pitchFamily="34" charset="0"/>
              </a:endParaRPr>
            </a:p>
          </p:txBody>
        </p:sp>
      </p:grpSp>
      <p:sp>
        <p:nvSpPr>
          <p:cNvPr id="19463" name="标题 2"/>
          <p:cNvSpPr>
            <a:spLocks noGrp="1"/>
          </p:cNvSpPr>
          <p:nvPr>
            <p:ph type="title"/>
          </p:nvPr>
        </p:nvSpPr>
        <p:spPr>
          <a:xfrm>
            <a:off x="914400" y="236538"/>
            <a:ext cx="10363200" cy="525462"/>
          </a:xfrm>
        </p:spPr>
        <p:txBody>
          <a:bodyPr vert="horz" wrap="square" lIns="92075" tIns="46038" rIns="92075" bIns="46038" anchor="ctr"/>
          <a:p>
            <a:pPr>
              <a:buNone/>
            </a:pPr>
            <a:r>
              <a:rPr lang="en-US" altLang="zh-CN" dirty="0">
                <a:sym typeface="+mn-ea"/>
              </a:rPr>
              <a:t>SR</a:t>
            </a:r>
            <a:r>
              <a:rPr lang="zh-CN" altLang="en-US" dirty="0">
                <a:sym typeface="+mn-ea"/>
              </a:rPr>
              <a:t>锁存器（</a:t>
            </a:r>
            <a:r>
              <a:rPr lang="en-US" altLang="zh-CN" dirty="0">
                <a:sym typeface="+mn-ea"/>
              </a:rPr>
              <a:t>S=1, R=1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latin typeface="+mj-lt"/>
                <a:ea typeface="黑体" panose="02010609060101010101" pitchFamily="49" charset="-122"/>
                <a:cs typeface="+mj-cs"/>
              </a:rPr>
              <a:t>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829" grpId="0"/>
      <p:bldP spid="19983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</a:t>
            </a:r>
            <a:r>
              <a:rPr lang="en-US" altLang="zh-CN"/>
              <a:t>SR</a:t>
            </a:r>
            <a:r>
              <a:rPr lang="zh-CN" altLang="en-US"/>
              <a:t>锁存器次态方程、逻辑符号</a:t>
            </a:r>
            <a:r>
              <a:rPr lang="zh-CN" altLang="en-US"/>
              <a:t>等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0486" name="Text Box 16"/>
          <p:cNvSpPr txBox="1">
            <a:spLocks noChangeArrowheads="1"/>
          </p:cNvSpPr>
          <p:nvPr/>
        </p:nvSpPr>
        <p:spPr bwMode="auto">
          <a:xfrm>
            <a:off x="1333500" y="1488017"/>
            <a:ext cx="2110317" cy="4603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b="1" kern="1200" cap="none" spc="0" normalizeH="0" baseline="0" noProof="0" dirty="0">
                <a:latin typeface="+mj-lt"/>
                <a:ea typeface="黑体" panose="02010609060101010101" pitchFamily="49" charset="-122"/>
                <a:cs typeface="+mn-cs"/>
              </a:rPr>
              <a:t>(3) </a:t>
            </a:r>
            <a:r>
              <a:rPr kumimoji="1" lang="zh-CN" altLang="en-US" b="1" kern="1200" cap="none" spc="0" normalizeH="0" baseline="0" noProof="0" dirty="0">
                <a:latin typeface="+mj-lt"/>
                <a:ea typeface="黑体" panose="02010609060101010101" pitchFamily="49" charset="-122"/>
                <a:cs typeface="+mn-cs"/>
              </a:rPr>
              <a:t>次态方程</a:t>
            </a:r>
            <a:endParaRPr kumimoji="1" lang="zh-CN" altLang="en-US" b="1" kern="1200" cap="none" spc="0" normalizeH="0" baseline="0" noProof="0" dirty="0">
              <a:latin typeface="+mj-lt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5366" name="Picture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8755" y="2080260"/>
            <a:ext cx="2228215" cy="29692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90" name="Text Box 20"/>
          <p:cNvSpPr txBox="1">
            <a:spLocks noChangeArrowheads="1"/>
          </p:cNvSpPr>
          <p:nvPr/>
        </p:nvSpPr>
        <p:spPr bwMode="auto">
          <a:xfrm>
            <a:off x="1390651" y="4197351"/>
            <a:ext cx="2785533" cy="4603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b="1" kern="1200" cap="none" spc="0" normalizeH="0" baseline="0" noProof="0" dirty="0">
                <a:latin typeface="+mj-lt"/>
                <a:ea typeface="黑体" panose="02010609060101010101" pitchFamily="49" charset="-122"/>
                <a:cs typeface="+mn-cs"/>
              </a:rPr>
              <a:t>(4) </a:t>
            </a:r>
            <a:r>
              <a:rPr kumimoji="1" lang="zh-CN" altLang="en-US" b="1" kern="1200" cap="none" spc="0" normalizeH="0" baseline="0" noProof="0" dirty="0">
                <a:latin typeface="+mj-lt"/>
                <a:ea typeface="黑体" panose="02010609060101010101" pitchFamily="49" charset="-122"/>
                <a:cs typeface="+mn-cs"/>
              </a:rPr>
              <a:t>逻辑符号</a:t>
            </a:r>
            <a:endParaRPr kumimoji="1" lang="zh-CN" altLang="en-US" b="1" kern="1200" cap="none" spc="0" normalizeH="0" baseline="0" noProof="0" dirty="0">
              <a:latin typeface="+mj-lt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2159000" y="2247900"/>
            <a:ext cx="2476500" cy="460375"/>
            <a:chOff x="1357290" y="2786064"/>
            <a:chExt cx="1857388" cy="344762"/>
          </a:xfrm>
        </p:grpSpPr>
        <p:sp>
          <p:nvSpPr>
            <p:cNvPr id="9292" name="Text Box 37"/>
            <p:cNvSpPr txBox="1"/>
            <p:nvPr/>
          </p:nvSpPr>
          <p:spPr>
            <a:xfrm>
              <a:off x="1357290" y="2786064"/>
              <a:ext cx="1857388" cy="34476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80000"/>
                </a:spcBef>
              </a:pPr>
              <a:r>
                <a:rPr lang="en-US" altLang="zh-CN" b="1" dirty="0">
                  <a:latin typeface="Arial" panose="020B0604020202020204" pitchFamily="34" charset="0"/>
                </a:rPr>
                <a:t>Q</a:t>
              </a:r>
              <a:r>
                <a:rPr lang="en-US" altLang="zh-CN" b="1" baseline="-30000" dirty="0">
                  <a:latin typeface="Arial" panose="020B0604020202020204" pitchFamily="34" charset="0"/>
                </a:rPr>
                <a:t>n+1</a:t>
              </a:r>
              <a:r>
                <a:rPr lang="en-US" altLang="zh-CN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b="1" dirty="0">
                  <a:latin typeface="Arial" panose="020B0604020202020204" pitchFamily="34" charset="0"/>
                </a:rPr>
                <a:t>= S + RQ</a:t>
              </a:r>
              <a:r>
                <a:rPr lang="en-US" altLang="zh-CN" b="1" baseline="-30000" dirty="0">
                  <a:latin typeface="Arial" panose="020B0604020202020204" pitchFamily="34" charset="0"/>
                </a:rPr>
                <a:t>n</a:t>
              </a:r>
              <a:endParaRPr lang="en-US" altLang="zh-CN" b="1" baseline="-30000" dirty="0">
                <a:latin typeface="Arial" panose="020B0604020202020204" pitchFamily="34" charset="0"/>
              </a:endParaRPr>
            </a:p>
          </p:txBody>
        </p:sp>
        <p:cxnSp>
          <p:nvCxnSpPr>
            <p:cNvPr id="9293" name="直接连接符 13"/>
            <p:cNvCxnSpPr/>
            <p:nvPr/>
          </p:nvCxnSpPr>
          <p:spPr>
            <a:xfrm>
              <a:off x="2547924" y="2832101"/>
              <a:ext cx="142876" cy="1588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17" name="Text Box 37"/>
          <p:cNvSpPr txBox="1"/>
          <p:nvPr/>
        </p:nvSpPr>
        <p:spPr>
          <a:xfrm>
            <a:off x="2133600" y="2749551"/>
            <a:ext cx="3769784" cy="4603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80000"/>
              </a:spcBef>
            </a:pPr>
            <a:r>
              <a:rPr lang="en-US" altLang="zh-CN" b="1" dirty="0">
                <a:latin typeface="Arial" panose="020B0604020202020204" pitchFamily="34" charset="0"/>
              </a:rPr>
              <a:t>(SR = 0)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约束条件</a:t>
            </a:r>
            <a:endParaRPr lang="en-US" altLang="zh-CN" b="1" baseline="-30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8879417" y="1411817"/>
            <a:ext cx="1174751" cy="37846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1865" b="1" kern="1200" cap="none" spc="0" normalizeH="0" baseline="0" noProof="0" dirty="0">
                <a:latin typeface="+mj-lt"/>
                <a:ea typeface="黑体" panose="02010609060101010101" pitchFamily="49" charset="-122"/>
                <a:cs typeface="+mn-cs"/>
              </a:rPr>
              <a:t>功能</a:t>
            </a:r>
            <a:r>
              <a:rPr kumimoji="1" lang="zh-CN" altLang="en-US" sz="1865" b="1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表</a:t>
            </a:r>
            <a:endParaRPr kumimoji="1" lang="zh-CN" altLang="en-US" sz="1865" b="1" kern="1200" cap="none" spc="0" normalizeH="0" baseline="0" noProof="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3" name="组合 43"/>
          <p:cNvGrpSpPr/>
          <p:nvPr/>
        </p:nvGrpSpPr>
        <p:grpSpPr>
          <a:xfrm>
            <a:off x="2588684" y="4690533"/>
            <a:ext cx="1492249" cy="1747521"/>
            <a:chOff x="1876406" y="2305048"/>
            <a:chExt cx="653187" cy="996030"/>
          </a:xfrm>
        </p:grpSpPr>
        <p:cxnSp>
          <p:nvCxnSpPr>
            <p:cNvPr id="9283" name="直接连接符 35"/>
            <p:cNvCxnSpPr/>
            <p:nvPr/>
          </p:nvCxnSpPr>
          <p:spPr>
            <a:xfrm rot="5400000">
              <a:off x="2068628" y="2797043"/>
              <a:ext cx="576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9284" name="直接连接符 34"/>
            <p:cNvCxnSpPr/>
            <p:nvPr/>
          </p:nvCxnSpPr>
          <p:spPr>
            <a:xfrm rot="5400000">
              <a:off x="1712232" y="2788312"/>
              <a:ext cx="576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9285" name="矩形 32"/>
            <p:cNvSpPr/>
            <p:nvPr/>
          </p:nvSpPr>
          <p:spPr>
            <a:xfrm>
              <a:off x="1876406" y="2643188"/>
              <a:ext cx="612000" cy="324000"/>
            </a:xfrm>
            <a:prstGeom prst="rect">
              <a:avLst/>
            </a:prstGeom>
            <a:solidFill>
              <a:schemeClr val="tx1"/>
            </a:solidFill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p>
              <a:pPr algn="ctr" eaLnBrk="1" hangingPunct="1"/>
              <a:endParaRPr lang="zh-CN" altLang="en-US" sz="2135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86" name="TextBox 36"/>
            <p:cNvSpPr txBox="1"/>
            <p:nvPr/>
          </p:nvSpPr>
          <p:spPr>
            <a:xfrm>
              <a:off x="2093910" y="2681288"/>
              <a:ext cx="267510" cy="23959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135" b="1" dirty="0">
                  <a:latin typeface="Arial" panose="020B0604020202020204" pitchFamily="34" charset="0"/>
                </a:rPr>
                <a:t>L</a:t>
              </a:r>
              <a:endParaRPr lang="zh-CN" altLang="en-US" sz="2135" b="1" dirty="0">
                <a:latin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>
              <a:spLocks noChangeArrowheads="1"/>
            </p:cNvSpPr>
            <p:nvPr/>
          </p:nvSpPr>
          <p:spPr bwMode="auto">
            <a:xfrm>
              <a:off x="1911613" y="3043384"/>
              <a:ext cx="194566" cy="2395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defRPr/>
              </a:pPr>
              <a:r>
                <a:rPr kumimoji="1" lang="en-US" altLang="zh-CN" sz="2135" b="1" kern="1200" cap="none" spc="0" normalizeH="0" baseline="0" noProof="0" dirty="0">
                  <a:latin typeface="+mj-lt"/>
                  <a:ea typeface="黑体" panose="02010609060101010101" pitchFamily="49" charset="-122"/>
                  <a:cs typeface="+mn-cs"/>
                </a:rPr>
                <a:t>R</a:t>
              </a:r>
              <a:endParaRPr kumimoji="1" lang="zh-CN" altLang="en-US" sz="2135" b="1" kern="1200" cap="none" spc="0" normalizeH="0" baseline="0" noProof="0" dirty="0">
                <a:latin typeface="+mj-lt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2265539" y="3061481"/>
              <a:ext cx="264054" cy="2395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defRPr/>
              </a:pPr>
              <a:r>
                <a:rPr kumimoji="1" lang="en-US" altLang="zh-CN" sz="2135" b="1" kern="1200" cap="none" spc="0" normalizeH="0" baseline="0" noProof="0" dirty="0">
                  <a:latin typeface="+mj-lt"/>
                  <a:ea typeface="黑体" panose="02010609060101010101" pitchFamily="49" charset="-122"/>
                  <a:cs typeface="+mn-cs"/>
                </a:rPr>
                <a:t>S</a:t>
              </a:r>
              <a:endParaRPr kumimoji="1" lang="zh-CN" altLang="en-US" sz="2135" b="1" kern="1200" cap="none" spc="0" normalizeH="0" baseline="0" noProof="0" dirty="0">
                <a:latin typeface="+mj-lt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0" name="TextBox 39"/>
            <p:cNvSpPr txBox="1">
              <a:spLocks noChangeArrowheads="1"/>
            </p:cNvSpPr>
            <p:nvPr/>
          </p:nvSpPr>
          <p:spPr bwMode="auto">
            <a:xfrm>
              <a:off x="1895862" y="2305048"/>
              <a:ext cx="249231" cy="2395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defRPr/>
              </a:pPr>
              <a:r>
                <a:rPr kumimoji="1" lang="en-US" altLang="zh-CN" sz="2135" b="1" kern="1200" cap="none" spc="0" normalizeH="0" baseline="0" noProof="0" dirty="0">
                  <a:latin typeface="+mj-lt"/>
                  <a:ea typeface="黑体" panose="02010609060101010101" pitchFamily="49" charset="-122"/>
                  <a:cs typeface="+mn-cs"/>
                </a:rPr>
                <a:t>Q</a:t>
              </a:r>
              <a:endParaRPr kumimoji="1" lang="zh-CN" altLang="en-US" sz="2135" b="1" kern="1200" cap="none" spc="0" normalizeH="0" baseline="0" noProof="0" dirty="0">
                <a:latin typeface="+mj-lt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2249788" y="2306255"/>
              <a:ext cx="273320" cy="2395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defRPr/>
              </a:pPr>
              <a:r>
                <a:rPr kumimoji="1" lang="en-US" altLang="zh-CN" sz="2135" b="1" kern="1200" cap="none" spc="0" normalizeH="0" baseline="0" noProof="0" dirty="0">
                  <a:latin typeface="+mj-lt"/>
                  <a:ea typeface="黑体" panose="02010609060101010101" pitchFamily="49" charset="-122"/>
                  <a:cs typeface="+mn-cs"/>
                </a:rPr>
                <a:t>Q</a:t>
              </a:r>
              <a:endParaRPr kumimoji="1" lang="zh-CN" altLang="en-US" sz="2135" b="1" kern="1200" cap="none" spc="0" normalizeH="0" baseline="0" noProof="0" dirty="0">
                <a:latin typeface="+mj-lt"/>
                <a:ea typeface="黑体" panose="02010609060101010101" pitchFamily="49" charset="-122"/>
                <a:cs typeface="+mn-cs"/>
              </a:endParaRPr>
            </a:p>
          </p:txBody>
        </p:sp>
        <p:cxnSp>
          <p:nvCxnSpPr>
            <p:cNvPr id="9291" name="直接连接符 42"/>
            <p:cNvCxnSpPr/>
            <p:nvPr/>
          </p:nvCxnSpPr>
          <p:spPr>
            <a:xfrm>
              <a:off x="2301939" y="2358591"/>
              <a:ext cx="936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</p:grpSp>
      <p:graphicFrame>
        <p:nvGraphicFramePr>
          <p:cNvPr id="48" name="表格 4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8015817" y="1797051"/>
          <a:ext cx="2880360" cy="3835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7715"/>
                <a:gridCol w="768350"/>
                <a:gridCol w="672465"/>
                <a:gridCol w="671830"/>
              </a:tblGrid>
              <a:tr h="9093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置</a:t>
                      </a:r>
                      <a:r>
                        <a:rPr lang="en-US" altLang="zh-CN" sz="16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600" b="1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端</a:t>
                      </a:r>
                      <a:endParaRPr lang="en-US" altLang="zh-CN" sz="1600" b="1" kern="1200" dirty="0" smtClean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6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940" marR="121940" marT="60945" marB="6094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置</a:t>
                      </a:r>
                      <a:r>
                        <a:rPr lang="en-US" altLang="zh-CN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1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端</a:t>
                      </a:r>
                      <a:endParaRPr lang="en-US" altLang="zh-CN" sz="1600" b="1" kern="1200" dirty="0" smtClean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6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S</a:t>
                      </a:r>
                      <a:endParaRPr lang="zh-CN" altLang="en-US" sz="1600" b="1" kern="1200" baseline="-250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940" marR="121940" marT="60945" marB="609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现态</a:t>
                      </a:r>
                      <a:endParaRPr lang="en-US" altLang="zh-CN" sz="1600" b="1" kern="1200" dirty="0" smtClean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1600" baseline="-2500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n</a:t>
                      </a:r>
                      <a:endParaRPr lang="zh-CN" altLang="en-US" sz="1600" baseline="-25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21940" marR="121940" marT="60945" marB="609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kern="12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次态</a:t>
                      </a:r>
                      <a:endParaRPr lang="en-US" altLang="zh-CN" sz="1600" dirty="0" smtClean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rgbClr val="C00000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sz="1600" baseline="-25000" dirty="0" smtClean="0">
                          <a:solidFill>
                            <a:srgbClr val="C00000"/>
                          </a:solidFill>
                          <a:latin typeface="+mj-lt"/>
                        </a:rPr>
                        <a:t>n+1</a:t>
                      </a:r>
                      <a:endParaRPr lang="zh-CN" altLang="en-US" sz="1600" baseline="-2500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121940" marR="121940" marT="60945" marB="60945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45" marB="6094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45" marB="609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45" marB="609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45" marB="60945"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45" marB="6094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45" marB="609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45" marB="609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45" marB="60945"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45" marB="609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940" marR="121940" marT="60945" marB="60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45" marB="60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45" marB="60945"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940" marR="121940" marT="60945" marB="609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baseline="0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600" b="1" baseline="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45" marB="60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45" marB="60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45" marB="60945"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baseline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600" b="1" baseline="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45" marB="609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45" marB="60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45" marB="60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45" marB="60945"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baseline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600" b="1" baseline="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45" marB="609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45" marB="60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45" marB="60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45" marB="60945"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baseline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600" b="1" baseline="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45" marB="609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940" marR="121940" marT="60945" marB="60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45" marB="60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—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45" marB="60945"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baseline="0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600" b="1" baseline="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45" marB="609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baseline="0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600" b="1" baseline="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45" marB="60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45" marB="60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  <a:latin typeface="+mj-lt"/>
                        </a:rPr>
                        <a:t>—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121940" marR="121940" marT="60945" marB="60945">
                    <a:noFill/>
                  </a:tcPr>
                </a:tc>
              </a:tr>
            </a:tbl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0" grpId="0"/>
      <p:bldP spid="17" grpId="0"/>
    </p:bldLst>
  </p:timing>
</p:sld>
</file>

<file path=ppt/tags/tag1.xml><?xml version="1.0" encoding="utf-8"?>
<p:tagLst xmlns:p="http://schemas.openxmlformats.org/presentationml/2006/main">
  <p:tag name="KSO_WM_UNIT_TABLE_BEAUTIFY" val="smartTable{80870476-2b31-4f9b-b583-11cf53f73c46}"/>
</p:tagLst>
</file>

<file path=ppt/tags/tag2.xml><?xml version="1.0" encoding="utf-8"?>
<p:tagLst xmlns:p="http://schemas.openxmlformats.org/presentationml/2006/main">
  <p:tag name="KSO_WM_UNIT_TABLE_BEAUTIFY" val="smartTable{a4d9fdb0-2b9d-4ea3-8373-faae1e4ed49f}"/>
</p:tagLst>
</file>

<file path=ppt/tags/tag3.xml><?xml version="1.0" encoding="utf-8"?>
<p:tagLst xmlns:p="http://schemas.openxmlformats.org/presentationml/2006/main">
  <p:tag name="KSO_WM_UNIT_TABLE_BEAUTIFY" val="smartTable{7ac24c71-8d08-41f9-a7b4-ae431027880d}"/>
</p:tagLst>
</file>

<file path=ppt/tags/tag4.xml><?xml version="1.0" encoding="utf-8"?>
<p:tagLst xmlns:p="http://schemas.openxmlformats.org/presentationml/2006/main">
  <p:tag name="KSO_WM_UNIT_TABLE_BEAUTIFY" val="smartTable{c846bc42-4e75-44fa-b494-d197adc87605}"/>
</p:tagLst>
</file>

<file path=ppt/tags/tag5.xml><?xml version="1.0" encoding="utf-8"?>
<p:tagLst xmlns:p="http://schemas.openxmlformats.org/presentationml/2006/main">
  <p:tag name="KSO_WM_UNIT_TABLE_BEAUTIFY" val="smartTable{7728f656-6f34-4dc8-8753-bd41649e9913}"/>
</p:tagLst>
</file>

<file path=ppt/tags/tag6.xml><?xml version="1.0" encoding="utf-8"?>
<p:tagLst xmlns:p="http://schemas.openxmlformats.org/presentationml/2006/main">
  <p:tag name="KSO_WM_UNIT_TABLE_BEAUTIFY" val="smartTable{5d9b2910-e4db-4d3e-a49e-af27138db2ae}"/>
</p:tagLst>
</file>

<file path=ppt/tags/tag7.xml><?xml version="1.0" encoding="utf-8"?>
<p:tagLst xmlns:p="http://schemas.openxmlformats.org/presentationml/2006/main">
  <p:tag name="KSO_WM_UNIT_TABLE_BEAUTIFY" val="smartTable{89eae704-3128-4cea-a9fc-d50940b8b5fa}"/>
</p:tagLst>
</file>

<file path=ppt/theme/theme1.xml><?xml version="1.0" encoding="utf-8"?>
<a:theme xmlns:a="http://schemas.openxmlformats.org/drawingml/2006/main" name="主题2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2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3119</Words>
  <Application>WPS 演示</Application>
  <PresentationFormat>宽屏</PresentationFormat>
  <Paragraphs>961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40" baseType="lpstr">
      <vt:lpstr>Arial</vt:lpstr>
      <vt:lpstr>宋体</vt:lpstr>
      <vt:lpstr>Wingdings</vt:lpstr>
      <vt:lpstr>Times New Roman</vt:lpstr>
      <vt:lpstr>Calibri</vt:lpstr>
      <vt:lpstr>黑体</vt:lpstr>
      <vt:lpstr>Segoe UI Black</vt:lpstr>
      <vt:lpstr>隶书</vt:lpstr>
      <vt:lpstr>楷体_GB2312</vt:lpstr>
      <vt:lpstr>新宋体</vt:lpstr>
      <vt:lpstr>Arial Narrow</vt:lpstr>
      <vt:lpstr>Tahoma</vt:lpstr>
      <vt:lpstr>Wingdings 2</vt:lpstr>
      <vt:lpstr>DejaVu Sans Mono</vt:lpstr>
      <vt:lpstr>Segoe Print</vt:lpstr>
      <vt:lpstr>微软雅黑</vt:lpstr>
      <vt:lpstr>Arial Unicode MS</vt:lpstr>
      <vt:lpstr>Symbol</vt:lpstr>
      <vt:lpstr>Wingdings</vt:lpstr>
      <vt:lpstr>主题2</vt:lpstr>
      <vt:lpstr>1_主题2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SR锁存器（S=1, R=0） </vt:lpstr>
      <vt:lpstr>SR锁存器（S=1, R=1）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时序逻辑元件</vt:lpstr>
    </vt:vector>
  </TitlesOfParts>
  <Company>niuyv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</dc:creator>
  <cp:lastModifiedBy>王鸿鹏</cp:lastModifiedBy>
  <cp:revision>2102</cp:revision>
  <dcterms:created xsi:type="dcterms:W3CDTF">2002-03-18T12:39:57Z</dcterms:created>
  <dcterms:modified xsi:type="dcterms:W3CDTF">2020-10-28T08:22:58Z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