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3" r:id="rId4"/>
    <p:sldMasterId id="2147483655" r:id="rId5"/>
  </p:sldMasterIdLst>
  <p:notesMasterIdLst>
    <p:notesMasterId r:id="rId22"/>
  </p:notesMasterIdLst>
  <p:handoutMasterIdLst>
    <p:handoutMasterId r:id="rId44"/>
  </p:handoutMasterIdLst>
  <p:sldIdLst>
    <p:sldId id="642" r:id="rId6"/>
    <p:sldId id="995" r:id="rId7"/>
    <p:sldId id="798" r:id="rId8"/>
    <p:sldId id="976" r:id="rId9"/>
    <p:sldId id="944" r:id="rId10"/>
    <p:sldId id="977" r:id="rId11"/>
    <p:sldId id="975" r:id="rId12"/>
    <p:sldId id="945" r:id="rId13"/>
    <p:sldId id="1033" r:id="rId14"/>
    <p:sldId id="978" r:id="rId15"/>
    <p:sldId id="979" r:id="rId16"/>
    <p:sldId id="980" r:id="rId17"/>
    <p:sldId id="981" r:id="rId18"/>
    <p:sldId id="982" r:id="rId19"/>
    <p:sldId id="983" r:id="rId20"/>
    <p:sldId id="985" r:id="rId21"/>
    <p:sldId id="986" r:id="rId23"/>
    <p:sldId id="799" r:id="rId24"/>
    <p:sldId id="987" r:id="rId25"/>
    <p:sldId id="988" r:id="rId26"/>
    <p:sldId id="1034" r:id="rId27"/>
    <p:sldId id="991" r:id="rId28"/>
    <p:sldId id="992" r:id="rId29"/>
    <p:sldId id="961" r:id="rId30"/>
    <p:sldId id="969" r:id="rId31"/>
    <p:sldId id="1035" r:id="rId32"/>
    <p:sldId id="759" r:id="rId33"/>
    <p:sldId id="760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69" r:id="rId43"/>
  </p:sldIdLst>
  <p:sldSz cx="9144000" cy="51435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ECFF"/>
    <a:srgbClr val="99FF99"/>
    <a:srgbClr val="00FFCC"/>
    <a:srgbClr val="003300"/>
    <a:srgbClr val="00CC00"/>
    <a:srgbClr val="FFFF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1"/>
    <p:restoredTop sz="94710"/>
  </p:normalViewPr>
  <p:slideViewPr>
    <p:cSldViewPr showGuides="1">
      <p:cViewPr>
        <p:scale>
          <a:sx n="100" d="100"/>
          <a:sy n="100" d="100"/>
        </p:scale>
        <p:origin x="874" y="226"/>
      </p:cViewPr>
      <p:guideLst>
        <p:guide orient="horz" pos="12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8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ffectLst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D08A2-C40A-4344-9DED-C1074884C70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A、将输出Qa与输入B相接，构成8421BCD码计数器</a:t>
            </a:r>
            <a:endParaRPr lang="zh-CN" altLang="en-US"/>
          </a:p>
          <a:p>
            <a:r>
              <a:rPr lang="zh-CN" altLang="en-US"/>
              <a:t>将输出Qd。与输入A相接，构成5421BCD码计数器，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p>
            <a:pPr lvl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</a:fld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p>
            <a:pPr lvl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</a:fld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p>
            <a:pPr lvl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</a:fld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p>
            <a:pPr lvl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</a:fld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p>
            <a:pPr lvl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</a:fld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685"/>
            <a:ext cx="7886700" cy="548005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2980"/>
            <a:ext cx="7886700" cy="364998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D8C69E-12AB-49DB-996A-4E47F9869E94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94A380-5AEE-445A-902A-1E1670DA35F6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685"/>
            <a:ext cx="7886700" cy="548005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2980"/>
            <a:ext cx="7886700" cy="364998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D8C69E-12AB-49DB-996A-4E47F9869E94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2"/>
          <p:cNvGrpSpPr/>
          <p:nvPr/>
        </p:nvGrpSpPr>
        <p:grpSpPr>
          <a:xfrm>
            <a:off x="0" y="1588"/>
            <a:ext cx="9132888" cy="5133975"/>
            <a:chOff x="0" y="1"/>
            <a:chExt cx="5753" cy="4312"/>
          </a:xfrm>
        </p:grpSpPr>
        <p:sp>
          <p:nvSpPr>
            <p:cNvPr id="154627" name="Freeform 3"/>
            <p:cNvSpPr/>
            <p:nvPr/>
          </p:nvSpPr>
          <p:spPr bwMode="auto">
            <a:xfrm>
              <a:off x="3394" y="1000"/>
              <a:ext cx="2359" cy="3313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628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defRPr kumimoji="0" sz="1400"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kumimoji="0" sz="1400">
                <a:effectLst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03" name="Rectangle 9"/>
          <p:cNvSpPr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94A380-5AEE-445A-902A-1E1670DA35F6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050" name="直接连接符 6"/>
          <p:cNvCxnSpPr/>
          <p:nvPr userDrawn="1"/>
        </p:nvCxnSpPr>
        <p:spPr>
          <a:xfrm>
            <a:off x="497681" y="881063"/>
            <a:ext cx="8165306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标题 1"/>
          <p:cNvSpPr txBox="1"/>
          <p:nvPr/>
        </p:nvSpPr>
        <p:spPr>
          <a:xfrm>
            <a:off x="514350" y="241697"/>
            <a:ext cx="8161735" cy="58340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514350" y="1016794"/>
            <a:ext cx="8161735" cy="355520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4686300"/>
            <a:ext cx="2507456" cy="3429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050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68254" y="4686300"/>
            <a:ext cx="2755106" cy="3429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050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84094" y="4686300"/>
            <a:ext cx="2591991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05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3290F4-B726-4D2A-BEF4-189B623AEF3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defTabSz="685800" eaLnBrk="1" hangingPunct="1">
              <a:buFont typeface="Wingdings" panose="05000000000000000000" pitchFamily="2" charset="2"/>
              <a:buNone/>
            </a:pPr>
            <a:fld id="{9A0DB2DC-4C9A-4742-B13C-FB6460FD3503}" type="slidenum">
              <a:rPr lang="en-US" altLang="zh-CN" sz="1000" dirty="0">
                <a:solidFill>
                  <a:srgbClr val="E7E6E6"/>
                </a:solidFill>
              </a:rPr>
            </a:fld>
            <a:endParaRPr lang="en-US" altLang="zh-CN" sz="1000" dirty="0">
              <a:solidFill>
                <a:srgbClr val="E7E6E6"/>
              </a:solidFill>
            </a:endParaRPr>
          </a:p>
        </p:txBody>
      </p:sp>
      <p:sp>
        <p:nvSpPr>
          <p:cNvPr id="6147" name="矩形 10"/>
          <p:cNvSpPr>
            <a:spLocks noChangeArrowheads="1"/>
          </p:cNvSpPr>
          <p:nvPr/>
        </p:nvSpPr>
        <p:spPr bwMode="auto">
          <a:xfrm>
            <a:off x="2033588" y="1274763"/>
            <a:ext cx="5130800" cy="854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9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黑体" panose="02010609060101010101" pitchFamily="49" charset="-122"/>
                <a:cs typeface="+mn-cs"/>
              </a:rPr>
              <a:t>数字逻辑设计</a:t>
            </a:r>
            <a:endParaRPr kumimoji="0" lang="zh-CN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172" name="矩形 11"/>
          <p:cNvSpPr/>
          <p:nvPr/>
        </p:nvSpPr>
        <p:spPr>
          <a:xfrm>
            <a:off x="4951730" y="3599180"/>
            <a:ext cx="34721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黑体" panose="02010609060101010101" pitchFamily="49" charset="-122"/>
              </a:rPr>
              <a:t>张春慨</a:t>
            </a:r>
            <a:endParaRPr lang="zh-CN" altLang="en-US" sz="18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</a:rPr>
              <a:t>School of Computer Science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</a:rPr>
              <a:t>ckzhang@hit.edu.cn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530" name="Picture 7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Text Box 4"/>
          <p:cNvSpPr txBox="1"/>
          <p:nvPr/>
        </p:nvSpPr>
        <p:spPr>
          <a:xfrm>
            <a:off x="1428750" y="104775"/>
            <a:ext cx="6643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计数器芯片的级联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Text Box 5"/>
          <p:cNvSpPr txBox="1"/>
          <p:nvPr/>
        </p:nvSpPr>
        <p:spPr>
          <a:xfrm>
            <a:off x="77788" y="615950"/>
            <a:ext cx="27019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利用进位信号</a:t>
            </a: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" name="Text Box 2"/>
          <p:cNvSpPr txBox="1"/>
          <p:nvPr/>
        </p:nvSpPr>
        <p:spPr>
          <a:xfrm>
            <a:off x="71438" y="1143000"/>
            <a:ext cx="478631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47675" indent="-447675"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：利用</a:t>
            </a: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74LS161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设计模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256 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加法计数器</a:t>
            </a:r>
            <a:endParaRPr lang="en-US" altLang="zh-CN" sz="1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Text Box 2"/>
          <p:cNvSpPr txBox="1"/>
          <p:nvPr/>
        </p:nvSpPr>
        <p:spPr>
          <a:xfrm>
            <a:off x="500063" y="1643063"/>
            <a:ext cx="28575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）同步并行进位连接方式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Text Box 2"/>
          <p:cNvSpPr txBox="1"/>
          <p:nvPr/>
        </p:nvSpPr>
        <p:spPr>
          <a:xfrm>
            <a:off x="5429250" y="928688"/>
            <a:ext cx="28575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）异步串行进位连接方式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4660900" y="1303338"/>
            <a:ext cx="4483100" cy="2268537"/>
            <a:chOff x="4589463" y="1071563"/>
            <a:chExt cx="4483100" cy="2268537"/>
          </a:xfrm>
        </p:grpSpPr>
        <p:grpSp>
          <p:nvGrpSpPr>
            <p:cNvPr id="22589" name="组合 46"/>
            <p:cNvGrpSpPr/>
            <p:nvPr/>
          </p:nvGrpSpPr>
          <p:grpSpPr>
            <a:xfrm>
              <a:off x="4589463" y="1071563"/>
              <a:ext cx="4483100" cy="2268537"/>
              <a:chOff x="4589545" y="2738420"/>
              <a:chExt cx="4483049" cy="2269124"/>
            </a:xfrm>
          </p:grpSpPr>
          <p:pic>
            <p:nvPicPr>
              <p:cNvPr id="22593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9545" y="2786064"/>
                <a:ext cx="4410075" cy="213360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2" name="圆角矩形 41"/>
              <p:cNvSpPr/>
              <p:nvPr/>
            </p:nvSpPr>
            <p:spPr bwMode="auto">
              <a:xfrm>
                <a:off x="4608595" y="2738420"/>
                <a:ext cx="4463999" cy="2269124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590" name="组合 21"/>
            <p:cNvGrpSpPr/>
            <p:nvPr/>
          </p:nvGrpSpPr>
          <p:grpSpPr>
            <a:xfrm>
              <a:off x="7458095" y="2876552"/>
              <a:ext cx="195753" cy="214314"/>
              <a:chOff x="7343793" y="6029344"/>
              <a:chExt cx="195753" cy="214314"/>
            </a:xfrm>
          </p:grpSpPr>
          <p:sp>
            <p:nvSpPr>
              <p:cNvPr id="22591" name="Oval 341"/>
              <p:cNvSpPr/>
              <p:nvPr/>
            </p:nvSpPr>
            <p:spPr>
              <a:xfrm rot="5400000">
                <a:off x="7486962" y="6110623"/>
                <a:ext cx="57150" cy="48018"/>
              </a:xfrm>
              <a:prstGeom prst="ellipse">
                <a:avLst/>
              </a:prstGeom>
              <a:solidFill>
                <a:schemeClr val="tx1"/>
              </a:solidFill>
              <a:ln w="28575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92" name="等腰三角形 17"/>
              <p:cNvSpPr/>
              <p:nvPr/>
            </p:nvSpPr>
            <p:spPr>
              <a:xfrm rot="5400000">
                <a:off x="7312254" y="6060882"/>
                <a:ext cx="214314" cy="151237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003800" y="3675063"/>
          <a:ext cx="3887788" cy="14160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1162"/>
                <a:gridCol w="777558"/>
                <a:gridCol w="950348"/>
                <a:gridCol w="691162"/>
                <a:gridCol w="777558"/>
              </a:tblGrid>
              <a:tr h="2742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芯片型号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计数进制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输出特点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置数方式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清零方式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>
                    <a:solidFill>
                      <a:srgbClr val="CCECFF"/>
                    </a:solidFill>
                  </a:tcPr>
                </a:tc>
              </a:tr>
              <a:tr h="291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05" marB="45705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8421BCD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</a:tr>
              <a:tr h="287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05" marB="45705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位二进制码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solidFill>
                      <a:srgbClr val="FFFF00"/>
                    </a:solidFill>
                  </a:tcPr>
                </a:tc>
              </a:tr>
              <a:tr h="287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05" marB="45705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8421BCD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</a:tr>
              <a:tr h="274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05" marB="45705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位二进制码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05" marB="45705"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6" name="组合 26"/>
          <p:cNvGrpSpPr/>
          <p:nvPr/>
        </p:nvGrpSpPr>
        <p:grpSpPr>
          <a:xfrm>
            <a:off x="42863" y="2071688"/>
            <a:ext cx="4643437" cy="2571750"/>
            <a:chOff x="42863" y="2071688"/>
            <a:chExt cx="4643437" cy="2571750"/>
          </a:xfrm>
        </p:grpSpPr>
        <p:grpSp>
          <p:nvGrpSpPr>
            <p:cNvPr id="22584" name="组合 45"/>
            <p:cNvGrpSpPr/>
            <p:nvPr/>
          </p:nvGrpSpPr>
          <p:grpSpPr>
            <a:xfrm>
              <a:off x="42863" y="2071688"/>
              <a:ext cx="4643437" cy="2571750"/>
              <a:chOff x="71406" y="1214428"/>
              <a:chExt cx="4643470" cy="2571768"/>
            </a:xfrm>
          </p:grpSpPr>
          <p:pic>
            <p:nvPicPr>
              <p:cNvPr id="22587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31" y="1285866"/>
                <a:ext cx="4419600" cy="24479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0" name="圆角矩形 39"/>
              <p:cNvSpPr/>
              <p:nvPr/>
            </p:nvSpPr>
            <p:spPr bwMode="auto">
              <a:xfrm>
                <a:off x="71406" y="1214428"/>
                <a:ext cx="4643470" cy="2571768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585" name="TextBox 24"/>
            <p:cNvSpPr txBox="1"/>
            <p:nvPr/>
          </p:nvSpPr>
          <p:spPr>
            <a:xfrm>
              <a:off x="3598613" y="2696021"/>
              <a:ext cx="648072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高位</a:t>
              </a:r>
              <a:endPara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86" name="TextBox 25"/>
            <p:cNvSpPr txBox="1"/>
            <p:nvPr/>
          </p:nvSpPr>
          <p:spPr>
            <a:xfrm>
              <a:off x="1930854" y="2704191"/>
              <a:ext cx="648072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低位</a:t>
              </a:r>
              <a:endPara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181975" y="1924050"/>
            <a:ext cx="6477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高位</a:t>
            </a:r>
            <a:endParaRPr lang="zh-CN" altLang="en-US" sz="1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1438" y="1931988"/>
            <a:ext cx="647700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</a:t>
            </a:r>
            <a:endParaRPr lang="zh-CN" altLang="en-US" sz="1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3357563" y="4400550"/>
            <a:ext cx="1365250" cy="742950"/>
            <a:chOff x="2744614" y="842095"/>
            <a:chExt cx="3120461" cy="546270"/>
          </a:xfrm>
        </p:grpSpPr>
        <p:sp>
          <p:nvSpPr>
            <p:cNvPr id="22582" name="圆角矩形标注 13"/>
            <p:cNvSpPr/>
            <p:nvPr/>
          </p:nvSpPr>
          <p:spPr>
            <a:xfrm>
              <a:off x="2820805" y="842095"/>
              <a:ext cx="3044270" cy="529873"/>
            </a:xfrm>
            <a:prstGeom prst="wedgeRoundRectCallout">
              <a:avLst>
                <a:gd name="adj1" fmla="val -64657"/>
                <a:gd name="adj2" fmla="val -45338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2583" name="Text Box 34"/>
            <p:cNvSpPr txBox="1"/>
            <p:nvPr/>
          </p:nvSpPr>
          <p:spPr>
            <a:xfrm>
              <a:off x="2744614" y="844755"/>
              <a:ext cx="3102146" cy="5436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用前一级的进位控制后一级的计数使能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12"/>
          <p:cNvGrpSpPr/>
          <p:nvPr/>
        </p:nvGrpSpPr>
        <p:grpSpPr>
          <a:xfrm>
            <a:off x="4286250" y="1428750"/>
            <a:ext cx="1285875" cy="738188"/>
            <a:chOff x="3081218" y="785598"/>
            <a:chExt cx="2975796" cy="543930"/>
          </a:xfrm>
        </p:grpSpPr>
        <p:sp>
          <p:nvSpPr>
            <p:cNvPr id="22580" name="圆角矩形标注 13"/>
            <p:cNvSpPr/>
            <p:nvPr/>
          </p:nvSpPr>
          <p:spPr>
            <a:xfrm>
              <a:off x="3147346" y="808354"/>
              <a:ext cx="2832584" cy="503677"/>
            </a:xfrm>
            <a:prstGeom prst="wedgeRoundRectCallout">
              <a:avLst>
                <a:gd name="adj1" fmla="val 61051"/>
                <a:gd name="adj2" fmla="val 49486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2581" name="Text Box 34"/>
            <p:cNvSpPr txBox="1"/>
            <p:nvPr/>
          </p:nvSpPr>
          <p:spPr>
            <a:xfrm>
              <a:off x="3081218" y="785598"/>
              <a:ext cx="2975796" cy="5439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用前一级的进位作后一级的时钟信号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/>
      <p:bldP spid="48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3554" name="Picture 7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Text Box 5"/>
          <p:cNvSpPr txBox="1"/>
          <p:nvPr/>
        </p:nvSpPr>
        <p:spPr>
          <a:xfrm>
            <a:off x="107950" y="642938"/>
            <a:ext cx="61436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利用进位信号</a:t>
            </a: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107950" y="1133475"/>
            <a:ext cx="58578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47675" indent="-447675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：利用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74LS160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采用置数法设计模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60 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计数器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50" y="1857375"/>
          <a:ext cx="3786189" cy="14287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3100"/>
                <a:gridCol w="757238"/>
                <a:gridCol w="925513"/>
                <a:gridCol w="673100"/>
                <a:gridCol w="757238"/>
              </a:tblGrid>
              <a:tr h="2872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芯片型号</a:t>
                      </a:r>
                      <a:endParaRPr lang="zh-CN" altLang="en-US" sz="18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计数进制</a:t>
                      </a:r>
                      <a:endParaRPr lang="zh-CN" altLang="en-US" sz="18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输出特点</a:t>
                      </a:r>
                      <a:endParaRPr lang="zh-CN" altLang="en-US" sz="18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置数方式</a:t>
                      </a:r>
                      <a:endParaRPr lang="zh-CN" altLang="en-US" sz="18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清零方式</a:t>
                      </a:r>
                      <a:endParaRPr lang="zh-CN" altLang="en-US" sz="18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>
                    <a:solidFill>
                      <a:srgbClr val="CCECFF"/>
                    </a:solidFill>
                  </a:tcPr>
                </a:tc>
              </a:tr>
              <a:tr h="280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dirty="0">
                          <a:latin typeface="+mj-lt"/>
                          <a:ea typeface="黑体" panose="02010609060101010101" pitchFamily="49" charset="-122"/>
                        </a:rPr>
                        <a:t>74LS160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0" marR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十进制</a:t>
                      </a:r>
                      <a:endParaRPr lang="en-US" altLang="zh-CN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8421BCD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码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异步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solidFill>
                      <a:srgbClr val="FFFF00"/>
                    </a:solidFill>
                  </a:tcPr>
                </a:tc>
              </a:tr>
              <a:tr h="280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dirty="0">
                          <a:latin typeface="+mj-lt"/>
                          <a:ea typeface="黑体" panose="02010609060101010101" pitchFamily="49" charset="-122"/>
                        </a:rPr>
                        <a:t>74LS161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0" marR="0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十六进制</a:t>
                      </a:r>
                      <a:endParaRPr lang="en-US" altLang="zh-CN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位二进制码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异步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</a:tr>
              <a:tr h="298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dirty="0">
                          <a:latin typeface="+mj-lt"/>
                          <a:ea typeface="黑体" panose="02010609060101010101" pitchFamily="49" charset="-122"/>
                        </a:rPr>
                        <a:t>74LS162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0" marR="0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十进制</a:t>
                      </a:r>
                      <a:endParaRPr lang="en-US" altLang="zh-CN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8421BCD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码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</a:tr>
              <a:tr h="280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dirty="0">
                          <a:latin typeface="+mj-lt"/>
                          <a:ea typeface="黑体" panose="02010609060101010101" pitchFamily="49" charset="-122"/>
                        </a:rPr>
                        <a:t>74LS163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0" marR="0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十六进制</a:t>
                      </a:r>
                      <a:endParaRPr lang="en-US" altLang="zh-CN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位二进制码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2" name="组合 60"/>
          <p:cNvGrpSpPr/>
          <p:nvPr/>
        </p:nvGrpSpPr>
        <p:grpSpPr>
          <a:xfrm>
            <a:off x="3500438" y="1803400"/>
            <a:ext cx="5286375" cy="3000375"/>
            <a:chOff x="571472" y="1714494"/>
            <a:chExt cx="4126073" cy="2284892"/>
          </a:xfrm>
        </p:grpSpPr>
        <p:grpSp>
          <p:nvGrpSpPr>
            <p:cNvPr id="23603" name="组合 57"/>
            <p:cNvGrpSpPr/>
            <p:nvPr/>
          </p:nvGrpSpPr>
          <p:grpSpPr>
            <a:xfrm>
              <a:off x="571472" y="1714494"/>
              <a:ext cx="4126073" cy="2284892"/>
              <a:chOff x="619095" y="1785932"/>
              <a:chExt cx="4126073" cy="2284892"/>
            </a:xfrm>
          </p:grpSpPr>
          <p:sp>
            <p:nvSpPr>
              <p:cNvPr id="23606" name="TextBox 56"/>
              <p:cNvSpPr txBox="1"/>
              <p:nvPr/>
            </p:nvSpPr>
            <p:spPr>
              <a:xfrm>
                <a:off x="1071352" y="2643069"/>
                <a:ext cx="571207" cy="7265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“0”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“0”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“0”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“0”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607" name="TextBox 57"/>
              <p:cNvSpPr txBox="1"/>
              <p:nvPr/>
            </p:nvSpPr>
            <p:spPr>
              <a:xfrm>
                <a:off x="2933661" y="2643069"/>
                <a:ext cx="571207" cy="7265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“0”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“0”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“0”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“0”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23608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0166" y="2357436"/>
                <a:ext cx="1161954" cy="164085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3609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7554" y="2357436"/>
                <a:ext cx="1161954" cy="164085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" name="矩形 60"/>
              <p:cNvSpPr/>
              <p:nvPr/>
            </p:nvSpPr>
            <p:spPr bwMode="auto">
              <a:xfrm>
                <a:off x="3714269" y="2357760"/>
                <a:ext cx="500581" cy="142655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3611" name="直接连接符 14"/>
              <p:cNvCxnSpPr/>
              <p:nvPr/>
            </p:nvCxnSpPr>
            <p:spPr>
              <a:xfrm>
                <a:off x="2547914" y="3500445"/>
                <a:ext cx="972000" cy="1588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3612" name="TextBox 62"/>
              <p:cNvSpPr txBox="1"/>
              <p:nvPr/>
            </p:nvSpPr>
            <p:spPr>
              <a:xfrm>
                <a:off x="1642559" y="2253791"/>
                <a:ext cx="929296" cy="234534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74LS160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613" name="TextBox 63"/>
              <p:cNvSpPr txBox="1"/>
              <p:nvPr/>
            </p:nvSpPr>
            <p:spPr>
              <a:xfrm>
                <a:off x="3447871" y="2262253"/>
                <a:ext cx="929296" cy="234534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74LS160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3614" name="直接连接符 20"/>
              <p:cNvCxnSpPr/>
              <p:nvPr/>
            </p:nvCxnSpPr>
            <p:spPr>
              <a:xfrm>
                <a:off x="1304904" y="3500445"/>
                <a:ext cx="35719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oval" w="sm" len="sm"/>
                <a:tailEnd type="none" w="med" len="med"/>
              </a:ln>
            </p:spPr>
          </p:cxnSp>
          <p:cxnSp>
            <p:nvCxnSpPr>
              <p:cNvPr id="23615" name="直接连接符 23"/>
              <p:cNvCxnSpPr/>
              <p:nvPr/>
            </p:nvCxnSpPr>
            <p:spPr>
              <a:xfrm>
                <a:off x="1300141" y="3346455"/>
                <a:ext cx="35719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16" name="直接连接符 24"/>
              <p:cNvCxnSpPr/>
              <p:nvPr/>
            </p:nvCxnSpPr>
            <p:spPr>
              <a:xfrm>
                <a:off x="1295789" y="3662370"/>
                <a:ext cx="288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oval" w="sm" len="sm"/>
                <a:tailEnd type="none" w="med" len="med"/>
              </a:ln>
            </p:spPr>
          </p:cxnSp>
          <p:cxnSp>
            <p:nvCxnSpPr>
              <p:cNvPr id="23617" name="直接连接符 26"/>
              <p:cNvCxnSpPr/>
              <p:nvPr/>
            </p:nvCxnSpPr>
            <p:spPr>
              <a:xfrm rot="5400000">
                <a:off x="1138141" y="3510042"/>
                <a:ext cx="324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18" name="直接连接符 27"/>
              <p:cNvCxnSpPr/>
              <p:nvPr/>
            </p:nvCxnSpPr>
            <p:spPr>
              <a:xfrm>
                <a:off x="1104893" y="3662372"/>
                <a:ext cx="35719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3619" name="TextBox 69"/>
              <p:cNvSpPr txBox="1"/>
              <p:nvPr/>
            </p:nvSpPr>
            <p:spPr>
              <a:xfrm>
                <a:off x="657505" y="3548563"/>
                <a:ext cx="571207" cy="234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“1”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620" name="TextBox 70"/>
              <p:cNvSpPr txBox="1"/>
              <p:nvPr/>
            </p:nvSpPr>
            <p:spPr>
              <a:xfrm>
                <a:off x="619095" y="3786724"/>
                <a:ext cx="643072" cy="234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zh-CN" alt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zh-CN" alt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3621" name="直接连接符 30"/>
              <p:cNvCxnSpPr/>
              <p:nvPr/>
            </p:nvCxnSpPr>
            <p:spPr>
              <a:xfrm>
                <a:off x="1157265" y="3876687"/>
                <a:ext cx="504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22" name="直接连接符 31"/>
              <p:cNvCxnSpPr/>
              <p:nvPr/>
            </p:nvCxnSpPr>
            <p:spPr>
              <a:xfrm>
                <a:off x="3171667" y="3876687"/>
                <a:ext cx="3456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23" name="直接连接符 32"/>
              <p:cNvCxnSpPr/>
              <p:nvPr/>
            </p:nvCxnSpPr>
            <p:spPr>
              <a:xfrm rot="5400000">
                <a:off x="3086943" y="3975229"/>
                <a:ext cx="1872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24" name="直接连接符 34"/>
              <p:cNvCxnSpPr/>
              <p:nvPr/>
            </p:nvCxnSpPr>
            <p:spPr>
              <a:xfrm>
                <a:off x="1304904" y="4062422"/>
                <a:ext cx="1872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25" name="直接连接符 35"/>
              <p:cNvCxnSpPr/>
              <p:nvPr/>
            </p:nvCxnSpPr>
            <p:spPr>
              <a:xfrm rot="5400000">
                <a:off x="1206172" y="3980030"/>
                <a:ext cx="180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oval" w="sm" len="sm"/>
                <a:tailEnd type="none" w="med" len="med"/>
              </a:ln>
            </p:spPr>
          </p:cxnSp>
          <p:cxnSp>
            <p:nvCxnSpPr>
              <p:cNvPr id="23626" name="直接连接符 36"/>
              <p:cNvCxnSpPr/>
              <p:nvPr/>
            </p:nvCxnSpPr>
            <p:spPr>
              <a:xfrm>
                <a:off x="3300816" y="3348043"/>
                <a:ext cx="216000" cy="1588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27" name="直接连接符 37"/>
              <p:cNvCxnSpPr/>
              <p:nvPr/>
            </p:nvCxnSpPr>
            <p:spPr>
              <a:xfrm rot="5400000">
                <a:off x="3227611" y="3428774"/>
                <a:ext cx="144000" cy="1588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oval" w="sm" len="sm"/>
              </a:ln>
            </p:spPr>
          </p:cxnSp>
          <p:cxnSp>
            <p:nvCxnSpPr>
              <p:cNvPr id="23628" name="直接连接符 38"/>
              <p:cNvCxnSpPr/>
              <p:nvPr/>
            </p:nvCxnSpPr>
            <p:spPr>
              <a:xfrm>
                <a:off x="3186091" y="3660777"/>
                <a:ext cx="252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3629" name="TextBox 79"/>
              <p:cNvSpPr txBox="1"/>
              <p:nvPr/>
            </p:nvSpPr>
            <p:spPr>
              <a:xfrm>
                <a:off x="2757714" y="3553399"/>
                <a:ext cx="571207" cy="234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“1”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3630" name="直接连接符 42"/>
              <p:cNvCxnSpPr/>
              <p:nvPr/>
            </p:nvCxnSpPr>
            <p:spPr>
              <a:xfrm>
                <a:off x="4405309" y="3200403"/>
                <a:ext cx="216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med" len="med"/>
              </a:ln>
            </p:spPr>
          </p:cxnSp>
          <p:cxnSp>
            <p:nvCxnSpPr>
              <p:cNvPr id="23631" name="直接连接符 43"/>
              <p:cNvCxnSpPr/>
              <p:nvPr/>
            </p:nvCxnSpPr>
            <p:spPr>
              <a:xfrm>
                <a:off x="4405309" y="2895606"/>
                <a:ext cx="108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med" len="med"/>
              </a:ln>
            </p:spPr>
          </p:cxnSp>
          <p:cxnSp>
            <p:nvCxnSpPr>
              <p:cNvPr id="23632" name="直接连接符 44"/>
              <p:cNvCxnSpPr/>
              <p:nvPr/>
            </p:nvCxnSpPr>
            <p:spPr>
              <a:xfrm rot="5400000">
                <a:off x="3031199" y="3774413"/>
                <a:ext cx="540000" cy="1588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33" name="直接连接符 45"/>
              <p:cNvCxnSpPr/>
              <p:nvPr/>
            </p:nvCxnSpPr>
            <p:spPr>
              <a:xfrm rot="5400000">
                <a:off x="4078882" y="2455267"/>
                <a:ext cx="864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34" name="直接连接符 46"/>
              <p:cNvCxnSpPr/>
              <p:nvPr/>
            </p:nvCxnSpPr>
            <p:spPr>
              <a:xfrm>
                <a:off x="4048119" y="2019298"/>
                <a:ext cx="468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med" len="med"/>
              </a:ln>
            </p:spPr>
          </p:cxnSp>
          <p:grpSp>
            <p:nvGrpSpPr>
              <p:cNvPr id="23635" name="组合 10"/>
              <p:cNvGrpSpPr/>
              <p:nvPr/>
            </p:nvGrpSpPr>
            <p:grpSpPr>
              <a:xfrm>
                <a:off x="3714744" y="1785932"/>
                <a:ext cx="357613" cy="284101"/>
                <a:chOff x="8000921" y="4357688"/>
                <a:chExt cx="357613" cy="284101"/>
              </a:xfrm>
            </p:grpSpPr>
            <p:sp>
              <p:nvSpPr>
                <p:cNvPr id="23646" name="椭圆 91"/>
                <p:cNvSpPr/>
                <p:nvPr/>
              </p:nvSpPr>
              <p:spPr>
                <a:xfrm rot="-5400000">
                  <a:off x="8000915" y="4469829"/>
                  <a:ext cx="72014" cy="72003"/>
                </a:xfrm>
                <a:prstGeom prst="ellipse">
                  <a:avLst/>
                </a:prstGeom>
                <a:solidFill>
                  <a:srgbClr val="CCFFCC"/>
                </a:solidFill>
                <a:ln w="19050" cap="flat" cmpd="sng">
                  <a:solidFill>
                    <a:schemeClr val="bg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流程图: 延期 97"/>
                <p:cNvSpPr>
                  <a:spLocks noChangeArrowheads="1"/>
                </p:cNvSpPr>
                <p:nvPr/>
              </p:nvSpPr>
              <p:spPr bwMode="auto">
                <a:xfrm rot="10800000">
                  <a:off x="8072312" y="4357688"/>
                  <a:ext cx="286223" cy="284101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3636" name="直接连接符 47"/>
              <p:cNvCxnSpPr/>
              <p:nvPr/>
            </p:nvCxnSpPr>
            <p:spPr>
              <a:xfrm rot="5400000">
                <a:off x="3979617" y="2568814"/>
                <a:ext cx="12816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37" name="直接连接符 48"/>
              <p:cNvCxnSpPr/>
              <p:nvPr/>
            </p:nvCxnSpPr>
            <p:spPr>
              <a:xfrm>
                <a:off x="4062408" y="1933571"/>
                <a:ext cx="5616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med" len="med"/>
              </a:ln>
            </p:spPr>
          </p:cxnSp>
          <p:cxnSp>
            <p:nvCxnSpPr>
              <p:cNvPr id="23638" name="直接连接符 49"/>
              <p:cNvCxnSpPr/>
              <p:nvPr/>
            </p:nvCxnSpPr>
            <p:spPr>
              <a:xfrm>
                <a:off x="4057645" y="1852607"/>
                <a:ext cx="684000" cy="1588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miter/>
                <a:headEnd type="none" w="sm" len="sm"/>
                <a:tailEnd type="none" w="med" len="med"/>
              </a:ln>
            </p:spPr>
          </p:cxnSp>
          <p:cxnSp>
            <p:nvCxnSpPr>
              <p:cNvPr id="23639" name="直接连接符 50"/>
              <p:cNvCxnSpPr/>
              <p:nvPr/>
            </p:nvCxnSpPr>
            <p:spPr>
              <a:xfrm>
                <a:off x="3305168" y="4043377"/>
                <a:ext cx="1440000" cy="1588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40" name="直接连接符 51"/>
              <p:cNvCxnSpPr/>
              <p:nvPr/>
            </p:nvCxnSpPr>
            <p:spPr>
              <a:xfrm rot="5400000">
                <a:off x="3636722" y="2949806"/>
                <a:ext cx="2196000" cy="1588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41" name="直接连接符 52"/>
              <p:cNvCxnSpPr/>
              <p:nvPr/>
            </p:nvCxnSpPr>
            <p:spPr>
              <a:xfrm>
                <a:off x="1428728" y="1928808"/>
                <a:ext cx="2304000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42" name="直接连接符 53"/>
              <p:cNvCxnSpPr/>
              <p:nvPr/>
            </p:nvCxnSpPr>
            <p:spPr>
              <a:xfrm rot="5400000">
                <a:off x="1091122" y="2256888"/>
                <a:ext cx="676800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43" name="直接连接符 54"/>
              <p:cNvCxnSpPr/>
              <p:nvPr/>
            </p:nvCxnSpPr>
            <p:spPr>
              <a:xfrm>
                <a:off x="1428728" y="2590802"/>
                <a:ext cx="144000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644" name="直接连接符 55"/>
              <p:cNvCxnSpPr/>
              <p:nvPr/>
            </p:nvCxnSpPr>
            <p:spPr>
              <a:xfrm rot="5400000">
                <a:off x="2947386" y="2261651"/>
                <a:ext cx="676800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miter/>
                <a:headEnd type="oval" w="sm" len="sm"/>
                <a:tailEnd type="none" w="med" len="med"/>
              </a:ln>
            </p:spPr>
          </p:cxnSp>
          <p:cxnSp>
            <p:nvCxnSpPr>
              <p:cNvPr id="23645" name="直接连接符 56"/>
              <p:cNvCxnSpPr/>
              <p:nvPr/>
            </p:nvCxnSpPr>
            <p:spPr>
              <a:xfrm>
                <a:off x="3284992" y="2595565"/>
                <a:ext cx="144000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23604" name="TextBox 58"/>
            <p:cNvSpPr txBox="1"/>
            <p:nvPr/>
          </p:nvSpPr>
          <p:spPr>
            <a:xfrm>
              <a:off x="1819256" y="2643188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低位</a:t>
              </a:r>
              <a:endPara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05" name="TextBox 59"/>
            <p:cNvSpPr txBox="1"/>
            <p:nvPr/>
          </p:nvSpPr>
          <p:spPr>
            <a:xfrm>
              <a:off x="3714744" y="2643188"/>
              <a:ext cx="3571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高位</a:t>
              </a:r>
              <a:endPara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组合 12"/>
          <p:cNvGrpSpPr/>
          <p:nvPr/>
        </p:nvGrpSpPr>
        <p:grpSpPr>
          <a:xfrm>
            <a:off x="7019925" y="896938"/>
            <a:ext cx="1439863" cy="738187"/>
            <a:chOff x="3081218" y="785598"/>
            <a:chExt cx="2975796" cy="544281"/>
          </a:xfrm>
        </p:grpSpPr>
        <p:sp>
          <p:nvSpPr>
            <p:cNvPr id="54" name="圆角矩形标注 13"/>
            <p:cNvSpPr>
              <a:spLocks noChangeArrowheads="1"/>
            </p:cNvSpPr>
            <p:nvPr/>
          </p:nvSpPr>
          <p:spPr bwMode="auto">
            <a:xfrm>
              <a:off x="3146836" y="807837"/>
              <a:ext cx="2834715" cy="504485"/>
            </a:xfrm>
            <a:prstGeom prst="wedgeRoundRectCallout">
              <a:avLst>
                <a:gd name="adj1" fmla="val -3126"/>
                <a:gd name="adj2" fmla="val 71499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chemeClr val="accent1">
                  <a:lumMod val="50000"/>
                </a:schemeClr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02" name="Text Box 34"/>
            <p:cNvSpPr txBox="1"/>
            <p:nvPr/>
          </p:nvSpPr>
          <p:spPr>
            <a:xfrm>
              <a:off x="3081218" y="785598"/>
              <a:ext cx="2975796" cy="54428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计数到</a:t>
              </a:r>
              <a:r>
                <a:rPr lang="en-US" altLang="zh-CN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59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回零：高位计到</a:t>
              </a:r>
              <a:r>
                <a:rPr lang="en-US" altLang="zh-CN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，低位计满。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12"/>
          <p:cNvGrpSpPr/>
          <p:nvPr/>
        </p:nvGrpSpPr>
        <p:grpSpPr>
          <a:xfrm>
            <a:off x="2124075" y="3579813"/>
            <a:ext cx="1365250" cy="742950"/>
            <a:chOff x="2744614" y="842095"/>
            <a:chExt cx="3120461" cy="546270"/>
          </a:xfrm>
        </p:grpSpPr>
        <p:sp>
          <p:nvSpPr>
            <p:cNvPr id="23599" name="圆角矩形标注 13"/>
            <p:cNvSpPr/>
            <p:nvPr/>
          </p:nvSpPr>
          <p:spPr>
            <a:xfrm>
              <a:off x="2820806" y="842095"/>
              <a:ext cx="3044269" cy="529873"/>
            </a:xfrm>
            <a:prstGeom prst="wedgeRoundRectCallout">
              <a:avLst>
                <a:gd name="adj1" fmla="val 65699"/>
                <a:gd name="adj2" fmla="val 15694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600" name="Text Box 34"/>
            <p:cNvSpPr txBox="1"/>
            <p:nvPr/>
          </p:nvSpPr>
          <p:spPr>
            <a:xfrm>
              <a:off x="2744614" y="844755"/>
              <a:ext cx="3102146" cy="5436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用前一级的进位控制后一级的计数使能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598" name="Text Box 4"/>
          <p:cNvSpPr txBox="1"/>
          <p:nvPr/>
        </p:nvSpPr>
        <p:spPr>
          <a:xfrm>
            <a:off x="1428750" y="104775"/>
            <a:ext cx="6643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计数器芯片的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级联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4578" name="Picture 6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Text Box 4"/>
          <p:cNvSpPr txBox="1"/>
          <p:nvPr/>
        </p:nvSpPr>
        <p:spPr>
          <a:xfrm>
            <a:off x="1338263" y="104775"/>
            <a:ext cx="66246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几种典型的时序逻辑部件</a:t>
            </a:r>
            <a:r>
              <a:rPr lang="en-US" altLang="zh-CN" sz="2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节拍发生器</a:t>
            </a:r>
            <a:endParaRPr lang="en-US" altLang="zh-CN" sz="2800" b="1" dirty="0">
              <a:solidFill>
                <a:srgbClr val="FFFFFF"/>
              </a:solidFill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1428750" y="104775"/>
            <a:ext cx="6643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计数器芯片的应用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24581" name="Text Box 3"/>
          <p:cNvSpPr txBox="1"/>
          <p:nvPr/>
        </p:nvSpPr>
        <p:spPr>
          <a:xfrm>
            <a:off x="323850" y="627063"/>
            <a:ext cx="6715125" cy="846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ts val="6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节拍发生器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C00000"/>
              </a:buClr>
              <a:buSzPct val="80000"/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74LS163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设计实现一个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节拍发生器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582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3278188"/>
            <a:ext cx="4010025" cy="1662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269"/>
          <p:cNvGrpSpPr/>
          <p:nvPr/>
        </p:nvGrpSpPr>
        <p:grpSpPr>
          <a:xfrm>
            <a:off x="7269163" y="1347788"/>
            <a:ext cx="1374775" cy="1700212"/>
            <a:chOff x="3126212" y="1857370"/>
            <a:chExt cx="1374350" cy="1700214"/>
          </a:xfrm>
        </p:grpSpPr>
        <p:pic>
          <p:nvPicPr>
            <p:cNvPr id="2467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4559" y="1857370"/>
              <a:ext cx="1346003" cy="1700214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24674" name="直接连接符 170"/>
            <p:cNvCxnSpPr/>
            <p:nvPr/>
          </p:nvCxnSpPr>
          <p:spPr>
            <a:xfrm rot="10800000">
              <a:off x="3154142" y="2266940"/>
              <a:ext cx="14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4675" name="直接连接符 171"/>
            <p:cNvCxnSpPr/>
            <p:nvPr/>
          </p:nvCxnSpPr>
          <p:spPr>
            <a:xfrm rot="10800000">
              <a:off x="3154142" y="2147877"/>
              <a:ext cx="14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4676" name="Text Box 3"/>
            <p:cNvSpPr txBox="1"/>
            <p:nvPr/>
          </p:nvSpPr>
          <p:spPr>
            <a:xfrm>
              <a:off x="3464244" y="2409821"/>
              <a:ext cx="856985" cy="27622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74ls138</a:t>
              </a:r>
              <a:endPara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677" name="Text Box 333"/>
            <p:cNvSpPr txBox="1"/>
            <p:nvPr/>
          </p:nvSpPr>
          <p:spPr>
            <a:xfrm>
              <a:off x="3311523" y="1997194"/>
              <a:ext cx="400050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</a:rPr>
                <a:t>G</a:t>
              </a:r>
              <a:r>
                <a:rPr lang="en-US" altLang="zh-CN" sz="1000" b="1" baseline="-25000" dirty="0">
                  <a:solidFill>
                    <a:srgbClr val="000000"/>
                  </a:solidFill>
                </a:rPr>
                <a:t>2A</a:t>
              </a:r>
              <a:endParaRPr lang="en-US" altLang="zh-CN" sz="1000" b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678" name="Text Box 333"/>
            <p:cNvSpPr txBox="1"/>
            <p:nvPr/>
          </p:nvSpPr>
          <p:spPr>
            <a:xfrm>
              <a:off x="3330573" y="1857370"/>
              <a:ext cx="400050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</a:rPr>
                <a:t>G</a:t>
              </a:r>
              <a:r>
                <a:rPr lang="en-US" altLang="zh-CN" sz="1000" b="1" baseline="-25000" dirty="0">
                  <a:solidFill>
                    <a:srgbClr val="000000"/>
                  </a:solidFill>
                </a:rPr>
                <a:t>1</a:t>
              </a:r>
              <a:endParaRPr lang="en-US" altLang="zh-CN" sz="1000" b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679" name="TextBox 182"/>
            <p:cNvSpPr txBox="1"/>
            <p:nvPr/>
          </p:nvSpPr>
          <p:spPr>
            <a:xfrm>
              <a:off x="3420845" y="3005140"/>
              <a:ext cx="180000" cy="461665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</a:rPr>
                <a:t>A</a:t>
              </a:r>
              <a:endParaRPr lang="en-US" altLang="zh-CN" sz="1000" b="1" dirty="0">
                <a:solidFill>
                  <a:srgbClr val="000000"/>
                </a:solidFill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</a:rPr>
                <a:t>B</a:t>
              </a:r>
              <a:endParaRPr lang="en-US" altLang="zh-CN" sz="1000" b="1" dirty="0">
                <a:solidFill>
                  <a:srgbClr val="000000"/>
                </a:solidFill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</a:rPr>
                <a:t>C</a:t>
              </a:r>
              <a:endParaRPr lang="zh-CN" alt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4680" name="Text Box 333"/>
            <p:cNvSpPr txBox="1"/>
            <p:nvPr/>
          </p:nvSpPr>
          <p:spPr>
            <a:xfrm>
              <a:off x="3311523" y="2152645"/>
              <a:ext cx="400050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</a:rPr>
                <a:t>G</a:t>
              </a:r>
              <a:r>
                <a:rPr lang="en-US" altLang="zh-CN" sz="1000" b="1" baseline="-25000" dirty="0">
                  <a:solidFill>
                    <a:srgbClr val="000000"/>
                  </a:solidFill>
                </a:rPr>
                <a:t>2B</a:t>
              </a:r>
              <a:endParaRPr lang="en-US" altLang="zh-CN" sz="1000" b="1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4681" name="直接连接符 187"/>
            <p:cNvCxnSpPr/>
            <p:nvPr/>
          </p:nvCxnSpPr>
          <p:spPr>
            <a:xfrm rot="10800000">
              <a:off x="3126212" y="2011183"/>
              <a:ext cx="21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3320" name="Text Box 333"/>
          <p:cNvSpPr txBox="1"/>
          <p:nvPr/>
        </p:nvSpPr>
        <p:spPr>
          <a:xfrm>
            <a:off x="6956425" y="1533525"/>
            <a:ext cx="428625" cy="24606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 b="1" dirty="0">
                <a:solidFill>
                  <a:srgbClr val="000000"/>
                </a:solidFill>
              </a:rPr>
              <a:t>“0”</a:t>
            </a:r>
            <a:endParaRPr lang="en-US" altLang="zh-CN" sz="1000" b="1" baseline="-25000" dirty="0">
              <a:solidFill>
                <a:srgbClr val="000000"/>
              </a:solidFill>
            </a:endParaRPr>
          </a:p>
        </p:txBody>
      </p:sp>
      <p:sp>
        <p:nvSpPr>
          <p:cNvPr id="13321" name="Text Box 333"/>
          <p:cNvSpPr txBox="1"/>
          <p:nvPr/>
        </p:nvSpPr>
        <p:spPr>
          <a:xfrm>
            <a:off x="6942138" y="1366838"/>
            <a:ext cx="428625" cy="24606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 b="1" dirty="0">
                <a:solidFill>
                  <a:srgbClr val="000000"/>
                </a:solidFill>
              </a:rPr>
              <a:t>“1”</a:t>
            </a:r>
            <a:endParaRPr lang="en-US" altLang="zh-CN" sz="1000" b="1" baseline="-25000" dirty="0">
              <a:solidFill>
                <a:srgbClr val="000000"/>
              </a:solidFill>
            </a:endParaRPr>
          </a:p>
        </p:txBody>
      </p:sp>
      <p:sp>
        <p:nvSpPr>
          <p:cNvPr id="13322" name="Text Box 333"/>
          <p:cNvSpPr txBox="1"/>
          <p:nvPr/>
        </p:nvSpPr>
        <p:spPr>
          <a:xfrm>
            <a:off x="6956425" y="1685925"/>
            <a:ext cx="428625" cy="24606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 b="1" dirty="0">
                <a:solidFill>
                  <a:srgbClr val="000000"/>
                </a:solidFill>
              </a:rPr>
              <a:t>“0”</a:t>
            </a:r>
            <a:endParaRPr lang="en-US" altLang="zh-CN" sz="1000" b="1" baseline="-25000" dirty="0">
              <a:solidFill>
                <a:srgbClr val="000000"/>
              </a:solidFill>
            </a:endParaRPr>
          </a:p>
        </p:txBody>
      </p:sp>
      <p:grpSp>
        <p:nvGrpSpPr>
          <p:cNvPr id="3" name="组合 268"/>
          <p:cNvGrpSpPr/>
          <p:nvPr/>
        </p:nvGrpSpPr>
        <p:grpSpPr>
          <a:xfrm>
            <a:off x="5453063" y="1658938"/>
            <a:ext cx="1162050" cy="1789112"/>
            <a:chOff x="1309633" y="2168244"/>
            <a:chExt cx="1161909" cy="1789899"/>
          </a:xfrm>
        </p:grpSpPr>
        <p:pic>
          <p:nvPicPr>
            <p:cNvPr id="24671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633" y="2317632"/>
              <a:ext cx="1161909" cy="16405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72" name="TextBox 216"/>
            <p:cNvSpPr txBox="1"/>
            <p:nvPr/>
          </p:nvSpPr>
          <p:spPr>
            <a:xfrm>
              <a:off x="1395348" y="2168244"/>
              <a:ext cx="928574" cy="276347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74LS163</a:t>
              </a:r>
              <a:endPara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267"/>
          <p:cNvGrpSpPr/>
          <p:nvPr/>
        </p:nvGrpSpPr>
        <p:grpSpPr>
          <a:xfrm>
            <a:off x="4572000" y="2036763"/>
            <a:ext cx="1042988" cy="1446212"/>
            <a:chOff x="428596" y="2547078"/>
            <a:chExt cx="1042958" cy="1445482"/>
          </a:xfrm>
        </p:grpSpPr>
        <p:cxnSp>
          <p:nvCxnSpPr>
            <p:cNvPr id="24662" name="直接连接符 20"/>
            <p:cNvCxnSpPr/>
            <p:nvPr/>
          </p:nvCxnSpPr>
          <p:spPr>
            <a:xfrm>
              <a:off x="1114378" y="3460401"/>
              <a:ext cx="357176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oval" w="sm" len="sm"/>
              <a:tailEnd type="none" w="med" len="med"/>
            </a:ln>
          </p:spPr>
        </p:cxnSp>
        <p:cxnSp>
          <p:nvCxnSpPr>
            <p:cNvPr id="24663" name="直接连接符 23"/>
            <p:cNvCxnSpPr/>
            <p:nvPr/>
          </p:nvCxnSpPr>
          <p:spPr>
            <a:xfrm>
              <a:off x="1109615" y="3306443"/>
              <a:ext cx="357176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oval" w="sm" len="sm"/>
              <a:tailEnd type="none" w="med" len="med"/>
            </a:ln>
          </p:spPr>
        </p:cxnSp>
        <p:cxnSp>
          <p:nvCxnSpPr>
            <p:cNvPr id="24664" name="直接连接符 24"/>
            <p:cNvCxnSpPr/>
            <p:nvPr/>
          </p:nvCxnSpPr>
          <p:spPr>
            <a:xfrm>
              <a:off x="1105264" y="3622292"/>
              <a:ext cx="287989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oval" w="sm" len="sm"/>
              <a:tailEnd type="none" w="med" len="med"/>
            </a:ln>
          </p:spPr>
        </p:cxnSp>
        <p:cxnSp>
          <p:nvCxnSpPr>
            <p:cNvPr id="24665" name="直接连接符 26"/>
            <p:cNvCxnSpPr/>
            <p:nvPr/>
          </p:nvCxnSpPr>
          <p:spPr>
            <a:xfrm rot="5400000">
              <a:off x="569615" y="3086284"/>
              <a:ext cx="1080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666" name="直接连接符 27"/>
            <p:cNvCxnSpPr/>
            <p:nvPr/>
          </p:nvCxnSpPr>
          <p:spPr>
            <a:xfrm>
              <a:off x="914375" y="3622294"/>
              <a:ext cx="357176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4667" name="TextBox 223"/>
            <p:cNvSpPr txBox="1"/>
            <p:nvPr/>
          </p:nvSpPr>
          <p:spPr>
            <a:xfrm>
              <a:off x="466695" y="3508617"/>
              <a:ext cx="571484" cy="2459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“1”</a:t>
              </a:r>
              <a:endParaRPr lang="en-US" altLang="zh-CN" sz="1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68" name="TextBox 224"/>
            <p:cNvSpPr txBox="1"/>
            <p:nvPr/>
          </p:nvSpPr>
          <p:spPr>
            <a:xfrm>
              <a:off x="428596" y="3746622"/>
              <a:ext cx="642920" cy="2459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“</a:t>
              </a:r>
              <a:r>
                <a: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CP</a:t>
              </a:r>
              <a:r>
                <a:rPr lang="zh-CN" altLang="en-US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”</a:t>
              </a:r>
              <a:endParaRPr lang="en-US" altLang="zh-CN" sz="1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4669" name="直接连接符 30"/>
            <p:cNvCxnSpPr/>
            <p:nvPr/>
          </p:nvCxnSpPr>
          <p:spPr>
            <a:xfrm>
              <a:off x="966745" y="3836564"/>
              <a:ext cx="50398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670" name="直接连接符 54"/>
            <p:cNvCxnSpPr/>
            <p:nvPr/>
          </p:nvCxnSpPr>
          <p:spPr>
            <a:xfrm>
              <a:off x="1114405" y="2550949"/>
              <a:ext cx="288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5" name="组合 266"/>
          <p:cNvGrpSpPr/>
          <p:nvPr/>
        </p:nvGrpSpPr>
        <p:grpSpPr>
          <a:xfrm>
            <a:off x="6500813" y="2347913"/>
            <a:ext cx="1028700" cy="582612"/>
            <a:chOff x="2357422" y="2857502"/>
            <a:chExt cx="1028292" cy="583276"/>
          </a:xfrm>
        </p:grpSpPr>
        <p:cxnSp>
          <p:nvCxnSpPr>
            <p:cNvPr id="24652" name="直接连接符 168"/>
            <p:cNvCxnSpPr/>
            <p:nvPr/>
          </p:nvCxnSpPr>
          <p:spPr>
            <a:xfrm rot="10800000">
              <a:off x="2944606" y="3262306"/>
              <a:ext cx="43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4653" name="直接连接符 169"/>
            <p:cNvCxnSpPr/>
            <p:nvPr/>
          </p:nvCxnSpPr>
          <p:spPr>
            <a:xfrm rot="10800000">
              <a:off x="3166745" y="3082283"/>
              <a:ext cx="21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4654" name="直接连接符 52"/>
            <p:cNvCxnSpPr/>
            <p:nvPr/>
          </p:nvCxnSpPr>
          <p:spPr>
            <a:xfrm>
              <a:off x="3133714" y="3081341"/>
              <a:ext cx="25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655" name="直接连接符 52"/>
            <p:cNvCxnSpPr/>
            <p:nvPr/>
          </p:nvCxnSpPr>
          <p:spPr>
            <a:xfrm>
              <a:off x="2357422" y="2857502"/>
              <a:ext cx="79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656" name="直接连接符 52"/>
            <p:cNvCxnSpPr/>
            <p:nvPr/>
          </p:nvCxnSpPr>
          <p:spPr>
            <a:xfrm>
              <a:off x="2357422" y="3005141"/>
              <a:ext cx="6012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657" name="直接连接符 26"/>
            <p:cNvCxnSpPr/>
            <p:nvPr/>
          </p:nvCxnSpPr>
          <p:spPr>
            <a:xfrm rot="5400000">
              <a:off x="3029683" y="2978997"/>
              <a:ext cx="21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658" name="直接连接符 26"/>
            <p:cNvCxnSpPr/>
            <p:nvPr/>
          </p:nvCxnSpPr>
          <p:spPr>
            <a:xfrm rot="5400000">
              <a:off x="2825947" y="3125584"/>
              <a:ext cx="25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659" name="直接连接符 52"/>
            <p:cNvCxnSpPr/>
            <p:nvPr/>
          </p:nvCxnSpPr>
          <p:spPr>
            <a:xfrm>
              <a:off x="2357422" y="3157541"/>
              <a:ext cx="43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660" name="直接连接符 26"/>
            <p:cNvCxnSpPr/>
            <p:nvPr/>
          </p:nvCxnSpPr>
          <p:spPr>
            <a:xfrm rot="5400000">
              <a:off x="2642844" y="3295984"/>
              <a:ext cx="288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661" name="直接连接符 264"/>
            <p:cNvCxnSpPr/>
            <p:nvPr/>
          </p:nvCxnSpPr>
          <p:spPr>
            <a:xfrm rot="10800000">
              <a:off x="2775172" y="3432180"/>
              <a:ext cx="6048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63538" y="1635125"/>
          <a:ext cx="4284663" cy="14335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1717"/>
                <a:gridCol w="856933"/>
                <a:gridCol w="1047362"/>
                <a:gridCol w="761717"/>
                <a:gridCol w="856933"/>
              </a:tblGrid>
              <a:tr h="2744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芯片型号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计数进制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输出特点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置数方式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清零方式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>
                    <a:solidFill>
                      <a:srgbClr val="CCECFF"/>
                    </a:solidFill>
                  </a:tcPr>
                </a:tc>
              </a:tr>
              <a:tr h="294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45" marB="45745" anchor="ctr" anchorCtr="1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8421BCD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</a:tr>
              <a:tr h="288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45" marB="45745"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位二进制码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</a:tr>
              <a:tr h="288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45" marB="45745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8421BCD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noFill/>
                  </a:tcPr>
                </a:tc>
              </a:tr>
              <a:tr h="288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45" marB="45745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位二进制码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5" marB="45745" anchor="ctr" anchorCtr="1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6" name="组合 12"/>
          <p:cNvGrpSpPr/>
          <p:nvPr/>
        </p:nvGrpSpPr>
        <p:grpSpPr>
          <a:xfrm>
            <a:off x="4787900" y="3651250"/>
            <a:ext cx="2484438" cy="1082675"/>
            <a:chOff x="3081218" y="785598"/>
            <a:chExt cx="2984971" cy="666918"/>
          </a:xfrm>
        </p:grpSpPr>
        <p:sp>
          <p:nvSpPr>
            <p:cNvPr id="46" name="圆角矩形标注 13"/>
            <p:cNvSpPr>
              <a:spLocks noChangeArrowheads="1"/>
            </p:cNvSpPr>
            <p:nvPr/>
          </p:nvSpPr>
          <p:spPr bwMode="auto">
            <a:xfrm>
              <a:off x="3090755" y="786576"/>
              <a:ext cx="2975434" cy="665940"/>
            </a:xfrm>
            <a:prstGeom prst="wedgeRoundRectCallout">
              <a:avLst>
                <a:gd name="adj1" fmla="val -58046"/>
                <a:gd name="adj2" fmla="val 13123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chemeClr val="accent1">
                  <a:lumMod val="50000"/>
                </a:schemeClr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51" name="Text Box 34"/>
            <p:cNvSpPr txBox="1"/>
            <p:nvPr/>
          </p:nvSpPr>
          <p:spPr>
            <a:xfrm>
              <a:off x="3081218" y="785598"/>
              <a:ext cx="2975797" cy="63539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波形分析：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algn="just">
                <a:spcBef>
                  <a:spcPct val="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一个循环周期之内的波形与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二进制译码器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的输出相同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algn="just">
                <a:spcBef>
                  <a:spcPts val="6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能把波形循环实现：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计数器</a:t>
              </a:r>
              <a:endPara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组合 56"/>
          <p:cNvGrpSpPr/>
          <p:nvPr/>
        </p:nvGrpSpPr>
        <p:grpSpPr>
          <a:xfrm>
            <a:off x="7019925" y="4060825"/>
            <a:ext cx="1778000" cy="338138"/>
            <a:chOff x="7164288" y="4060768"/>
            <a:chExt cx="1777050" cy="338554"/>
          </a:xfrm>
        </p:grpSpPr>
        <p:cxnSp>
          <p:nvCxnSpPr>
            <p:cNvPr id="24648" name="直接箭头连接符 48"/>
            <p:cNvCxnSpPr/>
            <p:nvPr/>
          </p:nvCxnSpPr>
          <p:spPr>
            <a:xfrm>
              <a:off x="7164288" y="4236951"/>
              <a:ext cx="648072" cy="0"/>
            </a:xfrm>
            <a:prstGeom prst="straightConnector1">
              <a:avLst/>
            </a:prstGeom>
            <a:ln w="38100" cap="flat" cmpd="sng">
              <a:solidFill>
                <a:srgbClr val="C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24649" name="TextBox 50"/>
            <p:cNvSpPr txBox="1"/>
            <p:nvPr/>
          </p:nvSpPr>
          <p:spPr>
            <a:xfrm>
              <a:off x="7789429" y="4060768"/>
              <a:ext cx="115190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3:8</a:t>
              </a: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译码器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组合 54"/>
          <p:cNvGrpSpPr/>
          <p:nvPr/>
        </p:nvGrpSpPr>
        <p:grpSpPr>
          <a:xfrm>
            <a:off x="7080250" y="4371975"/>
            <a:ext cx="1728788" cy="338138"/>
            <a:chOff x="7224088" y="4371950"/>
            <a:chExt cx="1728825" cy="338554"/>
          </a:xfrm>
        </p:grpSpPr>
        <p:cxnSp>
          <p:nvCxnSpPr>
            <p:cNvPr id="24646" name="直接箭头连接符 49"/>
            <p:cNvCxnSpPr/>
            <p:nvPr/>
          </p:nvCxnSpPr>
          <p:spPr>
            <a:xfrm>
              <a:off x="7224088" y="4539116"/>
              <a:ext cx="576000" cy="0"/>
            </a:xfrm>
            <a:prstGeom prst="straightConnector1">
              <a:avLst/>
            </a:prstGeom>
            <a:ln w="38100" cap="flat" cmpd="sng">
              <a:solidFill>
                <a:srgbClr val="C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24647" name="TextBox 51"/>
            <p:cNvSpPr txBox="1"/>
            <p:nvPr/>
          </p:nvSpPr>
          <p:spPr>
            <a:xfrm>
              <a:off x="7800363" y="4371950"/>
              <a:ext cx="115255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模</a:t>
              </a: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计数器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55"/>
          <p:cNvGrpSpPr/>
          <p:nvPr/>
        </p:nvGrpSpPr>
        <p:grpSpPr>
          <a:xfrm>
            <a:off x="7667625" y="3508375"/>
            <a:ext cx="1152525" cy="1281113"/>
            <a:chOff x="7812360" y="3507854"/>
            <a:chExt cx="1152128" cy="1281923"/>
          </a:xfrm>
        </p:grpSpPr>
        <p:sp>
          <p:nvSpPr>
            <p:cNvPr id="53" name="圆角矩形 52"/>
            <p:cNvSpPr/>
            <p:nvPr/>
          </p:nvSpPr>
          <p:spPr bwMode="auto">
            <a:xfrm>
              <a:off x="7812360" y="3997113"/>
              <a:ext cx="1152128" cy="792664"/>
            </a:xfrm>
            <a:prstGeom prst="roundRect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上箭头 53"/>
            <p:cNvSpPr/>
            <p:nvPr/>
          </p:nvSpPr>
          <p:spPr bwMode="auto">
            <a:xfrm>
              <a:off x="8244011" y="3507854"/>
              <a:ext cx="215826" cy="360591"/>
            </a:xfrm>
            <a:prstGeom prst="upArrow">
              <a:avLst/>
            </a:prstGeom>
            <a:solidFill>
              <a:srgbClr val="FFFF00"/>
            </a:solidFill>
            <a:ln w="1905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73"/>
          <p:cNvGrpSpPr/>
          <p:nvPr/>
        </p:nvGrpSpPr>
        <p:grpSpPr>
          <a:xfrm>
            <a:off x="8623300" y="1489075"/>
            <a:ext cx="366713" cy="1484313"/>
            <a:chOff x="8623116" y="1489385"/>
            <a:chExt cx="367620" cy="1483933"/>
          </a:xfrm>
        </p:grpSpPr>
        <p:grpSp>
          <p:nvGrpSpPr>
            <p:cNvPr id="24633" name="组合 62"/>
            <p:cNvGrpSpPr/>
            <p:nvPr/>
          </p:nvGrpSpPr>
          <p:grpSpPr>
            <a:xfrm>
              <a:off x="8623116" y="1489385"/>
              <a:ext cx="360000" cy="214314"/>
              <a:chOff x="8013908" y="1059582"/>
              <a:chExt cx="360000" cy="214314"/>
            </a:xfrm>
          </p:grpSpPr>
          <p:cxnSp>
            <p:nvCxnSpPr>
              <p:cNvPr id="24640" name="直接连接符 60"/>
              <p:cNvCxnSpPr/>
              <p:nvPr/>
            </p:nvCxnSpPr>
            <p:spPr>
              <a:xfrm>
                <a:off x="8013908" y="1162070"/>
                <a:ext cx="360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4641" name="组合 58"/>
              <p:cNvGrpSpPr/>
              <p:nvPr/>
            </p:nvGrpSpPr>
            <p:grpSpPr>
              <a:xfrm>
                <a:off x="8100392" y="1059582"/>
                <a:ext cx="195753" cy="214314"/>
                <a:chOff x="7529532" y="3108327"/>
                <a:chExt cx="195753" cy="214314"/>
              </a:xfrm>
            </p:grpSpPr>
            <p:sp>
              <p:nvSpPr>
                <p:cNvPr id="24642" name="Oval 341"/>
                <p:cNvSpPr/>
                <p:nvPr/>
              </p:nvSpPr>
              <p:spPr>
                <a:xfrm rot="5400000">
                  <a:off x="7672701" y="3189606"/>
                  <a:ext cx="57150" cy="48018"/>
                </a:xfrm>
                <a:prstGeom prst="ellipse">
                  <a:avLst/>
                </a:prstGeom>
                <a:solidFill>
                  <a:schemeClr val="tx1"/>
                </a:solidFill>
                <a:ln w="28575" cap="sq" cmpd="sng">
                  <a:solidFill>
                    <a:schemeClr val="bg2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643" name="等腰三角形 17"/>
                <p:cNvSpPr/>
                <p:nvPr/>
              </p:nvSpPr>
              <p:spPr>
                <a:xfrm rot="5400000">
                  <a:off x="7497993" y="3139865"/>
                  <a:ext cx="214314" cy="1512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 w="2857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4634" name="组合 63"/>
            <p:cNvGrpSpPr/>
            <p:nvPr/>
          </p:nvGrpSpPr>
          <p:grpSpPr>
            <a:xfrm>
              <a:off x="8630736" y="2759004"/>
              <a:ext cx="360000" cy="214314"/>
              <a:chOff x="8013908" y="1059582"/>
              <a:chExt cx="360000" cy="214314"/>
            </a:xfrm>
          </p:grpSpPr>
          <p:cxnSp>
            <p:nvCxnSpPr>
              <p:cNvPr id="24636" name="直接连接符 64"/>
              <p:cNvCxnSpPr/>
              <p:nvPr/>
            </p:nvCxnSpPr>
            <p:spPr>
              <a:xfrm>
                <a:off x="8013908" y="1162070"/>
                <a:ext cx="360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4637" name="组合 58"/>
              <p:cNvGrpSpPr/>
              <p:nvPr/>
            </p:nvGrpSpPr>
            <p:grpSpPr>
              <a:xfrm>
                <a:off x="8100392" y="1059582"/>
                <a:ext cx="195753" cy="214314"/>
                <a:chOff x="7529532" y="3108327"/>
                <a:chExt cx="195753" cy="214314"/>
              </a:xfrm>
            </p:grpSpPr>
            <p:sp>
              <p:nvSpPr>
                <p:cNvPr id="24638" name="Oval 341"/>
                <p:cNvSpPr/>
                <p:nvPr/>
              </p:nvSpPr>
              <p:spPr>
                <a:xfrm rot="5400000">
                  <a:off x="7672701" y="3189606"/>
                  <a:ext cx="57150" cy="48018"/>
                </a:xfrm>
                <a:prstGeom prst="ellipse">
                  <a:avLst/>
                </a:prstGeom>
                <a:solidFill>
                  <a:schemeClr val="tx1"/>
                </a:solidFill>
                <a:ln w="28575" cap="sq" cmpd="sng">
                  <a:solidFill>
                    <a:schemeClr val="bg2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639" name="等腰三角形 17"/>
                <p:cNvSpPr/>
                <p:nvPr/>
              </p:nvSpPr>
              <p:spPr>
                <a:xfrm rot="5400000">
                  <a:off x="7497993" y="3139865"/>
                  <a:ext cx="214314" cy="1512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 w="2857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635" name="TextBox 72"/>
            <p:cNvSpPr txBox="1"/>
            <p:nvPr/>
          </p:nvSpPr>
          <p:spPr>
            <a:xfrm>
              <a:off x="8676456" y="1924050"/>
              <a:ext cx="216024" cy="6052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ts val="8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.</a:t>
              </a:r>
              <a:endParaRPr lang="en-US" altLang="zh-CN" sz="2000" b="1" dirty="0">
                <a:solidFill>
                  <a:srgbClr val="000000"/>
                </a:solidFill>
              </a:endParaRPr>
            </a:p>
            <a:p>
              <a:pPr marL="0" lvl="0" indent="0">
                <a:lnSpc>
                  <a:spcPts val="8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.</a:t>
              </a:r>
              <a:endParaRPr lang="en-US" altLang="zh-CN" sz="2000" b="1" dirty="0">
                <a:solidFill>
                  <a:srgbClr val="000000"/>
                </a:solidFill>
              </a:endParaRPr>
            </a:p>
            <a:p>
              <a:pPr marL="0" lvl="0" indent="0">
                <a:lnSpc>
                  <a:spcPts val="8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.</a:t>
              </a:r>
              <a:endParaRPr lang="en-US" altLang="zh-CN" sz="2000" b="1" dirty="0">
                <a:solidFill>
                  <a:srgbClr val="000000"/>
                </a:solidFill>
              </a:endParaRPr>
            </a:p>
            <a:p>
              <a:pPr marL="0" lvl="0" indent="0">
                <a:lnSpc>
                  <a:spcPts val="8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.</a:t>
              </a:r>
              <a:endParaRPr lang="en-US" altLang="zh-CN" sz="2000" b="1" dirty="0">
                <a:solidFill>
                  <a:srgbClr val="000000"/>
                </a:solidFill>
              </a:endParaRPr>
            </a:p>
            <a:p>
              <a:pPr marL="0" lvl="0" indent="0">
                <a:lnSpc>
                  <a:spcPts val="8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.</a:t>
              </a:r>
              <a:endParaRPr lang="zh-CN" altLang="en-US" sz="20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21" grpId="0"/>
      <p:bldP spid="133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5602" name="Picture 21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Text Box 4"/>
          <p:cNvSpPr txBox="1"/>
          <p:nvPr/>
        </p:nvSpPr>
        <p:spPr>
          <a:xfrm>
            <a:off x="1071563" y="104775"/>
            <a:ext cx="7000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利用中规模计数器芯片设计时序逻辑电路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604" name="组合 13"/>
          <p:cNvGrpSpPr/>
          <p:nvPr/>
        </p:nvGrpSpPr>
        <p:grpSpPr>
          <a:xfrm>
            <a:off x="1185863" y="657225"/>
            <a:ext cx="6886575" cy="2060575"/>
            <a:chOff x="614334" y="2133182"/>
            <a:chExt cx="6886624" cy="2059401"/>
          </a:xfrm>
        </p:grpSpPr>
        <p:sp>
          <p:nvSpPr>
            <p:cNvPr id="25775" name="Text Box 4"/>
            <p:cNvSpPr txBox="1"/>
            <p:nvPr/>
          </p:nvSpPr>
          <p:spPr>
            <a:xfrm>
              <a:off x="623859" y="2482233"/>
              <a:ext cx="6877099" cy="17071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79705" indent="-179705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同步十进制加法计数器：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74LS160</a:t>
              </a: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（异步清零）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 74LS162</a:t>
              </a: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（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同步清零）</a:t>
              </a:r>
              <a:endPara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179705" indent="-179705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同步</a:t>
              </a:r>
              <a:r>
                <a:rPr lang="en-US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位二进制加法计数器： 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74LS161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（异步清零）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 74LS163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（同步清零） </a:t>
              </a:r>
              <a:endPara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179705" indent="-179705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异步二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-</a:t>
              </a: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五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-</a:t>
              </a: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十进制加法计数器：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74LS90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（异步清零）</a:t>
              </a:r>
              <a:r>
                <a:rPr lang="en-US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, 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74LS290</a:t>
              </a: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（异步清零）</a:t>
              </a:r>
              <a:endPara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179705" indent="-179705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同步十进制加</a:t>
              </a:r>
              <a:r>
                <a:rPr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/</a:t>
              </a: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减计数器： </a:t>
              </a:r>
              <a:r>
                <a:rPr lang="en-US" altLang="zh-CN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74LS192</a:t>
              </a:r>
              <a:r>
                <a:rPr lang="zh-CN" altLang="en-US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（</a:t>
              </a: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双时钟</a:t>
              </a:r>
              <a:r>
                <a:rPr lang="zh-CN" altLang="en-US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）</a:t>
              </a:r>
              <a:r>
                <a:rPr lang="en-US" altLang="zh-CN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</a:t>
              </a:r>
              <a:r>
                <a:rPr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74LS190</a:t>
              </a: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（单时钟）</a:t>
              </a:r>
              <a:endParaRPr lang="en-US" altLang="zh-CN" sz="15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179705" indent="-179705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同步</a:t>
              </a:r>
              <a:r>
                <a:rPr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位二进制加</a:t>
              </a:r>
              <a:r>
                <a:rPr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/</a:t>
              </a: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减计数器： </a:t>
              </a:r>
              <a:r>
                <a:rPr lang="en-US" altLang="zh-CN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74LS193</a:t>
              </a: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（双时钟）</a:t>
              </a:r>
              <a:r>
                <a:rPr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  <a:r>
                <a:rPr lang="en-US" altLang="zh-CN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74LS191</a:t>
              </a: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（单时钟）</a:t>
              </a:r>
              <a:endParaRPr lang="en-US" altLang="zh-CN" sz="15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圆角矩形 248"/>
            <p:cNvSpPr>
              <a:spLocks noChangeArrowheads="1"/>
            </p:cNvSpPr>
            <p:nvPr/>
          </p:nvSpPr>
          <p:spPr bwMode="auto">
            <a:xfrm>
              <a:off x="614334" y="2356891"/>
              <a:ext cx="6815186" cy="1835692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>
                  <a:lumMod val="50000"/>
                </a:schemeClr>
              </a:solidFill>
              <a:prstDash val="sysDash"/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77" name="TextBox 12"/>
            <p:cNvSpPr txBox="1"/>
            <p:nvPr/>
          </p:nvSpPr>
          <p:spPr>
            <a:xfrm>
              <a:off x="3328997" y="2133182"/>
              <a:ext cx="1357322" cy="3539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计数器芯片</a:t>
              </a:r>
              <a:endParaRPr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979613" y="3475038"/>
          <a:ext cx="2569115" cy="1277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  <a:gridCol w="326034"/>
                <a:gridCol w="381252"/>
                <a:gridCol w="305002"/>
                <a:gridCol w="203786"/>
                <a:gridCol w="312328"/>
                <a:gridCol w="312328"/>
                <a:gridCol w="296337"/>
              </a:tblGrid>
              <a:tr h="188244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05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CLRN</a:t>
                      </a:r>
                      <a:endParaRPr lang="zh-CN" altLang="en-US" sz="105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zh-CN" altLang="en-US" sz="105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CP+</a:t>
                      </a:r>
                      <a:endParaRPr lang="zh-CN" altLang="en-US" sz="105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CP-</a:t>
                      </a:r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 </a:t>
                      </a:r>
                      <a:endParaRPr lang="zh-CN" altLang="en-US" sz="105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5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05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5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05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5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05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5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05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7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j-lt"/>
                        </a:rPr>
                        <a:t>1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j-lt"/>
                        </a:rPr>
                        <a:t>X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D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C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B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A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latin typeface="+mj-lt"/>
                        </a:rPr>
                        <a:t>1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j-lt"/>
                        </a:rPr>
                        <a:t>1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加计数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latin typeface="+mj-lt"/>
                        </a:rPr>
                        <a:t>1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j-lt"/>
                        </a:rPr>
                        <a:t>1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减计数</a:t>
                      </a:r>
                      <a:endParaRPr lang="zh-CN" altLang="en-US" sz="105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j-lt"/>
                        </a:rPr>
                        <a:t>1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保持</a:t>
                      </a:r>
                      <a:endParaRPr lang="zh-CN" altLang="en-US" sz="105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pSp>
        <p:nvGrpSpPr>
          <p:cNvPr id="25655" name="组合 126"/>
          <p:cNvGrpSpPr/>
          <p:nvPr/>
        </p:nvGrpSpPr>
        <p:grpSpPr>
          <a:xfrm>
            <a:off x="338138" y="2928938"/>
            <a:ext cx="1447800" cy="2000250"/>
            <a:chOff x="338105" y="2928940"/>
            <a:chExt cx="1447813" cy="2000246"/>
          </a:xfrm>
        </p:grpSpPr>
        <p:sp>
          <p:nvSpPr>
            <p:cNvPr id="25742" name="TextBox 11"/>
            <p:cNvSpPr txBox="1"/>
            <p:nvPr/>
          </p:nvSpPr>
          <p:spPr>
            <a:xfrm>
              <a:off x="600044" y="2928940"/>
              <a:ext cx="928694" cy="276999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74LS193</a:t>
              </a:r>
              <a:endPara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28606" y="3143254"/>
              <a:ext cx="1071570" cy="1785932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457168" y="3214692"/>
              <a:ext cx="71438" cy="71438"/>
            </a:xfrm>
            <a:prstGeom prst="ellipse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5745" name="直接连接符 20"/>
            <p:cNvCxnSpPr/>
            <p:nvPr/>
          </p:nvCxnSpPr>
          <p:spPr>
            <a:xfrm flipV="1">
              <a:off x="342870" y="3257552"/>
              <a:ext cx="108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746" name="直接连接符 22"/>
            <p:cNvCxnSpPr/>
            <p:nvPr/>
          </p:nvCxnSpPr>
          <p:spPr>
            <a:xfrm flipV="1">
              <a:off x="342870" y="3500440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5747" name="Text Box 5"/>
            <p:cNvSpPr txBox="1"/>
            <p:nvPr/>
          </p:nvSpPr>
          <p:spPr>
            <a:xfrm>
              <a:off x="457168" y="3143254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LD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748" name="Text Box 5"/>
            <p:cNvSpPr txBox="1"/>
            <p:nvPr/>
          </p:nvSpPr>
          <p:spPr>
            <a:xfrm>
              <a:off x="457168" y="3371854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749" name="Text Box 5"/>
            <p:cNvSpPr txBox="1"/>
            <p:nvPr/>
          </p:nvSpPr>
          <p:spPr>
            <a:xfrm>
              <a:off x="457168" y="3552829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5750" name="直接连接符 19"/>
            <p:cNvCxnSpPr/>
            <p:nvPr/>
          </p:nvCxnSpPr>
          <p:spPr>
            <a:xfrm flipV="1">
              <a:off x="338105" y="3843674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5751" name="Text Box 5"/>
            <p:cNvSpPr txBox="1"/>
            <p:nvPr/>
          </p:nvSpPr>
          <p:spPr>
            <a:xfrm>
              <a:off x="452403" y="3724613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752" name="Text Box 5"/>
            <p:cNvSpPr txBox="1"/>
            <p:nvPr/>
          </p:nvSpPr>
          <p:spPr>
            <a:xfrm>
              <a:off x="452403" y="3905588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5753" name="直接连接符 26"/>
            <p:cNvCxnSpPr/>
            <p:nvPr/>
          </p:nvCxnSpPr>
          <p:spPr>
            <a:xfrm flipV="1">
              <a:off x="347630" y="3676657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754" name="直接连接符 27"/>
            <p:cNvCxnSpPr/>
            <p:nvPr/>
          </p:nvCxnSpPr>
          <p:spPr>
            <a:xfrm flipV="1">
              <a:off x="352392" y="3996074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755" name="直接连接符 28"/>
            <p:cNvCxnSpPr/>
            <p:nvPr/>
          </p:nvCxnSpPr>
          <p:spPr>
            <a:xfrm flipV="1">
              <a:off x="342867" y="4234202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5756" name="Text Box 5"/>
            <p:cNvSpPr txBox="1"/>
            <p:nvPr/>
          </p:nvSpPr>
          <p:spPr>
            <a:xfrm>
              <a:off x="457164" y="4115141"/>
              <a:ext cx="500069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CP+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757" name="Text Box 5"/>
            <p:cNvSpPr txBox="1"/>
            <p:nvPr/>
          </p:nvSpPr>
          <p:spPr>
            <a:xfrm>
              <a:off x="457165" y="4315166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CP-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5758" name="直接连接符 31"/>
            <p:cNvCxnSpPr/>
            <p:nvPr/>
          </p:nvCxnSpPr>
          <p:spPr>
            <a:xfrm flipV="1">
              <a:off x="352392" y="4752990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759" name="直接连接符 32"/>
            <p:cNvCxnSpPr/>
            <p:nvPr/>
          </p:nvCxnSpPr>
          <p:spPr>
            <a:xfrm flipV="1">
              <a:off x="347629" y="4415177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5760" name="Text Box 5"/>
            <p:cNvSpPr txBox="1"/>
            <p:nvPr/>
          </p:nvSpPr>
          <p:spPr>
            <a:xfrm>
              <a:off x="442881" y="4634256"/>
              <a:ext cx="590554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CLRN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5761" name="直接连接符 53"/>
            <p:cNvCxnSpPr/>
            <p:nvPr/>
          </p:nvCxnSpPr>
          <p:spPr>
            <a:xfrm flipV="1">
              <a:off x="1605918" y="3652840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5762" name="Text Box 5"/>
            <p:cNvSpPr txBox="1"/>
            <p:nvPr/>
          </p:nvSpPr>
          <p:spPr>
            <a:xfrm>
              <a:off x="1247749" y="3514729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5763" name="直接连接符 55"/>
            <p:cNvCxnSpPr/>
            <p:nvPr/>
          </p:nvCxnSpPr>
          <p:spPr>
            <a:xfrm flipV="1">
              <a:off x="1591628" y="3996074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5764" name="Text Box 5"/>
            <p:cNvSpPr txBox="1"/>
            <p:nvPr/>
          </p:nvSpPr>
          <p:spPr>
            <a:xfrm>
              <a:off x="1242984" y="3867488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765" name="Text Box 5"/>
            <p:cNvSpPr txBox="1"/>
            <p:nvPr/>
          </p:nvSpPr>
          <p:spPr>
            <a:xfrm>
              <a:off x="1252509" y="4057988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5766" name="直接连接符 58"/>
            <p:cNvCxnSpPr/>
            <p:nvPr/>
          </p:nvCxnSpPr>
          <p:spPr>
            <a:xfrm flipV="1">
              <a:off x="1591628" y="3829057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767" name="直接连接符 59"/>
            <p:cNvCxnSpPr/>
            <p:nvPr/>
          </p:nvCxnSpPr>
          <p:spPr>
            <a:xfrm flipV="1">
              <a:off x="1596390" y="4148474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5768" name="Text Box 5"/>
            <p:cNvSpPr txBox="1"/>
            <p:nvPr/>
          </p:nvSpPr>
          <p:spPr>
            <a:xfrm>
              <a:off x="1247749" y="3690945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769" name="Text Box 5"/>
            <p:cNvSpPr txBox="1"/>
            <p:nvPr/>
          </p:nvSpPr>
          <p:spPr>
            <a:xfrm>
              <a:off x="1271563" y="4372313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O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5770" name="直接连接符 78"/>
            <p:cNvCxnSpPr/>
            <p:nvPr/>
          </p:nvCxnSpPr>
          <p:spPr>
            <a:xfrm flipV="1">
              <a:off x="1596392" y="450566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5771" name="Text Box 5"/>
            <p:cNvSpPr txBox="1"/>
            <p:nvPr/>
          </p:nvSpPr>
          <p:spPr>
            <a:xfrm>
              <a:off x="1281088" y="4591059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O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5772" name="直接连接符 80"/>
            <p:cNvCxnSpPr/>
            <p:nvPr/>
          </p:nvCxnSpPr>
          <p:spPr>
            <a:xfrm flipV="1">
              <a:off x="1605917" y="47339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82" name="椭圆 81"/>
            <p:cNvSpPr/>
            <p:nvPr/>
          </p:nvSpPr>
          <p:spPr bwMode="auto">
            <a:xfrm>
              <a:off x="1600176" y="4471998"/>
              <a:ext cx="71438" cy="71438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1600176" y="4700601"/>
              <a:ext cx="71438" cy="71438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656" name="TextBox 83"/>
          <p:cNvSpPr txBox="1"/>
          <p:nvPr/>
        </p:nvSpPr>
        <p:spPr>
          <a:xfrm>
            <a:off x="2376488" y="3221038"/>
            <a:ext cx="1873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74LS192/193</a:t>
            </a:r>
            <a:r>
              <a: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功能表</a:t>
            </a:r>
            <a:endParaRPr lang="zh-CN" altLang="en-US" sz="1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57" name="TextBox 84"/>
          <p:cNvSpPr txBox="1"/>
          <p:nvPr/>
        </p:nvSpPr>
        <p:spPr>
          <a:xfrm>
            <a:off x="7600950" y="2800350"/>
            <a:ext cx="928688" cy="2762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74LS190</a:t>
            </a:r>
            <a:endParaRPr lang="zh-CN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7529513" y="3071813"/>
            <a:ext cx="1071563" cy="1785938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7458075" y="3143250"/>
            <a:ext cx="71438" cy="71438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660" name="直接连接符 87"/>
          <p:cNvCxnSpPr/>
          <p:nvPr/>
        </p:nvCxnSpPr>
        <p:spPr>
          <a:xfrm flipV="1">
            <a:off x="7343775" y="3186113"/>
            <a:ext cx="107950" cy="1587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661" name="直接连接符 88"/>
          <p:cNvCxnSpPr/>
          <p:nvPr/>
        </p:nvCxnSpPr>
        <p:spPr>
          <a:xfrm flipV="1">
            <a:off x="7343775" y="3429000"/>
            <a:ext cx="179388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62" name="Text Box 5"/>
          <p:cNvSpPr txBox="1"/>
          <p:nvPr/>
        </p:nvSpPr>
        <p:spPr>
          <a:xfrm>
            <a:off x="7458075" y="3071813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LD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63" name="Text Box 5"/>
          <p:cNvSpPr txBox="1"/>
          <p:nvPr/>
        </p:nvSpPr>
        <p:spPr>
          <a:xfrm>
            <a:off x="7458075" y="3300413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64" name="Text Box 5"/>
          <p:cNvSpPr txBox="1"/>
          <p:nvPr/>
        </p:nvSpPr>
        <p:spPr>
          <a:xfrm>
            <a:off x="7458075" y="3481388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 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665" name="直接连接符 92"/>
          <p:cNvCxnSpPr/>
          <p:nvPr/>
        </p:nvCxnSpPr>
        <p:spPr>
          <a:xfrm flipV="1">
            <a:off x="7339013" y="3771900"/>
            <a:ext cx="179387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66" name="Text Box 5"/>
          <p:cNvSpPr txBox="1"/>
          <p:nvPr/>
        </p:nvSpPr>
        <p:spPr>
          <a:xfrm>
            <a:off x="7453313" y="3652838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67" name="Text Box 5"/>
          <p:cNvSpPr txBox="1"/>
          <p:nvPr/>
        </p:nvSpPr>
        <p:spPr>
          <a:xfrm>
            <a:off x="7453313" y="3833813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 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668" name="直接连接符 95"/>
          <p:cNvCxnSpPr/>
          <p:nvPr/>
        </p:nvCxnSpPr>
        <p:spPr>
          <a:xfrm flipV="1">
            <a:off x="7348538" y="3605213"/>
            <a:ext cx="179387" cy="1587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669" name="直接连接符 96"/>
          <p:cNvCxnSpPr/>
          <p:nvPr/>
        </p:nvCxnSpPr>
        <p:spPr>
          <a:xfrm flipV="1">
            <a:off x="7353300" y="3924300"/>
            <a:ext cx="179388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670" name="直接连接符 97"/>
          <p:cNvCxnSpPr/>
          <p:nvPr/>
        </p:nvCxnSpPr>
        <p:spPr>
          <a:xfrm flipV="1">
            <a:off x="7343775" y="4162425"/>
            <a:ext cx="179388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71" name="Text Box 5"/>
          <p:cNvSpPr txBox="1"/>
          <p:nvPr/>
        </p:nvSpPr>
        <p:spPr>
          <a:xfrm>
            <a:off x="7458075" y="4043363"/>
            <a:ext cx="614363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CT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72" name="Text Box 5"/>
          <p:cNvSpPr txBox="1"/>
          <p:nvPr/>
        </p:nvSpPr>
        <p:spPr>
          <a:xfrm>
            <a:off x="7458075" y="4243388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 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673" name="直接连接符 100"/>
          <p:cNvCxnSpPr/>
          <p:nvPr/>
        </p:nvCxnSpPr>
        <p:spPr>
          <a:xfrm flipV="1">
            <a:off x="7353300" y="4681538"/>
            <a:ext cx="179388" cy="1587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674" name="直接连接符 101"/>
          <p:cNvCxnSpPr/>
          <p:nvPr/>
        </p:nvCxnSpPr>
        <p:spPr>
          <a:xfrm flipV="1">
            <a:off x="7348538" y="4343400"/>
            <a:ext cx="179387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75" name="Text Box 5"/>
          <p:cNvSpPr txBox="1"/>
          <p:nvPr/>
        </p:nvSpPr>
        <p:spPr>
          <a:xfrm>
            <a:off x="7443788" y="4562475"/>
            <a:ext cx="590550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U/D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676" name="直接连接符 103"/>
          <p:cNvCxnSpPr/>
          <p:nvPr/>
        </p:nvCxnSpPr>
        <p:spPr>
          <a:xfrm flipV="1">
            <a:off x="8607425" y="3581400"/>
            <a:ext cx="179388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77" name="Text Box 5"/>
          <p:cNvSpPr txBox="1"/>
          <p:nvPr/>
        </p:nvSpPr>
        <p:spPr>
          <a:xfrm>
            <a:off x="8248650" y="3443288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100" b="1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endParaRPr lang="en-US" altLang="en-US" sz="1100" b="1" baseline="-25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678" name="直接连接符 105"/>
          <p:cNvCxnSpPr/>
          <p:nvPr/>
        </p:nvCxnSpPr>
        <p:spPr>
          <a:xfrm flipV="1">
            <a:off x="8593138" y="3924300"/>
            <a:ext cx="179387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79" name="Text Box 5"/>
          <p:cNvSpPr txBox="1"/>
          <p:nvPr/>
        </p:nvSpPr>
        <p:spPr>
          <a:xfrm>
            <a:off x="8243888" y="3795713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100" b="1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endParaRPr lang="en-US" altLang="en-US" sz="1100" b="1" baseline="-25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80" name="Text Box 5"/>
          <p:cNvSpPr txBox="1"/>
          <p:nvPr/>
        </p:nvSpPr>
        <p:spPr>
          <a:xfrm>
            <a:off x="8253413" y="3986213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100" b="1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681" name="直接连接符 108"/>
          <p:cNvCxnSpPr/>
          <p:nvPr/>
        </p:nvCxnSpPr>
        <p:spPr>
          <a:xfrm flipV="1">
            <a:off x="8593138" y="3757613"/>
            <a:ext cx="179387" cy="1587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682" name="直接连接符 109"/>
          <p:cNvCxnSpPr/>
          <p:nvPr/>
        </p:nvCxnSpPr>
        <p:spPr>
          <a:xfrm flipV="1">
            <a:off x="8597900" y="4076700"/>
            <a:ext cx="179388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83" name="Text Box 5"/>
          <p:cNvSpPr txBox="1"/>
          <p:nvPr/>
        </p:nvSpPr>
        <p:spPr>
          <a:xfrm>
            <a:off x="8248650" y="3619500"/>
            <a:ext cx="428625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100" b="1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endParaRPr lang="en-US" altLang="en-US" sz="1100" b="1" baseline="-25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84" name="Text Box 5"/>
          <p:cNvSpPr txBox="1"/>
          <p:nvPr/>
        </p:nvSpPr>
        <p:spPr>
          <a:xfrm>
            <a:off x="8272463" y="4300538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100" b="1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</a:t>
            </a: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685" name="直接连接符 112"/>
          <p:cNvCxnSpPr/>
          <p:nvPr/>
        </p:nvCxnSpPr>
        <p:spPr>
          <a:xfrm flipV="1">
            <a:off x="8597900" y="4433888"/>
            <a:ext cx="179388" cy="1587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86" name="Text Box 5"/>
          <p:cNvSpPr txBox="1"/>
          <p:nvPr/>
        </p:nvSpPr>
        <p:spPr>
          <a:xfrm>
            <a:off x="8281988" y="4519613"/>
            <a:ext cx="428625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100" b="1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</a:t>
            </a: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687" name="直接连接符 114"/>
          <p:cNvCxnSpPr/>
          <p:nvPr/>
        </p:nvCxnSpPr>
        <p:spPr>
          <a:xfrm flipV="1">
            <a:off x="8607425" y="4662488"/>
            <a:ext cx="179388" cy="1587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6" name="椭圆 115"/>
          <p:cNvSpPr/>
          <p:nvPr/>
        </p:nvSpPr>
        <p:spPr bwMode="auto">
          <a:xfrm>
            <a:off x="8601075" y="4400550"/>
            <a:ext cx="71438" cy="71438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8601075" y="4629150"/>
            <a:ext cx="71438" cy="71438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9" name="表格 118"/>
          <p:cNvGraphicFramePr>
            <a:graphicFrameLocks noGrp="1"/>
          </p:cNvGraphicFramePr>
          <p:nvPr/>
        </p:nvGraphicFramePr>
        <p:xfrm>
          <a:off x="4649788" y="3551238"/>
          <a:ext cx="2586038" cy="11080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3297"/>
                <a:gridCol w="340509"/>
                <a:gridCol w="472260"/>
                <a:gridCol w="298638"/>
                <a:gridCol w="199533"/>
                <a:gridCol w="305811"/>
                <a:gridCol w="305811"/>
                <a:gridCol w="290154"/>
              </a:tblGrid>
              <a:tr h="183937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04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LD</a:t>
                      </a:r>
                      <a:endParaRPr lang="zh-CN" altLang="en-US" sz="105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7200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CT</a:t>
                      </a:r>
                      <a:endParaRPr lang="zh-CN" altLang="en-US" sz="105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D/U</a:t>
                      </a:r>
                      <a:endParaRPr lang="zh-CN" altLang="en-US" sz="105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7200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zh-CN" altLang="en-US" sz="105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72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5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05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7200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5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05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72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5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05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72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5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05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72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71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j-lt"/>
                        </a:rPr>
                        <a:t>0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D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C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B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A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latin typeface="+mj-lt"/>
                        </a:rPr>
                        <a:t>1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j-lt"/>
                        </a:rPr>
                        <a:t>0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加计数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latin typeface="+mj-lt"/>
                        </a:rPr>
                        <a:t>1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j-lt"/>
                        </a:rPr>
                        <a:t>0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减计数</a:t>
                      </a:r>
                      <a:endParaRPr lang="zh-CN" altLang="en-US" sz="105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j-lt"/>
                        </a:rPr>
                        <a:t>1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latin typeface="+mj-lt"/>
                        </a:rPr>
                        <a:t>1</a:t>
                      </a:r>
                      <a:endParaRPr lang="zh-CN" altLang="en-US" sz="105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5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保持</a:t>
                      </a:r>
                      <a:endParaRPr lang="zh-CN" altLang="en-US" sz="105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25732" name="TextBox 119"/>
          <p:cNvSpPr txBox="1"/>
          <p:nvPr/>
        </p:nvSpPr>
        <p:spPr>
          <a:xfrm>
            <a:off x="5003800" y="3286125"/>
            <a:ext cx="1941513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74LS190/191</a:t>
            </a:r>
            <a:r>
              <a: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功能表</a:t>
            </a:r>
            <a:endParaRPr lang="zh-CN" altLang="en-US" sz="1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7458075" y="4129088"/>
            <a:ext cx="71438" cy="71438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734" name="直接连接符 122"/>
          <p:cNvCxnSpPr/>
          <p:nvPr/>
        </p:nvCxnSpPr>
        <p:spPr>
          <a:xfrm>
            <a:off x="5626100" y="3797300"/>
            <a:ext cx="71438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735" name="直接连接符 125"/>
          <p:cNvCxnSpPr/>
          <p:nvPr/>
        </p:nvCxnSpPr>
        <p:spPr>
          <a:xfrm flipV="1">
            <a:off x="7577138" y="4619625"/>
            <a:ext cx="71437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122" name="组合 12"/>
          <p:cNvGrpSpPr/>
          <p:nvPr/>
        </p:nvGrpSpPr>
        <p:grpSpPr>
          <a:xfrm>
            <a:off x="1692275" y="2768600"/>
            <a:ext cx="1008063" cy="523875"/>
            <a:chOff x="4451350" y="985883"/>
            <a:chExt cx="2156405" cy="643186"/>
          </a:xfrm>
        </p:grpSpPr>
        <p:sp>
          <p:nvSpPr>
            <p:cNvPr id="25740" name="圆角矩形标注 13"/>
            <p:cNvSpPr/>
            <p:nvPr/>
          </p:nvSpPr>
          <p:spPr>
            <a:xfrm>
              <a:off x="4451350" y="1002001"/>
              <a:ext cx="2156405" cy="619559"/>
            </a:xfrm>
            <a:prstGeom prst="wedgeRoundRectCallout">
              <a:avLst>
                <a:gd name="adj1" fmla="val -18588"/>
                <a:gd name="adj2" fmla="val 73509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741" name="Text Box 34"/>
            <p:cNvSpPr txBox="1"/>
            <p:nvPr/>
          </p:nvSpPr>
          <p:spPr>
            <a:xfrm>
              <a:off x="4503414" y="985883"/>
              <a:ext cx="2002599" cy="64318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buClr>
                  <a:srgbClr val="C00000"/>
                </a:buClr>
                <a:buSzPct val="70000"/>
              </a:pP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异步清零</a:t>
              </a:r>
              <a:endPara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algn="ctr">
                <a:buClr>
                  <a:srgbClr val="C00000"/>
                </a:buClr>
                <a:buSzPct val="70000"/>
              </a:pP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异步置数</a:t>
              </a:r>
              <a:endPara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28" name="组合 12"/>
          <p:cNvGrpSpPr/>
          <p:nvPr/>
        </p:nvGrpSpPr>
        <p:grpSpPr>
          <a:xfrm>
            <a:off x="4430713" y="2811463"/>
            <a:ext cx="1820862" cy="522287"/>
            <a:chOff x="4451351" y="985883"/>
            <a:chExt cx="2020757" cy="643186"/>
          </a:xfrm>
        </p:grpSpPr>
        <p:sp>
          <p:nvSpPr>
            <p:cNvPr id="25738" name="圆角矩形标注 13"/>
            <p:cNvSpPr/>
            <p:nvPr/>
          </p:nvSpPr>
          <p:spPr>
            <a:xfrm>
              <a:off x="4451351" y="1002001"/>
              <a:ext cx="1996672" cy="619559"/>
            </a:xfrm>
            <a:prstGeom prst="wedgeRoundRectCallout">
              <a:avLst>
                <a:gd name="adj1" fmla="val -19231"/>
                <a:gd name="adj2" fmla="val 82699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739" name="Text Box 34"/>
            <p:cNvSpPr txBox="1"/>
            <p:nvPr/>
          </p:nvSpPr>
          <p:spPr>
            <a:xfrm>
              <a:off x="4452054" y="985883"/>
              <a:ext cx="2020054" cy="64318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buClr>
                  <a:srgbClr val="C00000"/>
                </a:buClr>
                <a:buSzPct val="70000"/>
              </a:pP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没有清零端，可借助</a:t>
              </a:r>
              <a:endPara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algn="ctr">
                <a:buClr>
                  <a:srgbClr val="C00000"/>
                </a:buClr>
                <a:buSzPct val="70000"/>
              </a:pP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异步置数功能实现</a:t>
              </a:r>
              <a:endPara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6626" name="Picture 7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Text Box 2"/>
          <p:cNvSpPr txBox="1"/>
          <p:nvPr/>
        </p:nvSpPr>
        <p:spPr>
          <a:xfrm>
            <a:off x="956945" y="747713"/>
            <a:ext cx="6929438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利用一片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位数码比较器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74LS85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及一片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 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计数器芯片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74LS193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设计一个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计数器（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N&lt;16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6628" name="组合 117"/>
          <p:cNvGrpSpPr/>
          <p:nvPr/>
        </p:nvGrpSpPr>
        <p:grpSpPr>
          <a:xfrm>
            <a:off x="814388" y="2592388"/>
            <a:ext cx="3729037" cy="2124075"/>
            <a:chOff x="1138212" y="2019296"/>
            <a:chExt cx="3729062" cy="2124090"/>
          </a:xfrm>
        </p:grpSpPr>
        <p:cxnSp>
          <p:nvCxnSpPr>
            <p:cNvPr id="26669" name="直接连接符 116"/>
            <p:cNvCxnSpPr/>
            <p:nvPr/>
          </p:nvCxnSpPr>
          <p:spPr>
            <a:xfrm flipV="1">
              <a:off x="4686301" y="3142460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6670" name="组合 115"/>
            <p:cNvGrpSpPr/>
            <p:nvPr/>
          </p:nvGrpSpPr>
          <p:grpSpPr>
            <a:xfrm>
              <a:off x="1138212" y="2019296"/>
              <a:ext cx="3729062" cy="2124090"/>
              <a:chOff x="1138212" y="2019296"/>
              <a:chExt cx="3729062" cy="2124090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1328713" y="2285998"/>
                <a:ext cx="1071570" cy="1785932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6672" name="组合 113"/>
              <p:cNvGrpSpPr/>
              <p:nvPr/>
            </p:nvGrpSpPr>
            <p:grpSpPr>
              <a:xfrm>
                <a:off x="1138212" y="2019296"/>
                <a:ext cx="3729062" cy="2124090"/>
                <a:chOff x="1138212" y="2019296"/>
                <a:chExt cx="3729062" cy="2124090"/>
              </a:xfrm>
            </p:grpSpPr>
            <p:sp>
              <p:nvSpPr>
                <p:cNvPr id="26673" name="TextBox 24"/>
                <p:cNvSpPr txBox="1"/>
                <p:nvPr/>
              </p:nvSpPr>
              <p:spPr>
                <a:xfrm>
                  <a:off x="3686167" y="2019296"/>
                  <a:ext cx="785818" cy="27699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/>
                  <a:r>
                    <a:rPr lang="en-US" altLang="zh-CN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74LS85</a:t>
                  </a:r>
                  <a:endPara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3614729" y="2233610"/>
                  <a:ext cx="1071570" cy="1857388"/>
                </a:xfrm>
                <a:prstGeom prst="rect">
                  <a:avLst/>
                </a:prstGeom>
                <a:solidFill>
                  <a:schemeClr val="tx1"/>
                </a:solidFill>
                <a:ln w="19050" cap="flat" cmpd="sng" algn="ctr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26675" name="直接连接符 26"/>
                <p:cNvCxnSpPr/>
                <p:nvPr/>
              </p:nvCxnSpPr>
              <p:spPr>
                <a:xfrm flipV="1">
                  <a:off x="3428993" y="2609846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676" name="Text Box 5"/>
                <p:cNvSpPr txBox="1"/>
                <p:nvPr/>
              </p:nvSpPr>
              <p:spPr>
                <a:xfrm>
                  <a:off x="3552816" y="2205035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0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677" name="Text Box 5"/>
                <p:cNvSpPr txBox="1"/>
                <p:nvPr/>
              </p:nvSpPr>
              <p:spPr>
                <a:xfrm>
                  <a:off x="3543291" y="2490785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2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678" name="Text Box 5"/>
                <p:cNvSpPr txBox="1"/>
                <p:nvPr/>
              </p:nvSpPr>
              <p:spPr>
                <a:xfrm>
                  <a:off x="3543291" y="2643185"/>
                  <a:ext cx="357190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3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679" name="Text Box 5"/>
                <p:cNvSpPr txBox="1"/>
                <p:nvPr/>
              </p:nvSpPr>
              <p:spPr>
                <a:xfrm>
                  <a:off x="3548051" y="3353465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B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0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680" name="Text Box 5"/>
                <p:cNvSpPr txBox="1"/>
                <p:nvPr/>
              </p:nvSpPr>
              <p:spPr>
                <a:xfrm>
                  <a:off x="3548051" y="3534440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B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1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681" name="直接连接符 33"/>
                <p:cNvCxnSpPr/>
                <p:nvPr/>
              </p:nvCxnSpPr>
              <p:spPr>
                <a:xfrm flipV="1">
                  <a:off x="3433753" y="2767013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682" name="Text Box 5"/>
                <p:cNvSpPr txBox="1"/>
                <p:nvPr/>
              </p:nvSpPr>
              <p:spPr>
                <a:xfrm>
                  <a:off x="3552812" y="3700800"/>
                  <a:ext cx="500069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B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2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683" name="Text Box 5"/>
                <p:cNvSpPr txBox="1"/>
                <p:nvPr/>
              </p:nvSpPr>
              <p:spPr>
                <a:xfrm>
                  <a:off x="3552813" y="3881776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B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3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684" name="直接连接符 38"/>
                <p:cNvCxnSpPr/>
                <p:nvPr/>
              </p:nvCxnSpPr>
              <p:spPr>
                <a:xfrm flipV="1">
                  <a:off x="3438515" y="3143254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685" name="Text Box 5"/>
                <p:cNvSpPr txBox="1"/>
                <p:nvPr/>
              </p:nvSpPr>
              <p:spPr>
                <a:xfrm>
                  <a:off x="3538529" y="2805114"/>
                  <a:ext cx="590554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(A&gt;B)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i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686" name="直接连接符 49"/>
                <p:cNvCxnSpPr/>
                <p:nvPr/>
              </p:nvCxnSpPr>
              <p:spPr>
                <a:xfrm flipV="1">
                  <a:off x="3428990" y="2305048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6687" name="直接连接符 50"/>
                <p:cNvCxnSpPr/>
                <p:nvPr/>
              </p:nvCxnSpPr>
              <p:spPr>
                <a:xfrm flipV="1">
                  <a:off x="3438515" y="2457448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688" name="Text Box 5"/>
                <p:cNvSpPr txBox="1"/>
                <p:nvPr/>
              </p:nvSpPr>
              <p:spPr>
                <a:xfrm>
                  <a:off x="3552816" y="2357435"/>
                  <a:ext cx="347665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1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689" name="Text Box 5"/>
                <p:cNvSpPr txBox="1"/>
                <p:nvPr/>
              </p:nvSpPr>
              <p:spPr>
                <a:xfrm>
                  <a:off x="3543291" y="2990852"/>
                  <a:ext cx="590554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(A=B)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i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690" name="直接连接符 53"/>
                <p:cNvCxnSpPr/>
                <p:nvPr/>
              </p:nvCxnSpPr>
              <p:spPr>
                <a:xfrm flipV="1">
                  <a:off x="3424228" y="2962278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6691" name="直接连接符 54"/>
                <p:cNvCxnSpPr/>
                <p:nvPr/>
              </p:nvCxnSpPr>
              <p:spPr>
                <a:xfrm flipV="1">
                  <a:off x="3428990" y="3295654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692" name="Text Box 5"/>
                <p:cNvSpPr txBox="1"/>
                <p:nvPr/>
              </p:nvSpPr>
              <p:spPr>
                <a:xfrm>
                  <a:off x="3552816" y="3162302"/>
                  <a:ext cx="590554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(A&lt;B)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i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693" name="直接连接符 56"/>
                <p:cNvCxnSpPr/>
                <p:nvPr/>
              </p:nvCxnSpPr>
              <p:spPr>
                <a:xfrm flipV="1">
                  <a:off x="4687274" y="2867021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694" name="Text Box 5"/>
                <p:cNvSpPr txBox="1"/>
                <p:nvPr/>
              </p:nvSpPr>
              <p:spPr>
                <a:xfrm>
                  <a:off x="4257671" y="2709860"/>
                  <a:ext cx="500066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Y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A&gt;B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695" name="Text Box 5"/>
                <p:cNvSpPr txBox="1"/>
                <p:nvPr/>
              </p:nvSpPr>
              <p:spPr>
                <a:xfrm>
                  <a:off x="4271953" y="2981657"/>
                  <a:ext cx="485783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Y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A=B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696" name="直接连接符 60"/>
                <p:cNvCxnSpPr/>
                <p:nvPr/>
              </p:nvCxnSpPr>
              <p:spPr>
                <a:xfrm flipV="1">
                  <a:off x="4687271" y="3428212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697" name="Text Box 5"/>
                <p:cNvSpPr txBox="1"/>
                <p:nvPr/>
              </p:nvSpPr>
              <p:spPr>
                <a:xfrm>
                  <a:off x="4271954" y="3262647"/>
                  <a:ext cx="485783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Y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A&lt;B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698" name="TextBox 4"/>
                <p:cNvSpPr txBox="1"/>
                <p:nvPr/>
              </p:nvSpPr>
              <p:spPr>
                <a:xfrm>
                  <a:off x="1400151" y="2071684"/>
                  <a:ext cx="928694" cy="27699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/>
                  <a:r>
                    <a:rPr lang="en-US" altLang="zh-CN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74LS193</a:t>
                  </a:r>
                  <a:endPara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" name="椭圆 6"/>
                <p:cNvSpPr/>
                <p:nvPr/>
              </p:nvSpPr>
              <p:spPr bwMode="auto">
                <a:xfrm>
                  <a:off x="1257275" y="2357436"/>
                  <a:ext cx="71438" cy="71438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26700" name="直接连接符 7"/>
                <p:cNvCxnSpPr/>
                <p:nvPr/>
              </p:nvCxnSpPr>
              <p:spPr>
                <a:xfrm flipV="1">
                  <a:off x="1142977" y="2400296"/>
                  <a:ext cx="108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6701" name="直接连接符 8"/>
                <p:cNvCxnSpPr/>
                <p:nvPr/>
              </p:nvCxnSpPr>
              <p:spPr>
                <a:xfrm flipV="1">
                  <a:off x="1142977" y="2643184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702" name="Text Box 5"/>
                <p:cNvSpPr txBox="1"/>
                <p:nvPr/>
              </p:nvSpPr>
              <p:spPr>
                <a:xfrm>
                  <a:off x="1257275" y="2285998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LD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703" name="Text Box 5"/>
                <p:cNvSpPr txBox="1"/>
                <p:nvPr/>
              </p:nvSpPr>
              <p:spPr>
                <a:xfrm>
                  <a:off x="1257275" y="2514598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A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704" name="Text Box 5"/>
                <p:cNvSpPr txBox="1"/>
                <p:nvPr/>
              </p:nvSpPr>
              <p:spPr>
                <a:xfrm>
                  <a:off x="1257275" y="2695573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B 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705" name="直接连接符 12"/>
                <p:cNvCxnSpPr/>
                <p:nvPr/>
              </p:nvCxnSpPr>
              <p:spPr>
                <a:xfrm flipV="1">
                  <a:off x="1138212" y="2986418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706" name="Text Box 5"/>
                <p:cNvSpPr txBox="1"/>
                <p:nvPr/>
              </p:nvSpPr>
              <p:spPr>
                <a:xfrm>
                  <a:off x="1252510" y="2867357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C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707" name="Text Box 5"/>
                <p:cNvSpPr txBox="1"/>
                <p:nvPr/>
              </p:nvSpPr>
              <p:spPr>
                <a:xfrm>
                  <a:off x="1252510" y="3048332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D 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708" name="直接连接符 16"/>
                <p:cNvCxnSpPr/>
                <p:nvPr/>
              </p:nvCxnSpPr>
              <p:spPr>
                <a:xfrm flipV="1">
                  <a:off x="1147737" y="2819401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6709" name="直接连接符 17"/>
                <p:cNvCxnSpPr/>
                <p:nvPr/>
              </p:nvCxnSpPr>
              <p:spPr>
                <a:xfrm flipV="1">
                  <a:off x="1152499" y="3138818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6710" name="直接连接符 18"/>
                <p:cNvCxnSpPr/>
                <p:nvPr/>
              </p:nvCxnSpPr>
              <p:spPr>
                <a:xfrm flipV="1">
                  <a:off x="1142974" y="3376946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711" name="Text Box 5"/>
                <p:cNvSpPr txBox="1"/>
                <p:nvPr/>
              </p:nvSpPr>
              <p:spPr>
                <a:xfrm>
                  <a:off x="1257271" y="3257885"/>
                  <a:ext cx="500069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CP+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712" name="Text Box 5"/>
                <p:cNvSpPr txBox="1"/>
                <p:nvPr/>
              </p:nvSpPr>
              <p:spPr>
                <a:xfrm>
                  <a:off x="1257272" y="3457910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CP- 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713" name="直接连接符 22"/>
                <p:cNvCxnSpPr/>
                <p:nvPr/>
              </p:nvCxnSpPr>
              <p:spPr>
                <a:xfrm flipV="1">
                  <a:off x="1147736" y="3557921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714" name="Text Box 5"/>
                <p:cNvSpPr txBox="1"/>
                <p:nvPr/>
              </p:nvSpPr>
              <p:spPr>
                <a:xfrm>
                  <a:off x="1242988" y="3777000"/>
                  <a:ext cx="590554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CLRN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715" name="Text Box 5"/>
                <p:cNvSpPr txBox="1"/>
                <p:nvPr/>
              </p:nvSpPr>
              <p:spPr>
                <a:xfrm>
                  <a:off x="2047856" y="2657473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A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716" name="Text Box 5"/>
                <p:cNvSpPr txBox="1"/>
                <p:nvPr/>
              </p:nvSpPr>
              <p:spPr>
                <a:xfrm>
                  <a:off x="2043091" y="3010232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C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717" name="Text Box 5"/>
                <p:cNvSpPr txBox="1"/>
                <p:nvPr/>
              </p:nvSpPr>
              <p:spPr>
                <a:xfrm>
                  <a:off x="2052616" y="3200732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D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718" name="Text Box 5"/>
                <p:cNvSpPr txBox="1"/>
                <p:nvPr/>
              </p:nvSpPr>
              <p:spPr>
                <a:xfrm>
                  <a:off x="2047856" y="2833689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B</a:t>
                  </a:r>
                  <a:endParaRPr lang="en-US" altLang="en-US" sz="1100" b="1" baseline="-25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719" name="Text Box 5"/>
                <p:cNvSpPr txBox="1"/>
                <p:nvPr/>
              </p:nvSpPr>
              <p:spPr>
                <a:xfrm>
                  <a:off x="2071670" y="3515057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C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O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720" name="直接连接符 63"/>
                <p:cNvCxnSpPr/>
                <p:nvPr/>
              </p:nvCxnSpPr>
              <p:spPr>
                <a:xfrm flipV="1">
                  <a:off x="2396499" y="3648410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26721" name="Text Box 5"/>
                <p:cNvSpPr txBox="1"/>
                <p:nvPr/>
              </p:nvSpPr>
              <p:spPr>
                <a:xfrm>
                  <a:off x="2081195" y="3733803"/>
                  <a:ext cx="42862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C00000"/>
                    </a:buClr>
                    <a:buSzPct val="80000"/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B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O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endParaRPr lang="en-US" altLang="en-US" sz="11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26722" name="直接连接符 65"/>
                <p:cNvCxnSpPr/>
                <p:nvPr/>
              </p:nvCxnSpPr>
              <p:spPr>
                <a:xfrm flipV="1">
                  <a:off x="2406024" y="3876682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67" name="椭圆 66"/>
                <p:cNvSpPr/>
                <p:nvPr/>
              </p:nvSpPr>
              <p:spPr bwMode="auto">
                <a:xfrm>
                  <a:off x="2400283" y="3614742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 w="19050" cap="flat" cmpd="sng" algn="ctr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 bwMode="auto">
                <a:xfrm>
                  <a:off x="2400283" y="3843345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 w="19050" cap="flat" cmpd="sng" algn="ctr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15" name="组合 114"/>
          <p:cNvGrpSpPr/>
          <p:nvPr/>
        </p:nvGrpSpPr>
        <p:grpSpPr>
          <a:xfrm>
            <a:off x="366713" y="2833610"/>
            <a:ext cx="4321175" cy="1925715"/>
            <a:chOff x="690529" y="2260555"/>
            <a:chExt cx="4320742" cy="1926699"/>
          </a:xfrm>
        </p:grpSpPr>
        <p:cxnSp>
          <p:nvCxnSpPr>
            <p:cNvPr id="26642" name="直接连接符 39"/>
            <p:cNvCxnSpPr/>
            <p:nvPr/>
          </p:nvCxnSpPr>
          <p:spPr>
            <a:xfrm flipV="1">
              <a:off x="2645942" y="3977354"/>
              <a:ext cx="972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43" name="直接连接符 30"/>
            <p:cNvCxnSpPr/>
            <p:nvPr/>
          </p:nvCxnSpPr>
          <p:spPr>
            <a:xfrm flipV="1">
              <a:off x="2944188" y="3467763"/>
              <a:ext cx="684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44" name="直接连接符 34"/>
            <p:cNvCxnSpPr/>
            <p:nvPr/>
          </p:nvCxnSpPr>
          <p:spPr>
            <a:xfrm flipV="1">
              <a:off x="2852725" y="3634451"/>
              <a:ext cx="75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45" name="直接连接符 35"/>
            <p:cNvCxnSpPr/>
            <p:nvPr/>
          </p:nvCxnSpPr>
          <p:spPr>
            <a:xfrm flipV="1">
              <a:off x="2743183" y="3796379"/>
              <a:ext cx="864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46" name="直接连接符 58"/>
            <p:cNvCxnSpPr/>
            <p:nvPr/>
          </p:nvCxnSpPr>
          <p:spPr>
            <a:xfrm flipV="1">
              <a:off x="4687271" y="3143580"/>
              <a:ext cx="324000" cy="794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47" name="直接连接符 21"/>
            <p:cNvCxnSpPr/>
            <p:nvPr/>
          </p:nvCxnSpPr>
          <p:spPr>
            <a:xfrm flipV="1">
              <a:off x="1152499" y="3895734"/>
              <a:ext cx="180000" cy="794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48" name="直接连接符 41"/>
            <p:cNvCxnSpPr/>
            <p:nvPr/>
          </p:nvCxnSpPr>
          <p:spPr>
            <a:xfrm flipV="1">
              <a:off x="2406025" y="2795584"/>
              <a:ext cx="54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49" name="直接连接符 43"/>
            <p:cNvCxnSpPr/>
            <p:nvPr/>
          </p:nvCxnSpPr>
          <p:spPr>
            <a:xfrm flipV="1">
              <a:off x="2391735" y="3138818"/>
              <a:ext cx="36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50" name="直接连接符 46"/>
            <p:cNvCxnSpPr/>
            <p:nvPr/>
          </p:nvCxnSpPr>
          <p:spPr>
            <a:xfrm flipV="1">
              <a:off x="2391735" y="2971801"/>
              <a:ext cx="4608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51" name="直接连接符 47"/>
            <p:cNvCxnSpPr/>
            <p:nvPr/>
          </p:nvCxnSpPr>
          <p:spPr>
            <a:xfrm flipV="1">
              <a:off x="2396497" y="3291218"/>
              <a:ext cx="252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6652" name="Text Box 5"/>
            <p:cNvSpPr txBox="1"/>
            <p:nvPr/>
          </p:nvSpPr>
          <p:spPr>
            <a:xfrm>
              <a:off x="695298" y="3443295"/>
              <a:ext cx="590554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en-US" altLang="zh-CN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53" name="Text Box 5"/>
            <p:cNvSpPr txBox="1"/>
            <p:nvPr/>
          </p:nvSpPr>
          <p:spPr>
            <a:xfrm>
              <a:off x="785786" y="3252796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54" name="Text Box 5"/>
            <p:cNvSpPr txBox="1"/>
            <p:nvPr/>
          </p:nvSpPr>
          <p:spPr>
            <a:xfrm>
              <a:off x="690529" y="2276472"/>
              <a:ext cx="490547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en-US" altLang="zh-CN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55" name="直接连接符 77"/>
            <p:cNvCxnSpPr/>
            <p:nvPr/>
          </p:nvCxnSpPr>
          <p:spPr>
            <a:xfrm rot="5400000">
              <a:off x="2293173" y="3635330"/>
              <a:ext cx="6984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56" name="直接连接符 78"/>
            <p:cNvCxnSpPr/>
            <p:nvPr/>
          </p:nvCxnSpPr>
          <p:spPr>
            <a:xfrm rot="5400000">
              <a:off x="2412777" y="3473660"/>
              <a:ext cx="6624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57" name="直接连接符 80"/>
            <p:cNvCxnSpPr/>
            <p:nvPr/>
          </p:nvCxnSpPr>
          <p:spPr>
            <a:xfrm rot="5400000">
              <a:off x="2513947" y="3305400"/>
              <a:ext cx="6696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58" name="直接连接符 81"/>
            <p:cNvCxnSpPr/>
            <p:nvPr/>
          </p:nvCxnSpPr>
          <p:spPr>
            <a:xfrm rot="5400000">
              <a:off x="2609202" y="3134359"/>
              <a:ext cx="6696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6659" name="Text Box 5"/>
            <p:cNvSpPr txBox="1"/>
            <p:nvPr/>
          </p:nvSpPr>
          <p:spPr>
            <a:xfrm>
              <a:off x="3028935" y="3000378"/>
              <a:ext cx="50006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en-US" altLang="zh-CN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60" name="Text Box 5"/>
            <p:cNvSpPr txBox="1"/>
            <p:nvPr/>
          </p:nvSpPr>
          <p:spPr>
            <a:xfrm>
              <a:off x="3024172" y="2843213"/>
              <a:ext cx="504829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en-US" altLang="zh-CN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61" name="Text Box 5"/>
            <p:cNvSpPr txBox="1"/>
            <p:nvPr/>
          </p:nvSpPr>
          <p:spPr>
            <a:xfrm>
              <a:off x="3033698" y="3157870"/>
              <a:ext cx="495303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en-US" altLang="zh-CN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62" name="Text Box 5"/>
            <p:cNvSpPr txBox="1"/>
            <p:nvPr/>
          </p:nvSpPr>
          <p:spPr>
            <a:xfrm>
              <a:off x="3234719" y="2260555"/>
              <a:ext cx="242546" cy="614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en-US" sz="11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en-US" sz="11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en-US" sz="11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en-US" sz="11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en-US" sz="11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en-US" sz="11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en-US" sz="11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en-US" sz="11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66" name="直接连接符 89"/>
            <p:cNvCxnSpPr/>
            <p:nvPr/>
          </p:nvCxnSpPr>
          <p:spPr>
            <a:xfrm rot="5400000">
              <a:off x="4479415" y="3664460"/>
              <a:ext cx="1044000" cy="1588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67" name="直接连接符 90"/>
            <p:cNvCxnSpPr/>
            <p:nvPr/>
          </p:nvCxnSpPr>
          <p:spPr>
            <a:xfrm flipV="1">
              <a:off x="1157258" y="4181490"/>
              <a:ext cx="3852000" cy="794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68" name="直接连接符 91"/>
            <p:cNvCxnSpPr/>
            <p:nvPr/>
          </p:nvCxnSpPr>
          <p:spPr>
            <a:xfrm rot="5400000">
              <a:off x="1015215" y="4037781"/>
              <a:ext cx="295200" cy="1588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93" name="组合 12"/>
          <p:cNvGrpSpPr/>
          <p:nvPr/>
        </p:nvGrpSpPr>
        <p:grpSpPr>
          <a:xfrm>
            <a:off x="2133600" y="2112963"/>
            <a:ext cx="792163" cy="738187"/>
            <a:chOff x="4429127" y="1000113"/>
            <a:chExt cx="2387448" cy="908028"/>
          </a:xfrm>
        </p:grpSpPr>
        <p:sp>
          <p:nvSpPr>
            <p:cNvPr id="26640" name="圆角矩形标注 13"/>
            <p:cNvSpPr/>
            <p:nvPr/>
          </p:nvSpPr>
          <p:spPr>
            <a:xfrm>
              <a:off x="4451350" y="1002001"/>
              <a:ext cx="2365225" cy="619559"/>
            </a:xfrm>
            <a:prstGeom prst="wedgeRoundRectCallout">
              <a:avLst>
                <a:gd name="adj1" fmla="val 56042"/>
                <a:gd name="adj2" fmla="val 84995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1" name="Text Box 34"/>
            <p:cNvSpPr txBox="1"/>
            <p:nvPr/>
          </p:nvSpPr>
          <p:spPr>
            <a:xfrm>
              <a:off x="4429127" y="1000113"/>
              <a:ext cx="2346763" cy="9080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rgbClr val="C00000"/>
                </a:buClr>
                <a:buSzPct val="70000"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计数器模值 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N</a:t>
              </a:r>
              <a:endPara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962525" y="2730500"/>
            <a:ext cx="3857625" cy="1885950"/>
            <a:chOff x="5286348" y="1400167"/>
            <a:chExt cx="3857652" cy="1885963"/>
          </a:xfrm>
        </p:grpSpPr>
        <p:sp>
          <p:nvSpPr>
            <p:cNvPr id="26637" name="Text Box 2"/>
            <p:cNvSpPr txBox="1"/>
            <p:nvPr/>
          </p:nvSpPr>
          <p:spPr>
            <a:xfrm>
              <a:off x="5286348" y="1643056"/>
              <a:ext cx="3857652" cy="1605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90500" indent="-190500"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0000FF"/>
                </a:buClr>
                <a:buSzPct val="78000"/>
                <a:buFont typeface="Wingdings" panose="05000000000000000000" pitchFamily="2" charset="2"/>
                <a:buChar char="n"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比较器：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90500" indent="-190500" eaLnBrk="1" hangingPunct="1">
                <a:spcBef>
                  <a:spcPts val="600"/>
                </a:spcBef>
              </a:pP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  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400" b="1" baseline="-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~A</a:t>
              </a:r>
              <a:r>
                <a:rPr lang="en-US" altLang="zh-CN" sz="1400" b="1" baseline="-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：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输入计数器模值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（例如</a:t>
              </a:r>
              <a:r>
                <a:rPr lang="en-US" altLang="zh-CN" sz="1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N=10</a:t>
              </a: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）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endPara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marL="190500" indent="-190500" eaLnBrk="1" hangingPunct="1">
                <a:spcBef>
                  <a:spcPts val="6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  B</a:t>
              </a:r>
              <a:r>
                <a:rPr lang="en-US" altLang="zh-CN" sz="1400" b="1" baseline="-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~B</a:t>
              </a:r>
              <a:r>
                <a:rPr lang="en-US" altLang="zh-CN" sz="1400" b="1" baseline="-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：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连接计数器当前计数输出值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90500" indent="-190500"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0000FF"/>
                </a:buClr>
                <a:buSzPct val="82000"/>
                <a:buFont typeface="Wingdings" panose="05000000000000000000" pitchFamily="2" charset="2"/>
                <a:buChar char="n"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如果计数器当前输出值</a:t>
              </a: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r>
                <a:rPr lang="en-US" altLang="zh-CN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模值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endPara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marL="190500" indent="-190500" eaLnBrk="1" hangingPunct="1"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 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比较器输出端 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A=B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=1, 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该信号使计数器清零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 bwMode="auto">
            <a:xfrm>
              <a:off x="5305431" y="1571618"/>
              <a:ext cx="3714776" cy="1714512"/>
            </a:xfrm>
            <a:prstGeom prst="roundRect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9" name="Text Box 2"/>
            <p:cNvSpPr txBox="1"/>
            <p:nvPr/>
          </p:nvSpPr>
          <p:spPr>
            <a:xfrm>
              <a:off x="6572264" y="1400167"/>
              <a:ext cx="1143008" cy="338554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设计思路</a:t>
              </a: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6633" name="Text Box 4"/>
          <p:cNvSpPr txBox="1"/>
          <p:nvPr/>
        </p:nvSpPr>
        <p:spPr>
          <a:xfrm>
            <a:off x="1071563" y="104775"/>
            <a:ext cx="7000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计数器芯片的综合应用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9" name="组合 12"/>
          <p:cNvGrpSpPr/>
          <p:nvPr/>
        </p:nvGrpSpPr>
        <p:grpSpPr>
          <a:xfrm>
            <a:off x="3175000" y="1924050"/>
            <a:ext cx="1805940" cy="521970"/>
            <a:chOff x="4451351" y="985882"/>
            <a:chExt cx="2020757" cy="642793"/>
          </a:xfrm>
        </p:grpSpPr>
        <p:sp>
          <p:nvSpPr>
            <p:cNvPr id="26635" name="圆角矩形标注 13"/>
            <p:cNvSpPr/>
            <p:nvPr/>
          </p:nvSpPr>
          <p:spPr>
            <a:xfrm>
              <a:off x="4451351" y="1002002"/>
              <a:ext cx="1996672" cy="619559"/>
            </a:xfrm>
            <a:prstGeom prst="wedgeRoundRectCallout">
              <a:avLst>
                <a:gd name="adj1" fmla="val -53991"/>
                <a:gd name="adj2" fmla="val 87292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6" name="Text Box 34"/>
            <p:cNvSpPr txBox="1"/>
            <p:nvPr/>
          </p:nvSpPr>
          <p:spPr>
            <a:xfrm>
              <a:off x="4452054" y="985882"/>
              <a:ext cx="2020054" cy="64279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buClr>
                  <a:srgbClr val="C00000"/>
                </a:buClr>
                <a:buSzPct val="70000"/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194</a:t>
              </a: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为</a:t>
              </a:r>
              <a:r>
                <a:rPr lang="zh-CN" altLang="en-US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异步清零，需要多让出一个状态</a:t>
              </a:r>
              <a:endPara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7650" name="Picture 7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Text Box 4"/>
          <p:cNvSpPr txBox="1"/>
          <p:nvPr/>
        </p:nvSpPr>
        <p:spPr>
          <a:xfrm>
            <a:off x="1071563" y="104775"/>
            <a:ext cx="7000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计数器芯片的综合应用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Text Box 3"/>
          <p:cNvSpPr txBox="1"/>
          <p:nvPr/>
        </p:nvSpPr>
        <p:spPr>
          <a:xfrm>
            <a:off x="2188845" y="2914650"/>
            <a:ext cx="1291590" cy="398780"/>
          </a:xfrm>
          <a:prstGeom prst="rect">
            <a:avLst/>
          </a:prstGeom>
          <a:solidFill>
            <a:srgbClr val="99FFCC"/>
          </a:solidFill>
          <a:ln w="19050" cap="sq" cmpd="sng">
            <a:solidFill>
              <a:srgbClr val="0066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 lIns="0" rIns="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光电转换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4" name="Text Box 4"/>
          <p:cNvSpPr txBox="1"/>
          <p:nvPr/>
        </p:nvSpPr>
        <p:spPr>
          <a:xfrm>
            <a:off x="4135120" y="2986405"/>
            <a:ext cx="1165860" cy="398780"/>
          </a:xfrm>
          <a:prstGeom prst="rect">
            <a:avLst/>
          </a:prstGeom>
          <a:solidFill>
            <a:srgbClr val="99FFCC"/>
          </a:solidFill>
          <a:ln w="19050" cap="sq" cmpd="sng">
            <a:solidFill>
              <a:srgbClr val="0066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 lIns="0" rIns="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整形放大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5" name="Text Box 5"/>
          <p:cNvSpPr txBox="1"/>
          <p:nvPr/>
        </p:nvSpPr>
        <p:spPr>
          <a:xfrm>
            <a:off x="6008688" y="2986088"/>
            <a:ext cx="971550" cy="398780"/>
          </a:xfrm>
          <a:prstGeom prst="rect">
            <a:avLst/>
          </a:prstGeom>
          <a:solidFill>
            <a:srgbClr val="99FFCC"/>
          </a:solidFill>
          <a:ln w="19050" cap="sq" cmpd="sng">
            <a:solidFill>
              <a:srgbClr val="006600"/>
            </a:solidFill>
            <a:prstDash val="solid"/>
            <a:miter/>
            <a:headEnd type="none" w="sm" len="sm"/>
            <a:tailEnd type="none" w="sm" len="sm"/>
          </a:ln>
        </p:spPr>
        <p:txBody>
          <a:bodyPr lIns="0" rIns="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6" name="Text Box 6"/>
          <p:cNvSpPr txBox="1"/>
          <p:nvPr/>
        </p:nvSpPr>
        <p:spPr>
          <a:xfrm>
            <a:off x="6008688" y="2349500"/>
            <a:ext cx="971550" cy="398780"/>
          </a:xfrm>
          <a:prstGeom prst="rect">
            <a:avLst/>
          </a:prstGeom>
          <a:solidFill>
            <a:srgbClr val="99FFCC"/>
          </a:solidFill>
          <a:ln w="19050" cap="sq" cmpd="sng">
            <a:solidFill>
              <a:srgbClr val="006600"/>
            </a:solidFill>
            <a:prstDash val="solid"/>
            <a:miter/>
            <a:headEnd type="none" w="sm" len="sm"/>
            <a:tailEnd type="none" w="sm" len="sm"/>
          </a:ln>
        </p:spPr>
        <p:txBody>
          <a:bodyPr lIns="0" rIns="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比较器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7" name="Text Box 7"/>
          <p:cNvSpPr txBox="1"/>
          <p:nvPr/>
        </p:nvSpPr>
        <p:spPr>
          <a:xfrm>
            <a:off x="5940425" y="1593215"/>
            <a:ext cx="1035050" cy="39878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lIns="0" rIns="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分装数量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3792220" y="3074988"/>
            <a:ext cx="252413" cy="163513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5641975" y="3063875"/>
            <a:ext cx="252413" cy="163513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AutoShape 10"/>
          <p:cNvSpPr>
            <a:spLocks noChangeArrowheads="1"/>
          </p:cNvSpPr>
          <p:nvPr/>
        </p:nvSpPr>
        <p:spPr bwMode="auto">
          <a:xfrm>
            <a:off x="6399213" y="2706688"/>
            <a:ext cx="161925" cy="215900"/>
          </a:xfrm>
          <a:prstGeom prst="upArrow">
            <a:avLst>
              <a:gd name="adj1" fmla="val 50000"/>
              <a:gd name="adj2" fmla="val 41544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AutoShape 11"/>
          <p:cNvSpPr>
            <a:spLocks noChangeArrowheads="1"/>
          </p:cNvSpPr>
          <p:nvPr/>
        </p:nvSpPr>
        <p:spPr bwMode="auto">
          <a:xfrm rot="5400000">
            <a:off x="6351588" y="2073275"/>
            <a:ext cx="215900" cy="158750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62" name="Text Box 13"/>
          <p:cNvSpPr txBox="1"/>
          <p:nvPr/>
        </p:nvSpPr>
        <p:spPr>
          <a:xfrm>
            <a:off x="3973830" y="2115820"/>
            <a:ext cx="1634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分装控制信号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AutoShape 17"/>
          <p:cNvSpPr>
            <a:spLocks noChangeArrowheads="1"/>
          </p:cNvSpPr>
          <p:nvPr/>
        </p:nvSpPr>
        <p:spPr bwMode="auto">
          <a:xfrm>
            <a:off x="1665605" y="1385570"/>
            <a:ext cx="5786755" cy="251841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664" name="Group 18"/>
          <p:cNvGrpSpPr/>
          <p:nvPr/>
        </p:nvGrpSpPr>
        <p:grpSpPr>
          <a:xfrm>
            <a:off x="1169035" y="1807210"/>
            <a:ext cx="3126740" cy="758825"/>
            <a:chOff x="930" y="3021"/>
            <a:chExt cx="2358" cy="545"/>
          </a:xfrm>
        </p:grpSpPr>
        <p:sp>
          <p:nvSpPr>
            <p:cNvPr id="67" name="AutoShape 19"/>
            <p:cNvSpPr>
              <a:spLocks noChangeArrowheads="1"/>
            </p:cNvSpPr>
            <p:nvPr/>
          </p:nvSpPr>
          <p:spPr bwMode="auto">
            <a:xfrm>
              <a:off x="930" y="3249"/>
              <a:ext cx="2358" cy="136"/>
            </a:xfrm>
            <a:prstGeom prst="parallelogram">
              <a:avLst>
                <a:gd name="adj" fmla="val 433456"/>
              </a:avLst>
            </a:prstGeom>
            <a:solidFill>
              <a:schemeClr val="bg2"/>
            </a:solidFill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AutoShape 20"/>
            <p:cNvSpPr>
              <a:spLocks noChangeArrowheads="1"/>
            </p:cNvSpPr>
            <p:nvPr/>
          </p:nvSpPr>
          <p:spPr bwMode="auto">
            <a:xfrm>
              <a:off x="1519" y="3113"/>
              <a:ext cx="136" cy="225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19050">
              <a:solidFill>
                <a:srgbClr val="0066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AutoShape 21"/>
            <p:cNvSpPr>
              <a:spLocks noChangeArrowheads="1"/>
            </p:cNvSpPr>
            <p:nvPr/>
          </p:nvSpPr>
          <p:spPr bwMode="auto">
            <a:xfrm>
              <a:off x="1746" y="3113"/>
              <a:ext cx="136" cy="225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19050">
              <a:solidFill>
                <a:srgbClr val="0066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AutoShape 22"/>
            <p:cNvSpPr>
              <a:spLocks noChangeArrowheads="1"/>
            </p:cNvSpPr>
            <p:nvPr/>
          </p:nvSpPr>
          <p:spPr bwMode="auto">
            <a:xfrm>
              <a:off x="1959" y="3113"/>
              <a:ext cx="136" cy="225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19050">
              <a:solidFill>
                <a:srgbClr val="0066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AutoShape 23"/>
            <p:cNvSpPr>
              <a:spLocks noChangeArrowheads="1"/>
            </p:cNvSpPr>
            <p:nvPr/>
          </p:nvSpPr>
          <p:spPr bwMode="auto">
            <a:xfrm>
              <a:off x="2186" y="3113"/>
              <a:ext cx="136" cy="225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19050">
              <a:solidFill>
                <a:srgbClr val="0066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AutoShape 24"/>
            <p:cNvSpPr>
              <a:spLocks noChangeArrowheads="1"/>
            </p:cNvSpPr>
            <p:nvPr/>
          </p:nvSpPr>
          <p:spPr bwMode="auto">
            <a:xfrm>
              <a:off x="2397" y="3113"/>
              <a:ext cx="136" cy="225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19050">
              <a:solidFill>
                <a:srgbClr val="0066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AutoShape 25"/>
            <p:cNvSpPr>
              <a:spLocks noChangeArrowheads="1"/>
            </p:cNvSpPr>
            <p:nvPr/>
          </p:nvSpPr>
          <p:spPr bwMode="auto">
            <a:xfrm>
              <a:off x="2624" y="3113"/>
              <a:ext cx="136" cy="225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19050">
              <a:solidFill>
                <a:srgbClr val="0066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2002" y="3021"/>
              <a:ext cx="544" cy="5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 type="triangle"/>
              <a:tailEnd type="none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AutoShape 28"/>
          <p:cNvSpPr>
            <a:spLocks noChangeArrowheads="1"/>
          </p:cNvSpPr>
          <p:nvPr/>
        </p:nvSpPr>
        <p:spPr bwMode="auto">
          <a:xfrm>
            <a:off x="2734945" y="2544445"/>
            <a:ext cx="215900" cy="215900"/>
          </a:xfrm>
          <a:prstGeom prst="downArrow">
            <a:avLst>
              <a:gd name="adj1" fmla="val 50000"/>
              <a:gd name="adj2" fmla="val 33456"/>
            </a:avLst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7666" name="直接箭头连接符 78"/>
          <p:cNvCxnSpPr/>
          <p:nvPr/>
        </p:nvCxnSpPr>
        <p:spPr>
          <a:xfrm rot="5400000" flipH="1" flipV="1">
            <a:off x="4364990" y="1394143"/>
            <a:ext cx="58738" cy="2224087"/>
          </a:xfrm>
          <a:prstGeom prst="straightConnector1">
            <a:avLst/>
          </a:prstGeom>
          <a:ln w="28575" cap="flat" cmpd="sng">
            <a:solidFill>
              <a:schemeClr val="bg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667" name="Text Box 14"/>
          <p:cNvSpPr txBox="1"/>
          <p:nvPr/>
        </p:nvSpPr>
        <p:spPr>
          <a:xfrm>
            <a:off x="2988945" y="1134110"/>
            <a:ext cx="3331845" cy="5219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产品分装控制电路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" name="矩形 59"/>
          <p:cNvSpPr/>
          <p:nvPr/>
        </p:nvSpPr>
        <p:spPr bwMode="auto">
          <a:xfrm>
            <a:off x="5729288" y="4071938"/>
            <a:ext cx="3203575" cy="180975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8675" name="Picture 7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Text Box 4"/>
          <p:cNvSpPr txBox="1"/>
          <p:nvPr/>
        </p:nvSpPr>
        <p:spPr>
          <a:xfrm>
            <a:off x="1071563" y="104775"/>
            <a:ext cx="7000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利用中规模计数器芯片设计时序逻辑电路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77" name="组合 13"/>
          <p:cNvGrpSpPr/>
          <p:nvPr/>
        </p:nvGrpSpPr>
        <p:grpSpPr>
          <a:xfrm>
            <a:off x="1143000" y="714375"/>
            <a:ext cx="6886575" cy="2060575"/>
            <a:chOff x="614334" y="2133182"/>
            <a:chExt cx="6886624" cy="2059401"/>
          </a:xfrm>
        </p:grpSpPr>
        <p:sp>
          <p:nvSpPr>
            <p:cNvPr id="28778" name="Text Box 4"/>
            <p:cNvSpPr txBox="1"/>
            <p:nvPr/>
          </p:nvSpPr>
          <p:spPr>
            <a:xfrm>
              <a:off x="623859" y="2482233"/>
              <a:ext cx="6877099" cy="17071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79705" indent="-179705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同步十进制加法计数器：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74LS160</a:t>
              </a: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（异步清零）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 74LS162</a:t>
              </a: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（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同步清零）</a:t>
              </a:r>
              <a:endPara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179705" indent="-179705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同步</a:t>
              </a:r>
              <a:r>
                <a:rPr lang="en-US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位二进制加法计数器： 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74LS161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（异步清零）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 74LS163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（同步清零） </a:t>
              </a:r>
              <a:endPara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179705" indent="-179705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异步二</a:t>
              </a:r>
              <a:r>
                <a:rPr lang="en-US" altLang="zh-CN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-</a:t>
              </a:r>
              <a:r>
                <a:rPr lang="zh-CN" altLang="en-US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五</a:t>
              </a:r>
              <a:r>
                <a:rPr lang="en-US" altLang="zh-CN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-</a:t>
              </a:r>
              <a:r>
                <a:rPr lang="zh-CN" altLang="en-US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十进制加法计数器：</a:t>
              </a:r>
              <a:r>
                <a:rPr lang="en-US" altLang="zh-CN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74LS90</a:t>
              </a: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（异步清零）</a:t>
              </a:r>
              <a:r>
                <a:rPr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, </a:t>
              </a:r>
              <a:r>
                <a:rPr lang="en-US" altLang="zh-CN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74LS290</a:t>
              </a:r>
              <a:r>
                <a:rPr lang="zh-CN" altLang="en-US" sz="15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（异步清零）</a:t>
              </a:r>
              <a:endParaRPr lang="en-US" altLang="zh-CN" sz="15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179705" indent="-179705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同步十进制加</a:t>
              </a:r>
              <a:r>
                <a:rPr lang="en-US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/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减计数器： 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74LS192</a:t>
              </a: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（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双时钟</a:t>
              </a:r>
              <a:r>
                <a: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）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</a:t>
              </a:r>
              <a:r>
                <a:rPr lang="en-US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74LS190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（单时钟）</a:t>
              </a:r>
              <a:endPara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179705" indent="-179705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同步</a:t>
              </a:r>
              <a:r>
                <a:rPr lang="en-US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位二进制加</a:t>
              </a:r>
              <a:r>
                <a:rPr lang="en-US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/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减计数器： 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74LS193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（双时钟）</a:t>
              </a:r>
              <a:r>
                <a:rPr lang="en-US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74LS191</a:t>
              </a: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（单时钟）</a:t>
              </a:r>
              <a:endPara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" name="圆角矩形 248"/>
            <p:cNvSpPr>
              <a:spLocks noChangeArrowheads="1"/>
            </p:cNvSpPr>
            <p:nvPr/>
          </p:nvSpPr>
          <p:spPr bwMode="auto">
            <a:xfrm>
              <a:off x="614334" y="2356891"/>
              <a:ext cx="6815186" cy="1835692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>
                  <a:lumMod val="50000"/>
                </a:schemeClr>
              </a:solidFill>
              <a:prstDash val="sysDash"/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80" name="TextBox 12"/>
            <p:cNvSpPr txBox="1"/>
            <p:nvPr/>
          </p:nvSpPr>
          <p:spPr>
            <a:xfrm>
              <a:off x="3328997" y="2133182"/>
              <a:ext cx="1357322" cy="3539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计数器芯片</a:t>
              </a:r>
              <a:endParaRPr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0" name="矩形 49"/>
          <p:cNvSpPr/>
          <p:nvPr/>
        </p:nvSpPr>
        <p:spPr bwMode="auto">
          <a:xfrm>
            <a:off x="5726113" y="3713163"/>
            <a:ext cx="3205163" cy="35877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724525" y="3282950"/>
          <a:ext cx="3203846" cy="1736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9826"/>
                <a:gridCol w="390254"/>
                <a:gridCol w="468067"/>
                <a:gridCol w="424338"/>
                <a:gridCol w="339471"/>
                <a:gridCol w="226816"/>
                <a:gridCol w="347624"/>
                <a:gridCol w="347624"/>
                <a:gridCol w="329826"/>
              </a:tblGrid>
              <a:tr h="21103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200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19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CP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(1)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(2)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(1)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(2)</a:t>
                      </a:r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68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1   0    0   1</a:t>
                      </a:r>
                      <a:endParaRPr lang="zh-CN" altLang="en-US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计数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计数</a:t>
                      </a:r>
                      <a:endParaRPr lang="zh-CN" altLang="en-US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82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计数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8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ea typeface="+mn-ea"/>
                        </a:rPr>
                        <a:t>↓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计数</a:t>
                      </a:r>
                      <a:endParaRPr lang="zh-CN" altLang="en-US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52" name="Text Box 63"/>
          <p:cNvSpPr txBox="1"/>
          <p:nvPr/>
        </p:nvSpPr>
        <p:spPr>
          <a:xfrm>
            <a:off x="6372225" y="2941638"/>
            <a:ext cx="192881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74LS90/290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功能表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23850" y="3282950"/>
            <a:ext cx="5105400" cy="1449388"/>
            <a:chOff x="323528" y="3194932"/>
            <a:chExt cx="5105380" cy="1448520"/>
          </a:xfrm>
        </p:grpSpPr>
        <p:grpSp>
          <p:nvGrpSpPr>
            <p:cNvPr id="34" name="Group 65"/>
            <p:cNvGrpSpPr/>
            <p:nvPr/>
          </p:nvGrpSpPr>
          <p:grpSpPr bwMode="auto">
            <a:xfrm>
              <a:off x="3439770" y="3267082"/>
              <a:ext cx="1989138" cy="771525"/>
              <a:chOff x="3216" y="3408"/>
              <a:chExt cx="1253" cy="648"/>
            </a:xfrm>
            <a:solidFill>
              <a:srgbClr val="B6DF89"/>
            </a:solidFill>
          </p:grpSpPr>
          <p:sp>
            <p:nvSpPr>
              <p:cNvPr id="35" name="Oval 66"/>
              <p:cNvSpPr>
                <a:spLocks noChangeArrowheads="1"/>
              </p:cNvSpPr>
              <p:nvPr/>
            </p:nvSpPr>
            <p:spPr bwMode="auto">
              <a:xfrm>
                <a:off x="3216" y="3408"/>
                <a:ext cx="317" cy="212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000</a:t>
                </a:r>
                <a:endPara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Oval 67"/>
              <p:cNvSpPr>
                <a:spLocks noChangeArrowheads="1"/>
              </p:cNvSpPr>
              <p:nvPr/>
            </p:nvSpPr>
            <p:spPr bwMode="auto">
              <a:xfrm>
                <a:off x="3684" y="3408"/>
                <a:ext cx="317" cy="212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001</a:t>
                </a:r>
                <a:endPara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Oval 68"/>
              <p:cNvSpPr>
                <a:spLocks noChangeArrowheads="1"/>
              </p:cNvSpPr>
              <p:nvPr/>
            </p:nvSpPr>
            <p:spPr bwMode="auto">
              <a:xfrm>
                <a:off x="4152" y="3408"/>
                <a:ext cx="317" cy="212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010</a:t>
                </a:r>
                <a:endPara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Oval 69"/>
              <p:cNvSpPr>
                <a:spLocks noChangeArrowheads="1"/>
              </p:cNvSpPr>
              <p:nvPr/>
            </p:nvSpPr>
            <p:spPr bwMode="auto">
              <a:xfrm>
                <a:off x="3468" y="3844"/>
                <a:ext cx="317" cy="212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100</a:t>
                </a:r>
                <a:endPara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Oval 70"/>
              <p:cNvSpPr>
                <a:spLocks noChangeArrowheads="1"/>
              </p:cNvSpPr>
              <p:nvPr/>
            </p:nvSpPr>
            <p:spPr bwMode="auto">
              <a:xfrm>
                <a:off x="3948" y="3844"/>
                <a:ext cx="317" cy="212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011</a:t>
                </a:r>
                <a:endPara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Line 71"/>
              <p:cNvSpPr>
                <a:spLocks noChangeShapeType="1"/>
              </p:cNvSpPr>
              <p:nvPr/>
            </p:nvSpPr>
            <p:spPr bwMode="auto">
              <a:xfrm>
                <a:off x="3543" y="3516"/>
                <a:ext cx="136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72"/>
              <p:cNvSpPr>
                <a:spLocks noChangeShapeType="1"/>
              </p:cNvSpPr>
              <p:nvPr/>
            </p:nvSpPr>
            <p:spPr bwMode="auto">
              <a:xfrm>
                <a:off x="4005" y="3520"/>
                <a:ext cx="136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73"/>
              <p:cNvSpPr>
                <a:spLocks noChangeShapeType="1"/>
              </p:cNvSpPr>
              <p:nvPr/>
            </p:nvSpPr>
            <p:spPr bwMode="auto">
              <a:xfrm>
                <a:off x="3795" y="3964"/>
                <a:ext cx="136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74"/>
              <p:cNvSpPr>
                <a:spLocks noChangeShapeType="1"/>
              </p:cNvSpPr>
              <p:nvPr/>
            </p:nvSpPr>
            <p:spPr bwMode="auto">
              <a:xfrm flipH="1">
                <a:off x="4194" y="3636"/>
                <a:ext cx="90" cy="24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Line 75"/>
              <p:cNvSpPr>
                <a:spLocks noChangeShapeType="1"/>
              </p:cNvSpPr>
              <p:nvPr/>
            </p:nvSpPr>
            <p:spPr bwMode="auto">
              <a:xfrm flipH="1" flipV="1">
                <a:off x="3393" y="3660"/>
                <a:ext cx="99" cy="204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Group 76"/>
            <p:cNvGrpSpPr/>
            <p:nvPr/>
          </p:nvGrpSpPr>
          <p:grpSpPr bwMode="auto">
            <a:xfrm>
              <a:off x="3725522" y="4267214"/>
              <a:ext cx="1455738" cy="376238"/>
              <a:chOff x="3648" y="3065"/>
              <a:chExt cx="917" cy="31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6" name="Oval 7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317" cy="212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Oval 78"/>
              <p:cNvSpPr>
                <a:spLocks noChangeArrowheads="1"/>
              </p:cNvSpPr>
              <p:nvPr/>
            </p:nvSpPr>
            <p:spPr bwMode="auto">
              <a:xfrm>
                <a:off x="4248" y="3120"/>
                <a:ext cx="317" cy="212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79"/>
              <p:cNvSpPr/>
              <p:nvPr/>
            </p:nvSpPr>
            <p:spPr bwMode="auto">
              <a:xfrm>
                <a:off x="3883" y="3065"/>
                <a:ext cx="431" cy="60"/>
              </a:xfrm>
              <a:custGeom>
                <a:avLst/>
                <a:gdLst>
                  <a:gd name="T0" fmla="*/ 0 w 672"/>
                  <a:gd name="T1" fmla="*/ 96 h 96"/>
                  <a:gd name="T2" fmla="*/ 336 w 672"/>
                  <a:gd name="T3" fmla="*/ 0 h 96"/>
                  <a:gd name="T4" fmla="*/ 672 w 672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96">
                    <a:moveTo>
                      <a:pt x="0" y="96"/>
                    </a:moveTo>
                    <a:cubicBezTo>
                      <a:pt x="112" y="48"/>
                      <a:pt x="224" y="0"/>
                      <a:pt x="336" y="0"/>
                    </a:cubicBezTo>
                    <a:cubicBezTo>
                      <a:pt x="448" y="0"/>
                      <a:pt x="560" y="48"/>
                      <a:pt x="672" y="96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80"/>
              <p:cNvSpPr/>
              <p:nvPr/>
            </p:nvSpPr>
            <p:spPr bwMode="auto">
              <a:xfrm>
                <a:off x="3877" y="3321"/>
                <a:ext cx="431" cy="60"/>
              </a:xfrm>
              <a:custGeom>
                <a:avLst/>
                <a:gdLst>
                  <a:gd name="T0" fmla="*/ 768 w 768"/>
                  <a:gd name="T1" fmla="*/ 0 h 144"/>
                  <a:gd name="T2" fmla="*/ 384 w 768"/>
                  <a:gd name="T3" fmla="*/ 144 h 144"/>
                  <a:gd name="T4" fmla="*/ 0 w 768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144">
                    <a:moveTo>
                      <a:pt x="768" y="0"/>
                    </a:moveTo>
                    <a:cubicBezTo>
                      <a:pt x="640" y="72"/>
                      <a:pt x="512" y="144"/>
                      <a:pt x="384" y="144"/>
                    </a:cubicBezTo>
                    <a:cubicBezTo>
                      <a:pt x="256" y="144"/>
                      <a:pt x="128" y="7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754" name="组合 54"/>
            <p:cNvGrpSpPr/>
            <p:nvPr/>
          </p:nvGrpSpPr>
          <p:grpSpPr>
            <a:xfrm>
              <a:off x="323528" y="3194932"/>
              <a:ext cx="3052784" cy="1448520"/>
              <a:chOff x="323528" y="3194932"/>
              <a:chExt cx="3052784" cy="1448520"/>
            </a:xfrm>
          </p:grpSpPr>
          <p:sp>
            <p:nvSpPr>
              <p:cNvPr id="28755" name="Rectangle 41"/>
              <p:cNvSpPr/>
              <p:nvPr/>
            </p:nvSpPr>
            <p:spPr>
              <a:xfrm>
                <a:off x="447354" y="3391881"/>
                <a:ext cx="2843206" cy="1071570"/>
              </a:xfrm>
              <a:prstGeom prst="rect">
                <a:avLst/>
              </a:prstGeom>
              <a:solidFill>
                <a:srgbClr val="FFFF66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42"/>
              <p:cNvSpPr>
                <a:spLocks noChangeArrowheads="1"/>
              </p:cNvSpPr>
              <p:nvPr/>
            </p:nvSpPr>
            <p:spPr bwMode="auto">
              <a:xfrm>
                <a:off x="771197" y="3598267"/>
                <a:ext cx="936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模</a:t>
                </a: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计数</a:t>
                </a:r>
                <a:endPara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57" name="Rectangle 43"/>
              <p:cNvSpPr/>
              <p:nvPr/>
            </p:nvSpPr>
            <p:spPr>
              <a:xfrm>
                <a:off x="2196759" y="3598267"/>
                <a:ext cx="936000" cy="360000"/>
              </a:xfrm>
              <a:prstGeom prst="rect">
                <a:avLst/>
              </a:prstGeom>
              <a:solidFill>
                <a:srgbClr val="B6DF89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5</a:t>
                </a:r>
                <a:r>
                  <a:rPr lang="zh-CN" alt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Oval 44"/>
              <p:cNvSpPr>
                <a:spLocks noChangeArrowheads="1"/>
              </p:cNvSpPr>
              <p:nvPr/>
            </p:nvSpPr>
            <p:spPr bwMode="auto">
              <a:xfrm>
                <a:off x="699759" y="3749079"/>
                <a:ext cx="72000" cy="72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59" name="Oval 45"/>
              <p:cNvSpPr/>
              <p:nvPr/>
            </p:nvSpPr>
            <p:spPr>
              <a:xfrm>
                <a:off x="2123733" y="3749079"/>
                <a:ext cx="72000" cy="72000"/>
              </a:xfrm>
              <a:prstGeom prst="ellipse">
                <a:avLst/>
              </a:prstGeom>
              <a:solidFill>
                <a:srgbClr val="B6DF89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60" name="Line 46"/>
              <p:cNvSpPr/>
              <p:nvPr/>
            </p:nvSpPr>
            <p:spPr>
              <a:xfrm flipV="1">
                <a:off x="1218858" y="3194932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61" name="Line 47"/>
              <p:cNvSpPr/>
              <p:nvPr/>
            </p:nvSpPr>
            <p:spPr>
              <a:xfrm flipV="1">
                <a:off x="2309465" y="3194932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62" name="Line 48"/>
              <p:cNvSpPr/>
              <p:nvPr/>
            </p:nvSpPr>
            <p:spPr>
              <a:xfrm flipV="1">
                <a:off x="2647618" y="3194932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63" name="Line 49"/>
              <p:cNvSpPr/>
              <p:nvPr/>
            </p:nvSpPr>
            <p:spPr>
              <a:xfrm flipV="1">
                <a:off x="3004808" y="3194932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64" name="Line 50"/>
              <p:cNvSpPr/>
              <p:nvPr/>
            </p:nvSpPr>
            <p:spPr>
              <a:xfrm>
                <a:off x="333053" y="3787176"/>
                <a:ext cx="360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65" name="Text Box 51"/>
              <p:cNvSpPr txBox="1"/>
              <p:nvPr/>
            </p:nvSpPr>
            <p:spPr>
              <a:xfrm>
                <a:off x="366419" y="3529348"/>
                <a:ext cx="538138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66" name="Line 52"/>
              <p:cNvSpPr/>
              <p:nvPr/>
            </p:nvSpPr>
            <p:spPr>
              <a:xfrm flipH="1">
                <a:off x="1980865" y="3787177"/>
                <a:ext cx="144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67" name="Line 53"/>
              <p:cNvSpPr/>
              <p:nvPr/>
            </p:nvSpPr>
            <p:spPr>
              <a:xfrm>
                <a:off x="1985628" y="3777652"/>
                <a:ext cx="0" cy="36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68" name="Line 54"/>
              <p:cNvSpPr/>
              <p:nvPr/>
            </p:nvSpPr>
            <p:spPr>
              <a:xfrm flipH="1">
                <a:off x="323528" y="4125314"/>
                <a:ext cx="165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28769" name="Text Box 55"/>
              <p:cNvSpPr txBox="1"/>
              <p:nvPr/>
            </p:nvSpPr>
            <p:spPr>
              <a:xfrm>
                <a:off x="375944" y="3876684"/>
                <a:ext cx="538138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70" name="Text Box 56"/>
              <p:cNvSpPr txBox="1"/>
              <p:nvPr/>
            </p:nvSpPr>
            <p:spPr>
              <a:xfrm>
                <a:off x="642609" y="4215799"/>
                <a:ext cx="244316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    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71" name="Line 57"/>
              <p:cNvSpPr/>
              <p:nvPr/>
            </p:nvSpPr>
            <p:spPr>
              <a:xfrm>
                <a:off x="856913" y="4463452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28772" name="Line 58"/>
              <p:cNvSpPr/>
              <p:nvPr/>
            </p:nvSpPr>
            <p:spPr>
              <a:xfrm>
                <a:off x="1290296" y="4463451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28773" name="Line 59"/>
              <p:cNvSpPr/>
              <p:nvPr/>
            </p:nvSpPr>
            <p:spPr>
              <a:xfrm>
                <a:off x="1795127" y="4463452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28774" name="Line 60"/>
              <p:cNvSpPr/>
              <p:nvPr/>
            </p:nvSpPr>
            <p:spPr>
              <a:xfrm>
                <a:off x="2242805" y="4463452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28775" name="Text Box 61"/>
              <p:cNvSpPr txBox="1"/>
              <p:nvPr/>
            </p:nvSpPr>
            <p:spPr>
              <a:xfrm>
                <a:off x="1147420" y="3348372"/>
                <a:ext cx="222889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         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" name="等腰三角形 52"/>
              <p:cNvSpPr/>
              <p:nvPr/>
            </p:nvSpPr>
            <p:spPr bwMode="auto">
              <a:xfrm rot="5400000">
                <a:off x="754745" y="3732758"/>
                <a:ext cx="144000" cy="108000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 bwMode="auto">
              <a:xfrm rot="5400000">
                <a:off x="2178742" y="3732758"/>
                <a:ext cx="144000" cy="108000"/>
              </a:xfrm>
              <a:prstGeom prst="triangle">
                <a:avLst/>
              </a:prstGeom>
              <a:solidFill>
                <a:srgbClr val="B6DF89"/>
              </a:solidFill>
              <a:ln w="19050" cap="flat" cmpd="sng" algn="ctr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7" name="组合 12"/>
          <p:cNvGrpSpPr/>
          <p:nvPr/>
        </p:nvGrpSpPr>
        <p:grpSpPr>
          <a:xfrm>
            <a:off x="5292725" y="2859088"/>
            <a:ext cx="900113" cy="360362"/>
            <a:chOff x="4429124" y="984439"/>
            <a:chExt cx="4196602" cy="771942"/>
          </a:xfrm>
        </p:grpSpPr>
        <p:sp>
          <p:nvSpPr>
            <p:cNvPr id="28750" name="圆角矩形标注 13"/>
            <p:cNvSpPr/>
            <p:nvPr/>
          </p:nvSpPr>
          <p:spPr>
            <a:xfrm>
              <a:off x="4451343" y="984439"/>
              <a:ext cx="4128911" cy="771942"/>
            </a:xfrm>
            <a:prstGeom prst="wedgeRoundRectCallout">
              <a:avLst>
                <a:gd name="adj1" fmla="val 46852"/>
                <a:gd name="adj2" fmla="val 100523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51" name="Text Box 34"/>
            <p:cNvSpPr txBox="1"/>
            <p:nvPr/>
          </p:nvSpPr>
          <p:spPr>
            <a:xfrm>
              <a:off x="4429124" y="1000113"/>
              <a:ext cx="4196602" cy="31441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  <a:buClr>
                  <a:srgbClr val="C00000"/>
                </a:buClr>
                <a:buSzPct val="70000"/>
              </a:pP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异步清零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0" grpId="0" animBg="1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9698" name="Picture 7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Text Box 5"/>
          <p:cNvSpPr txBox="1"/>
          <p:nvPr/>
        </p:nvSpPr>
        <p:spPr>
          <a:xfrm>
            <a:off x="714375" y="714375"/>
            <a:ext cx="47863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8421-BCD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码模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计数器</a:t>
            </a: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219700" y="1216025"/>
          <a:ext cx="3600450" cy="20660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0650"/>
                <a:gridCol w="493446"/>
                <a:gridCol w="471112"/>
                <a:gridCol w="476860"/>
                <a:gridCol w="381489"/>
                <a:gridCol w="254890"/>
                <a:gridCol w="390652"/>
                <a:gridCol w="390652"/>
                <a:gridCol w="370650"/>
              </a:tblGrid>
              <a:tr h="229477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62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CP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(1)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(2)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(1)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(2)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134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4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1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0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1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1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1   0   0  1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4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0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0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计数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4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0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0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计数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34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0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0</a:t>
                      </a:r>
                      <a:endParaRPr lang="zh-CN" altLang="en-US" sz="14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计数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213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latin typeface="宋体" panose="02010600030101010101" pitchFamily="2" charset="-122"/>
                          <a:ea typeface="+mn-ea"/>
                        </a:rPr>
                        <a:t>↓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计数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29768" name="Text Box 63"/>
          <p:cNvSpPr txBox="1"/>
          <p:nvPr/>
        </p:nvSpPr>
        <p:spPr>
          <a:xfrm>
            <a:off x="5962650" y="915988"/>
            <a:ext cx="192881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74LS90/290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功能表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69" name="Text Box 4"/>
          <p:cNvSpPr txBox="1"/>
          <p:nvPr/>
        </p:nvSpPr>
        <p:spPr>
          <a:xfrm>
            <a:off x="1071563" y="104775"/>
            <a:ext cx="7000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计数器芯片的应用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48263" y="3579813"/>
            <a:ext cx="3960812" cy="1295400"/>
            <a:chOff x="899592" y="3163449"/>
            <a:chExt cx="3960440" cy="1280509"/>
          </a:xfrm>
        </p:grpSpPr>
        <p:grpSp>
          <p:nvGrpSpPr>
            <p:cNvPr id="29922" name="组合 137"/>
            <p:cNvGrpSpPr/>
            <p:nvPr/>
          </p:nvGrpSpPr>
          <p:grpSpPr>
            <a:xfrm>
              <a:off x="1187624" y="3449201"/>
              <a:ext cx="3672408" cy="994757"/>
              <a:chOff x="4333890" y="3786196"/>
              <a:chExt cx="2883098" cy="766763"/>
            </a:xfrm>
          </p:grpSpPr>
          <p:sp>
            <p:nvSpPr>
              <p:cNvPr id="29924" name="Oval 40"/>
              <p:cNvSpPr/>
              <p:nvPr/>
            </p:nvSpPr>
            <p:spPr>
              <a:xfrm>
                <a:off x="4333890" y="378619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0000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25" name="Oval 41"/>
              <p:cNvSpPr/>
              <p:nvPr/>
            </p:nvSpPr>
            <p:spPr>
              <a:xfrm>
                <a:off x="4951413" y="378619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0001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26" name="Oval 42"/>
              <p:cNvSpPr/>
              <p:nvPr/>
            </p:nvSpPr>
            <p:spPr>
              <a:xfrm>
                <a:off x="5556255" y="378619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0010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27" name="Oval 43"/>
              <p:cNvSpPr/>
              <p:nvPr/>
            </p:nvSpPr>
            <p:spPr>
              <a:xfrm>
                <a:off x="6184909" y="378619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0011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28" name="Oval 44"/>
              <p:cNvSpPr/>
              <p:nvPr/>
            </p:nvSpPr>
            <p:spPr>
              <a:xfrm>
                <a:off x="6784988" y="378619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0100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29" name="Oval 46"/>
              <p:cNvSpPr/>
              <p:nvPr/>
            </p:nvSpPr>
            <p:spPr>
              <a:xfrm>
                <a:off x="4951413" y="430054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30" name="Oval 47"/>
              <p:cNvSpPr/>
              <p:nvPr/>
            </p:nvSpPr>
            <p:spPr>
              <a:xfrm>
                <a:off x="5575305" y="430054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0111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31" name="Oval 48"/>
              <p:cNvSpPr/>
              <p:nvPr/>
            </p:nvSpPr>
            <p:spPr>
              <a:xfrm>
                <a:off x="6184909" y="430054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0110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32" name="Oval 49"/>
              <p:cNvSpPr/>
              <p:nvPr/>
            </p:nvSpPr>
            <p:spPr>
              <a:xfrm>
                <a:off x="6784988" y="430054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0101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Line 50"/>
              <p:cNvSpPr>
                <a:spLocks noChangeShapeType="1"/>
              </p:cNvSpPr>
              <p:nvPr/>
            </p:nvSpPr>
            <p:spPr bwMode="auto">
              <a:xfrm>
                <a:off x="4770483" y="3919546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51"/>
              <p:cNvSpPr>
                <a:spLocks noChangeShapeType="1"/>
              </p:cNvSpPr>
              <p:nvPr/>
            </p:nvSpPr>
            <p:spPr bwMode="auto">
              <a:xfrm>
                <a:off x="4770483" y="4443421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52"/>
              <p:cNvSpPr>
                <a:spLocks noChangeShapeType="1"/>
              </p:cNvSpPr>
              <p:nvPr/>
            </p:nvSpPr>
            <p:spPr bwMode="auto">
              <a:xfrm>
                <a:off x="5384887" y="3910021"/>
                <a:ext cx="1794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53"/>
              <p:cNvSpPr>
                <a:spLocks noChangeShapeType="1"/>
              </p:cNvSpPr>
              <p:nvPr/>
            </p:nvSpPr>
            <p:spPr bwMode="auto">
              <a:xfrm>
                <a:off x="5394413" y="4433896"/>
                <a:ext cx="1794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54"/>
              <p:cNvSpPr>
                <a:spLocks noChangeShapeType="1"/>
              </p:cNvSpPr>
              <p:nvPr/>
            </p:nvSpPr>
            <p:spPr bwMode="auto">
              <a:xfrm>
                <a:off x="6008818" y="3919546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Line 55"/>
              <p:cNvSpPr>
                <a:spLocks noChangeShapeType="1"/>
              </p:cNvSpPr>
              <p:nvPr/>
            </p:nvSpPr>
            <p:spPr bwMode="auto">
              <a:xfrm>
                <a:off x="6008818" y="4443421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56"/>
              <p:cNvSpPr>
                <a:spLocks noChangeShapeType="1"/>
              </p:cNvSpPr>
              <p:nvPr/>
            </p:nvSpPr>
            <p:spPr bwMode="auto">
              <a:xfrm>
                <a:off x="6618460" y="3924309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57"/>
              <p:cNvSpPr>
                <a:spLocks noChangeShapeType="1"/>
              </p:cNvSpPr>
              <p:nvPr/>
            </p:nvSpPr>
            <p:spPr bwMode="auto">
              <a:xfrm>
                <a:off x="6608934" y="4443421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941" name="Oval 59"/>
              <p:cNvSpPr/>
              <p:nvPr/>
            </p:nvSpPr>
            <p:spPr>
              <a:xfrm>
                <a:off x="4337065" y="430054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29942" name="直接箭头连接符 135"/>
              <p:cNvCxnSpPr/>
              <p:nvPr/>
            </p:nvCxnSpPr>
            <p:spPr>
              <a:xfrm rot="5400000">
                <a:off x="6864571" y="4175857"/>
                <a:ext cx="252000" cy="1588"/>
              </a:xfrm>
              <a:prstGeom prst="straightConnector1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cxnSp>
          <p:cxnSp>
            <p:nvCxnSpPr>
              <p:cNvPr id="29943" name="直接箭头连接符 136"/>
              <p:cNvCxnSpPr/>
              <p:nvPr/>
            </p:nvCxnSpPr>
            <p:spPr>
              <a:xfrm rot="5400000">
                <a:off x="4416631" y="4168993"/>
                <a:ext cx="252000" cy="1588"/>
              </a:xfrm>
              <a:prstGeom prst="straightConnector1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cxnSp>
        </p:grpSp>
        <p:sp>
          <p:nvSpPr>
            <p:cNvPr id="29923" name="Text Box 51"/>
            <p:cNvSpPr txBox="1"/>
            <p:nvPr/>
          </p:nvSpPr>
          <p:spPr>
            <a:xfrm>
              <a:off x="899592" y="3163449"/>
              <a:ext cx="119791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zh-CN" sz="1400" b="1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11188" y="1276350"/>
            <a:ext cx="3533775" cy="1524000"/>
            <a:chOff x="1038197" y="1332783"/>
            <a:chExt cx="3533803" cy="1525513"/>
          </a:xfrm>
        </p:grpSpPr>
        <p:grpSp>
          <p:nvGrpSpPr>
            <p:cNvPr id="29893" name="组合 23"/>
            <p:cNvGrpSpPr/>
            <p:nvPr/>
          </p:nvGrpSpPr>
          <p:grpSpPr>
            <a:xfrm>
              <a:off x="1352528" y="1332783"/>
              <a:ext cx="3219472" cy="1461805"/>
              <a:chOff x="1652594" y="861318"/>
              <a:chExt cx="3219472" cy="1461805"/>
            </a:xfrm>
          </p:grpSpPr>
          <p:sp>
            <p:nvSpPr>
              <p:cNvPr id="29901" name="Rectangle 41"/>
              <p:cNvSpPr/>
              <p:nvPr/>
            </p:nvSpPr>
            <p:spPr>
              <a:xfrm>
                <a:off x="1871670" y="1071552"/>
                <a:ext cx="2843206" cy="1071570"/>
              </a:xfrm>
              <a:prstGeom prst="rect">
                <a:avLst/>
              </a:prstGeom>
              <a:solidFill>
                <a:srgbClr val="FFFF66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02" name="Oval 44"/>
              <p:cNvSpPr/>
              <p:nvPr/>
            </p:nvSpPr>
            <p:spPr>
              <a:xfrm>
                <a:off x="2124075" y="14567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03" name="Oval 45"/>
              <p:cNvSpPr/>
              <p:nvPr/>
            </p:nvSpPr>
            <p:spPr>
              <a:xfrm>
                <a:off x="3548049" y="14567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04" name="Line 46"/>
              <p:cNvSpPr/>
              <p:nvPr/>
            </p:nvSpPr>
            <p:spPr>
              <a:xfrm flipV="1">
                <a:off x="2643174" y="861318"/>
                <a:ext cx="0" cy="468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905" name="Line 47"/>
              <p:cNvSpPr/>
              <p:nvPr/>
            </p:nvSpPr>
            <p:spPr>
              <a:xfrm flipV="1">
                <a:off x="3733781" y="861318"/>
                <a:ext cx="0" cy="468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906" name="Line 48"/>
              <p:cNvSpPr/>
              <p:nvPr/>
            </p:nvSpPr>
            <p:spPr>
              <a:xfrm flipV="1">
                <a:off x="4071934" y="861318"/>
                <a:ext cx="0" cy="468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907" name="Line 49"/>
              <p:cNvSpPr/>
              <p:nvPr/>
            </p:nvSpPr>
            <p:spPr>
              <a:xfrm flipV="1">
                <a:off x="4429124" y="861318"/>
                <a:ext cx="0" cy="468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908" name="Line 50"/>
              <p:cNvSpPr/>
              <p:nvPr/>
            </p:nvSpPr>
            <p:spPr>
              <a:xfrm>
                <a:off x="1652594" y="1495440"/>
                <a:ext cx="468000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909" name="Text Box 51"/>
              <p:cNvSpPr txBox="1"/>
              <p:nvPr/>
            </p:nvSpPr>
            <p:spPr>
              <a:xfrm>
                <a:off x="1790707" y="1233830"/>
                <a:ext cx="538138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10" name="Line 52"/>
              <p:cNvSpPr/>
              <p:nvPr/>
            </p:nvSpPr>
            <p:spPr>
              <a:xfrm flipH="1">
                <a:off x="3405181" y="1494879"/>
                <a:ext cx="144000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911" name="Line 53"/>
              <p:cNvSpPr/>
              <p:nvPr/>
            </p:nvSpPr>
            <p:spPr>
              <a:xfrm>
                <a:off x="3409944" y="1500059"/>
                <a:ext cx="0" cy="32400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912" name="Line 54"/>
              <p:cNvSpPr/>
              <p:nvPr/>
            </p:nvSpPr>
            <p:spPr>
              <a:xfrm flipH="1">
                <a:off x="1785943" y="1804985"/>
                <a:ext cx="1620000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29913" name="Text Box 55"/>
              <p:cNvSpPr txBox="1"/>
              <p:nvPr/>
            </p:nvSpPr>
            <p:spPr>
              <a:xfrm>
                <a:off x="3200445" y="1233631"/>
                <a:ext cx="538138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14" name="Text Box 56"/>
              <p:cNvSpPr txBox="1"/>
              <p:nvPr/>
            </p:nvSpPr>
            <p:spPr>
              <a:xfrm>
                <a:off x="2057400" y="1857370"/>
                <a:ext cx="244316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    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15" name="Line 57"/>
              <p:cNvSpPr/>
              <p:nvPr/>
            </p:nvSpPr>
            <p:spPr>
              <a:xfrm>
                <a:off x="2281229" y="2143123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29916" name="Line 58"/>
              <p:cNvSpPr/>
              <p:nvPr/>
            </p:nvSpPr>
            <p:spPr>
              <a:xfrm>
                <a:off x="2714612" y="2143122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29917" name="Line 59"/>
              <p:cNvSpPr/>
              <p:nvPr/>
            </p:nvSpPr>
            <p:spPr>
              <a:xfrm>
                <a:off x="3219443" y="2143123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29918" name="Line 60"/>
              <p:cNvSpPr/>
              <p:nvPr/>
            </p:nvSpPr>
            <p:spPr>
              <a:xfrm>
                <a:off x="3667121" y="2143123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29919" name="Text Box 61"/>
              <p:cNvSpPr txBox="1"/>
              <p:nvPr/>
            </p:nvSpPr>
            <p:spPr>
              <a:xfrm>
                <a:off x="2571736" y="1081435"/>
                <a:ext cx="2300330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           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20" name="Rectangle 43"/>
              <p:cNvSpPr/>
              <p:nvPr/>
            </p:nvSpPr>
            <p:spPr>
              <a:xfrm>
                <a:off x="3621075" y="1311657"/>
                <a:ext cx="936000" cy="360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5</a:t>
                </a:r>
                <a:r>
                  <a:rPr lang="zh-CN" alt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9921" name="Rectangle 42"/>
              <p:cNvSpPr/>
              <p:nvPr/>
            </p:nvSpPr>
            <p:spPr>
              <a:xfrm>
                <a:off x="2195513" y="1311657"/>
                <a:ext cx="936000" cy="360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2</a:t>
                </a:r>
                <a:r>
                  <a:rPr lang="zh-CN" alt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9894" name="直接连接符 49"/>
            <p:cNvCxnSpPr/>
            <p:nvPr/>
          </p:nvCxnSpPr>
          <p:spPr>
            <a:xfrm rot="10800000">
              <a:off x="1474370" y="1452555"/>
              <a:ext cx="864000" cy="158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oval" w="sm" len="sm"/>
              <a:tailEnd type="none" w="med" len="med"/>
            </a:ln>
          </p:spPr>
        </p:cxnSp>
        <p:sp>
          <p:nvSpPr>
            <p:cNvPr id="29895" name="Line 53"/>
            <p:cNvSpPr/>
            <p:nvPr/>
          </p:nvSpPr>
          <p:spPr>
            <a:xfrm>
              <a:off x="1485877" y="1457317"/>
              <a:ext cx="0" cy="82800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896" name="Line 54"/>
            <p:cNvSpPr/>
            <p:nvPr/>
          </p:nvSpPr>
          <p:spPr>
            <a:xfrm flipH="1">
              <a:off x="1985944" y="2786064"/>
              <a:ext cx="1548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cxnSp>
          <p:nvCxnSpPr>
            <p:cNvPr id="29897" name="直接连接符 54"/>
            <p:cNvCxnSpPr/>
            <p:nvPr/>
          </p:nvCxnSpPr>
          <p:spPr>
            <a:xfrm rot="5400000">
              <a:off x="3457567" y="2786064"/>
              <a:ext cx="142876" cy="1588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75" name="等腰三角形 74"/>
            <p:cNvSpPr/>
            <p:nvPr/>
          </p:nvSpPr>
          <p:spPr bwMode="auto">
            <a:xfrm rot="5400000">
              <a:off x="1882216" y="1918230"/>
              <a:ext cx="144000" cy="108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99" name="Text Box 51"/>
            <p:cNvSpPr txBox="1"/>
            <p:nvPr/>
          </p:nvSpPr>
          <p:spPr>
            <a:xfrm>
              <a:off x="1038197" y="1838652"/>
              <a:ext cx="42862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1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CP</a:t>
              </a:r>
              <a:endParaRPr lang="en-US" altLang="zh-CN" sz="1100" b="1" baseline="-250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等腰三角形 80"/>
            <p:cNvSpPr/>
            <p:nvPr/>
          </p:nvSpPr>
          <p:spPr bwMode="auto">
            <a:xfrm rot="5400000">
              <a:off x="3310982" y="1908711"/>
              <a:ext cx="144000" cy="108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-63500" y="3103563"/>
            <a:ext cx="5284788" cy="1974850"/>
            <a:chOff x="-63112" y="3103987"/>
            <a:chExt cx="5285061" cy="1973892"/>
          </a:xfrm>
        </p:grpSpPr>
        <p:grpSp>
          <p:nvGrpSpPr>
            <p:cNvPr id="29773" name="Group 169"/>
            <p:cNvGrpSpPr/>
            <p:nvPr/>
          </p:nvGrpSpPr>
          <p:grpSpPr>
            <a:xfrm>
              <a:off x="-63112" y="3103987"/>
              <a:ext cx="5285061" cy="1973892"/>
              <a:chOff x="-24" y="2112"/>
              <a:chExt cx="5642" cy="2047"/>
            </a:xfrm>
          </p:grpSpPr>
          <p:sp>
            <p:nvSpPr>
              <p:cNvPr id="29778" name="Line 39"/>
              <p:cNvSpPr/>
              <p:nvPr/>
            </p:nvSpPr>
            <p:spPr>
              <a:xfrm>
                <a:off x="768" y="216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79" name="Line 40"/>
              <p:cNvSpPr/>
              <p:nvPr/>
            </p:nvSpPr>
            <p:spPr>
              <a:xfrm>
                <a:off x="100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780" name="Line 41"/>
              <p:cNvSpPr/>
              <p:nvPr/>
            </p:nvSpPr>
            <p:spPr>
              <a:xfrm>
                <a:off x="76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81" name="Line 42"/>
              <p:cNvSpPr/>
              <p:nvPr/>
            </p:nvSpPr>
            <p:spPr>
              <a:xfrm>
                <a:off x="100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82" name="Line 43"/>
              <p:cNvSpPr/>
              <p:nvPr/>
            </p:nvSpPr>
            <p:spPr>
              <a:xfrm>
                <a:off x="1248" y="216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83" name="Line 44"/>
              <p:cNvSpPr/>
              <p:nvPr/>
            </p:nvSpPr>
            <p:spPr>
              <a:xfrm>
                <a:off x="148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784" name="Line 45"/>
              <p:cNvSpPr/>
              <p:nvPr/>
            </p:nvSpPr>
            <p:spPr>
              <a:xfrm>
                <a:off x="124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85" name="Line 46"/>
              <p:cNvSpPr/>
              <p:nvPr/>
            </p:nvSpPr>
            <p:spPr>
              <a:xfrm>
                <a:off x="148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86" name="Line 47"/>
              <p:cNvSpPr/>
              <p:nvPr/>
            </p:nvSpPr>
            <p:spPr>
              <a:xfrm>
                <a:off x="1728" y="216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87" name="Line 48"/>
              <p:cNvSpPr/>
              <p:nvPr/>
            </p:nvSpPr>
            <p:spPr>
              <a:xfrm>
                <a:off x="196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788" name="Line 49"/>
              <p:cNvSpPr/>
              <p:nvPr/>
            </p:nvSpPr>
            <p:spPr>
              <a:xfrm>
                <a:off x="172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89" name="Line 50"/>
              <p:cNvSpPr/>
              <p:nvPr/>
            </p:nvSpPr>
            <p:spPr>
              <a:xfrm>
                <a:off x="196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90" name="Line 51"/>
              <p:cNvSpPr/>
              <p:nvPr/>
            </p:nvSpPr>
            <p:spPr>
              <a:xfrm>
                <a:off x="2208" y="216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91" name="Line 52"/>
              <p:cNvSpPr/>
              <p:nvPr/>
            </p:nvSpPr>
            <p:spPr>
              <a:xfrm>
                <a:off x="244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792" name="Line 53"/>
              <p:cNvSpPr/>
              <p:nvPr/>
            </p:nvSpPr>
            <p:spPr>
              <a:xfrm>
                <a:off x="220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93" name="Line 54"/>
              <p:cNvSpPr/>
              <p:nvPr/>
            </p:nvSpPr>
            <p:spPr>
              <a:xfrm>
                <a:off x="244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94" name="Line 55"/>
              <p:cNvSpPr/>
              <p:nvPr/>
            </p:nvSpPr>
            <p:spPr>
              <a:xfrm>
                <a:off x="52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95" name="Line 56"/>
              <p:cNvSpPr/>
              <p:nvPr/>
            </p:nvSpPr>
            <p:spPr>
              <a:xfrm>
                <a:off x="2688" y="216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96" name="Line 57"/>
              <p:cNvSpPr/>
              <p:nvPr/>
            </p:nvSpPr>
            <p:spPr>
              <a:xfrm>
                <a:off x="292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797" name="Line 58"/>
              <p:cNvSpPr/>
              <p:nvPr/>
            </p:nvSpPr>
            <p:spPr>
              <a:xfrm>
                <a:off x="268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98" name="Line 59"/>
              <p:cNvSpPr/>
              <p:nvPr/>
            </p:nvSpPr>
            <p:spPr>
              <a:xfrm>
                <a:off x="292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99" name="Line 60"/>
              <p:cNvSpPr/>
              <p:nvPr/>
            </p:nvSpPr>
            <p:spPr>
              <a:xfrm>
                <a:off x="3168" y="216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00" name="Line 61"/>
              <p:cNvSpPr/>
              <p:nvPr/>
            </p:nvSpPr>
            <p:spPr>
              <a:xfrm>
                <a:off x="340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801" name="Line 62"/>
              <p:cNvSpPr/>
              <p:nvPr/>
            </p:nvSpPr>
            <p:spPr>
              <a:xfrm>
                <a:off x="316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02" name="Line 63"/>
              <p:cNvSpPr/>
              <p:nvPr/>
            </p:nvSpPr>
            <p:spPr>
              <a:xfrm>
                <a:off x="340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03" name="Line 64"/>
              <p:cNvSpPr/>
              <p:nvPr/>
            </p:nvSpPr>
            <p:spPr>
              <a:xfrm>
                <a:off x="3648" y="216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04" name="Line 65"/>
              <p:cNvSpPr/>
              <p:nvPr/>
            </p:nvSpPr>
            <p:spPr>
              <a:xfrm>
                <a:off x="388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805" name="Line 66"/>
              <p:cNvSpPr/>
              <p:nvPr/>
            </p:nvSpPr>
            <p:spPr>
              <a:xfrm>
                <a:off x="364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06" name="Line 67"/>
              <p:cNvSpPr/>
              <p:nvPr/>
            </p:nvSpPr>
            <p:spPr>
              <a:xfrm>
                <a:off x="388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07" name="Line 68"/>
              <p:cNvSpPr/>
              <p:nvPr/>
            </p:nvSpPr>
            <p:spPr>
              <a:xfrm>
                <a:off x="4128" y="216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08" name="Line 69"/>
              <p:cNvSpPr/>
              <p:nvPr/>
            </p:nvSpPr>
            <p:spPr>
              <a:xfrm>
                <a:off x="436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809" name="Line 70"/>
              <p:cNvSpPr/>
              <p:nvPr/>
            </p:nvSpPr>
            <p:spPr>
              <a:xfrm>
                <a:off x="412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10" name="Line 71"/>
              <p:cNvSpPr/>
              <p:nvPr/>
            </p:nvSpPr>
            <p:spPr>
              <a:xfrm>
                <a:off x="436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11" name="Line 72"/>
              <p:cNvSpPr/>
              <p:nvPr/>
            </p:nvSpPr>
            <p:spPr>
              <a:xfrm>
                <a:off x="244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12" name="Line 73"/>
              <p:cNvSpPr/>
              <p:nvPr/>
            </p:nvSpPr>
            <p:spPr>
              <a:xfrm>
                <a:off x="528" y="2736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13" name="Line 74"/>
              <p:cNvSpPr/>
              <p:nvPr/>
            </p:nvSpPr>
            <p:spPr>
              <a:xfrm flipV="1">
                <a:off x="1008" y="254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14" name="Line 75"/>
              <p:cNvSpPr/>
              <p:nvPr/>
            </p:nvSpPr>
            <p:spPr>
              <a:xfrm>
                <a:off x="1008" y="2544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15" name="Line 76"/>
              <p:cNvSpPr/>
              <p:nvPr/>
            </p:nvSpPr>
            <p:spPr>
              <a:xfrm>
                <a:off x="1488" y="254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816" name="Line 77"/>
              <p:cNvSpPr/>
              <p:nvPr/>
            </p:nvSpPr>
            <p:spPr>
              <a:xfrm>
                <a:off x="1488" y="2736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17" name="Line 78"/>
              <p:cNvSpPr/>
              <p:nvPr/>
            </p:nvSpPr>
            <p:spPr>
              <a:xfrm>
                <a:off x="1488" y="2736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18" name="Line 79"/>
              <p:cNvSpPr/>
              <p:nvPr/>
            </p:nvSpPr>
            <p:spPr>
              <a:xfrm flipV="1">
                <a:off x="1968" y="254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19" name="Line 80"/>
              <p:cNvSpPr/>
              <p:nvPr/>
            </p:nvSpPr>
            <p:spPr>
              <a:xfrm>
                <a:off x="1968" y="2544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20" name="Line 81"/>
              <p:cNvSpPr/>
              <p:nvPr/>
            </p:nvSpPr>
            <p:spPr>
              <a:xfrm>
                <a:off x="2448" y="254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821" name="Line 82"/>
              <p:cNvSpPr/>
              <p:nvPr/>
            </p:nvSpPr>
            <p:spPr>
              <a:xfrm>
                <a:off x="2448" y="2736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22" name="Line 83"/>
              <p:cNvSpPr/>
              <p:nvPr/>
            </p:nvSpPr>
            <p:spPr>
              <a:xfrm>
                <a:off x="2448" y="2736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23" name="Line 87"/>
              <p:cNvSpPr/>
              <p:nvPr/>
            </p:nvSpPr>
            <p:spPr>
              <a:xfrm>
                <a:off x="2928" y="2545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24" name="Line 88"/>
              <p:cNvSpPr/>
              <p:nvPr/>
            </p:nvSpPr>
            <p:spPr>
              <a:xfrm>
                <a:off x="3430" y="2736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25" name="Line 89"/>
              <p:cNvSpPr/>
              <p:nvPr/>
            </p:nvSpPr>
            <p:spPr>
              <a:xfrm flipV="1">
                <a:off x="2926" y="254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26" name="Line 91"/>
              <p:cNvSpPr/>
              <p:nvPr/>
            </p:nvSpPr>
            <p:spPr>
              <a:xfrm>
                <a:off x="3415" y="254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827" name="Line 92"/>
              <p:cNvSpPr/>
              <p:nvPr/>
            </p:nvSpPr>
            <p:spPr>
              <a:xfrm>
                <a:off x="3929" y="2547"/>
                <a:ext cx="43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28" name="Line 104"/>
              <p:cNvSpPr/>
              <p:nvPr/>
            </p:nvSpPr>
            <p:spPr>
              <a:xfrm>
                <a:off x="1008" y="2360"/>
                <a:ext cx="0" cy="172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29" name="Line 105"/>
              <p:cNvSpPr/>
              <p:nvPr/>
            </p:nvSpPr>
            <p:spPr>
              <a:xfrm>
                <a:off x="1488" y="2352"/>
                <a:ext cx="0" cy="624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30" name="Line 106"/>
              <p:cNvSpPr/>
              <p:nvPr/>
            </p:nvSpPr>
            <p:spPr>
              <a:xfrm>
                <a:off x="1968" y="2352"/>
                <a:ext cx="0" cy="172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31" name="Line 107"/>
              <p:cNvSpPr/>
              <p:nvPr/>
            </p:nvSpPr>
            <p:spPr>
              <a:xfrm>
                <a:off x="2448" y="2352"/>
                <a:ext cx="0" cy="624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32" name="Line 108"/>
              <p:cNvSpPr/>
              <p:nvPr/>
            </p:nvSpPr>
            <p:spPr>
              <a:xfrm>
                <a:off x="2926" y="2392"/>
                <a:ext cx="0" cy="168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33" name="Line 109"/>
              <p:cNvSpPr/>
              <p:nvPr/>
            </p:nvSpPr>
            <p:spPr>
              <a:xfrm>
                <a:off x="3411" y="2352"/>
                <a:ext cx="0" cy="624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34" name="Line 110"/>
              <p:cNvSpPr/>
              <p:nvPr/>
            </p:nvSpPr>
            <p:spPr>
              <a:xfrm>
                <a:off x="3925" y="2400"/>
                <a:ext cx="0" cy="163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35" name="Line 111"/>
              <p:cNvSpPr/>
              <p:nvPr/>
            </p:nvSpPr>
            <p:spPr>
              <a:xfrm>
                <a:off x="4368" y="2352"/>
                <a:ext cx="0" cy="624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36" name="Line 112"/>
              <p:cNvSpPr/>
              <p:nvPr/>
            </p:nvSpPr>
            <p:spPr>
              <a:xfrm>
                <a:off x="1488" y="2976"/>
                <a:ext cx="0" cy="1104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37" name="Line 113"/>
              <p:cNvSpPr/>
              <p:nvPr/>
            </p:nvSpPr>
            <p:spPr>
              <a:xfrm>
                <a:off x="2448" y="2928"/>
                <a:ext cx="0" cy="115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38" name="Line 114"/>
              <p:cNvSpPr/>
              <p:nvPr/>
            </p:nvSpPr>
            <p:spPr>
              <a:xfrm>
                <a:off x="3420" y="2958"/>
                <a:ext cx="0" cy="1104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39" name="Line 115"/>
              <p:cNvSpPr/>
              <p:nvPr/>
            </p:nvSpPr>
            <p:spPr>
              <a:xfrm>
                <a:off x="4368" y="2976"/>
                <a:ext cx="0" cy="105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40" name="Text Box 117"/>
              <p:cNvSpPr txBox="1"/>
              <p:nvPr/>
            </p:nvSpPr>
            <p:spPr>
              <a:xfrm>
                <a:off x="48" y="2112"/>
                <a:ext cx="576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CP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41" name="Text Box 118"/>
              <p:cNvSpPr txBox="1"/>
              <p:nvPr/>
            </p:nvSpPr>
            <p:spPr>
              <a:xfrm>
                <a:off x="-24" y="2496"/>
                <a:ext cx="686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Q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42" name="Text Box 119"/>
              <p:cNvSpPr txBox="1"/>
              <p:nvPr/>
            </p:nvSpPr>
            <p:spPr>
              <a:xfrm>
                <a:off x="113" y="2869"/>
                <a:ext cx="576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43" name="Text Box 120"/>
              <p:cNvSpPr txBox="1"/>
              <p:nvPr/>
            </p:nvSpPr>
            <p:spPr>
              <a:xfrm>
                <a:off x="768" y="2112"/>
                <a:ext cx="4704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1        2        3        4        5        6        7        8        9       10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44" name="Line 93"/>
              <p:cNvSpPr/>
              <p:nvPr/>
            </p:nvSpPr>
            <p:spPr>
              <a:xfrm>
                <a:off x="528" y="3072"/>
                <a:ext cx="9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45" name="Line 94"/>
              <p:cNvSpPr/>
              <p:nvPr/>
            </p:nvSpPr>
            <p:spPr>
              <a:xfrm flipV="1">
                <a:off x="1488" y="2880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46" name="Line 95"/>
              <p:cNvSpPr/>
              <p:nvPr/>
            </p:nvSpPr>
            <p:spPr>
              <a:xfrm>
                <a:off x="1488" y="2880"/>
                <a:ext cx="9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47" name="Line 96"/>
              <p:cNvSpPr/>
              <p:nvPr/>
            </p:nvSpPr>
            <p:spPr>
              <a:xfrm>
                <a:off x="2448" y="2880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48" name="Line 97"/>
              <p:cNvSpPr/>
              <p:nvPr/>
            </p:nvSpPr>
            <p:spPr>
              <a:xfrm>
                <a:off x="2448" y="3072"/>
                <a:ext cx="9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49" name="Line 98"/>
              <p:cNvSpPr/>
              <p:nvPr/>
            </p:nvSpPr>
            <p:spPr>
              <a:xfrm>
                <a:off x="2448" y="3072"/>
                <a:ext cx="961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50" name="Line 99"/>
              <p:cNvSpPr/>
              <p:nvPr/>
            </p:nvSpPr>
            <p:spPr>
              <a:xfrm flipV="1">
                <a:off x="3921" y="2880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51" name="Line 100"/>
              <p:cNvSpPr/>
              <p:nvPr/>
            </p:nvSpPr>
            <p:spPr>
              <a:xfrm>
                <a:off x="3419" y="2880"/>
                <a:ext cx="9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52" name="Line 122"/>
              <p:cNvSpPr/>
              <p:nvPr/>
            </p:nvSpPr>
            <p:spPr>
              <a:xfrm>
                <a:off x="4370" y="3072"/>
                <a:ext cx="123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53" name="Line 101"/>
              <p:cNvSpPr/>
              <p:nvPr/>
            </p:nvSpPr>
            <p:spPr>
              <a:xfrm>
                <a:off x="528" y="3381"/>
                <a:ext cx="192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54" name="Line 102"/>
              <p:cNvSpPr/>
              <p:nvPr/>
            </p:nvSpPr>
            <p:spPr>
              <a:xfrm flipV="1">
                <a:off x="2448" y="3216"/>
                <a:ext cx="0" cy="165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55" name="Line 103"/>
              <p:cNvSpPr/>
              <p:nvPr/>
            </p:nvSpPr>
            <p:spPr>
              <a:xfrm>
                <a:off x="2448" y="3216"/>
                <a:ext cx="1922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56" name="Line 123"/>
              <p:cNvSpPr/>
              <p:nvPr/>
            </p:nvSpPr>
            <p:spPr>
              <a:xfrm>
                <a:off x="4370" y="321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57" name="Line 124"/>
              <p:cNvSpPr/>
              <p:nvPr/>
            </p:nvSpPr>
            <p:spPr>
              <a:xfrm>
                <a:off x="4388" y="3408"/>
                <a:ext cx="123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58" name="Line 125"/>
              <p:cNvSpPr/>
              <p:nvPr/>
            </p:nvSpPr>
            <p:spPr>
              <a:xfrm>
                <a:off x="528" y="3744"/>
                <a:ext cx="3843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59" name="Line 126"/>
              <p:cNvSpPr/>
              <p:nvPr/>
            </p:nvSpPr>
            <p:spPr>
              <a:xfrm flipV="1">
                <a:off x="4370" y="3552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60" name="Line 127"/>
              <p:cNvSpPr/>
              <p:nvPr/>
            </p:nvSpPr>
            <p:spPr>
              <a:xfrm>
                <a:off x="4382" y="3552"/>
                <a:ext cx="961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61" name="Text Box 128"/>
              <p:cNvSpPr txBox="1"/>
              <p:nvPr/>
            </p:nvSpPr>
            <p:spPr>
              <a:xfrm>
                <a:off x="124" y="3205"/>
                <a:ext cx="576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62" name="Text Box 129"/>
              <p:cNvSpPr txBox="1"/>
              <p:nvPr/>
            </p:nvSpPr>
            <p:spPr>
              <a:xfrm>
                <a:off x="964" y="3840"/>
                <a:ext cx="576" cy="25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0001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63" name="Line 134"/>
              <p:cNvSpPr/>
              <p:nvPr/>
            </p:nvSpPr>
            <p:spPr>
              <a:xfrm>
                <a:off x="436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864" name="Line 135"/>
              <p:cNvSpPr/>
              <p:nvPr/>
            </p:nvSpPr>
            <p:spPr>
              <a:xfrm>
                <a:off x="436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65" name="Line 136"/>
              <p:cNvSpPr/>
              <p:nvPr/>
            </p:nvSpPr>
            <p:spPr>
              <a:xfrm>
                <a:off x="4608" y="216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66" name="Line 137"/>
              <p:cNvSpPr/>
              <p:nvPr/>
            </p:nvSpPr>
            <p:spPr>
              <a:xfrm>
                <a:off x="484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867" name="Line 138"/>
              <p:cNvSpPr/>
              <p:nvPr/>
            </p:nvSpPr>
            <p:spPr>
              <a:xfrm>
                <a:off x="460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68" name="Line 139"/>
              <p:cNvSpPr/>
              <p:nvPr/>
            </p:nvSpPr>
            <p:spPr>
              <a:xfrm>
                <a:off x="484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69" name="Line 140"/>
              <p:cNvSpPr/>
              <p:nvPr/>
            </p:nvSpPr>
            <p:spPr>
              <a:xfrm>
                <a:off x="5088" y="216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70" name="Line 141"/>
              <p:cNvSpPr/>
              <p:nvPr/>
            </p:nvSpPr>
            <p:spPr>
              <a:xfrm>
                <a:off x="532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871" name="Line 142"/>
              <p:cNvSpPr/>
              <p:nvPr/>
            </p:nvSpPr>
            <p:spPr>
              <a:xfrm>
                <a:off x="5088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72" name="Line 143"/>
              <p:cNvSpPr/>
              <p:nvPr/>
            </p:nvSpPr>
            <p:spPr>
              <a:xfrm>
                <a:off x="5328" y="2400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73" name="Line 144"/>
              <p:cNvSpPr/>
              <p:nvPr/>
            </p:nvSpPr>
            <p:spPr>
              <a:xfrm flipV="1">
                <a:off x="3925" y="254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74" name="Line 145"/>
              <p:cNvSpPr/>
              <p:nvPr/>
            </p:nvSpPr>
            <p:spPr>
              <a:xfrm>
                <a:off x="4384" y="2739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75" name="Line 146"/>
              <p:cNvSpPr/>
              <p:nvPr/>
            </p:nvSpPr>
            <p:spPr>
              <a:xfrm>
                <a:off x="4370" y="254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9876" name="Line 147"/>
              <p:cNvSpPr/>
              <p:nvPr/>
            </p:nvSpPr>
            <p:spPr>
              <a:xfrm>
                <a:off x="4863" y="2547"/>
                <a:ext cx="461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77" name="Line 150"/>
              <p:cNvSpPr/>
              <p:nvPr/>
            </p:nvSpPr>
            <p:spPr>
              <a:xfrm flipV="1">
                <a:off x="4370" y="2896"/>
                <a:ext cx="0" cy="17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78" name="Line 152"/>
              <p:cNvSpPr/>
              <p:nvPr/>
            </p:nvSpPr>
            <p:spPr>
              <a:xfrm>
                <a:off x="5328" y="321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79" name="Line 154"/>
              <p:cNvSpPr/>
              <p:nvPr/>
            </p:nvSpPr>
            <p:spPr>
              <a:xfrm>
                <a:off x="5328" y="3552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80" name="Line 155"/>
              <p:cNvSpPr/>
              <p:nvPr/>
            </p:nvSpPr>
            <p:spPr>
              <a:xfrm>
                <a:off x="5328" y="3744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81" name="Text Box 156"/>
              <p:cNvSpPr txBox="1"/>
              <p:nvPr/>
            </p:nvSpPr>
            <p:spPr>
              <a:xfrm>
                <a:off x="-10" y="3562"/>
                <a:ext cx="662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Q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82" name="Line 157"/>
              <p:cNvSpPr/>
              <p:nvPr/>
            </p:nvSpPr>
            <p:spPr>
              <a:xfrm>
                <a:off x="4855" y="2440"/>
                <a:ext cx="0" cy="1584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83" name="Line 158"/>
              <p:cNvSpPr/>
              <p:nvPr/>
            </p:nvSpPr>
            <p:spPr>
              <a:xfrm>
                <a:off x="5328" y="2420"/>
                <a:ext cx="0" cy="1584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ys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884" name="Text Box 159"/>
              <p:cNvSpPr txBox="1"/>
              <p:nvPr/>
            </p:nvSpPr>
            <p:spPr>
              <a:xfrm>
                <a:off x="1450" y="3840"/>
                <a:ext cx="576" cy="25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0010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85" name="Text Box 160"/>
              <p:cNvSpPr txBox="1"/>
              <p:nvPr/>
            </p:nvSpPr>
            <p:spPr>
              <a:xfrm>
                <a:off x="1944" y="3840"/>
                <a:ext cx="576" cy="25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0011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86" name="Text Box 161"/>
              <p:cNvSpPr txBox="1"/>
              <p:nvPr/>
            </p:nvSpPr>
            <p:spPr>
              <a:xfrm>
                <a:off x="2400" y="3840"/>
                <a:ext cx="576" cy="25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0100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87" name="Text Box 162"/>
              <p:cNvSpPr txBox="1"/>
              <p:nvPr/>
            </p:nvSpPr>
            <p:spPr>
              <a:xfrm>
                <a:off x="2873" y="3840"/>
                <a:ext cx="576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0101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88" name="Text Box 163"/>
              <p:cNvSpPr txBox="1"/>
              <p:nvPr/>
            </p:nvSpPr>
            <p:spPr>
              <a:xfrm>
                <a:off x="3360" y="3840"/>
                <a:ext cx="576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0110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89" name="Text Box 164"/>
              <p:cNvSpPr txBox="1"/>
              <p:nvPr/>
            </p:nvSpPr>
            <p:spPr>
              <a:xfrm>
                <a:off x="3864" y="3840"/>
                <a:ext cx="576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0111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90" name="Text Box 165"/>
              <p:cNvSpPr txBox="1"/>
              <p:nvPr/>
            </p:nvSpPr>
            <p:spPr>
              <a:xfrm>
                <a:off x="4320" y="3840"/>
                <a:ext cx="576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91" name="Text Box 166"/>
              <p:cNvSpPr txBox="1"/>
              <p:nvPr/>
            </p:nvSpPr>
            <p:spPr>
              <a:xfrm>
                <a:off x="4824" y="3840"/>
                <a:ext cx="576" cy="31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92" name="Text Box 167"/>
              <p:cNvSpPr txBox="1"/>
              <p:nvPr/>
            </p:nvSpPr>
            <p:spPr>
              <a:xfrm>
                <a:off x="450" y="3838"/>
                <a:ext cx="576" cy="25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0000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9774" name="Line 144"/>
            <p:cNvSpPr/>
            <p:nvPr/>
          </p:nvSpPr>
          <p:spPr>
            <a:xfrm flipV="1">
              <a:off x="4507612" y="3526522"/>
              <a:ext cx="0" cy="18514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775" name="Line 144"/>
            <p:cNvSpPr/>
            <p:nvPr/>
          </p:nvSpPr>
          <p:spPr>
            <a:xfrm flipV="1">
              <a:off x="4954900" y="3530714"/>
              <a:ext cx="0" cy="18514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9776" name="Line 143"/>
            <p:cNvSpPr/>
            <p:nvPr/>
          </p:nvSpPr>
          <p:spPr>
            <a:xfrm>
              <a:off x="4962520" y="3708638"/>
              <a:ext cx="2248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777" name="Line 102"/>
            <p:cNvSpPr/>
            <p:nvPr/>
          </p:nvSpPr>
          <p:spPr>
            <a:xfrm flipV="1">
              <a:off x="3154700" y="3852654"/>
              <a:ext cx="0" cy="159107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22" name="Picture 21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3" name="Text Box 5"/>
          <p:cNvSpPr txBox="1"/>
          <p:nvPr/>
        </p:nvSpPr>
        <p:spPr>
          <a:xfrm>
            <a:off x="642938" y="661988"/>
            <a:ext cx="478631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-45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endParaRPr lang="en-US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>
            <a:off x="76200" y="2986088"/>
            <a:ext cx="9001125" cy="1587"/>
          </a:xfrm>
          <a:prstGeom prst="line">
            <a:avLst/>
          </a:prstGeom>
          <a:ln w="28575" cap="flat" cmpd="sng">
            <a:solidFill>
              <a:srgbClr val="C00000"/>
            </a:solidFill>
            <a:prstDash val="sysDash"/>
            <a:miter/>
            <a:headEnd type="none" w="med" len="med"/>
            <a:tailEnd type="none" w="med" len="med"/>
          </a:ln>
        </p:spPr>
      </p:cxnSp>
      <p:grpSp>
        <p:nvGrpSpPr>
          <p:cNvPr id="185" name="组合 184"/>
          <p:cNvGrpSpPr/>
          <p:nvPr/>
        </p:nvGrpSpPr>
        <p:grpSpPr>
          <a:xfrm>
            <a:off x="285750" y="1009650"/>
            <a:ext cx="7786688" cy="1797050"/>
            <a:chOff x="285720" y="1009639"/>
            <a:chExt cx="7786742" cy="1796934"/>
          </a:xfrm>
        </p:grpSpPr>
        <p:sp>
          <p:nvSpPr>
            <p:cNvPr id="30800" name="Line 54"/>
            <p:cNvSpPr/>
            <p:nvPr/>
          </p:nvSpPr>
          <p:spPr>
            <a:xfrm flipH="1">
              <a:off x="2960315" y="2794575"/>
              <a:ext cx="5112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30801" name="组合 98"/>
            <p:cNvGrpSpPr/>
            <p:nvPr/>
          </p:nvGrpSpPr>
          <p:grpSpPr>
            <a:xfrm>
              <a:off x="1442306" y="1080734"/>
              <a:ext cx="3129694" cy="1725839"/>
              <a:chOff x="1709744" y="630127"/>
              <a:chExt cx="3129694" cy="1725839"/>
            </a:xfrm>
          </p:grpSpPr>
          <p:sp>
            <p:nvSpPr>
              <p:cNvPr id="30846" name="Rectangle 41"/>
              <p:cNvSpPr/>
              <p:nvPr/>
            </p:nvSpPr>
            <p:spPr>
              <a:xfrm>
                <a:off x="1871670" y="1071552"/>
                <a:ext cx="2843206" cy="958089"/>
              </a:xfrm>
              <a:prstGeom prst="rect">
                <a:avLst/>
              </a:prstGeom>
              <a:solidFill>
                <a:srgbClr val="FFFF66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47" name="Rectangle 42"/>
              <p:cNvSpPr/>
              <p:nvPr/>
            </p:nvSpPr>
            <p:spPr>
              <a:xfrm>
                <a:off x="2195513" y="1287470"/>
                <a:ext cx="900000" cy="288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2</a:t>
                </a:r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0848" name="Oval 44"/>
              <p:cNvSpPr/>
              <p:nvPr/>
            </p:nvSpPr>
            <p:spPr>
              <a:xfrm>
                <a:off x="2124075" y="138588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49" name="Oval 45"/>
              <p:cNvSpPr/>
              <p:nvPr/>
            </p:nvSpPr>
            <p:spPr>
              <a:xfrm>
                <a:off x="3548049" y="138588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50" name="Line 46"/>
              <p:cNvSpPr/>
              <p:nvPr/>
            </p:nvSpPr>
            <p:spPr>
              <a:xfrm flipV="1">
                <a:off x="2643174" y="630127"/>
                <a:ext cx="0" cy="648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851" name="Line 47"/>
              <p:cNvSpPr/>
              <p:nvPr/>
            </p:nvSpPr>
            <p:spPr>
              <a:xfrm flipV="1">
                <a:off x="3733781" y="890111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852" name="Line 48"/>
              <p:cNvSpPr/>
              <p:nvPr/>
            </p:nvSpPr>
            <p:spPr>
              <a:xfrm flipV="1">
                <a:off x="4071934" y="710111"/>
                <a:ext cx="0" cy="57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853" name="Line 49"/>
              <p:cNvSpPr/>
              <p:nvPr/>
            </p:nvSpPr>
            <p:spPr>
              <a:xfrm flipV="1">
                <a:off x="4429124" y="890111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854" name="Line 50"/>
              <p:cNvSpPr/>
              <p:nvPr/>
            </p:nvSpPr>
            <p:spPr>
              <a:xfrm>
                <a:off x="1709744" y="1409697"/>
                <a:ext cx="396000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855" name="Text Box 51"/>
              <p:cNvSpPr txBox="1"/>
              <p:nvPr/>
            </p:nvSpPr>
            <p:spPr>
              <a:xfrm>
                <a:off x="1800232" y="1173986"/>
                <a:ext cx="538138" cy="246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zh-CN" sz="10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Line 52"/>
              <p:cNvSpPr>
                <a:spLocks noChangeShapeType="1"/>
              </p:cNvSpPr>
              <p:nvPr/>
            </p:nvSpPr>
            <p:spPr bwMode="auto">
              <a:xfrm flipH="1">
                <a:off x="3405181" y="1409698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3400419" y="1409698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Line 54"/>
              <p:cNvSpPr>
                <a:spLocks noChangeShapeType="1"/>
              </p:cNvSpPr>
              <p:nvPr/>
            </p:nvSpPr>
            <p:spPr bwMode="auto">
              <a:xfrm flipH="1">
                <a:off x="1795469" y="1701026"/>
                <a:ext cx="1620000" cy="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 type="triangle"/>
                <a:tailEnd type="none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859" name="Text Box 55"/>
              <p:cNvSpPr txBox="1"/>
              <p:nvPr/>
            </p:nvSpPr>
            <p:spPr>
              <a:xfrm>
                <a:off x="3200414" y="1190858"/>
                <a:ext cx="538138" cy="246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zh-CN" sz="10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60" name="Text Box 56"/>
              <p:cNvSpPr txBox="1"/>
              <p:nvPr/>
            </p:nvSpPr>
            <p:spPr>
              <a:xfrm>
                <a:off x="2057400" y="1743889"/>
                <a:ext cx="244316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    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61" name="Line 57"/>
              <p:cNvSpPr/>
              <p:nvPr/>
            </p:nvSpPr>
            <p:spPr>
              <a:xfrm>
                <a:off x="2281229" y="2029641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30862" name="Line 58"/>
              <p:cNvSpPr/>
              <p:nvPr/>
            </p:nvSpPr>
            <p:spPr>
              <a:xfrm>
                <a:off x="2714612" y="2039165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sm" len="sm"/>
              </a:ln>
            </p:spPr>
          </p:sp>
          <p:sp>
            <p:nvSpPr>
              <p:cNvPr id="30863" name="Line 59"/>
              <p:cNvSpPr/>
              <p:nvPr/>
            </p:nvSpPr>
            <p:spPr>
              <a:xfrm>
                <a:off x="3219443" y="2039166"/>
                <a:ext cx="0" cy="3168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sm" len="sm"/>
              </a:ln>
            </p:spPr>
          </p:sp>
          <p:sp>
            <p:nvSpPr>
              <p:cNvPr id="30864" name="Line 60"/>
              <p:cNvSpPr/>
              <p:nvPr/>
            </p:nvSpPr>
            <p:spPr>
              <a:xfrm>
                <a:off x="3667121" y="2039166"/>
                <a:ext cx="0" cy="3024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30865" name="Text Box 61"/>
              <p:cNvSpPr txBox="1"/>
              <p:nvPr/>
            </p:nvSpPr>
            <p:spPr>
              <a:xfrm>
                <a:off x="2571736" y="1053079"/>
                <a:ext cx="226770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         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66" name="Rectangle 43"/>
              <p:cNvSpPr/>
              <p:nvPr/>
            </p:nvSpPr>
            <p:spPr>
              <a:xfrm>
                <a:off x="3629165" y="1283863"/>
                <a:ext cx="900000" cy="288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5</a:t>
                </a:r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2" name="直接连接符 141"/>
            <p:cNvCxnSpPr/>
            <p:nvPr/>
          </p:nvCxnSpPr>
          <p:spPr bwMode="auto">
            <a:xfrm rot="10800000">
              <a:off x="1526161" y="1436460"/>
              <a:ext cx="8496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oval" w="sm" len="sm"/>
              <a:tailEnd type="none" w="med" len="med"/>
            </a:ln>
            <a:effectLst/>
          </p:spPr>
        </p:cxnSp>
        <p:sp>
          <p:nvSpPr>
            <p:cNvPr id="143" name="Line 53"/>
            <p:cNvSpPr>
              <a:spLocks noChangeShapeType="1"/>
            </p:cNvSpPr>
            <p:nvPr/>
          </p:nvSpPr>
          <p:spPr bwMode="auto">
            <a:xfrm>
              <a:off x="1532794" y="1436459"/>
              <a:ext cx="0" cy="720000"/>
            </a:xfrm>
            <a:prstGeom prst="lin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4" name="Line 54"/>
            <p:cNvSpPr/>
            <p:nvPr/>
          </p:nvSpPr>
          <p:spPr>
            <a:xfrm flipH="1">
              <a:off x="1837596" y="2674718"/>
              <a:ext cx="612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cxnSp>
          <p:nvCxnSpPr>
            <p:cNvPr id="30805" name="直接连接符 144"/>
            <p:cNvCxnSpPr/>
            <p:nvPr/>
          </p:nvCxnSpPr>
          <p:spPr>
            <a:xfrm rot="5400000">
              <a:off x="1766952" y="2674718"/>
              <a:ext cx="142876" cy="1588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0806" name="组合 145"/>
            <p:cNvGrpSpPr/>
            <p:nvPr/>
          </p:nvGrpSpPr>
          <p:grpSpPr>
            <a:xfrm>
              <a:off x="4904707" y="1244341"/>
              <a:ext cx="3167755" cy="1538307"/>
              <a:chOff x="1700219" y="793734"/>
              <a:chExt cx="3167755" cy="1538307"/>
            </a:xfrm>
          </p:grpSpPr>
          <p:sp>
            <p:nvSpPr>
              <p:cNvPr id="30825" name="Rectangle 41"/>
              <p:cNvSpPr/>
              <p:nvPr/>
            </p:nvSpPr>
            <p:spPr>
              <a:xfrm>
                <a:off x="1900206" y="1071552"/>
                <a:ext cx="2814670" cy="958089"/>
              </a:xfrm>
              <a:prstGeom prst="rect">
                <a:avLst/>
              </a:prstGeom>
              <a:solidFill>
                <a:srgbClr val="FFFF66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26" name="Rectangle 42"/>
              <p:cNvSpPr/>
              <p:nvPr/>
            </p:nvSpPr>
            <p:spPr>
              <a:xfrm>
                <a:off x="2205010" y="1283863"/>
                <a:ext cx="900000" cy="288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2</a:t>
                </a:r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0827" name="Oval 44"/>
              <p:cNvSpPr/>
              <p:nvPr/>
            </p:nvSpPr>
            <p:spPr>
              <a:xfrm>
                <a:off x="2124075" y="13716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28" name="Oval 45"/>
              <p:cNvSpPr/>
              <p:nvPr/>
            </p:nvSpPr>
            <p:spPr>
              <a:xfrm>
                <a:off x="3548049" y="13716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29" name="Line 46"/>
              <p:cNvSpPr/>
              <p:nvPr/>
            </p:nvSpPr>
            <p:spPr>
              <a:xfrm flipV="1">
                <a:off x="2643174" y="890111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830" name="Line 47"/>
              <p:cNvSpPr/>
              <p:nvPr/>
            </p:nvSpPr>
            <p:spPr>
              <a:xfrm flipV="1">
                <a:off x="3733781" y="890111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831" name="Line 48"/>
              <p:cNvSpPr/>
              <p:nvPr/>
            </p:nvSpPr>
            <p:spPr>
              <a:xfrm flipV="1">
                <a:off x="4071934" y="793734"/>
                <a:ext cx="0" cy="54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832" name="Line 49"/>
              <p:cNvSpPr/>
              <p:nvPr/>
            </p:nvSpPr>
            <p:spPr>
              <a:xfrm flipV="1">
                <a:off x="4429124" y="890111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833" name="Line 50"/>
              <p:cNvSpPr/>
              <p:nvPr/>
            </p:nvSpPr>
            <p:spPr>
              <a:xfrm>
                <a:off x="1700219" y="1404935"/>
                <a:ext cx="432000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834" name="Text Box 51"/>
              <p:cNvSpPr txBox="1"/>
              <p:nvPr/>
            </p:nvSpPr>
            <p:spPr>
              <a:xfrm>
                <a:off x="1828768" y="1130026"/>
                <a:ext cx="538138" cy="246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zh-CN" sz="10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Line 52"/>
              <p:cNvSpPr>
                <a:spLocks noChangeShapeType="1"/>
              </p:cNvSpPr>
              <p:nvPr/>
            </p:nvSpPr>
            <p:spPr bwMode="auto">
              <a:xfrm flipH="1">
                <a:off x="3405181" y="1409698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9" name="Line 53"/>
              <p:cNvSpPr>
                <a:spLocks noChangeShapeType="1"/>
              </p:cNvSpPr>
              <p:nvPr/>
            </p:nvSpPr>
            <p:spPr bwMode="auto">
              <a:xfrm>
                <a:off x="3409944" y="1409698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Line 54"/>
              <p:cNvSpPr>
                <a:spLocks noChangeShapeType="1"/>
              </p:cNvSpPr>
              <p:nvPr/>
            </p:nvSpPr>
            <p:spPr bwMode="auto">
              <a:xfrm flipH="1">
                <a:off x="1809716" y="1701026"/>
                <a:ext cx="1620000" cy="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 type="triangle"/>
                <a:tailEnd type="none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838" name="Text Box 55"/>
              <p:cNvSpPr txBox="1"/>
              <p:nvPr/>
            </p:nvSpPr>
            <p:spPr>
              <a:xfrm>
                <a:off x="3219456" y="1147998"/>
                <a:ext cx="538138" cy="246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zh-CN" sz="10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39" name="Text Box 56"/>
              <p:cNvSpPr txBox="1"/>
              <p:nvPr/>
            </p:nvSpPr>
            <p:spPr>
              <a:xfrm>
                <a:off x="2057400" y="1743889"/>
                <a:ext cx="244316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    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40" name="Line 57"/>
              <p:cNvSpPr/>
              <p:nvPr/>
            </p:nvSpPr>
            <p:spPr>
              <a:xfrm>
                <a:off x="2281229" y="2029641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30841" name="Line 58"/>
              <p:cNvSpPr/>
              <p:nvPr/>
            </p:nvSpPr>
            <p:spPr>
              <a:xfrm>
                <a:off x="2714612" y="2039165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sm" len="sm"/>
              </a:ln>
            </p:spPr>
          </p:sp>
          <p:sp>
            <p:nvSpPr>
              <p:cNvPr id="30842" name="Line 59"/>
              <p:cNvSpPr/>
              <p:nvPr/>
            </p:nvSpPr>
            <p:spPr>
              <a:xfrm>
                <a:off x="3219443" y="2029641"/>
                <a:ext cx="0" cy="3024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30843" name="Line 60"/>
              <p:cNvSpPr/>
              <p:nvPr/>
            </p:nvSpPr>
            <p:spPr>
              <a:xfrm>
                <a:off x="3667121" y="2029641"/>
                <a:ext cx="0" cy="3024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30844" name="Text Box 61"/>
              <p:cNvSpPr txBox="1"/>
              <p:nvPr/>
            </p:nvSpPr>
            <p:spPr>
              <a:xfrm>
                <a:off x="2571736" y="1047982"/>
                <a:ext cx="22962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         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45" name="Rectangle 43"/>
              <p:cNvSpPr/>
              <p:nvPr/>
            </p:nvSpPr>
            <p:spPr>
              <a:xfrm>
                <a:off x="3621075" y="1283863"/>
                <a:ext cx="900000" cy="288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5</a:t>
                </a:r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71" name="直接连接符 170"/>
            <p:cNvCxnSpPr/>
            <p:nvPr/>
          </p:nvCxnSpPr>
          <p:spPr bwMode="auto">
            <a:xfrm rot="10800000">
              <a:off x="5014926" y="1460275"/>
              <a:ext cx="82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oval" w="sm" len="sm"/>
              <a:tailEnd type="none" w="med" len="med"/>
            </a:ln>
            <a:effectLst/>
          </p:spPr>
        </p:cxnSp>
        <p:sp>
          <p:nvSpPr>
            <p:cNvPr id="172" name="Line 53"/>
            <p:cNvSpPr>
              <a:spLocks noChangeShapeType="1"/>
            </p:cNvSpPr>
            <p:nvPr/>
          </p:nvSpPr>
          <p:spPr bwMode="auto">
            <a:xfrm>
              <a:off x="5018967" y="1455511"/>
              <a:ext cx="0" cy="684000"/>
            </a:xfrm>
            <a:prstGeom prst="lin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9" name="Line 54"/>
            <p:cNvSpPr/>
            <p:nvPr/>
          </p:nvSpPr>
          <p:spPr>
            <a:xfrm flipH="1">
              <a:off x="5338058" y="2665193"/>
              <a:ext cx="576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cxnSp>
          <p:nvCxnSpPr>
            <p:cNvPr id="30810" name="直接连接符 173"/>
            <p:cNvCxnSpPr/>
            <p:nvPr/>
          </p:nvCxnSpPr>
          <p:spPr>
            <a:xfrm rot="5400000">
              <a:off x="5257889" y="2665193"/>
              <a:ext cx="142876" cy="1588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0811" name="Text Box 50"/>
            <p:cNvSpPr txBox="1"/>
            <p:nvPr/>
          </p:nvSpPr>
          <p:spPr>
            <a:xfrm>
              <a:off x="285720" y="1071552"/>
              <a:ext cx="142876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Solution 1</a:t>
              </a: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：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12" name="Line 54"/>
            <p:cNvSpPr/>
            <p:nvPr/>
          </p:nvSpPr>
          <p:spPr>
            <a:xfrm flipH="1">
              <a:off x="7267151" y="1236652"/>
              <a:ext cx="252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813" name="Line 54"/>
            <p:cNvSpPr/>
            <p:nvPr/>
          </p:nvSpPr>
          <p:spPr>
            <a:xfrm flipH="1">
              <a:off x="3814047" y="1165214"/>
              <a:ext cx="360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814" name="Line 54"/>
            <p:cNvSpPr/>
            <p:nvPr/>
          </p:nvSpPr>
          <p:spPr>
            <a:xfrm flipH="1">
              <a:off x="2380525" y="1084250"/>
              <a:ext cx="504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6" name="流程图: 延期 92"/>
            <p:cNvSpPr>
              <a:spLocks noChangeArrowheads="1"/>
            </p:cNvSpPr>
            <p:nvPr/>
          </p:nvSpPr>
          <p:spPr bwMode="auto">
            <a:xfrm>
              <a:off x="7390712" y="1009639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16" name="Line 54"/>
            <p:cNvSpPr/>
            <p:nvPr/>
          </p:nvSpPr>
          <p:spPr>
            <a:xfrm flipH="1">
              <a:off x="7676462" y="1165214"/>
              <a:ext cx="396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817" name="Line 46"/>
            <p:cNvSpPr/>
            <p:nvPr/>
          </p:nvSpPr>
          <p:spPr>
            <a:xfrm flipV="1">
              <a:off x="8066989" y="1154385"/>
              <a:ext cx="0" cy="16416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818" name="Line 54"/>
            <p:cNvSpPr/>
            <p:nvPr/>
          </p:nvSpPr>
          <p:spPr>
            <a:xfrm flipH="1">
              <a:off x="4166475" y="1360476"/>
              <a:ext cx="756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819" name="Line 48"/>
            <p:cNvSpPr/>
            <p:nvPr/>
          </p:nvSpPr>
          <p:spPr>
            <a:xfrm flipV="1">
              <a:off x="4914193" y="1360266"/>
              <a:ext cx="0" cy="50400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820" name="Text Box 51"/>
            <p:cNvSpPr txBox="1"/>
            <p:nvPr/>
          </p:nvSpPr>
          <p:spPr>
            <a:xfrm>
              <a:off x="1123218" y="1747671"/>
              <a:ext cx="428628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0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CP</a:t>
              </a:r>
              <a:endParaRPr lang="en-US" altLang="zh-CN" sz="1000" b="1" baseline="-250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4" name="等腰三角形 273"/>
            <p:cNvSpPr/>
            <p:nvPr/>
          </p:nvSpPr>
          <p:spPr bwMode="auto">
            <a:xfrm rot="5400000">
              <a:off x="1914851" y="1835682"/>
              <a:ext cx="108000" cy="72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等腰三角形 274"/>
            <p:cNvSpPr/>
            <p:nvPr/>
          </p:nvSpPr>
          <p:spPr bwMode="auto">
            <a:xfrm rot="5400000">
              <a:off x="3343042" y="1845208"/>
              <a:ext cx="108000" cy="72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等腰三角形 275"/>
            <p:cNvSpPr/>
            <p:nvPr/>
          </p:nvSpPr>
          <p:spPr bwMode="auto">
            <a:xfrm rot="5400000">
              <a:off x="5395699" y="1830919"/>
              <a:ext cx="108000" cy="72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等腰三角形 276"/>
            <p:cNvSpPr/>
            <p:nvPr/>
          </p:nvSpPr>
          <p:spPr bwMode="auto">
            <a:xfrm rot="5400000">
              <a:off x="6801206" y="1826156"/>
              <a:ext cx="108000" cy="72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285750" y="3019425"/>
            <a:ext cx="7937500" cy="1990725"/>
            <a:chOff x="285720" y="3019014"/>
            <a:chExt cx="7937189" cy="1990532"/>
          </a:xfrm>
        </p:grpSpPr>
        <p:sp>
          <p:nvSpPr>
            <p:cNvPr id="30731" name="Line 46"/>
            <p:cNvSpPr/>
            <p:nvPr/>
          </p:nvSpPr>
          <p:spPr>
            <a:xfrm flipV="1">
              <a:off x="8196287" y="3461546"/>
              <a:ext cx="0" cy="1548000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32" name="Line 54"/>
            <p:cNvSpPr/>
            <p:nvPr/>
          </p:nvSpPr>
          <p:spPr>
            <a:xfrm flipH="1">
              <a:off x="3427189" y="5000642"/>
              <a:ext cx="4788000" cy="0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33" name="Line 54"/>
            <p:cNvSpPr/>
            <p:nvPr/>
          </p:nvSpPr>
          <p:spPr>
            <a:xfrm flipH="1">
              <a:off x="2980073" y="4898156"/>
              <a:ext cx="5112000" cy="0"/>
            </a:xfrm>
            <a:prstGeom prst="line">
              <a:avLst/>
            </a:prstGeom>
            <a:ln w="1905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30734" name="组合 278"/>
            <p:cNvGrpSpPr/>
            <p:nvPr/>
          </p:nvGrpSpPr>
          <p:grpSpPr>
            <a:xfrm>
              <a:off x="1462064" y="3146215"/>
              <a:ext cx="3038498" cy="1843139"/>
              <a:chOff x="1709744" y="592027"/>
              <a:chExt cx="3038498" cy="1843139"/>
            </a:xfrm>
          </p:grpSpPr>
          <p:sp>
            <p:nvSpPr>
              <p:cNvPr id="30779" name="Rectangle 41"/>
              <p:cNvSpPr/>
              <p:nvPr/>
            </p:nvSpPr>
            <p:spPr>
              <a:xfrm>
                <a:off x="1871670" y="1071552"/>
                <a:ext cx="2843206" cy="958089"/>
              </a:xfrm>
              <a:prstGeom prst="rect">
                <a:avLst/>
              </a:prstGeom>
              <a:solidFill>
                <a:srgbClr val="FFFF66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0" name="Rectangle 42"/>
              <p:cNvSpPr/>
              <p:nvPr/>
            </p:nvSpPr>
            <p:spPr>
              <a:xfrm>
                <a:off x="2195513" y="1287470"/>
                <a:ext cx="900000" cy="288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2</a:t>
                </a:r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0781" name="Oval 44"/>
              <p:cNvSpPr/>
              <p:nvPr/>
            </p:nvSpPr>
            <p:spPr>
              <a:xfrm>
                <a:off x="2124075" y="138588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2" name="Oval 45"/>
              <p:cNvSpPr/>
              <p:nvPr/>
            </p:nvSpPr>
            <p:spPr>
              <a:xfrm>
                <a:off x="3548049" y="138588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3" name="Line 46"/>
              <p:cNvSpPr/>
              <p:nvPr/>
            </p:nvSpPr>
            <p:spPr>
              <a:xfrm flipV="1">
                <a:off x="2643174" y="592027"/>
                <a:ext cx="0" cy="684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784" name="Line 47"/>
              <p:cNvSpPr/>
              <p:nvPr/>
            </p:nvSpPr>
            <p:spPr>
              <a:xfrm flipV="1">
                <a:off x="3733781" y="890111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85" name="Line 48"/>
              <p:cNvSpPr/>
              <p:nvPr/>
            </p:nvSpPr>
            <p:spPr>
              <a:xfrm flipV="1">
                <a:off x="4071934" y="738686"/>
                <a:ext cx="0" cy="57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786" name="Line 49"/>
              <p:cNvSpPr/>
              <p:nvPr/>
            </p:nvSpPr>
            <p:spPr>
              <a:xfrm flipV="1">
                <a:off x="4429124" y="890111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87" name="Line 50"/>
              <p:cNvSpPr/>
              <p:nvPr/>
            </p:nvSpPr>
            <p:spPr>
              <a:xfrm>
                <a:off x="1709744" y="1409697"/>
                <a:ext cx="396000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88" name="Text Box 51"/>
              <p:cNvSpPr txBox="1"/>
              <p:nvPr/>
            </p:nvSpPr>
            <p:spPr>
              <a:xfrm>
                <a:off x="1800232" y="1173986"/>
                <a:ext cx="538138" cy="246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zh-CN" sz="10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0" name="Line 52"/>
              <p:cNvSpPr>
                <a:spLocks noChangeShapeType="1"/>
              </p:cNvSpPr>
              <p:nvPr/>
            </p:nvSpPr>
            <p:spPr bwMode="auto">
              <a:xfrm flipH="1">
                <a:off x="3405181" y="1409698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Line 53"/>
              <p:cNvSpPr>
                <a:spLocks noChangeShapeType="1"/>
              </p:cNvSpPr>
              <p:nvPr/>
            </p:nvSpPr>
            <p:spPr bwMode="auto">
              <a:xfrm>
                <a:off x="3400419" y="1409698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Line 54"/>
              <p:cNvSpPr>
                <a:spLocks noChangeShapeType="1"/>
              </p:cNvSpPr>
              <p:nvPr/>
            </p:nvSpPr>
            <p:spPr bwMode="auto">
              <a:xfrm flipH="1">
                <a:off x="1795469" y="1701026"/>
                <a:ext cx="1620000" cy="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 type="triangle"/>
                <a:tailEnd type="none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92" name="Text Box 55"/>
              <p:cNvSpPr txBox="1"/>
              <p:nvPr/>
            </p:nvSpPr>
            <p:spPr>
              <a:xfrm>
                <a:off x="3200414" y="1190858"/>
                <a:ext cx="538138" cy="246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zh-CN" sz="10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793" name="Text Box 56"/>
              <p:cNvSpPr txBox="1"/>
              <p:nvPr/>
            </p:nvSpPr>
            <p:spPr>
              <a:xfrm>
                <a:off x="2057400" y="1743889"/>
                <a:ext cx="244316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    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794" name="Line 57"/>
              <p:cNvSpPr/>
              <p:nvPr/>
            </p:nvSpPr>
            <p:spPr>
              <a:xfrm>
                <a:off x="2281229" y="2029641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30795" name="Line 58"/>
              <p:cNvSpPr/>
              <p:nvPr/>
            </p:nvSpPr>
            <p:spPr>
              <a:xfrm>
                <a:off x="2714612" y="2039165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sm" len="sm"/>
              </a:ln>
            </p:spPr>
          </p:sp>
          <p:sp>
            <p:nvSpPr>
              <p:cNvPr id="30796" name="Line 59"/>
              <p:cNvSpPr/>
              <p:nvPr/>
            </p:nvSpPr>
            <p:spPr>
              <a:xfrm>
                <a:off x="3219443" y="2039166"/>
                <a:ext cx="0" cy="3168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sm" len="sm"/>
              </a:ln>
            </p:spPr>
          </p:sp>
          <p:sp>
            <p:nvSpPr>
              <p:cNvPr id="30797" name="Line 60"/>
              <p:cNvSpPr/>
              <p:nvPr/>
            </p:nvSpPr>
            <p:spPr>
              <a:xfrm>
                <a:off x="3667121" y="2039166"/>
                <a:ext cx="0" cy="396000"/>
              </a:xfrm>
              <a:prstGeom prst="line">
                <a:avLst/>
              </a:prstGeom>
              <a:ln w="19050" cap="flat" cmpd="sng">
                <a:solidFill>
                  <a:srgbClr val="CC0099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30798" name="Text Box 61"/>
              <p:cNvSpPr txBox="1"/>
              <p:nvPr/>
            </p:nvSpPr>
            <p:spPr>
              <a:xfrm>
                <a:off x="2571736" y="1053079"/>
                <a:ext cx="217650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         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799" name="Rectangle 43"/>
              <p:cNvSpPr/>
              <p:nvPr/>
            </p:nvSpPr>
            <p:spPr>
              <a:xfrm>
                <a:off x="3629165" y="1283863"/>
                <a:ext cx="900000" cy="288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5</a:t>
                </a:r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301" name="直接连接符 300"/>
            <p:cNvCxnSpPr/>
            <p:nvPr/>
          </p:nvCxnSpPr>
          <p:spPr bwMode="auto">
            <a:xfrm rot="10800000">
              <a:off x="1545919" y="3540041"/>
              <a:ext cx="8496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oval" w="sm" len="sm"/>
              <a:tailEnd type="none" w="med" len="med"/>
            </a:ln>
            <a:effectLst/>
          </p:spPr>
        </p:cxnSp>
        <p:sp>
          <p:nvSpPr>
            <p:cNvPr id="302" name="Line 53"/>
            <p:cNvSpPr>
              <a:spLocks noChangeShapeType="1"/>
            </p:cNvSpPr>
            <p:nvPr/>
          </p:nvSpPr>
          <p:spPr bwMode="auto">
            <a:xfrm>
              <a:off x="1552552" y="3540040"/>
              <a:ext cx="0" cy="720000"/>
            </a:xfrm>
            <a:prstGeom prst="lin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7" name="Line 54"/>
            <p:cNvSpPr/>
            <p:nvPr/>
          </p:nvSpPr>
          <p:spPr>
            <a:xfrm flipH="1">
              <a:off x="1857354" y="4778299"/>
              <a:ext cx="612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cxnSp>
          <p:nvCxnSpPr>
            <p:cNvPr id="30738" name="直接连接符 303"/>
            <p:cNvCxnSpPr/>
            <p:nvPr/>
          </p:nvCxnSpPr>
          <p:spPr>
            <a:xfrm rot="5400000">
              <a:off x="1786710" y="4778299"/>
              <a:ext cx="142876" cy="1588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0739" name="组合 304"/>
            <p:cNvGrpSpPr/>
            <p:nvPr/>
          </p:nvGrpSpPr>
          <p:grpSpPr>
            <a:xfrm>
              <a:off x="4924465" y="3444299"/>
              <a:ext cx="3219435" cy="1535530"/>
              <a:chOff x="1700219" y="890111"/>
              <a:chExt cx="3219435" cy="1535530"/>
            </a:xfrm>
          </p:grpSpPr>
          <p:sp>
            <p:nvSpPr>
              <p:cNvPr id="30758" name="Rectangle 41"/>
              <p:cNvSpPr/>
              <p:nvPr/>
            </p:nvSpPr>
            <p:spPr>
              <a:xfrm>
                <a:off x="1900206" y="1071552"/>
                <a:ext cx="2814670" cy="958089"/>
              </a:xfrm>
              <a:prstGeom prst="rect">
                <a:avLst/>
              </a:prstGeom>
              <a:solidFill>
                <a:srgbClr val="FFFF66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9" name="Rectangle 42"/>
              <p:cNvSpPr/>
              <p:nvPr/>
            </p:nvSpPr>
            <p:spPr>
              <a:xfrm>
                <a:off x="2205010" y="1283863"/>
                <a:ext cx="900000" cy="288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2</a:t>
                </a:r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0760" name="Oval 44"/>
              <p:cNvSpPr/>
              <p:nvPr/>
            </p:nvSpPr>
            <p:spPr>
              <a:xfrm>
                <a:off x="2124075" y="13716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1" name="Oval 45"/>
              <p:cNvSpPr/>
              <p:nvPr/>
            </p:nvSpPr>
            <p:spPr>
              <a:xfrm>
                <a:off x="3548049" y="13716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2" name="Line 46"/>
              <p:cNvSpPr/>
              <p:nvPr/>
            </p:nvSpPr>
            <p:spPr>
              <a:xfrm flipV="1">
                <a:off x="2643174" y="890111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63" name="Line 47"/>
              <p:cNvSpPr/>
              <p:nvPr/>
            </p:nvSpPr>
            <p:spPr>
              <a:xfrm flipV="1">
                <a:off x="3733781" y="890111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64" name="Line 48"/>
              <p:cNvSpPr/>
              <p:nvPr/>
            </p:nvSpPr>
            <p:spPr>
              <a:xfrm flipV="1">
                <a:off x="4071934" y="906322"/>
                <a:ext cx="0" cy="540000"/>
              </a:xfrm>
              <a:prstGeom prst="line">
                <a:avLst/>
              </a:prstGeom>
              <a:ln w="19050" cap="flat" cmpd="sng">
                <a:solidFill>
                  <a:srgbClr val="CC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765" name="Line 49"/>
              <p:cNvSpPr/>
              <p:nvPr/>
            </p:nvSpPr>
            <p:spPr>
              <a:xfrm flipV="1">
                <a:off x="4429124" y="947261"/>
                <a:ext cx="0" cy="39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66" name="Line 50"/>
              <p:cNvSpPr/>
              <p:nvPr/>
            </p:nvSpPr>
            <p:spPr>
              <a:xfrm>
                <a:off x="1700219" y="1404935"/>
                <a:ext cx="432000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67" name="Text Box 51"/>
              <p:cNvSpPr txBox="1"/>
              <p:nvPr/>
            </p:nvSpPr>
            <p:spPr>
              <a:xfrm>
                <a:off x="1828768" y="1130026"/>
                <a:ext cx="538138" cy="246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zh-CN" sz="10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6" name="Line 52"/>
              <p:cNvSpPr>
                <a:spLocks noChangeShapeType="1"/>
              </p:cNvSpPr>
              <p:nvPr/>
            </p:nvSpPr>
            <p:spPr bwMode="auto">
              <a:xfrm flipH="1">
                <a:off x="3405181" y="1409698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" name="Line 53"/>
              <p:cNvSpPr>
                <a:spLocks noChangeShapeType="1"/>
              </p:cNvSpPr>
              <p:nvPr/>
            </p:nvSpPr>
            <p:spPr bwMode="auto">
              <a:xfrm>
                <a:off x="3409944" y="1409698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" name="Line 54"/>
              <p:cNvSpPr>
                <a:spLocks noChangeShapeType="1"/>
              </p:cNvSpPr>
              <p:nvPr/>
            </p:nvSpPr>
            <p:spPr bwMode="auto">
              <a:xfrm flipH="1">
                <a:off x="1809716" y="1691501"/>
                <a:ext cx="1620000" cy="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 type="triangle"/>
                <a:tailEnd type="none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71" name="Text Box 55"/>
              <p:cNvSpPr txBox="1"/>
              <p:nvPr/>
            </p:nvSpPr>
            <p:spPr>
              <a:xfrm>
                <a:off x="3219456" y="1147998"/>
                <a:ext cx="538138" cy="246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CP</a:t>
                </a:r>
                <a:r>
                  <a:rPr lang="en-US" altLang="zh-CN" sz="1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zh-CN" sz="1000" b="1" baseline="-25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772" name="Text Box 56"/>
              <p:cNvSpPr txBox="1"/>
              <p:nvPr/>
            </p:nvSpPr>
            <p:spPr>
              <a:xfrm>
                <a:off x="2057400" y="1743889"/>
                <a:ext cx="2443162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S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    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 R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773" name="Line 57"/>
              <p:cNvSpPr/>
              <p:nvPr/>
            </p:nvSpPr>
            <p:spPr>
              <a:xfrm>
                <a:off x="2281229" y="2029641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30774" name="Line 58"/>
              <p:cNvSpPr/>
              <p:nvPr/>
            </p:nvSpPr>
            <p:spPr>
              <a:xfrm>
                <a:off x="2714612" y="2039165"/>
                <a:ext cx="0" cy="1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sm" len="sm"/>
              </a:ln>
            </p:spPr>
          </p:sp>
          <p:sp>
            <p:nvSpPr>
              <p:cNvPr id="30775" name="Line 59"/>
              <p:cNvSpPr/>
              <p:nvPr/>
            </p:nvSpPr>
            <p:spPr>
              <a:xfrm>
                <a:off x="3219443" y="2029641"/>
                <a:ext cx="0" cy="3024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30776" name="Line 60"/>
              <p:cNvSpPr/>
              <p:nvPr/>
            </p:nvSpPr>
            <p:spPr>
              <a:xfrm>
                <a:off x="3667121" y="2029641"/>
                <a:ext cx="0" cy="396000"/>
              </a:xfrm>
              <a:prstGeom prst="line">
                <a:avLst/>
              </a:prstGeom>
              <a:ln w="19050" cap="flat" cmpd="sng">
                <a:solidFill>
                  <a:srgbClr val="CC0099"/>
                </a:solidFill>
                <a:prstDash val="solid"/>
                <a:miter/>
                <a:headEnd type="triangle" w="med" len="med"/>
                <a:tailEnd type="oval" w="sm" len="sm"/>
              </a:ln>
            </p:spPr>
          </p:sp>
          <p:sp>
            <p:nvSpPr>
              <p:cNvPr id="30777" name="Text Box 61"/>
              <p:cNvSpPr txBox="1"/>
              <p:nvPr/>
            </p:nvSpPr>
            <p:spPr>
              <a:xfrm>
                <a:off x="2571736" y="1047982"/>
                <a:ext cx="234791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         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     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778" name="Rectangle 43"/>
              <p:cNvSpPr/>
              <p:nvPr/>
            </p:nvSpPr>
            <p:spPr>
              <a:xfrm>
                <a:off x="3621075" y="1283863"/>
                <a:ext cx="900000" cy="288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5</a:t>
                </a:r>
                <a:r>
                  <a:rPr lang="zh-CN" alt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计数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327" name="直接连接符 326"/>
            <p:cNvCxnSpPr/>
            <p:nvPr/>
          </p:nvCxnSpPr>
          <p:spPr bwMode="auto">
            <a:xfrm rot="10800000">
              <a:off x="5034684" y="3563856"/>
              <a:ext cx="82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oval" w="sm" len="sm"/>
              <a:tailEnd type="none" w="med" len="med"/>
            </a:ln>
            <a:effectLst/>
          </p:spPr>
        </p:cxnSp>
        <p:sp>
          <p:nvSpPr>
            <p:cNvPr id="328" name="Line 53"/>
            <p:cNvSpPr>
              <a:spLocks noChangeShapeType="1"/>
            </p:cNvSpPr>
            <p:nvPr/>
          </p:nvSpPr>
          <p:spPr bwMode="auto">
            <a:xfrm>
              <a:off x="5038725" y="3559092"/>
              <a:ext cx="0" cy="684000"/>
            </a:xfrm>
            <a:prstGeom prst="lin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42" name="Line 54"/>
            <p:cNvSpPr/>
            <p:nvPr/>
          </p:nvSpPr>
          <p:spPr>
            <a:xfrm flipH="1">
              <a:off x="5357816" y="4768774"/>
              <a:ext cx="576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cxnSp>
          <p:nvCxnSpPr>
            <p:cNvPr id="30743" name="直接连接符 329"/>
            <p:cNvCxnSpPr/>
            <p:nvPr/>
          </p:nvCxnSpPr>
          <p:spPr>
            <a:xfrm rot="5400000">
              <a:off x="5277647" y="4768774"/>
              <a:ext cx="142876" cy="1588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0744" name="Line 54"/>
            <p:cNvSpPr/>
            <p:nvPr/>
          </p:nvSpPr>
          <p:spPr>
            <a:xfrm flipH="1">
              <a:off x="7286909" y="3452819"/>
              <a:ext cx="936000" cy="0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5" name="Line 54"/>
            <p:cNvSpPr/>
            <p:nvPr/>
          </p:nvSpPr>
          <p:spPr>
            <a:xfrm flipH="1">
              <a:off x="3833805" y="3287845"/>
              <a:ext cx="360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6" name="Line 54"/>
            <p:cNvSpPr/>
            <p:nvPr/>
          </p:nvSpPr>
          <p:spPr>
            <a:xfrm flipH="1">
              <a:off x="2400283" y="3149731"/>
              <a:ext cx="504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34" name="流程图: 延期 92"/>
            <p:cNvSpPr>
              <a:spLocks noChangeArrowheads="1"/>
            </p:cNvSpPr>
            <p:nvPr/>
          </p:nvSpPr>
          <p:spPr bwMode="auto">
            <a:xfrm>
              <a:off x="7410470" y="3075120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48" name="Line 54"/>
            <p:cNvSpPr/>
            <p:nvPr/>
          </p:nvSpPr>
          <p:spPr>
            <a:xfrm flipH="1">
              <a:off x="7696220" y="3222495"/>
              <a:ext cx="396000" cy="0"/>
            </a:xfrm>
            <a:prstGeom prst="line">
              <a:avLst/>
            </a:prstGeom>
            <a:ln w="1905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9" name="Line 46"/>
            <p:cNvSpPr/>
            <p:nvPr/>
          </p:nvSpPr>
          <p:spPr>
            <a:xfrm flipV="1">
              <a:off x="8086747" y="3223241"/>
              <a:ext cx="0" cy="1692000"/>
            </a:xfrm>
            <a:prstGeom prst="line">
              <a:avLst/>
            </a:prstGeom>
            <a:ln w="1905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0" name="Line 54"/>
            <p:cNvSpPr/>
            <p:nvPr/>
          </p:nvSpPr>
          <p:spPr>
            <a:xfrm flipH="1">
              <a:off x="4186233" y="3464057"/>
              <a:ext cx="756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1" name="Line 48"/>
            <p:cNvSpPr/>
            <p:nvPr/>
          </p:nvSpPr>
          <p:spPr>
            <a:xfrm flipV="1">
              <a:off x="4933951" y="3463847"/>
              <a:ext cx="0" cy="50400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2" name="Text Box 51"/>
            <p:cNvSpPr txBox="1"/>
            <p:nvPr/>
          </p:nvSpPr>
          <p:spPr>
            <a:xfrm>
              <a:off x="1142976" y="3851252"/>
              <a:ext cx="428628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0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CP</a:t>
              </a:r>
              <a:endParaRPr lang="en-US" altLang="zh-CN" sz="1000" b="1" baseline="-250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0" name="等腰三角形 339"/>
            <p:cNvSpPr/>
            <p:nvPr/>
          </p:nvSpPr>
          <p:spPr bwMode="auto">
            <a:xfrm rot="5400000">
              <a:off x="1934609" y="3939263"/>
              <a:ext cx="108000" cy="72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1" name="等腰三角形 340"/>
            <p:cNvSpPr/>
            <p:nvPr/>
          </p:nvSpPr>
          <p:spPr bwMode="auto">
            <a:xfrm rot="5400000">
              <a:off x="3362800" y="3948789"/>
              <a:ext cx="108000" cy="72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2" name="等腰三角形 341"/>
            <p:cNvSpPr/>
            <p:nvPr/>
          </p:nvSpPr>
          <p:spPr bwMode="auto">
            <a:xfrm rot="5400000">
              <a:off x="5415457" y="3934500"/>
              <a:ext cx="108000" cy="72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3" name="等腰三角形 342"/>
            <p:cNvSpPr/>
            <p:nvPr/>
          </p:nvSpPr>
          <p:spPr bwMode="auto">
            <a:xfrm rot="5400000">
              <a:off x="6820964" y="3929737"/>
              <a:ext cx="108000" cy="72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57" name="Text Box 50"/>
            <p:cNvSpPr txBox="1"/>
            <p:nvPr/>
          </p:nvSpPr>
          <p:spPr>
            <a:xfrm>
              <a:off x="285720" y="3019014"/>
              <a:ext cx="142876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Solution 2</a:t>
              </a: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：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2" name="组合 12"/>
          <p:cNvGrpSpPr/>
          <p:nvPr/>
        </p:nvGrpSpPr>
        <p:grpSpPr>
          <a:xfrm>
            <a:off x="8037513" y="374650"/>
            <a:ext cx="1008062" cy="835025"/>
            <a:chOff x="4429124" y="984439"/>
            <a:chExt cx="4218816" cy="1791144"/>
          </a:xfrm>
        </p:grpSpPr>
        <p:sp>
          <p:nvSpPr>
            <p:cNvPr id="30729" name="圆角矩形标注 13"/>
            <p:cNvSpPr/>
            <p:nvPr/>
          </p:nvSpPr>
          <p:spPr>
            <a:xfrm>
              <a:off x="4451340" y="984439"/>
              <a:ext cx="4196600" cy="1621081"/>
            </a:xfrm>
            <a:prstGeom prst="wedgeRoundRectCallout">
              <a:avLst>
                <a:gd name="adj1" fmla="val -75801"/>
                <a:gd name="adj2" fmla="val 33157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0" name="Text Box 34"/>
            <p:cNvSpPr txBox="1"/>
            <p:nvPr/>
          </p:nvSpPr>
          <p:spPr>
            <a:xfrm>
              <a:off x="4429124" y="1000114"/>
              <a:ext cx="4196602" cy="177546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  <a:buClr>
                  <a:srgbClr val="C00000"/>
                </a:buClr>
                <a:buSzPct val="70000"/>
              </a:pP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异步清零</a:t>
              </a:r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多让出一个状态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728" name="Text Box 4"/>
          <p:cNvSpPr txBox="1"/>
          <p:nvPr/>
        </p:nvSpPr>
        <p:spPr>
          <a:xfrm>
            <a:off x="1071563" y="104775"/>
            <a:ext cx="7000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计数器芯片的应用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Text Box 5"/>
          <p:cNvSpPr txBox="1"/>
          <p:nvPr/>
        </p:nvSpPr>
        <p:spPr>
          <a:xfrm>
            <a:off x="642938" y="661988"/>
            <a:ext cx="478631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5421-BCD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码模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计数器</a:t>
            </a:r>
            <a:endParaRPr lang="en-US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1747" name="Picture 21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6" name="组合 175"/>
          <p:cNvGrpSpPr/>
          <p:nvPr/>
        </p:nvGrpSpPr>
        <p:grpSpPr>
          <a:xfrm>
            <a:off x="971550" y="1276350"/>
            <a:ext cx="3600450" cy="1052513"/>
            <a:chOff x="5143504" y="1285866"/>
            <a:chExt cx="3168652" cy="1052515"/>
          </a:xfrm>
        </p:grpSpPr>
        <p:grpSp>
          <p:nvGrpSpPr>
            <p:cNvPr id="31900" name="组合 137"/>
            <p:cNvGrpSpPr/>
            <p:nvPr/>
          </p:nvGrpSpPr>
          <p:grpSpPr>
            <a:xfrm>
              <a:off x="5429256" y="1571618"/>
              <a:ext cx="2882900" cy="766763"/>
              <a:chOff x="4333890" y="3786196"/>
              <a:chExt cx="2883098" cy="766763"/>
            </a:xfrm>
          </p:grpSpPr>
          <p:sp>
            <p:nvSpPr>
              <p:cNvPr id="31902" name="Oval 40"/>
              <p:cNvSpPr/>
              <p:nvPr/>
            </p:nvSpPr>
            <p:spPr>
              <a:xfrm>
                <a:off x="4333890" y="378619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0000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03" name="Oval 41"/>
              <p:cNvSpPr/>
              <p:nvPr/>
            </p:nvSpPr>
            <p:spPr>
              <a:xfrm>
                <a:off x="4951413" y="378619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0001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04" name="Oval 42"/>
              <p:cNvSpPr/>
              <p:nvPr/>
            </p:nvSpPr>
            <p:spPr>
              <a:xfrm>
                <a:off x="5556255" y="378619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0010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05" name="Oval 43"/>
              <p:cNvSpPr/>
              <p:nvPr/>
            </p:nvSpPr>
            <p:spPr>
              <a:xfrm>
                <a:off x="6184909" y="378619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0011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06" name="Oval 44"/>
              <p:cNvSpPr/>
              <p:nvPr/>
            </p:nvSpPr>
            <p:spPr>
              <a:xfrm>
                <a:off x="6784988" y="378619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0100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07" name="Oval 46"/>
              <p:cNvSpPr/>
              <p:nvPr/>
            </p:nvSpPr>
            <p:spPr>
              <a:xfrm>
                <a:off x="4951413" y="430054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1011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08" name="Oval 47"/>
              <p:cNvSpPr/>
              <p:nvPr/>
            </p:nvSpPr>
            <p:spPr>
              <a:xfrm>
                <a:off x="5575305" y="430054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1010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09" name="Oval 48"/>
              <p:cNvSpPr/>
              <p:nvPr/>
            </p:nvSpPr>
            <p:spPr>
              <a:xfrm>
                <a:off x="6184909" y="430054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1001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10" name="Oval 49"/>
              <p:cNvSpPr/>
              <p:nvPr/>
            </p:nvSpPr>
            <p:spPr>
              <a:xfrm>
                <a:off x="6784988" y="430054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4770483" y="3919546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>
                <a:off x="4770483" y="4443421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>
                <a:off x="5384887" y="3910021"/>
                <a:ext cx="1794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5394413" y="4433896"/>
                <a:ext cx="1794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6008818" y="3919546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>
                <a:off x="6008818" y="4443421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>
                <a:off x="6618460" y="3924309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>
                <a:off x="6608934" y="4443421"/>
                <a:ext cx="17939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19" name="Oval 59"/>
              <p:cNvSpPr/>
              <p:nvPr/>
            </p:nvSpPr>
            <p:spPr>
              <a:xfrm>
                <a:off x="4337065" y="4300546"/>
                <a:ext cx="432000" cy="252413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1100</a:t>
                </a:r>
                <a:endPara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1920" name="直接箭头连接符 135"/>
              <p:cNvCxnSpPr/>
              <p:nvPr/>
            </p:nvCxnSpPr>
            <p:spPr>
              <a:xfrm rot="5400000">
                <a:off x="6864571" y="4175857"/>
                <a:ext cx="252000" cy="1588"/>
              </a:xfrm>
              <a:prstGeom prst="straightConnector1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cxnSp>
          <p:cxnSp>
            <p:nvCxnSpPr>
              <p:cNvPr id="31921" name="直接箭头连接符 136"/>
              <p:cNvCxnSpPr/>
              <p:nvPr/>
            </p:nvCxnSpPr>
            <p:spPr>
              <a:xfrm rot="5400000">
                <a:off x="4416631" y="4168993"/>
                <a:ext cx="252000" cy="1588"/>
              </a:xfrm>
              <a:prstGeom prst="straightConnector1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cxnSp>
        </p:grpSp>
        <p:sp>
          <p:nvSpPr>
            <p:cNvPr id="31901" name="Text Box 51"/>
            <p:cNvSpPr txBox="1"/>
            <p:nvPr/>
          </p:nvSpPr>
          <p:spPr>
            <a:xfrm>
              <a:off x="5143504" y="1285866"/>
              <a:ext cx="1000132" cy="451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400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" name="Group 169"/>
          <p:cNvGrpSpPr/>
          <p:nvPr/>
        </p:nvGrpSpPr>
        <p:grpSpPr>
          <a:xfrm>
            <a:off x="928688" y="2941638"/>
            <a:ext cx="5283200" cy="1916112"/>
            <a:chOff x="-24" y="2112"/>
            <a:chExt cx="5640" cy="1987"/>
          </a:xfrm>
        </p:grpSpPr>
        <p:sp>
          <p:nvSpPr>
            <p:cNvPr id="31781" name="Line 39"/>
            <p:cNvSpPr/>
            <p:nvPr/>
          </p:nvSpPr>
          <p:spPr>
            <a:xfrm>
              <a:off x="768" y="216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2" name="Line 40"/>
            <p:cNvSpPr/>
            <p:nvPr/>
          </p:nvSpPr>
          <p:spPr>
            <a:xfrm>
              <a:off x="100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783" name="Line 41"/>
            <p:cNvSpPr/>
            <p:nvPr/>
          </p:nvSpPr>
          <p:spPr>
            <a:xfrm>
              <a:off x="76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4" name="Line 42"/>
            <p:cNvSpPr/>
            <p:nvPr/>
          </p:nvSpPr>
          <p:spPr>
            <a:xfrm>
              <a:off x="100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5" name="Line 43"/>
            <p:cNvSpPr/>
            <p:nvPr/>
          </p:nvSpPr>
          <p:spPr>
            <a:xfrm>
              <a:off x="1248" y="216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6" name="Line 44"/>
            <p:cNvSpPr/>
            <p:nvPr/>
          </p:nvSpPr>
          <p:spPr>
            <a:xfrm>
              <a:off x="148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787" name="Line 45"/>
            <p:cNvSpPr/>
            <p:nvPr/>
          </p:nvSpPr>
          <p:spPr>
            <a:xfrm>
              <a:off x="124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8" name="Line 46"/>
            <p:cNvSpPr/>
            <p:nvPr/>
          </p:nvSpPr>
          <p:spPr>
            <a:xfrm>
              <a:off x="148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9" name="Line 47"/>
            <p:cNvSpPr/>
            <p:nvPr/>
          </p:nvSpPr>
          <p:spPr>
            <a:xfrm>
              <a:off x="1728" y="216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90" name="Line 48"/>
            <p:cNvSpPr/>
            <p:nvPr/>
          </p:nvSpPr>
          <p:spPr>
            <a:xfrm>
              <a:off x="196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791" name="Line 49"/>
            <p:cNvSpPr/>
            <p:nvPr/>
          </p:nvSpPr>
          <p:spPr>
            <a:xfrm>
              <a:off x="172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92" name="Line 50"/>
            <p:cNvSpPr/>
            <p:nvPr/>
          </p:nvSpPr>
          <p:spPr>
            <a:xfrm>
              <a:off x="196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93" name="Line 51"/>
            <p:cNvSpPr/>
            <p:nvPr/>
          </p:nvSpPr>
          <p:spPr>
            <a:xfrm>
              <a:off x="2208" y="216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94" name="Line 52"/>
            <p:cNvSpPr/>
            <p:nvPr/>
          </p:nvSpPr>
          <p:spPr>
            <a:xfrm>
              <a:off x="244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795" name="Line 53"/>
            <p:cNvSpPr/>
            <p:nvPr/>
          </p:nvSpPr>
          <p:spPr>
            <a:xfrm>
              <a:off x="220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96" name="Line 54"/>
            <p:cNvSpPr/>
            <p:nvPr/>
          </p:nvSpPr>
          <p:spPr>
            <a:xfrm>
              <a:off x="244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97" name="Line 55"/>
            <p:cNvSpPr/>
            <p:nvPr/>
          </p:nvSpPr>
          <p:spPr>
            <a:xfrm>
              <a:off x="52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98" name="Line 56"/>
            <p:cNvSpPr/>
            <p:nvPr/>
          </p:nvSpPr>
          <p:spPr>
            <a:xfrm>
              <a:off x="2688" y="216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99" name="Line 57"/>
            <p:cNvSpPr/>
            <p:nvPr/>
          </p:nvSpPr>
          <p:spPr>
            <a:xfrm>
              <a:off x="292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00" name="Line 58"/>
            <p:cNvSpPr/>
            <p:nvPr/>
          </p:nvSpPr>
          <p:spPr>
            <a:xfrm>
              <a:off x="268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01" name="Line 59"/>
            <p:cNvSpPr/>
            <p:nvPr/>
          </p:nvSpPr>
          <p:spPr>
            <a:xfrm>
              <a:off x="292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02" name="Line 60"/>
            <p:cNvSpPr/>
            <p:nvPr/>
          </p:nvSpPr>
          <p:spPr>
            <a:xfrm>
              <a:off x="3168" y="216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03" name="Line 61"/>
            <p:cNvSpPr/>
            <p:nvPr/>
          </p:nvSpPr>
          <p:spPr>
            <a:xfrm>
              <a:off x="340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04" name="Line 62"/>
            <p:cNvSpPr/>
            <p:nvPr/>
          </p:nvSpPr>
          <p:spPr>
            <a:xfrm>
              <a:off x="316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05" name="Line 63"/>
            <p:cNvSpPr/>
            <p:nvPr/>
          </p:nvSpPr>
          <p:spPr>
            <a:xfrm>
              <a:off x="340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06" name="Line 64"/>
            <p:cNvSpPr/>
            <p:nvPr/>
          </p:nvSpPr>
          <p:spPr>
            <a:xfrm>
              <a:off x="3648" y="216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07" name="Line 65"/>
            <p:cNvSpPr/>
            <p:nvPr/>
          </p:nvSpPr>
          <p:spPr>
            <a:xfrm>
              <a:off x="388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08" name="Line 66"/>
            <p:cNvSpPr/>
            <p:nvPr/>
          </p:nvSpPr>
          <p:spPr>
            <a:xfrm>
              <a:off x="364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09" name="Line 67"/>
            <p:cNvSpPr/>
            <p:nvPr/>
          </p:nvSpPr>
          <p:spPr>
            <a:xfrm>
              <a:off x="388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10" name="Line 68"/>
            <p:cNvSpPr/>
            <p:nvPr/>
          </p:nvSpPr>
          <p:spPr>
            <a:xfrm>
              <a:off x="4128" y="216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11" name="Line 69"/>
            <p:cNvSpPr/>
            <p:nvPr/>
          </p:nvSpPr>
          <p:spPr>
            <a:xfrm>
              <a:off x="436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12" name="Line 70"/>
            <p:cNvSpPr/>
            <p:nvPr/>
          </p:nvSpPr>
          <p:spPr>
            <a:xfrm>
              <a:off x="412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13" name="Line 71"/>
            <p:cNvSpPr/>
            <p:nvPr/>
          </p:nvSpPr>
          <p:spPr>
            <a:xfrm>
              <a:off x="436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14" name="Line 72"/>
            <p:cNvSpPr/>
            <p:nvPr/>
          </p:nvSpPr>
          <p:spPr>
            <a:xfrm>
              <a:off x="244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15" name="Line 73"/>
            <p:cNvSpPr/>
            <p:nvPr/>
          </p:nvSpPr>
          <p:spPr>
            <a:xfrm>
              <a:off x="528" y="2736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16" name="Line 74"/>
            <p:cNvSpPr/>
            <p:nvPr/>
          </p:nvSpPr>
          <p:spPr>
            <a:xfrm flipV="1">
              <a:off x="1008" y="2544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17" name="Line 75"/>
            <p:cNvSpPr/>
            <p:nvPr/>
          </p:nvSpPr>
          <p:spPr>
            <a:xfrm>
              <a:off x="1008" y="2544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18" name="Line 76"/>
            <p:cNvSpPr/>
            <p:nvPr/>
          </p:nvSpPr>
          <p:spPr>
            <a:xfrm>
              <a:off x="1488" y="2544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19" name="Line 77"/>
            <p:cNvSpPr/>
            <p:nvPr/>
          </p:nvSpPr>
          <p:spPr>
            <a:xfrm>
              <a:off x="1488" y="2736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20" name="Line 78"/>
            <p:cNvSpPr/>
            <p:nvPr/>
          </p:nvSpPr>
          <p:spPr>
            <a:xfrm>
              <a:off x="1488" y="2736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21" name="Line 79"/>
            <p:cNvSpPr/>
            <p:nvPr/>
          </p:nvSpPr>
          <p:spPr>
            <a:xfrm flipV="1">
              <a:off x="1968" y="2544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22" name="Line 80"/>
            <p:cNvSpPr/>
            <p:nvPr/>
          </p:nvSpPr>
          <p:spPr>
            <a:xfrm>
              <a:off x="1968" y="2544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23" name="Line 81"/>
            <p:cNvSpPr/>
            <p:nvPr/>
          </p:nvSpPr>
          <p:spPr>
            <a:xfrm>
              <a:off x="2448" y="2544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24" name="Line 82"/>
            <p:cNvSpPr/>
            <p:nvPr/>
          </p:nvSpPr>
          <p:spPr>
            <a:xfrm>
              <a:off x="2448" y="2736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25" name="Line 83"/>
            <p:cNvSpPr/>
            <p:nvPr/>
          </p:nvSpPr>
          <p:spPr>
            <a:xfrm>
              <a:off x="2448" y="2736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26" name="Line 87"/>
            <p:cNvSpPr/>
            <p:nvPr/>
          </p:nvSpPr>
          <p:spPr>
            <a:xfrm>
              <a:off x="2928" y="2736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27" name="Line 88"/>
            <p:cNvSpPr/>
            <p:nvPr/>
          </p:nvSpPr>
          <p:spPr>
            <a:xfrm>
              <a:off x="2928" y="2736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28" name="Line 89"/>
            <p:cNvSpPr/>
            <p:nvPr/>
          </p:nvSpPr>
          <p:spPr>
            <a:xfrm flipV="1">
              <a:off x="3408" y="2544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29" name="Line 90"/>
            <p:cNvSpPr/>
            <p:nvPr/>
          </p:nvSpPr>
          <p:spPr>
            <a:xfrm>
              <a:off x="3408" y="2544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30" name="Line 91"/>
            <p:cNvSpPr/>
            <p:nvPr/>
          </p:nvSpPr>
          <p:spPr>
            <a:xfrm>
              <a:off x="3888" y="2544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31" name="Line 92"/>
            <p:cNvSpPr/>
            <p:nvPr/>
          </p:nvSpPr>
          <p:spPr>
            <a:xfrm>
              <a:off x="3888" y="2736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32" name="Line 104"/>
            <p:cNvSpPr/>
            <p:nvPr/>
          </p:nvSpPr>
          <p:spPr>
            <a:xfrm>
              <a:off x="1008" y="2360"/>
              <a:ext cx="0" cy="172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33" name="Line 105"/>
            <p:cNvSpPr/>
            <p:nvPr/>
          </p:nvSpPr>
          <p:spPr>
            <a:xfrm>
              <a:off x="1488" y="2352"/>
              <a:ext cx="0" cy="62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34" name="Line 106"/>
            <p:cNvSpPr/>
            <p:nvPr/>
          </p:nvSpPr>
          <p:spPr>
            <a:xfrm>
              <a:off x="1968" y="2352"/>
              <a:ext cx="0" cy="172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35" name="Line 107"/>
            <p:cNvSpPr/>
            <p:nvPr/>
          </p:nvSpPr>
          <p:spPr>
            <a:xfrm>
              <a:off x="2448" y="2352"/>
              <a:ext cx="0" cy="62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36" name="Line 108"/>
            <p:cNvSpPr/>
            <p:nvPr/>
          </p:nvSpPr>
          <p:spPr>
            <a:xfrm>
              <a:off x="2928" y="2392"/>
              <a:ext cx="0" cy="168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37" name="Line 109"/>
            <p:cNvSpPr/>
            <p:nvPr/>
          </p:nvSpPr>
          <p:spPr>
            <a:xfrm>
              <a:off x="3408" y="2352"/>
              <a:ext cx="0" cy="62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38" name="Line 110"/>
            <p:cNvSpPr/>
            <p:nvPr/>
          </p:nvSpPr>
          <p:spPr>
            <a:xfrm>
              <a:off x="3888" y="2400"/>
              <a:ext cx="0" cy="163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39" name="Line 111"/>
            <p:cNvSpPr/>
            <p:nvPr/>
          </p:nvSpPr>
          <p:spPr>
            <a:xfrm>
              <a:off x="4368" y="2352"/>
              <a:ext cx="0" cy="62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40" name="Line 112"/>
            <p:cNvSpPr/>
            <p:nvPr/>
          </p:nvSpPr>
          <p:spPr>
            <a:xfrm>
              <a:off x="1488" y="2976"/>
              <a:ext cx="0" cy="110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41" name="Line 113"/>
            <p:cNvSpPr/>
            <p:nvPr/>
          </p:nvSpPr>
          <p:spPr>
            <a:xfrm>
              <a:off x="2448" y="2928"/>
              <a:ext cx="0" cy="115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42" name="Line 114"/>
            <p:cNvSpPr/>
            <p:nvPr/>
          </p:nvSpPr>
          <p:spPr>
            <a:xfrm>
              <a:off x="3408" y="2958"/>
              <a:ext cx="0" cy="110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43" name="Line 115"/>
            <p:cNvSpPr/>
            <p:nvPr/>
          </p:nvSpPr>
          <p:spPr>
            <a:xfrm>
              <a:off x="4368" y="2976"/>
              <a:ext cx="0" cy="105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44" name="Text Box 117"/>
            <p:cNvSpPr txBox="1"/>
            <p:nvPr/>
          </p:nvSpPr>
          <p:spPr>
            <a:xfrm>
              <a:off x="48" y="2112"/>
              <a:ext cx="576" cy="31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CP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400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5" name="Text Box 118"/>
            <p:cNvSpPr txBox="1"/>
            <p:nvPr/>
          </p:nvSpPr>
          <p:spPr>
            <a:xfrm>
              <a:off x="-24" y="2496"/>
              <a:ext cx="686" cy="31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6" name="Text Box 119"/>
            <p:cNvSpPr txBox="1"/>
            <p:nvPr/>
          </p:nvSpPr>
          <p:spPr>
            <a:xfrm>
              <a:off x="113" y="2869"/>
              <a:ext cx="576" cy="31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7" name="Text Box 120"/>
            <p:cNvSpPr txBox="1"/>
            <p:nvPr/>
          </p:nvSpPr>
          <p:spPr>
            <a:xfrm>
              <a:off x="768" y="2112"/>
              <a:ext cx="4704" cy="31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1        2        3        4        5        6        7        8        9       10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8" name="Line 93"/>
            <p:cNvSpPr/>
            <p:nvPr/>
          </p:nvSpPr>
          <p:spPr>
            <a:xfrm>
              <a:off x="528" y="3072"/>
              <a:ext cx="96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49" name="Line 94"/>
            <p:cNvSpPr/>
            <p:nvPr/>
          </p:nvSpPr>
          <p:spPr>
            <a:xfrm flipV="1">
              <a:off x="1488" y="2880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50" name="Line 95"/>
            <p:cNvSpPr/>
            <p:nvPr/>
          </p:nvSpPr>
          <p:spPr>
            <a:xfrm>
              <a:off x="1488" y="2880"/>
              <a:ext cx="96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51" name="Line 96"/>
            <p:cNvSpPr/>
            <p:nvPr/>
          </p:nvSpPr>
          <p:spPr>
            <a:xfrm>
              <a:off x="2448" y="2880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52" name="Line 97"/>
            <p:cNvSpPr/>
            <p:nvPr/>
          </p:nvSpPr>
          <p:spPr>
            <a:xfrm>
              <a:off x="2448" y="3072"/>
              <a:ext cx="96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53" name="Line 98"/>
            <p:cNvSpPr/>
            <p:nvPr/>
          </p:nvSpPr>
          <p:spPr>
            <a:xfrm>
              <a:off x="2448" y="3072"/>
              <a:ext cx="14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54" name="Line 99"/>
            <p:cNvSpPr/>
            <p:nvPr/>
          </p:nvSpPr>
          <p:spPr>
            <a:xfrm flipV="1">
              <a:off x="3888" y="2880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55" name="Line 100"/>
            <p:cNvSpPr/>
            <p:nvPr/>
          </p:nvSpPr>
          <p:spPr>
            <a:xfrm>
              <a:off x="3888" y="2880"/>
              <a:ext cx="96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56" name="Line 121"/>
            <p:cNvSpPr/>
            <p:nvPr/>
          </p:nvSpPr>
          <p:spPr>
            <a:xfrm>
              <a:off x="4848" y="2880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57" name="Line 122"/>
            <p:cNvSpPr/>
            <p:nvPr/>
          </p:nvSpPr>
          <p:spPr>
            <a:xfrm>
              <a:off x="4848" y="3072"/>
              <a:ext cx="768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58" name="Line 101"/>
            <p:cNvSpPr/>
            <p:nvPr/>
          </p:nvSpPr>
          <p:spPr>
            <a:xfrm>
              <a:off x="528" y="3381"/>
              <a:ext cx="192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59" name="Line 102"/>
            <p:cNvSpPr/>
            <p:nvPr/>
          </p:nvSpPr>
          <p:spPr>
            <a:xfrm flipV="1">
              <a:off x="2448" y="3216"/>
              <a:ext cx="0" cy="16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60" name="Line 103"/>
            <p:cNvSpPr/>
            <p:nvPr/>
          </p:nvSpPr>
          <p:spPr>
            <a:xfrm>
              <a:off x="2448" y="3216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61" name="Line 123"/>
            <p:cNvSpPr/>
            <p:nvPr/>
          </p:nvSpPr>
          <p:spPr>
            <a:xfrm>
              <a:off x="2928" y="3216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62" name="Line 124"/>
            <p:cNvSpPr/>
            <p:nvPr/>
          </p:nvSpPr>
          <p:spPr>
            <a:xfrm>
              <a:off x="2928" y="3408"/>
              <a:ext cx="192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63" name="Line 125"/>
            <p:cNvSpPr/>
            <p:nvPr/>
          </p:nvSpPr>
          <p:spPr>
            <a:xfrm>
              <a:off x="528" y="3744"/>
              <a:ext cx="24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64" name="Line 126"/>
            <p:cNvSpPr/>
            <p:nvPr/>
          </p:nvSpPr>
          <p:spPr>
            <a:xfrm flipV="1">
              <a:off x="2928" y="3552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65" name="Line 127"/>
            <p:cNvSpPr/>
            <p:nvPr/>
          </p:nvSpPr>
          <p:spPr>
            <a:xfrm>
              <a:off x="2928" y="3552"/>
              <a:ext cx="24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66" name="Text Box 128"/>
            <p:cNvSpPr txBox="1"/>
            <p:nvPr/>
          </p:nvSpPr>
          <p:spPr>
            <a:xfrm>
              <a:off x="124" y="3205"/>
              <a:ext cx="576" cy="31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400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67" name="Text Box 129"/>
            <p:cNvSpPr txBox="1"/>
            <p:nvPr/>
          </p:nvSpPr>
          <p:spPr>
            <a:xfrm>
              <a:off x="964" y="3840"/>
              <a:ext cx="576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0001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68" name="Line 134"/>
            <p:cNvSpPr/>
            <p:nvPr/>
          </p:nvSpPr>
          <p:spPr>
            <a:xfrm>
              <a:off x="436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69" name="Line 135"/>
            <p:cNvSpPr/>
            <p:nvPr/>
          </p:nvSpPr>
          <p:spPr>
            <a:xfrm>
              <a:off x="436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70" name="Line 136"/>
            <p:cNvSpPr/>
            <p:nvPr/>
          </p:nvSpPr>
          <p:spPr>
            <a:xfrm>
              <a:off x="4608" y="216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71" name="Line 137"/>
            <p:cNvSpPr/>
            <p:nvPr/>
          </p:nvSpPr>
          <p:spPr>
            <a:xfrm>
              <a:off x="484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72" name="Line 138"/>
            <p:cNvSpPr/>
            <p:nvPr/>
          </p:nvSpPr>
          <p:spPr>
            <a:xfrm>
              <a:off x="460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73" name="Line 139"/>
            <p:cNvSpPr/>
            <p:nvPr/>
          </p:nvSpPr>
          <p:spPr>
            <a:xfrm>
              <a:off x="484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74" name="Line 140"/>
            <p:cNvSpPr/>
            <p:nvPr/>
          </p:nvSpPr>
          <p:spPr>
            <a:xfrm>
              <a:off x="5088" y="216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75" name="Line 141"/>
            <p:cNvSpPr/>
            <p:nvPr/>
          </p:nvSpPr>
          <p:spPr>
            <a:xfrm>
              <a:off x="532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76" name="Line 142"/>
            <p:cNvSpPr/>
            <p:nvPr/>
          </p:nvSpPr>
          <p:spPr>
            <a:xfrm>
              <a:off x="5088" y="2160"/>
              <a:ext cx="0" cy="2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77" name="Line 143"/>
            <p:cNvSpPr/>
            <p:nvPr/>
          </p:nvSpPr>
          <p:spPr>
            <a:xfrm>
              <a:off x="5328" y="2400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78" name="Line 144"/>
            <p:cNvSpPr/>
            <p:nvPr/>
          </p:nvSpPr>
          <p:spPr>
            <a:xfrm flipV="1">
              <a:off x="4368" y="2544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79" name="Line 145"/>
            <p:cNvSpPr/>
            <p:nvPr/>
          </p:nvSpPr>
          <p:spPr>
            <a:xfrm>
              <a:off x="4368" y="2544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80" name="Line 146"/>
            <p:cNvSpPr/>
            <p:nvPr/>
          </p:nvSpPr>
          <p:spPr>
            <a:xfrm>
              <a:off x="4848" y="2544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881" name="Line 147"/>
            <p:cNvSpPr/>
            <p:nvPr/>
          </p:nvSpPr>
          <p:spPr>
            <a:xfrm>
              <a:off x="4848" y="2736"/>
              <a:ext cx="72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82" name="Line 150"/>
            <p:cNvSpPr/>
            <p:nvPr/>
          </p:nvSpPr>
          <p:spPr>
            <a:xfrm flipV="1">
              <a:off x="4848" y="3216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83" name="Line 151"/>
            <p:cNvSpPr/>
            <p:nvPr/>
          </p:nvSpPr>
          <p:spPr>
            <a:xfrm>
              <a:off x="4848" y="3216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84" name="Line 152"/>
            <p:cNvSpPr/>
            <p:nvPr/>
          </p:nvSpPr>
          <p:spPr>
            <a:xfrm>
              <a:off x="5328" y="3216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85" name="Line 153"/>
            <p:cNvSpPr/>
            <p:nvPr/>
          </p:nvSpPr>
          <p:spPr>
            <a:xfrm>
              <a:off x="5328" y="3408"/>
              <a:ext cx="2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86" name="Line 154"/>
            <p:cNvSpPr/>
            <p:nvPr/>
          </p:nvSpPr>
          <p:spPr>
            <a:xfrm>
              <a:off x="5328" y="3552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87" name="Line 155"/>
            <p:cNvSpPr/>
            <p:nvPr/>
          </p:nvSpPr>
          <p:spPr>
            <a:xfrm>
              <a:off x="5328" y="3744"/>
              <a:ext cx="288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888" name="Text Box 156"/>
            <p:cNvSpPr txBox="1"/>
            <p:nvPr/>
          </p:nvSpPr>
          <p:spPr>
            <a:xfrm>
              <a:off x="-10" y="3562"/>
              <a:ext cx="662" cy="31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9" name="Line 157"/>
            <p:cNvSpPr/>
            <p:nvPr/>
          </p:nvSpPr>
          <p:spPr>
            <a:xfrm>
              <a:off x="4848" y="2440"/>
              <a:ext cx="0" cy="158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90" name="Line 158"/>
            <p:cNvSpPr/>
            <p:nvPr/>
          </p:nvSpPr>
          <p:spPr>
            <a:xfrm>
              <a:off x="5328" y="2420"/>
              <a:ext cx="0" cy="158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31891" name="Text Box 159"/>
            <p:cNvSpPr txBox="1"/>
            <p:nvPr/>
          </p:nvSpPr>
          <p:spPr>
            <a:xfrm>
              <a:off x="1450" y="3840"/>
              <a:ext cx="576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0010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92" name="Text Box 160"/>
            <p:cNvSpPr txBox="1"/>
            <p:nvPr/>
          </p:nvSpPr>
          <p:spPr>
            <a:xfrm>
              <a:off x="1944" y="3840"/>
              <a:ext cx="576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0011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93" name="Text Box 161"/>
            <p:cNvSpPr txBox="1"/>
            <p:nvPr/>
          </p:nvSpPr>
          <p:spPr>
            <a:xfrm>
              <a:off x="2400" y="3840"/>
              <a:ext cx="576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0100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94" name="Text Box 162"/>
            <p:cNvSpPr txBox="1"/>
            <p:nvPr/>
          </p:nvSpPr>
          <p:spPr>
            <a:xfrm>
              <a:off x="2873" y="3840"/>
              <a:ext cx="576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95" name="Text Box 163"/>
            <p:cNvSpPr txBox="1"/>
            <p:nvPr/>
          </p:nvSpPr>
          <p:spPr>
            <a:xfrm>
              <a:off x="3360" y="3840"/>
              <a:ext cx="576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96" name="Text Box 164"/>
            <p:cNvSpPr txBox="1"/>
            <p:nvPr/>
          </p:nvSpPr>
          <p:spPr>
            <a:xfrm>
              <a:off x="3864" y="3840"/>
              <a:ext cx="576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1010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97" name="Text Box 165"/>
            <p:cNvSpPr txBox="1"/>
            <p:nvPr/>
          </p:nvSpPr>
          <p:spPr>
            <a:xfrm>
              <a:off x="4320" y="3840"/>
              <a:ext cx="576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1011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98" name="Text Box 166"/>
            <p:cNvSpPr txBox="1"/>
            <p:nvPr/>
          </p:nvSpPr>
          <p:spPr>
            <a:xfrm>
              <a:off x="4824" y="3840"/>
              <a:ext cx="576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1100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99" name="Text Box 167"/>
            <p:cNvSpPr txBox="1"/>
            <p:nvPr/>
          </p:nvSpPr>
          <p:spPr>
            <a:xfrm>
              <a:off x="413" y="3826"/>
              <a:ext cx="576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0000</a:t>
              </a:r>
              <a:endPara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0" name="组合 204"/>
          <p:cNvGrpSpPr/>
          <p:nvPr/>
        </p:nvGrpSpPr>
        <p:grpSpPr>
          <a:xfrm>
            <a:off x="5000625" y="1000125"/>
            <a:ext cx="3429000" cy="1638300"/>
            <a:chOff x="6000760" y="2757489"/>
            <a:chExt cx="3429024" cy="1638311"/>
          </a:xfrm>
        </p:grpSpPr>
        <p:sp>
          <p:nvSpPr>
            <p:cNvPr id="31753" name="Rectangle 41"/>
            <p:cNvSpPr/>
            <p:nvPr/>
          </p:nvSpPr>
          <p:spPr>
            <a:xfrm>
              <a:off x="6500826" y="3071816"/>
              <a:ext cx="2843206" cy="1071570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54" name="Rectangle 42"/>
            <p:cNvSpPr/>
            <p:nvPr/>
          </p:nvSpPr>
          <p:spPr>
            <a:xfrm>
              <a:off x="6824669" y="3326745"/>
              <a:ext cx="900000" cy="288000"/>
            </a:xfrm>
            <a:prstGeom prst="rect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模</a:t>
              </a: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zh-CN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计数</a:t>
              </a:r>
              <a:endPara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755" name="Oval 44"/>
            <p:cNvSpPr/>
            <p:nvPr/>
          </p:nvSpPr>
          <p:spPr>
            <a:xfrm>
              <a:off x="6753231" y="3429014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56" name="Oval 45"/>
            <p:cNvSpPr/>
            <p:nvPr/>
          </p:nvSpPr>
          <p:spPr>
            <a:xfrm>
              <a:off x="8177205" y="3429014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57" name="Line 46"/>
            <p:cNvSpPr/>
            <p:nvPr/>
          </p:nvSpPr>
          <p:spPr>
            <a:xfrm flipV="1">
              <a:off x="7272330" y="2932993"/>
              <a:ext cx="0" cy="396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758" name="Line 47"/>
            <p:cNvSpPr/>
            <p:nvPr/>
          </p:nvSpPr>
          <p:spPr>
            <a:xfrm flipV="1">
              <a:off x="8362937" y="2932993"/>
              <a:ext cx="0" cy="396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759" name="Line 48"/>
            <p:cNvSpPr/>
            <p:nvPr/>
          </p:nvSpPr>
          <p:spPr>
            <a:xfrm flipV="1">
              <a:off x="8701090" y="2932993"/>
              <a:ext cx="0" cy="396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760" name="Line 49"/>
            <p:cNvSpPr/>
            <p:nvPr/>
          </p:nvSpPr>
          <p:spPr>
            <a:xfrm flipV="1">
              <a:off x="9048755" y="2757489"/>
              <a:ext cx="0" cy="576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761" name="Line 50"/>
            <p:cNvSpPr/>
            <p:nvPr/>
          </p:nvSpPr>
          <p:spPr>
            <a:xfrm>
              <a:off x="6424625" y="3457586"/>
              <a:ext cx="360000" cy="0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1762" name="Text Box 51"/>
            <p:cNvSpPr txBox="1"/>
            <p:nvPr/>
          </p:nvSpPr>
          <p:spPr>
            <a:xfrm>
              <a:off x="6419891" y="3152133"/>
              <a:ext cx="53813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CP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zh-CN" sz="1100" b="1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3" name="Line 52"/>
            <p:cNvSpPr/>
            <p:nvPr/>
          </p:nvSpPr>
          <p:spPr>
            <a:xfrm flipH="1">
              <a:off x="8034337" y="3467112"/>
              <a:ext cx="144000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64" name="Line 53"/>
            <p:cNvSpPr/>
            <p:nvPr/>
          </p:nvSpPr>
          <p:spPr>
            <a:xfrm>
              <a:off x="8039100" y="3457587"/>
              <a:ext cx="0" cy="36000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65" name="Line 54"/>
            <p:cNvSpPr/>
            <p:nvPr/>
          </p:nvSpPr>
          <p:spPr>
            <a:xfrm flipH="1">
              <a:off x="6377000" y="3805249"/>
              <a:ext cx="1656000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1766" name="Text Box 55"/>
            <p:cNvSpPr txBox="1"/>
            <p:nvPr/>
          </p:nvSpPr>
          <p:spPr>
            <a:xfrm>
              <a:off x="7791501" y="3224546"/>
              <a:ext cx="53813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CP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zh-CN" sz="1100" b="1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7" name="Text Box 56"/>
            <p:cNvSpPr txBox="1"/>
            <p:nvPr/>
          </p:nvSpPr>
          <p:spPr>
            <a:xfrm>
              <a:off x="6686556" y="3857634"/>
              <a:ext cx="2443162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9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(1) 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9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(2)     R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(1) R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(2)</a:t>
              </a:r>
              <a:endPara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8" name="Line 57"/>
            <p:cNvSpPr/>
            <p:nvPr/>
          </p:nvSpPr>
          <p:spPr>
            <a:xfrm>
              <a:off x="6910385" y="4143387"/>
              <a:ext cx="0" cy="180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1769" name="Line 58"/>
            <p:cNvSpPr/>
            <p:nvPr/>
          </p:nvSpPr>
          <p:spPr>
            <a:xfrm>
              <a:off x="7343768" y="4143386"/>
              <a:ext cx="0" cy="180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triangle" w="med" len="med"/>
              <a:tailEnd type="oval" w="sm" len="sm"/>
            </a:ln>
          </p:spPr>
        </p:sp>
        <p:sp>
          <p:nvSpPr>
            <p:cNvPr id="31770" name="Line 59"/>
            <p:cNvSpPr/>
            <p:nvPr/>
          </p:nvSpPr>
          <p:spPr>
            <a:xfrm>
              <a:off x="7848599" y="4143387"/>
              <a:ext cx="0" cy="180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triangle" w="med" len="med"/>
              <a:tailEnd type="oval" w="sm" len="sm"/>
            </a:ln>
          </p:spPr>
        </p:sp>
        <p:sp>
          <p:nvSpPr>
            <p:cNvPr id="31771" name="Line 60"/>
            <p:cNvSpPr/>
            <p:nvPr/>
          </p:nvSpPr>
          <p:spPr>
            <a:xfrm>
              <a:off x="8296277" y="4143387"/>
              <a:ext cx="0" cy="180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triangle" w="med" len="med"/>
              <a:tailEnd type="oval" w="sm" len="sm"/>
            </a:ln>
          </p:spPr>
        </p:sp>
        <p:sp>
          <p:nvSpPr>
            <p:cNvPr id="31772" name="Text Box 61"/>
            <p:cNvSpPr txBox="1"/>
            <p:nvPr/>
          </p:nvSpPr>
          <p:spPr>
            <a:xfrm>
              <a:off x="7200892" y="3028307"/>
              <a:ext cx="2228892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                      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B     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C      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8" name="等腰三角形 197"/>
            <p:cNvSpPr/>
            <p:nvPr/>
          </p:nvSpPr>
          <p:spPr bwMode="auto">
            <a:xfrm rot="5400000">
              <a:off x="6808217" y="3412693"/>
              <a:ext cx="144000" cy="108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等腰三角形 198"/>
            <p:cNvSpPr/>
            <p:nvPr/>
          </p:nvSpPr>
          <p:spPr bwMode="auto">
            <a:xfrm rot="5400000">
              <a:off x="8232214" y="3412693"/>
              <a:ext cx="144000" cy="108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5" name="Line 54"/>
            <p:cNvSpPr/>
            <p:nvPr/>
          </p:nvSpPr>
          <p:spPr>
            <a:xfrm flipH="1">
              <a:off x="6415100" y="2771776"/>
              <a:ext cx="2628000" cy="0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76" name="Line 49"/>
            <p:cNvSpPr/>
            <p:nvPr/>
          </p:nvSpPr>
          <p:spPr>
            <a:xfrm flipV="1">
              <a:off x="6419863" y="2772531"/>
              <a:ext cx="0" cy="684000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77" name="Rectangle 43"/>
            <p:cNvSpPr/>
            <p:nvPr/>
          </p:nvSpPr>
          <p:spPr>
            <a:xfrm>
              <a:off x="8250231" y="3326745"/>
              <a:ext cx="900000" cy="288000"/>
            </a:xfrm>
            <a:prstGeom prst="rect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模</a:t>
              </a: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r>
                <a:rPr lang="zh-CN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计数</a:t>
              </a:r>
              <a:endPara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778" name="Text Box 55"/>
            <p:cNvSpPr txBox="1"/>
            <p:nvPr/>
          </p:nvSpPr>
          <p:spPr>
            <a:xfrm>
              <a:off x="6000760" y="3643320"/>
              <a:ext cx="538138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CP</a:t>
              </a:r>
              <a:endParaRPr lang="en-US" altLang="zh-CN" sz="1200" b="1" baseline="-250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79" name="Line 54"/>
            <p:cNvSpPr/>
            <p:nvPr/>
          </p:nvSpPr>
          <p:spPr>
            <a:xfrm flipH="1">
              <a:off x="6910227" y="4323568"/>
              <a:ext cx="1548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cxnSp>
          <p:nvCxnSpPr>
            <p:cNvPr id="31780" name="直接连接符 203"/>
            <p:cNvCxnSpPr/>
            <p:nvPr/>
          </p:nvCxnSpPr>
          <p:spPr>
            <a:xfrm rot="5400000">
              <a:off x="8381850" y="4323568"/>
              <a:ext cx="142876" cy="1588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06" name="等腰三角形 205"/>
          <p:cNvSpPr/>
          <p:nvPr/>
        </p:nvSpPr>
        <p:spPr bwMode="auto">
          <a:xfrm rot="5400000">
            <a:off x="7230269" y="1661319"/>
            <a:ext cx="144463" cy="107950"/>
          </a:xfrm>
          <a:prstGeom prst="triangle">
            <a:avLst/>
          </a:prstGeom>
          <a:solidFill>
            <a:schemeClr val="tx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Text Box 4"/>
          <p:cNvSpPr txBox="1"/>
          <p:nvPr/>
        </p:nvSpPr>
        <p:spPr>
          <a:xfrm>
            <a:off x="1071563" y="104775"/>
            <a:ext cx="7000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计数器芯片的应用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000000"/>
                </a:solidFill>
                <a:sym typeface="+mn-ea"/>
              </a:rPr>
              <a:t>利用中规模芯片设计时序逻辑电路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pPr lvl="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计数器芯片</a:t>
            </a:r>
            <a:endParaRPr lang="en-US" altLang="zh-CN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algn="just" eaLnBrk="1" hangingPunct="1">
              <a:spcBef>
                <a:spcPct val="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计数器芯片的级联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algn="just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计数器芯片的应用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寄存器芯片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综合应用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序列信号发生器的设计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2770" name="Picture 21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1" name="Text Box 5"/>
          <p:cNvSpPr txBox="1"/>
          <p:nvPr/>
        </p:nvSpPr>
        <p:spPr>
          <a:xfrm>
            <a:off x="642938" y="642938"/>
            <a:ext cx="478631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④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设计节拍发生器</a:t>
            </a:r>
            <a:endParaRPr lang="en-US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772" name="Picture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131888"/>
            <a:ext cx="3733800" cy="140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" name="Text Box 5"/>
          <p:cNvSpPr txBox="1"/>
          <p:nvPr/>
        </p:nvSpPr>
        <p:spPr>
          <a:xfrm>
            <a:off x="4714875" y="714375"/>
            <a:ext cx="20716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设计模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计数器</a:t>
            </a:r>
            <a:endParaRPr lang="en-US" altLang="en-US" sz="1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" name="Text Box 5"/>
          <p:cNvSpPr txBox="1"/>
          <p:nvPr/>
        </p:nvSpPr>
        <p:spPr>
          <a:xfrm>
            <a:off x="785813" y="2716213"/>
            <a:ext cx="40735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）以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计数器为输入，设计译码器</a:t>
            </a:r>
            <a:endParaRPr lang="en-US" altLang="en-US" sz="1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8" name="表格 157"/>
          <p:cNvGraphicFramePr>
            <a:graphicFrameLocks noGrp="1"/>
          </p:cNvGraphicFramePr>
          <p:nvPr/>
        </p:nvGraphicFramePr>
        <p:xfrm>
          <a:off x="1401763" y="3098800"/>
          <a:ext cx="2710087" cy="19446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6738"/>
                <a:gridCol w="276738"/>
                <a:gridCol w="276738"/>
                <a:gridCol w="276738"/>
                <a:gridCol w="276738"/>
                <a:gridCol w="276738"/>
                <a:gridCol w="276738"/>
                <a:gridCol w="255176"/>
                <a:gridCol w="255176"/>
                <a:gridCol w="262569"/>
              </a:tblGrid>
              <a:tr h="216024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0" dirty="0">
                          <a:solidFill>
                            <a:schemeClr val="bg2"/>
                          </a:solidFill>
                        </a:rPr>
                        <a:t>输入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0" dirty="0">
                          <a:solidFill>
                            <a:schemeClr val="bg2"/>
                          </a:solidFill>
                        </a:rPr>
                        <a:t>译码输出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Y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Y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2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Y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3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Y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4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Y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5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Y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6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Y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7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n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n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pSp>
        <p:nvGrpSpPr>
          <p:cNvPr id="201" name="组合 200"/>
          <p:cNvGrpSpPr/>
          <p:nvPr/>
        </p:nvGrpSpPr>
        <p:grpSpPr>
          <a:xfrm>
            <a:off x="5681663" y="1182688"/>
            <a:ext cx="2781300" cy="2092325"/>
            <a:chOff x="5681670" y="1071552"/>
            <a:chExt cx="2781020" cy="2092201"/>
          </a:xfrm>
        </p:grpSpPr>
        <p:grpSp>
          <p:nvGrpSpPr>
            <p:cNvPr id="32908" name="组合 189"/>
            <p:cNvGrpSpPr/>
            <p:nvPr/>
          </p:nvGrpSpPr>
          <p:grpSpPr>
            <a:xfrm>
              <a:off x="5681670" y="1071552"/>
              <a:ext cx="2181239" cy="2092201"/>
              <a:chOff x="5681670" y="1071552"/>
              <a:chExt cx="2181239" cy="2092201"/>
            </a:xfrm>
          </p:grpSpPr>
          <p:sp>
            <p:nvSpPr>
              <p:cNvPr id="32916" name="Line 46"/>
              <p:cNvSpPr/>
              <p:nvPr/>
            </p:nvSpPr>
            <p:spPr>
              <a:xfrm flipV="1">
                <a:off x="5772159" y="1071552"/>
                <a:ext cx="0" cy="1908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oval" w="sm" len="sm"/>
                <a:tailEnd type="none" w="sm" len="sm"/>
              </a:ln>
            </p:spPr>
          </p:sp>
          <p:grpSp>
            <p:nvGrpSpPr>
              <p:cNvPr id="164" name="组合 163"/>
              <p:cNvGrpSpPr/>
              <p:nvPr/>
            </p:nvGrpSpPr>
            <p:grpSpPr>
              <a:xfrm>
                <a:off x="5681670" y="2571750"/>
                <a:ext cx="180000" cy="180000"/>
                <a:chOff x="1053451" y="3071816"/>
                <a:chExt cx="216000" cy="232982"/>
              </a:xfrm>
              <a:solidFill>
                <a:schemeClr val="tx1"/>
              </a:solidFill>
            </p:grpSpPr>
            <p:sp>
              <p:nvSpPr>
                <p:cNvPr id="162" name="Oval 341"/>
                <p:cNvSpPr>
                  <a:spLocks noChangeArrowheads="1"/>
                </p:cNvSpPr>
                <p:nvPr/>
              </p:nvSpPr>
              <p:spPr bwMode="auto">
                <a:xfrm>
                  <a:off x="1130768" y="3071816"/>
                  <a:ext cx="57600" cy="57150"/>
                </a:xfrm>
                <a:prstGeom prst="ellipse">
                  <a:avLst/>
                </a:prstGeom>
                <a:grpFill/>
                <a:ln w="28575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3" name="等腰三角形 162"/>
                <p:cNvSpPr/>
                <p:nvPr/>
              </p:nvSpPr>
              <p:spPr bwMode="auto">
                <a:xfrm>
                  <a:off x="1053451" y="3124798"/>
                  <a:ext cx="216000" cy="180000"/>
                </a:xfrm>
                <a:prstGeom prst="triangle">
                  <a:avLst/>
                </a:prstGeom>
                <a:grpFill/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918" name="Line 46"/>
              <p:cNvSpPr/>
              <p:nvPr/>
            </p:nvSpPr>
            <p:spPr>
              <a:xfrm flipV="1">
                <a:off x="6862780" y="1104447"/>
                <a:ext cx="0" cy="19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oval" w="sm" len="sm"/>
                <a:tailEnd type="none" w="sm" len="sm"/>
              </a:ln>
            </p:spPr>
          </p:sp>
          <p:sp>
            <p:nvSpPr>
              <p:cNvPr id="32919" name="Line 46"/>
              <p:cNvSpPr/>
              <p:nvPr/>
            </p:nvSpPr>
            <p:spPr>
              <a:xfrm flipV="1">
                <a:off x="7200918" y="1109210"/>
                <a:ext cx="0" cy="2052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oval" w="sm" len="sm"/>
                <a:tailEnd type="none" w="sm" len="sm"/>
              </a:ln>
            </p:spPr>
          </p:sp>
          <p:grpSp>
            <p:nvGrpSpPr>
              <p:cNvPr id="172" name="组合 171"/>
              <p:cNvGrpSpPr/>
              <p:nvPr/>
            </p:nvGrpSpPr>
            <p:grpSpPr>
              <a:xfrm>
                <a:off x="6772289" y="2576513"/>
                <a:ext cx="180000" cy="180000"/>
                <a:chOff x="1053451" y="3071816"/>
                <a:chExt cx="216000" cy="232982"/>
              </a:xfrm>
              <a:solidFill>
                <a:schemeClr val="tx1"/>
              </a:solidFill>
            </p:grpSpPr>
            <p:sp>
              <p:nvSpPr>
                <p:cNvPr id="173" name="Oval 341"/>
                <p:cNvSpPr>
                  <a:spLocks noChangeArrowheads="1"/>
                </p:cNvSpPr>
                <p:nvPr/>
              </p:nvSpPr>
              <p:spPr bwMode="auto">
                <a:xfrm>
                  <a:off x="1130768" y="3071816"/>
                  <a:ext cx="57600" cy="57150"/>
                </a:xfrm>
                <a:prstGeom prst="ellipse">
                  <a:avLst/>
                </a:prstGeom>
                <a:grpFill/>
                <a:ln w="28575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" name="等腰三角形 173"/>
                <p:cNvSpPr/>
                <p:nvPr/>
              </p:nvSpPr>
              <p:spPr bwMode="auto">
                <a:xfrm>
                  <a:off x="1053451" y="3124798"/>
                  <a:ext cx="216000" cy="180000"/>
                </a:xfrm>
                <a:prstGeom prst="triangle">
                  <a:avLst/>
                </a:prstGeom>
                <a:grpFill/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5" name="组合 174"/>
              <p:cNvGrpSpPr/>
              <p:nvPr/>
            </p:nvGrpSpPr>
            <p:grpSpPr>
              <a:xfrm>
                <a:off x="7116170" y="2572723"/>
                <a:ext cx="180000" cy="180000"/>
                <a:chOff x="1053451" y="3071816"/>
                <a:chExt cx="216000" cy="232982"/>
              </a:xfrm>
              <a:solidFill>
                <a:schemeClr val="tx1"/>
              </a:solidFill>
            </p:grpSpPr>
            <p:sp>
              <p:nvSpPr>
                <p:cNvPr id="176" name="Oval 341"/>
                <p:cNvSpPr>
                  <a:spLocks noChangeArrowheads="1"/>
                </p:cNvSpPr>
                <p:nvPr/>
              </p:nvSpPr>
              <p:spPr bwMode="auto">
                <a:xfrm>
                  <a:off x="1130768" y="3071816"/>
                  <a:ext cx="57600" cy="57150"/>
                </a:xfrm>
                <a:prstGeom prst="ellipse">
                  <a:avLst/>
                </a:prstGeom>
                <a:grpFill/>
                <a:ln w="28575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7" name="等腰三角形 176"/>
                <p:cNvSpPr/>
                <p:nvPr/>
              </p:nvSpPr>
              <p:spPr bwMode="auto">
                <a:xfrm>
                  <a:off x="1053451" y="3124798"/>
                  <a:ext cx="216000" cy="180000"/>
                </a:xfrm>
                <a:prstGeom prst="triangle">
                  <a:avLst/>
                </a:prstGeom>
                <a:grpFill/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922" name="Line 46"/>
              <p:cNvSpPr/>
              <p:nvPr/>
            </p:nvSpPr>
            <p:spPr>
              <a:xfrm flipV="1">
                <a:off x="5943604" y="1081078"/>
                <a:ext cx="0" cy="1908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oval" w="sm" len="sm"/>
                <a:tailEnd type="none" w="sm" len="sm"/>
              </a:ln>
            </p:spPr>
          </p:sp>
          <p:sp>
            <p:nvSpPr>
              <p:cNvPr id="32923" name="Line 46"/>
              <p:cNvSpPr/>
              <p:nvPr/>
            </p:nvSpPr>
            <p:spPr>
              <a:xfrm flipV="1">
                <a:off x="7029470" y="1099684"/>
                <a:ext cx="0" cy="1980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oval" w="sm" len="sm"/>
                <a:tailEnd type="none" w="sm" len="sm"/>
              </a:ln>
            </p:spPr>
          </p:sp>
          <p:sp>
            <p:nvSpPr>
              <p:cNvPr id="32924" name="Line 46"/>
              <p:cNvSpPr/>
              <p:nvPr/>
            </p:nvSpPr>
            <p:spPr>
              <a:xfrm flipV="1">
                <a:off x="7362845" y="1147753"/>
                <a:ext cx="0" cy="201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oval" w="sm" len="sm"/>
                <a:tailEnd type="none" w="sm" len="sm"/>
              </a:ln>
            </p:spPr>
          </p:sp>
          <p:sp>
            <p:nvSpPr>
              <p:cNvPr id="32925" name="Line 54"/>
              <p:cNvSpPr/>
              <p:nvPr/>
            </p:nvSpPr>
            <p:spPr>
              <a:xfrm flipH="1">
                <a:off x="5772157" y="2486030"/>
                <a:ext cx="183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oval" w="sm" len="sm"/>
              </a:ln>
            </p:spPr>
          </p:sp>
          <p:sp>
            <p:nvSpPr>
              <p:cNvPr id="32926" name="Line 54"/>
              <p:cNvSpPr/>
              <p:nvPr/>
            </p:nvSpPr>
            <p:spPr>
              <a:xfrm flipH="1">
                <a:off x="6858016" y="2409822"/>
                <a:ext cx="720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oval" w="sm" len="sm"/>
              </a:ln>
            </p:spPr>
          </p:sp>
          <p:sp>
            <p:nvSpPr>
              <p:cNvPr id="32927" name="Line 54"/>
              <p:cNvSpPr/>
              <p:nvPr/>
            </p:nvSpPr>
            <p:spPr>
              <a:xfrm flipH="1">
                <a:off x="7200060" y="2338391"/>
                <a:ext cx="39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oval" w="sm" len="sm"/>
              </a:ln>
            </p:spPr>
          </p:sp>
          <p:sp>
            <p:nvSpPr>
              <p:cNvPr id="159" name="流程图: 延期 92"/>
              <p:cNvSpPr>
                <a:spLocks noChangeArrowheads="1"/>
              </p:cNvSpPr>
              <p:nvPr/>
            </p:nvSpPr>
            <p:spPr bwMode="auto">
              <a:xfrm>
                <a:off x="7577159" y="2271709"/>
                <a:ext cx="285750" cy="284162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29" name="Line 54"/>
              <p:cNvSpPr/>
              <p:nvPr/>
            </p:nvSpPr>
            <p:spPr>
              <a:xfrm flipH="1">
                <a:off x="6858016" y="2000246"/>
                <a:ext cx="720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oval" w="sm" len="sm"/>
              </a:ln>
            </p:spPr>
          </p:sp>
          <p:sp>
            <p:nvSpPr>
              <p:cNvPr id="32930" name="Line 54"/>
              <p:cNvSpPr/>
              <p:nvPr/>
            </p:nvSpPr>
            <p:spPr>
              <a:xfrm flipH="1">
                <a:off x="7200060" y="1928815"/>
                <a:ext cx="39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oval" w="sm" len="sm"/>
              </a:ln>
            </p:spPr>
          </p:sp>
          <p:sp>
            <p:nvSpPr>
              <p:cNvPr id="32931" name="Line 54"/>
              <p:cNvSpPr/>
              <p:nvPr/>
            </p:nvSpPr>
            <p:spPr>
              <a:xfrm flipH="1">
                <a:off x="5943609" y="2071684"/>
                <a:ext cx="183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oval" w="sm" len="sm"/>
              </a:ln>
            </p:spPr>
          </p:sp>
          <p:sp>
            <p:nvSpPr>
              <p:cNvPr id="161" name="流程图: 延期 92"/>
              <p:cNvSpPr>
                <a:spLocks noChangeArrowheads="1"/>
              </p:cNvSpPr>
              <p:nvPr/>
            </p:nvSpPr>
            <p:spPr bwMode="auto">
              <a:xfrm>
                <a:off x="7572396" y="1857370"/>
                <a:ext cx="285750" cy="284162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33" name="Line 54"/>
              <p:cNvSpPr/>
              <p:nvPr/>
            </p:nvSpPr>
            <p:spPr>
              <a:xfrm flipH="1">
                <a:off x="5769730" y="1300155"/>
                <a:ext cx="183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oval" w="sm" len="sm"/>
              </a:ln>
            </p:spPr>
          </p:sp>
          <p:sp>
            <p:nvSpPr>
              <p:cNvPr id="32934" name="Line 54"/>
              <p:cNvSpPr/>
              <p:nvPr/>
            </p:nvSpPr>
            <p:spPr>
              <a:xfrm flipH="1">
                <a:off x="7029468" y="1219184"/>
                <a:ext cx="720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oval" w="sm" len="sm"/>
              </a:ln>
            </p:spPr>
          </p:sp>
          <p:sp>
            <p:nvSpPr>
              <p:cNvPr id="32935" name="Line 54"/>
              <p:cNvSpPr/>
              <p:nvPr/>
            </p:nvSpPr>
            <p:spPr>
              <a:xfrm flipH="1">
                <a:off x="7361986" y="1152516"/>
                <a:ext cx="39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sm" len="sm"/>
              </a:ln>
            </p:spPr>
          </p:sp>
          <p:sp>
            <p:nvSpPr>
              <p:cNvPr id="160" name="流程图: 延期 92"/>
              <p:cNvSpPr>
                <a:spLocks noChangeArrowheads="1"/>
              </p:cNvSpPr>
              <p:nvPr/>
            </p:nvSpPr>
            <p:spPr bwMode="auto">
              <a:xfrm>
                <a:off x="7562872" y="1071552"/>
                <a:ext cx="285750" cy="284162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909" name="Line 54"/>
            <p:cNvSpPr/>
            <p:nvPr/>
          </p:nvSpPr>
          <p:spPr>
            <a:xfrm flipH="1">
              <a:off x="7863891" y="2405059"/>
              <a:ext cx="18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2910" name="Line 54"/>
            <p:cNvSpPr/>
            <p:nvPr/>
          </p:nvSpPr>
          <p:spPr>
            <a:xfrm flipH="1">
              <a:off x="7858148" y="2000246"/>
              <a:ext cx="18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2911" name="Line 54"/>
            <p:cNvSpPr/>
            <p:nvPr/>
          </p:nvSpPr>
          <p:spPr>
            <a:xfrm flipH="1">
              <a:off x="7858148" y="1214428"/>
              <a:ext cx="18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2912" name="Text Box 51"/>
            <p:cNvSpPr txBox="1"/>
            <p:nvPr/>
          </p:nvSpPr>
          <p:spPr>
            <a:xfrm>
              <a:off x="8001024" y="2285998"/>
              <a:ext cx="35719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2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913" name="Text Box 51"/>
            <p:cNvSpPr txBox="1"/>
            <p:nvPr/>
          </p:nvSpPr>
          <p:spPr>
            <a:xfrm>
              <a:off x="7981979" y="1862133"/>
              <a:ext cx="35719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2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914" name="Text Box 51"/>
            <p:cNvSpPr txBox="1"/>
            <p:nvPr/>
          </p:nvSpPr>
          <p:spPr>
            <a:xfrm>
              <a:off x="8001024" y="1071552"/>
              <a:ext cx="35719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2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915" name="TextBox 199"/>
            <p:cNvSpPr txBox="1"/>
            <p:nvPr/>
          </p:nvSpPr>
          <p:spPr>
            <a:xfrm>
              <a:off x="8001025" y="1443029"/>
              <a:ext cx="461665" cy="41434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429125" y="3040063"/>
            <a:ext cx="3584575" cy="1889125"/>
            <a:chOff x="4429124" y="3039849"/>
            <a:chExt cx="3585310" cy="1889355"/>
          </a:xfrm>
        </p:grpSpPr>
        <p:grpSp>
          <p:nvGrpSpPr>
            <p:cNvPr id="32871" name="组合 155"/>
            <p:cNvGrpSpPr/>
            <p:nvPr/>
          </p:nvGrpSpPr>
          <p:grpSpPr>
            <a:xfrm>
              <a:off x="4829177" y="3039849"/>
              <a:ext cx="3185257" cy="1889355"/>
              <a:chOff x="4810166" y="2724947"/>
              <a:chExt cx="3185257" cy="1889355"/>
            </a:xfrm>
          </p:grpSpPr>
          <p:sp>
            <p:nvSpPr>
              <p:cNvPr id="32875" name="Line 54"/>
              <p:cNvSpPr/>
              <p:nvPr/>
            </p:nvSpPr>
            <p:spPr>
              <a:xfrm flipH="1">
                <a:off x="6346623" y="4600589"/>
                <a:ext cx="16488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grpSp>
            <p:nvGrpSpPr>
              <p:cNvPr id="32876" name="组合 121"/>
              <p:cNvGrpSpPr/>
              <p:nvPr/>
            </p:nvGrpSpPr>
            <p:grpSpPr>
              <a:xfrm>
                <a:off x="4810166" y="2776539"/>
                <a:ext cx="3100409" cy="1812123"/>
                <a:chOff x="1700219" y="519918"/>
                <a:chExt cx="3100409" cy="1812123"/>
              </a:xfrm>
            </p:grpSpPr>
            <p:sp>
              <p:nvSpPr>
                <p:cNvPr id="32887" name="Rectangle 41"/>
                <p:cNvSpPr/>
                <p:nvPr/>
              </p:nvSpPr>
              <p:spPr>
                <a:xfrm>
                  <a:off x="1871670" y="1071552"/>
                  <a:ext cx="2843206" cy="958089"/>
                </a:xfrm>
                <a:prstGeom prst="rect">
                  <a:avLst/>
                </a:prstGeom>
                <a:solidFill>
                  <a:srgbClr val="FFFF66"/>
                </a:solidFill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88" name="Rectangle 42"/>
                <p:cNvSpPr/>
                <p:nvPr/>
              </p:nvSpPr>
              <p:spPr>
                <a:xfrm>
                  <a:off x="2195513" y="1283301"/>
                  <a:ext cx="900000" cy="288000"/>
                </a:xfrm>
                <a:prstGeom prst="rect">
                  <a:avLst/>
                </a:prstGeom>
                <a:solidFill>
                  <a:schemeClr val="tx1"/>
                </a:solidFill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r>
                    <a:rPr lang="zh-CN" altLang="en-US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模</a:t>
                  </a:r>
                  <a:r>
                    <a:rPr lang="en-US" altLang="zh-CN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2</a:t>
                  </a:r>
                  <a:r>
                    <a:rPr lang="zh-CN" altLang="en-US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计数</a:t>
                  </a:r>
                  <a:endPara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889" name="Oval 44"/>
                <p:cNvSpPr/>
                <p:nvPr/>
              </p:nvSpPr>
              <p:spPr>
                <a:xfrm>
                  <a:off x="2124075" y="13716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90" name="Oval 45"/>
                <p:cNvSpPr/>
                <p:nvPr/>
              </p:nvSpPr>
              <p:spPr>
                <a:xfrm>
                  <a:off x="3548049" y="13716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91" name="Line 47"/>
                <p:cNvSpPr/>
                <p:nvPr/>
              </p:nvSpPr>
              <p:spPr>
                <a:xfrm flipV="1">
                  <a:off x="3733781" y="615169"/>
                  <a:ext cx="0" cy="684000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892" name="Line 48"/>
                <p:cNvSpPr/>
                <p:nvPr/>
              </p:nvSpPr>
              <p:spPr>
                <a:xfrm flipV="1">
                  <a:off x="4071934" y="700100"/>
                  <a:ext cx="0" cy="576000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893" name="Line 49"/>
                <p:cNvSpPr/>
                <p:nvPr/>
              </p:nvSpPr>
              <p:spPr>
                <a:xfrm flipV="1">
                  <a:off x="4429124" y="880586"/>
                  <a:ext cx="0" cy="396000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32894" name="Line 50"/>
                <p:cNvSpPr/>
                <p:nvPr/>
              </p:nvSpPr>
              <p:spPr>
                <a:xfrm>
                  <a:off x="1700219" y="1400172"/>
                  <a:ext cx="432000" cy="0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32895" name="Text Box 51"/>
                <p:cNvSpPr txBox="1"/>
                <p:nvPr/>
              </p:nvSpPr>
              <p:spPr>
                <a:xfrm>
                  <a:off x="1795498" y="1114989"/>
                  <a:ext cx="53813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CP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405181" y="1409698"/>
                  <a:ext cx="144000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4" name="Line 53"/>
                <p:cNvSpPr>
                  <a:spLocks noChangeShapeType="1"/>
                </p:cNvSpPr>
                <p:nvPr/>
              </p:nvSpPr>
              <p:spPr bwMode="auto">
                <a:xfrm>
                  <a:off x="3409944" y="1409698"/>
                  <a:ext cx="0" cy="28800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5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790707" y="1705789"/>
                  <a:ext cx="1620000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  <a:miter lim="800000"/>
                  <a:headEnd type="triangle"/>
                  <a:tailEnd type="none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99" name="Text Box 55"/>
                <p:cNvSpPr txBox="1"/>
                <p:nvPr/>
              </p:nvSpPr>
              <p:spPr>
                <a:xfrm>
                  <a:off x="3190920" y="1133710"/>
                  <a:ext cx="538138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CP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</a:t>
                  </a:r>
                  <a:endParaRPr lang="en-US" altLang="zh-CN" sz="11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900" name="Text Box 56"/>
                <p:cNvSpPr txBox="1"/>
                <p:nvPr/>
              </p:nvSpPr>
              <p:spPr>
                <a:xfrm>
                  <a:off x="2057400" y="1743889"/>
                  <a:ext cx="2443162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9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(1) S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9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(2)     R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(1) R</a:t>
                  </a:r>
                  <a:r>
                    <a:rPr lang="en-US" altLang="zh-CN" sz="11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(2)</a:t>
                  </a:r>
                  <a:endParaRPr lang="en-US" altLang="zh-CN" sz="11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901" name="Line 57"/>
                <p:cNvSpPr/>
                <p:nvPr/>
              </p:nvSpPr>
              <p:spPr>
                <a:xfrm>
                  <a:off x="2281229" y="2029641"/>
                  <a:ext cx="0" cy="180000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triangle" w="med" len="med"/>
                  <a:tailEnd type="oval" w="sm" len="sm"/>
                </a:ln>
              </p:spPr>
            </p:sp>
            <p:sp>
              <p:nvSpPr>
                <p:cNvPr id="32902" name="Line 58"/>
                <p:cNvSpPr/>
                <p:nvPr/>
              </p:nvSpPr>
              <p:spPr>
                <a:xfrm>
                  <a:off x="2714612" y="2039165"/>
                  <a:ext cx="0" cy="180000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triangle" w="med" len="med"/>
                  <a:tailEnd type="none" w="sm" len="sm"/>
                </a:ln>
              </p:spPr>
            </p:sp>
            <p:sp>
              <p:nvSpPr>
                <p:cNvPr id="32903" name="Line 59"/>
                <p:cNvSpPr/>
                <p:nvPr/>
              </p:nvSpPr>
              <p:spPr>
                <a:xfrm>
                  <a:off x="3219443" y="2029641"/>
                  <a:ext cx="0" cy="302400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triangle" w="med" len="med"/>
                  <a:tailEnd type="oval" w="sm" len="sm"/>
                </a:ln>
              </p:spPr>
            </p:sp>
            <p:sp>
              <p:nvSpPr>
                <p:cNvPr id="32904" name="Line 60"/>
                <p:cNvSpPr/>
                <p:nvPr/>
              </p:nvSpPr>
              <p:spPr>
                <a:xfrm>
                  <a:off x="3667121" y="2029641"/>
                  <a:ext cx="0" cy="302400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triangle" w="med" len="med"/>
                  <a:tailEnd type="oval" w="sm" len="sm"/>
                </a:ln>
              </p:spPr>
            </p:sp>
            <p:sp>
              <p:nvSpPr>
                <p:cNvPr id="32905" name="Text Box 61"/>
                <p:cNvSpPr txBox="1"/>
                <p:nvPr/>
              </p:nvSpPr>
              <p:spPr>
                <a:xfrm>
                  <a:off x="2571736" y="1028162"/>
                  <a:ext cx="2228892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Q</a:t>
                  </a:r>
                  <a:r>
                    <a:rPr lang="en-US" altLang="zh-CN" sz="12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 </a:t>
                  </a:r>
                  <a:r>
                    <a:rPr lang="en-US" altLang="zh-CN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                    Q</a:t>
                  </a:r>
                  <a:r>
                    <a:rPr lang="en-US" altLang="zh-CN" sz="12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     </a:t>
                  </a:r>
                  <a:r>
                    <a:rPr lang="en-US" altLang="zh-CN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Q</a:t>
                  </a:r>
                  <a:r>
                    <a:rPr lang="en-US" altLang="zh-CN" sz="12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     </a:t>
                  </a:r>
                  <a:r>
                    <a:rPr lang="en-US" altLang="zh-CN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Q</a:t>
                  </a:r>
                  <a:r>
                    <a:rPr lang="en-US" altLang="zh-CN" sz="12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D </a:t>
                  </a:r>
                  <a:r>
                    <a:rPr lang="en-US" altLang="zh-CN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  <a:endPara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906" name="Rectangle 43"/>
                <p:cNvSpPr/>
                <p:nvPr/>
              </p:nvSpPr>
              <p:spPr>
                <a:xfrm>
                  <a:off x="3621075" y="1283301"/>
                  <a:ext cx="900000" cy="288000"/>
                </a:xfrm>
                <a:prstGeom prst="rect">
                  <a:avLst/>
                </a:prstGeom>
                <a:solidFill>
                  <a:schemeClr val="tx1"/>
                </a:solidFill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r>
                    <a:rPr lang="zh-CN" altLang="en-US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模</a:t>
                  </a:r>
                  <a:r>
                    <a:rPr lang="en-US" altLang="zh-CN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5</a:t>
                  </a:r>
                  <a:r>
                    <a:rPr lang="zh-CN" altLang="en-US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计数</a:t>
                  </a:r>
                  <a:endPara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907" name="Line 46"/>
                <p:cNvSpPr/>
                <p:nvPr/>
              </p:nvSpPr>
              <p:spPr>
                <a:xfrm flipV="1">
                  <a:off x="2643174" y="519918"/>
                  <a:ext cx="0" cy="756000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cxnSp>
            <p:nvCxnSpPr>
              <p:cNvPr id="144" name="直接连接符 143"/>
              <p:cNvCxnSpPr/>
              <p:nvPr/>
            </p:nvCxnSpPr>
            <p:spPr bwMode="auto">
              <a:xfrm rot="10800000">
                <a:off x="4884385" y="3237711"/>
                <a:ext cx="864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  <a:headEnd type="oval" w="sm" len="sm"/>
                <a:tailEnd type="none" w="med" len="med"/>
              </a:ln>
              <a:effectLst/>
            </p:spPr>
          </p:cxnSp>
          <p:sp>
            <p:nvSpPr>
              <p:cNvPr id="145" name="Line 53"/>
              <p:cNvSpPr>
                <a:spLocks noChangeShapeType="1"/>
              </p:cNvSpPr>
              <p:nvPr/>
            </p:nvSpPr>
            <p:spPr bwMode="auto">
              <a:xfrm>
                <a:off x="4891129" y="3242473"/>
                <a:ext cx="0" cy="72000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79" name="Line 54"/>
              <p:cNvSpPr/>
              <p:nvPr/>
            </p:nvSpPr>
            <p:spPr>
              <a:xfrm flipH="1">
                <a:off x="5243517" y="4471207"/>
                <a:ext cx="57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cxnSp>
            <p:nvCxnSpPr>
              <p:cNvPr id="32880" name="直接连接符 146"/>
              <p:cNvCxnSpPr/>
              <p:nvPr/>
            </p:nvCxnSpPr>
            <p:spPr>
              <a:xfrm rot="5400000">
                <a:off x="5163348" y="4471207"/>
                <a:ext cx="142876" cy="1588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32881" name="Line 54"/>
              <p:cNvSpPr/>
              <p:nvPr/>
            </p:nvSpPr>
            <p:spPr>
              <a:xfrm flipH="1">
                <a:off x="7172610" y="2956721"/>
                <a:ext cx="360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882" name="Line 54"/>
              <p:cNvSpPr/>
              <p:nvPr/>
            </p:nvSpPr>
            <p:spPr>
              <a:xfrm flipH="1">
                <a:off x="6838966" y="2876553"/>
                <a:ext cx="720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883" name="Line 54"/>
              <p:cNvSpPr/>
              <p:nvPr/>
            </p:nvSpPr>
            <p:spPr>
              <a:xfrm flipH="1">
                <a:off x="5753108" y="2786064"/>
                <a:ext cx="1764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884" name="Line 54"/>
              <p:cNvSpPr/>
              <p:nvPr/>
            </p:nvSpPr>
            <p:spPr>
              <a:xfrm flipH="1">
                <a:off x="7581921" y="2857502"/>
                <a:ext cx="39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885" name="Line 46"/>
              <p:cNvSpPr/>
              <p:nvPr/>
            </p:nvSpPr>
            <p:spPr>
              <a:xfrm flipV="1">
                <a:off x="7981974" y="2857502"/>
                <a:ext cx="0" cy="17568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1" name="流程图: 延期 92"/>
              <p:cNvSpPr>
                <a:spLocks noChangeArrowheads="1"/>
              </p:cNvSpPr>
              <p:nvPr/>
            </p:nvSpPr>
            <p:spPr bwMode="auto">
              <a:xfrm>
                <a:off x="7481949" y="2724947"/>
                <a:ext cx="285750" cy="284162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等腰三角形 78"/>
            <p:cNvSpPr/>
            <p:nvPr/>
          </p:nvSpPr>
          <p:spPr bwMode="auto">
            <a:xfrm rot="5400000">
              <a:off x="5311243" y="3936423"/>
              <a:ext cx="144000" cy="108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等腰三角形 79"/>
            <p:cNvSpPr/>
            <p:nvPr/>
          </p:nvSpPr>
          <p:spPr bwMode="auto">
            <a:xfrm rot="5400000">
              <a:off x="6735240" y="3931660"/>
              <a:ext cx="144000" cy="108000"/>
            </a:xfrm>
            <a:prstGeom prst="triangl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74" name="Text Box 55"/>
            <p:cNvSpPr txBox="1"/>
            <p:nvPr/>
          </p:nvSpPr>
          <p:spPr>
            <a:xfrm>
              <a:off x="4429124" y="3857634"/>
              <a:ext cx="538138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CP</a:t>
              </a:r>
              <a:endParaRPr lang="en-US" altLang="zh-CN" sz="1200" b="1" baseline="-250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组合 12"/>
          <p:cNvGrpSpPr/>
          <p:nvPr/>
        </p:nvGrpSpPr>
        <p:grpSpPr>
          <a:xfrm>
            <a:off x="8101013" y="3508375"/>
            <a:ext cx="1008062" cy="835025"/>
            <a:chOff x="4429124" y="984439"/>
            <a:chExt cx="4218816" cy="1791144"/>
          </a:xfrm>
        </p:grpSpPr>
        <p:sp>
          <p:nvSpPr>
            <p:cNvPr id="32869" name="圆角矩形标注 13"/>
            <p:cNvSpPr/>
            <p:nvPr/>
          </p:nvSpPr>
          <p:spPr>
            <a:xfrm>
              <a:off x="4451340" y="984439"/>
              <a:ext cx="4196600" cy="1621081"/>
            </a:xfrm>
            <a:prstGeom prst="wedgeRoundRectCallout">
              <a:avLst>
                <a:gd name="adj1" fmla="val -52713"/>
                <a:gd name="adj2" fmla="val -69421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0" name="Text Box 34"/>
            <p:cNvSpPr txBox="1"/>
            <p:nvPr/>
          </p:nvSpPr>
          <p:spPr>
            <a:xfrm>
              <a:off x="4429124" y="1000114"/>
              <a:ext cx="4196602" cy="177546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  <a:buClr>
                  <a:srgbClr val="C00000"/>
                </a:buClr>
                <a:buSzPct val="70000"/>
              </a:pP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异步清零</a:t>
              </a:r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多让出一个状态</a:t>
              </a:r>
              <a:endParaRPr lang="en-US" altLang="zh-CN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868" name="Text Box 4"/>
          <p:cNvSpPr txBox="1"/>
          <p:nvPr/>
        </p:nvSpPr>
        <p:spPr>
          <a:xfrm>
            <a:off x="1071563" y="104775"/>
            <a:ext cx="7000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计数器芯片的应用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000000"/>
                </a:solidFill>
                <a:sym typeface="+mn-ea"/>
              </a:rPr>
              <a:t>利用中规模芯片设计时序逻辑电路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pPr lvl="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计数器芯片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algn="just" eaLnBrk="1" hangingPunct="1">
              <a:spcBef>
                <a:spcPct val="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计数器芯片的级联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algn="just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计数器芯片的应用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寄存器芯片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综合应用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序列信号发生器的设计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4" name="矩形 123"/>
          <p:cNvSpPr/>
          <p:nvPr/>
        </p:nvSpPr>
        <p:spPr bwMode="auto">
          <a:xfrm>
            <a:off x="4230688" y="2500313"/>
            <a:ext cx="571500" cy="71437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4819" name="Picture 7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Text Box 8"/>
          <p:cNvSpPr txBox="1"/>
          <p:nvPr/>
        </p:nvSpPr>
        <p:spPr>
          <a:xfrm>
            <a:off x="785813" y="714375"/>
            <a:ext cx="78581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4-bit 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双向移位寄存器芯片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——74194 (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Serial /Parallel input, Parallel out 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sz="1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21" name="Text Box 4"/>
          <p:cNvSpPr txBox="1"/>
          <p:nvPr/>
        </p:nvSpPr>
        <p:spPr>
          <a:xfrm>
            <a:off x="1214438" y="104775"/>
            <a:ext cx="6715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利用中规模寄存器芯片设计时序逻辑电路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659188" y="1785938"/>
          <a:ext cx="2198688" cy="14398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4390"/>
                <a:gridCol w="357316"/>
                <a:gridCol w="285853"/>
                <a:gridCol w="285853"/>
                <a:gridCol w="260130"/>
                <a:gridCol w="65777"/>
                <a:gridCol w="199620"/>
                <a:gridCol w="39322"/>
                <a:gridCol w="226075"/>
                <a:gridCol w="25409"/>
                <a:gridCol w="238942"/>
              </a:tblGrid>
              <a:tr h="22923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</a:tr>
              <a:tr h="159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CP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CR</a:t>
                      </a:r>
                      <a:endParaRPr lang="zh-CN" altLang="en-US" sz="9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900" b="1" kern="1200" baseline="-250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S</a:t>
                      </a:r>
                      <a:r>
                        <a:rPr lang="en-US" altLang="zh-CN" sz="900" b="1" kern="1200" baseline="-250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900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/>
                </a:tc>
              </a:tr>
              <a:tr h="170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0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X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X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170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X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X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保持</a:t>
                      </a:r>
                      <a:endParaRPr lang="zh-CN" altLang="en-US" sz="1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170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保持</a:t>
                      </a:r>
                      <a:endParaRPr lang="zh-CN" altLang="en-US" sz="1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170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D</a:t>
                      </a:r>
                      <a:r>
                        <a:rPr lang="en-US" altLang="zh-CN" sz="1000" b="1" baseline="-25000" dirty="0">
                          <a:solidFill>
                            <a:srgbClr val="C00000"/>
                          </a:solidFill>
                          <a:latin typeface="+mj-lt"/>
                        </a:rPr>
                        <a:t>SR</a:t>
                      </a:r>
                      <a:endParaRPr lang="zh-CN" altLang="en-US" sz="1000" b="1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0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0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0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170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0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0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0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0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0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0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000" b="1" kern="1200" baseline="-250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SL</a:t>
                      </a:r>
                      <a:endParaRPr lang="zh-CN" altLang="en-US" sz="1000" b="1" kern="1200" baseline="-250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19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4885" name="Text Box 63"/>
          <p:cNvSpPr txBox="1"/>
          <p:nvPr/>
        </p:nvSpPr>
        <p:spPr>
          <a:xfrm>
            <a:off x="4030663" y="1519238"/>
            <a:ext cx="15001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74LS194</a:t>
            </a: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功能表</a:t>
            </a:r>
            <a:endParaRPr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4886" name="组合 122"/>
          <p:cNvGrpSpPr/>
          <p:nvPr/>
        </p:nvGrpSpPr>
        <p:grpSpPr>
          <a:xfrm>
            <a:off x="1481138" y="1285875"/>
            <a:ext cx="1447800" cy="2214563"/>
            <a:chOff x="642910" y="1214428"/>
            <a:chExt cx="1447813" cy="2214578"/>
          </a:xfrm>
        </p:grpSpPr>
        <p:sp>
          <p:nvSpPr>
            <p:cNvPr id="34890" name="TextBox 81"/>
            <p:cNvSpPr txBox="1"/>
            <p:nvPr/>
          </p:nvSpPr>
          <p:spPr>
            <a:xfrm>
              <a:off x="904849" y="1214428"/>
              <a:ext cx="928696" cy="276227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74LS194</a:t>
              </a:r>
              <a:endPara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833412" y="1428742"/>
              <a:ext cx="1071572" cy="20002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761973" y="1500180"/>
              <a:ext cx="71439" cy="71438"/>
            </a:xfrm>
            <a:prstGeom prst="ellipse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4893" name="直接连接符 84"/>
            <p:cNvCxnSpPr/>
            <p:nvPr/>
          </p:nvCxnSpPr>
          <p:spPr>
            <a:xfrm flipV="1">
              <a:off x="647675" y="1543040"/>
              <a:ext cx="108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4894" name="直接连接符 85"/>
            <p:cNvCxnSpPr/>
            <p:nvPr/>
          </p:nvCxnSpPr>
          <p:spPr>
            <a:xfrm flipV="1">
              <a:off x="647675" y="1700204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4895" name="Text Box 5"/>
            <p:cNvSpPr txBox="1"/>
            <p:nvPr/>
          </p:nvSpPr>
          <p:spPr>
            <a:xfrm>
              <a:off x="761973" y="1428742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LD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96" name="Text Box 5"/>
            <p:cNvSpPr txBox="1"/>
            <p:nvPr/>
          </p:nvSpPr>
          <p:spPr>
            <a:xfrm>
              <a:off x="761973" y="1571618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97" name="Text Box 5"/>
            <p:cNvSpPr txBox="1"/>
            <p:nvPr/>
          </p:nvSpPr>
          <p:spPr>
            <a:xfrm>
              <a:off x="761973" y="1752595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4898" name="直接连接符 89"/>
            <p:cNvCxnSpPr/>
            <p:nvPr/>
          </p:nvCxnSpPr>
          <p:spPr>
            <a:xfrm flipV="1">
              <a:off x="642910" y="20434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4899" name="Text Box 5"/>
            <p:cNvSpPr txBox="1"/>
            <p:nvPr/>
          </p:nvSpPr>
          <p:spPr>
            <a:xfrm>
              <a:off x="757211" y="1924046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900" name="Text Box 5"/>
            <p:cNvSpPr txBox="1"/>
            <p:nvPr/>
          </p:nvSpPr>
          <p:spPr>
            <a:xfrm>
              <a:off x="757211" y="2105022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4901" name="直接连接符 92"/>
            <p:cNvCxnSpPr/>
            <p:nvPr/>
          </p:nvCxnSpPr>
          <p:spPr>
            <a:xfrm flipV="1">
              <a:off x="652435" y="187642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4902" name="直接连接符 93"/>
            <p:cNvCxnSpPr/>
            <p:nvPr/>
          </p:nvCxnSpPr>
          <p:spPr>
            <a:xfrm flipV="1">
              <a:off x="657197" y="21958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4903" name="直接连接符 94"/>
            <p:cNvCxnSpPr/>
            <p:nvPr/>
          </p:nvCxnSpPr>
          <p:spPr>
            <a:xfrm flipV="1">
              <a:off x="647672" y="235743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4904" name="Text Box 5"/>
            <p:cNvSpPr txBox="1"/>
            <p:nvPr/>
          </p:nvSpPr>
          <p:spPr>
            <a:xfrm>
              <a:off x="761973" y="2262185"/>
              <a:ext cx="500067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905" name="Text Box 5"/>
            <p:cNvSpPr txBox="1"/>
            <p:nvPr/>
          </p:nvSpPr>
          <p:spPr>
            <a:xfrm>
              <a:off x="761973" y="2428874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4906" name="直接连接符 97"/>
            <p:cNvCxnSpPr/>
            <p:nvPr/>
          </p:nvCxnSpPr>
          <p:spPr>
            <a:xfrm flipV="1">
              <a:off x="647671" y="310991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4907" name="直接连接符 98"/>
            <p:cNvCxnSpPr/>
            <p:nvPr/>
          </p:nvCxnSpPr>
          <p:spPr>
            <a:xfrm flipV="1">
              <a:off x="652434" y="253841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4908" name="Text Box 5"/>
            <p:cNvSpPr txBox="1"/>
            <p:nvPr/>
          </p:nvSpPr>
          <p:spPr>
            <a:xfrm>
              <a:off x="761973" y="2986090"/>
              <a:ext cx="590555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CR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4909" name="直接连接符 100"/>
            <p:cNvCxnSpPr/>
            <p:nvPr/>
          </p:nvCxnSpPr>
          <p:spPr>
            <a:xfrm flipV="1">
              <a:off x="1910723" y="193832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4910" name="Text Box 5"/>
            <p:cNvSpPr txBox="1"/>
            <p:nvPr/>
          </p:nvSpPr>
          <p:spPr>
            <a:xfrm>
              <a:off x="1538268" y="1757357"/>
              <a:ext cx="428629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4911" name="直接连接符 102"/>
            <p:cNvCxnSpPr/>
            <p:nvPr/>
          </p:nvCxnSpPr>
          <p:spPr>
            <a:xfrm flipV="1">
              <a:off x="1896433" y="2443163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4912" name="Text Box 5"/>
            <p:cNvSpPr txBox="1"/>
            <p:nvPr/>
          </p:nvSpPr>
          <p:spPr>
            <a:xfrm>
              <a:off x="1547793" y="2266948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913" name="Text Box 5"/>
            <p:cNvSpPr txBox="1"/>
            <p:nvPr/>
          </p:nvSpPr>
          <p:spPr>
            <a:xfrm>
              <a:off x="1566843" y="2538412"/>
              <a:ext cx="428629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4914" name="直接连接符 105"/>
            <p:cNvCxnSpPr/>
            <p:nvPr/>
          </p:nvCxnSpPr>
          <p:spPr>
            <a:xfrm flipV="1">
              <a:off x="1896433" y="218995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4915" name="直接连接符 106"/>
            <p:cNvCxnSpPr/>
            <p:nvPr/>
          </p:nvCxnSpPr>
          <p:spPr>
            <a:xfrm flipV="1">
              <a:off x="1901195" y="2713832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4916" name="Text Box 5"/>
            <p:cNvSpPr txBox="1"/>
            <p:nvPr/>
          </p:nvSpPr>
          <p:spPr>
            <a:xfrm>
              <a:off x="1543030" y="2009771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5" name="椭圆 114"/>
            <p:cNvSpPr/>
            <p:nvPr/>
          </p:nvSpPr>
          <p:spPr bwMode="auto">
            <a:xfrm>
              <a:off x="763561" y="3071816"/>
              <a:ext cx="71438" cy="71438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4918" name="直接连接符 115"/>
            <p:cNvCxnSpPr/>
            <p:nvPr/>
          </p:nvCxnSpPr>
          <p:spPr>
            <a:xfrm flipV="1">
              <a:off x="642910" y="273876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4919" name="直接连接符 117"/>
            <p:cNvCxnSpPr/>
            <p:nvPr/>
          </p:nvCxnSpPr>
          <p:spPr>
            <a:xfrm flipV="1">
              <a:off x="647672" y="291465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4920" name="Text Box 5"/>
            <p:cNvSpPr txBox="1"/>
            <p:nvPr/>
          </p:nvSpPr>
          <p:spPr>
            <a:xfrm>
              <a:off x="757211" y="2614612"/>
              <a:ext cx="428629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SL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921" name="Text Box 5"/>
            <p:cNvSpPr txBox="1"/>
            <p:nvPr/>
          </p:nvSpPr>
          <p:spPr>
            <a:xfrm>
              <a:off x="761973" y="2781302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SR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4922" name="直接连接符 120"/>
            <p:cNvCxnSpPr/>
            <p:nvPr/>
          </p:nvCxnSpPr>
          <p:spPr>
            <a:xfrm flipV="1">
              <a:off x="647673" y="3300755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4923" name="Text Box 5"/>
            <p:cNvSpPr txBox="1"/>
            <p:nvPr/>
          </p:nvSpPr>
          <p:spPr>
            <a:xfrm>
              <a:off x="761973" y="3167066"/>
              <a:ext cx="428629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4887" name="组合 107"/>
          <p:cNvGrpSpPr/>
          <p:nvPr/>
        </p:nvGrpSpPr>
        <p:grpSpPr>
          <a:xfrm>
            <a:off x="6929438" y="1785938"/>
            <a:ext cx="1457325" cy="1187450"/>
            <a:chOff x="5572134" y="1783803"/>
            <a:chExt cx="1457333" cy="1188000"/>
          </a:xfrm>
        </p:grpSpPr>
        <p:sp>
          <p:nvSpPr>
            <p:cNvPr id="34888" name="Text Box 25"/>
            <p:cNvSpPr txBox="1"/>
            <p:nvPr/>
          </p:nvSpPr>
          <p:spPr>
            <a:xfrm>
              <a:off x="5572134" y="1850143"/>
              <a:ext cx="1457333" cy="11054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ts val="11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1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200" b="1" baseline="-30000" dirty="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 sz="1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 S</a:t>
              </a:r>
              <a:r>
                <a:rPr lang="en-US" altLang="zh-CN" sz="1200" b="1" baseline="-30000" dirty="0">
                  <a:solidFill>
                    <a:srgbClr val="0000FF"/>
                  </a:solidFill>
                  <a:latin typeface="Arial" panose="020B0604020202020204" pitchFamily="34" charset="0"/>
                </a:rPr>
                <a:t>0       </a:t>
              </a:r>
              <a:r>
                <a:rPr lang="zh-CN" altLang="en-US" sz="12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工作方式</a:t>
              </a:r>
              <a:endParaRPr lang="en-US" altLang="zh-CN" sz="1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0  0          </a:t>
              </a: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  <a:endPara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0  1          </a:t>
              </a: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右移</a:t>
              </a:r>
              <a:endPara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1  0          </a:t>
              </a: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左移</a:t>
              </a:r>
              <a:endPara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1  1          </a:t>
              </a: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并入</a:t>
              </a: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圆角矩形 248"/>
            <p:cNvSpPr>
              <a:spLocks noChangeArrowheads="1"/>
            </p:cNvSpPr>
            <p:nvPr/>
          </p:nvSpPr>
          <p:spPr bwMode="auto">
            <a:xfrm>
              <a:off x="5583246" y="1783803"/>
              <a:ext cx="1403358" cy="11880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>
                  <a:lumMod val="50000"/>
                </a:schemeClr>
              </a:solidFill>
              <a:prstDash val="sysDash"/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5842" name="Picture 7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Text Box 4"/>
          <p:cNvSpPr txBox="1"/>
          <p:nvPr/>
        </p:nvSpPr>
        <p:spPr>
          <a:xfrm>
            <a:off x="1214438" y="104775"/>
            <a:ext cx="67151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双向移位寄存器芯片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74194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的应用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35844" name="Text Box 2"/>
          <p:cNvSpPr txBox="1"/>
          <p:nvPr/>
        </p:nvSpPr>
        <p:spPr>
          <a:xfrm>
            <a:off x="847725" y="781050"/>
            <a:ext cx="2428875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4-bit </a:t>
            </a: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扭环形计数器</a:t>
            </a:r>
            <a:endParaRPr lang="en-US" altLang="zh-CN" sz="1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5845" name="组合 19"/>
          <p:cNvGrpSpPr/>
          <p:nvPr/>
        </p:nvGrpSpPr>
        <p:grpSpPr>
          <a:xfrm>
            <a:off x="1300163" y="1428750"/>
            <a:ext cx="1447800" cy="2214563"/>
            <a:chOff x="642910" y="1214428"/>
            <a:chExt cx="1447813" cy="2214578"/>
          </a:xfrm>
        </p:grpSpPr>
        <p:sp>
          <p:nvSpPr>
            <p:cNvPr id="35983" name="TextBox 20"/>
            <p:cNvSpPr txBox="1"/>
            <p:nvPr/>
          </p:nvSpPr>
          <p:spPr>
            <a:xfrm>
              <a:off x="904849" y="1214428"/>
              <a:ext cx="928696" cy="276227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74LS194</a:t>
              </a:r>
              <a:endPara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833412" y="1428742"/>
              <a:ext cx="1071572" cy="20002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761973" y="1500180"/>
              <a:ext cx="71439" cy="71438"/>
            </a:xfrm>
            <a:prstGeom prst="ellipse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986" name="直接连接符 23"/>
            <p:cNvCxnSpPr/>
            <p:nvPr/>
          </p:nvCxnSpPr>
          <p:spPr>
            <a:xfrm flipV="1">
              <a:off x="647675" y="1543040"/>
              <a:ext cx="108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87" name="直接连接符 24"/>
            <p:cNvCxnSpPr/>
            <p:nvPr/>
          </p:nvCxnSpPr>
          <p:spPr>
            <a:xfrm flipV="1">
              <a:off x="647675" y="1700204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88" name="Text Box 5"/>
            <p:cNvSpPr txBox="1"/>
            <p:nvPr/>
          </p:nvSpPr>
          <p:spPr>
            <a:xfrm>
              <a:off x="761973" y="1428742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LD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89" name="Text Box 5"/>
            <p:cNvSpPr txBox="1"/>
            <p:nvPr/>
          </p:nvSpPr>
          <p:spPr>
            <a:xfrm>
              <a:off x="761973" y="1571618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90" name="Text Box 5"/>
            <p:cNvSpPr txBox="1"/>
            <p:nvPr/>
          </p:nvSpPr>
          <p:spPr>
            <a:xfrm>
              <a:off x="761973" y="1752595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91" name="直接连接符 28"/>
            <p:cNvCxnSpPr/>
            <p:nvPr/>
          </p:nvCxnSpPr>
          <p:spPr>
            <a:xfrm flipV="1">
              <a:off x="642910" y="20434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92" name="Text Box 5"/>
            <p:cNvSpPr txBox="1"/>
            <p:nvPr/>
          </p:nvSpPr>
          <p:spPr>
            <a:xfrm>
              <a:off x="757211" y="1924046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93" name="Text Box 5"/>
            <p:cNvSpPr txBox="1"/>
            <p:nvPr/>
          </p:nvSpPr>
          <p:spPr>
            <a:xfrm>
              <a:off x="757211" y="2105022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94" name="直接连接符 31"/>
            <p:cNvCxnSpPr/>
            <p:nvPr/>
          </p:nvCxnSpPr>
          <p:spPr>
            <a:xfrm flipV="1">
              <a:off x="652435" y="187642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95" name="直接连接符 32"/>
            <p:cNvCxnSpPr/>
            <p:nvPr/>
          </p:nvCxnSpPr>
          <p:spPr>
            <a:xfrm flipV="1">
              <a:off x="657197" y="21958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96" name="直接连接符 33"/>
            <p:cNvCxnSpPr/>
            <p:nvPr/>
          </p:nvCxnSpPr>
          <p:spPr>
            <a:xfrm flipV="1">
              <a:off x="647672" y="235743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97" name="Text Box 5"/>
            <p:cNvSpPr txBox="1"/>
            <p:nvPr/>
          </p:nvSpPr>
          <p:spPr>
            <a:xfrm>
              <a:off x="761973" y="2262185"/>
              <a:ext cx="500067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98" name="Text Box 5"/>
            <p:cNvSpPr txBox="1"/>
            <p:nvPr/>
          </p:nvSpPr>
          <p:spPr>
            <a:xfrm>
              <a:off x="761973" y="2428874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99" name="直接连接符 36"/>
            <p:cNvCxnSpPr/>
            <p:nvPr/>
          </p:nvCxnSpPr>
          <p:spPr>
            <a:xfrm flipV="1">
              <a:off x="647671" y="310991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000" name="直接连接符 37"/>
            <p:cNvCxnSpPr/>
            <p:nvPr/>
          </p:nvCxnSpPr>
          <p:spPr>
            <a:xfrm flipV="1">
              <a:off x="652434" y="253841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001" name="Text Box 5"/>
            <p:cNvSpPr txBox="1"/>
            <p:nvPr/>
          </p:nvSpPr>
          <p:spPr>
            <a:xfrm>
              <a:off x="761973" y="2986090"/>
              <a:ext cx="590555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CR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002" name="直接连接符 39"/>
            <p:cNvCxnSpPr/>
            <p:nvPr/>
          </p:nvCxnSpPr>
          <p:spPr>
            <a:xfrm flipV="1">
              <a:off x="1910723" y="193832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003" name="Text Box 5"/>
            <p:cNvSpPr txBox="1"/>
            <p:nvPr/>
          </p:nvSpPr>
          <p:spPr>
            <a:xfrm>
              <a:off x="1538268" y="1757357"/>
              <a:ext cx="428629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004" name="直接连接符 41"/>
            <p:cNvCxnSpPr/>
            <p:nvPr/>
          </p:nvCxnSpPr>
          <p:spPr>
            <a:xfrm flipV="1">
              <a:off x="1896433" y="2443163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005" name="Text Box 5"/>
            <p:cNvSpPr txBox="1"/>
            <p:nvPr/>
          </p:nvSpPr>
          <p:spPr>
            <a:xfrm>
              <a:off x="1547793" y="2266948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006" name="Text Box 5"/>
            <p:cNvSpPr txBox="1"/>
            <p:nvPr/>
          </p:nvSpPr>
          <p:spPr>
            <a:xfrm>
              <a:off x="1566843" y="2538412"/>
              <a:ext cx="428629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007" name="直接连接符 44"/>
            <p:cNvCxnSpPr/>
            <p:nvPr/>
          </p:nvCxnSpPr>
          <p:spPr>
            <a:xfrm flipV="1">
              <a:off x="1896433" y="218995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008" name="直接连接符 45"/>
            <p:cNvCxnSpPr/>
            <p:nvPr/>
          </p:nvCxnSpPr>
          <p:spPr>
            <a:xfrm flipV="1">
              <a:off x="1901195" y="2713832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009" name="Text Box 5"/>
            <p:cNvSpPr txBox="1"/>
            <p:nvPr/>
          </p:nvSpPr>
          <p:spPr>
            <a:xfrm>
              <a:off x="1543030" y="2009771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763561" y="3071816"/>
              <a:ext cx="71438" cy="71438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6011" name="直接连接符 48"/>
            <p:cNvCxnSpPr/>
            <p:nvPr/>
          </p:nvCxnSpPr>
          <p:spPr>
            <a:xfrm flipV="1">
              <a:off x="642910" y="273876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012" name="直接连接符 49"/>
            <p:cNvCxnSpPr/>
            <p:nvPr/>
          </p:nvCxnSpPr>
          <p:spPr>
            <a:xfrm flipV="1">
              <a:off x="647672" y="291465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013" name="Text Box 5"/>
            <p:cNvSpPr txBox="1"/>
            <p:nvPr/>
          </p:nvSpPr>
          <p:spPr>
            <a:xfrm>
              <a:off x="757211" y="2614612"/>
              <a:ext cx="428629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SL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014" name="Text Box 5"/>
            <p:cNvSpPr txBox="1"/>
            <p:nvPr/>
          </p:nvSpPr>
          <p:spPr>
            <a:xfrm>
              <a:off x="761973" y="2781302"/>
              <a:ext cx="428629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SR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015" name="直接连接符 52"/>
            <p:cNvCxnSpPr/>
            <p:nvPr/>
          </p:nvCxnSpPr>
          <p:spPr>
            <a:xfrm flipV="1">
              <a:off x="647673" y="3300755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016" name="Text Box 5"/>
            <p:cNvSpPr txBox="1"/>
            <p:nvPr/>
          </p:nvSpPr>
          <p:spPr>
            <a:xfrm>
              <a:off x="761973" y="3167066"/>
              <a:ext cx="428629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5"/>
          <p:cNvGrpSpPr/>
          <p:nvPr/>
        </p:nvGrpSpPr>
        <p:grpSpPr>
          <a:xfrm>
            <a:off x="847725" y="1795463"/>
            <a:ext cx="2205038" cy="1970087"/>
            <a:chOff x="976292" y="2081210"/>
            <a:chExt cx="2204284" cy="1969551"/>
          </a:xfrm>
        </p:grpSpPr>
        <p:cxnSp>
          <p:nvCxnSpPr>
            <p:cNvPr id="35966" name="直接连接符 87"/>
            <p:cNvCxnSpPr/>
            <p:nvPr/>
          </p:nvCxnSpPr>
          <p:spPr>
            <a:xfrm flipV="1">
              <a:off x="3000364" y="321389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5967" name="组合 103"/>
            <p:cNvGrpSpPr/>
            <p:nvPr/>
          </p:nvGrpSpPr>
          <p:grpSpPr>
            <a:xfrm>
              <a:off x="976292" y="2081210"/>
              <a:ext cx="2204284" cy="1969551"/>
              <a:chOff x="976292" y="2081210"/>
              <a:chExt cx="2204284" cy="1969551"/>
            </a:xfrm>
          </p:grpSpPr>
          <p:sp>
            <p:nvSpPr>
              <p:cNvPr id="35968" name="Text Box 5"/>
              <p:cNvSpPr txBox="1"/>
              <p:nvPr/>
            </p:nvSpPr>
            <p:spPr>
              <a:xfrm>
                <a:off x="976292" y="2395867"/>
                <a:ext cx="495303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>
                    <a:srgbClr val="C00000"/>
                  </a:buClr>
                  <a:buFontTx/>
                  <a:buNone/>
                </a:pPr>
                <a:r>
                  <a:rPr lang="zh-CN" altLang="en-US" sz="11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“</a:t>
                </a:r>
                <a:r>
                  <a:rPr lang="en-US" altLang="zh-CN" sz="11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11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”</a:t>
                </a:r>
                <a:endParaRPr lang="en-US" altLang="en-US" sz="11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35969" name="组合 102"/>
              <p:cNvGrpSpPr/>
              <p:nvPr/>
            </p:nvGrpSpPr>
            <p:grpSpPr>
              <a:xfrm>
                <a:off x="976292" y="2081210"/>
                <a:ext cx="2204284" cy="1969551"/>
                <a:chOff x="976292" y="2081210"/>
                <a:chExt cx="2204284" cy="1969551"/>
              </a:xfrm>
            </p:grpSpPr>
            <p:grpSp>
              <p:nvGrpSpPr>
                <p:cNvPr id="35970" name="组合 86"/>
                <p:cNvGrpSpPr/>
                <p:nvPr/>
              </p:nvGrpSpPr>
              <p:grpSpPr>
                <a:xfrm rot="5400000">
                  <a:off x="2876540" y="3119439"/>
                  <a:ext cx="180000" cy="189526"/>
                  <a:chOff x="5681670" y="2682659"/>
                  <a:chExt cx="180000" cy="189526"/>
                </a:xfrm>
              </p:grpSpPr>
              <p:sp>
                <p:nvSpPr>
                  <p:cNvPr id="35981" name="Oval 341"/>
                  <p:cNvSpPr/>
                  <p:nvPr/>
                </p:nvSpPr>
                <p:spPr>
                  <a:xfrm>
                    <a:off x="5746101" y="2682659"/>
                    <a:ext cx="48000" cy="4415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 cap="sq" cmpd="sng">
                    <a:solidFill>
                      <a:schemeClr val="bg2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90000"/>
                      <a:buChar char="–"/>
                      <a:defRPr kumimoji="1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5982" name="等腰三角形 85"/>
                  <p:cNvSpPr/>
                  <p:nvPr/>
                </p:nvSpPr>
                <p:spPr>
                  <a:xfrm>
                    <a:off x="5681670" y="2733118"/>
                    <a:ext cx="180000" cy="139067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28575" cap="flat" cmpd="sng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90000"/>
                      <a:buChar char="–"/>
                      <a:defRPr kumimoji="1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9" name="Line 61"/>
                <p:cNvSpPr>
                  <a:spLocks noChangeShapeType="1"/>
                </p:cNvSpPr>
                <p:nvPr/>
              </p:nvSpPr>
              <p:spPr bwMode="auto">
                <a:xfrm>
                  <a:off x="3171054" y="3214377"/>
                  <a:ext cx="0" cy="82845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5972" name="直接连接符 89"/>
                <p:cNvCxnSpPr/>
                <p:nvPr/>
              </p:nvCxnSpPr>
              <p:spPr>
                <a:xfrm flipV="1">
                  <a:off x="1142976" y="4043370"/>
                  <a:ext cx="20376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91" name="Line 61"/>
                <p:cNvSpPr>
                  <a:spLocks noChangeShapeType="1"/>
                </p:cNvSpPr>
                <p:nvPr/>
              </p:nvSpPr>
              <p:spPr bwMode="auto">
                <a:xfrm>
                  <a:off x="1142923" y="3409585"/>
                  <a:ext cx="0" cy="64117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5974" name="直接连接符 91"/>
                <p:cNvCxnSpPr/>
                <p:nvPr/>
              </p:nvCxnSpPr>
              <p:spPr>
                <a:xfrm flipV="1">
                  <a:off x="1142976" y="3414717"/>
                  <a:ext cx="324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35975" name="Text Box 5"/>
                <p:cNvSpPr txBox="1"/>
                <p:nvPr/>
              </p:nvSpPr>
              <p:spPr>
                <a:xfrm>
                  <a:off x="981055" y="2081210"/>
                  <a:ext cx="504829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>
                      <a:srgbClr val="C00000"/>
                    </a:buClr>
                    <a:buFontTx/>
                    <a:buNone/>
                  </a:pPr>
                  <a:r>
                    <a:rPr lang="zh-CN" altLang="en-US" sz="11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“</a:t>
                  </a:r>
                  <a:r>
                    <a:rPr lang="en-US" altLang="zh-CN" sz="11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r>
                    <a:rPr lang="zh-CN" altLang="en-US" sz="11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”</a:t>
                  </a:r>
                  <a:endParaRPr lang="en-US" altLang="en-US" sz="11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5976" name="Text Box 5"/>
                <p:cNvSpPr txBox="1"/>
                <p:nvPr/>
              </p:nvSpPr>
              <p:spPr>
                <a:xfrm>
                  <a:off x="981055" y="2552705"/>
                  <a:ext cx="504829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>
                      <a:srgbClr val="C00000"/>
                    </a:buClr>
                    <a:buFontTx/>
                    <a:buNone/>
                  </a:pPr>
                  <a:r>
                    <a:rPr lang="zh-CN" altLang="en-US" sz="11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“</a:t>
                  </a:r>
                  <a:r>
                    <a:rPr lang="en-US" altLang="zh-CN" sz="11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</a:t>
                  </a:r>
                  <a:r>
                    <a:rPr lang="zh-CN" altLang="en-US" sz="11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”</a:t>
                  </a:r>
                  <a:endParaRPr lang="en-US" altLang="en-US" sz="11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5977" name="Text Box 5"/>
                <p:cNvSpPr txBox="1"/>
                <p:nvPr/>
              </p:nvSpPr>
              <p:spPr>
                <a:xfrm>
                  <a:off x="976292" y="2228849"/>
                  <a:ext cx="504829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>
                      <a:srgbClr val="C00000"/>
                    </a:buClr>
                    <a:buFontTx/>
                    <a:buNone/>
                  </a:pPr>
                  <a:r>
                    <a:rPr lang="zh-CN" altLang="en-US" sz="11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“</a:t>
                  </a:r>
                  <a:r>
                    <a:rPr lang="en-US" altLang="zh-CN" sz="11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</a:t>
                  </a:r>
                  <a:r>
                    <a:rPr lang="zh-CN" altLang="en-US" sz="11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”</a:t>
                  </a:r>
                  <a:endParaRPr lang="en-US" altLang="en-US" sz="11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5978" name="Text Box 15"/>
                <p:cNvSpPr txBox="1"/>
                <p:nvPr/>
              </p:nvSpPr>
              <p:spPr>
                <a:xfrm>
                  <a:off x="1109596" y="3676213"/>
                  <a:ext cx="428478" cy="27773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CP</a:t>
                  </a:r>
                  <a:endPara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79" name="Text Box 5"/>
                <p:cNvSpPr txBox="1"/>
                <p:nvPr/>
              </p:nvSpPr>
              <p:spPr>
                <a:xfrm>
                  <a:off x="1062013" y="2714631"/>
                  <a:ext cx="366716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r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>
                      <a:srgbClr val="C00000"/>
                    </a:buClr>
                    <a:buFontTx/>
                    <a:buNone/>
                  </a:pPr>
                  <a:r>
                    <a:rPr lang="zh-CN" altLang="en-US" sz="1100" b="1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“</a:t>
                  </a:r>
                  <a:r>
                    <a:rPr lang="en-US" altLang="zh-CN" sz="1100" b="1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r>
                    <a:rPr lang="zh-CN" altLang="en-US" sz="1100" b="1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”</a:t>
                  </a:r>
                  <a:endParaRPr lang="en-US" altLang="en-US" sz="11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5980" name="Text Box 5"/>
                <p:cNvSpPr txBox="1"/>
                <p:nvPr/>
              </p:nvSpPr>
              <p:spPr>
                <a:xfrm>
                  <a:off x="1066776" y="2934034"/>
                  <a:ext cx="366716" cy="26161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lIns="0" r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>
                      <a:srgbClr val="C00000"/>
                    </a:buClr>
                    <a:buFontTx/>
                    <a:buNone/>
                  </a:pPr>
                  <a:r>
                    <a:rPr lang="zh-CN" altLang="en-US" sz="1100" b="1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“</a:t>
                  </a:r>
                  <a:r>
                    <a:rPr lang="en-US" altLang="zh-CN" sz="1100" b="1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r>
                    <a:rPr lang="zh-CN" altLang="en-US" sz="1100" b="1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”</a:t>
                  </a:r>
                  <a:endParaRPr lang="en-US" altLang="en-US" sz="11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100" name="Text Box 5"/>
          <p:cNvSpPr txBox="1"/>
          <p:nvPr/>
        </p:nvSpPr>
        <p:spPr>
          <a:xfrm>
            <a:off x="933450" y="2452688"/>
            <a:ext cx="366713" cy="26193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C00000"/>
              </a:buClr>
              <a:buFontTx/>
              <a:buNone/>
            </a:pPr>
            <a:r>
              <a:rPr lang="zh-CN" altLang="en-US" sz="11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1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1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en-US" sz="11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104"/>
          <p:cNvGrpSpPr/>
          <p:nvPr/>
        </p:nvGrpSpPr>
        <p:grpSpPr>
          <a:xfrm>
            <a:off x="633413" y="3857625"/>
            <a:ext cx="2867025" cy="1052513"/>
            <a:chOff x="3929058" y="2786064"/>
            <a:chExt cx="2867046" cy="1052526"/>
          </a:xfrm>
        </p:grpSpPr>
        <p:grpSp>
          <p:nvGrpSpPr>
            <p:cNvPr id="35948" name="组合 83"/>
            <p:cNvGrpSpPr/>
            <p:nvPr/>
          </p:nvGrpSpPr>
          <p:grpSpPr>
            <a:xfrm>
              <a:off x="4143372" y="3071816"/>
              <a:ext cx="2652732" cy="766774"/>
              <a:chOff x="3571868" y="2662232"/>
              <a:chExt cx="2652732" cy="766774"/>
            </a:xfrm>
          </p:grpSpPr>
          <p:sp>
            <p:nvSpPr>
              <p:cNvPr id="35950" name="Oval 37"/>
              <p:cNvSpPr/>
              <p:nvPr/>
            </p:nvSpPr>
            <p:spPr>
              <a:xfrm>
                <a:off x="3571868" y="2662232"/>
                <a:ext cx="504000" cy="252000"/>
              </a:xfrm>
              <a:prstGeom prst="ellipse">
                <a:avLst/>
              </a:prstGeom>
              <a:noFill/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rIns="0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1000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51" name="Line 41"/>
              <p:cNvSpPr/>
              <p:nvPr/>
            </p:nvSpPr>
            <p:spPr>
              <a:xfrm>
                <a:off x="4071934" y="2786064"/>
                <a:ext cx="21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5952" name="Line 43"/>
              <p:cNvSpPr/>
              <p:nvPr/>
            </p:nvSpPr>
            <p:spPr>
              <a:xfrm flipV="1">
                <a:off x="3786182" y="2928940"/>
                <a:ext cx="0" cy="21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5953" name="Line 49"/>
              <p:cNvSpPr/>
              <p:nvPr/>
            </p:nvSpPr>
            <p:spPr>
              <a:xfrm>
                <a:off x="5981708" y="2947992"/>
                <a:ext cx="0" cy="21600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5954" name="Oval 37"/>
              <p:cNvSpPr/>
              <p:nvPr/>
            </p:nvSpPr>
            <p:spPr>
              <a:xfrm>
                <a:off x="4282314" y="2667001"/>
                <a:ext cx="504000" cy="252000"/>
              </a:xfrm>
              <a:prstGeom prst="ellipse">
                <a:avLst/>
              </a:prstGeom>
              <a:noFill/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rIns="0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1100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55" name="Line 41"/>
              <p:cNvSpPr/>
              <p:nvPr/>
            </p:nvSpPr>
            <p:spPr>
              <a:xfrm>
                <a:off x="4791076" y="2795589"/>
                <a:ext cx="21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5956" name="Oval 37"/>
              <p:cNvSpPr/>
              <p:nvPr/>
            </p:nvSpPr>
            <p:spPr>
              <a:xfrm>
                <a:off x="5001456" y="2676526"/>
                <a:ext cx="504000" cy="252000"/>
              </a:xfrm>
              <a:prstGeom prst="ellipse">
                <a:avLst/>
              </a:prstGeom>
              <a:noFill/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rIns="0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1110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57" name="Line 41"/>
              <p:cNvSpPr/>
              <p:nvPr/>
            </p:nvSpPr>
            <p:spPr>
              <a:xfrm>
                <a:off x="5510220" y="2805118"/>
                <a:ext cx="21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5958" name="Oval 37"/>
              <p:cNvSpPr/>
              <p:nvPr/>
            </p:nvSpPr>
            <p:spPr>
              <a:xfrm>
                <a:off x="5720600" y="2686055"/>
                <a:ext cx="504000" cy="252000"/>
              </a:xfrm>
              <a:prstGeom prst="ellipse">
                <a:avLst/>
              </a:prstGeom>
              <a:noFill/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rIns="0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1111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59" name="Oval 37"/>
              <p:cNvSpPr/>
              <p:nvPr/>
            </p:nvSpPr>
            <p:spPr>
              <a:xfrm>
                <a:off x="3571868" y="3153183"/>
                <a:ext cx="504000" cy="252000"/>
              </a:xfrm>
              <a:prstGeom prst="ellipse">
                <a:avLst/>
              </a:prstGeom>
              <a:noFill/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rIns="0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0000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60" name="Line 41"/>
              <p:cNvSpPr/>
              <p:nvPr/>
            </p:nvSpPr>
            <p:spPr>
              <a:xfrm>
                <a:off x="4071934" y="3277015"/>
                <a:ext cx="21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5961" name="Oval 37"/>
              <p:cNvSpPr/>
              <p:nvPr/>
            </p:nvSpPr>
            <p:spPr>
              <a:xfrm>
                <a:off x="4282314" y="3157952"/>
                <a:ext cx="504000" cy="252000"/>
              </a:xfrm>
              <a:prstGeom prst="ellipse">
                <a:avLst/>
              </a:prstGeom>
              <a:noFill/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rIns="0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0001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62" name="Line 41"/>
              <p:cNvSpPr/>
              <p:nvPr/>
            </p:nvSpPr>
            <p:spPr>
              <a:xfrm>
                <a:off x="4791076" y="3286540"/>
                <a:ext cx="21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5963" name="Oval 37"/>
              <p:cNvSpPr/>
              <p:nvPr/>
            </p:nvSpPr>
            <p:spPr>
              <a:xfrm>
                <a:off x="5001456" y="3167477"/>
                <a:ext cx="504000" cy="252000"/>
              </a:xfrm>
              <a:prstGeom prst="ellipse">
                <a:avLst/>
              </a:prstGeom>
              <a:noFill/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rIns="0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0011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64" name="Line 41"/>
              <p:cNvSpPr/>
              <p:nvPr/>
            </p:nvSpPr>
            <p:spPr>
              <a:xfrm>
                <a:off x="5510220" y="3296069"/>
                <a:ext cx="216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5965" name="Oval 37"/>
              <p:cNvSpPr/>
              <p:nvPr/>
            </p:nvSpPr>
            <p:spPr>
              <a:xfrm>
                <a:off x="5720600" y="3177006"/>
                <a:ext cx="504000" cy="252000"/>
              </a:xfrm>
              <a:prstGeom prst="ellipse">
                <a:avLst/>
              </a:prstGeom>
              <a:noFill/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rIns="0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0111</a:t>
                </a:r>
                <a:endPara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949" name="Text Box 55"/>
            <p:cNvSpPr txBox="1"/>
            <p:nvPr/>
          </p:nvSpPr>
          <p:spPr>
            <a:xfrm>
              <a:off x="3929058" y="2786064"/>
              <a:ext cx="1000132" cy="2762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2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2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2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2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CN" sz="12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7" name="Text Box 5"/>
          <p:cNvSpPr txBox="1"/>
          <p:nvPr/>
        </p:nvSpPr>
        <p:spPr>
          <a:xfrm flipH="1">
            <a:off x="2514600" y="1938338"/>
            <a:ext cx="285750" cy="1023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C00000"/>
              </a:buClr>
              <a:buFontTx/>
              <a:buNone/>
            </a:pPr>
            <a:r>
              <a:rPr lang="en-US" altLang="zh-CN" sz="11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1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C00000"/>
              </a:buClr>
              <a:buFontTx/>
              <a:buNone/>
            </a:pPr>
            <a:r>
              <a:rPr lang="en-US" altLang="en-US" sz="11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en-US" sz="11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C00000"/>
              </a:buClr>
              <a:buFontTx/>
              <a:buNone/>
            </a:pPr>
            <a:r>
              <a:rPr lang="en-US" altLang="en-US" sz="11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en-US" sz="11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C00000"/>
              </a:buClr>
              <a:buFontTx/>
              <a:buNone/>
            </a:pPr>
            <a:r>
              <a:rPr lang="en-US" altLang="en-US" sz="11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en-US" sz="11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5850" name="组合 107"/>
          <p:cNvGrpSpPr/>
          <p:nvPr/>
        </p:nvGrpSpPr>
        <p:grpSpPr>
          <a:xfrm>
            <a:off x="3829050" y="2170113"/>
            <a:ext cx="1457325" cy="1187450"/>
            <a:chOff x="5572134" y="1783803"/>
            <a:chExt cx="1457333" cy="1188000"/>
          </a:xfrm>
        </p:grpSpPr>
        <p:sp>
          <p:nvSpPr>
            <p:cNvPr id="35946" name="Text Box 25"/>
            <p:cNvSpPr txBox="1"/>
            <p:nvPr/>
          </p:nvSpPr>
          <p:spPr>
            <a:xfrm>
              <a:off x="5572134" y="1850143"/>
              <a:ext cx="1457333" cy="11054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ts val="11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1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200" b="1" baseline="-30000" dirty="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 sz="12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 S</a:t>
              </a:r>
              <a:r>
                <a:rPr lang="en-US" altLang="zh-CN" sz="1200" b="1" baseline="-30000" dirty="0">
                  <a:solidFill>
                    <a:srgbClr val="0000FF"/>
                  </a:solidFill>
                  <a:latin typeface="Arial" panose="020B0604020202020204" pitchFamily="34" charset="0"/>
                </a:rPr>
                <a:t>0       </a:t>
              </a:r>
              <a:r>
                <a:rPr lang="zh-CN" altLang="en-US" sz="12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工作方式</a:t>
              </a:r>
              <a:endParaRPr lang="en-US" altLang="zh-CN" sz="1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0  0          </a:t>
              </a: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  <a:endPara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0  1          </a:t>
              </a: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右移</a:t>
              </a:r>
              <a:endPara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1  0          </a:t>
              </a: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左移</a:t>
              </a:r>
              <a:endPara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1  1          </a:t>
              </a:r>
              <a:r>
                <a:rPr lang="zh-CN" altLang="en-US" sz="1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并入</a:t>
              </a: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" name="圆角矩形 248"/>
            <p:cNvSpPr>
              <a:spLocks noChangeArrowheads="1"/>
            </p:cNvSpPr>
            <p:nvPr/>
          </p:nvSpPr>
          <p:spPr bwMode="auto">
            <a:xfrm>
              <a:off x="5583247" y="1783803"/>
              <a:ext cx="1403358" cy="11880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>
                  <a:lumMod val="50000"/>
                </a:schemeClr>
              </a:solidFill>
              <a:prstDash val="sysDash"/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111"/>
          <p:cNvGrpSpPr/>
          <p:nvPr/>
        </p:nvGrpSpPr>
        <p:grpSpPr>
          <a:xfrm>
            <a:off x="6748463" y="809625"/>
            <a:ext cx="1484312" cy="2000250"/>
            <a:chOff x="642910" y="1428742"/>
            <a:chExt cx="1483813" cy="2000264"/>
          </a:xfrm>
        </p:grpSpPr>
        <p:sp>
          <p:nvSpPr>
            <p:cNvPr id="35912" name="TextBox 112"/>
            <p:cNvSpPr txBox="1"/>
            <p:nvPr/>
          </p:nvSpPr>
          <p:spPr>
            <a:xfrm>
              <a:off x="863498" y="2333623"/>
              <a:ext cx="929962" cy="2460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0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74LS194</a:t>
              </a:r>
              <a:endParaRPr lang="zh-CN" altLang="en-US" sz="10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833346" y="1428742"/>
              <a:ext cx="1071202" cy="20002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 bwMode="auto">
            <a:xfrm>
              <a:off x="761932" y="1500181"/>
              <a:ext cx="71414" cy="71437"/>
            </a:xfrm>
            <a:prstGeom prst="ellipse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915" name="直接连接符 115"/>
            <p:cNvCxnSpPr/>
            <p:nvPr/>
          </p:nvCxnSpPr>
          <p:spPr>
            <a:xfrm flipV="1">
              <a:off x="647675" y="1543040"/>
              <a:ext cx="108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16" name="直接连接符 116"/>
            <p:cNvCxnSpPr/>
            <p:nvPr/>
          </p:nvCxnSpPr>
          <p:spPr>
            <a:xfrm flipV="1">
              <a:off x="647675" y="1700204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17" name="Text Box 5"/>
            <p:cNvSpPr txBox="1"/>
            <p:nvPr/>
          </p:nvSpPr>
          <p:spPr>
            <a:xfrm>
              <a:off x="761932" y="1428742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LD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18" name="Text Box 5"/>
            <p:cNvSpPr txBox="1"/>
            <p:nvPr/>
          </p:nvSpPr>
          <p:spPr>
            <a:xfrm>
              <a:off x="761932" y="1571618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19" name="Text Box 5"/>
            <p:cNvSpPr txBox="1"/>
            <p:nvPr/>
          </p:nvSpPr>
          <p:spPr>
            <a:xfrm>
              <a:off x="761932" y="1752594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20" name="直接连接符 120"/>
            <p:cNvCxnSpPr/>
            <p:nvPr/>
          </p:nvCxnSpPr>
          <p:spPr>
            <a:xfrm flipV="1">
              <a:off x="642910" y="20434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21" name="Text Box 5"/>
            <p:cNvSpPr txBox="1"/>
            <p:nvPr/>
          </p:nvSpPr>
          <p:spPr>
            <a:xfrm>
              <a:off x="757172" y="1924045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22" name="Text Box 5"/>
            <p:cNvSpPr txBox="1"/>
            <p:nvPr/>
          </p:nvSpPr>
          <p:spPr>
            <a:xfrm>
              <a:off x="757172" y="2105022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23" name="直接连接符 123"/>
            <p:cNvCxnSpPr/>
            <p:nvPr/>
          </p:nvCxnSpPr>
          <p:spPr>
            <a:xfrm flipV="1">
              <a:off x="652435" y="187642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24" name="直接连接符 124"/>
            <p:cNvCxnSpPr/>
            <p:nvPr/>
          </p:nvCxnSpPr>
          <p:spPr>
            <a:xfrm flipV="1">
              <a:off x="657197" y="21958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25" name="直接连接符 125"/>
            <p:cNvCxnSpPr/>
            <p:nvPr/>
          </p:nvCxnSpPr>
          <p:spPr>
            <a:xfrm flipV="1">
              <a:off x="647672" y="235743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26" name="Text Box 5"/>
            <p:cNvSpPr txBox="1"/>
            <p:nvPr/>
          </p:nvSpPr>
          <p:spPr>
            <a:xfrm>
              <a:off x="761932" y="2262186"/>
              <a:ext cx="499895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27" name="Text Box 5"/>
            <p:cNvSpPr txBox="1"/>
            <p:nvPr/>
          </p:nvSpPr>
          <p:spPr>
            <a:xfrm>
              <a:off x="761932" y="2428874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28" name="直接连接符 128"/>
            <p:cNvCxnSpPr/>
            <p:nvPr/>
          </p:nvCxnSpPr>
          <p:spPr>
            <a:xfrm flipV="1">
              <a:off x="647671" y="310991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29" name="直接连接符 129"/>
            <p:cNvCxnSpPr/>
            <p:nvPr/>
          </p:nvCxnSpPr>
          <p:spPr>
            <a:xfrm flipV="1">
              <a:off x="652434" y="253841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30" name="Text Box 5"/>
            <p:cNvSpPr txBox="1"/>
            <p:nvPr/>
          </p:nvSpPr>
          <p:spPr>
            <a:xfrm>
              <a:off x="761932" y="2986091"/>
              <a:ext cx="59035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CR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31" name="直接连接符 131"/>
            <p:cNvCxnSpPr/>
            <p:nvPr/>
          </p:nvCxnSpPr>
          <p:spPr>
            <a:xfrm flipV="1">
              <a:off x="1910723" y="1938328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32" name="Text Box 5"/>
            <p:cNvSpPr txBox="1"/>
            <p:nvPr/>
          </p:nvSpPr>
          <p:spPr>
            <a:xfrm>
              <a:off x="1537959" y="1757357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33" name="直接连接符 133"/>
            <p:cNvCxnSpPr/>
            <p:nvPr/>
          </p:nvCxnSpPr>
          <p:spPr>
            <a:xfrm flipV="1">
              <a:off x="1896433" y="2443163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34" name="Text Box 5"/>
            <p:cNvSpPr txBox="1"/>
            <p:nvPr/>
          </p:nvSpPr>
          <p:spPr>
            <a:xfrm>
              <a:off x="1547481" y="2266948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35" name="Text Box 5"/>
            <p:cNvSpPr txBox="1"/>
            <p:nvPr/>
          </p:nvSpPr>
          <p:spPr>
            <a:xfrm>
              <a:off x="1566524" y="2538413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36" name="直接连接符 136"/>
            <p:cNvCxnSpPr/>
            <p:nvPr/>
          </p:nvCxnSpPr>
          <p:spPr>
            <a:xfrm flipV="1">
              <a:off x="1896433" y="2189951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37" name="直接连接符 137"/>
            <p:cNvCxnSpPr/>
            <p:nvPr/>
          </p:nvCxnSpPr>
          <p:spPr>
            <a:xfrm flipV="1">
              <a:off x="1901195" y="2713832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38" name="Text Box 5"/>
            <p:cNvSpPr txBox="1"/>
            <p:nvPr/>
          </p:nvSpPr>
          <p:spPr>
            <a:xfrm>
              <a:off x="1542719" y="2009771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" name="椭圆 139"/>
            <p:cNvSpPr/>
            <p:nvPr/>
          </p:nvSpPr>
          <p:spPr bwMode="auto">
            <a:xfrm>
              <a:off x="765106" y="3071817"/>
              <a:ext cx="71414" cy="71437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940" name="直接连接符 140"/>
            <p:cNvCxnSpPr/>
            <p:nvPr/>
          </p:nvCxnSpPr>
          <p:spPr>
            <a:xfrm flipV="1">
              <a:off x="642910" y="273876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41" name="直接连接符 141"/>
            <p:cNvCxnSpPr/>
            <p:nvPr/>
          </p:nvCxnSpPr>
          <p:spPr>
            <a:xfrm flipV="1">
              <a:off x="647672" y="291465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42" name="Text Box 5"/>
            <p:cNvSpPr txBox="1"/>
            <p:nvPr/>
          </p:nvSpPr>
          <p:spPr>
            <a:xfrm>
              <a:off x="757172" y="2614613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SL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43" name="Text Box 5"/>
            <p:cNvSpPr txBox="1"/>
            <p:nvPr/>
          </p:nvSpPr>
          <p:spPr>
            <a:xfrm>
              <a:off x="761932" y="2781301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SR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44" name="直接连接符 144"/>
            <p:cNvCxnSpPr/>
            <p:nvPr/>
          </p:nvCxnSpPr>
          <p:spPr>
            <a:xfrm flipV="1">
              <a:off x="647673" y="3300755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45" name="Text Box 5"/>
            <p:cNvSpPr txBox="1"/>
            <p:nvPr/>
          </p:nvSpPr>
          <p:spPr>
            <a:xfrm>
              <a:off x="761932" y="3167067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46"/>
          <p:cNvGrpSpPr/>
          <p:nvPr/>
        </p:nvGrpSpPr>
        <p:grpSpPr>
          <a:xfrm>
            <a:off x="6781800" y="3038475"/>
            <a:ext cx="1484313" cy="2000250"/>
            <a:chOff x="642910" y="1428742"/>
            <a:chExt cx="1483813" cy="2000264"/>
          </a:xfrm>
        </p:grpSpPr>
        <p:sp>
          <p:nvSpPr>
            <p:cNvPr id="35878" name="TextBox 147"/>
            <p:cNvSpPr txBox="1"/>
            <p:nvPr/>
          </p:nvSpPr>
          <p:spPr>
            <a:xfrm>
              <a:off x="920629" y="2406649"/>
              <a:ext cx="826808" cy="2460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0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74LS194</a:t>
              </a:r>
              <a:endParaRPr lang="zh-CN" altLang="en-US" sz="10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833346" y="1428742"/>
              <a:ext cx="1071202" cy="20002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椭圆 149"/>
            <p:cNvSpPr/>
            <p:nvPr/>
          </p:nvSpPr>
          <p:spPr bwMode="auto">
            <a:xfrm>
              <a:off x="761933" y="1500181"/>
              <a:ext cx="71413" cy="71437"/>
            </a:xfrm>
            <a:prstGeom prst="ellipse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881" name="直接连接符 150"/>
            <p:cNvCxnSpPr/>
            <p:nvPr/>
          </p:nvCxnSpPr>
          <p:spPr>
            <a:xfrm flipV="1">
              <a:off x="647675" y="1543040"/>
              <a:ext cx="108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882" name="直接连接符 151"/>
            <p:cNvCxnSpPr/>
            <p:nvPr/>
          </p:nvCxnSpPr>
          <p:spPr>
            <a:xfrm flipV="1">
              <a:off x="647675" y="1700204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883" name="Text Box 5"/>
            <p:cNvSpPr txBox="1"/>
            <p:nvPr/>
          </p:nvSpPr>
          <p:spPr>
            <a:xfrm>
              <a:off x="761933" y="1428742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LD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84" name="Text Box 5"/>
            <p:cNvSpPr txBox="1"/>
            <p:nvPr/>
          </p:nvSpPr>
          <p:spPr>
            <a:xfrm>
              <a:off x="761933" y="1571618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85" name="Text Box 5"/>
            <p:cNvSpPr txBox="1"/>
            <p:nvPr/>
          </p:nvSpPr>
          <p:spPr>
            <a:xfrm>
              <a:off x="761933" y="1752594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886" name="直接连接符 155"/>
            <p:cNvCxnSpPr/>
            <p:nvPr/>
          </p:nvCxnSpPr>
          <p:spPr>
            <a:xfrm flipV="1">
              <a:off x="642910" y="20434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887" name="Text Box 5"/>
            <p:cNvSpPr txBox="1"/>
            <p:nvPr/>
          </p:nvSpPr>
          <p:spPr>
            <a:xfrm>
              <a:off x="757171" y="1924045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88" name="Text Box 5"/>
            <p:cNvSpPr txBox="1"/>
            <p:nvPr/>
          </p:nvSpPr>
          <p:spPr>
            <a:xfrm>
              <a:off x="757171" y="2105022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889" name="直接连接符 158"/>
            <p:cNvCxnSpPr/>
            <p:nvPr/>
          </p:nvCxnSpPr>
          <p:spPr>
            <a:xfrm flipV="1">
              <a:off x="652435" y="187642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890" name="直接连接符 159"/>
            <p:cNvCxnSpPr/>
            <p:nvPr/>
          </p:nvCxnSpPr>
          <p:spPr>
            <a:xfrm flipV="1">
              <a:off x="657197" y="21958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891" name="直接连接符 160"/>
            <p:cNvCxnSpPr/>
            <p:nvPr/>
          </p:nvCxnSpPr>
          <p:spPr>
            <a:xfrm flipV="1">
              <a:off x="647672" y="235743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892" name="Text Box 5"/>
            <p:cNvSpPr txBox="1"/>
            <p:nvPr/>
          </p:nvSpPr>
          <p:spPr>
            <a:xfrm>
              <a:off x="761933" y="2262186"/>
              <a:ext cx="499894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3" name="Text Box 5"/>
            <p:cNvSpPr txBox="1"/>
            <p:nvPr/>
          </p:nvSpPr>
          <p:spPr>
            <a:xfrm>
              <a:off x="761933" y="2428874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894" name="直接连接符 163"/>
            <p:cNvCxnSpPr/>
            <p:nvPr/>
          </p:nvCxnSpPr>
          <p:spPr>
            <a:xfrm flipV="1">
              <a:off x="647671" y="310991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895" name="直接连接符 164"/>
            <p:cNvCxnSpPr/>
            <p:nvPr/>
          </p:nvCxnSpPr>
          <p:spPr>
            <a:xfrm flipV="1">
              <a:off x="652434" y="253841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896" name="Text Box 5"/>
            <p:cNvSpPr txBox="1"/>
            <p:nvPr/>
          </p:nvSpPr>
          <p:spPr>
            <a:xfrm>
              <a:off x="761933" y="2986091"/>
              <a:ext cx="59035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CR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897" name="直接连接符 166"/>
            <p:cNvCxnSpPr/>
            <p:nvPr/>
          </p:nvCxnSpPr>
          <p:spPr>
            <a:xfrm flipV="1">
              <a:off x="1910723" y="1938328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898" name="Text Box 5"/>
            <p:cNvSpPr txBox="1"/>
            <p:nvPr/>
          </p:nvSpPr>
          <p:spPr>
            <a:xfrm>
              <a:off x="1537958" y="1757357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899" name="直接连接符 168"/>
            <p:cNvCxnSpPr/>
            <p:nvPr/>
          </p:nvCxnSpPr>
          <p:spPr>
            <a:xfrm flipV="1">
              <a:off x="1896433" y="2443163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00" name="Text Box 5"/>
            <p:cNvSpPr txBox="1"/>
            <p:nvPr/>
          </p:nvSpPr>
          <p:spPr>
            <a:xfrm>
              <a:off x="1547480" y="2266948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01" name="Text Box 5"/>
            <p:cNvSpPr txBox="1"/>
            <p:nvPr/>
          </p:nvSpPr>
          <p:spPr>
            <a:xfrm>
              <a:off x="1566524" y="2538413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02" name="直接连接符 171"/>
            <p:cNvCxnSpPr/>
            <p:nvPr/>
          </p:nvCxnSpPr>
          <p:spPr>
            <a:xfrm flipV="1">
              <a:off x="1896433" y="2189951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03" name="直接连接符 172"/>
            <p:cNvCxnSpPr/>
            <p:nvPr/>
          </p:nvCxnSpPr>
          <p:spPr>
            <a:xfrm flipV="1">
              <a:off x="1901195" y="2713832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04" name="Text Box 5"/>
            <p:cNvSpPr txBox="1"/>
            <p:nvPr/>
          </p:nvSpPr>
          <p:spPr>
            <a:xfrm>
              <a:off x="1542720" y="2009771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5" name="椭圆 174"/>
            <p:cNvSpPr/>
            <p:nvPr/>
          </p:nvSpPr>
          <p:spPr bwMode="auto">
            <a:xfrm>
              <a:off x="765107" y="3071817"/>
              <a:ext cx="71413" cy="71437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906" name="直接连接符 175"/>
            <p:cNvCxnSpPr/>
            <p:nvPr/>
          </p:nvCxnSpPr>
          <p:spPr>
            <a:xfrm flipV="1">
              <a:off x="642910" y="273876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907" name="直接连接符 176"/>
            <p:cNvCxnSpPr/>
            <p:nvPr/>
          </p:nvCxnSpPr>
          <p:spPr>
            <a:xfrm flipV="1">
              <a:off x="647672" y="291465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08" name="Text Box 5"/>
            <p:cNvSpPr txBox="1"/>
            <p:nvPr/>
          </p:nvSpPr>
          <p:spPr>
            <a:xfrm>
              <a:off x="757171" y="2614613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SL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09" name="Text Box 5"/>
            <p:cNvSpPr txBox="1"/>
            <p:nvPr/>
          </p:nvSpPr>
          <p:spPr>
            <a:xfrm>
              <a:off x="761933" y="2781301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SR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910" name="直接连接符 179"/>
            <p:cNvCxnSpPr/>
            <p:nvPr/>
          </p:nvCxnSpPr>
          <p:spPr>
            <a:xfrm flipV="1">
              <a:off x="647673" y="3300755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5911" name="Text Box 5"/>
            <p:cNvSpPr txBox="1"/>
            <p:nvPr/>
          </p:nvSpPr>
          <p:spPr>
            <a:xfrm>
              <a:off x="761933" y="3167067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2" name="Text Box 2"/>
          <p:cNvSpPr txBox="1"/>
          <p:nvPr/>
        </p:nvSpPr>
        <p:spPr>
          <a:xfrm>
            <a:off x="4071938" y="685800"/>
            <a:ext cx="1785937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寄存器级联</a:t>
            </a:r>
            <a:endParaRPr lang="en-US" altLang="zh-CN" sz="1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54" name="Text Box 2"/>
          <p:cNvSpPr txBox="1"/>
          <p:nvPr/>
        </p:nvSpPr>
        <p:spPr>
          <a:xfrm>
            <a:off x="4358005" y="1000125"/>
            <a:ext cx="23907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</a:t>
            </a:r>
            <a:r>
              <a: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位双向移位寄存器</a:t>
            </a:r>
            <a:endParaRPr lang="en-US" altLang="zh-CN" sz="1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205"/>
          <p:cNvGrpSpPr/>
          <p:nvPr/>
        </p:nvGrpSpPr>
        <p:grpSpPr>
          <a:xfrm>
            <a:off x="5786438" y="1733550"/>
            <a:ext cx="2341562" cy="3300413"/>
            <a:chOff x="5929322" y="1733546"/>
            <a:chExt cx="2341140" cy="3300104"/>
          </a:xfrm>
        </p:grpSpPr>
        <p:grpSp>
          <p:nvGrpSpPr>
            <p:cNvPr id="35856" name="组合 200"/>
            <p:cNvGrpSpPr/>
            <p:nvPr/>
          </p:nvGrpSpPr>
          <p:grpSpPr>
            <a:xfrm>
              <a:off x="6215074" y="1733546"/>
              <a:ext cx="2055388" cy="3176606"/>
              <a:chOff x="6215074" y="1733546"/>
              <a:chExt cx="2055388" cy="3176606"/>
            </a:xfrm>
          </p:grpSpPr>
          <p:cxnSp>
            <p:nvCxnSpPr>
              <p:cNvPr id="35860" name="直接连接符 193"/>
              <p:cNvCxnSpPr/>
              <p:nvPr/>
            </p:nvCxnSpPr>
            <p:spPr>
              <a:xfrm flipV="1">
                <a:off x="6614462" y="2976563"/>
                <a:ext cx="1656000" cy="794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5861" name="组合 199"/>
              <p:cNvGrpSpPr/>
              <p:nvPr/>
            </p:nvGrpSpPr>
            <p:grpSpPr>
              <a:xfrm>
                <a:off x="6215074" y="1733546"/>
                <a:ext cx="2052822" cy="3176606"/>
                <a:chOff x="6215074" y="1733546"/>
                <a:chExt cx="2052822" cy="3176606"/>
              </a:xfrm>
            </p:grpSpPr>
            <p:cxnSp>
              <p:nvCxnSpPr>
                <p:cNvPr id="35862" name="直接连接符 182"/>
                <p:cNvCxnSpPr/>
                <p:nvPr/>
              </p:nvCxnSpPr>
              <p:spPr>
                <a:xfrm flipV="1">
                  <a:off x="6419862" y="1738309"/>
                  <a:ext cx="54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863" name="直接连接符 183"/>
                <p:cNvCxnSpPr/>
                <p:nvPr/>
              </p:nvCxnSpPr>
              <p:spPr>
                <a:xfrm flipV="1">
                  <a:off x="6215074" y="3967176"/>
                  <a:ext cx="792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185" name="Line 61"/>
                <p:cNvSpPr>
                  <a:spLocks noChangeShapeType="1"/>
                </p:cNvSpPr>
                <p:nvPr/>
              </p:nvSpPr>
              <p:spPr bwMode="auto">
                <a:xfrm>
                  <a:off x="6419770" y="1733546"/>
                  <a:ext cx="0" cy="223181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tailEnd type="oval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5865" name="直接连接符 185"/>
                <p:cNvCxnSpPr/>
                <p:nvPr/>
              </p:nvCxnSpPr>
              <p:spPr>
                <a:xfrm flipV="1">
                  <a:off x="6515115" y="1919287"/>
                  <a:ext cx="432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866" name="直接连接符 186"/>
                <p:cNvCxnSpPr/>
                <p:nvPr/>
              </p:nvCxnSpPr>
              <p:spPr>
                <a:xfrm flipV="1">
                  <a:off x="6240684" y="4148154"/>
                  <a:ext cx="792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188" name="Line 61"/>
                <p:cNvSpPr>
                  <a:spLocks noChangeShapeType="1"/>
                </p:cNvSpPr>
                <p:nvPr/>
              </p:nvSpPr>
              <p:spPr bwMode="auto">
                <a:xfrm>
                  <a:off x="6510242" y="1914504"/>
                  <a:ext cx="0" cy="223181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tailEnd type="oval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" name="Line 61"/>
                <p:cNvSpPr>
                  <a:spLocks noChangeShapeType="1"/>
                </p:cNvSpPr>
                <p:nvPr/>
              </p:nvSpPr>
              <p:spPr bwMode="auto">
                <a:xfrm>
                  <a:off x="8257764" y="2100225"/>
                  <a:ext cx="0" cy="792088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 type="oval" w="sm" len="sm"/>
                  <a:tailEnd type="none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5869" name="直接连接符 189"/>
                <p:cNvCxnSpPr/>
                <p:nvPr/>
              </p:nvCxnSpPr>
              <p:spPr>
                <a:xfrm flipV="1">
                  <a:off x="6719896" y="2881310"/>
                  <a:ext cx="1548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191" name="Line 61"/>
                <p:cNvSpPr>
                  <a:spLocks noChangeShapeType="1"/>
                </p:cNvSpPr>
                <p:nvPr/>
              </p:nvSpPr>
              <p:spPr bwMode="auto">
                <a:xfrm>
                  <a:off x="6719754" y="2878027"/>
                  <a:ext cx="0" cy="1655607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tailEnd type="none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5871" name="直接连接符 191"/>
                <p:cNvCxnSpPr/>
                <p:nvPr/>
              </p:nvCxnSpPr>
              <p:spPr>
                <a:xfrm flipV="1">
                  <a:off x="6722260" y="4524391"/>
                  <a:ext cx="324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193" name="Line 61"/>
                <p:cNvSpPr>
                  <a:spLocks noChangeShapeType="1"/>
                </p:cNvSpPr>
                <p:nvPr/>
              </p:nvSpPr>
              <p:spPr bwMode="auto">
                <a:xfrm>
                  <a:off x="8267287" y="2976443"/>
                  <a:ext cx="0" cy="576208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 type="none" w="sm" len="sm"/>
                  <a:tailEnd type="oval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" name="Line 61"/>
                <p:cNvSpPr>
                  <a:spLocks noChangeShapeType="1"/>
                </p:cNvSpPr>
                <p:nvPr/>
              </p:nvSpPr>
              <p:spPr bwMode="auto">
                <a:xfrm>
                  <a:off x="6619759" y="2112924"/>
                  <a:ext cx="0" cy="86351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tailEnd type="none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5874" name="直接连接符 195"/>
                <p:cNvCxnSpPr/>
                <p:nvPr/>
              </p:nvCxnSpPr>
              <p:spPr>
                <a:xfrm flipV="1">
                  <a:off x="6622964" y="2119314"/>
                  <a:ext cx="324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875" name="直接连接符 196"/>
                <p:cNvCxnSpPr/>
                <p:nvPr/>
              </p:nvCxnSpPr>
              <p:spPr>
                <a:xfrm flipV="1">
                  <a:off x="6822994" y="2680491"/>
                  <a:ext cx="180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198" name="Line 61"/>
                <p:cNvSpPr>
                  <a:spLocks noChangeShapeType="1"/>
                </p:cNvSpPr>
                <p:nvPr/>
              </p:nvSpPr>
              <p:spPr bwMode="auto">
                <a:xfrm>
                  <a:off x="6834033" y="2678021"/>
                  <a:ext cx="0" cy="223181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tailEnd type="oval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5877" name="直接连接符 198"/>
                <p:cNvCxnSpPr/>
                <p:nvPr/>
              </p:nvCxnSpPr>
              <p:spPr>
                <a:xfrm flipV="1">
                  <a:off x="6604330" y="4909358"/>
                  <a:ext cx="468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5857" name="Text Box 5"/>
            <p:cNvSpPr txBox="1"/>
            <p:nvPr/>
          </p:nvSpPr>
          <p:spPr>
            <a:xfrm>
              <a:off x="6229305" y="4771737"/>
              <a:ext cx="428548" cy="2619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58" name="Text Box 5"/>
            <p:cNvSpPr txBox="1"/>
            <p:nvPr/>
          </p:nvSpPr>
          <p:spPr>
            <a:xfrm>
              <a:off x="5929322" y="3857422"/>
              <a:ext cx="428548" cy="2619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en-US" sz="1100" b="1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5859" name="Text Box 5"/>
            <p:cNvSpPr txBox="1"/>
            <p:nvPr/>
          </p:nvSpPr>
          <p:spPr>
            <a:xfrm>
              <a:off x="5938845" y="4028856"/>
              <a:ext cx="428548" cy="2619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lang="en-US" altLang="en-US" sz="1100" b="1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7" grpId="0"/>
      <p:bldP spid="182" grpId="0"/>
      <p:bldP spid="358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2" name="圆角矩形 248"/>
          <p:cNvSpPr>
            <a:spLocks noChangeArrowheads="1"/>
          </p:cNvSpPr>
          <p:nvPr/>
        </p:nvSpPr>
        <p:spPr bwMode="auto">
          <a:xfrm>
            <a:off x="142875" y="1143000"/>
            <a:ext cx="5000625" cy="33575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accent1">
                <a:lumMod val="50000"/>
              </a:schemeClr>
            </a:solidFill>
            <a:prstDash val="sysDash"/>
            <a:round/>
          </a:ln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6867" name="Picture 7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Text Box 4"/>
          <p:cNvSpPr txBox="1"/>
          <p:nvPr/>
        </p:nvSpPr>
        <p:spPr>
          <a:xfrm>
            <a:off x="1209675" y="627063"/>
            <a:ext cx="25003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7-bit </a:t>
            </a: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r>
              <a: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并行转换器</a:t>
            </a:r>
            <a:endParaRPr lang="en-US" altLang="zh-CN" sz="1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79"/>
          <p:cNvGrpSpPr/>
          <p:nvPr/>
        </p:nvGrpSpPr>
        <p:grpSpPr>
          <a:xfrm>
            <a:off x="7062788" y="781050"/>
            <a:ext cx="1484312" cy="2000250"/>
            <a:chOff x="642910" y="1428742"/>
            <a:chExt cx="1483813" cy="2000264"/>
          </a:xfrm>
        </p:grpSpPr>
        <p:sp>
          <p:nvSpPr>
            <p:cNvPr id="36951" name="TextBox 80"/>
            <p:cNvSpPr txBox="1"/>
            <p:nvPr/>
          </p:nvSpPr>
          <p:spPr>
            <a:xfrm>
              <a:off x="863498" y="2333623"/>
              <a:ext cx="929962" cy="2460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0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74LS194</a:t>
              </a:r>
              <a:endParaRPr lang="zh-CN" altLang="en-US" sz="10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833346" y="1428742"/>
              <a:ext cx="1071202" cy="20002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761932" y="1500181"/>
              <a:ext cx="71414" cy="71437"/>
            </a:xfrm>
            <a:prstGeom prst="ellipse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6954" name="直接连接符 83"/>
            <p:cNvCxnSpPr/>
            <p:nvPr/>
          </p:nvCxnSpPr>
          <p:spPr>
            <a:xfrm flipV="1">
              <a:off x="647675" y="1543040"/>
              <a:ext cx="108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5" name="直接连接符 84"/>
            <p:cNvCxnSpPr/>
            <p:nvPr/>
          </p:nvCxnSpPr>
          <p:spPr>
            <a:xfrm flipV="1">
              <a:off x="647675" y="1700204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56" name="Text Box 5"/>
            <p:cNvSpPr txBox="1"/>
            <p:nvPr/>
          </p:nvSpPr>
          <p:spPr>
            <a:xfrm>
              <a:off x="761932" y="1428742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LD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57" name="Text Box 5"/>
            <p:cNvSpPr txBox="1"/>
            <p:nvPr/>
          </p:nvSpPr>
          <p:spPr>
            <a:xfrm>
              <a:off x="761932" y="1571618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58" name="Text Box 5"/>
            <p:cNvSpPr txBox="1"/>
            <p:nvPr/>
          </p:nvSpPr>
          <p:spPr>
            <a:xfrm>
              <a:off x="761932" y="1752594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59" name="直接连接符 88"/>
            <p:cNvCxnSpPr/>
            <p:nvPr/>
          </p:nvCxnSpPr>
          <p:spPr>
            <a:xfrm flipV="1">
              <a:off x="642910" y="20434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60" name="Text Box 5"/>
            <p:cNvSpPr txBox="1"/>
            <p:nvPr/>
          </p:nvSpPr>
          <p:spPr>
            <a:xfrm>
              <a:off x="757172" y="1924045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61" name="Text Box 5"/>
            <p:cNvSpPr txBox="1"/>
            <p:nvPr/>
          </p:nvSpPr>
          <p:spPr>
            <a:xfrm>
              <a:off x="757172" y="2105022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62" name="直接连接符 91"/>
            <p:cNvCxnSpPr/>
            <p:nvPr/>
          </p:nvCxnSpPr>
          <p:spPr>
            <a:xfrm flipV="1">
              <a:off x="652435" y="187642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63" name="直接连接符 92"/>
            <p:cNvCxnSpPr/>
            <p:nvPr/>
          </p:nvCxnSpPr>
          <p:spPr>
            <a:xfrm flipV="1">
              <a:off x="657197" y="21958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64" name="直接连接符 93"/>
            <p:cNvCxnSpPr/>
            <p:nvPr/>
          </p:nvCxnSpPr>
          <p:spPr>
            <a:xfrm flipV="1">
              <a:off x="647672" y="235743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65" name="Text Box 5"/>
            <p:cNvSpPr txBox="1"/>
            <p:nvPr/>
          </p:nvSpPr>
          <p:spPr>
            <a:xfrm>
              <a:off x="761932" y="2262186"/>
              <a:ext cx="499895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66" name="Text Box 5"/>
            <p:cNvSpPr txBox="1"/>
            <p:nvPr/>
          </p:nvSpPr>
          <p:spPr>
            <a:xfrm>
              <a:off x="761932" y="2428874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67" name="直接连接符 96"/>
            <p:cNvCxnSpPr/>
            <p:nvPr/>
          </p:nvCxnSpPr>
          <p:spPr>
            <a:xfrm flipV="1">
              <a:off x="647671" y="310991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68" name="直接连接符 97"/>
            <p:cNvCxnSpPr/>
            <p:nvPr/>
          </p:nvCxnSpPr>
          <p:spPr>
            <a:xfrm flipV="1">
              <a:off x="652434" y="253841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69" name="Text Box 5"/>
            <p:cNvSpPr txBox="1"/>
            <p:nvPr/>
          </p:nvSpPr>
          <p:spPr>
            <a:xfrm>
              <a:off x="761932" y="2986091"/>
              <a:ext cx="59035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CR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70" name="直接连接符 99"/>
            <p:cNvCxnSpPr/>
            <p:nvPr/>
          </p:nvCxnSpPr>
          <p:spPr>
            <a:xfrm flipV="1">
              <a:off x="1910723" y="1938328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71" name="Text Box 5"/>
            <p:cNvSpPr txBox="1"/>
            <p:nvPr/>
          </p:nvSpPr>
          <p:spPr>
            <a:xfrm>
              <a:off x="1537959" y="1757357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72" name="直接连接符 101"/>
            <p:cNvCxnSpPr/>
            <p:nvPr/>
          </p:nvCxnSpPr>
          <p:spPr>
            <a:xfrm flipV="1">
              <a:off x="1896433" y="2443163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73" name="Text Box 5"/>
            <p:cNvSpPr txBox="1"/>
            <p:nvPr/>
          </p:nvSpPr>
          <p:spPr>
            <a:xfrm>
              <a:off x="1547481" y="2266948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74" name="Text Box 5"/>
            <p:cNvSpPr txBox="1"/>
            <p:nvPr/>
          </p:nvSpPr>
          <p:spPr>
            <a:xfrm>
              <a:off x="1566524" y="2538413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75" name="直接连接符 104"/>
            <p:cNvCxnSpPr/>
            <p:nvPr/>
          </p:nvCxnSpPr>
          <p:spPr>
            <a:xfrm flipV="1">
              <a:off x="1896433" y="2189951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6" name="直接连接符 105"/>
            <p:cNvCxnSpPr/>
            <p:nvPr/>
          </p:nvCxnSpPr>
          <p:spPr>
            <a:xfrm flipV="1">
              <a:off x="1901195" y="2713832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77" name="Text Box 5"/>
            <p:cNvSpPr txBox="1"/>
            <p:nvPr/>
          </p:nvSpPr>
          <p:spPr>
            <a:xfrm>
              <a:off x="1542719" y="2009771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" name="椭圆 107"/>
            <p:cNvSpPr/>
            <p:nvPr/>
          </p:nvSpPr>
          <p:spPr bwMode="auto">
            <a:xfrm>
              <a:off x="765106" y="3071817"/>
              <a:ext cx="71414" cy="71437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6979" name="直接连接符 108"/>
            <p:cNvCxnSpPr/>
            <p:nvPr/>
          </p:nvCxnSpPr>
          <p:spPr>
            <a:xfrm flipV="1">
              <a:off x="642910" y="273876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0" name="直接连接符 109"/>
            <p:cNvCxnSpPr/>
            <p:nvPr/>
          </p:nvCxnSpPr>
          <p:spPr>
            <a:xfrm flipV="1">
              <a:off x="647672" y="291465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81" name="Text Box 5"/>
            <p:cNvSpPr txBox="1"/>
            <p:nvPr/>
          </p:nvSpPr>
          <p:spPr>
            <a:xfrm>
              <a:off x="757172" y="2614613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SL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82" name="Text Box 5"/>
            <p:cNvSpPr txBox="1"/>
            <p:nvPr/>
          </p:nvSpPr>
          <p:spPr>
            <a:xfrm>
              <a:off x="761932" y="2781301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SR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83" name="直接连接符 112"/>
            <p:cNvCxnSpPr/>
            <p:nvPr/>
          </p:nvCxnSpPr>
          <p:spPr>
            <a:xfrm flipV="1">
              <a:off x="647673" y="3300755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84" name="Text Box 5"/>
            <p:cNvSpPr txBox="1"/>
            <p:nvPr/>
          </p:nvSpPr>
          <p:spPr>
            <a:xfrm>
              <a:off x="761932" y="3167067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14"/>
          <p:cNvGrpSpPr/>
          <p:nvPr/>
        </p:nvGrpSpPr>
        <p:grpSpPr>
          <a:xfrm>
            <a:off x="7096125" y="3009900"/>
            <a:ext cx="1484313" cy="2000250"/>
            <a:chOff x="642910" y="1428742"/>
            <a:chExt cx="1483813" cy="2000264"/>
          </a:xfrm>
        </p:grpSpPr>
        <p:sp>
          <p:nvSpPr>
            <p:cNvPr id="36917" name="TextBox 115"/>
            <p:cNvSpPr txBox="1"/>
            <p:nvPr/>
          </p:nvSpPr>
          <p:spPr>
            <a:xfrm>
              <a:off x="920629" y="2406649"/>
              <a:ext cx="826808" cy="2460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0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74LS194</a:t>
              </a:r>
              <a:endParaRPr lang="zh-CN" altLang="en-US" sz="10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833346" y="1428742"/>
              <a:ext cx="1071202" cy="20002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椭圆 117"/>
            <p:cNvSpPr/>
            <p:nvPr/>
          </p:nvSpPr>
          <p:spPr bwMode="auto">
            <a:xfrm>
              <a:off x="761933" y="1500181"/>
              <a:ext cx="71413" cy="71437"/>
            </a:xfrm>
            <a:prstGeom prst="ellipse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6920" name="直接连接符 118"/>
            <p:cNvCxnSpPr/>
            <p:nvPr/>
          </p:nvCxnSpPr>
          <p:spPr>
            <a:xfrm flipV="1">
              <a:off x="647675" y="1543040"/>
              <a:ext cx="108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1" name="直接连接符 119"/>
            <p:cNvCxnSpPr/>
            <p:nvPr/>
          </p:nvCxnSpPr>
          <p:spPr>
            <a:xfrm flipV="1">
              <a:off x="647675" y="1700204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22" name="Text Box 5"/>
            <p:cNvSpPr txBox="1"/>
            <p:nvPr/>
          </p:nvSpPr>
          <p:spPr>
            <a:xfrm>
              <a:off x="761933" y="1428742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LD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23" name="Text Box 5"/>
            <p:cNvSpPr txBox="1"/>
            <p:nvPr/>
          </p:nvSpPr>
          <p:spPr>
            <a:xfrm>
              <a:off x="761933" y="1571618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24" name="Text Box 5"/>
            <p:cNvSpPr txBox="1"/>
            <p:nvPr/>
          </p:nvSpPr>
          <p:spPr>
            <a:xfrm>
              <a:off x="761933" y="1752594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25" name="直接连接符 123"/>
            <p:cNvCxnSpPr/>
            <p:nvPr/>
          </p:nvCxnSpPr>
          <p:spPr>
            <a:xfrm flipV="1">
              <a:off x="642910" y="20434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26" name="Text Box 5"/>
            <p:cNvSpPr txBox="1"/>
            <p:nvPr/>
          </p:nvSpPr>
          <p:spPr>
            <a:xfrm>
              <a:off x="757171" y="1924045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27" name="Text Box 5"/>
            <p:cNvSpPr txBox="1"/>
            <p:nvPr/>
          </p:nvSpPr>
          <p:spPr>
            <a:xfrm>
              <a:off x="757171" y="2105022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28" name="直接连接符 126"/>
            <p:cNvCxnSpPr/>
            <p:nvPr/>
          </p:nvCxnSpPr>
          <p:spPr>
            <a:xfrm flipV="1">
              <a:off x="652435" y="187642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9" name="直接连接符 127"/>
            <p:cNvCxnSpPr/>
            <p:nvPr/>
          </p:nvCxnSpPr>
          <p:spPr>
            <a:xfrm flipV="1">
              <a:off x="657197" y="219583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0" name="直接连接符 128"/>
            <p:cNvCxnSpPr/>
            <p:nvPr/>
          </p:nvCxnSpPr>
          <p:spPr>
            <a:xfrm flipV="1">
              <a:off x="647672" y="235743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31" name="Text Box 5"/>
            <p:cNvSpPr txBox="1"/>
            <p:nvPr/>
          </p:nvSpPr>
          <p:spPr>
            <a:xfrm>
              <a:off x="761933" y="2262186"/>
              <a:ext cx="499894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32" name="Text Box 5"/>
            <p:cNvSpPr txBox="1"/>
            <p:nvPr/>
          </p:nvSpPr>
          <p:spPr>
            <a:xfrm>
              <a:off x="761933" y="2428874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33" name="直接连接符 131"/>
            <p:cNvCxnSpPr/>
            <p:nvPr/>
          </p:nvCxnSpPr>
          <p:spPr>
            <a:xfrm flipV="1">
              <a:off x="647671" y="3109916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4" name="直接连接符 132"/>
            <p:cNvCxnSpPr/>
            <p:nvPr/>
          </p:nvCxnSpPr>
          <p:spPr>
            <a:xfrm flipV="1">
              <a:off x="652434" y="2538411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35" name="Text Box 5"/>
            <p:cNvSpPr txBox="1"/>
            <p:nvPr/>
          </p:nvSpPr>
          <p:spPr>
            <a:xfrm>
              <a:off x="761933" y="2986091"/>
              <a:ext cx="59035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CR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36" name="直接连接符 134"/>
            <p:cNvCxnSpPr/>
            <p:nvPr/>
          </p:nvCxnSpPr>
          <p:spPr>
            <a:xfrm flipV="1">
              <a:off x="1910723" y="1938328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37" name="Text Box 5"/>
            <p:cNvSpPr txBox="1"/>
            <p:nvPr/>
          </p:nvSpPr>
          <p:spPr>
            <a:xfrm>
              <a:off x="1537958" y="1757357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38" name="直接连接符 136"/>
            <p:cNvCxnSpPr/>
            <p:nvPr/>
          </p:nvCxnSpPr>
          <p:spPr>
            <a:xfrm flipV="1">
              <a:off x="1896433" y="2443163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39" name="Text Box 5"/>
            <p:cNvSpPr txBox="1"/>
            <p:nvPr/>
          </p:nvSpPr>
          <p:spPr>
            <a:xfrm>
              <a:off x="1547480" y="2266948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40" name="Text Box 5"/>
            <p:cNvSpPr txBox="1"/>
            <p:nvPr/>
          </p:nvSpPr>
          <p:spPr>
            <a:xfrm>
              <a:off x="1566524" y="2538413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41" name="直接连接符 139"/>
            <p:cNvCxnSpPr/>
            <p:nvPr/>
          </p:nvCxnSpPr>
          <p:spPr>
            <a:xfrm flipV="1">
              <a:off x="1896433" y="2189951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2" name="直接连接符 140"/>
            <p:cNvCxnSpPr/>
            <p:nvPr/>
          </p:nvCxnSpPr>
          <p:spPr>
            <a:xfrm flipV="1">
              <a:off x="1901195" y="2713832"/>
              <a:ext cx="216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43" name="Text Box 5"/>
            <p:cNvSpPr txBox="1"/>
            <p:nvPr/>
          </p:nvSpPr>
          <p:spPr>
            <a:xfrm>
              <a:off x="1542720" y="2009771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en-US" sz="11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" name="椭圆 142"/>
            <p:cNvSpPr/>
            <p:nvPr/>
          </p:nvSpPr>
          <p:spPr bwMode="auto">
            <a:xfrm>
              <a:off x="765107" y="3071817"/>
              <a:ext cx="71413" cy="71437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6945" name="直接连接符 143"/>
            <p:cNvCxnSpPr/>
            <p:nvPr/>
          </p:nvCxnSpPr>
          <p:spPr>
            <a:xfrm flipV="1">
              <a:off x="642910" y="273876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6" name="直接连接符 144"/>
            <p:cNvCxnSpPr/>
            <p:nvPr/>
          </p:nvCxnSpPr>
          <p:spPr>
            <a:xfrm flipV="1">
              <a:off x="647672" y="2914658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47" name="Text Box 5"/>
            <p:cNvSpPr txBox="1"/>
            <p:nvPr/>
          </p:nvSpPr>
          <p:spPr>
            <a:xfrm>
              <a:off x="757171" y="2614613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SL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48" name="Text Box 5"/>
            <p:cNvSpPr txBox="1"/>
            <p:nvPr/>
          </p:nvSpPr>
          <p:spPr>
            <a:xfrm>
              <a:off x="761933" y="2781301"/>
              <a:ext cx="428481" cy="261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SR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949" name="直接连接符 147"/>
            <p:cNvCxnSpPr/>
            <p:nvPr/>
          </p:nvCxnSpPr>
          <p:spPr>
            <a:xfrm flipV="1">
              <a:off x="647673" y="3300755"/>
              <a:ext cx="180000" cy="79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50" name="Text Box 5"/>
            <p:cNvSpPr txBox="1"/>
            <p:nvPr/>
          </p:nvSpPr>
          <p:spPr>
            <a:xfrm>
              <a:off x="761933" y="3167067"/>
              <a:ext cx="428481" cy="2619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 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149"/>
          <p:cNvGrpSpPr/>
          <p:nvPr/>
        </p:nvGrpSpPr>
        <p:grpSpPr>
          <a:xfrm>
            <a:off x="6029325" y="714375"/>
            <a:ext cx="2413000" cy="4291013"/>
            <a:chOff x="5857884" y="742937"/>
            <a:chExt cx="2412578" cy="4290713"/>
          </a:xfrm>
        </p:grpSpPr>
        <p:grpSp>
          <p:nvGrpSpPr>
            <p:cNvPr id="36903" name="组合 200"/>
            <p:cNvGrpSpPr/>
            <p:nvPr/>
          </p:nvGrpSpPr>
          <p:grpSpPr>
            <a:xfrm>
              <a:off x="6153161" y="742937"/>
              <a:ext cx="2117301" cy="4167215"/>
              <a:chOff x="6153161" y="742937"/>
              <a:chExt cx="2117301" cy="4167215"/>
            </a:xfrm>
          </p:grpSpPr>
          <p:cxnSp>
            <p:nvCxnSpPr>
              <p:cNvPr id="36905" name="直接连接符 154"/>
              <p:cNvCxnSpPr/>
              <p:nvPr/>
            </p:nvCxnSpPr>
            <p:spPr>
              <a:xfrm flipV="1">
                <a:off x="6614462" y="2976563"/>
                <a:ext cx="1656000" cy="794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6906" name="组合 199"/>
              <p:cNvGrpSpPr/>
              <p:nvPr/>
            </p:nvGrpSpPr>
            <p:grpSpPr>
              <a:xfrm>
                <a:off x="6153161" y="742937"/>
                <a:ext cx="2114563" cy="4167215"/>
                <a:chOff x="6153161" y="742937"/>
                <a:chExt cx="2114563" cy="4167215"/>
              </a:xfrm>
            </p:grpSpPr>
            <p:sp>
              <p:nvSpPr>
                <p:cNvPr id="159" name="Line 61"/>
                <p:cNvSpPr>
                  <a:spLocks noChangeShapeType="1"/>
                </p:cNvSpPr>
                <p:nvPr/>
              </p:nvSpPr>
              <p:spPr bwMode="auto">
                <a:xfrm>
                  <a:off x="6419760" y="1733468"/>
                  <a:ext cx="0" cy="223186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tailEnd type="oval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6908" name="直接连接符 159"/>
                <p:cNvCxnSpPr/>
                <p:nvPr/>
              </p:nvCxnSpPr>
              <p:spPr>
                <a:xfrm flipV="1">
                  <a:off x="6515115" y="1919287"/>
                  <a:ext cx="576000" cy="794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sm" len="sm"/>
                  <a:tailEnd type="none" w="med" len="med"/>
                </a:ln>
              </p:spPr>
            </p:cxnSp>
            <p:cxnSp>
              <p:nvCxnSpPr>
                <p:cNvPr id="36909" name="直接连接符 160"/>
                <p:cNvCxnSpPr/>
                <p:nvPr/>
              </p:nvCxnSpPr>
              <p:spPr>
                <a:xfrm flipV="1">
                  <a:off x="6513696" y="4148154"/>
                  <a:ext cx="594000" cy="794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162" name="Line 61"/>
                <p:cNvSpPr>
                  <a:spLocks noChangeShapeType="1"/>
                </p:cNvSpPr>
                <p:nvPr/>
              </p:nvSpPr>
              <p:spPr bwMode="auto">
                <a:xfrm>
                  <a:off x="6510233" y="742937"/>
                  <a:ext cx="0" cy="341923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miter lim="800000"/>
                  <a:tailEnd type="none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7" name="Line 61"/>
                <p:cNvSpPr>
                  <a:spLocks noChangeShapeType="1"/>
                </p:cNvSpPr>
                <p:nvPr/>
              </p:nvSpPr>
              <p:spPr bwMode="auto">
                <a:xfrm>
                  <a:off x="8267287" y="2976394"/>
                  <a:ext cx="0" cy="576222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 type="none" w="sm" len="sm"/>
                  <a:tailEnd type="oval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8" name="Line 61"/>
                <p:cNvSpPr>
                  <a:spLocks noChangeShapeType="1"/>
                </p:cNvSpPr>
                <p:nvPr/>
              </p:nvSpPr>
              <p:spPr bwMode="auto">
                <a:xfrm>
                  <a:off x="6619750" y="2112854"/>
                  <a:ext cx="0" cy="86354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tailEnd type="none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6913" name="直接连接符 168"/>
                <p:cNvCxnSpPr/>
                <p:nvPr/>
              </p:nvCxnSpPr>
              <p:spPr>
                <a:xfrm flipV="1">
                  <a:off x="6622964" y="2119314"/>
                  <a:ext cx="324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914" name="直接连接符 169"/>
                <p:cNvCxnSpPr/>
                <p:nvPr/>
              </p:nvCxnSpPr>
              <p:spPr>
                <a:xfrm flipV="1">
                  <a:off x="6281750" y="2680491"/>
                  <a:ext cx="792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sp>
              <p:nvSpPr>
                <p:cNvPr id="171" name="Line 61"/>
                <p:cNvSpPr>
                  <a:spLocks noChangeShapeType="1"/>
                </p:cNvSpPr>
                <p:nvPr/>
              </p:nvSpPr>
              <p:spPr bwMode="auto">
                <a:xfrm>
                  <a:off x="6286434" y="2677965"/>
                  <a:ext cx="0" cy="223186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tailEnd type="oval" w="sm" len="sm"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6916" name="直接连接符 171"/>
                <p:cNvCxnSpPr/>
                <p:nvPr/>
              </p:nvCxnSpPr>
              <p:spPr>
                <a:xfrm flipV="1">
                  <a:off x="6153161" y="4909358"/>
                  <a:ext cx="864000" cy="794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6904" name="Text Box 5"/>
            <p:cNvSpPr txBox="1"/>
            <p:nvPr/>
          </p:nvSpPr>
          <p:spPr>
            <a:xfrm>
              <a:off x="5857884" y="4771730"/>
              <a:ext cx="428550" cy="2619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</a:t>
              </a:r>
              <a:endParaRPr lang="en-US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872" name="Text Box 5"/>
          <p:cNvSpPr txBox="1"/>
          <p:nvPr/>
        </p:nvSpPr>
        <p:spPr>
          <a:xfrm>
            <a:off x="8524875" y="1143000"/>
            <a:ext cx="438150" cy="1062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ts val="60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7  </a:t>
            </a:r>
            <a:endParaRPr lang="en-US" altLang="zh-CN" sz="12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 </a:t>
            </a:r>
            <a:endParaRPr lang="en-US" altLang="zh-CN" sz="12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 </a:t>
            </a:r>
            <a:endParaRPr lang="en-US" altLang="zh-CN" sz="12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12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Box 5"/>
          <p:cNvSpPr txBox="1"/>
          <p:nvPr/>
        </p:nvSpPr>
        <p:spPr>
          <a:xfrm>
            <a:off x="8562975" y="3400425"/>
            <a:ext cx="438150" cy="1062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ts val="60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  </a:t>
            </a:r>
            <a:endParaRPr lang="en-US" altLang="zh-CN" sz="12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endParaRPr lang="en-US" altLang="zh-CN" sz="12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zh-CN" sz="12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zh-CN" sz="12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4" name="Text Box 5"/>
          <p:cNvSpPr txBox="1"/>
          <p:nvPr/>
        </p:nvSpPr>
        <p:spPr>
          <a:xfrm>
            <a:off x="5829300" y="3800475"/>
            <a:ext cx="428625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C00000"/>
              </a:buClr>
              <a:buFontTx/>
              <a:buNone/>
            </a:pPr>
            <a:r>
              <a:rPr lang="zh-CN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875" name="直接连接符 175"/>
          <p:cNvCxnSpPr/>
          <p:nvPr/>
        </p:nvCxnSpPr>
        <p:spPr>
          <a:xfrm flipV="1">
            <a:off x="6592888" y="1703388"/>
            <a:ext cx="612775" cy="1587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876" name="直接连接符 176"/>
          <p:cNvCxnSpPr/>
          <p:nvPr/>
        </p:nvCxnSpPr>
        <p:spPr>
          <a:xfrm flipV="1">
            <a:off x="6243638" y="3938588"/>
            <a:ext cx="936625" cy="1587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877" name="Oval 341"/>
          <p:cNvSpPr/>
          <p:nvPr/>
        </p:nvSpPr>
        <p:spPr>
          <a:xfrm>
            <a:off x="8442325" y="947738"/>
            <a:ext cx="47625" cy="44450"/>
          </a:xfrm>
          <a:prstGeom prst="ellipse">
            <a:avLst/>
          </a:prstGeom>
          <a:solidFill>
            <a:schemeClr val="tx1"/>
          </a:solidFill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6878" name="等腰三角形 178"/>
          <p:cNvSpPr/>
          <p:nvPr/>
        </p:nvSpPr>
        <p:spPr>
          <a:xfrm>
            <a:off x="8378825" y="989013"/>
            <a:ext cx="179388" cy="13811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" name="Line 61"/>
          <p:cNvSpPr>
            <a:spLocks noChangeShapeType="1"/>
          </p:cNvSpPr>
          <p:nvPr/>
        </p:nvSpPr>
        <p:spPr bwMode="auto">
          <a:xfrm>
            <a:off x="8467725" y="1143000"/>
            <a:ext cx="0" cy="144463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 type="none"/>
            <a:tailEnd type="oval" w="sm" len="sm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" name="Line 61"/>
          <p:cNvSpPr>
            <a:spLocks noChangeShapeType="1"/>
          </p:cNvSpPr>
          <p:nvPr/>
        </p:nvSpPr>
        <p:spPr bwMode="auto">
          <a:xfrm>
            <a:off x="8467725" y="723900"/>
            <a:ext cx="0" cy="21590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tailEnd type="none" w="sm" len="sm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881" name="直接连接符 181"/>
          <p:cNvCxnSpPr/>
          <p:nvPr/>
        </p:nvCxnSpPr>
        <p:spPr>
          <a:xfrm flipV="1">
            <a:off x="6672263" y="719138"/>
            <a:ext cx="1800225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882" name="Text Box 48"/>
          <p:cNvSpPr txBox="1"/>
          <p:nvPr/>
        </p:nvSpPr>
        <p:spPr>
          <a:xfrm>
            <a:off x="6638925" y="957263"/>
            <a:ext cx="4381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altLang="zh-CN" sz="10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1000" b="1" baseline="-250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6883" name="Text Box 48"/>
          <p:cNvSpPr txBox="1"/>
          <p:nvPr/>
        </p:nvSpPr>
        <p:spPr>
          <a:xfrm>
            <a:off x="6691313" y="3189288"/>
            <a:ext cx="438150" cy="554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altLang="zh-CN" sz="10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6884" name="直接连接符 184"/>
          <p:cNvCxnSpPr/>
          <p:nvPr/>
        </p:nvCxnSpPr>
        <p:spPr>
          <a:xfrm flipV="1">
            <a:off x="6253163" y="4324350"/>
            <a:ext cx="971550" cy="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885" name="Text Box 50"/>
          <p:cNvSpPr txBox="1"/>
          <p:nvPr/>
        </p:nvSpPr>
        <p:spPr>
          <a:xfrm>
            <a:off x="4914900" y="4162425"/>
            <a:ext cx="142875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2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zh-CN" sz="1200" b="1" baseline="-250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87" name="Line 61"/>
          <p:cNvSpPr>
            <a:spLocks noChangeShapeType="1"/>
          </p:cNvSpPr>
          <p:nvPr/>
        </p:nvSpPr>
        <p:spPr bwMode="auto">
          <a:xfrm>
            <a:off x="7100888" y="3771900"/>
            <a:ext cx="0" cy="5397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oval" w="sm" len="sm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" name="Line 61"/>
          <p:cNvSpPr>
            <a:spLocks noChangeShapeType="1"/>
          </p:cNvSpPr>
          <p:nvPr/>
        </p:nvSpPr>
        <p:spPr bwMode="auto">
          <a:xfrm>
            <a:off x="6348413" y="2454275"/>
            <a:ext cx="0" cy="223202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tailEnd type="oval" w="sm" len="sm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888" name="直接连接符 188"/>
          <p:cNvCxnSpPr/>
          <p:nvPr/>
        </p:nvCxnSpPr>
        <p:spPr>
          <a:xfrm flipV="1">
            <a:off x="6348413" y="2457450"/>
            <a:ext cx="792162" cy="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889" name="直接连接符 189"/>
          <p:cNvCxnSpPr/>
          <p:nvPr/>
        </p:nvCxnSpPr>
        <p:spPr>
          <a:xfrm flipV="1">
            <a:off x="6157913" y="4695825"/>
            <a:ext cx="1079500" cy="1588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890" name="Text Box 5"/>
          <p:cNvSpPr txBox="1"/>
          <p:nvPr/>
        </p:nvSpPr>
        <p:spPr>
          <a:xfrm>
            <a:off x="5815013" y="4572000"/>
            <a:ext cx="428625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C00000"/>
              </a:buClr>
              <a:buSzPct val="80000"/>
            </a:pPr>
            <a:r>
              <a:rPr lang="en-US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CR</a:t>
            </a:r>
            <a:endParaRPr lang="en-US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91" name="组合 191"/>
          <p:cNvGrpSpPr/>
          <p:nvPr/>
        </p:nvGrpSpPr>
        <p:grpSpPr>
          <a:xfrm>
            <a:off x="5214938" y="714375"/>
            <a:ext cx="1457325" cy="1017588"/>
            <a:chOff x="5572134" y="1783802"/>
            <a:chExt cx="1457333" cy="1018325"/>
          </a:xfrm>
        </p:grpSpPr>
        <p:sp>
          <p:nvSpPr>
            <p:cNvPr id="36901" name="Text Box 25"/>
            <p:cNvSpPr txBox="1"/>
            <p:nvPr/>
          </p:nvSpPr>
          <p:spPr>
            <a:xfrm>
              <a:off x="5572134" y="1850143"/>
              <a:ext cx="1457333" cy="9519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ts val="1100"/>
                </a:lnSpc>
                <a:spcBef>
                  <a:spcPts val="30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11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100" b="1" baseline="-30000" dirty="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 sz="11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 S</a:t>
              </a:r>
              <a:r>
                <a:rPr lang="en-US" altLang="zh-CN" sz="1100" b="1" baseline="-30000" dirty="0">
                  <a:solidFill>
                    <a:srgbClr val="0000FF"/>
                  </a:solidFill>
                  <a:latin typeface="Arial" panose="020B0604020202020204" pitchFamily="34" charset="0"/>
                </a:rPr>
                <a:t>0       </a:t>
              </a:r>
              <a:r>
                <a:rPr lang="zh-CN" altLang="en-US" sz="11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工作方式</a:t>
              </a:r>
              <a:endParaRPr lang="en-US" altLang="zh-CN" sz="11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300"/>
                </a:spcBef>
                <a:buClrTx/>
                <a:buSzTx/>
                <a:buFontTx/>
                <a:buNone/>
              </a:pPr>
              <a:r>
                <a:rPr lang="en-US" altLang="zh-CN" sz="11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0  0          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  <a:endParaRPr lang="en-US" altLang="zh-CN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300"/>
                </a:spcBef>
                <a:buClrTx/>
                <a:buSzTx/>
                <a:buFontTx/>
                <a:buNone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0  1          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右移</a:t>
              </a:r>
              <a:endParaRPr lang="en-US" altLang="zh-CN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300"/>
                </a:spcBef>
                <a:buClrTx/>
                <a:buSzTx/>
                <a:buFontTx/>
                <a:buNone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1  0          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左移</a:t>
              </a:r>
              <a:endParaRPr lang="en-US" altLang="zh-CN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ts val="300"/>
                </a:spcBef>
                <a:buClrTx/>
                <a:buSzTx/>
                <a:buFontTx/>
                <a:buNone/>
              </a:pP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1  1          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并入</a:t>
              </a:r>
              <a:r>
                <a:rPr lang="en-US" altLang="zh-CN" sz="11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CN" sz="11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" name="圆角矩形 248"/>
            <p:cNvSpPr>
              <a:spLocks noChangeArrowheads="1"/>
            </p:cNvSpPr>
            <p:nvPr/>
          </p:nvSpPr>
          <p:spPr bwMode="auto">
            <a:xfrm>
              <a:off x="5630871" y="1783802"/>
              <a:ext cx="1260482" cy="1008793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>
                  <a:lumMod val="50000"/>
                </a:schemeClr>
              </a:solidFill>
              <a:prstDash val="sysDash"/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6892" name="Text Box 2"/>
          <p:cNvSpPr txBox="1"/>
          <p:nvPr/>
        </p:nvSpPr>
        <p:spPr>
          <a:xfrm>
            <a:off x="222250" y="1301750"/>
            <a:ext cx="5072063" cy="3116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80975" indent="-180975" eaLnBrk="1" hangingPunct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CR=0</a:t>
            </a:r>
            <a:r>
              <a:rPr lang="zh-CN" altLang="en-US" sz="1500" b="1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15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寄存器清零</a:t>
            </a:r>
            <a:r>
              <a:rPr lang="zh-CN" altLang="en-US" sz="1500" b="1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= 00000000</a:t>
            </a:r>
            <a:endParaRPr lang="en-US" altLang="zh-CN" sz="1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80975" indent="-180975" eaLnBrk="1" hangingPunct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zh-CN" altLang="en-US" sz="1500" b="1" dirty="0">
                <a:solidFill>
                  <a:srgbClr val="000000"/>
                </a:solidFill>
                <a:latin typeface="Arial" panose="020B0604020202020204" pitchFamily="34" charset="0"/>
              </a:rPr>
              <a:t>∵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 =0</a:t>
            </a:r>
            <a:r>
              <a:rPr lang="zh-CN" altLang="en-US" sz="1500" b="1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∴ S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=11</a:t>
            </a:r>
            <a:r>
              <a:rPr lang="zh-CN" altLang="en-US" sz="1500" b="1" dirty="0">
                <a:solidFill>
                  <a:srgbClr val="000000"/>
                </a:solidFill>
                <a:latin typeface="Arial" panose="020B0604020202020204" pitchFamily="34" charset="0"/>
              </a:rPr>
              <a:t>， </a:t>
            </a:r>
            <a:r>
              <a:rPr lang="zh-CN" altLang="en-US" sz="15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是并行输入方式</a:t>
            </a:r>
            <a:endParaRPr lang="en-US" altLang="zh-CN" sz="15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975" indent="-180975" eaLnBrk="1" hangingPunct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 CP</a:t>
            </a:r>
            <a:r>
              <a:rPr lang="en-US" altLang="zh-CN" sz="1500" b="1" dirty="0">
                <a:solidFill>
                  <a:srgbClr val="000000"/>
                </a:solidFill>
                <a:latin typeface="宋体" panose="02010600030101010101" pitchFamily="2" charset="-122"/>
              </a:rPr>
              <a:t>↑</a:t>
            </a:r>
            <a:r>
              <a:rPr lang="zh-CN" altLang="en-US" sz="1500" b="1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15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并行输入，即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zh-CN" sz="15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11111</a:t>
            </a:r>
            <a:r>
              <a:rPr lang="en-US" altLang="zh-CN" sz="1500" b="1" dirty="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CN" sz="15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80975" indent="-180975"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∵ 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6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6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=10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15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是左移工作方式</a:t>
            </a:r>
            <a:endParaRPr lang="en-US" altLang="zh-CN" sz="15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975" indent="-180975" eaLnBrk="1" hangingPunct="1">
              <a:spcBef>
                <a:spcPct val="50000"/>
              </a:spcBef>
            </a:pPr>
            <a:r>
              <a:rPr lang="en-US" altLang="zh-CN" sz="15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CP</a:t>
            </a:r>
            <a:r>
              <a:rPr lang="en-US" altLang="zh-CN" sz="1500" b="1" dirty="0">
                <a:solidFill>
                  <a:srgbClr val="000000"/>
                </a:solidFill>
                <a:latin typeface="宋体" panose="02010600030101010101" pitchFamily="2" charset="-122"/>
              </a:rPr>
              <a:t>↑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15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左移，即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zh-CN" sz="15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11110D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15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80975" indent="-180975" eaLnBrk="1" hangingPunct="1">
              <a:spcBef>
                <a:spcPct val="50000"/>
              </a:spcBef>
            </a:pP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     CP</a:t>
            </a:r>
            <a:r>
              <a:rPr lang="en-US" altLang="zh-CN" sz="1500" b="1" dirty="0">
                <a:solidFill>
                  <a:srgbClr val="000000"/>
                </a:solidFill>
                <a:latin typeface="宋体" panose="02010600030101010101" pitchFamily="2" charset="-122"/>
              </a:rPr>
              <a:t>↑,</a:t>
            </a:r>
            <a:r>
              <a:rPr lang="zh-CN" altLang="en-US" sz="15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左移，即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zh-CN" sz="15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11110D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15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80975" indent="-180975" eaLnBrk="1" hangingPunct="1">
              <a:spcBef>
                <a:spcPct val="50000"/>
              </a:spcBef>
            </a:pP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 …….</a:t>
            </a:r>
            <a:endParaRPr lang="en-US" altLang="zh-CN" sz="1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80975" indent="-180975" eaLnBrk="1" hangingPunct="1">
              <a:spcBef>
                <a:spcPct val="50000"/>
              </a:spcBef>
            </a:pP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CP</a:t>
            </a:r>
            <a:r>
              <a:rPr lang="en-US" altLang="zh-CN" sz="1500" b="1" dirty="0">
                <a:solidFill>
                  <a:srgbClr val="000000"/>
                </a:solidFill>
                <a:latin typeface="宋体" panose="02010600030101010101" pitchFamily="2" charset="-122"/>
              </a:rPr>
              <a:t>↑,</a:t>
            </a:r>
            <a:r>
              <a:rPr lang="zh-CN" altLang="en-US" sz="15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左移，即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zh-CN" sz="1500" b="1" dirty="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5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zh-CN" sz="150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80975" indent="-180975" eaLnBrk="1" hangingPunct="1">
              <a:spcBef>
                <a:spcPct val="50000"/>
              </a:spcBef>
            </a:pP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4.  </a:t>
            </a:r>
            <a:r>
              <a:rPr lang="zh-CN" altLang="en-US" sz="15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返回步骤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15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4084638" y="1558925"/>
            <a:ext cx="1368425" cy="431800"/>
            <a:chOff x="4429127" y="1000115"/>
            <a:chExt cx="2637006" cy="529683"/>
          </a:xfrm>
        </p:grpSpPr>
        <p:sp>
          <p:nvSpPr>
            <p:cNvPr id="36899" name="圆角矩形标注 13"/>
            <p:cNvSpPr/>
            <p:nvPr/>
          </p:nvSpPr>
          <p:spPr>
            <a:xfrm>
              <a:off x="4451351" y="1002001"/>
              <a:ext cx="2365225" cy="486797"/>
            </a:xfrm>
            <a:prstGeom prst="wedgeRoundRectCallout">
              <a:avLst>
                <a:gd name="adj1" fmla="val -50468"/>
                <a:gd name="adj2" fmla="val 75375"/>
                <a:gd name="adj3" fmla="val 16667"/>
              </a:avLst>
            </a:prstGeom>
            <a:solidFill>
              <a:schemeClr val="tx1"/>
            </a:solidFill>
            <a:ln w="127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6000" r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6900" name="Text Box 34"/>
            <p:cNvSpPr txBox="1"/>
            <p:nvPr/>
          </p:nvSpPr>
          <p:spPr>
            <a:xfrm>
              <a:off x="4429127" y="1000115"/>
              <a:ext cx="2637006" cy="52968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6000" rIns="36000">
              <a:spAutoFit/>
            </a:bodyPr>
            <a:p>
              <a:pPr>
                <a:spcBef>
                  <a:spcPct val="50000"/>
                </a:spcBef>
                <a:buClr>
                  <a:srgbClr val="C00000"/>
                </a:buClr>
                <a:buSzPct val="70000"/>
              </a:pPr>
              <a:r>
                <a:rPr lang="zh-CN" altLang="en-US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反向后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 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=0,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=10</a:t>
              </a:r>
              <a:r>
                <a:rPr lang="zh-CN" altLang="en-US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，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下一刻左移</a:t>
              </a:r>
              <a:endParaRPr lang="en-US" altLang="zh-CN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12"/>
          <p:cNvGrpSpPr/>
          <p:nvPr/>
        </p:nvGrpSpPr>
        <p:grpSpPr>
          <a:xfrm>
            <a:off x="2614613" y="3324225"/>
            <a:ext cx="1368425" cy="430213"/>
            <a:chOff x="4429127" y="1000115"/>
            <a:chExt cx="2637006" cy="529683"/>
          </a:xfrm>
        </p:grpSpPr>
        <p:sp>
          <p:nvSpPr>
            <p:cNvPr id="36897" name="圆角矩形标注 13"/>
            <p:cNvSpPr/>
            <p:nvPr/>
          </p:nvSpPr>
          <p:spPr>
            <a:xfrm>
              <a:off x="4451351" y="1002001"/>
              <a:ext cx="2365225" cy="486797"/>
            </a:xfrm>
            <a:prstGeom prst="wedgeRoundRectCallout">
              <a:avLst>
                <a:gd name="adj1" fmla="val 32593"/>
                <a:gd name="adj2" fmla="val 75375"/>
                <a:gd name="adj3" fmla="val 16667"/>
              </a:avLst>
            </a:prstGeom>
            <a:solidFill>
              <a:schemeClr val="tx1"/>
            </a:solidFill>
            <a:ln w="127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6000" r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6898" name="Text Box 34"/>
            <p:cNvSpPr txBox="1"/>
            <p:nvPr/>
          </p:nvSpPr>
          <p:spPr>
            <a:xfrm>
              <a:off x="4429127" y="1000115"/>
              <a:ext cx="2637006" cy="52968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6000" rIns="36000">
              <a:spAutoFit/>
            </a:bodyPr>
            <a:p>
              <a:pPr>
                <a:spcBef>
                  <a:spcPct val="50000"/>
                </a:spcBef>
                <a:buClr>
                  <a:srgbClr val="C00000"/>
                </a:buClr>
                <a:buSzPct val="70000"/>
              </a:pPr>
              <a:r>
                <a:rPr lang="zh-CN" altLang="en-US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反向后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 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=1,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1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r>
                <a:rPr lang="en-US" altLang="zh-CN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=11</a:t>
              </a:r>
              <a:r>
                <a:rPr lang="zh-CN" altLang="en-US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，</a:t>
              </a:r>
              <a:r>
                <a:rPr lang="zh-CN" altLang="en-US" sz="11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下一刻并入</a:t>
              </a:r>
              <a:endParaRPr lang="en-US" altLang="zh-CN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895" name="TextBox 123"/>
          <p:cNvSpPr txBox="1"/>
          <p:nvPr/>
        </p:nvSpPr>
        <p:spPr>
          <a:xfrm>
            <a:off x="2081213" y="962025"/>
            <a:ext cx="1214437" cy="33813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工作分析</a:t>
            </a:r>
            <a:endParaRPr lang="zh-CN" altLang="en-US" sz="1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96" name="Text Box 4"/>
          <p:cNvSpPr txBox="1"/>
          <p:nvPr/>
        </p:nvSpPr>
        <p:spPr>
          <a:xfrm>
            <a:off x="1214438" y="104775"/>
            <a:ext cx="6715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寄存器芯片的应用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789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1500505"/>
            <a:ext cx="8060055" cy="2761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Picture 7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Text Box 4"/>
          <p:cNvSpPr txBox="1"/>
          <p:nvPr/>
        </p:nvSpPr>
        <p:spPr>
          <a:xfrm>
            <a:off x="1214438" y="658813"/>
            <a:ext cx="2500312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r>
              <a: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并行转换器</a:t>
            </a:r>
            <a:endParaRPr lang="en-US" altLang="zh-CN" sz="1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3" name="Text Box 4"/>
          <p:cNvSpPr txBox="1"/>
          <p:nvPr/>
        </p:nvSpPr>
        <p:spPr>
          <a:xfrm>
            <a:off x="1214438" y="104775"/>
            <a:ext cx="6715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寄存器芯片的应用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000000"/>
                </a:solidFill>
                <a:sym typeface="+mn-ea"/>
              </a:rPr>
              <a:t>利用中规模芯片设计时序逻辑电路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pPr lvl="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计数器芯片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algn="just" eaLnBrk="1" hangingPunct="1">
              <a:spcBef>
                <a:spcPct val="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计数器芯片的级联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algn="just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计数器芯片的应用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寄存器芯片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综合应用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序列信号发生器的设计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8" name="Picture 18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Text Box 4"/>
          <p:cNvSpPr txBox="1"/>
          <p:nvPr/>
        </p:nvSpPr>
        <p:spPr>
          <a:xfrm>
            <a:off x="2555875" y="50800"/>
            <a:ext cx="40052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序列信号发生器的设计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Text Box 3"/>
          <p:cNvSpPr txBox="1"/>
          <p:nvPr/>
        </p:nvSpPr>
        <p:spPr>
          <a:xfrm>
            <a:off x="457200" y="484188"/>
            <a:ext cx="8435975" cy="942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：能循环产生一组特定的串行数字序列信号的电路。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序列的长度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：序列信号的位数。如：序列为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00011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，则序列长度为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971550" y="2571750"/>
            <a:ext cx="3529013" cy="1512888"/>
            <a:chOff x="1835696" y="1491630"/>
            <a:chExt cx="3528392" cy="1512168"/>
          </a:xfrm>
        </p:grpSpPr>
        <p:sp>
          <p:nvSpPr>
            <p:cNvPr id="39976" name="竖卷形 54"/>
            <p:cNvSpPr/>
            <p:nvPr/>
          </p:nvSpPr>
          <p:spPr>
            <a:xfrm>
              <a:off x="1835696" y="1491630"/>
              <a:ext cx="3528392" cy="1512168"/>
            </a:xfrm>
            <a:prstGeom prst="verticalScroll">
              <a:avLst>
                <a:gd name="adj" fmla="val 7472"/>
              </a:avLst>
            </a:prstGeom>
            <a:solidFill>
              <a:srgbClr val="FFF0E1"/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77" name="Text Box 4"/>
            <p:cNvSpPr txBox="1"/>
            <p:nvPr/>
          </p:nvSpPr>
          <p:spPr>
            <a:xfrm>
              <a:off x="2123728" y="2067694"/>
              <a:ext cx="3168352" cy="8617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en-US" altLang="zh-CN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使用环形计数器设计</a:t>
              </a:r>
              <a:endPara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en-US" altLang="zh-CN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使用扭环计数器设计</a:t>
              </a:r>
              <a:endPara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78" name="Text Box 6"/>
            <p:cNvSpPr txBox="1"/>
            <p:nvPr/>
          </p:nvSpPr>
          <p:spPr>
            <a:xfrm>
              <a:off x="2627784" y="1636807"/>
              <a:ext cx="180020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特殊类型</a:t>
              </a:r>
              <a:endPara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756150" y="1512888"/>
            <a:ext cx="3311525" cy="1450975"/>
            <a:chOff x="4791911" y="1513541"/>
            <a:chExt cx="3311525" cy="1450975"/>
          </a:xfrm>
        </p:grpSpPr>
        <p:grpSp>
          <p:nvGrpSpPr>
            <p:cNvPr id="39953" name="组合 79"/>
            <p:cNvGrpSpPr/>
            <p:nvPr/>
          </p:nvGrpSpPr>
          <p:grpSpPr>
            <a:xfrm>
              <a:off x="4860032" y="1995686"/>
              <a:ext cx="1443662" cy="774612"/>
              <a:chOff x="2627784" y="449207"/>
              <a:chExt cx="1444030" cy="813447"/>
            </a:xfrm>
          </p:grpSpPr>
          <p:grpSp>
            <p:nvGrpSpPr>
              <p:cNvPr id="39967" name="Group 4"/>
              <p:cNvGrpSpPr/>
              <p:nvPr/>
            </p:nvGrpSpPr>
            <p:grpSpPr>
              <a:xfrm>
                <a:off x="2627784" y="449207"/>
                <a:ext cx="1444030" cy="813447"/>
                <a:chOff x="528" y="504"/>
                <a:chExt cx="1149" cy="820"/>
              </a:xfrm>
            </p:grpSpPr>
            <p:sp>
              <p:nvSpPr>
                <p:cNvPr id="39969" name="Oval 5"/>
                <p:cNvSpPr/>
                <p:nvPr/>
              </p:nvSpPr>
              <p:spPr>
                <a:xfrm>
                  <a:off x="528" y="504"/>
                  <a:ext cx="462" cy="321"/>
                </a:xfrm>
                <a:prstGeom prst="ellipse">
                  <a:avLst/>
                </a:prstGeom>
                <a:solidFill>
                  <a:srgbClr val="99FF99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0" tIns="0" rIns="0" bIns="0" anchor="ctr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4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1000</a:t>
                  </a:r>
                  <a:endPara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70" name="Oval 6"/>
                <p:cNvSpPr/>
                <p:nvPr/>
              </p:nvSpPr>
              <p:spPr>
                <a:xfrm>
                  <a:off x="1219" y="529"/>
                  <a:ext cx="458" cy="321"/>
                </a:xfrm>
                <a:prstGeom prst="ellipse">
                  <a:avLst/>
                </a:prstGeom>
                <a:solidFill>
                  <a:srgbClr val="99FF99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0" tIns="0" rIns="0" bIns="0" anchor="ctr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4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0100</a:t>
                  </a:r>
                  <a:endPara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71" name="Oval 7"/>
                <p:cNvSpPr/>
                <p:nvPr/>
              </p:nvSpPr>
              <p:spPr>
                <a:xfrm>
                  <a:off x="1219" y="1003"/>
                  <a:ext cx="458" cy="321"/>
                </a:xfrm>
                <a:prstGeom prst="ellipse">
                  <a:avLst/>
                </a:prstGeom>
                <a:solidFill>
                  <a:srgbClr val="99FF99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0" tIns="0" rIns="0" bIns="0" anchor="ctr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4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0010</a:t>
                  </a:r>
                  <a:endPara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72" name="Oval 8"/>
                <p:cNvSpPr/>
                <p:nvPr/>
              </p:nvSpPr>
              <p:spPr>
                <a:xfrm>
                  <a:off x="531" y="1003"/>
                  <a:ext cx="458" cy="321"/>
                </a:xfrm>
                <a:prstGeom prst="ellipse">
                  <a:avLst/>
                </a:prstGeom>
                <a:solidFill>
                  <a:srgbClr val="99FF99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0" tIns="0" rIns="0" bIns="0" anchor="ctr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4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0001</a:t>
                  </a:r>
                  <a:endPara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Line 9"/>
                <p:cNvSpPr>
                  <a:spLocks noChangeShapeType="1"/>
                </p:cNvSpPr>
                <p:nvPr/>
              </p:nvSpPr>
              <p:spPr bwMode="auto">
                <a:xfrm>
                  <a:off x="1017" y="674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triangle" w="med" len="med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  <a:buNone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60000"/>
                        <a:lumOff val="4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997" y="1178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triangle" w="med" len="med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  <a:buNone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60000"/>
                        <a:lumOff val="4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54" y="829"/>
                  <a:ext cx="0" cy="1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triangle" w="med" len="med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  <a:buNone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60000"/>
                        <a:lumOff val="4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9968" name="Line 12"/>
              <p:cNvSpPr/>
              <p:nvPr/>
            </p:nvSpPr>
            <p:spPr>
              <a:xfrm flipV="1">
                <a:off x="3784062" y="771552"/>
                <a:ext cx="0" cy="18895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</p:grpSp>
        <p:grpSp>
          <p:nvGrpSpPr>
            <p:cNvPr id="39954" name="组合 99"/>
            <p:cNvGrpSpPr/>
            <p:nvPr/>
          </p:nvGrpSpPr>
          <p:grpSpPr>
            <a:xfrm>
              <a:off x="6515794" y="1995686"/>
              <a:ext cx="1443662" cy="774612"/>
              <a:chOff x="2627784" y="449207"/>
              <a:chExt cx="1444030" cy="813447"/>
            </a:xfrm>
          </p:grpSpPr>
          <p:grpSp>
            <p:nvGrpSpPr>
              <p:cNvPr id="39958" name="Group 4"/>
              <p:cNvGrpSpPr/>
              <p:nvPr/>
            </p:nvGrpSpPr>
            <p:grpSpPr>
              <a:xfrm>
                <a:off x="2627784" y="449207"/>
                <a:ext cx="1444030" cy="813447"/>
                <a:chOff x="528" y="504"/>
                <a:chExt cx="1149" cy="820"/>
              </a:xfrm>
            </p:grpSpPr>
            <p:sp>
              <p:nvSpPr>
                <p:cNvPr id="39960" name="Oval 5"/>
                <p:cNvSpPr/>
                <p:nvPr/>
              </p:nvSpPr>
              <p:spPr>
                <a:xfrm>
                  <a:off x="528" y="504"/>
                  <a:ext cx="462" cy="321"/>
                </a:xfrm>
                <a:prstGeom prst="ellipse">
                  <a:avLst/>
                </a:prstGeom>
                <a:solidFill>
                  <a:srgbClr val="99FF99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0" tIns="0" rIns="0" bIns="0" anchor="ctr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4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1101</a:t>
                  </a:r>
                  <a:endPara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61" name="Oval 6"/>
                <p:cNvSpPr/>
                <p:nvPr/>
              </p:nvSpPr>
              <p:spPr>
                <a:xfrm>
                  <a:off x="1219" y="529"/>
                  <a:ext cx="458" cy="321"/>
                </a:xfrm>
                <a:prstGeom prst="ellipse">
                  <a:avLst/>
                </a:prstGeom>
                <a:solidFill>
                  <a:srgbClr val="99FF99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0" tIns="0" rIns="0" bIns="0" anchor="ctr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4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1110</a:t>
                  </a:r>
                  <a:endPara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62" name="Oval 7"/>
                <p:cNvSpPr/>
                <p:nvPr/>
              </p:nvSpPr>
              <p:spPr>
                <a:xfrm>
                  <a:off x="1219" y="1003"/>
                  <a:ext cx="458" cy="321"/>
                </a:xfrm>
                <a:prstGeom prst="ellipse">
                  <a:avLst/>
                </a:prstGeom>
                <a:solidFill>
                  <a:srgbClr val="99FF99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0" tIns="0" rIns="0" bIns="0" anchor="ctr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4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0111</a:t>
                  </a:r>
                  <a:endPara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63" name="Oval 8"/>
                <p:cNvSpPr/>
                <p:nvPr/>
              </p:nvSpPr>
              <p:spPr>
                <a:xfrm>
                  <a:off x="531" y="1003"/>
                  <a:ext cx="458" cy="321"/>
                </a:xfrm>
                <a:prstGeom prst="ellipse">
                  <a:avLst/>
                </a:prstGeom>
                <a:solidFill>
                  <a:srgbClr val="99FF99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0" tIns="0" rIns="0" bIns="0" anchor="ctr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4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1011</a:t>
                  </a:r>
                  <a:endPara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Line 9"/>
                <p:cNvSpPr>
                  <a:spLocks noChangeShapeType="1"/>
                </p:cNvSpPr>
                <p:nvPr/>
              </p:nvSpPr>
              <p:spPr bwMode="auto">
                <a:xfrm>
                  <a:off x="1017" y="674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triangle" w="med" len="med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  <a:buNone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60000"/>
                        <a:lumOff val="4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997" y="1178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triangle" w="med" len="med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  <a:buNone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60000"/>
                        <a:lumOff val="4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54" y="829"/>
                  <a:ext cx="0" cy="1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triangle" w="med" len="med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  <a:buNone/>
                    <a:defRPr/>
                  </a:pPr>
                  <a:endParaRPr kumimoji="1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60000"/>
                        <a:lumOff val="4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9959" name="Line 12"/>
              <p:cNvSpPr/>
              <p:nvPr/>
            </p:nvSpPr>
            <p:spPr>
              <a:xfrm flipV="1">
                <a:off x="3784062" y="771552"/>
                <a:ext cx="0" cy="18895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</p:grpSp>
        <p:grpSp>
          <p:nvGrpSpPr>
            <p:cNvPr id="39955" name="组合 29"/>
            <p:cNvGrpSpPr/>
            <p:nvPr/>
          </p:nvGrpSpPr>
          <p:grpSpPr>
            <a:xfrm>
              <a:off x="4791911" y="1513541"/>
              <a:ext cx="3311525" cy="1450975"/>
              <a:chOff x="900435" y="3424238"/>
              <a:chExt cx="3311525" cy="1450975"/>
            </a:xfrm>
          </p:grpSpPr>
          <p:sp>
            <p:nvSpPr>
              <p:cNvPr id="39956" name="圆角矩形 131"/>
              <p:cNvSpPr/>
              <p:nvPr/>
            </p:nvSpPr>
            <p:spPr>
              <a:xfrm>
                <a:off x="900435" y="3579542"/>
                <a:ext cx="3311525" cy="1295671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txBody>
              <a:bodyPr wrap="none"/>
              <a:p>
                <a:pPr algn="ctr"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7" name="Text Box 13"/>
              <p:cNvSpPr txBox="1"/>
              <p:nvPr/>
            </p:nvSpPr>
            <p:spPr>
              <a:xfrm>
                <a:off x="1851476" y="3424238"/>
                <a:ext cx="1352371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zh-CN" altLang="en-US" sz="1600" b="1" dirty="0">
                    <a:solidFill>
                      <a:srgbClr val="0000B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常用状态图</a:t>
                </a:r>
                <a:endParaRPr lang="zh-CN" altLang="en-US" sz="1600" b="1" dirty="0">
                  <a:solidFill>
                    <a:srgbClr val="0000B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4752975" y="3411538"/>
            <a:ext cx="3419475" cy="1435100"/>
            <a:chOff x="902966" y="2898423"/>
            <a:chExt cx="3420000" cy="1434582"/>
          </a:xfrm>
        </p:grpSpPr>
        <p:grpSp>
          <p:nvGrpSpPr>
            <p:cNvPr id="36" name="Group 19"/>
            <p:cNvGrpSpPr/>
            <p:nvPr/>
          </p:nvGrpSpPr>
          <p:grpSpPr bwMode="auto">
            <a:xfrm>
              <a:off x="971600" y="3399089"/>
              <a:ext cx="3248865" cy="850641"/>
              <a:chOff x="576" y="784"/>
              <a:chExt cx="3951" cy="810"/>
            </a:xfrm>
            <a:solidFill>
              <a:srgbClr val="99FF99"/>
            </a:solidFill>
          </p:grpSpPr>
          <p:sp>
            <p:nvSpPr>
              <p:cNvPr id="39" name="Oval 20"/>
              <p:cNvSpPr>
                <a:spLocks noChangeArrowheads="1"/>
              </p:cNvSpPr>
              <p:nvPr/>
            </p:nvSpPr>
            <p:spPr bwMode="auto">
              <a:xfrm>
                <a:off x="576" y="800"/>
                <a:ext cx="690" cy="28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0000</a:t>
                </a:r>
                <a:endPara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21"/>
              <p:cNvSpPr>
                <a:spLocks noChangeArrowheads="1"/>
              </p:cNvSpPr>
              <p:nvPr/>
            </p:nvSpPr>
            <p:spPr bwMode="auto">
              <a:xfrm>
                <a:off x="1662" y="803"/>
                <a:ext cx="705" cy="28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1000</a:t>
                </a:r>
                <a:endPara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Oval 22"/>
              <p:cNvSpPr>
                <a:spLocks noChangeArrowheads="1"/>
              </p:cNvSpPr>
              <p:nvPr/>
            </p:nvSpPr>
            <p:spPr bwMode="auto">
              <a:xfrm>
                <a:off x="1675" y="1280"/>
                <a:ext cx="690" cy="28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0011</a:t>
                </a: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591" y="1295"/>
                <a:ext cx="737" cy="28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0001</a:t>
                </a: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1301" y="935"/>
                <a:ext cx="306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lIns="0" tIns="0" rIns="0" bIns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 flipH="1">
                <a:off x="1330" y="1455"/>
                <a:ext cx="306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lIns="0" tIns="0" rIns="0" bIns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 flipV="1">
                <a:off x="921" y="1124"/>
                <a:ext cx="0" cy="20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lIns="0" tIns="0" rIns="0" bIns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Oval 27"/>
              <p:cNvSpPr>
                <a:spLocks noChangeArrowheads="1"/>
              </p:cNvSpPr>
              <p:nvPr/>
            </p:nvSpPr>
            <p:spPr bwMode="auto">
              <a:xfrm>
                <a:off x="2736" y="784"/>
                <a:ext cx="690" cy="28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1100</a:t>
                </a:r>
                <a:endPara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Oval 28"/>
              <p:cNvSpPr>
                <a:spLocks noChangeArrowheads="1"/>
              </p:cNvSpPr>
              <p:nvPr/>
            </p:nvSpPr>
            <p:spPr bwMode="auto">
              <a:xfrm>
                <a:off x="3822" y="787"/>
                <a:ext cx="705" cy="28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1110</a:t>
                </a: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Oval 29"/>
              <p:cNvSpPr>
                <a:spLocks noChangeArrowheads="1"/>
              </p:cNvSpPr>
              <p:nvPr/>
            </p:nvSpPr>
            <p:spPr bwMode="auto">
              <a:xfrm>
                <a:off x="3824" y="1291"/>
                <a:ext cx="690" cy="28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1111</a:t>
                </a:r>
                <a:endPara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Oval 30"/>
              <p:cNvSpPr>
                <a:spLocks noChangeArrowheads="1"/>
              </p:cNvSpPr>
              <p:nvPr/>
            </p:nvSpPr>
            <p:spPr bwMode="auto">
              <a:xfrm>
                <a:off x="2751" y="1306"/>
                <a:ext cx="737" cy="28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0111</a:t>
                </a:r>
                <a:endPara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>
                <a:off x="3472" y="919"/>
                <a:ext cx="306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lIns="0" tIns="0" rIns="0" bIns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4166" y="1067"/>
                <a:ext cx="0" cy="20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lIns="0" tIns="0" rIns="0" bIns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 flipH="1">
                <a:off x="3490" y="1421"/>
                <a:ext cx="306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lIns="0" tIns="0" rIns="0" bIns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>
                <a:off x="2387" y="921"/>
                <a:ext cx="306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lIns="0" tIns="0" rIns="0" bIns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 flipH="1">
                <a:off x="2390" y="1435"/>
                <a:ext cx="306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lIns="0" tIns="0" rIns="0" bIns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951" name="圆角矩形 131"/>
            <p:cNvSpPr/>
            <p:nvPr/>
          </p:nvSpPr>
          <p:spPr>
            <a:xfrm>
              <a:off x="902966" y="3089939"/>
              <a:ext cx="3420000" cy="124306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txBody>
            <a:bodyPr wrap="none"/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2" name="Text Box 13"/>
            <p:cNvSpPr txBox="1"/>
            <p:nvPr/>
          </p:nvSpPr>
          <p:spPr>
            <a:xfrm>
              <a:off x="1963021" y="2898423"/>
              <a:ext cx="1224136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zh-CN" altLang="en-US" sz="1600" b="1" dirty="0">
                  <a:solidFill>
                    <a:srgbClr val="0000B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常用状态图</a:t>
              </a:r>
              <a:endParaRPr lang="zh-CN" altLang="en-US" sz="1600" b="1" dirty="0">
                <a:solidFill>
                  <a:srgbClr val="0000B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7" name="右箭头 56"/>
          <p:cNvSpPr/>
          <p:nvPr/>
        </p:nvSpPr>
        <p:spPr>
          <a:xfrm rot="-1502708">
            <a:off x="4167188" y="3100388"/>
            <a:ext cx="450850" cy="225425"/>
          </a:xfrm>
          <a:prstGeom prst="rightArrow">
            <a:avLst>
              <a:gd name="adj1" fmla="val 50000"/>
              <a:gd name="adj2" fmla="val 50074"/>
            </a:avLst>
          </a:pr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右箭头 57"/>
          <p:cNvSpPr/>
          <p:nvPr/>
        </p:nvSpPr>
        <p:spPr>
          <a:xfrm rot="1133317">
            <a:off x="4165600" y="3860800"/>
            <a:ext cx="436563" cy="230188"/>
          </a:xfrm>
          <a:prstGeom prst="rightArrow">
            <a:avLst>
              <a:gd name="adj1" fmla="val 50000"/>
              <a:gd name="adj2" fmla="val 50109"/>
            </a:avLst>
          </a:pr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051050" y="1563688"/>
            <a:ext cx="1476375" cy="865187"/>
            <a:chOff x="7380302" y="3432083"/>
            <a:chExt cx="1728201" cy="1046023"/>
          </a:xfrm>
        </p:grpSpPr>
        <p:sp>
          <p:nvSpPr>
            <p:cNvPr id="39948" name="圆角矩形标注 60"/>
            <p:cNvSpPr/>
            <p:nvPr/>
          </p:nvSpPr>
          <p:spPr>
            <a:xfrm>
              <a:off x="7380302" y="3432083"/>
              <a:ext cx="1602266" cy="827257"/>
            </a:xfrm>
            <a:prstGeom prst="wedgeRoundRectCallout">
              <a:avLst>
                <a:gd name="adj1" fmla="val 24963"/>
                <a:gd name="adj2" fmla="val -38310"/>
                <a:gd name="adj3" fmla="val 16667"/>
              </a:avLst>
            </a:prstGeom>
            <a:solidFill>
              <a:srgbClr val="FEFB8A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9" name="TextBox 61"/>
            <p:cNvSpPr txBox="1"/>
            <p:nvPr/>
          </p:nvSpPr>
          <p:spPr>
            <a:xfrm>
              <a:off x="7380312" y="3435844"/>
              <a:ext cx="1728191" cy="10422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zh-CN" altLang="en-US" sz="18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序列状态之间很有规律</a:t>
              </a:r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/>
              <a:endPara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3" name="上箭头 62"/>
          <p:cNvSpPr/>
          <p:nvPr/>
        </p:nvSpPr>
        <p:spPr>
          <a:xfrm>
            <a:off x="2555875" y="2284413"/>
            <a:ext cx="215900" cy="358775"/>
          </a:xfrm>
          <a:prstGeom prst="upArrow">
            <a:avLst>
              <a:gd name="adj1" fmla="val 50000"/>
              <a:gd name="adj2" fmla="val 49852"/>
            </a:avLst>
          </a:prstGeom>
          <a:solidFill>
            <a:srgbClr val="99FF99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6" name="Picture 18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7" name="Text Box 4"/>
          <p:cNvSpPr txBox="1"/>
          <p:nvPr/>
        </p:nvSpPr>
        <p:spPr>
          <a:xfrm>
            <a:off x="827088" y="50800"/>
            <a:ext cx="738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序列信号发生器的设计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41988" name="组合 12"/>
          <p:cNvGrpSpPr/>
          <p:nvPr/>
        </p:nvGrpSpPr>
        <p:grpSpPr>
          <a:xfrm>
            <a:off x="1042988" y="652463"/>
            <a:ext cx="6840537" cy="1847850"/>
            <a:chOff x="611560" y="771550"/>
            <a:chExt cx="6840072" cy="1847700"/>
          </a:xfrm>
        </p:grpSpPr>
        <p:sp>
          <p:nvSpPr>
            <p:cNvPr id="42014" name="竖卷形 10"/>
            <p:cNvSpPr/>
            <p:nvPr/>
          </p:nvSpPr>
          <p:spPr>
            <a:xfrm>
              <a:off x="611560" y="771550"/>
              <a:ext cx="6840072" cy="1847700"/>
            </a:xfrm>
            <a:prstGeom prst="verticalScroll">
              <a:avLst>
                <a:gd name="adj" fmla="val 4171"/>
              </a:avLst>
            </a:prstGeom>
            <a:solidFill>
              <a:srgbClr val="FFFFCC"/>
            </a:solidFill>
            <a:ln w="1905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15" name="Text Box 4"/>
            <p:cNvSpPr txBox="1"/>
            <p:nvPr/>
          </p:nvSpPr>
          <p:spPr>
            <a:xfrm>
              <a:off x="755576" y="1203598"/>
              <a:ext cx="6624736" cy="13696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使用</a:t>
              </a:r>
              <a:r>
                <a:rPr lang="en-US" altLang="zh-CN" sz="1700" b="1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zh-CN" altLang="en-US" sz="17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触发器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</a:t>
              </a:r>
              <a:endParaRPr lang="en-US" altLang="zh-CN" sz="1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en-US" altLang="zh-CN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</a:t>
              </a:r>
              <a:r>
                <a:rPr lang="zh-CN" altLang="en-US" sz="17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计数器 </a:t>
              </a:r>
              <a:r>
                <a:rPr lang="en-US" altLang="zh-CN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 </a:t>
              </a:r>
              <a:r>
                <a:rPr lang="zh-CN" altLang="en-US" sz="17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数据选择器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设计；</a:t>
              </a:r>
              <a:endParaRPr lang="en-US" altLang="zh-CN" sz="1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en-US" altLang="zh-CN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</a:t>
              </a:r>
              <a:r>
                <a:rPr lang="zh-CN" altLang="en-US" sz="17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移位寄存器 </a:t>
              </a:r>
              <a:r>
                <a:rPr lang="en-US" altLang="zh-CN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 </a:t>
              </a:r>
              <a:r>
                <a:rPr lang="zh-CN" altLang="en-US" sz="17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反馈电路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</a:t>
              </a:r>
              <a:r>
                <a:rPr lang="en-US" altLang="zh-CN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逻辑门 </a:t>
              </a:r>
              <a:r>
                <a:rPr lang="en-US" altLang="zh-CN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译码器 </a:t>
              </a:r>
              <a:r>
                <a:rPr lang="en-US" altLang="zh-CN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数据选择器</a:t>
              </a:r>
              <a:r>
                <a:rPr lang="en-US" altLang="zh-CN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sz="1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en-US" altLang="zh-CN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</a:t>
              </a:r>
              <a:r>
                <a:rPr lang="zh-CN" altLang="en-US" sz="17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计数器 </a:t>
              </a:r>
              <a:r>
                <a:rPr lang="en-US" altLang="zh-CN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en-US" altLang="zh-CN" sz="17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700" b="1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PROM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</a:t>
              </a:r>
              <a:endParaRPr lang="zh-CN" altLang="en-US" sz="1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16" name="TextBox 11"/>
            <p:cNvSpPr txBox="1"/>
            <p:nvPr/>
          </p:nvSpPr>
          <p:spPr>
            <a:xfrm>
              <a:off x="3347864" y="844719"/>
              <a:ext cx="1872208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2291080" indent="-2291080" eaLnBrk="1" hangingPunct="1"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2D2DB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任意类型</a:t>
              </a:r>
              <a:endParaRPr lang="zh-CN" altLang="en-US" sz="2200" b="1" dirty="0">
                <a:solidFill>
                  <a:srgbClr val="2D2DB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35000" y="2643188"/>
            <a:ext cx="64087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06450" indent="-806450" eaLnBrk="1" hangingPunct="1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用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触发器设计一个 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110100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序列信号发生器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380288" y="2622550"/>
            <a:ext cx="1476375" cy="957263"/>
            <a:chOff x="7380312" y="3432078"/>
            <a:chExt cx="1728763" cy="1157700"/>
          </a:xfrm>
        </p:grpSpPr>
        <p:sp>
          <p:nvSpPr>
            <p:cNvPr id="42012" name="圆角矩形标注 16"/>
            <p:cNvSpPr/>
            <p:nvPr/>
          </p:nvSpPr>
          <p:spPr>
            <a:xfrm>
              <a:off x="7380312" y="3432078"/>
              <a:ext cx="1728763" cy="936000"/>
            </a:xfrm>
            <a:prstGeom prst="wedgeRoundRectCallout">
              <a:avLst>
                <a:gd name="adj1" fmla="val -36185"/>
                <a:gd name="adj2" fmla="val 75236"/>
                <a:gd name="adj3" fmla="val 16667"/>
              </a:avLst>
            </a:prstGeom>
            <a:solidFill>
              <a:srgbClr val="D7F1E5"/>
            </a:solidFill>
            <a:ln w="19050" cap="flat" cmpd="sng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13" name="TextBox 17"/>
            <p:cNvSpPr txBox="1"/>
            <p:nvPr/>
          </p:nvSpPr>
          <p:spPr>
            <a:xfrm>
              <a:off x="7380312" y="3435845"/>
              <a:ext cx="1728191" cy="11539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时序电路的不同状态对应输出序列中的各位。</a:t>
              </a:r>
              <a:endPara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/>
              <a:endPara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Group 29"/>
          <p:cNvGrpSpPr/>
          <p:nvPr/>
        </p:nvGrpSpPr>
        <p:grpSpPr>
          <a:xfrm>
            <a:off x="4859338" y="3651250"/>
            <a:ext cx="3455987" cy="1189038"/>
            <a:chOff x="123" y="968"/>
            <a:chExt cx="2440" cy="1474"/>
          </a:xfrm>
        </p:grpSpPr>
        <p:sp>
          <p:nvSpPr>
            <p:cNvPr id="42000" name="Oval 30"/>
            <p:cNvSpPr/>
            <p:nvPr/>
          </p:nvSpPr>
          <p:spPr>
            <a:xfrm>
              <a:off x="123" y="1045"/>
              <a:ext cx="567" cy="536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S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/Y=1 </a:t>
              </a:r>
              <a:endParaRPr lang="en-US" altLang="zh-CN" sz="13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001" name="Line 31"/>
            <p:cNvSpPr/>
            <p:nvPr/>
          </p:nvSpPr>
          <p:spPr>
            <a:xfrm>
              <a:off x="720" y="1325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02" name="Line 32"/>
            <p:cNvSpPr/>
            <p:nvPr/>
          </p:nvSpPr>
          <p:spPr>
            <a:xfrm>
              <a:off x="1626" y="127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03" name="Line 33"/>
            <p:cNvSpPr/>
            <p:nvPr/>
          </p:nvSpPr>
          <p:spPr>
            <a:xfrm>
              <a:off x="2217" y="1555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04" name="Line 34"/>
            <p:cNvSpPr/>
            <p:nvPr/>
          </p:nvSpPr>
          <p:spPr>
            <a:xfrm flipH="1">
              <a:off x="1675" y="215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05" name="Line 35"/>
            <p:cNvSpPr/>
            <p:nvPr/>
          </p:nvSpPr>
          <p:spPr>
            <a:xfrm flipH="1">
              <a:off x="760" y="218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06" name="Line 36"/>
            <p:cNvSpPr/>
            <p:nvPr/>
          </p:nvSpPr>
          <p:spPr>
            <a:xfrm flipV="1">
              <a:off x="419" y="158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07" name="Oval 37"/>
            <p:cNvSpPr/>
            <p:nvPr/>
          </p:nvSpPr>
          <p:spPr>
            <a:xfrm>
              <a:off x="1034" y="1002"/>
              <a:ext cx="567" cy="536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S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/Y=1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008" name="Oval 38"/>
            <p:cNvSpPr/>
            <p:nvPr/>
          </p:nvSpPr>
          <p:spPr>
            <a:xfrm>
              <a:off x="1921" y="968"/>
              <a:ext cx="567" cy="536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S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/Y=0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009" name="Oval 39"/>
            <p:cNvSpPr/>
            <p:nvPr/>
          </p:nvSpPr>
          <p:spPr>
            <a:xfrm>
              <a:off x="1996" y="1874"/>
              <a:ext cx="567" cy="536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S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/Y=1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010" name="Oval 40"/>
            <p:cNvSpPr/>
            <p:nvPr/>
          </p:nvSpPr>
          <p:spPr>
            <a:xfrm>
              <a:off x="1084" y="1886"/>
              <a:ext cx="567" cy="536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S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4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/Y=0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011" name="Oval 41"/>
            <p:cNvSpPr/>
            <p:nvPr/>
          </p:nvSpPr>
          <p:spPr>
            <a:xfrm>
              <a:off x="148" y="1906"/>
              <a:ext cx="567" cy="536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S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5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ts val="1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3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/Y=0</a:t>
              </a:r>
              <a:r>
                <a:rPr lang="en-US" altLang="zh-CN" sz="13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lang="en-US" altLang="zh-CN" sz="13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" name="Text Box 3"/>
          <p:cNvSpPr txBox="1"/>
          <p:nvPr/>
        </p:nvSpPr>
        <p:spPr>
          <a:xfrm>
            <a:off x="4895850" y="3108325"/>
            <a:ext cx="20526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1. 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画状态转换图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588125" y="771525"/>
            <a:ext cx="1800225" cy="960438"/>
            <a:chOff x="7380312" y="3432076"/>
            <a:chExt cx="2058051" cy="936000"/>
          </a:xfrm>
        </p:grpSpPr>
        <p:sp>
          <p:nvSpPr>
            <p:cNvPr id="41998" name="圆角矩形标注 33"/>
            <p:cNvSpPr/>
            <p:nvPr/>
          </p:nvSpPr>
          <p:spPr>
            <a:xfrm>
              <a:off x="7380312" y="3432076"/>
              <a:ext cx="2058051" cy="936000"/>
            </a:xfrm>
            <a:prstGeom prst="wedgeRoundRectCallout">
              <a:avLst>
                <a:gd name="adj1" fmla="val -61912"/>
                <a:gd name="adj2" fmla="val 30727"/>
                <a:gd name="adj3" fmla="val 16667"/>
              </a:avLst>
            </a:prstGeom>
            <a:solidFill>
              <a:srgbClr val="FFF0E1"/>
            </a:solidFill>
            <a:ln w="19050" cap="flat" cmpd="sng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7380312" y="3435845"/>
              <a:ext cx="2058051" cy="929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R="0" defTabSz="914400" eaLnBrk="1" hangingPunct="1">
                <a:spcBef>
                  <a:spcPts val="0"/>
                </a:spcBef>
                <a:buClrTx/>
                <a:buSzTx/>
                <a:buFont typeface="Wingdings" panose="05000000000000000000" pitchFamily="2" charset="2"/>
                <a:defRPr/>
              </a:pPr>
              <a:r>
                <a:rPr kumimoji="1" lang="zh-CN" altLang="en-US" sz="14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大体思路：</a:t>
              </a:r>
              <a:endParaRPr kumimoji="1" lang="en-US" altLang="zh-CN" sz="14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  <a:p>
              <a:pPr marL="177800" marR="0" indent="-177800" defTabSz="914400" eaLnBrk="1" hangingPunct="1">
                <a:spcBef>
                  <a:spcPts val="0"/>
                </a:spcBef>
                <a:buClrTx/>
                <a:buSzTx/>
                <a:buFont typeface="Wingdings" panose="05000000000000000000" pitchFamily="2" charset="2"/>
                <a:defRPr/>
              </a:pPr>
              <a:r>
                <a:rPr kumimoji="1" lang="en-US" altLang="zh-CN" sz="14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1.</a:t>
              </a:r>
              <a:r>
                <a:rPr kumimoji="1" lang="zh-CN" altLang="en-US" sz="14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实现序列信号一个周期之内的波形</a:t>
              </a:r>
              <a:endParaRPr kumimoji="1" lang="en-US" altLang="zh-CN" sz="14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  <a:p>
              <a:pPr marR="0" defTabSz="914400" eaLnBrk="1" hangingPunct="1">
                <a:spcBef>
                  <a:spcPts val="0"/>
                </a:spcBef>
                <a:buClrTx/>
                <a:buSzTx/>
                <a:buFont typeface="Wingdings" panose="05000000000000000000" pitchFamily="2" charset="2"/>
                <a:defRPr/>
              </a:pPr>
              <a:r>
                <a:rPr kumimoji="1" lang="en-US" altLang="zh-CN" sz="14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2.</a:t>
              </a:r>
              <a:r>
                <a:rPr kumimoji="1" lang="zh-CN" altLang="en-US" sz="14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将此波形循环再现</a:t>
              </a:r>
              <a:endParaRPr kumimoji="1" lang="zh-CN" altLang="en-US" sz="14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7088" y="3148013"/>
            <a:ext cx="2881312" cy="1522412"/>
            <a:chOff x="4967536" y="879941"/>
            <a:chExt cx="2880320" cy="1523201"/>
          </a:xfrm>
        </p:grpSpPr>
        <p:sp>
          <p:nvSpPr>
            <p:cNvPr id="41995" name="TextBox 36"/>
            <p:cNvSpPr txBox="1"/>
            <p:nvPr/>
          </p:nvSpPr>
          <p:spPr>
            <a:xfrm>
              <a:off x="4967536" y="1218202"/>
              <a:ext cx="2880320" cy="1184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273050" indent="-273050" eaLnBrk="1" hangingPunct="1"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序列信号长度为 </a:t>
              </a:r>
              <a:r>
                <a:rPr lang="en-US" altLang="zh-CN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，则取 </a:t>
              </a:r>
              <a:r>
                <a:rPr lang="en-US" altLang="zh-CN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个不同的状态</a:t>
              </a:r>
              <a:endPara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  <a:p>
              <a:pPr marL="273050" indent="-273050" eaLnBrk="1" hangingPunct="1"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每个状态下时序电路的输出就是序列信号中的一位</a:t>
              </a:r>
              <a:r>
                <a:rPr lang="zh-CN" altLang="en-US" sz="18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。</a:t>
              </a:r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6" name="圆角矩形 37"/>
            <p:cNvSpPr/>
            <p:nvPr/>
          </p:nvSpPr>
          <p:spPr>
            <a:xfrm>
              <a:off x="5004048" y="1059582"/>
              <a:ext cx="2843808" cy="1332527"/>
            </a:xfrm>
            <a:prstGeom prst="roundRect">
              <a:avLst>
                <a:gd name="adj" fmla="val 10560"/>
              </a:avLst>
            </a:prstGeom>
            <a:noFill/>
            <a:ln w="19050" cap="flat" cmpd="sng">
              <a:solidFill>
                <a:srgbClr val="008080"/>
              </a:solidFill>
              <a:prstDash val="sysDash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7" name="Text Box 42"/>
            <p:cNvSpPr txBox="1"/>
            <p:nvPr/>
          </p:nvSpPr>
          <p:spPr>
            <a:xfrm>
              <a:off x="5421947" y="879941"/>
              <a:ext cx="2209885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1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方法</a:t>
              </a:r>
              <a:r>
                <a:rPr lang="en-US" altLang="zh-CN" sz="1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r>
                <a:rPr lang="zh-CN" altLang="en-US" sz="1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：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利用</a:t>
              </a: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D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触发器</a:t>
              </a:r>
              <a:endPara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4" name="Picture 18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5" name="Text Box 4"/>
          <p:cNvSpPr txBox="1"/>
          <p:nvPr/>
        </p:nvSpPr>
        <p:spPr>
          <a:xfrm>
            <a:off x="323850" y="555625"/>
            <a:ext cx="1727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状态编码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Text Box 18"/>
          <p:cNvSpPr txBox="1"/>
          <p:nvPr/>
        </p:nvSpPr>
        <p:spPr>
          <a:xfrm>
            <a:off x="611188" y="1019175"/>
            <a:ext cx="2232025" cy="760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—— 000 ,  S</a:t>
            </a:r>
            <a:r>
              <a:rPr lang="en-US" altLang="zh-CN" sz="1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—— 011 </a:t>
            </a:r>
            <a:endParaRPr lang="en-US" altLang="zh-CN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—— 001 ,  S</a:t>
            </a:r>
            <a:r>
              <a:rPr lang="en-US" altLang="zh-CN" sz="1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—— 100 </a:t>
            </a:r>
            <a:endParaRPr lang="en-US" altLang="zh-CN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—— 010 ,  S</a:t>
            </a:r>
            <a:r>
              <a:rPr lang="en-US" altLang="zh-CN" sz="1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—— 101 </a:t>
            </a:r>
            <a:endParaRPr lang="en-US" altLang="zh-CN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10"/>
          <p:cNvSpPr txBox="1"/>
          <p:nvPr/>
        </p:nvSpPr>
        <p:spPr>
          <a:xfrm>
            <a:off x="250825" y="2139950"/>
            <a:ext cx="22463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状态转换真值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Group 7"/>
          <p:cNvGrpSpPr/>
          <p:nvPr/>
        </p:nvGrpSpPr>
        <p:grpSpPr>
          <a:xfrm>
            <a:off x="301625" y="2624138"/>
            <a:ext cx="2722563" cy="2305050"/>
            <a:chOff x="2914" y="1138"/>
            <a:chExt cx="1715" cy="1829"/>
          </a:xfrm>
        </p:grpSpPr>
        <p:sp>
          <p:nvSpPr>
            <p:cNvPr id="44139" name="Text Box 8"/>
            <p:cNvSpPr txBox="1"/>
            <p:nvPr/>
          </p:nvSpPr>
          <p:spPr>
            <a:xfrm>
              <a:off x="2918" y="1538"/>
              <a:ext cx="442" cy="1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0  0  0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0  0  1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0  1  0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0  1  1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1  0  0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1  0  1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4140" name="Text Box 9"/>
            <p:cNvSpPr txBox="1"/>
            <p:nvPr/>
          </p:nvSpPr>
          <p:spPr>
            <a:xfrm>
              <a:off x="3518" y="1538"/>
              <a:ext cx="584" cy="1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0    0    1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0    1    0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0    1    1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1    0    0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1    0    1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0    0    0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4141" name="Text Box 10"/>
            <p:cNvSpPr txBox="1"/>
            <p:nvPr/>
          </p:nvSpPr>
          <p:spPr>
            <a:xfrm>
              <a:off x="2914" y="1200"/>
              <a:ext cx="480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400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400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400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400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4142" name="Line 11"/>
            <p:cNvSpPr/>
            <p:nvPr/>
          </p:nvSpPr>
          <p:spPr>
            <a:xfrm>
              <a:off x="2928" y="1536"/>
              <a:ext cx="170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143" name="Line 12"/>
            <p:cNvSpPr/>
            <p:nvPr/>
          </p:nvSpPr>
          <p:spPr>
            <a:xfrm>
              <a:off x="3427" y="1143"/>
              <a:ext cx="0" cy="1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144" name="Line 13"/>
            <p:cNvSpPr/>
            <p:nvPr/>
          </p:nvSpPr>
          <p:spPr>
            <a:xfrm>
              <a:off x="2928" y="2954"/>
              <a:ext cx="1701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4145" name="Group 14"/>
            <p:cNvGrpSpPr/>
            <p:nvPr/>
          </p:nvGrpSpPr>
          <p:grpSpPr>
            <a:xfrm>
              <a:off x="3389" y="1138"/>
              <a:ext cx="385" cy="307"/>
              <a:chOff x="1243" y="3202"/>
              <a:chExt cx="385" cy="307"/>
            </a:xfrm>
          </p:grpSpPr>
          <p:sp>
            <p:nvSpPr>
              <p:cNvPr id="44156" name="Text Box 15"/>
              <p:cNvSpPr txBox="1"/>
              <p:nvPr/>
            </p:nvSpPr>
            <p:spPr>
              <a:xfrm>
                <a:off x="1243" y="3285"/>
                <a:ext cx="237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Q</a:t>
                </a:r>
                <a:r>
                  <a:rPr lang="en-US" altLang="zh-CN" sz="1400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zh-CN" sz="1400" baseline="-250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157" name="Text Box 16"/>
              <p:cNvSpPr txBox="1"/>
              <p:nvPr/>
            </p:nvSpPr>
            <p:spPr>
              <a:xfrm>
                <a:off x="1334" y="3202"/>
                <a:ext cx="294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n+1</a:t>
                </a:r>
                <a:endParaRPr lang="en-US" altLang="zh-CN" sz="12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4146" name="Group 17"/>
            <p:cNvGrpSpPr/>
            <p:nvPr/>
          </p:nvGrpSpPr>
          <p:grpSpPr>
            <a:xfrm>
              <a:off x="3684" y="1138"/>
              <a:ext cx="380" cy="307"/>
              <a:chOff x="1154" y="3202"/>
              <a:chExt cx="380" cy="307"/>
            </a:xfrm>
          </p:grpSpPr>
          <p:sp>
            <p:nvSpPr>
              <p:cNvPr id="44154" name="Text Box 18"/>
              <p:cNvSpPr txBox="1"/>
              <p:nvPr/>
            </p:nvSpPr>
            <p:spPr>
              <a:xfrm>
                <a:off x="1154" y="3285"/>
                <a:ext cx="237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Q</a:t>
                </a:r>
                <a:r>
                  <a:rPr lang="en-US" altLang="zh-CN" sz="1400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zh-CN" sz="1400" baseline="-250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155" name="Text Box 19"/>
              <p:cNvSpPr txBox="1"/>
              <p:nvPr/>
            </p:nvSpPr>
            <p:spPr>
              <a:xfrm>
                <a:off x="1240" y="3202"/>
                <a:ext cx="294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n+1</a:t>
                </a:r>
                <a:endParaRPr lang="en-US" altLang="zh-CN" sz="12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4147" name="Group 20"/>
            <p:cNvGrpSpPr/>
            <p:nvPr/>
          </p:nvGrpSpPr>
          <p:grpSpPr>
            <a:xfrm>
              <a:off x="3978" y="1138"/>
              <a:ext cx="389" cy="307"/>
              <a:chOff x="1064" y="3202"/>
              <a:chExt cx="389" cy="307"/>
            </a:xfrm>
          </p:grpSpPr>
          <p:sp>
            <p:nvSpPr>
              <p:cNvPr id="44152" name="Text Box 21"/>
              <p:cNvSpPr txBox="1"/>
              <p:nvPr/>
            </p:nvSpPr>
            <p:spPr>
              <a:xfrm>
                <a:off x="1064" y="3285"/>
                <a:ext cx="237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Q</a:t>
                </a:r>
                <a:r>
                  <a:rPr lang="en-US" altLang="zh-CN" sz="1400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</a:t>
                </a:r>
                <a:endParaRPr lang="en-US" altLang="zh-CN" sz="1400" baseline="-250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153" name="Text Box 22"/>
              <p:cNvSpPr txBox="1"/>
              <p:nvPr/>
            </p:nvSpPr>
            <p:spPr>
              <a:xfrm>
                <a:off x="1159" y="3202"/>
                <a:ext cx="294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n+1</a:t>
                </a:r>
                <a:endParaRPr lang="en-US" altLang="zh-CN" sz="12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4148" name="Line 23"/>
            <p:cNvSpPr/>
            <p:nvPr/>
          </p:nvSpPr>
          <p:spPr>
            <a:xfrm>
              <a:off x="4350" y="1167"/>
              <a:ext cx="0" cy="1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149" name="Text Box 24"/>
            <p:cNvSpPr txBox="1"/>
            <p:nvPr/>
          </p:nvSpPr>
          <p:spPr>
            <a:xfrm>
              <a:off x="4418" y="1248"/>
              <a:ext cx="182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pitchFamily="34" charset="0"/>
                </a:rPr>
                <a:t>Y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4150" name="Text Box 25"/>
            <p:cNvSpPr txBox="1"/>
            <p:nvPr/>
          </p:nvSpPr>
          <p:spPr>
            <a:xfrm>
              <a:off x="4425" y="1536"/>
              <a:ext cx="188" cy="14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ts val="6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4151" name="Line 26"/>
            <p:cNvSpPr/>
            <p:nvPr/>
          </p:nvSpPr>
          <p:spPr>
            <a:xfrm>
              <a:off x="2928" y="1152"/>
              <a:ext cx="1701" cy="0"/>
            </a:xfrm>
            <a:prstGeom prst="line">
              <a:avLst/>
            </a:prstGeom>
            <a:ln w="57150" cap="flat" cmpd="thickThin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9" name="Rectangle 167"/>
          <p:cNvSpPr/>
          <p:nvPr/>
        </p:nvSpPr>
        <p:spPr>
          <a:xfrm>
            <a:off x="3419475" y="590550"/>
            <a:ext cx="20875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4.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卡诺图化简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3024188" y="1050925"/>
            <a:ext cx="5940425" cy="3765550"/>
            <a:chOff x="3023449" y="1050290"/>
            <a:chExt cx="5941039" cy="3766341"/>
          </a:xfrm>
        </p:grpSpPr>
        <p:sp>
          <p:nvSpPr>
            <p:cNvPr id="44042" name="Text Box 65"/>
            <p:cNvSpPr txBox="1"/>
            <p:nvPr/>
          </p:nvSpPr>
          <p:spPr>
            <a:xfrm>
              <a:off x="4212828" y="2346434"/>
              <a:ext cx="10792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D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=Q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’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4043" name="Text Box 84"/>
            <p:cNvSpPr txBox="1"/>
            <p:nvPr/>
          </p:nvSpPr>
          <p:spPr>
            <a:xfrm>
              <a:off x="3612146" y="4384583"/>
              <a:ext cx="26642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D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=Q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’Q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’Q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+Q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’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44044" name="组合 168"/>
            <p:cNvGrpSpPr/>
            <p:nvPr/>
          </p:nvGrpSpPr>
          <p:grpSpPr>
            <a:xfrm>
              <a:off x="3023449" y="1050290"/>
              <a:ext cx="2888617" cy="1150486"/>
              <a:chOff x="3131840" y="1050290"/>
              <a:chExt cx="2888617" cy="1150486"/>
            </a:xfrm>
          </p:grpSpPr>
          <p:grpSp>
            <p:nvGrpSpPr>
              <p:cNvPr id="44117" name="组合 93"/>
              <p:cNvGrpSpPr/>
              <p:nvPr/>
            </p:nvGrpSpPr>
            <p:grpSpPr>
              <a:xfrm>
                <a:off x="3131840" y="1050290"/>
                <a:ext cx="2888617" cy="1145033"/>
                <a:chOff x="4491695" y="987574"/>
                <a:chExt cx="2888617" cy="1145033"/>
              </a:xfrm>
            </p:grpSpPr>
            <p:sp>
              <p:nvSpPr>
                <p:cNvPr id="44120" name="Rectangle 12"/>
                <p:cNvSpPr/>
                <p:nvPr/>
              </p:nvSpPr>
              <p:spPr>
                <a:xfrm>
                  <a:off x="6804954" y="1795910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X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21" name="Rectangle 13"/>
                <p:cNvSpPr/>
                <p:nvPr/>
              </p:nvSpPr>
              <p:spPr>
                <a:xfrm>
                  <a:off x="6227831" y="1795910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X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22" name="Rectangle 14"/>
                <p:cNvSpPr/>
                <p:nvPr/>
              </p:nvSpPr>
              <p:spPr>
                <a:xfrm>
                  <a:off x="5652473" y="1795910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23" name="Rectangle 15"/>
                <p:cNvSpPr/>
                <p:nvPr/>
              </p:nvSpPr>
              <p:spPr>
                <a:xfrm>
                  <a:off x="5075350" y="1795910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24" name="Rectangle 16"/>
                <p:cNvSpPr/>
                <p:nvPr/>
              </p:nvSpPr>
              <p:spPr>
                <a:xfrm>
                  <a:off x="6804954" y="1514923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25" name="Rectangle 17"/>
                <p:cNvSpPr/>
                <p:nvPr/>
              </p:nvSpPr>
              <p:spPr>
                <a:xfrm>
                  <a:off x="6227831" y="1514923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26" name="Rectangle 18"/>
                <p:cNvSpPr/>
                <p:nvPr/>
              </p:nvSpPr>
              <p:spPr>
                <a:xfrm>
                  <a:off x="5652473" y="1514923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27" name="Rectangle 19"/>
                <p:cNvSpPr/>
                <p:nvPr/>
              </p:nvSpPr>
              <p:spPr>
                <a:xfrm>
                  <a:off x="5075350" y="1514923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28" name="Line 20"/>
                <p:cNvSpPr/>
                <p:nvPr/>
              </p:nvSpPr>
              <p:spPr>
                <a:xfrm>
                  <a:off x="5075350" y="1514923"/>
                  <a:ext cx="2304962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29" name="Line 21"/>
                <p:cNvSpPr/>
                <p:nvPr/>
              </p:nvSpPr>
              <p:spPr>
                <a:xfrm>
                  <a:off x="5075350" y="1795910"/>
                  <a:ext cx="230496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30" name="Line 22"/>
                <p:cNvSpPr/>
                <p:nvPr/>
              </p:nvSpPr>
              <p:spPr>
                <a:xfrm>
                  <a:off x="5075350" y="2076898"/>
                  <a:ext cx="2304962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31" name="Line 23"/>
                <p:cNvSpPr/>
                <p:nvPr/>
              </p:nvSpPr>
              <p:spPr>
                <a:xfrm>
                  <a:off x="5075350" y="1514923"/>
                  <a:ext cx="0" cy="561975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32" name="Line 27"/>
                <p:cNvSpPr/>
                <p:nvPr/>
              </p:nvSpPr>
              <p:spPr>
                <a:xfrm>
                  <a:off x="7380312" y="1795910"/>
                  <a:ext cx="0" cy="28098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33" name="Line 28"/>
                <p:cNvSpPr/>
                <p:nvPr/>
              </p:nvSpPr>
              <p:spPr>
                <a:xfrm>
                  <a:off x="7380312" y="1514923"/>
                  <a:ext cx="0" cy="2809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34" name="Line 29"/>
                <p:cNvSpPr/>
                <p:nvPr/>
              </p:nvSpPr>
              <p:spPr>
                <a:xfrm>
                  <a:off x="4770022" y="1306563"/>
                  <a:ext cx="305328" cy="208359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35" name="Text Box 30"/>
                <p:cNvSpPr txBox="1"/>
                <p:nvPr/>
              </p:nvSpPr>
              <p:spPr>
                <a:xfrm>
                  <a:off x="5168031" y="1210742"/>
                  <a:ext cx="2149651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00       01      11     10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36" name="Text Box 31"/>
                <p:cNvSpPr txBox="1"/>
                <p:nvPr/>
              </p:nvSpPr>
              <p:spPr>
                <a:xfrm>
                  <a:off x="4770022" y="1597076"/>
                  <a:ext cx="345921" cy="5355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lnSpc>
                      <a:spcPct val="6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  <a:p>
                  <a:pPr eaLnBrk="1" hangingPunct="1">
                    <a:lnSpc>
                      <a:spcPct val="6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37" name="Text Box 34"/>
                <p:cNvSpPr txBox="1"/>
                <p:nvPr/>
              </p:nvSpPr>
              <p:spPr>
                <a:xfrm>
                  <a:off x="4655883" y="987574"/>
                  <a:ext cx="655949" cy="338554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US" altLang="zh-CN" sz="16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4138" name="Text Box 35"/>
                <p:cNvSpPr txBox="1"/>
                <p:nvPr/>
              </p:nvSpPr>
              <p:spPr>
                <a:xfrm>
                  <a:off x="4491695" y="1203598"/>
                  <a:ext cx="420307" cy="338554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altLang="zh-CN" sz="16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sp>
            <p:nvSpPr>
              <p:cNvPr id="44118" name="AutoShape 110"/>
              <p:cNvSpPr/>
              <p:nvPr/>
            </p:nvSpPr>
            <p:spPr>
              <a:xfrm rot="10800000">
                <a:off x="3957277" y="1579399"/>
                <a:ext cx="144000" cy="612000"/>
              </a:xfrm>
              <a:prstGeom prst="leftBracket">
                <a:avLst>
                  <a:gd name="adj" fmla="val 87400"/>
                </a:avLst>
              </a:prstGeom>
              <a:noFill/>
              <a:ln w="28575" cap="sq" cmpd="sng">
                <a:solidFill>
                  <a:srgbClr val="C0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rot="10800000" vert="eaVert" wrap="none" anchor="ctr"/>
              <a:p>
                <a:pPr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19" name="AutoShape 110"/>
              <p:cNvSpPr/>
              <p:nvPr/>
            </p:nvSpPr>
            <p:spPr>
              <a:xfrm>
                <a:off x="5660417" y="1588776"/>
                <a:ext cx="144016" cy="612000"/>
              </a:xfrm>
              <a:prstGeom prst="leftBracket">
                <a:avLst>
                  <a:gd name="adj" fmla="val 87390"/>
                </a:avLst>
              </a:prstGeom>
              <a:noFill/>
              <a:ln w="28575" cap="sq" cmpd="sng">
                <a:solidFill>
                  <a:srgbClr val="C0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rot="10800000" vert="eaVert" wrap="none" anchor="ctr"/>
              <a:p>
                <a:pPr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4045" name="组合 171"/>
            <p:cNvGrpSpPr/>
            <p:nvPr/>
          </p:nvGrpSpPr>
          <p:grpSpPr>
            <a:xfrm>
              <a:off x="3096973" y="3151155"/>
              <a:ext cx="2888617" cy="1145033"/>
              <a:chOff x="3203848" y="3210530"/>
              <a:chExt cx="2888617" cy="1145033"/>
            </a:xfrm>
          </p:grpSpPr>
          <p:grpSp>
            <p:nvGrpSpPr>
              <p:cNvPr id="44095" name="组合 96"/>
              <p:cNvGrpSpPr/>
              <p:nvPr/>
            </p:nvGrpSpPr>
            <p:grpSpPr>
              <a:xfrm>
                <a:off x="3203848" y="3210530"/>
                <a:ext cx="2888617" cy="1145033"/>
                <a:chOff x="4491695" y="987574"/>
                <a:chExt cx="2888617" cy="1145033"/>
              </a:xfrm>
            </p:grpSpPr>
            <p:sp>
              <p:nvSpPr>
                <p:cNvPr id="44098" name="Rectangle 12"/>
                <p:cNvSpPr/>
                <p:nvPr/>
              </p:nvSpPr>
              <p:spPr>
                <a:xfrm>
                  <a:off x="6804954" y="1795910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X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99" name="Rectangle 13"/>
                <p:cNvSpPr/>
                <p:nvPr/>
              </p:nvSpPr>
              <p:spPr>
                <a:xfrm>
                  <a:off x="6227831" y="1795910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00" name="Rectangle 14"/>
                <p:cNvSpPr/>
                <p:nvPr/>
              </p:nvSpPr>
              <p:spPr>
                <a:xfrm>
                  <a:off x="5652473" y="1795910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01" name="Rectangle 15"/>
                <p:cNvSpPr/>
                <p:nvPr/>
              </p:nvSpPr>
              <p:spPr>
                <a:xfrm>
                  <a:off x="5075350" y="1795910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02" name="Rectangle 16"/>
                <p:cNvSpPr/>
                <p:nvPr/>
              </p:nvSpPr>
              <p:spPr>
                <a:xfrm>
                  <a:off x="6804954" y="1514923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03" name="Rectangle 17"/>
                <p:cNvSpPr/>
                <p:nvPr/>
              </p:nvSpPr>
              <p:spPr>
                <a:xfrm>
                  <a:off x="6227831" y="1514923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04" name="Rectangle 18"/>
                <p:cNvSpPr/>
                <p:nvPr/>
              </p:nvSpPr>
              <p:spPr>
                <a:xfrm>
                  <a:off x="5652473" y="1514923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05" name="Rectangle 19"/>
                <p:cNvSpPr/>
                <p:nvPr/>
              </p:nvSpPr>
              <p:spPr>
                <a:xfrm>
                  <a:off x="5075350" y="1514923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06" name="Line 20"/>
                <p:cNvSpPr/>
                <p:nvPr/>
              </p:nvSpPr>
              <p:spPr>
                <a:xfrm>
                  <a:off x="5075350" y="1514923"/>
                  <a:ext cx="2304962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07" name="Line 21"/>
                <p:cNvSpPr/>
                <p:nvPr/>
              </p:nvSpPr>
              <p:spPr>
                <a:xfrm>
                  <a:off x="5075350" y="1795910"/>
                  <a:ext cx="230496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08" name="Line 22"/>
                <p:cNvSpPr/>
                <p:nvPr/>
              </p:nvSpPr>
              <p:spPr>
                <a:xfrm>
                  <a:off x="5075350" y="2076898"/>
                  <a:ext cx="2304962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09" name="Line 23"/>
                <p:cNvSpPr/>
                <p:nvPr/>
              </p:nvSpPr>
              <p:spPr>
                <a:xfrm>
                  <a:off x="5075350" y="1514923"/>
                  <a:ext cx="0" cy="561975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10" name="Line 27"/>
                <p:cNvSpPr/>
                <p:nvPr/>
              </p:nvSpPr>
              <p:spPr>
                <a:xfrm>
                  <a:off x="7380312" y="1795910"/>
                  <a:ext cx="0" cy="28098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11" name="Line 28"/>
                <p:cNvSpPr/>
                <p:nvPr/>
              </p:nvSpPr>
              <p:spPr>
                <a:xfrm>
                  <a:off x="7380312" y="1514923"/>
                  <a:ext cx="0" cy="2809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12" name="Line 29"/>
                <p:cNvSpPr/>
                <p:nvPr/>
              </p:nvSpPr>
              <p:spPr>
                <a:xfrm>
                  <a:off x="4770022" y="1306563"/>
                  <a:ext cx="305328" cy="208359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113" name="Text Box 30"/>
                <p:cNvSpPr txBox="1"/>
                <p:nvPr/>
              </p:nvSpPr>
              <p:spPr>
                <a:xfrm>
                  <a:off x="5168031" y="1210742"/>
                  <a:ext cx="2149651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00       01      11     10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14" name="Text Box 31"/>
                <p:cNvSpPr txBox="1"/>
                <p:nvPr/>
              </p:nvSpPr>
              <p:spPr>
                <a:xfrm>
                  <a:off x="4770022" y="1597076"/>
                  <a:ext cx="345921" cy="5355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lnSpc>
                      <a:spcPct val="6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  <a:p>
                  <a:pPr eaLnBrk="1" hangingPunct="1">
                    <a:lnSpc>
                      <a:spcPct val="6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15" name="Text Box 34"/>
                <p:cNvSpPr txBox="1"/>
                <p:nvPr/>
              </p:nvSpPr>
              <p:spPr>
                <a:xfrm>
                  <a:off x="4655883" y="987574"/>
                  <a:ext cx="655949" cy="338554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US" altLang="zh-CN" sz="16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4116" name="Text Box 35"/>
                <p:cNvSpPr txBox="1"/>
                <p:nvPr/>
              </p:nvSpPr>
              <p:spPr>
                <a:xfrm>
                  <a:off x="4491695" y="1203598"/>
                  <a:ext cx="420307" cy="338554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altLang="zh-CN" sz="16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sp>
            <p:nvSpPr>
              <p:cNvPr id="44096" name="圆角矩形 118"/>
              <p:cNvSpPr/>
              <p:nvPr/>
            </p:nvSpPr>
            <p:spPr>
              <a:xfrm>
                <a:off x="5652120" y="3774068"/>
                <a:ext cx="288032" cy="50405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97" name="椭圆 119"/>
              <p:cNvSpPr/>
              <p:nvPr/>
            </p:nvSpPr>
            <p:spPr>
              <a:xfrm>
                <a:off x="4499992" y="3749016"/>
                <a:ext cx="288032" cy="288000"/>
              </a:xfrm>
              <a:prstGeom prst="ellipse">
                <a:avLst/>
              </a:pr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4046" name="组合 169"/>
            <p:cNvGrpSpPr/>
            <p:nvPr/>
          </p:nvGrpSpPr>
          <p:grpSpPr>
            <a:xfrm>
              <a:off x="6075871" y="1051932"/>
              <a:ext cx="2888617" cy="1145033"/>
              <a:chOff x="6075871" y="1051932"/>
              <a:chExt cx="2888617" cy="1145033"/>
            </a:xfrm>
          </p:grpSpPr>
          <p:grpSp>
            <p:nvGrpSpPr>
              <p:cNvPr id="44072" name="组合 120"/>
              <p:cNvGrpSpPr/>
              <p:nvPr/>
            </p:nvGrpSpPr>
            <p:grpSpPr>
              <a:xfrm>
                <a:off x="6075871" y="1051932"/>
                <a:ext cx="2888617" cy="1145033"/>
                <a:chOff x="4491695" y="987574"/>
                <a:chExt cx="2888617" cy="1145033"/>
              </a:xfrm>
            </p:grpSpPr>
            <p:sp>
              <p:nvSpPr>
                <p:cNvPr id="44076" name="Rectangle 12"/>
                <p:cNvSpPr/>
                <p:nvPr/>
              </p:nvSpPr>
              <p:spPr>
                <a:xfrm>
                  <a:off x="6804954" y="1795910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X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7" name="Rectangle 13"/>
                <p:cNvSpPr/>
                <p:nvPr/>
              </p:nvSpPr>
              <p:spPr>
                <a:xfrm>
                  <a:off x="6227831" y="1795910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X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8" name="Rectangle 14"/>
                <p:cNvSpPr/>
                <p:nvPr/>
              </p:nvSpPr>
              <p:spPr>
                <a:xfrm>
                  <a:off x="5652473" y="1795910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9" name="Rectangle 15"/>
                <p:cNvSpPr/>
                <p:nvPr/>
              </p:nvSpPr>
              <p:spPr>
                <a:xfrm>
                  <a:off x="5075350" y="1795910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80" name="Rectangle 16"/>
                <p:cNvSpPr/>
                <p:nvPr/>
              </p:nvSpPr>
              <p:spPr>
                <a:xfrm>
                  <a:off x="6804954" y="1514923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81" name="Rectangle 17"/>
                <p:cNvSpPr/>
                <p:nvPr/>
              </p:nvSpPr>
              <p:spPr>
                <a:xfrm>
                  <a:off x="6227831" y="1514923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82" name="Rectangle 18"/>
                <p:cNvSpPr/>
                <p:nvPr/>
              </p:nvSpPr>
              <p:spPr>
                <a:xfrm>
                  <a:off x="5652473" y="1514923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83" name="Rectangle 19"/>
                <p:cNvSpPr/>
                <p:nvPr/>
              </p:nvSpPr>
              <p:spPr>
                <a:xfrm>
                  <a:off x="5075350" y="1514923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84" name="Line 20"/>
                <p:cNvSpPr/>
                <p:nvPr/>
              </p:nvSpPr>
              <p:spPr>
                <a:xfrm>
                  <a:off x="5075350" y="1514923"/>
                  <a:ext cx="2304962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85" name="Line 21"/>
                <p:cNvSpPr/>
                <p:nvPr/>
              </p:nvSpPr>
              <p:spPr>
                <a:xfrm>
                  <a:off x="5075350" y="1795910"/>
                  <a:ext cx="230496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86" name="Line 22"/>
                <p:cNvSpPr/>
                <p:nvPr/>
              </p:nvSpPr>
              <p:spPr>
                <a:xfrm>
                  <a:off x="5075350" y="2076898"/>
                  <a:ext cx="2304962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87" name="Line 23"/>
                <p:cNvSpPr/>
                <p:nvPr/>
              </p:nvSpPr>
              <p:spPr>
                <a:xfrm>
                  <a:off x="5075350" y="1514923"/>
                  <a:ext cx="0" cy="561975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88" name="Line 27"/>
                <p:cNvSpPr/>
                <p:nvPr/>
              </p:nvSpPr>
              <p:spPr>
                <a:xfrm>
                  <a:off x="7380312" y="1795910"/>
                  <a:ext cx="0" cy="28098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89" name="Line 28"/>
                <p:cNvSpPr/>
                <p:nvPr/>
              </p:nvSpPr>
              <p:spPr>
                <a:xfrm>
                  <a:off x="7380312" y="1514923"/>
                  <a:ext cx="0" cy="2809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90" name="Line 29"/>
                <p:cNvSpPr/>
                <p:nvPr/>
              </p:nvSpPr>
              <p:spPr>
                <a:xfrm>
                  <a:off x="4770022" y="1306563"/>
                  <a:ext cx="305328" cy="208359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91" name="Text Box 30"/>
                <p:cNvSpPr txBox="1"/>
                <p:nvPr/>
              </p:nvSpPr>
              <p:spPr>
                <a:xfrm>
                  <a:off x="5168031" y="1210742"/>
                  <a:ext cx="2149651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00       01      11     10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92" name="Text Box 31"/>
                <p:cNvSpPr txBox="1"/>
                <p:nvPr/>
              </p:nvSpPr>
              <p:spPr>
                <a:xfrm>
                  <a:off x="4770022" y="1597076"/>
                  <a:ext cx="345921" cy="5355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lnSpc>
                      <a:spcPct val="6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  <a:p>
                  <a:pPr eaLnBrk="1" hangingPunct="1">
                    <a:lnSpc>
                      <a:spcPct val="6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93" name="Text Box 34"/>
                <p:cNvSpPr txBox="1"/>
                <p:nvPr/>
              </p:nvSpPr>
              <p:spPr>
                <a:xfrm>
                  <a:off x="4655883" y="987574"/>
                  <a:ext cx="655949" cy="338554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US" altLang="zh-CN" sz="16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4094" name="Text Box 35"/>
                <p:cNvSpPr txBox="1"/>
                <p:nvPr/>
              </p:nvSpPr>
              <p:spPr>
                <a:xfrm>
                  <a:off x="4491695" y="1203598"/>
                  <a:ext cx="420307" cy="338554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altLang="zh-CN" sz="16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sp>
            <p:nvSpPr>
              <p:cNvPr id="44073" name="AutoShape 110"/>
              <p:cNvSpPr/>
              <p:nvPr/>
            </p:nvSpPr>
            <p:spPr>
              <a:xfrm rot="10800000">
                <a:off x="6876256" y="1923677"/>
                <a:ext cx="169052" cy="269363"/>
              </a:xfrm>
              <a:prstGeom prst="leftBracket">
                <a:avLst>
                  <a:gd name="adj" fmla="val 87399"/>
                </a:avLst>
              </a:prstGeom>
              <a:noFill/>
              <a:ln w="28575" cap="sq" cmpd="sng">
                <a:solidFill>
                  <a:srgbClr val="C0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rot="10800000" vert="eaVert" wrap="none" anchor="ctr"/>
              <a:p>
                <a:pPr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74" name="AutoShape 110"/>
              <p:cNvSpPr/>
              <p:nvPr/>
            </p:nvSpPr>
            <p:spPr>
              <a:xfrm>
                <a:off x="8568823" y="1899928"/>
                <a:ext cx="216024" cy="278740"/>
              </a:xfrm>
              <a:prstGeom prst="leftBracket">
                <a:avLst>
                  <a:gd name="adj" fmla="val 87395"/>
                </a:avLst>
              </a:prstGeom>
              <a:noFill/>
              <a:ln w="28575" cap="sq" cmpd="sng">
                <a:solidFill>
                  <a:srgbClr val="C0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rot="10800000" vert="eaVert" wrap="none" anchor="ctr"/>
              <a:p>
                <a:pPr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75" name="圆角矩形 164"/>
              <p:cNvSpPr/>
              <p:nvPr/>
            </p:nvSpPr>
            <p:spPr>
              <a:xfrm>
                <a:off x="7956376" y="1635646"/>
                <a:ext cx="288032" cy="50405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047" name="Text Box 23"/>
            <p:cNvSpPr txBox="1"/>
            <p:nvPr/>
          </p:nvSpPr>
          <p:spPr>
            <a:xfrm>
              <a:off x="6876256" y="2355726"/>
              <a:ext cx="208823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D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=Q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’+Q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8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44048" name="组合 170"/>
            <p:cNvGrpSpPr/>
            <p:nvPr/>
          </p:nvGrpSpPr>
          <p:grpSpPr>
            <a:xfrm>
              <a:off x="6052121" y="3160447"/>
              <a:ext cx="2888617" cy="1145033"/>
              <a:chOff x="6075871" y="3219822"/>
              <a:chExt cx="2888617" cy="1145033"/>
            </a:xfrm>
          </p:grpSpPr>
          <p:grpSp>
            <p:nvGrpSpPr>
              <p:cNvPr id="44050" name="组合 142"/>
              <p:cNvGrpSpPr/>
              <p:nvPr/>
            </p:nvGrpSpPr>
            <p:grpSpPr>
              <a:xfrm>
                <a:off x="6075871" y="3219822"/>
                <a:ext cx="2888617" cy="1145033"/>
                <a:chOff x="4491695" y="987574"/>
                <a:chExt cx="2888617" cy="1145033"/>
              </a:xfrm>
            </p:grpSpPr>
            <p:sp>
              <p:nvSpPr>
                <p:cNvPr id="44053" name="Rectangle 12"/>
                <p:cNvSpPr/>
                <p:nvPr/>
              </p:nvSpPr>
              <p:spPr>
                <a:xfrm>
                  <a:off x="6804954" y="1795910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X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54" name="Rectangle 13"/>
                <p:cNvSpPr/>
                <p:nvPr/>
              </p:nvSpPr>
              <p:spPr>
                <a:xfrm>
                  <a:off x="6227831" y="1795910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X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55" name="Rectangle 14"/>
                <p:cNvSpPr/>
                <p:nvPr/>
              </p:nvSpPr>
              <p:spPr>
                <a:xfrm>
                  <a:off x="5652473" y="1795910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56" name="Rectangle 15"/>
                <p:cNvSpPr/>
                <p:nvPr/>
              </p:nvSpPr>
              <p:spPr>
                <a:xfrm>
                  <a:off x="5075350" y="1795910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57" name="Rectangle 16"/>
                <p:cNvSpPr/>
                <p:nvPr/>
              </p:nvSpPr>
              <p:spPr>
                <a:xfrm>
                  <a:off x="6804954" y="1514923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58" name="Rectangle 17"/>
                <p:cNvSpPr/>
                <p:nvPr/>
              </p:nvSpPr>
              <p:spPr>
                <a:xfrm>
                  <a:off x="6227831" y="1514923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59" name="Rectangle 18"/>
                <p:cNvSpPr/>
                <p:nvPr/>
              </p:nvSpPr>
              <p:spPr>
                <a:xfrm>
                  <a:off x="5652473" y="1514923"/>
                  <a:ext cx="575358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60" name="Rectangle 19"/>
                <p:cNvSpPr/>
                <p:nvPr/>
              </p:nvSpPr>
              <p:spPr>
                <a:xfrm>
                  <a:off x="5075350" y="1514923"/>
                  <a:ext cx="577123" cy="280988"/>
                </a:xfrm>
                <a:prstGeom prst="rect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p>
                  <a:pPr algn="ctr" eaLnBrk="1" hangingPunct="1">
                    <a:spcBef>
                      <a:spcPct val="20000"/>
                    </a:spcBef>
                    <a:buClr>
                      <a:srgbClr val="3333CC"/>
                    </a:buClr>
                    <a:buSzPct val="80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61" name="Line 20"/>
                <p:cNvSpPr/>
                <p:nvPr/>
              </p:nvSpPr>
              <p:spPr>
                <a:xfrm>
                  <a:off x="5075350" y="1514923"/>
                  <a:ext cx="2304962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62" name="Line 21"/>
                <p:cNvSpPr/>
                <p:nvPr/>
              </p:nvSpPr>
              <p:spPr>
                <a:xfrm>
                  <a:off x="5075350" y="1795910"/>
                  <a:ext cx="230496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63" name="Line 22"/>
                <p:cNvSpPr/>
                <p:nvPr/>
              </p:nvSpPr>
              <p:spPr>
                <a:xfrm>
                  <a:off x="5075350" y="2076898"/>
                  <a:ext cx="2304962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64" name="Line 23"/>
                <p:cNvSpPr/>
                <p:nvPr/>
              </p:nvSpPr>
              <p:spPr>
                <a:xfrm>
                  <a:off x="5075350" y="1514923"/>
                  <a:ext cx="0" cy="561975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65" name="Line 27"/>
                <p:cNvSpPr/>
                <p:nvPr/>
              </p:nvSpPr>
              <p:spPr>
                <a:xfrm>
                  <a:off x="7380312" y="1795910"/>
                  <a:ext cx="0" cy="28098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66" name="Line 28"/>
                <p:cNvSpPr/>
                <p:nvPr/>
              </p:nvSpPr>
              <p:spPr>
                <a:xfrm>
                  <a:off x="7380312" y="1514923"/>
                  <a:ext cx="0" cy="2809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67" name="Line 29"/>
                <p:cNvSpPr/>
                <p:nvPr/>
              </p:nvSpPr>
              <p:spPr>
                <a:xfrm>
                  <a:off x="4770022" y="1306563"/>
                  <a:ext cx="305328" cy="208359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44068" name="Text Box 30"/>
                <p:cNvSpPr txBox="1"/>
                <p:nvPr/>
              </p:nvSpPr>
              <p:spPr>
                <a:xfrm>
                  <a:off x="5168031" y="1210742"/>
                  <a:ext cx="2149651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00       01      11     10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69" name="Text Box 31"/>
                <p:cNvSpPr txBox="1"/>
                <p:nvPr/>
              </p:nvSpPr>
              <p:spPr>
                <a:xfrm>
                  <a:off x="4770022" y="1597076"/>
                  <a:ext cx="345921" cy="5355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lnSpc>
                      <a:spcPct val="6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  <a:p>
                  <a:pPr eaLnBrk="1" hangingPunct="1">
                    <a:lnSpc>
                      <a:spcPct val="6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sz="16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0" name="Text Box 34"/>
                <p:cNvSpPr txBox="1"/>
                <p:nvPr/>
              </p:nvSpPr>
              <p:spPr>
                <a:xfrm>
                  <a:off x="4655883" y="987574"/>
                  <a:ext cx="655949" cy="338554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US" altLang="zh-CN" sz="16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4071" name="Text Box 35"/>
                <p:cNvSpPr txBox="1"/>
                <p:nvPr/>
              </p:nvSpPr>
              <p:spPr>
                <a:xfrm>
                  <a:off x="4491695" y="1203598"/>
                  <a:ext cx="420307" cy="338554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  <a:buClr>
                      <a:srgbClr val="FF6600"/>
                    </a:buClr>
                    <a:buSzPct val="65000"/>
                    <a:buFont typeface="Wingdings" panose="05000000000000000000" pitchFamily="2" charset="2"/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altLang="zh-CN" sz="1600" b="1" baseline="-25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altLang="zh-CN" sz="16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sp>
            <p:nvSpPr>
              <p:cNvPr id="44051" name="圆角矩形 162"/>
              <p:cNvSpPr/>
              <p:nvPr/>
            </p:nvSpPr>
            <p:spPr>
              <a:xfrm>
                <a:off x="7992759" y="3795886"/>
                <a:ext cx="288032" cy="50405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2" name="圆角矩形 166"/>
              <p:cNvSpPr/>
              <p:nvPr/>
            </p:nvSpPr>
            <p:spPr>
              <a:xfrm>
                <a:off x="6828756" y="3795886"/>
                <a:ext cx="864096" cy="216024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049" name="Text Box 43"/>
            <p:cNvSpPr txBox="1"/>
            <p:nvPr/>
          </p:nvSpPr>
          <p:spPr>
            <a:xfrm>
              <a:off x="6852506" y="4447299"/>
              <a:ext cx="201622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Y=Q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’Q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’+Q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8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4041" name="Text Box 4"/>
          <p:cNvSpPr txBox="1"/>
          <p:nvPr/>
        </p:nvSpPr>
        <p:spPr>
          <a:xfrm>
            <a:off x="827088" y="50800"/>
            <a:ext cx="738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序列信号发生器的设计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 bwMode="auto">
          <a:xfrm>
            <a:off x="1785938" y="3857625"/>
            <a:ext cx="5400675" cy="35718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3" name="Picture 7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ext Box 4"/>
          <p:cNvSpPr txBox="1"/>
          <p:nvPr/>
        </p:nvSpPr>
        <p:spPr>
          <a:xfrm>
            <a:off x="1071563" y="104775"/>
            <a:ext cx="70008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利用中规模计数器芯片设计时序逻辑电路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grpSp>
        <p:nvGrpSpPr>
          <p:cNvPr id="15365" name="组合 13"/>
          <p:cNvGrpSpPr/>
          <p:nvPr/>
        </p:nvGrpSpPr>
        <p:grpSpPr>
          <a:xfrm>
            <a:off x="1143000" y="725488"/>
            <a:ext cx="6886575" cy="2060575"/>
            <a:chOff x="614334" y="2133182"/>
            <a:chExt cx="6886624" cy="2059401"/>
          </a:xfrm>
        </p:grpSpPr>
        <p:sp>
          <p:nvSpPr>
            <p:cNvPr id="575492" name="Text Box 4"/>
            <p:cNvSpPr txBox="1">
              <a:spLocks noChangeArrowheads="1"/>
            </p:cNvSpPr>
            <p:nvPr/>
          </p:nvSpPr>
          <p:spPr bwMode="auto">
            <a:xfrm>
              <a:off x="623859" y="2482233"/>
              <a:ext cx="6877099" cy="17071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179705" marR="0" indent="-179705" defTabSz="914400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同步十进制加法计数器：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74LS160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（异步清零）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, 74LS162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同步清零）</a:t>
              </a:r>
              <a:endParaRPr kumimoji="1" lang="en-US" altLang="zh-CN" sz="15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  <a:p>
              <a:pPr marL="179705" marR="0" indent="-179705" defTabSz="914400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同步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位二进制加法计数器： 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74LS161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（异步清零）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, 74LS163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（同步清零） </a:t>
              </a:r>
              <a:endParaRPr kumimoji="1" lang="en-US" altLang="zh-CN" sz="1500" b="1" kern="120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179705" marR="0" indent="-179705" defTabSz="914400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异步二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-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五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-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十进制加法计数器：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74LS90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（异步清零）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, 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74LS290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（异步清零）</a:t>
              </a:r>
              <a:endParaRPr kumimoji="1" lang="en-US" altLang="zh-CN" sz="15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  <a:p>
              <a:pPr marL="179705" marR="0" indent="-179705" defTabSz="914400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同步十进制加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/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减计数器： 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74LS192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双时钟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）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,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74LS190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（单时钟）</a:t>
              </a:r>
              <a:endParaRPr kumimoji="1" lang="en-US" altLang="zh-CN" sz="15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  <a:p>
              <a:pPr marL="179705" marR="0" indent="-179705" defTabSz="914400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同步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位二进制加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/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减计数器： 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74LS193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（双时钟）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,</a:t>
              </a:r>
              <a:r>
                <a:rPr kumimoji="1" lang="en-US" altLang="zh-CN" sz="15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 74LS191</a:t>
              </a:r>
              <a:r>
                <a:rPr kumimoji="1" lang="zh-CN" altLang="en-US" sz="1500" b="1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（单时钟）</a:t>
              </a:r>
              <a:endParaRPr kumimoji="1" lang="en-US" altLang="zh-CN" sz="15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圆角矩形 248"/>
            <p:cNvSpPr>
              <a:spLocks noChangeArrowheads="1"/>
            </p:cNvSpPr>
            <p:nvPr/>
          </p:nvSpPr>
          <p:spPr bwMode="auto">
            <a:xfrm>
              <a:off x="614334" y="2356891"/>
              <a:ext cx="6815186" cy="1835692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>
                  <a:lumMod val="50000"/>
                </a:schemeClr>
              </a:solidFill>
              <a:prstDash val="sysDash"/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6" name="TextBox 12"/>
            <p:cNvSpPr txBox="1"/>
            <p:nvPr/>
          </p:nvSpPr>
          <p:spPr>
            <a:xfrm>
              <a:off x="3328997" y="2133182"/>
              <a:ext cx="1357322" cy="3539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700" b="1" dirty="0">
                  <a:solidFill>
                    <a:schemeClr val="bg2"/>
                  </a:solidFill>
                  <a:ea typeface="黑体" panose="02010609060101010101" pitchFamily="49" charset="-122"/>
                </a:rPr>
                <a:t>计数器芯片</a:t>
              </a:r>
              <a:endParaRPr lang="en-US" altLang="zh-CN" sz="1700" b="1" dirty="0">
                <a:solidFill>
                  <a:schemeClr val="bg2"/>
                </a:solidFill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785938" y="3173413"/>
          <a:ext cx="5386388" cy="1755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640"/>
                <a:gridCol w="1071577"/>
                <a:gridCol w="1143016"/>
                <a:gridCol w="1071577"/>
                <a:gridCol w="1071577"/>
              </a:tblGrid>
              <a:tr h="3048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芯片型号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计数进制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1" marR="91441" marT="45728" marB="45728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输出特点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置数方式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清零方式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>
                    <a:solidFill>
                      <a:srgbClr val="CCECFF"/>
                    </a:solidFill>
                  </a:tcPr>
                </a:tc>
              </a:tr>
              <a:tr h="3791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+mj-lt"/>
                          <a:ea typeface="黑体" panose="02010609060101010101" pitchFamily="49" charset="-122"/>
                        </a:rPr>
                        <a:t>74LS160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marL="91441" marR="91441" marT="45728" marB="45728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8421BCD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异步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</a:tr>
              <a:tr h="357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+mj-lt"/>
                          <a:ea typeface="黑体" panose="02010609060101010101" pitchFamily="49" charset="-122"/>
                        </a:rPr>
                        <a:t>74LS161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marL="91441" marR="91441" marT="45728" marB="45728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十六进制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位二进制码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异步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</a:tr>
              <a:tr h="357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+mj-lt"/>
                          <a:ea typeface="黑体" panose="02010609060101010101" pitchFamily="49" charset="-122"/>
                        </a:rPr>
                        <a:t>74LS162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marL="91441" marR="91441" marT="45728" marB="45728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8421BCD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</a:tr>
              <a:tr h="357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+mj-lt"/>
                          <a:ea typeface="黑体" panose="02010609060101010101" pitchFamily="49" charset="-122"/>
                        </a:rPr>
                        <a:t>74LS163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marL="91441" marR="91441" marT="45728" marB="45728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十六进制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位二进制码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1" marR="91441" marT="45728" marB="45728"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3" name="组合 12"/>
          <p:cNvGrpSpPr/>
          <p:nvPr/>
        </p:nvGrpSpPr>
        <p:grpSpPr>
          <a:xfrm>
            <a:off x="7329488" y="3043238"/>
            <a:ext cx="1671320" cy="657860"/>
            <a:chOff x="4429124" y="984439"/>
            <a:chExt cx="4997944" cy="810765"/>
          </a:xfrm>
        </p:grpSpPr>
        <p:sp>
          <p:nvSpPr>
            <p:cNvPr id="15412" name="圆角矩形标注 13"/>
            <p:cNvSpPr/>
            <p:nvPr/>
          </p:nvSpPr>
          <p:spPr>
            <a:xfrm>
              <a:off x="4451911" y="984439"/>
              <a:ext cx="4921988" cy="798613"/>
            </a:xfrm>
            <a:prstGeom prst="wedgeRoundRectCallout">
              <a:avLst>
                <a:gd name="adj1" fmla="val -79116"/>
                <a:gd name="adj2" fmla="val 27426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5413" name="Text Box 34"/>
            <p:cNvSpPr txBox="1"/>
            <p:nvPr/>
          </p:nvSpPr>
          <p:spPr>
            <a:xfrm>
              <a:off x="4429124" y="1000091"/>
              <a:ext cx="4997944" cy="7951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清零只需要</a:t>
              </a:r>
              <a:r>
                <a:rPr lang="en-US" altLang="zh-CN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个条件：清零端给有效信号立即回零</a:t>
              </a:r>
              <a:endParaRPr lang="en-US" altLang="zh-CN" sz="1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7358063" y="4132263"/>
            <a:ext cx="1643062" cy="654050"/>
            <a:chOff x="4429124" y="976683"/>
            <a:chExt cx="4196602" cy="804764"/>
          </a:xfrm>
        </p:grpSpPr>
        <p:sp>
          <p:nvSpPr>
            <p:cNvPr id="15410" name="圆角矩形标注 13"/>
            <p:cNvSpPr/>
            <p:nvPr/>
          </p:nvSpPr>
          <p:spPr>
            <a:xfrm>
              <a:off x="4451345" y="984439"/>
              <a:ext cx="4128913" cy="797008"/>
            </a:xfrm>
            <a:prstGeom prst="wedgeRoundRectCallout">
              <a:avLst>
                <a:gd name="adj1" fmla="val -80296"/>
                <a:gd name="adj2" fmla="val 3907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5411" name="Text Box 34"/>
            <p:cNvSpPr txBox="1"/>
            <p:nvPr/>
          </p:nvSpPr>
          <p:spPr>
            <a:xfrm>
              <a:off x="4429124" y="976683"/>
              <a:ext cx="4196602" cy="79495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清零需要</a:t>
              </a:r>
              <a:r>
                <a:rPr lang="en-US" altLang="zh-CN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个条件同时具备：清零端给有效信号</a:t>
              </a:r>
              <a:r>
                <a:rPr lang="en-US" altLang="zh-CN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zh-CN" altLang="en-US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时钟边沿到来</a:t>
              </a:r>
              <a:r>
                <a:rPr lang="en-US" altLang="zh-CN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1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21"/>
          <p:cNvGrpSpPr/>
          <p:nvPr/>
        </p:nvGrpSpPr>
        <p:grpSpPr>
          <a:xfrm>
            <a:off x="142875" y="3257550"/>
            <a:ext cx="1500188" cy="1330325"/>
            <a:chOff x="142844" y="3257555"/>
            <a:chExt cx="1500198" cy="1329990"/>
          </a:xfrm>
        </p:grpSpPr>
        <p:sp>
          <p:nvSpPr>
            <p:cNvPr id="15407" name="Text Box 34"/>
            <p:cNvSpPr txBox="1"/>
            <p:nvPr/>
          </p:nvSpPr>
          <p:spPr>
            <a:xfrm>
              <a:off x="142844" y="3571882"/>
              <a:ext cx="1500198" cy="10156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zh-CN" altLang="en-US" sz="12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时钟边沿</a:t>
              </a:r>
              <a:r>
                <a:rPr lang="zh-CN" altLang="en-US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到来时，且</a:t>
              </a:r>
              <a:r>
                <a:rPr lang="zh-CN" altLang="en-US" sz="12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置数使能</a:t>
              </a:r>
              <a:r>
                <a:rPr lang="zh-CN" altLang="en-US" sz="1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信号有效，向计数器装入用户指定的初始值</a:t>
              </a:r>
              <a:endParaRPr lang="en-US" altLang="zh-CN" sz="1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142844" y="3433724"/>
              <a:ext cx="1500198" cy="1152235"/>
            </a:xfrm>
            <a:prstGeom prst="roundRect">
              <a:avLst/>
            </a:prstGeom>
            <a:noFill/>
            <a:ln w="19050" cap="flat" cmpd="sng" algn="ctr">
              <a:solidFill>
                <a:schemeClr val="tx2">
                  <a:lumMod val="50000"/>
                </a:scheme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9" name="TextBox 20"/>
            <p:cNvSpPr txBox="1"/>
            <p:nvPr/>
          </p:nvSpPr>
          <p:spPr>
            <a:xfrm>
              <a:off x="438121" y="3257555"/>
              <a:ext cx="928694" cy="307777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置数功能</a:t>
              </a:r>
              <a:endParaRPr lang="en-US" altLang="zh-CN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2" name="Picture 18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3" name="Text Box 149"/>
          <p:cNvSpPr txBox="1"/>
          <p:nvPr/>
        </p:nvSpPr>
        <p:spPr>
          <a:xfrm>
            <a:off x="755650" y="617538"/>
            <a:ext cx="24479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5.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略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755650" y="1058863"/>
            <a:ext cx="20161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6.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检查无关项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79500" y="1851025"/>
            <a:ext cx="3141663" cy="1881188"/>
            <a:chOff x="3183632" y="1075315"/>
            <a:chExt cx="3141068" cy="1880560"/>
          </a:xfrm>
        </p:grpSpPr>
        <p:sp>
          <p:nvSpPr>
            <p:cNvPr id="46094" name="Oval 67"/>
            <p:cNvSpPr/>
            <p:nvPr/>
          </p:nvSpPr>
          <p:spPr>
            <a:xfrm>
              <a:off x="3183632" y="1087190"/>
              <a:ext cx="756000" cy="396000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600" b="1" baseline="-25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095" name="Line 68"/>
            <p:cNvSpPr/>
            <p:nvPr/>
          </p:nvSpPr>
          <p:spPr>
            <a:xfrm>
              <a:off x="3923928" y="1275606"/>
              <a:ext cx="3600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6" name="Line 69"/>
            <p:cNvSpPr/>
            <p:nvPr/>
          </p:nvSpPr>
          <p:spPr>
            <a:xfrm>
              <a:off x="5140805" y="1263731"/>
              <a:ext cx="3600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7" name="Line 70"/>
            <p:cNvSpPr/>
            <p:nvPr/>
          </p:nvSpPr>
          <p:spPr>
            <a:xfrm>
              <a:off x="5919936" y="1491630"/>
              <a:ext cx="0" cy="3240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8" name="Line 71"/>
            <p:cNvSpPr/>
            <p:nvPr/>
          </p:nvSpPr>
          <p:spPr>
            <a:xfrm flipH="1">
              <a:off x="5127848" y="2028212"/>
              <a:ext cx="3600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9" name="Line 72"/>
            <p:cNvSpPr/>
            <p:nvPr/>
          </p:nvSpPr>
          <p:spPr>
            <a:xfrm flipH="1">
              <a:off x="3951212" y="2040087"/>
              <a:ext cx="3600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00" name="Line 73"/>
            <p:cNvSpPr/>
            <p:nvPr/>
          </p:nvSpPr>
          <p:spPr>
            <a:xfrm flipV="1">
              <a:off x="3575005" y="1491630"/>
              <a:ext cx="0" cy="3240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01" name="Oval 74"/>
            <p:cNvSpPr/>
            <p:nvPr/>
          </p:nvSpPr>
          <p:spPr>
            <a:xfrm>
              <a:off x="4335422" y="1075315"/>
              <a:ext cx="756000" cy="396000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600" b="1" baseline="-25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102" name="Oval 75"/>
            <p:cNvSpPr/>
            <p:nvPr/>
          </p:nvSpPr>
          <p:spPr>
            <a:xfrm>
              <a:off x="5540000" y="1084902"/>
              <a:ext cx="756000" cy="396000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600" b="1" baseline="-25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103" name="Oval 76"/>
            <p:cNvSpPr/>
            <p:nvPr/>
          </p:nvSpPr>
          <p:spPr>
            <a:xfrm>
              <a:off x="5544950" y="1816045"/>
              <a:ext cx="756000" cy="396000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600" b="1" baseline="-25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104" name="Oval 77"/>
            <p:cNvSpPr/>
            <p:nvPr/>
          </p:nvSpPr>
          <p:spPr>
            <a:xfrm>
              <a:off x="4335760" y="1839795"/>
              <a:ext cx="756000" cy="396000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600" b="1" baseline="-25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105" name="Oval 78"/>
            <p:cNvSpPr/>
            <p:nvPr/>
          </p:nvSpPr>
          <p:spPr>
            <a:xfrm>
              <a:off x="3183632" y="1851670"/>
              <a:ext cx="756000" cy="396000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600" b="1" baseline="-25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106" name="Oval 79"/>
            <p:cNvSpPr/>
            <p:nvPr/>
          </p:nvSpPr>
          <p:spPr>
            <a:xfrm>
              <a:off x="5568700" y="2559117"/>
              <a:ext cx="756000" cy="396000"/>
            </a:xfrm>
            <a:prstGeom prst="ellipse">
              <a:avLst/>
            </a:prstGeom>
            <a:solidFill>
              <a:srgbClr val="FDF94D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110</a:t>
              </a:r>
              <a:endParaRPr lang="en-US" altLang="zh-CN" sz="1600" b="1" baseline="-250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107" name="Oval 80"/>
            <p:cNvSpPr/>
            <p:nvPr/>
          </p:nvSpPr>
          <p:spPr>
            <a:xfrm>
              <a:off x="4335760" y="2559875"/>
              <a:ext cx="756000" cy="396000"/>
            </a:xfrm>
            <a:prstGeom prst="ellipse">
              <a:avLst/>
            </a:prstGeom>
            <a:solidFill>
              <a:srgbClr val="FDF94D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</a:t>
              </a:r>
              <a:endParaRPr lang="en-US" altLang="zh-CN" sz="1600" b="1" baseline="-250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108" name="Line 82"/>
            <p:cNvSpPr/>
            <p:nvPr/>
          </p:nvSpPr>
          <p:spPr>
            <a:xfrm flipV="1">
              <a:off x="4695800" y="2248093"/>
              <a:ext cx="0" cy="2880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09" name="Line 71"/>
            <p:cNvSpPr/>
            <p:nvPr/>
          </p:nvSpPr>
          <p:spPr>
            <a:xfrm flipH="1">
              <a:off x="5159939" y="2764024"/>
              <a:ext cx="3600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3" name="组合 32"/>
          <p:cNvGrpSpPr/>
          <p:nvPr/>
        </p:nvGrpSpPr>
        <p:grpSpPr>
          <a:xfrm>
            <a:off x="2268538" y="4084638"/>
            <a:ext cx="1258887" cy="574675"/>
            <a:chOff x="7380312" y="3432078"/>
            <a:chExt cx="1728763" cy="936000"/>
          </a:xfrm>
        </p:grpSpPr>
        <p:sp>
          <p:nvSpPr>
            <p:cNvPr id="46092" name="圆角矩形标注 33"/>
            <p:cNvSpPr/>
            <p:nvPr/>
          </p:nvSpPr>
          <p:spPr>
            <a:xfrm>
              <a:off x="7380312" y="3432078"/>
              <a:ext cx="1728763" cy="936000"/>
            </a:xfrm>
            <a:prstGeom prst="wedgeRoundRectCallout">
              <a:avLst>
                <a:gd name="adj1" fmla="val 30731"/>
                <a:gd name="adj2" fmla="val -79389"/>
                <a:gd name="adj3" fmla="val 16667"/>
              </a:avLst>
            </a:prstGeom>
            <a:solidFill>
              <a:srgbClr val="D7F1E5"/>
            </a:solidFill>
            <a:ln w="19050" cap="flat" cmpd="sng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93" name="TextBox 34"/>
            <p:cNvSpPr txBox="1"/>
            <p:nvPr/>
          </p:nvSpPr>
          <p:spPr>
            <a:xfrm>
              <a:off x="7380312" y="3435845"/>
              <a:ext cx="1728191" cy="8933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时序电路可以自启动。</a:t>
              </a:r>
              <a:endPara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/>
              <a:endPara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087" name="组合 35"/>
          <p:cNvGrpSpPr/>
          <p:nvPr/>
        </p:nvGrpSpPr>
        <p:grpSpPr>
          <a:xfrm>
            <a:off x="5219700" y="1492250"/>
            <a:ext cx="3455988" cy="2236788"/>
            <a:chOff x="5004048" y="879941"/>
            <a:chExt cx="3456384" cy="2237969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5148064" y="1563638"/>
              <a:ext cx="3024336" cy="1554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273050" marR="0" indent="-273050" defTabSz="914400" eaLnBrk="1" hangingPunct="1">
                <a:spcBef>
                  <a:spcPts val="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8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序列信号长度为 </a:t>
              </a:r>
              <a:r>
                <a:rPr kumimoji="1" lang="en-US" altLang="zh-CN" sz="18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L</a:t>
              </a:r>
              <a:r>
                <a:rPr kumimoji="1" lang="zh-CN" altLang="en-US" sz="18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，则取</a:t>
              </a:r>
              <a:r>
                <a:rPr kumimoji="1" lang="en-US" altLang="zh-CN" sz="18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L</a:t>
              </a:r>
              <a:r>
                <a:rPr kumimoji="1" lang="zh-CN" altLang="en-US" sz="18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个不同的状态</a:t>
              </a:r>
              <a:endParaRPr kumimoji="1" lang="en-US" altLang="zh-CN" sz="18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  <a:p>
              <a:pPr marL="273050" marR="0" indent="-273050" defTabSz="914400" eaLnBrk="1" hangingPunct="1"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8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每个状态下时序电路的输出就是序列信号中的一位。</a:t>
              </a:r>
              <a:endParaRPr kumimoji="1" lang="zh-CN" altLang="en-US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 eaLnBrk="1" hangingPunct="1">
                <a:spcBef>
                  <a:spcPts val="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endParaRPr kumimoji="1" lang="zh-CN" altLang="en-US" sz="18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090" name="圆角矩形 29"/>
            <p:cNvSpPr/>
            <p:nvPr/>
          </p:nvSpPr>
          <p:spPr>
            <a:xfrm>
              <a:off x="5004048" y="1059582"/>
              <a:ext cx="3456384" cy="1944216"/>
            </a:xfrm>
            <a:prstGeom prst="roundRect">
              <a:avLst>
                <a:gd name="adj" fmla="val 10560"/>
              </a:avLst>
            </a:prstGeom>
            <a:noFill/>
            <a:ln w="19050" cap="flat" cmpd="sng">
              <a:solidFill>
                <a:srgbClr val="008080"/>
              </a:solidFill>
              <a:prstDash val="sysDash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91" name="Text Box 42"/>
            <p:cNvSpPr txBox="1"/>
            <p:nvPr/>
          </p:nvSpPr>
          <p:spPr>
            <a:xfrm>
              <a:off x="5421947" y="879941"/>
              <a:ext cx="2736304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方法</a:t>
              </a:r>
              <a:r>
                <a:rPr lang="en-US" altLang="zh-CN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：</a:t>
              </a:r>
              <a:r>
                <a:rPr lang="zh-CN" altLang="en-US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利用</a:t>
              </a: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D</a:t>
              </a:r>
              <a:r>
                <a:rPr lang="zh-CN" altLang="en-US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触发器</a:t>
              </a:r>
              <a:endPara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6088" name="Text Box 4"/>
          <p:cNvSpPr txBox="1"/>
          <p:nvPr/>
        </p:nvSpPr>
        <p:spPr>
          <a:xfrm>
            <a:off x="827088" y="50800"/>
            <a:ext cx="738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序列信号发生器的设计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Picture 18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矩形 5"/>
          <p:cNvSpPr/>
          <p:nvPr/>
        </p:nvSpPr>
        <p:spPr>
          <a:xfrm>
            <a:off x="468313" y="627063"/>
            <a:ext cx="47513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06450" indent="-806450" eaLnBrk="1" hangingPunct="1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设计一个 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110100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序列信号发生器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8132" name="Text Box 42"/>
          <p:cNvSpPr txBox="1"/>
          <p:nvPr/>
        </p:nvSpPr>
        <p:spPr>
          <a:xfrm>
            <a:off x="468313" y="1092200"/>
            <a:ext cx="47513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方法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利用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388" y="1863725"/>
            <a:ext cx="3186112" cy="2652713"/>
            <a:chOff x="305837" y="1863483"/>
            <a:chExt cx="3186044" cy="2652483"/>
          </a:xfrm>
        </p:grpSpPr>
        <p:sp>
          <p:nvSpPr>
            <p:cNvPr id="48141" name="竖卷形 10"/>
            <p:cNvSpPr/>
            <p:nvPr/>
          </p:nvSpPr>
          <p:spPr>
            <a:xfrm>
              <a:off x="305837" y="2404812"/>
              <a:ext cx="3186044" cy="2111154"/>
            </a:xfrm>
            <a:prstGeom prst="verticalScroll">
              <a:avLst>
                <a:gd name="adj" fmla="val 6384"/>
              </a:avLst>
            </a:prstGeom>
            <a:solidFill>
              <a:srgbClr val="FFEEDD"/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395536" y="2607375"/>
              <a:ext cx="2934638" cy="181588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73050" marR="0" indent="-273050" defTabSz="914400" eaLnBrk="1" hangingPunct="1"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数据选择器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74151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的输入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</a:t>
              </a:r>
              <a:r>
                <a:rPr kumimoji="1" lang="en-US" altLang="zh-CN" sz="1600" b="1" kern="1200" cap="none" spc="0" normalizeH="0" baseline="-2500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-D</a:t>
              </a:r>
              <a:r>
                <a:rPr kumimoji="1" lang="en-US" altLang="zh-CN" sz="1600" b="1" kern="1200" cap="none" spc="0" normalizeH="0" baseline="-2500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5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接成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110100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。</a:t>
              </a:r>
              <a:endParaRPr kumimoji="1" lang="en-US" altLang="zh-CN" sz="16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marR="0" defTabSz="914400"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 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74163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接成模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6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加法计数器</a:t>
              </a:r>
              <a:endParaRPr kumimoji="1" lang="en-US" altLang="zh-CN" sz="16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marL="273050" marR="0" indent="-273050" defTabSz="914400"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计数器输出连接到数据选择器的选择控制端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CBA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，经过循环选择产生所需序列。</a:t>
              </a:r>
              <a:endParaRPr kumimoji="1" lang="zh-CN" altLang="en-US" sz="16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143" name="Text Box 1027"/>
            <p:cNvSpPr txBox="1"/>
            <p:nvPr/>
          </p:nvSpPr>
          <p:spPr>
            <a:xfrm>
              <a:off x="360715" y="1863483"/>
              <a:ext cx="3024336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897255" indent="-897255"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计数器</a:t>
              </a:r>
              <a:r>
                <a:rPr lang="en-US" altLang="zh-CN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数据选择器</a:t>
              </a:r>
              <a:endPara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897255" indent="-897255"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设计序列信号发生器的方法</a:t>
              </a:r>
              <a:endPara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79838" y="1419225"/>
            <a:ext cx="5180012" cy="3579813"/>
            <a:chOff x="3779912" y="1419622"/>
            <a:chExt cx="5179422" cy="3578914"/>
          </a:xfrm>
        </p:grpSpPr>
        <p:pic>
          <p:nvPicPr>
            <p:cNvPr id="48139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9912" y="1419622"/>
              <a:ext cx="5179422" cy="32403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40" name="Text Box 104"/>
            <p:cNvSpPr txBox="1"/>
            <p:nvPr/>
          </p:nvSpPr>
          <p:spPr>
            <a:xfrm>
              <a:off x="4211787" y="4659982"/>
              <a:ext cx="158434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（置数归零法）</a:t>
              </a:r>
              <a:endParaRPr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11863" y="627063"/>
            <a:ext cx="1800225" cy="960437"/>
            <a:chOff x="7380312" y="3432076"/>
            <a:chExt cx="2058051" cy="936000"/>
          </a:xfrm>
        </p:grpSpPr>
        <p:sp>
          <p:nvSpPr>
            <p:cNvPr id="48137" name="圆角矩形标注 15"/>
            <p:cNvSpPr/>
            <p:nvPr/>
          </p:nvSpPr>
          <p:spPr>
            <a:xfrm>
              <a:off x="7380312" y="3432076"/>
              <a:ext cx="2058051" cy="936000"/>
            </a:xfrm>
            <a:prstGeom prst="wedgeRoundRectCallout">
              <a:avLst>
                <a:gd name="adj1" fmla="val -64032"/>
                <a:gd name="adj2" fmla="val 27718"/>
                <a:gd name="adj3" fmla="val 16667"/>
              </a:avLst>
            </a:prstGeom>
            <a:solidFill>
              <a:srgbClr val="FFF0E1"/>
            </a:solidFill>
            <a:ln w="19050" cap="flat" cmpd="sng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7380312" y="3435845"/>
              <a:ext cx="2058051" cy="929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R="0" defTabSz="914400" eaLnBrk="1" hangingPunct="1">
                <a:spcBef>
                  <a:spcPts val="0"/>
                </a:spcBef>
                <a:buClrTx/>
                <a:buSzTx/>
                <a:buFont typeface="Wingdings" panose="05000000000000000000" pitchFamily="2" charset="2"/>
                <a:defRPr/>
              </a:pPr>
              <a:r>
                <a:rPr kumimoji="1" lang="zh-CN" altLang="en-US" sz="14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大体思路：</a:t>
              </a:r>
              <a:endParaRPr kumimoji="1" lang="en-US" altLang="zh-CN" sz="14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  <a:p>
              <a:pPr marL="177800" marR="0" indent="-177800" defTabSz="914400" eaLnBrk="1" hangingPunct="1">
                <a:spcBef>
                  <a:spcPts val="0"/>
                </a:spcBef>
                <a:buClrTx/>
                <a:buSzTx/>
                <a:buFont typeface="Wingdings" panose="05000000000000000000" pitchFamily="2" charset="2"/>
                <a:defRPr/>
              </a:pPr>
              <a:r>
                <a:rPr kumimoji="1" lang="en-US" altLang="zh-CN" sz="14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1.</a:t>
              </a:r>
              <a:r>
                <a:rPr kumimoji="1" lang="zh-CN" altLang="en-US" sz="14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实现序列信号一个周期之内的波形</a:t>
              </a:r>
              <a:endParaRPr kumimoji="1" lang="en-US" altLang="zh-CN" sz="14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  <a:p>
              <a:pPr marR="0" defTabSz="914400" eaLnBrk="1" hangingPunct="1">
                <a:spcBef>
                  <a:spcPts val="0"/>
                </a:spcBef>
                <a:buClrTx/>
                <a:buSzTx/>
                <a:buFont typeface="Wingdings" panose="05000000000000000000" pitchFamily="2" charset="2"/>
                <a:defRPr/>
              </a:pPr>
              <a:r>
                <a:rPr kumimoji="1" lang="en-US" altLang="zh-CN" sz="14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2. </a:t>
              </a:r>
              <a:r>
                <a:rPr kumimoji="1" lang="zh-CN" altLang="en-US" sz="14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循环再现</a:t>
              </a:r>
              <a:endParaRPr kumimoji="1" lang="zh-CN" altLang="en-US" sz="14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8136" name="Text Box 4"/>
          <p:cNvSpPr txBox="1"/>
          <p:nvPr/>
        </p:nvSpPr>
        <p:spPr>
          <a:xfrm>
            <a:off x="827088" y="50800"/>
            <a:ext cx="738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序列信号发生器的设计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2339975" y="1708150"/>
            <a:ext cx="5543550" cy="2951163"/>
            <a:chOff x="2339752" y="1707654"/>
            <a:chExt cx="5544161" cy="2952328"/>
          </a:xfrm>
        </p:grpSpPr>
        <p:pic>
          <p:nvPicPr>
            <p:cNvPr id="50189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9752" y="1707654"/>
              <a:ext cx="5544161" cy="2952328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6" name="直接连接符 15"/>
            <p:cNvCxnSpPr/>
            <p:nvPr/>
          </p:nvCxnSpPr>
          <p:spPr bwMode="auto">
            <a:xfrm>
              <a:off x="4572000" y="3736511"/>
              <a:ext cx="2880320" cy="0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50179" name="Picture 18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矩形 110"/>
          <p:cNvSpPr/>
          <p:nvPr/>
        </p:nvSpPr>
        <p:spPr>
          <a:xfrm>
            <a:off x="468313" y="627063"/>
            <a:ext cx="53276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06450" indent="-806450" eaLnBrk="1" hangingPunct="1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设计一个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00010111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序列信号发生器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0181" name="Text Box 42"/>
          <p:cNvSpPr txBox="1"/>
          <p:nvPr/>
        </p:nvSpPr>
        <p:spPr>
          <a:xfrm>
            <a:off x="468313" y="1092200"/>
            <a:ext cx="81359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方法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反馈电路设计（逻辑门 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 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数据选择器）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5148263" y="1671638"/>
            <a:ext cx="2160587" cy="1260475"/>
            <a:chOff x="3659646" y="1707654"/>
            <a:chExt cx="2160000" cy="1260000"/>
          </a:xfrm>
        </p:grpSpPr>
        <p:sp>
          <p:nvSpPr>
            <p:cNvPr id="50187" name="云形标注 117"/>
            <p:cNvSpPr/>
            <p:nvPr/>
          </p:nvSpPr>
          <p:spPr>
            <a:xfrm>
              <a:off x="3659646" y="1707654"/>
              <a:ext cx="2160000" cy="1260000"/>
            </a:xfrm>
            <a:prstGeom prst="cloudCallout">
              <a:avLst>
                <a:gd name="adj1" fmla="val -29051"/>
                <a:gd name="adj2" fmla="val 153079"/>
              </a:avLst>
            </a:prstGeom>
            <a:solidFill>
              <a:srgbClr val="FFFFCC"/>
            </a:solidFill>
            <a:ln w="19050" cap="flat" cmpd="sng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188" name="TextBox 116"/>
            <p:cNvSpPr txBox="1"/>
            <p:nvPr/>
          </p:nvSpPr>
          <p:spPr>
            <a:xfrm>
              <a:off x="3923928" y="1779662"/>
              <a:ext cx="1836000" cy="10772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反馈电路：</a:t>
              </a:r>
              <a:endPara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/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可以是逻辑门 </a:t>
              </a:r>
              <a:r>
                <a:rPr lang="en-US" altLang="zh-CN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 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译码器 </a:t>
              </a:r>
              <a:r>
                <a:rPr lang="en-US" altLang="zh-CN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 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数据选择器</a:t>
              </a:r>
              <a:endPara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0" y="2355850"/>
            <a:ext cx="2339975" cy="1368425"/>
            <a:chOff x="3659646" y="1707654"/>
            <a:chExt cx="2339752" cy="1368152"/>
          </a:xfrm>
        </p:grpSpPr>
        <p:sp>
          <p:nvSpPr>
            <p:cNvPr id="13" name="云形标注 12"/>
            <p:cNvSpPr/>
            <p:nvPr/>
          </p:nvSpPr>
          <p:spPr bwMode="auto">
            <a:xfrm>
              <a:off x="3659646" y="1707654"/>
              <a:ext cx="2339752" cy="1368152"/>
            </a:xfrm>
            <a:prstGeom prst="cloudCallout">
              <a:avLst>
                <a:gd name="adj1" fmla="val 71007"/>
                <a:gd name="adj2" fmla="val -39684"/>
              </a:avLst>
            </a:prstGeom>
            <a:solidFill>
              <a:srgbClr val="FFF0E1"/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86" name="TextBox 13"/>
            <p:cNvSpPr txBox="1"/>
            <p:nvPr/>
          </p:nvSpPr>
          <p:spPr>
            <a:xfrm>
              <a:off x="3935803" y="1815287"/>
              <a:ext cx="1836000" cy="10772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原理：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寄存器设置为左移模式，利用反馈电路为左移串行输入端提供输入</a:t>
              </a:r>
              <a:endPara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0184" name="Text Box 4"/>
          <p:cNvSpPr txBox="1"/>
          <p:nvPr/>
        </p:nvSpPr>
        <p:spPr>
          <a:xfrm>
            <a:off x="827088" y="50800"/>
            <a:ext cx="738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序列信号发生器的设计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-2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2" name="Picture 18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3" name="矩形 4"/>
          <p:cNvSpPr/>
          <p:nvPr/>
        </p:nvSpPr>
        <p:spPr>
          <a:xfrm>
            <a:off x="468313" y="627063"/>
            <a:ext cx="53276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06450" indent="-806450" eaLnBrk="1" hangingPunct="1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设计一个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00010111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序列信号发生器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1204" name="Text Box 42"/>
          <p:cNvSpPr txBox="1"/>
          <p:nvPr/>
        </p:nvSpPr>
        <p:spPr>
          <a:xfrm>
            <a:off x="468313" y="1031875"/>
            <a:ext cx="81359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方法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反馈电路设计（逻辑门 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 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数据选择器）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-12700" y="1635125"/>
            <a:ext cx="5305425" cy="3300413"/>
            <a:chOff x="-12762" y="1635646"/>
            <a:chExt cx="5304842" cy="3299736"/>
          </a:xfrm>
        </p:grpSpPr>
        <p:sp>
          <p:nvSpPr>
            <p:cNvPr id="51248" name="竖卷形 7"/>
            <p:cNvSpPr/>
            <p:nvPr/>
          </p:nvSpPr>
          <p:spPr>
            <a:xfrm>
              <a:off x="-12762" y="1963154"/>
              <a:ext cx="5256584" cy="2972228"/>
            </a:xfrm>
            <a:prstGeom prst="verticalScroll">
              <a:avLst>
                <a:gd name="adj" fmla="val 3412"/>
              </a:avLst>
            </a:prstGeom>
            <a:solidFill>
              <a:srgbClr val="FFEEDD"/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117927" y="2092950"/>
              <a:ext cx="5053888" cy="27853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 eaLnBrk="1" hangingPunct="1">
                <a:spcBef>
                  <a:spcPts val="5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确定移位寄存器的位数。</a:t>
              </a:r>
              <a:endParaRPr kumimoji="1" lang="zh-CN" altLang="en-US" sz="15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marR="0" defTabSz="914400" eaLnBrk="1" hangingPunct="1">
                <a:spcBef>
                  <a:spcPts val="500"/>
                </a:spcBef>
                <a:buClr>
                  <a:srgbClr val="3333CC"/>
                </a:buClr>
                <a:buSzPct val="65000"/>
                <a:buFont typeface="Wingdings" panose="05000000000000000000" pitchFamily="2" charset="2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   序列信号长度为</a:t>
              </a:r>
              <a:r>
                <a:rPr kumimoji="1" lang="en-US" altLang="zh-CN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L</a:t>
              </a: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，则移位寄存器的位数</a:t>
              </a:r>
              <a:r>
                <a:rPr kumimoji="1" lang="en-US" altLang="zh-CN" sz="15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/>
                  <a:ea typeface="黑体" panose="02010609060101010101" pitchFamily="49" charset="-122"/>
                  <a:cs typeface="Arial" panose="020B0604020202020204" pitchFamily="34" charset="0"/>
                </a:rPr>
                <a:t>n</a:t>
              </a:r>
              <a:r>
                <a:rPr kumimoji="1" lang="en-US" altLang="zh-CN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应满足：</a:t>
              </a:r>
              <a:endParaRPr kumimoji="1" lang="zh-CN" altLang="en-US" sz="15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marR="0" defTabSz="914400" eaLnBrk="1" hangingPunct="1">
                <a:spcBef>
                  <a:spcPts val="500"/>
                </a:spcBef>
                <a:buClr>
                  <a:srgbClr val="3333CC"/>
                </a:buClr>
                <a:buSzPct val="65000"/>
                <a:buFont typeface="Wingdings" panose="05000000000000000000" pitchFamily="2" charset="2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                                   </a:t>
              </a:r>
              <a:r>
                <a:rPr kumimoji="1" lang="en-US" altLang="zh-CN" sz="1500" b="1" kern="120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</a:t>
              </a:r>
              <a:r>
                <a:rPr kumimoji="1" lang="en-US" altLang="zh-CN" sz="1500" b="1" i="1" kern="1200" cap="none" spc="0" normalizeH="0" baseline="30000" noProof="0" dirty="0">
                  <a:solidFill>
                    <a:srgbClr val="FF0000"/>
                  </a:solidFill>
                  <a:latin typeface="Times New Roman" panose="02020603050405020304"/>
                  <a:ea typeface="黑体" panose="02010609060101010101" pitchFamily="49" charset="-122"/>
                  <a:cs typeface="Arial" panose="020B0604020202020204" pitchFamily="34" charset="0"/>
                </a:rPr>
                <a:t>n </a:t>
              </a:r>
              <a:r>
                <a:rPr kumimoji="1" lang="en-US" altLang="zh-CN" sz="1500" b="1" kern="120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≥ L</a:t>
              </a:r>
              <a:endParaRPr kumimoji="1" lang="en-US" altLang="zh-CN" sz="1500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marL="628650" marR="0" indent="-628650" defTabSz="914400" eaLnBrk="1" hangingPunct="1">
                <a:spcBef>
                  <a:spcPts val="500"/>
                </a:spcBef>
                <a:buClr>
                  <a:srgbClr val="3333CC"/>
                </a:buClr>
                <a:buSzPct val="65000"/>
                <a:buFont typeface="Wingdings" panose="05000000000000000000" pitchFamily="2" charset="2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试探法：</a:t>
              </a:r>
              <a:r>
                <a:rPr kumimoji="1" lang="en-US" altLang="zh-CN" sz="15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/>
                  <a:ea typeface="黑体" panose="02010609060101010101" pitchFamily="49" charset="-122"/>
                  <a:cs typeface="Arial" panose="020B0604020202020204" pitchFamily="34" charset="0"/>
                </a:rPr>
                <a:t>n</a:t>
              </a:r>
              <a:r>
                <a:rPr kumimoji="1" lang="en-US" altLang="zh-CN" sz="15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/>
                  <a:ea typeface="黑体" panose="02010609060101010101" pitchFamily="49" charset="-122"/>
                  <a:cs typeface="Arial" panose="020B0604020202020204" pitchFamily="34" charset="0"/>
                </a:rPr>
                <a:t>为</a:t>
              </a: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满足条件的最小值 ，将序列数据循环左移，画状态图。检查状态图中所有 </a:t>
              </a:r>
              <a:r>
                <a:rPr kumimoji="1" lang="en-US" altLang="zh-CN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L</a:t>
              </a: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个状态是否两两不同，是，则</a:t>
              </a:r>
              <a:r>
                <a:rPr kumimoji="1" lang="en-US" altLang="zh-CN" sz="15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/>
                  <a:ea typeface="黑体" panose="02010609060101010101" pitchFamily="49" charset="-122"/>
                  <a:cs typeface="Arial" panose="020B0604020202020204" pitchFamily="34" charset="0"/>
                </a:rPr>
                <a:t>n </a:t>
              </a: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值可用；否则取</a:t>
              </a:r>
              <a:r>
                <a:rPr kumimoji="1" lang="en-US" altLang="zh-CN" sz="15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/>
                  <a:ea typeface="黑体" panose="02010609060101010101" pitchFamily="49" charset="-122"/>
                  <a:cs typeface="Arial" panose="020B0604020202020204" pitchFamily="34" charset="0"/>
                </a:rPr>
                <a:t>n</a:t>
              </a:r>
              <a:r>
                <a:rPr kumimoji="1" lang="en-US" altLang="zh-CN" sz="1500" b="1" kern="1200" cap="none" spc="0" normalizeH="0" baseline="0" noProof="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+1</a:t>
              </a: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，重复上述操作。</a:t>
              </a:r>
              <a:endParaRPr kumimoji="1" lang="en-US" altLang="zh-CN" sz="15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marL="176530" marR="0" indent="-176530" defTabSz="914400" eaLnBrk="1" hangingPunct="1">
                <a:spcBef>
                  <a:spcPts val="5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画状态转换表，确定左移时最低位输入的卡诺图，求出表达式。如果有无关项，检察电路的自启动能力</a:t>
              </a:r>
              <a:endParaRPr kumimoji="1" lang="en-US" altLang="zh-CN" sz="15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marR="0" defTabSz="914400" eaLnBrk="1" hangingPunct="1">
                <a:spcBef>
                  <a:spcPts val="5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实现最低位反馈输入（逻辑门 </a:t>
              </a:r>
              <a:r>
                <a:rPr kumimoji="1" lang="en-US" altLang="zh-CN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or </a:t>
              </a: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译码器 </a:t>
              </a:r>
              <a:r>
                <a:rPr kumimoji="1" lang="en-US" altLang="zh-CN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or </a:t>
              </a: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数据选择器）</a:t>
              </a:r>
              <a:endParaRPr kumimoji="1" lang="en-US" altLang="zh-CN" sz="15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marR="0" defTabSz="914400" eaLnBrk="1" hangingPunct="1">
                <a:spcBef>
                  <a:spcPts val="5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en-US" altLang="zh-CN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kumimoji="1" lang="zh-CN" altLang="en-US" sz="15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取移位寄存器的某位输出即为所要求的序列信号。</a:t>
              </a:r>
              <a:endParaRPr kumimoji="1" lang="zh-CN" altLang="en-US" sz="15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1250" name="Text Box 1027"/>
            <p:cNvSpPr txBox="1"/>
            <p:nvPr/>
          </p:nvSpPr>
          <p:spPr>
            <a:xfrm>
              <a:off x="35496" y="1635646"/>
              <a:ext cx="525658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897255" indent="-897255" algn="ctr" eaLnBrk="1" hangingPunct="1"/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具体方法</a:t>
              </a:r>
              <a:endPara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Text Box 3"/>
          <p:cNvSpPr txBox="1"/>
          <p:nvPr/>
        </p:nvSpPr>
        <p:spPr>
          <a:xfrm>
            <a:off x="6156325" y="1995488"/>
            <a:ext cx="251936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序列长度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L=8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，则</a:t>
            </a: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=3</a:t>
            </a:r>
            <a:endParaRPr lang="zh-CN" altLang="en-US" sz="1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 Box 3"/>
          <p:cNvSpPr txBox="1"/>
          <p:nvPr/>
        </p:nvSpPr>
        <p:spPr>
          <a:xfrm>
            <a:off x="5724525" y="1492250"/>
            <a:ext cx="28257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1. 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确定移位寄存器位数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Text Box 3"/>
          <p:cNvSpPr txBox="1"/>
          <p:nvPr/>
        </p:nvSpPr>
        <p:spPr>
          <a:xfrm>
            <a:off x="5724525" y="2427288"/>
            <a:ext cx="17938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状态转换图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3" name="Group 4"/>
          <p:cNvGrpSpPr/>
          <p:nvPr/>
        </p:nvGrpSpPr>
        <p:grpSpPr>
          <a:xfrm>
            <a:off x="5651500" y="3613150"/>
            <a:ext cx="3240088" cy="903288"/>
            <a:chOff x="2160" y="1102"/>
            <a:chExt cx="2269" cy="743"/>
          </a:xfrm>
        </p:grpSpPr>
        <p:sp>
          <p:nvSpPr>
            <p:cNvPr id="51225" name="Oval 5"/>
            <p:cNvSpPr/>
            <p:nvPr/>
          </p:nvSpPr>
          <p:spPr>
            <a:xfrm>
              <a:off x="2160" y="1104"/>
              <a:ext cx="403" cy="267"/>
            </a:xfrm>
            <a:prstGeom prst="ellipse">
              <a:avLst/>
            </a:prstGeom>
            <a:solidFill>
              <a:srgbClr val="99FF99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000</a:t>
              </a:r>
              <a:endParaRPr lang="en-US" altLang="zh-CN" sz="1600" b="1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51226" name="Group 6"/>
            <p:cNvGrpSpPr/>
            <p:nvPr/>
          </p:nvGrpSpPr>
          <p:grpSpPr>
            <a:xfrm>
              <a:off x="2581" y="1106"/>
              <a:ext cx="638" cy="267"/>
              <a:chOff x="1429" y="2438"/>
              <a:chExt cx="638" cy="267"/>
            </a:xfrm>
          </p:grpSpPr>
          <p:sp>
            <p:nvSpPr>
              <p:cNvPr id="51246" name="Oval 7"/>
              <p:cNvSpPr/>
              <p:nvPr/>
            </p:nvSpPr>
            <p:spPr>
              <a:xfrm>
                <a:off x="1664" y="2438"/>
                <a:ext cx="403" cy="267"/>
              </a:xfrm>
              <a:prstGeom prst="ellipse">
                <a:avLst/>
              </a:prstGeom>
              <a:solidFill>
                <a:srgbClr val="99FF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001</a:t>
                </a:r>
                <a:endParaRPr lang="en-US" altLang="zh-CN" sz="1600" b="1" dirty="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247" name="Line 8"/>
              <p:cNvSpPr/>
              <p:nvPr/>
            </p:nvSpPr>
            <p:spPr>
              <a:xfrm>
                <a:off x="1429" y="2572"/>
                <a:ext cx="20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51227" name="Group 9"/>
            <p:cNvGrpSpPr/>
            <p:nvPr/>
          </p:nvGrpSpPr>
          <p:grpSpPr>
            <a:xfrm>
              <a:off x="3219" y="1102"/>
              <a:ext cx="606" cy="267"/>
              <a:chOff x="1251" y="2446"/>
              <a:chExt cx="606" cy="267"/>
            </a:xfrm>
          </p:grpSpPr>
          <p:sp>
            <p:nvSpPr>
              <p:cNvPr id="51244" name="Oval 10"/>
              <p:cNvSpPr/>
              <p:nvPr/>
            </p:nvSpPr>
            <p:spPr>
              <a:xfrm>
                <a:off x="1454" y="2446"/>
                <a:ext cx="403" cy="267"/>
              </a:xfrm>
              <a:prstGeom prst="ellipse">
                <a:avLst/>
              </a:prstGeom>
              <a:solidFill>
                <a:srgbClr val="99FF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010</a:t>
                </a:r>
                <a:endParaRPr lang="en-US" altLang="zh-CN" sz="1600" b="1" dirty="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245" name="Line 11"/>
              <p:cNvSpPr/>
              <p:nvPr/>
            </p:nvSpPr>
            <p:spPr>
              <a:xfrm>
                <a:off x="1251" y="2572"/>
                <a:ext cx="20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51228" name="Group 12"/>
            <p:cNvGrpSpPr/>
            <p:nvPr/>
          </p:nvGrpSpPr>
          <p:grpSpPr>
            <a:xfrm>
              <a:off x="3833" y="1104"/>
              <a:ext cx="596" cy="267"/>
              <a:chOff x="1049" y="2448"/>
              <a:chExt cx="596" cy="267"/>
            </a:xfrm>
          </p:grpSpPr>
          <p:sp>
            <p:nvSpPr>
              <p:cNvPr id="51242" name="Oval 13"/>
              <p:cNvSpPr/>
              <p:nvPr/>
            </p:nvSpPr>
            <p:spPr>
              <a:xfrm>
                <a:off x="1242" y="2448"/>
                <a:ext cx="403" cy="267"/>
              </a:xfrm>
              <a:prstGeom prst="ellipse">
                <a:avLst/>
              </a:prstGeom>
              <a:solidFill>
                <a:srgbClr val="99FF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101</a:t>
                </a:r>
                <a:endParaRPr lang="en-US" altLang="zh-CN" sz="1600" b="1" dirty="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243" name="Line 14"/>
              <p:cNvSpPr/>
              <p:nvPr/>
            </p:nvSpPr>
            <p:spPr>
              <a:xfrm>
                <a:off x="1049" y="2572"/>
                <a:ext cx="20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51229" name="Group 15"/>
            <p:cNvGrpSpPr/>
            <p:nvPr/>
          </p:nvGrpSpPr>
          <p:grpSpPr>
            <a:xfrm>
              <a:off x="4026" y="1371"/>
              <a:ext cx="403" cy="474"/>
              <a:chOff x="3306" y="2667"/>
              <a:chExt cx="403" cy="474"/>
            </a:xfrm>
          </p:grpSpPr>
          <p:sp>
            <p:nvSpPr>
              <p:cNvPr id="51240" name="Oval 16"/>
              <p:cNvSpPr/>
              <p:nvPr/>
            </p:nvSpPr>
            <p:spPr>
              <a:xfrm>
                <a:off x="3306" y="2874"/>
                <a:ext cx="403" cy="267"/>
              </a:xfrm>
              <a:prstGeom prst="ellipse">
                <a:avLst/>
              </a:prstGeom>
              <a:solidFill>
                <a:srgbClr val="99FF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011</a:t>
                </a:r>
                <a:endParaRPr lang="en-US" altLang="zh-CN" sz="1600" b="1" dirty="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241" name="Line 17"/>
              <p:cNvSpPr/>
              <p:nvPr/>
            </p:nvSpPr>
            <p:spPr>
              <a:xfrm>
                <a:off x="3508" y="2667"/>
                <a:ext cx="0" cy="20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51230" name="Group 18"/>
            <p:cNvGrpSpPr/>
            <p:nvPr/>
          </p:nvGrpSpPr>
          <p:grpSpPr>
            <a:xfrm>
              <a:off x="3422" y="1578"/>
              <a:ext cx="613" cy="267"/>
              <a:chOff x="2702" y="2874"/>
              <a:chExt cx="613" cy="267"/>
            </a:xfrm>
          </p:grpSpPr>
          <p:sp>
            <p:nvSpPr>
              <p:cNvPr id="51238" name="Oval 19"/>
              <p:cNvSpPr/>
              <p:nvPr/>
            </p:nvSpPr>
            <p:spPr>
              <a:xfrm>
                <a:off x="2702" y="2874"/>
                <a:ext cx="403" cy="267"/>
              </a:xfrm>
              <a:prstGeom prst="ellipse">
                <a:avLst/>
              </a:prstGeom>
              <a:solidFill>
                <a:srgbClr val="99FF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111</a:t>
                </a:r>
                <a:endParaRPr lang="en-US" altLang="zh-CN" sz="1600" b="1" dirty="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239" name="Line 20"/>
              <p:cNvSpPr/>
              <p:nvPr/>
            </p:nvSpPr>
            <p:spPr>
              <a:xfrm flipH="1">
                <a:off x="3113" y="2993"/>
                <a:ext cx="20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51231" name="Group 21"/>
            <p:cNvGrpSpPr/>
            <p:nvPr/>
          </p:nvGrpSpPr>
          <p:grpSpPr>
            <a:xfrm>
              <a:off x="2816" y="1578"/>
              <a:ext cx="605" cy="267"/>
              <a:chOff x="2912" y="2874"/>
              <a:chExt cx="605" cy="267"/>
            </a:xfrm>
          </p:grpSpPr>
          <p:sp>
            <p:nvSpPr>
              <p:cNvPr id="51236" name="Oval 22"/>
              <p:cNvSpPr/>
              <p:nvPr/>
            </p:nvSpPr>
            <p:spPr>
              <a:xfrm>
                <a:off x="2912" y="2874"/>
                <a:ext cx="403" cy="267"/>
              </a:xfrm>
              <a:prstGeom prst="ellipse">
                <a:avLst/>
              </a:prstGeom>
              <a:solidFill>
                <a:srgbClr val="99FF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110</a:t>
                </a:r>
                <a:endParaRPr lang="en-US" altLang="zh-CN" sz="1600" b="1" dirty="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237" name="Line 23"/>
              <p:cNvSpPr/>
              <p:nvPr/>
            </p:nvSpPr>
            <p:spPr>
              <a:xfrm flipH="1">
                <a:off x="3315" y="2993"/>
                <a:ext cx="20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51232" name="Group 24"/>
            <p:cNvGrpSpPr/>
            <p:nvPr/>
          </p:nvGrpSpPr>
          <p:grpSpPr>
            <a:xfrm>
              <a:off x="2160" y="1578"/>
              <a:ext cx="623" cy="267"/>
              <a:chOff x="3072" y="2874"/>
              <a:chExt cx="623" cy="267"/>
            </a:xfrm>
          </p:grpSpPr>
          <p:sp>
            <p:nvSpPr>
              <p:cNvPr id="51234" name="Oval 25"/>
              <p:cNvSpPr/>
              <p:nvPr/>
            </p:nvSpPr>
            <p:spPr>
              <a:xfrm>
                <a:off x="3072" y="2874"/>
                <a:ext cx="403" cy="267"/>
              </a:xfrm>
              <a:prstGeom prst="ellipse">
                <a:avLst/>
              </a:prstGeom>
              <a:solidFill>
                <a:srgbClr val="99FF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100</a:t>
                </a:r>
                <a:endParaRPr lang="en-US" altLang="zh-CN" sz="1600" b="1" dirty="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235" name="Line 26"/>
              <p:cNvSpPr/>
              <p:nvPr/>
            </p:nvSpPr>
            <p:spPr>
              <a:xfrm flipH="1">
                <a:off x="3493" y="3003"/>
                <a:ext cx="20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51233" name="Line 27"/>
            <p:cNvSpPr/>
            <p:nvPr/>
          </p:nvSpPr>
          <p:spPr>
            <a:xfrm flipV="1">
              <a:off x="2362" y="1378"/>
              <a:ext cx="0" cy="2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45" name="组合 44"/>
          <p:cNvGrpSpPr/>
          <p:nvPr/>
        </p:nvGrpSpPr>
        <p:grpSpPr>
          <a:xfrm>
            <a:off x="5724525" y="2859088"/>
            <a:ext cx="1223963" cy="601662"/>
            <a:chOff x="6084168" y="2859782"/>
            <a:chExt cx="1224136" cy="600572"/>
          </a:xfrm>
        </p:grpSpPr>
        <p:sp>
          <p:nvSpPr>
            <p:cNvPr id="51218" name="矩形 36"/>
            <p:cNvSpPr/>
            <p:nvPr/>
          </p:nvSpPr>
          <p:spPr>
            <a:xfrm>
              <a:off x="6084168" y="2859782"/>
              <a:ext cx="122413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806450" indent="-806450" eaLnBrk="1" hangingPunct="1">
                <a:spcBef>
                  <a:spcPct val="2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00010111</a:t>
              </a:r>
              <a:endPara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cxnSp>
          <p:nvCxnSpPr>
            <p:cNvPr id="51219" name="直接连接符 38"/>
            <p:cNvCxnSpPr/>
            <p:nvPr/>
          </p:nvCxnSpPr>
          <p:spPr>
            <a:xfrm>
              <a:off x="6191801" y="3196072"/>
              <a:ext cx="360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</p:cxnSp>
        <p:cxnSp>
          <p:nvCxnSpPr>
            <p:cNvPr id="51220" name="直接连接符 39"/>
            <p:cNvCxnSpPr/>
            <p:nvPr/>
          </p:nvCxnSpPr>
          <p:spPr>
            <a:xfrm>
              <a:off x="6312825" y="3244330"/>
              <a:ext cx="360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</p:cxnSp>
        <p:cxnSp>
          <p:nvCxnSpPr>
            <p:cNvPr id="51221" name="直接连接符 40"/>
            <p:cNvCxnSpPr/>
            <p:nvPr/>
          </p:nvCxnSpPr>
          <p:spPr>
            <a:xfrm>
              <a:off x="6465225" y="3291830"/>
              <a:ext cx="360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</p:cxnSp>
        <p:cxnSp>
          <p:nvCxnSpPr>
            <p:cNvPr id="51222" name="直接连接符 41"/>
            <p:cNvCxnSpPr/>
            <p:nvPr/>
          </p:nvCxnSpPr>
          <p:spPr>
            <a:xfrm>
              <a:off x="6588224" y="3351963"/>
              <a:ext cx="360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</p:cxnSp>
        <p:cxnSp>
          <p:nvCxnSpPr>
            <p:cNvPr id="51223" name="直接连接符 42"/>
            <p:cNvCxnSpPr/>
            <p:nvPr/>
          </p:nvCxnSpPr>
          <p:spPr>
            <a:xfrm>
              <a:off x="6732280" y="3408605"/>
              <a:ext cx="360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</p:cxnSp>
        <p:cxnSp>
          <p:nvCxnSpPr>
            <p:cNvPr id="51224" name="直接连接符 43"/>
            <p:cNvCxnSpPr/>
            <p:nvPr/>
          </p:nvCxnSpPr>
          <p:spPr>
            <a:xfrm>
              <a:off x="6864421" y="3460354"/>
              <a:ext cx="360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</p:cxnSp>
      </p:grpSp>
      <p:grpSp>
        <p:nvGrpSpPr>
          <p:cNvPr id="46" name="组合 45"/>
          <p:cNvGrpSpPr/>
          <p:nvPr/>
        </p:nvGrpSpPr>
        <p:grpSpPr>
          <a:xfrm>
            <a:off x="7308850" y="2871788"/>
            <a:ext cx="1223963" cy="431800"/>
            <a:chOff x="6084168" y="2859782"/>
            <a:chExt cx="1224136" cy="432048"/>
          </a:xfrm>
        </p:grpSpPr>
        <p:sp>
          <p:nvSpPr>
            <p:cNvPr id="51214" name="矩形 46"/>
            <p:cNvSpPr/>
            <p:nvPr/>
          </p:nvSpPr>
          <p:spPr>
            <a:xfrm>
              <a:off x="6084168" y="2859782"/>
              <a:ext cx="122413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806450" indent="-806450" eaLnBrk="1" hangingPunct="1">
                <a:spcBef>
                  <a:spcPct val="2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11000</a:t>
              </a:r>
              <a:endPara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cxnSp>
          <p:nvCxnSpPr>
            <p:cNvPr id="51215" name="直接连接符 47"/>
            <p:cNvCxnSpPr/>
            <p:nvPr/>
          </p:nvCxnSpPr>
          <p:spPr>
            <a:xfrm>
              <a:off x="6191801" y="3196072"/>
              <a:ext cx="360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</p:cxnSp>
        <p:cxnSp>
          <p:nvCxnSpPr>
            <p:cNvPr id="51216" name="直接连接符 48"/>
            <p:cNvCxnSpPr/>
            <p:nvPr/>
          </p:nvCxnSpPr>
          <p:spPr>
            <a:xfrm>
              <a:off x="6312825" y="3244330"/>
              <a:ext cx="360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</p:cxnSp>
        <p:cxnSp>
          <p:nvCxnSpPr>
            <p:cNvPr id="51217" name="直接连接符 49"/>
            <p:cNvCxnSpPr/>
            <p:nvPr/>
          </p:nvCxnSpPr>
          <p:spPr>
            <a:xfrm>
              <a:off x="6465225" y="3291830"/>
              <a:ext cx="360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</p:cxnSp>
      </p:grpSp>
      <p:sp>
        <p:nvSpPr>
          <p:cNvPr id="54" name="Text Box 28"/>
          <p:cNvSpPr txBox="1"/>
          <p:nvPr/>
        </p:nvSpPr>
        <p:spPr>
          <a:xfrm>
            <a:off x="5603875" y="4600575"/>
            <a:ext cx="34559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用</a:t>
            </a: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74194</a:t>
            </a:r>
            <a:r>
              <a:rPr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的低</a:t>
            </a: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位</a:t>
            </a: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D</a:t>
            </a:r>
            <a:r>
              <a:rPr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输出</a:t>
            </a:r>
            <a:endParaRPr lang="en-US" altLang="zh-CN" sz="1800" b="1" baseline="-250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1213" name="Text Box 4"/>
          <p:cNvSpPr txBox="1"/>
          <p:nvPr/>
        </p:nvSpPr>
        <p:spPr>
          <a:xfrm>
            <a:off x="827088" y="50800"/>
            <a:ext cx="738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序列信号发生器的设计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-2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9588"/>
            <a:ext cx="5400675" cy="3184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7" name="Picture 18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矩形 39"/>
          <p:cNvSpPr/>
          <p:nvPr/>
        </p:nvSpPr>
        <p:spPr>
          <a:xfrm>
            <a:off x="250825" y="627063"/>
            <a:ext cx="53292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06450" indent="-806450" eaLnBrk="1" hangingPunct="1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设计一个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00010111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序列信号发生器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2229" name="Text Box 42"/>
          <p:cNvSpPr txBox="1"/>
          <p:nvPr/>
        </p:nvSpPr>
        <p:spPr>
          <a:xfrm>
            <a:off x="179388" y="987425"/>
            <a:ext cx="45370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方法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反馈电路设计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16013" y="2211388"/>
            <a:ext cx="1600200" cy="2454275"/>
            <a:chOff x="6345783" y="1102246"/>
            <a:chExt cx="1600200" cy="2454662"/>
          </a:xfrm>
        </p:grpSpPr>
        <p:sp>
          <p:nvSpPr>
            <p:cNvPr id="52271" name="Text Box 29"/>
            <p:cNvSpPr txBox="1"/>
            <p:nvPr/>
          </p:nvSpPr>
          <p:spPr>
            <a:xfrm>
              <a:off x="7488070" y="1494805"/>
              <a:ext cx="316112" cy="2062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272" name="Text Box 30"/>
            <p:cNvSpPr txBox="1"/>
            <p:nvPr/>
          </p:nvSpPr>
          <p:spPr>
            <a:xfrm>
              <a:off x="6345783" y="1102246"/>
              <a:ext cx="160020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D</a:t>
              </a:r>
              <a:endPara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273" name="Text Box 31"/>
            <p:cNvSpPr txBox="1"/>
            <p:nvPr/>
          </p:nvSpPr>
          <p:spPr>
            <a:xfrm>
              <a:off x="6444208" y="1491630"/>
              <a:ext cx="822661" cy="2062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 0  0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 0  1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 1  0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 0  1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 1  1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 1  1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 1  0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 0  0</a:t>
              </a:r>
              <a:endPara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274" name="Line 32"/>
            <p:cNvSpPr/>
            <p:nvPr/>
          </p:nvSpPr>
          <p:spPr>
            <a:xfrm>
              <a:off x="6421983" y="1491630"/>
              <a:ext cx="1440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5" name="Text Box 34"/>
            <p:cNvSpPr txBox="1"/>
            <p:nvPr/>
          </p:nvSpPr>
          <p:spPr>
            <a:xfrm>
              <a:off x="7440445" y="1102246"/>
              <a:ext cx="473206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L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IN</a:t>
              </a:r>
              <a:endPara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276" name="Line 35"/>
            <p:cNvSpPr/>
            <p:nvPr/>
          </p:nvSpPr>
          <p:spPr>
            <a:xfrm>
              <a:off x="6421983" y="3526768"/>
              <a:ext cx="1440000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7" name="Line 36"/>
            <p:cNvSpPr/>
            <p:nvPr/>
          </p:nvSpPr>
          <p:spPr>
            <a:xfrm>
              <a:off x="6421983" y="1102246"/>
              <a:ext cx="1440000" cy="0"/>
            </a:xfrm>
            <a:prstGeom prst="line">
              <a:avLst/>
            </a:prstGeom>
            <a:ln w="57150" cap="flat" cmpd="thickThin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cxnSp>
          <p:nvCxnSpPr>
            <p:cNvPr id="52278" name="直接连接符 44"/>
            <p:cNvCxnSpPr/>
            <p:nvPr/>
          </p:nvCxnSpPr>
          <p:spPr>
            <a:xfrm>
              <a:off x="7332812" y="1131590"/>
              <a:ext cx="0" cy="23760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2231" name="Text Box 3"/>
          <p:cNvSpPr txBox="1"/>
          <p:nvPr/>
        </p:nvSpPr>
        <p:spPr>
          <a:xfrm>
            <a:off x="250825" y="1563688"/>
            <a:ext cx="2311400" cy="400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状态转换真值表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Rectangle 167"/>
          <p:cNvSpPr/>
          <p:nvPr/>
        </p:nvSpPr>
        <p:spPr>
          <a:xfrm>
            <a:off x="6084888" y="627063"/>
            <a:ext cx="208756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4.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卡诺图化简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1" name="组合 93"/>
          <p:cNvGrpSpPr/>
          <p:nvPr/>
        </p:nvGrpSpPr>
        <p:grpSpPr>
          <a:xfrm>
            <a:off x="5364163" y="842963"/>
            <a:ext cx="2889250" cy="1146175"/>
            <a:chOff x="4491695" y="987574"/>
            <a:chExt cx="2888617" cy="1145033"/>
          </a:xfrm>
        </p:grpSpPr>
        <p:sp>
          <p:nvSpPr>
            <p:cNvPr id="52252" name="Rectangle 12"/>
            <p:cNvSpPr/>
            <p:nvPr/>
          </p:nvSpPr>
          <p:spPr>
            <a:xfrm>
              <a:off x="6804954" y="1795910"/>
              <a:ext cx="575358" cy="280988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3333CC"/>
                </a:buClr>
                <a:buSzPct val="80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53" name="Rectangle 13"/>
            <p:cNvSpPr/>
            <p:nvPr/>
          </p:nvSpPr>
          <p:spPr>
            <a:xfrm>
              <a:off x="6227831" y="1795910"/>
              <a:ext cx="577123" cy="280988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3333CC"/>
                </a:buClr>
                <a:buSzPct val="80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54" name="Rectangle 14"/>
            <p:cNvSpPr/>
            <p:nvPr/>
          </p:nvSpPr>
          <p:spPr>
            <a:xfrm>
              <a:off x="5652473" y="1795910"/>
              <a:ext cx="575358" cy="280988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3333CC"/>
                </a:buClr>
                <a:buSzPct val="80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55" name="Rectangle 15"/>
            <p:cNvSpPr/>
            <p:nvPr/>
          </p:nvSpPr>
          <p:spPr>
            <a:xfrm>
              <a:off x="5075350" y="1795910"/>
              <a:ext cx="577123" cy="280988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3333CC"/>
                </a:buClr>
                <a:buSzPct val="80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56" name="Rectangle 16"/>
            <p:cNvSpPr/>
            <p:nvPr/>
          </p:nvSpPr>
          <p:spPr>
            <a:xfrm>
              <a:off x="6804954" y="1514923"/>
              <a:ext cx="575358" cy="280988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3333CC"/>
                </a:buClr>
                <a:buSzPct val="80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57" name="Rectangle 17"/>
            <p:cNvSpPr/>
            <p:nvPr/>
          </p:nvSpPr>
          <p:spPr>
            <a:xfrm>
              <a:off x="6227831" y="1514923"/>
              <a:ext cx="577123" cy="280988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3333CC"/>
                </a:buClr>
                <a:buSzPct val="80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58" name="Rectangle 18"/>
            <p:cNvSpPr/>
            <p:nvPr/>
          </p:nvSpPr>
          <p:spPr>
            <a:xfrm>
              <a:off x="5652473" y="1514923"/>
              <a:ext cx="575358" cy="280988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3333CC"/>
                </a:buClr>
                <a:buSzPct val="80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59" name="Rectangle 19"/>
            <p:cNvSpPr/>
            <p:nvPr/>
          </p:nvSpPr>
          <p:spPr>
            <a:xfrm>
              <a:off x="5075350" y="1514923"/>
              <a:ext cx="577123" cy="280988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3333CC"/>
                </a:buClr>
                <a:buSzPct val="80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0" name="Line 20"/>
            <p:cNvSpPr/>
            <p:nvPr/>
          </p:nvSpPr>
          <p:spPr>
            <a:xfrm>
              <a:off x="5075350" y="1514923"/>
              <a:ext cx="230496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61" name="Line 21"/>
            <p:cNvSpPr/>
            <p:nvPr/>
          </p:nvSpPr>
          <p:spPr>
            <a:xfrm>
              <a:off x="5075350" y="1795910"/>
              <a:ext cx="23049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62" name="Line 22"/>
            <p:cNvSpPr/>
            <p:nvPr/>
          </p:nvSpPr>
          <p:spPr>
            <a:xfrm>
              <a:off x="5075350" y="2076898"/>
              <a:ext cx="230496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63" name="Line 23"/>
            <p:cNvSpPr/>
            <p:nvPr/>
          </p:nvSpPr>
          <p:spPr>
            <a:xfrm>
              <a:off x="5075350" y="1514923"/>
              <a:ext cx="0" cy="56197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64" name="Line 27"/>
            <p:cNvSpPr/>
            <p:nvPr/>
          </p:nvSpPr>
          <p:spPr>
            <a:xfrm>
              <a:off x="7380312" y="1795910"/>
              <a:ext cx="0" cy="2809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65" name="Line 28"/>
            <p:cNvSpPr/>
            <p:nvPr/>
          </p:nvSpPr>
          <p:spPr>
            <a:xfrm>
              <a:off x="7380312" y="1514923"/>
              <a:ext cx="0" cy="28098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66" name="Line 29"/>
            <p:cNvSpPr/>
            <p:nvPr/>
          </p:nvSpPr>
          <p:spPr>
            <a:xfrm>
              <a:off x="4770022" y="1306563"/>
              <a:ext cx="305328" cy="20835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67" name="Text Box 30"/>
            <p:cNvSpPr txBox="1"/>
            <p:nvPr/>
          </p:nvSpPr>
          <p:spPr>
            <a:xfrm>
              <a:off x="5168031" y="1210742"/>
              <a:ext cx="2149651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00       01      11     10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8" name="Text Box 31"/>
            <p:cNvSpPr txBox="1"/>
            <p:nvPr/>
          </p:nvSpPr>
          <p:spPr>
            <a:xfrm>
              <a:off x="4770022" y="1597076"/>
              <a:ext cx="345921" cy="5355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9" name="Text Box 34"/>
            <p:cNvSpPr txBox="1"/>
            <p:nvPr/>
          </p:nvSpPr>
          <p:spPr>
            <a:xfrm>
              <a:off x="4655883" y="987574"/>
              <a:ext cx="655949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zh-CN" sz="1600" b="1" baseline="-25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270" name="Text Box 35"/>
            <p:cNvSpPr txBox="1"/>
            <p:nvPr/>
          </p:nvSpPr>
          <p:spPr>
            <a:xfrm>
              <a:off x="4491695" y="1203598"/>
              <a:ext cx="42030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sz="1600" b="1" baseline="-25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3" name="Text Box 27"/>
          <p:cNvSpPr txBox="1"/>
          <p:nvPr/>
        </p:nvSpPr>
        <p:spPr>
          <a:xfrm>
            <a:off x="5651500" y="1995488"/>
            <a:ext cx="352901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L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IN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= 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+ 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+ 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endParaRPr lang="en-US" altLang="zh-CN" sz="16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4925" y="3435350"/>
            <a:ext cx="1152525" cy="741363"/>
            <a:chOff x="7380312" y="3432078"/>
            <a:chExt cx="1728763" cy="1204096"/>
          </a:xfrm>
        </p:grpSpPr>
        <p:sp>
          <p:nvSpPr>
            <p:cNvPr id="52250" name="圆角矩形标注 74"/>
            <p:cNvSpPr/>
            <p:nvPr/>
          </p:nvSpPr>
          <p:spPr>
            <a:xfrm>
              <a:off x="7380312" y="3432078"/>
              <a:ext cx="1728763" cy="936000"/>
            </a:xfrm>
            <a:prstGeom prst="wedgeRoundRectCallout">
              <a:avLst>
                <a:gd name="adj1" fmla="val 60657"/>
                <a:gd name="adj2" fmla="val 7199"/>
                <a:gd name="adj3" fmla="val 16667"/>
              </a:avLst>
            </a:prstGeom>
            <a:solidFill>
              <a:srgbClr val="D7F1E5"/>
            </a:solidFill>
            <a:ln w="19050" cap="flat" cmpd="sng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51" name="TextBox 75"/>
            <p:cNvSpPr txBox="1"/>
            <p:nvPr/>
          </p:nvSpPr>
          <p:spPr>
            <a:xfrm>
              <a:off x="7380312" y="3435845"/>
              <a:ext cx="1728191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输出即为序列信号</a:t>
              </a:r>
              <a:endPara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/>
              <a:endPara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588125" y="2355850"/>
            <a:ext cx="1439863" cy="719138"/>
            <a:chOff x="3659646" y="1707654"/>
            <a:chExt cx="1440000" cy="720000"/>
          </a:xfrm>
        </p:grpSpPr>
        <p:sp>
          <p:nvSpPr>
            <p:cNvPr id="52248" name="云形标注 77"/>
            <p:cNvSpPr/>
            <p:nvPr/>
          </p:nvSpPr>
          <p:spPr>
            <a:xfrm>
              <a:off x="3659646" y="1707654"/>
              <a:ext cx="1440000" cy="720000"/>
            </a:xfrm>
            <a:prstGeom prst="cloudCallout">
              <a:avLst>
                <a:gd name="adj1" fmla="val -15856"/>
                <a:gd name="adj2" fmla="val 139884"/>
              </a:avLst>
            </a:prstGeom>
            <a:solidFill>
              <a:srgbClr val="FFFFCC"/>
            </a:solidFill>
            <a:ln w="19050" cap="flat" cmpd="sng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49" name="TextBox 78"/>
            <p:cNvSpPr txBox="1"/>
            <p:nvPr/>
          </p:nvSpPr>
          <p:spPr>
            <a:xfrm>
              <a:off x="3803662" y="1779662"/>
              <a:ext cx="1247886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反馈电路：</a:t>
              </a:r>
              <a:endPara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逻辑门</a:t>
              </a:r>
              <a:endPara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H="1">
            <a:off x="1187450" y="2066925"/>
            <a:ext cx="72072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88" name="组合 87"/>
          <p:cNvGrpSpPr/>
          <p:nvPr/>
        </p:nvGrpSpPr>
        <p:grpSpPr>
          <a:xfrm>
            <a:off x="1943100" y="2776538"/>
            <a:ext cx="373063" cy="1704975"/>
            <a:chOff x="1943329" y="2775899"/>
            <a:chExt cx="373391" cy="1705200"/>
          </a:xfrm>
        </p:grpSpPr>
        <p:cxnSp>
          <p:nvCxnSpPr>
            <p:cNvPr id="52240" name="直接箭头连接符 52"/>
            <p:cNvCxnSpPr/>
            <p:nvPr/>
          </p:nvCxnSpPr>
          <p:spPr>
            <a:xfrm flipH="1">
              <a:off x="1943329" y="2775899"/>
              <a:ext cx="360000" cy="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2241" name="直接箭头连接符 79"/>
            <p:cNvCxnSpPr/>
            <p:nvPr/>
          </p:nvCxnSpPr>
          <p:spPr>
            <a:xfrm flipH="1">
              <a:off x="1955962" y="3028306"/>
              <a:ext cx="360000" cy="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2242" name="直接箭头连接符 80"/>
            <p:cNvCxnSpPr/>
            <p:nvPr/>
          </p:nvCxnSpPr>
          <p:spPr>
            <a:xfrm flipH="1">
              <a:off x="1955962" y="3279197"/>
              <a:ext cx="360000" cy="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2243" name="直接箭头连接符 81"/>
            <p:cNvCxnSpPr/>
            <p:nvPr/>
          </p:nvCxnSpPr>
          <p:spPr>
            <a:xfrm flipH="1">
              <a:off x="1944087" y="3508612"/>
              <a:ext cx="360000" cy="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2244" name="直接箭头连接符 82"/>
            <p:cNvCxnSpPr/>
            <p:nvPr/>
          </p:nvCxnSpPr>
          <p:spPr>
            <a:xfrm flipH="1">
              <a:off x="1956720" y="3761019"/>
              <a:ext cx="360000" cy="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2245" name="直接箭头连接符 83"/>
            <p:cNvCxnSpPr/>
            <p:nvPr/>
          </p:nvCxnSpPr>
          <p:spPr>
            <a:xfrm flipH="1">
              <a:off x="1956720" y="4011910"/>
              <a:ext cx="360000" cy="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2246" name="直接箭头连接符 84"/>
            <p:cNvCxnSpPr/>
            <p:nvPr/>
          </p:nvCxnSpPr>
          <p:spPr>
            <a:xfrm flipH="1">
              <a:off x="1944087" y="4228692"/>
              <a:ext cx="360000" cy="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2247" name="直接箭头连接符 85"/>
            <p:cNvCxnSpPr/>
            <p:nvPr/>
          </p:nvCxnSpPr>
          <p:spPr>
            <a:xfrm flipH="1">
              <a:off x="1956720" y="4481099"/>
              <a:ext cx="360000" cy="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52239" name="Text Box 4"/>
          <p:cNvSpPr txBox="1"/>
          <p:nvPr/>
        </p:nvSpPr>
        <p:spPr>
          <a:xfrm>
            <a:off x="827088" y="50800"/>
            <a:ext cx="738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序列信号发生器的设计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-2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Picture 18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矩形 5"/>
          <p:cNvSpPr/>
          <p:nvPr/>
        </p:nvSpPr>
        <p:spPr>
          <a:xfrm>
            <a:off x="250825" y="627063"/>
            <a:ext cx="53292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06450" indent="-806450" eaLnBrk="1" hangingPunct="1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设计一个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00010111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序列信号发生器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3252" name="Text Box 42"/>
          <p:cNvSpPr txBox="1"/>
          <p:nvPr/>
        </p:nvSpPr>
        <p:spPr>
          <a:xfrm>
            <a:off x="179388" y="987425"/>
            <a:ext cx="45370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方法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反馈电路设计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3253" name="Text Box 3"/>
          <p:cNvSpPr txBox="1"/>
          <p:nvPr/>
        </p:nvSpPr>
        <p:spPr>
          <a:xfrm>
            <a:off x="5076825" y="627063"/>
            <a:ext cx="1392238" cy="400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1~4. 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同上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Text Box 27"/>
          <p:cNvSpPr txBox="1"/>
          <p:nvPr/>
        </p:nvSpPr>
        <p:spPr>
          <a:xfrm>
            <a:off x="5148263" y="1058863"/>
            <a:ext cx="35274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L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IN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= 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+ 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+ 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endParaRPr lang="en-US" altLang="zh-CN" sz="16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     = ∑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(0, 2, 3, 5)</a:t>
            </a:r>
            <a:endParaRPr lang="en-US" altLang="zh-CN" sz="16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24525" y="2366963"/>
            <a:ext cx="3059113" cy="1500187"/>
            <a:chOff x="5724128" y="1862787"/>
            <a:chExt cx="3060254" cy="1501051"/>
          </a:xfrm>
        </p:grpSpPr>
        <p:sp>
          <p:nvSpPr>
            <p:cNvPr id="53270" name="竖卷形 47"/>
            <p:cNvSpPr/>
            <p:nvPr/>
          </p:nvSpPr>
          <p:spPr>
            <a:xfrm>
              <a:off x="5724128" y="1862787"/>
              <a:ext cx="3024336" cy="1501051"/>
            </a:xfrm>
            <a:prstGeom prst="verticalScroll">
              <a:avLst>
                <a:gd name="adj" fmla="val 6384"/>
              </a:avLst>
            </a:prstGeom>
            <a:solidFill>
              <a:srgbClr val="FFEEDD"/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71" name="Text Box 27"/>
            <p:cNvSpPr txBox="1"/>
            <p:nvPr/>
          </p:nvSpPr>
          <p:spPr>
            <a:xfrm>
              <a:off x="5868144" y="1995686"/>
              <a:ext cx="2916238" cy="12695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7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7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r>
                <a:rPr lang="en-US" altLang="zh-CN" sz="17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7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17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7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D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分别接</a:t>
              </a:r>
              <a:r>
                <a:rPr lang="en-US" altLang="zh-CN" sz="17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74151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的选择控制端</a:t>
              </a:r>
              <a:r>
                <a:rPr lang="en-US" altLang="zh-CN" sz="17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CBA</a:t>
              </a:r>
              <a:r>
                <a:rPr lang="zh-CN" altLang="en-US" sz="17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，</a:t>
              </a:r>
              <a:r>
                <a:rPr lang="zh-CN" altLang="en-US" sz="17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则：</a:t>
              </a:r>
              <a:endParaRPr lang="zh-CN" altLang="en-US" sz="1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7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D</a:t>
              </a:r>
              <a:r>
                <a:rPr lang="en-US" altLang="zh-CN" sz="1700" b="1" baseline="-25000" dirty="0">
                  <a:solidFill>
                    <a:srgbClr val="0000FF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7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=D</a:t>
              </a:r>
              <a:r>
                <a:rPr lang="en-US" altLang="zh-CN" sz="1700" b="1" baseline="-25000" dirty="0">
                  <a:solidFill>
                    <a:srgbClr val="0000FF"/>
                  </a:solidFill>
                  <a:latin typeface="Tahoma" panose="020B0604030504040204" pitchFamily="34" charset="0"/>
                </a:rPr>
                <a:t>2</a:t>
              </a:r>
              <a:r>
                <a:rPr lang="en-US" altLang="zh-CN" sz="17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=D</a:t>
              </a:r>
              <a:r>
                <a:rPr lang="en-US" altLang="zh-CN" sz="1700" b="1" baseline="-25000" dirty="0">
                  <a:solidFill>
                    <a:srgbClr val="0000FF"/>
                  </a:solidFill>
                  <a:latin typeface="Tahoma" panose="020B0604030504040204" pitchFamily="34" charset="0"/>
                </a:rPr>
                <a:t>3</a:t>
              </a:r>
              <a:r>
                <a:rPr lang="en-US" altLang="zh-CN" sz="17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=D</a:t>
              </a:r>
              <a:r>
                <a:rPr lang="en-US" altLang="zh-CN" sz="1700" b="1" baseline="-25000" dirty="0">
                  <a:solidFill>
                    <a:srgbClr val="0000FF"/>
                  </a:solidFill>
                  <a:latin typeface="Tahoma" panose="020B0604030504040204" pitchFamily="34" charset="0"/>
                </a:rPr>
                <a:t>5</a:t>
              </a:r>
              <a:r>
                <a:rPr lang="en-US" altLang="zh-CN" sz="17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=1</a:t>
              </a:r>
              <a:r>
                <a:rPr lang="zh-CN" altLang="en-US" sz="17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，</a:t>
              </a:r>
              <a:r>
                <a:rPr lang="en-US" altLang="zh-CN" sz="17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D</a:t>
              </a:r>
              <a:r>
                <a:rPr lang="en-US" altLang="zh-CN" sz="1700" b="1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7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=D</a:t>
              </a:r>
              <a:r>
                <a:rPr lang="en-US" altLang="zh-CN" sz="1700" b="1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4</a:t>
              </a:r>
              <a:r>
                <a:rPr lang="en-US" altLang="zh-CN" sz="17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=D</a:t>
              </a:r>
              <a:r>
                <a:rPr lang="en-US" altLang="zh-CN" sz="1700" b="1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6</a:t>
              </a:r>
              <a:r>
                <a:rPr lang="en-US" altLang="zh-CN" sz="17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=D</a:t>
              </a:r>
              <a:r>
                <a:rPr lang="en-US" altLang="zh-CN" sz="1700" b="1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7</a:t>
              </a:r>
              <a:r>
                <a:rPr lang="en-US" altLang="zh-CN" sz="17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=0</a:t>
              </a:r>
              <a:endParaRPr lang="en-US" altLang="zh-CN" sz="1700" b="1" baseline="-25000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3256" name="组合 19"/>
          <p:cNvGrpSpPr/>
          <p:nvPr/>
        </p:nvGrpSpPr>
        <p:grpSpPr>
          <a:xfrm>
            <a:off x="120650" y="1635125"/>
            <a:ext cx="5405438" cy="3024188"/>
            <a:chOff x="179512" y="1923678"/>
            <a:chExt cx="5406391" cy="3024336"/>
          </a:xfrm>
        </p:grpSpPr>
        <p:pic>
          <p:nvPicPr>
            <p:cNvPr id="53268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923678"/>
              <a:ext cx="5406391" cy="3024336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53269" name="直接连接符 18"/>
            <p:cNvCxnSpPr/>
            <p:nvPr/>
          </p:nvCxnSpPr>
          <p:spPr>
            <a:xfrm>
              <a:off x="3661063" y="2618591"/>
              <a:ext cx="3600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1" name="组合 20"/>
          <p:cNvGrpSpPr/>
          <p:nvPr/>
        </p:nvGrpSpPr>
        <p:grpSpPr>
          <a:xfrm>
            <a:off x="2208213" y="4371975"/>
            <a:ext cx="1152525" cy="576263"/>
            <a:chOff x="7380312" y="3666104"/>
            <a:chExt cx="1728763" cy="936000"/>
          </a:xfrm>
        </p:grpSpPr>
        <p:sp>
          <p:nvSpPr>
            <p:cNvPr id="53266" name="圆角矩形标注 21"/>
            <p:cNvSpPr/>
            <p:nvPr/>
          </p:nvSpPr>
          <p:spPr>
            <a:xfrm>
              <a:off x="7380312" y="3666104"/>
              <a:ext cx="1728763" cy="936000"/>
            </a:xfrm>
            <a:prstGeom prst="wedgeRoundRectCallout">
              <a:avLst>
                <a:gd name="adj1" fmla="val -36921"/>
                <a:gd name="adj2" fmla="val -87468"/>
                <a:gd name="adj3" fmla="val 16667"/>
              </a:avLst>
            </a:prstGeom>
            <a:solidFill>
              <a:srgbClr val="D7F1E5"/>
            </a:solidFill>
            <a:ln w="19050" cap="flat" cmpd="sng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7" name="TextBox 22"/>
            <p:cNvSpPr txBox="1"/>
            <p:nvPr/>
          </p:nvSpPr>
          <p:spPr>
            <a:xfrm>
              <a:off x="7380312" y="3666104"/>
              <a:ext cx="1728191" cy="850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输出即为序列信号</a:t>
              </a:r>
              <a:endPara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2724150" y="1419225"/>
            <a:ext cx="2808288" cy="3529013"/>
          </a:xfrm>
          <a:prstGeom prst="roundRect">
            <a:avLst>
              <a:gd name="adj" fmla="val 32"/>
            </a:avLst>
          </a:prstGeom>
          <a:solidFill>
            <a:schemeClr val="bg1"/>
          </a:solidFill>
          <a:ln w="19050">
            <a:noFill/>
          </a:ln>
        </p:spPr>
        <p:txBody>
          <a:bodyPr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651500" y="4084638"/>
            <a:ext cx="1584325" cy="790575"/>
            <a:chOff x="3659646" y="1707654"/>
            <a:chExt cx="1545366" cy="792000"/>
          </a:xfrm>
        </p:grpSpPr>
        <p:sp>
          <p:nvSpPr>
            <p:cNvPr id="53264" name="云形标注 43"/>
            <p:cNvSpPr/>
            <p:nvPr/>
          </p:nvSpPr>
          <p:spPr>
            <a:xfrm>
              <a:off x="3659646" y="1707654"/>
              <a:ext cx="1545366" cy="792000"/>
            </a:xfrm>
            <a:prstGeom prst="cloudCallout">
              <a:avLst>
                <a:gd name="adj1" fmla="val -84157"/>
                <a:gd name="adj2" fmla="val -53542"/>
              </a:avLst>
            </a:prstGeom>
            <a:solidFill>
              <a:srgbClr val="FFFFCC"/>
            </a:solidFill>
            <a:ln w="19050" cap="flat" cmpd="sng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5" name="TextBox 44"/>
            <p:cNvSpPr txBox="1"/>
            <p:nvPr/>
          </p:nvSpPr>
          <p:spPr>
            <a:xfrm>
              <a:off x="3803662" y="1779662"/>
              <a:ext cx="1247886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反馈电路：</a:t>
              </a:r>
              <a:endPara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数据选择器</a:t>
              </a:r>
              <a:endPara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524750" y="1614488"/>
            <a:ext cx="1150938" cy="741362"/>
            <a:chOff x="7380312" y="3432078"/>
            <a:chExt cx="1728763" cy="1204096"/>
          </a:xfrm>
        </p:grpSpPr>
        <p:sp>
          <p:nvSpPr>
            <p:cNvPr id="53262" name="圆角矩形标注 26"/>
            <p:cNvSpPr/>
            <p:nvPr/>
          </p:nvSpPr>
          <p:spPr>
            <a:xfrm>
              <a:off x="7380312" y="3432078"/>
              <a:ext cx="1728763" cy="936000"/>
            </a:xfrm>
            <a:prstGeom prst="wedgeRoundRectCallout">
              <a:avLst>
                <a:gd name="adj1" fmla="val -72324"/>
                <a:gd name="adj2" fmla="val -38157"/>
                <a:gd name="adj3" fmla="val 16667"/>
              </a:avLst>
            </a:prstGeom>
            <a:solidFill>
              <a:srgbClr val="D7F1E5"/>
            </a:solidFill>
            <a:ln w="19050" cap="flat" cmpd="sng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3" name="TextBox 27"/>
            <p:cNvSpPr txBox="1"/>
            <p:nvPr/>
          </p:nvSpPr>
          <p:spPr>
            <a:xfrm>
              <a:off x="7380312" y="3435845"/>
              <a:ext cx="1728191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转换为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最小项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endPara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/>
              <a:endPara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3261" name="Text Box 4"/>
          <p:cNvSpPr txBox="1"/>
          <p:nvPr/>
        </p:nvSpPr>
        <p:spPr>
          <a:xfrm>
            <a:off x="827088" y="50800"/>
            <a:ext cx="738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序列信号发生器的设计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-2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31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charRg st="31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2" uiExpand="1" build="p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4" name="Picture 18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27288"/>
            <a:ext cx="5453063" cy="2447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矩形 4"/>
          <p:cNvSpPr/>
          <p:nvPr/>
        </p:nvSpPr>
        <p:spPr>
          <a:xfrm>
            <a:off x="250825" y="627063"/>
            <a:ext cx="53292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06450" indent="-806450" eaLnBrk="1" hangingPunct="1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设计一个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00010111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序列信号发生器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4277" name="Text Box 42"/>
          <p:cNvSpPr txBox="1"/>
          <p:nvPr/>
        </p:nvSpPr>
        <p:spPr>
          <a:xfrm>
            <a:off x="179388" y="987425"/>
            <a:ext cx="45370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方法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反馈电路设计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4278" name="Text Box 3"/>
          <p:cNvSpPr txBox="1"/>
          <p:nvPr/>
        </p:nvSpPr>
        <p:spPr>
          <a:xfrm>
            <a:off x="5076825" y="627063"/>
            <a:ext cx="1392238" cy="400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1~4. 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同上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 Box 27"/>
          <p:cNvSpPr txBox="1"/>
          <p:nvPr/>
        </p:nvSpPr>
        <p:spPr>
          <a:xfrm>
            <a:off x="971550" y="1492250"/>
            <a:ext cx="352901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L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IN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= 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+ 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+ 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’Q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endParaRPr lang="en-US" altLang="zh-CN" sz="16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∑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1600" b="1" dirty="0">
                <a:solidFill>
                  <a:srgbClr val="000000"/>
                </a:solidFill>
                <a:latin typeface="Tahoma" panose="020B0604030504040204" pitchFamily="34" charset="0"/>
              </a:rPr>
              <a:t>(0, 2, 3, 5)</a:t>
            </a:r>
            <a:endParaRPr lang="en-US" altLang="zh-CN" sz="16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79388" y="4371975"/>
            <a:ext cx="1152525" cy="523875"/>
            <a:chOff x="7380312" y="3666104"/>
            <a:chExt cx="1728191" cy="850233"/>
          </a:xfrm>
        </p:grpSpPr>
        <p:sp>
          <p:nvSpPr>
            <p:cNvPr id="54292" name="圆角矩形标注 14"/>
            <p:cNvSpPr/>
            <p:nvPr/>
          </p:nvSpPr>
          <p:spPr>
            <a:xfrm>
              <a:off x="7380312" y="3666106"/>
              <a:ext cx="1620895" cy="819091"/>
            </a:xfrm>
            <a:prstGeom prst="wedgeRoundRectCallout">
              <a:avLst>
                <a:gd name="adj1" fmla="val 74917"/>
                <a:gd name="adj2" fmla="val -37537"/>
                <a:gd name="adj3" fmla="val 16667"/>
              </a:avLst>
            </a:prstGeom>
            <a:solidFill>
              <a:srgbClr val="D7F1E5"/>
            </a:solidFill>
            <a:ln w="19050" cap="flat" cmpd="sng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93" name="TextBox 15"/>
            <p:cNvSpPr txBox="1"/>
            <p:nvPr/>
          </p:nvSpPr>
          <p:spPr>
            <a:xfrm>
              <a:off x="7380312" y="3666104"/>
              <a:ext cx="1728191" cy="850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altLang="zh-CN" sz="14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输出即为序列信号</a:t>
              </a:r>
              <a:endPara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251200" y="2139950"/>
            <a:ext cx="3240088" cy="2808288"/>
          </a:xfrm>
          <a:prstGeom prst="roundRect">
            <a:avLst>
              <a:gd name="adj" fmla="val 32"/>
            </a:avLst>
          </a:prstGeom>
          <a:solidFill>
            <a:schemeClr val="bg1"/>
          </a:solidFill>
          <a:ln w="19050">
            <a:noFill/>
          </a:ln>
        </p:spPr>
        <p:txBody>
          <a:bodyPr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95963" y="1131888"/>
            <a:ext cx="2952750" cy="1368425"/>
            <a:chOff x="5796136" y="1131590"/>
            <a:chExt cx="2952328" cy="1368152"/>
          </a:xfrm>
        </p:grpSpPr>
        <p:sp>
          <p:nvSpPr>
            <p:cNvPr id="54290" name="竖卷形 11"/>
            <p:cNvSpPr/>
            <p:nvPr/>
          </p:nvSpPr>
          <p:spPr>
            <a:xfrm>
              <a:off x="5796136" y="1131590"/>
              <a:ext cx="2952328" cy="1368152"/>
            </a:xfrm>
            <a:prstGeom prst="verticalScroll">
              <a:avLst>
                <a:gd name="adj" fmla="val 6384"/>
              </a:avLst>
            </a:prstGeom>
            <a:solidFill>
              <a:srgbClr val="FFEEDD"/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91" name="Text Box 27"/>
            <p:cNvSpPr txBox="1"/>
            <p:nvPr/>
          </p:nvSpPr>
          <p:spPr>
            <a:xfrm>
              <a:off x="5945048" y="1275605"/>
              <a:ext cx="2731408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分别接</a:t>
              </a: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74138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的地址输入端</a:t>
              </a: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CBA</a:t>
              </a:r>
              <a:r>
                <a:rPr lang="zh-CN" altLang="en-US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，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则：</a:t>
              </a:r>
              <a:endPara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zh-CN" sz="1600" b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zh-CN" altLang="en-US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，</a:t>
              </a: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zh-CN" sz="1600" b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zh-CN" altLang="en-US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，</a:t>
              </a: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zh-CN" sz="1600" b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zh-CN" altLang="en-US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，</a:t>
              </a: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zh-CN" sz="1600" b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分别被译中时</a:t>
              </a:r>
              <a:r>
                <a:rPr lang="en-US" altLang="zh-CN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反馈回</a:t>
              </a: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  <a:ea typeface="方正兰亭超细黑简体"/>
                </a:rPr>
                <a:t> ,</a:t>
              </a:r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否则反馈回</a:t>
              </a: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54283" name="组合 7"/>
          <p:cNvGrpSpPr/>
          <p:nvPr/>
        </p:nvGrpSpPr>
        <p:grpSpPr>
          <a:xfrm>
            <a:off x="6300788" y="4156075"/>
            <a:ext cx="1376362" cy="684213"/>
            <a:chOff x="3659645" y="1707654"/>
            <a:chExt cx="1342801" cy="684000"/>
          </a:xfrm>
        </p:grpSpPr>
        <p:sp>
          <p:nvSpPr>
            <p:cNvPr id="54288" name="云形标注 8"/>
            <p:cNvSpPr/>
            <p:nvPr/>
          </p:nvSpPr>
          <p:spPr>
            <a:xfrm>
              <a:off x="3659645" y="1707654"/>
              <a:ext cx="1334634" cy="684000"/>
            </a:xfrm>
            <a:prstGeom prst="cloudCallout">
              <a:avLst>
                <a:gd name="adj1" fmla="val -84157"/>
                <a:gd name="adj2" fmla="val -53542"/>
              </a:avLst>
            </a:prstGeom>
            <a:solidFill>
              <a:srgbClr val="FFFFCC"/>
            </a:solidFill>
            <a:ln w="19050" cap="flat" cmpd="sng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9" name="TextBox 9"/>
            <p:cNvSpPr txBox="1"/>
            <p:nvPr/>
          </p:nvSpPr>
          <p:spPr>
            <a:xfrm>
              <a:off x="3754559" y="1762884"/>
              <a:ext cx="1247887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反馈电路：</a:t>
              </a:r>
              <a:endPara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译码器</a:t>
              </a:r>
              <a:endPara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7950" y="2019300"/>
            <a:ext cx="1150938" cy="741363"/>
            <a:chOff x="7380312" y="3432078"/>
            <a:chExt cx="1728763" cy="1204096"/>
          </a:xfrm>
        </p:grpSpPr>
        <p:sp>
          <p:nvSpPr>
            <p:cNvPr id="54286" name="圆角矩形标注 19"/>
            <p:cNvSpPr/>
            <p:nvPr/>
          </p:nvSpPr>
          <p:spPr>
            <a:xfrm>
              <a:off x="7380312" y="3432078"/>
              <a:ext cx="1728763" cy="936000"/>
            </a:xfrm>
            <a:prstGeom prst="wedgeRoundRectCallout">
              <a:avLst>
                <a:gd name="adj1" fmla="val 63750"/>
                <a:gd name="adj2" fmla="val -34032"/>
                <a:gd name="adj3" fmla="val 16667"/>
              </a:avLst>
            </a:prstGeom>
            <a:solidFill>
              <a:srgbClr val="D7F1E5"/>
            </a:solidFill>
            <a:ln w="19050" cap="flat" cmpd="sng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7" name="TextBox 20"/>
            <p:cNvSpPr txBox="1"/>
            <p:nvPr/>
          </p:nvSpPr>
          <p:spPr>
            <a:xfrm>
              <a:off x="7380312" y="3435845"/>
              <a:ext cx="1728191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转换为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最小项</a:t>
              </a:r>
              <a:r>
                <a:rPr lang="zh-CN" altLang="en-US" sz="1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endPara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/>
              <a:endPara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4285" name="Text Box 4"/>
          <p:cNvSpPr txBox="1"/>
          <p:nvPr/>
        </p:nvSpPr>
        <p:spPr>
          <a:xfrm>
            <a:off x="827088" y="50800"/>
            <a:ext cx="738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序列信号发生器的设计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-2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31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charRg st="31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2" build="p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竖卷形 18"/>
          <p:cNvSpPr/>
          <p:nvPr/>
        </p:nvSpPr>
        <p:spPr>
          <a:xfrm>
            <a:off x="971550" y="915988"/>
            <a:ext cx="7056438" cy="2951162"/>
          </a:xfrm>
          <a:prstGeom prst="verticalScroll">
            <a:avLst>
              <a:gd name="adj" fmla="val 4171"/>
            </a:avLst>
          </a:prstGeom>
          <a:solidFill>
            <a:srgbClr val="FFFFCC"/>
          </a:solidFill>
          <a:ln w="1905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TextBox 7"/>
          <p:cNvSpPr txBox="1"/>
          <p:nvPr/>
        </p:nvSpPr>
        <p:spPr>
          <a:xfrm>
            <a:off x="3708400" y="931863"/>
            <a:ext cx="1727200" cy="461962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B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方法总结</a:t>
            </a:r>
            <a:endParaRPr lang="zh-CN" altLang="en-US" b="1" dirty="0">
              <a:solidFill>
                <a:srgbClr val="0000B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5300" name="组合 16"/>
          <p:cNvGrpSpPr/>
          <p:nvPr/>
        </p:nvGrpSpPr>
        <p:grpSpPr>
          <a:xfrm>
            <a:off x="1403350" y="1995488"/>
            <a:ext cx="2376488" cy="1223962"/>
            <a:chOff x="827584" y="3435846"/>
            <a:chExt cx="2376264" cy="1224136"/>
          </a:xfrm>
        </p:grpSpPr>
        <p:sp>
          <p:nvSpPr>
            <p:cNvPr id="55307" name="Text Box 4"/>
            <p:cNvSpPr txBox="1"/>
            <p:nvPr/>
          </p:nvSpPr>
          <p:spPr>
            <a:xfrm>
              <a:off x="827584" y="3867894"/>
              <a:ext cx="2376264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使用环形计数器设计</a:t>
              </a:r>
              <a:endParaRPr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使用扭环计数器设计</a:t>
              </a:r>
              <a:endPara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08" name="圆角矩形 10"/>
            <p:cNvSpPr/>
            <p:nvPr/>
          </p:nvSpPr>
          <p:spPr>
            <a:xfrm>
              <a:off x="827584" y="3651870"/>
              <a:ext cx="2304256" cy="1008112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8080"/>
              </a:solidFill>
              <a:prstDash val="sysDash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09" name="Text Box 6"/>
            <p:cNvSpPr txBox="1"/>
            <p:nvPr/>
          </p:nvSpPr>
          <p:spPr>
            <a:xfrm>
              <a:off x="1331640" y="3435846"/>
              <a:ext cx="1224136" cy="369332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</a:pPr>
              <a:r>
                <a:rPr lang="zh-CN" altLang="en-US" sz="18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特殊类型</a:t>
              </a:r>
              <a:endPara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5301" name="组合 17"/>
          <p:cNvGrpSpPr/>
          <p:nvPr/>
        </p:nvGrpSpPr>
        <p:grpSpPr>
          <a:xfrm>
            <a:off x="3995738" y="1520825"/>
            <a:ext cx="3605212" cy="2130425"/>
            <a:chOff x="3198942" y="2673036"/>
            <a:chExt cx="3605306" cy="213096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203848" y="3075806"/>
              <a:ext cx="3600400" cy="16927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使用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D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触发器设计</a:t>
              </a:r>
              <a:endParaRPr kumimoji="1" lang="en-US" altLang="zh-CN" sz="16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R="0" defTabSz="914400"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使用计数器 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+ 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数据选择器设计；</a:t>
              </a:r>
              <a:endParaRPr kumimoji="1" lang="en-US" altLang="zh-CN" sz="16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265430" marR="0" indent="-265430" defTabSz="914400"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用移位寄存器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+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反馈电路设计（逻辑门 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or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译码器 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or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数据选择器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）</a:t>
              </a:r>
              <a:endParaRPr kumimoji="1" lang="en-US" altLang="zh-CN" sz="16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R="0" defTabSz="914400" eaLnBrk="1" hangingPunct="1">
                <a:spcBef>
                  <a:spcPct val="5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p"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用计数器 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+ </a:t>
              </a:r>
              <a:r>
                <a:rPr kumimoji="1" lang="en-US" altLang="zh-CN" sz="1600" b="1" kern="1200" cap="none" spc="0" normalizeH="0" baseline="0" noProof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PROM</a:t>
              </a:r>
              <a:r>
                <a:rPr kumimoji="1" lang="zh-CN" altLang="en-US" sz="1600" b="1" kern="1200" cap="none" spc="0" normalizeH="0" baseline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设计</a:t>
              </a:r>
              <a:endParaRPr kumimoji="1" lang="zh-CN" altLang="en-US" sz="1600" b="1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5305" name="圆角矩形 15"/>
            <p:cNvSpPr/>
            <p:nvPr/>
          </p:nvSpPr>
          <p:spPr>
            <a:xfrm>
              <a:off x="3198942" y="2859782"/>
              <a:ext cx="3605306" cy="1944216"/>
            </a:xfrm>
            <a:prstGeom prst="roundRect">
              <a:avLst>
                <a:gd name="adj" fmla="val 9194"/>
              </a:avLst>
            </a:prstGeom>
            <a:noFill/>
            <a:ln w="19050" cap="flat" cmpd="sng">
              <a:solidFill>
                <a:srgbClr val="008080"/>
              </a:solidFill>
              <a:prstDash val="sysDash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06" name="TextBox 14"/>
            <p:cNvSpPr txBox="1"/>
            <p:nvPr/>
          </p:nvSpPr>
          <p:spPr>
            <a:xfrm>
              <a:off x="4482900" y="2673036"/>
              <a:ext cx="1224136" cy="369332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>
              <a:spAutoFit/>
            </a:bodyPr>
            <a:p>
              <a:pPr marL="2291080" indent="-2291080" eaLnBrk="1" hangingPunct="1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任意类型</a:t>
              </a:r>
              <a:endPara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5302" name="Picture 18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5207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3" name="Text Box 4"/>
          <p:cNvSpPr txBox="1"/>
          <p:nvPr/>
        </p:nvSpPr>
        <p:spPr>
          <a:xfrm>
            <a:off x="1979613" y="50800"/>
            <a:ext cx="54006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序列信号发生器设计方法总结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4929188" y="2786063"/>
            <a:ext cx="3357563" cy="21431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929188" y="2357438"/>
          <a:ext cx="3357563" cy="14573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5650"/>
                <a:gridCol w="543744"/>
                <a:gridCol w="355758"/>
                <a:gridCol w="444697"/>
                <a:gridCol w="355758"/>
                <a:gridCol w="237698"/>
                <a:gridCol w="364303"/>
                <a:gridCol w="364303"/>
                <a:gridCol w="345650"/>
              </a:tblGrid>
              <a:tr h="214429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199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</a:t>
                      </a:r>
                      <a:endParaRPr lang="zh-CN" altLang="en-US" sz="1000" b="1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kern="12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CLRN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baseline="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LDN</a:t>
                      </a:r>
                      <a:endParaRPr lang="zh-CN" altLang="en-US" sz="1000" b="1" baseline="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kern="12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ENT</a:t>
                      </a:r>
                      <a:endParaRPr lang="zh-CN" altLang="en-US" sz="1000" b="1" kern="12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ENP </a:t>
                      </a:r>
                      <a:endParaRPr lang="zh-CN" altLang="en-US" sz="1000" b="1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000" b="1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000" b="1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00" b="1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lang="en-US" altLang="zh-CN" sz="1100" b="1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100" b="1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08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1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↑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保持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保持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6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↑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计数</a:t>
                      </a: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000" b="1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计满时</a:t>
                      </a:r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RCO=1</a:t>
                      </a:r>
                      <a:r>
                        <a:rPr lang="en-US" altLang="zh-CN" sz="1000" b="1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285750" y="814388"/>
            <a:ext cx="428625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628650" marR="0" indent="-62865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</a:t>
            </a: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1:  </a:t>
            </a:r>
            <a:r>
              <a:rPr kumimoji="1" lang="zh-CN" altLang="en-US" sz="2000" b="1" kern="1200" cap="none" spc="0" normalizeH="0" baseline="0" noProof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</a:t>
            </a:r>
            <a:r>
              <a:rPr kumimoji="1" lang="en-US" altLang="zh-CN" sz="20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+mj-lt"/>
                <a:ea typeface="黑体" panose="02010609060101010101" pitchFamily="49" charset="-122"/>
                <a:cs typeface="+mn-cs"/>
              </a:rPr>
              <a:t>74LS161</a:t>
            </a:r>
            <a:r>
              <a:rPr kumimoji="1" lang="zh-CN" altLang="en-US" sz="2000" b="1" kern="1200" cap="none" spc="0" normalizeH="0" baseline="0" noProof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设计模</a:t>
            </a: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10 </a:t>
            </a:r>
            <a:r>
              <a:rPr kumimoji="1" lang="zh-CN" altLang="en-US" sz="2000" b="1" kern="1200" cap="none" spc="0" normalizeH="0" baseline="0" noProof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计数器</a:t>
            </a:r>
            <a:endParaRPr kumimoji="1" lang="en-US" altLang="zh-CN" sz="2000" b="1" kern="1200" cap="none" spc="0" normalizeH="0" baseline="0" noProof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444" name="Text Box 30"/>
          <p:cNvSpPr txBox="1"/>
          <p:nvPr/>
        </p:nvSpPr>
        <p:spPr>
          <a:xfrm>
            <a:off x="857250" y="1428750"/>
            <a:ext cx="15716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①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清零法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5500688" y="2000250"/>
            <a:ext cx="2500313" cy="3381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74LS161/160</a:t>
            </a:r>
            <a:r>
              <a:rPr kumimoji="1" lang="zh-CN" altLang="en-US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功能表</a:t>
            </a:r>
            <a:endParaRPr kumimoji="1" lang="en-US" altLang="zh-CN" sz="1600" b="1" kern="1200" cap="none" spc="0" normalizeH="0" baseline="0" noProof="0" dirty="0">
              <a:solidFill>
                <a:schemeClr val="bg2"/>
              </a:solidFill>
              <a:latin typeface="+mj-lt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929188" y="714375"/>
          <a:ext cx="3429000" cy="12366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"/>
                <a:gridCol w="685800"/>
                <a:gridCol w="838200"/>
                <a:gridCol w="609600"/>
                <a:gridCol w="685800"/>
              </a:tblGrid>
              <a:tr h="2478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芯片型号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45694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计数进制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45694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输出特点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45694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置数方式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45694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清零方式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45694">
                    <a:solidFill>
                      <a:srgbClr val="CCECFF"/>
                    </a:solidFill>
                  </a:tcPr>
                </a:tc>
              </a:tr>
              <a:tr h="243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74LS160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694" marB="45694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十进制</a:t>
                      </a:r>
                      <a:endParaRPr lang="en-US" altLang="zh-CN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8421BCD</a:t>
                      </a: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异步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</a:tr>
              <a:tr h="243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74LS161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694" marB="45694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</a:t>
                      </a:r>
                      <a:endParaRPr lang="en-US" altLang="zh-CN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位二进制码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异步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solidFill>
                      <a:srgbClr val="FFFF00"/>
                    </a:solidFill>
                  </a:tcPr>
                </a:tc>
              </a:tr>
              <a:tr h="25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74LS162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694" marB="45694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十进制</a:t>
                      </a:r>
                      <a:endParaRPr lang="en-US" altLang="zh-CN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8421BCD</a:t>
                      </a: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</a:tr>
              <a:tr h="243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74LS163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694" marB="45694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</a:t>
                      </a:r>
                      <a:endParaRPr lang="en-US" altLang="zh-CN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位二进制码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8" name="组合 12"/>
          <p:cNvGrpSpPr/>
          <p:nvPr/>
        </p:nvGrpSpPr>
        <p:grpSpPr>
          <a:xfrm>
            <a:off x="3143250" y="2105025"/>
            <a:ext cx="1643063" cy="755650"/>
            <a:chOff x="4429124" y="984439"/>
            <a:chExt cx="4196602" cy="771942"/>
          </a:xfrm>
        </p:grpSpPr>
        <p:sp>
          <p:nvSpPr>
            <p:cNvPr id="16540" name="圆角矩形标注 13"/>
            <p:cNvSpPr/>
            <p:nvPr/>
          </p:nvSpPr>
          <p:spPr>
            <a:xfrm>
              <a:off x="4451345" y="984439"/>
              <a:ext cx="4128912" cy="771942"/>
            </a:xfrm>
            <a:prstGeom prst="wedgeRoundRectCallout">
              <a:avLst>
                <a:gd name="adj1" fmla="val 62537"/>
                <a:gd name="adj2" fmla="val 39435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6541" name="Text Box 34"/>
            <p:cNvSpPr txBox="1"/>
            <p:nvPr/>
          </p:nvSpPr>
          <p:spPr>
            <a:xfrm>
              <a:off x="4429124" y="1000113"/>
              <a:ext cx="4196602" cy="75424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异步清零只需要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个条件：清零端给有效信号立即回零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37"/>
          <p:cNvGrpSpPr/>
          <p:nvPr/>
        </p:nvGrpSpPr>
        <p:grpSpPr>
          <a:xfrm>
            <a:off x="3143250" y="3162300"/>
            <a:ext cx="1695450" cy="533400"/>
            <a:chOff x="3090852" y="1804982"/>
            <a:chExt cx="1357322" cy="500389"/>
          </a:xfrm>
        </p:grpSpPr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090852" y="1804982"/>
              <a:ext cx="1357322" cy="49145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marR="0" algn="ctr" defTabSz="914400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defRPr/>
              </a:pPr>
              <a:r>
                <a:rPr kumimoji="1" lang="zh-CN" altLang="en-US" sz="14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设计</a:t>
              </a:r>
              <a:r>
                <a:rPr kumimoji="1" lang="en-US" altLang="zh-CN" sz="14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zh-CN" altLang="en-US" sz="14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进制计数器</a:t>
              </a:r>
              <a:r>
                <a:rPr kumimoji="1" lang="en-US" altLang="zh-CN" sz="14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: </a:t>
              </a:r>
              <a:r>
                <a:rPr kumimoji="1" lang="zh-CN" altLang="en-US" sz="14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需要</a:t>
              </a:r>
              <a:r>
                <a:rPr kumimoji="1" lang="en-US" altLang="zh-CN" sz="14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M+1</a:t>
              </a:r>
              <a:r>
                <a:rPr kumimoji="1" lang="zh-CN" altLang="en-US" sz="14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个状态</a:t>
              </a:r>
              <a:endParaRPr kumimoji="1" lang="en-US" altLang="zh-CN" sz="1400" b="1" kern="1200" cap="none" spc="0" normalizeH="0" baseline="0" noProof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090852" y="1804982"/>
              <a:ext cx="1357322" cy="500389"/>
            </a:xfrm>
            <a:prstGeom prst="roundRect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下箭头 13"/>
          <p:cNvSpPr/>
          <p:nvPr/>
        </p:nvSpPr>
        <p:spPr bwMode="auto">
          <a:xfrm>
            <a:off x="3857625" y="2925763"/>
            <a:ext cx="144463" cy="2159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下箭头 38"/>
          <p:cNvSpPr/>
          <p:nvPr/>
        </p:nvSpPr>
        <p:spPr bwMode="auto">
          <a:xfrm rot="19759161">
            <a:off x="3954463" y="3756025"/>
            <a:ext cx="144463" cy="2159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组合 96"/>
          <p:cNvGrpSpPr/>
          <p:nvPr/>
        </p:nvGrpSpPr>
        <p:grpSpPr>
          <a:xfrm>
            <a:off x="214313" y="2000250"/>
            <a:ext cx="2714625" cy="2928938"/>
            <a:chOff x="285720" y="2786058"/>
            <a:chExt cx="3214710" cy="3429024"/>
          </a:xfrm>
        </p:grpSpPr>
        <p:grpSp>
          <p:nvGrpSpPr>
            <p:cNvPr id="16517" name="组合 163"/>
            <p:cNvGrpSpPr/>
            <p:nvPr/>
          </p:nvGrpSpPr>
          <p:grpSpPr>
            <a:xfrm>
              <a:off x="285716" y="2786058"/>
              <a:ext cx="3214709" cy="3429022"/>
              <a:chOff x="6929454" y="2571750"/>
              <a:chExt cx="1995652" cy="2070112"/>
            </a:xfrm>
          </p:grpSpPr>
          <p:pic>
            <p:nvPicPr>
              <p:cNvPr id="16519" name="Picture 1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553354" y="2571750"/>
                <a:ext cx="1162050" cy="164147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16520" name="组合 141"/>
              <p:cNvGrpSpPr/>
              <p:nvPr/>
            </p:nvGrpSpPr>
            <p:grpSpPr>
              <a:xfrm rot="-5400000">
                <a:off x="8037412" y="4320836"/>
                <a:ext cx="284640" cy="357412"/>
                <a:chOff x="6929455" y="4000510"/>
                <a:chExt cx="284640" cy="357412"/>
              </a:xfrm>
            </p:grpSpPr>
            <p:sp>
              <p:nvSpPr>
                <p:cNvPr id="16536" name="椭圆 139"/>
                <p:cNvSpPr/>
                <p:nvPr/>
              </p:nvSpPr>
              <p:spPr>
                <a:xfrm>
                  <a:off x="7029467" y="4000510"/>
                  <a:ext cx="72015" cy="72009"/>
                </a:xfrm>
                <a:prstGeom prst="ellipse">
                  <a:avLst/>
                </a:prstGeom>
                <a:solidFill>
                  <a:srgbClr val="CCFFCC"/>
                </a:solidFill>
                <a:ln w="19050" cap="flat" cmpd="sng">
                  <a:solidFill>
                    <a:schemeClr val="bg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61" name="流程图: 延期 92"/>
                <p:cNvSpPr>
                  <a:spLocks noChangeArrowheads="1"/>
                </p:cNvSpPr>
                <p:nvPr/>
              </p:nvSpPr>
              <p:spPr bwMode="auto">
                <a:xfrm rot="16200000">
                  <a:off x="6928986" y="4071948"/>
                  <a:ext cx="285927" cy="284991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6521" name="直接连接符 143"/>
              <p:cNvCxnSpPr/>
              <p:nvPr/>
            </p:nvCxnSpPr>
            <p:spPr>
              <a:xfrm>
                <a:off x="8605866" y="3567120"/>
                <a:ext cx="180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22" name="直接连接符 144"/>
              <p:cNvCxnSpPr/>
              <p:nvPr/>
            </p:nvCxnSpPr>
            <p:spPr>
              <a:xfrm>
                <a:off x="8601106" y="3255964"/>
                <a:ext cx="324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23" name="直接连接符 146"/>
              <p:cNvCxnSpPr/>
              <p:nvPr/>
            </p:nvCxnSpPr>
            <p:spPr>
              <a:xfrm rot="5400000">
                <a:off x="8353451" y="3995747"/>
                <a:ext cx="857256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24" name="直接连接符 147"/>
              <p:cNvCxnSpPr/>
              <p:nvPr/>
            </p:nvCxnSpPr>
            <p:spPr>
              <a:xfrm>
                <a:off x="8358214" y="4424375"/>
                <a:ext cx="428628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25" name="直接连接符 149"/>
              <p:cNvCxnSpPr/>
              <p:nvPr/>
            </p:nvCxnSpPr>
            <p:spPr>
              <a:xfrm>
                <a:off x="8358214" y="4572014"/>
                <a:ext cx="5616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26" name="直接连接符 152"/>
              <p:cNvCxnSpPr/>
              <p:nvPr/>
            </p:nvCxnSpPr>
            <p:spPr>
              <a:xfrm rot="5400000">
                <a:off x="8253027" y="3923921"/>
                <a:ext cx="13248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27" name="直接连接符 153"/>
              <p:cNvCxnSpPr/>
              <p:nvPr/>
            </p:nvCxnSpPr>
            <p:spPr>
              <a:xfrm>
                <a:off x="7444782" y="3879861"/>
                <a:ext cx="180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28" name="直接连接符 154"/>
              <p:cNvCxnSpPr/>
              <p:nvPr/>
            </p:nvCxnSpPr>
            <p:spPr>
              <a:xfrm>
                <a:off x="7434283" y="4510102"/>
                <a:ext cx="5616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29" name="直接连接符 155"/>
              <p:cNvCxnSpPr/>
              <p:nvPr/>
            </p:nvCxnSpPr>
            <p:spPr>
              <a:xfrm rot="5400000">
                <a:off x="7115840" y="4195129"/>
                <a:ext cx="648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30" name="直接连接符 156"/>
              <p:cNvCxnSpPr/>
              <p:nvPr/>
            </p:nvCxnSpPr>
            <p:spPr>
              <a:xfrm>
                <a:off x="7281737" y="4094168"/>
                <a:ext cx="432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31" name="直接连接符 157"/>
              <p:cNvCxnSpPr/>
              <p:nvPr/>
            </p:nvCxnSpPr>
            <p:spPr>
              <a:xfrm>
                <a:off x="7434137" y="3571882"/>
                <a:ext cx="2808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oval" w="sm" len="sm"/>
                <a:tailEnd type="none" w="med" len="med"/>
              </a:ln>
            </p:spPr>
          </p:cxnSp>
          <p:cxnSp>
            <p:nvCxnSpPr>
              <p:cNvPr id="16532" name="直接连接符 158"/>
              <p:cNvCxnSpPr/>
              <p:nvPr/>
            </p:nvCxnSpPr>
            <p:spPr>
              <a:xfrm>
                <a:off x="7281881" y="3724284"/>
                <a:ext cx="432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med" len="med"/>
              </a:ln>
            </p:spPr>
          </p:cxnSp>
          <p:cxnSp>
            <p:nvCxnSpPr>
              <p:cNvPr id="16533" name="直接连接符 159"/>
              <p:cNvCxnSpPr/>
              <p:nvPr/>
            </p:nvCxnSpPr>
            <p:spPr>
              <a:xfrm>
                <a:off x="7429520" y="2805116"/>
                <a:ext cx="216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med" len="med"/>
              </a:ln>
            </p:spPr>
          </p:cxnSp>
          <p:cxnSp>
            <p:nvCxnSpPr>
              <p:cNvPr id="16534" name="直接连接符 160"/>
              <p:cNvCxnSpPr/>
              <p:nvPr/>
            </p:nvCxnSpPr>
            <p:spPr>
              <a:xfrm rot="5400000">
                <a:off x="6965914" y="3258188"/>
                <a:ext cx="9288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oval" w="sm" len="sm"/>
              </a:ln>
            </p:spPr>
          </p:cxnSp>
          <p:sp>
            <p:nvSpPr>
              <p:cNvPr id="59" name="Text Box 30"/>
              <p:cNvSpPr txBox="1">
                <a:spLocks noChangeArrowheads="1"/>
              </p:cNvSpPr>
              <p:nvPr/>
            </p:nvSpPr>
            <p:spPr bwMode="auto">
              <a:xfrm>
                <a:off x="6929456" y="3952948"/>
                <a:ext cx="499497" cy="2760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defRPr/>
                </a:pPr>
                <a:r>
                  <a:rPr kumimoji="1" lang="en-US" altLang="zh-CN" sz="1200" b="1" kern="1200" cap="none" spc="0" normalizeH="0" baseline="0" noProof="0" dirty="0">
                    <a:solidFill>
                      <a:schemeClr val="bg2"/>
                    </a:solidFill>
                    <a:latin typeface="+mj-lt"/>
                    <a:ea typeface="黑体" panose="02010609060101010101" pitchFamily="49" charset="-122"/>
                    <a:cs typeface="+mn-cs"/>
                  </a:rPr>
                  <a:t>CP</a:t>
                </a:r>
                <a:endParaRPr kumimoji="1" lang="en-US" altLang="zh-CN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357158" y="4572124"/>
              <a:ext cx="500066" cy="2769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12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3643313" y="4805363"/>
            <a:ext cx="450056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542925" marR="0" indent="-542925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14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1010</a:t>
            </a:r>
            <a:r>
              <a:rPr kumimoji="1" lang="zh-CN" altLang="en-US" sz="14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只在极短的瞬态出现，不包括在稳定的循环中</a:t>
            </a:r>
            <a:endParaRPr kumimoji="1" lang="en-US" altLang="zh-CN" sz="1400" b="1" kern="1200" cap="none" spc="0" normalizeH="0" baseline="0" noProof="0" dirty="0">
              <a:solidFill>
                <a:schemeClr val="bg2"/>
              </a:solidFill>
              <a:latin typeface="+mj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6490" name="Picture 21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573088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000250"/>
            <a:ext cx="2786063" cy="3035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88"/>
          <p:cNvGrpSpPr/>
          <p:nvPr/>
        </p:nvGrpSpPr>
        <p:grpSpPr>
          <a:xfrm>
            <a:off x="3789363" y="3933825"/>
            <a:ext cx="3430587" cy="766763"/>
            <a:chOff x="1306492" y="4029084"/>
            <a:chExt cx="3430806" cy="766763"/>
          </a:xfrm>
        </p:grpSpPr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V="1">
              <a:off x="1600198" y="4200534"/>
              <a:ext cx="257191" cy="157163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95" name="Oval 40"/>
            <p:cNvSpPr/>
            <p:nvPr/>
          </p:nvSpPr>
          <p:spPr>
            <a:xfrm>
              <a:off x="1854200" y="4029084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0000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6496" name="Oval 41"/>
            <p:cNvSpPr/>
            <p:nvPr/>
          </p:nvSpPr>
          <p:spPr>
            <a:xfrm>
              <a:off x="2471723" y="4029084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0001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6497" name="Oval 42"/>
            <p:cNvSpPr/>
            <p:nvPr/>
          </p:nvSpPr>
          <p:spPr>
            <a:xfrm>
              <a:off x="3076565" y="4029084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0010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6498" name="Oval 43"/>
            <p:cNvSpPr/>
            <p:nvPr/>
          </p:nvSpPr>
          <p:spPr>
            <a:xfrm>
              <a:off x="3705219" y="4029084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0011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6499" name="Oval 44"/>
            <p:cNvSpPr/>
            <p:nvPr/>
          </p:nvSpPr>
          <p:spPr>
            <a:xfrm>
              <a:off x="4305298" y="4029084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0100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6500" name="Oval 45"/>
            <p:cNvSpPr/>
            <p:nvPr/>
          </p:nvSpPr>
          <p:spPr>
            <a:xfrm>
              <a:off x="1306492" y="4276739"/>
              <a:ext cx="432000" cy="252413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hlink"/>
                  </a:solidFill>
                </a:rPr>
                <a:t>1010</a:t>
              </a:r>
              <a:endParaRPr lang="en-US" altLang="zh-CN" sz="1200" b="1" dirty="0">
                <a:solidFill>
                  <a:schemeClr val="hlink"/>
                </a:solidFill>
              </a:endParaRPr>
            </a:p>
          </p:txBody>
        </p:sp>
        <p:sp>
          <p:nvSpPr>
            <p:cNvPr id="16501" name="Oval 46"/>
            <p:cNvSpPr/>
            <p:nvPr/>
          </p:nvSpPr>
          <p:spPr>
            <a:xfrm>
              <a:off x="2471723" y="4543434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1000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6502" name="Oval 47"/>
            <p:cNvSpPr/>
            <p:nvPr/>
          </p:nvSpPr>
          <p:spPr>
            <a:xfrm>
              <a:off x="3095615" y="4543434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0111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6503" name="Oval 48"/>
            <p:cNvSpPr/>
            <p:nvPr/>
          </p:nvSpPr>
          <p:spPr>
            <a:xfrm>
              <a:off x="3705219" y="4543434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0110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6504" name="Oval 49"/>
            <p:cNvSpPr/>
            <p:nvPr/>
          </p:nvSpPr>
          <p:spPr>
            <a:xfrm>
              <a:off x="4305298" y="4543434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0101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77" name="Line 50"/>
            <p:cNvSpPr>
              <a:spLocks noChangeShapeType="1"/>
            </p:cNvSpPr>
            <p:nvPr/>
          </p:nvSpPr>
          <p:spPr bwMode="auto">
            <a:xfrm>
              <a:off x="2290805" y="4162434"/>
              <a:ext cx="17939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auto">
            <a:xfrm>
              <a:off x="2290805" y="4686309"/>
              <a:ext cx="17939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905206" y="4152909"/>
              <a:ext cx="17939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914732" y="4676784"/>
              <a:ext cx="17939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3529134" y="4162434"/>
              <a:ext cx="17939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3529134" y="4686309"/>
              <a:ext cx="17939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4138773" y="4167197"/>
              <a:ext cx="17939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4129247" y="4686309"/>
              <a:ext cx="17939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13" name="Oval 59"/>
            <p:cNvSpPr/>
            <p:nvPr/>
          </p:nvSpPr>
          <p:spPr>
            <a:xfrm>
              <a:off x="1857375" y="4543434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1001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86" name="Freeform 60"/>
            <p:cNvSpPr/>
            <p:nvPr/>
          </p:nvSpPr>
          <p:spPr bwMode="auto">
            <a:xfrm rot="1326272">
              <a:off x="1447788" y="4619634"/>
              <a:ext cx="431828" cy="144463"/>
            </a:xfrm>
            <a:custGeom>
              <a:avLst/>
              <a:gdLst>
                <a:gd name="T0" fmla="*/ 336 w 336"/>
                <a:gd name="T1" fmla="*/ 48 h 152"/>
                <a:gd name="T2" fmla="*/ 192 w 336"/>
                <a:gd name="T3" fmla="*/ 144 h 152"/>
                <a:gd name="T4" fmla="*/ 0 w 336"/>
                <a:gd name="T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52">
                  <a:moveTo>
                    <a:pt x="336" y="48"/>
                  </a:moveTo>
                  <a:cubicBezTo>
                    <a:pt x="292" y="100"/>
                    <a:pt x="248" y="152"/>
                    <a:pt x="192" y="144"/>
                  </a:cubicBezTo>
                  <a:cubicBezTo>
                    <a:pt x="136" y="136"/>
                    <a:pt x="68" y="6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Text Box 62"/>
            <p:cNvSpPr txBox="1">
              <a:spLocks noChangeArrowheads="1"/>
            </p:cNvSpPr>
            <p:nvPr/>
          </p:nvSpPr>
          <p:spPr bwMode="auto">
            <a:xfrm>
              <a:off x="2440039" y="4271972"/>
              <a:ext cx="1357399" cy="2762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zh-CN" altLang="en-US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用</a:t>
              </a:r>
              <a:r>
                <a:rPr kumimoji="0" lang="en-US" altLang="zh-CN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74LS161</a:t>
              </a:r>
              <a:r>
                <a:rPr kumimoji="0" lang="zh-CN" altLang="en-US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实现</a:t>
              </a:r>
              <a:endParaRPr kumimoji="0" lang="en-US" altLang="zh-CN" sz="12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6516" name="直接箭头连接符 111"/>
            <p:cNvCxnSpPr/>
            <p:nvPr/>
          </p:nvCxnSpPr>
          <p:spPr>
            <a:xfrm rot="5400000">
              <a:off x="4384881" y="4418745"/>
              <a:ext cx="252000" cy="1588"/>
            </a:xfrm>
            <a:prstGeom prst="straightConnector1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</p:grpSp>
      <p:sp>
        <p:nvSpPr>
          <p:cNvPr id="6253" name="Text Box 4"/>
          <p:cNvSpPr txBox="1">
            <a:spLocks noChangeArrowheads="1"/>
          </p:cNvSpPr>
          <p:nvPr/>
        </p:nvSpPr>
        <p:spPr bwMode="auto">
          <a:xfrm>
            <a:off x="1071563" y="104775"/>
            <a:ext cx="7000875" cy="5219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用计数器芯片设计模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10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计数器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9" grpId="0" animBg="1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741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4800" y="-171450"/>
            <a:ext cx="9753600" cy="548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Oval 1"/>
          <p:cNvSpPr/>
          <p:nvPr/>
        </p:nvSpPr>
        <p:spPr bwMode="auto">
          <a:xfrm>
            <a:off x="7291388" y="1978025"/>
            <a:ext cx="311150" cy="431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 bwMode="auto">
          <a:xfrm>
            <a:off x="4786313" y="2779713"/>
            <a:ext cx="4143375" cy="21431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86313" y="2335213"/>
          <a:ext cx="4143375" cy="15128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6548"/>
                <a:gridCol w="671002"/>
                <a:gridCol w="439020"/>
                <a:gridCol w="548775"/>
                <a:gridCol w="439020"/>
                <a:gridCol w="293330"/>
                <a:gridCol w="449566"/>
                <a:gridCol w="449566"/>
                <a:gridCol w="426548"/>
              </a:tblGrid>
              <a:tr h="223891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8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800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8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1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CP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CLRN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LDN</a:t>
                      </a:r>
                      <a:endParaRPr lang="zh-CN" altLang="en-US" sz="12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ENT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ENP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35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4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D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C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B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A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保持</a:t>
                      </a:r>
                      <a:endParaRPr lang="zh-CN" altLang="en-US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保持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2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计数</a:t>
                      </a:r>
                      <a:r>
                        <a:rPr lang="en-US" altLang="zh-CN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</a:t>
                      </a:r>
                      <a:r>
                        <a:rPr lang="zh-CN" altLang="en-US" sz="12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计满时</a:t>
                      </a:r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RCO=1</a:t>
                      </a:r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zh-CN" altLang="en-US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5643563" y="2071688"/>
            <a:ext cx="285750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14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74LS163/162</a:t>
            </a:r>
            <a:r>
              <a:rPr kumimoji="1" lang="zh-CN" altLang="en-US" sz="14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功能表</a:t>
            </a:r>
            <a:endParaRPr kumimoji="1" lang="en-US" altLang="zh-CN" sz="1400" b="1" kern="1200" cap="none" spc="0" normalizeH="0" baseline="0" noProof="0" dirty="0">
              <a:solidFill>
                <a:schemeClr val="bg2"/>
              </a:solidFill>
              <a:latin typeface="+mj-lt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2714625" y="1822450"/>
            <a:ext cx="2011363" cy="749300"/>
            <a:chOff x="4429124" y="976683"/>
            <a:chExt cx="4218841" cy="574598"/>
          </a:xfrm>
        </p:grpSpPr>
        <p:sp>
          <p:nvSpPr>
            <p:cNvPr id="18564" name="圆角矩形标注 13"/>
            <p:cNvSpPr/>
            <p:nvPr/>
          </p:nvSpPr>
          <p:spPr>
            <a:xfrm>
              <a:off x="4519052" y="998616"/>
              <a:ext cx="4128913" cy="552665"/>
            </a:xfrm>
            <a:prstGeom prst="wedgeRoundRectCallout">
              <a:avLst>
                <a:gd name="adj1" fmla="val 54069"/>
                <a:gd name="adj2" fmla="val 96806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8565" name="Text Box 34"/>
            <p:cNvSpPr txBox="1"/>
            <p:nvPr/>
          </p:nvSpPr>
          <p:spPr>
            <a:xfrm>
              <a:off x="4429124" y="976683"/>
              <a:ext cx="4196602" cy="5669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同步清零需要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个条件同时具备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清零端给有效信号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时钟边沿到来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组合 38"/>
          <p:cNvGrpSpPr/>
          <p:nvPr/>
        </p:nvGrpSpPr>
        <p:grpSpPr>
          <a:xfrm>
            <a:off x="2786063" y="3214688"/>
            <a:ext cx="1857375" cy="527050"/>
            <a:chOff x="7158411" y="1847843"/>
            <a:chExt cx="1428759" cy="335113"/>
          </a:xfrm>
        </p:grpSpPr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7158411" y="1849862"/>
              <a:ext cx="1428759" cy="33309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defRPr/>
              </a:pPr>
              <a:r>
                <a:rPr kumimoji="1" lang="zh-CN" altLang="en-US" sz="14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设计</a:t>
              </a:r>
              <a:r>
                <a:rPr kumimoji="1" lang="en-US" altLang="zh-CN" sz="14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zh-CN" altLang="en-US" sz="14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进制计数器</a:t>
              </a:r>
              <a:r>
                <a:rPr kumimoji="1" lang="en-US" altLang="zh-CN" sz="14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: </a:t>
              </a:r>
              <a:r>
                <a:rPr kumimoji="1" lang="zh-CN" altLang="en-US" sz="14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需要</a:t>
              </a:r>
              <a:r>
                <a:rPr kumimoji="1" lang="en-US" altLang="zh-CN" sz="14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zh-CN" altLang="en-US" sz="14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个</a:t>
              </a:r>
              <a:r>
                <a:rPr kumimoji="1" lang="zh-CN" altLang="en-US" sz="14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状态</a:t>
              </a:r>
              <a:endParaRPr kumimoji="1" lang="en-US" altLang="zh-CN" sz="1400" b="1" kern="1200" cap="none" spc="0" normalizeH="0" baseline="0" noProof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7242671" y="1847843"/>
              <a:ext cx="1218719" cy="320982"/>
            </a:xfrm>
            <a:prstGeom prst="roundRect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下箭头 11"/>
          <p:cNvSpPr/>
          <p:nvPr/>
        </p:nvSpPr>
        <p:spPr bwMode="auto">
          <a:xfrm>
            <a:off x="3500438" y="2714625"/>
            <a:ext cx="214313" cy="3571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137"/>
          <p:cNvGrpSpPr/>
          <p:nvPr/>
        </p:nvGrpSpPr>
        <p:grpSpPr>
          <a:xfrm>
            <a:off x="4214813" y="4000500"/>
            <a:ext cx="3571875" cy="857250"/>
            <a:chOff x="4333890" y="3786196"/>
            <a:chExt cx="2883098" cy="766763"/>
          </a:xfrm>
        </p:grpSpPr>
        <p:sp>
          <p:nvSpPr>
            <p:cNvPr id="18541" name="Oval 40"/>
            <p:cNvSpPr/>
            <p:nvPr/>
          </p:nvSpPr>
          <p:spPr>
            <a:xfrm>
              <a:off x="4333890" y="378619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0000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8542" name="Oval 41"/>
            <p:cNvSpPr/>
            <p:nvPr/>
          </p:nvSpPr>
          <p:spPr>
            <a:xfrm>
              <a:off x="4951413" y="378619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0001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8543" name="Oval 42"/>
            <p:cNvSpPr/>
            <p:nvPr/>
          </p:nvSpPr>
          <p:spPr>
            <a:xfrm>
              <a:off x="5556255" y="378619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0010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8544" name="Oval 43"/>
            <p:cNvSpPr/>
            <p:nvPr/>
          </p:nvSpPr>
          <p:spPr>
            <a:xfrm>
              <a:off x="6184909" y="378619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0011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8545" name="Oval 44"/>
            <p:cNvSpPr/>
            <p:nvPr/>
          </p:nvSpPr>
          <p:spPr>
            <a:xfrm>
              <a:off x="6784988" y="378619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0100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8546" name="Oval 46"/>
            <p:cNvSpPr/>
            <p:nvPr/>
          </p:nvSpPr>
          <p:spPr>
            <a:xfrm>
              <a:off x="4951413" y="430054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1000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8547" name="Oval 47"/>
            <p:cNvSpPr/>
            <p:nvPr/>
          </p:nvSpPr>
          <p:spPr>
            <a:xfrm>
              <a:off x="5575305" y="430054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0111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8548" name="Oval 48"/>
            <p:cNvSpPr/>
            <p:nvPr/>
          </p:nvSpPr>
          <p:spPr>
            <a:xfrm>
              <a:off x="6184909" y="430054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0110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8549" name="Oval 49"/>
            <p:cNvSpPr/>
            <p:nvPr/>
          </p:nvSpPr>
          <p:spPr>
            <a:xfrm>
              <a:off x="6784988" y="430054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0101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4770839" y="3919670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51"/>
            <p:cNvSpPr>
              <a:spLocks noChangeShapeType="1"/>
            </p:cNvSpPr>
            <p:nvPr/>
          </p:nvSpPr>
          <p:spPr bwMode="auto">
            <a:xfrm>
              <a:off x="4770839" y="4443625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52"/>
            <p:cNvSpPr>
              <a:spLocks noChangeShapeType="1"/>
            </p:cNvSpPr>
            <p:nvPr/>
          </p:nvSpPr>
          <p:spPr bwMode="auto">
            <a:xfrm>
              <a:off x="5384619" y="3909730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53"/>
            <p:cNvSpPr>
              <a:spLocks noChangeShapeType="1"/>
            </p:cNvSpPr>
            <p:nvPr/>
          </p:nvSpPr>
          <p:spPr bwMode="auto">
            <a:xfrm>
              <a:off x="5394870" y="4433685"/>
              <a:ext cx="17811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54"/>
            <p:cNvSpPr>
              <a:spLocks noChangeShapeType="1"/>
            </p:cNvSpPr>
            <p:nvPr/>
          </p:nvSpPr>
          <p:spPr bwMode="auto">
            <a:xfrm>
              <a:off x="6008649" y="3919670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55"/>
            <p:cNvSpPr>
              <a:spLocks noChangeShapeType="1"/>
            </p:cNvSpPr>
            <p:nvPr/>
          </p:nvSpPr>
          <p:spPr bwMode="auto">
            <a:xfrm>
              <a:off x="6008649" y="4443625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6618585" y="3923930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>
              <a:off x="6609615" y="4443625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58" name="Oval 59"/>
            <p:cNvSpPr/>
            <p:nvPr/>
          </p:nvSpPr>
          <p:spPr>
            <a:xfrm>
              <a:off x="4337065" y="430054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1001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32" name="Text Box 62"/>
            <p:cNvSpPr txBox="1">
              <a:spLocks noChangeArrowheads="1"/>
            </p:cNvSpPr>
            <p:nvPr/>
          </p:nvSpPr>
          <p:spPr bwMode="auto">
            <a:xfrm>
              <a:off x="5280827" y="4068763"/>
              <a:ext cx="1389013" cy="22860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zh-CN" altLang="en-US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用</a:t>
              </a:r>
              <a:r>
                <a:rPr kumimoji="0" lang="en-US" altLang="zh-CN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74LS163</a:t>
              </a:r>
              <a:r>
                <a:rPr kumimoji="0" lang="zh-CN" altLang="en-US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实现</a:t>
              </a:r>
              <a:endParaRPr kumimoji="0" lang="en-US" altLang="zh-CN" sz="12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8560" name="直接箭头连接符 135"/>
            <p:cNvCxnSpPr/>
            <p:nvPr/>
          </p:nvCxnSpPr>
          <p:spPr>
            <a:xfrm rot="5400000">
              <a:off x="6864571" y="4175857"/>
              <a:ext cx="252000" cy="1588"/>
            </a:xfrm>
            <a:prstGeom prst="straightConnector1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8561" name="直接箭头连接符 136"/>
            <p:cNvCxnSpPr/>
            <p:nvPr/>
          </p:nvCxnSpPr>
          <p:spPr>
            <a:xfrm rot="5400000">
              <a:off x="4416631" y="4168993"/>
              <a:ext cx="252000" cy="1588"/>
            </a:xfrm>
            <a:prstGeom prst="straightConnector1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triangle" w="med" len="med"/>
              <a:tailEnd type="none" w="med" len="med"/>
            </a:ln>
          </p:spPr>
        </p:cxnSp>
      </p:grp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57188" y="785813"/>
            <a:ext cx="44291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809625" marR="0" indent="-809625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</a:t>
            </a: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2:  </a:t>
            </a:r>
            <a:r>
              <a:rPr kumimoji="1" lang="zh-CN" altLang="en-US" sz="2000" b="1" kern="1200" cap="none" spc="0" normalizeH="0" baseline="0" noProof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</a:t>
            </a:r>
            <a:r>
              <a:rPr kumimoji="1" lang="en-US" altLang="zh-CN" sz="20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+mj-lt"/>
                <a:ea typeface="黑体" panose="02010609060101010101" pitchFamily="49" charset="-122"/>
                <a:cs typeface="+mn-cs"/>
              </a:rPr>
              <a:t>74LS163</a:t>
            </a: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000" b="1" kern="1200" cap="none" spc="0" normalizeH="0" baseline="0" noProof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设计模</a:t>
            </a: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10 </a:t>
            </a:r>
            <a:r>
              <a:rPr kumimoji="1" lang="zh-CN" altLang="en-US" sz="2000" b="1" kern="1200" cap="none" spc="0" normalizeH="0" baseline="0" noProof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计数器</a:t>
            </a:r>
            <a:endParaRPr kumimoji="1" lang="en-US" altLang="zh-CN" sz="2000" b="1" kern="1200" cap="none" spc="0" normalizeH="0" baseline="0" noProof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98" name="Text Box 30"/>
          <p:cNvSpPr txBox="1"/>
          <p:nvPr/>
        </p:nvSpPr>
        <p:spPr>
          <a:xfrm>
            <a:off x="762000" y="1500188"/>
            <a:ext cx="15716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①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清零法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 bwMode="auto">
          <a:xfrm rot="18716145">
            <a:off x="3659188" y="3822700"/>
            <a:ext cx="250825" cy="3968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50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2000250"/>
            <a:ext cx="1809750" cy="22955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5429250" y="714375"/>
          <a:ext cx="3429000" cy="12906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"/>
                <a:gridCol w="685800"/>
                <a:gridCol w="838200"/>
                <a:gridCol w="609600"/>
                <a:gridCol w="685800"/>
              </a:tblGrid>
              <a:tr h="2541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芯片型号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计数进制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输出特点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置数方式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baseline="-25000" dirty="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清零方式</a:t>
                      </a:r>
                      <a:endParaRPr lang="zh-CN" altLang="en-US" sz="1600" b="1" kern="1200" baseline="-25000" dirty="0">
                        <a:solidFill>
                          <a:schemeClr val="bg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>
                    <a:solidFill>
                      <a:srgbClr val="CCECFF"/>
                    </a:solidFill>
                  </a:tcPr>
                </a:tc>
              </a:tr>
              <a:tr h="251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43" marB="45743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十进制</a:t>
                      </a:r>
                      <a:endParaRPr lang="en-US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8421BCD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</a:tr>
              <a:tr h="251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43" marB="45743"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</a:t>
                      </a:r>
                      <a:endParaRPr lang="en-US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位二进制码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</a:tr>
              <a:tr h="257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43" marB="45743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十进制</a:t>
                      </a:r>
                      <a:endParaRPr lang="en-US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8421BCD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noFill/>
                  </a:tcPr>
                </a:tc>
              </a:tr>
              <a:tr h="251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74LS163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5743" marB="45743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</a:t>
                      </a:r>
                      <a:endParaRPr lang="en-US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位二进制码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45743" marB="45743" anchor="ctr" anchorCtr="1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8539" name="Picture 21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573088"/>
            <a:ext cx="7416800" cy="6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71563" y="104775"/>
            <a:ext cx="7000875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10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计数器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146050" y="1389063"/>
            <a:ext cx="2700338" cy="1619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59" name="Picture 21" descr="ELEG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573088"/>
            <a:ext cx="7416800" cy="539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5" y="1000125"/>
          <a:ext cx="2697163" cy="12858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7665"/>
                <a:gridCol w="436794"/>
                <a:gridCol w="285784"/>
                <a:gridCol w="357230"/>
                <a:gridCol w="285784"/>
                <a:gridCol w="190945"/>
                <a:gridCol w="292648"/>
                <a:gridCol w="292648"/>
                <a:gridCol w="277665"/>
              </a:tblGrid>
              <a:tr h="22934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1600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CP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CLRN</a:t>
                      </a:r>
                      <a:endParaRPr lang="zh-CN" altLang="en-US" sz="9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LDN</a:t>
                      </a:r>
                      <a:endParaRPr lang="zh-CN" altLang="en-US" sz="9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ENT</a:t>
                      </a:r>
                      <a:endParaRPr lang="zh-CN" altLang="en-US" sz="9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ENP </a:t>
                      </a:r>
                      <a:endParaRPr lang="zh-CN" altLang="en-US" sz="9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7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0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D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C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B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A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6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0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保持</a:t>
                      </a:r>
                      <a:endParaRPr lang="zh-CN" altLang="en-US" sz="1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0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保持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计数</a:t>
                      </a:r>
                      <a:r>
                        <a:rPr lang="en-US" altLang="zh-CN" sz="9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</a:t>
                      </a:r>
                      <a:r>
                        <a:rPr lang="zh-CN" altLang="en-US" sz="9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计满时</a:t>
                      </a:r>
                      <a:r>
                        <a:rPr lang="en-US" altLang="zh-CN" sz="9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RCO=1</a:t>
                      </a:r>
                      <a:r>
                        <a:rPr lang="en-US" altLang="zh-CN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zh-CN" altLang="en-US" sz="9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142875" y="2428875"/>
            <a:ext cx="4438650" cy="3371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542925" marR="0" indent="-542925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:  </a:t>
            </a:r>
            <a:r>
              <a:rPr kumimoji="1" lang="zh-CN" altLang="en-US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利用</a:t>
            </a:r>
            <a:r>
              <a:rPr kumimoji="1" lang="en-US" altLang="zh-CN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74LS161</a:t>
            </a:r>
            <a:r>
              <a:rPr kumimoji="1" lang="zh-CN" altLang="en-US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或</a:t>
            </a:r>
            <a:r>
              <a:rPr kumimoji="1" lang="en-US" altLang="zh-CN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74163</a:t>
            </a:r>
            <a:r>
              <a:rPr kumimoji="1" lang="zh-CN" altLang="en-US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设计模</a:t>
            </a:r>
            <a:r>
              <a:rPr kumimoji="1" lang="en-US" altLang="zh-CN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10 </a:t>
            </a:r>
            <a:r>
              <a:rPr kumimoji="1" lang="zh-CN" altLang="en-US" sz="16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计数器</a:t>
            </a:r>
            <a:endParaRPr kumimoji="1" lang="en-US" altLang="zh-CN" sz="1600" b="1" kern="1200" cap="none" spc="0" normalizeH="0" baseline="0" noProof="0" dirty="0">
              <a:solidFill>
                <a:schemeClr val="bg2"/>
              </a:solidFill>
              <a:latin typeface="+mj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517" name="Text Box 30"/>
          <p:cNvSpPr txBox="1"/>
          <p:nvPr/>
        </p:nvSpPr>
        <p:spPr>
          <a:xfrm>
            <a:off x="571500" y="2856548"/>
            <a:ext cx="157162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置数法</a:t>
            </a:r>
            <a:endParaRPr lang="en-US" altLang="zh-CN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500063" y="714375"/>
            <a:ext cx="19288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14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74LS161/160</a:t>
            </a:r>
            <a:r>
              <a:rPr kumimoji="1" lang="zh-CN" altLang="en-US" sz="14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功能表</a:t>
            </a:r>
            <a:endParaRPr kumimoji="1" lang="en-US" altLang="zh-CN" sz="1400" b="1" kern="1200" cap="none" spc="0" normalizeH="0" baseline="0" noProof="0" dirty="0">
              <a:solidFill>
                <a:schemeClr val="bg2"/>
              </a:solidFill>
              <a:latin typeface="+mj-lt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805488" y="1076960"/>
          <a:ext cx="3214686" cy="1116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1500"/>
                <a:gridCol w="642937"/>
                <a:gridCol w="785812"/>
                <a:gridCol w="571500"/>
                <a:gridCol w="642937"/>
              </a:tblGrid>
              <a:tr h="1879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芯片型号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45694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计数进制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45694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输出特点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45694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置数方式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45694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清零方式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45694">
                    <a:solidFill>
                      <a:srgbClr val="CCECFF"/>
                    </a:solidFill>
                  </a:tcPr>
                </a:tc>
              </a:tr>
              <a:tr h="2284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dirty="0">
                          <a:latin typeface="+mj-lt"/>
                          <a:ea typeface="黑体" panose="02010609060101010101" pitchFamily="49" charset="-122"/>
                        </a:rPr>
                        <a:t>74LS160</a:t>
                      </a:r>
                      <a:endParaRPr lang="zh-CN" altLang="en-US" sz="900" dirty="0">
                        <a:latin typeface="+mj-lt"/>
                      </a:endParaRPr>
                    </a:p>
                  </a:txBody>
                  <a:tcPr marL="0" marR="0" marT="45694" marB="45694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十进制</a:t>
                      </a:r>
                      <a:endParaRPr lang="en-US" altLang="zh-CN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1" kern="1200" dirty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8421BCD</a:t>
                      </a:r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码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异步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</a:tr>
              <a:tr h="2284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dirty="0">
                          <a:latin typeface="+mj-lt"/>
                          <a:ea typeface="黑体" panose="02010609060101010101" pitchFamily="49" charset="-122"/>
                        </a:rPr>
                        <a:t>74LS161</a:t>
                      </a:r>
                      <a:endParaRPr lang="zh-CN" altLang="en-US" sz="900" dirty="0">
                        <a:latin typeface="+mj-lt"/>
                      </a:endParaRPr>
                    </a:p>
                  </a:txBody>
                  <a:tcPr marL="0" marR="0" marT="45694" marB="45694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十六进制</a:t>
                      </a:r>
                      <a:endParaRPr lang="en-US" altLang="zh-CN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位二进制码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异步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</a:tr>
              <a:tr h="242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dirty="0">
                          <a:latin typeface="+mj-lt"/>
                          <a:ea typeface="黑体" panose="02010609060101010101" pitchFamily="49" charset="-122"/>
                        </a:rPr>
                        <a:t>74LS162</a:t>
                      </a:r>
                      <a:endParaRPr lang="zh-CN" altLang="en-US" sz="900" dirty="0">
                        <a:latin typeface="+mj-lt"/>
                      </a:endParaRPr>
                    </a:p>
                  </a:txBody>
                  <a:tcPr marL="0" marR="0" marT="45694" marB="45694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十进制</a:t>
                      </a:r>
                      <a:endParaRPr lang="en-US" altLang="zh-CN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1" kern="1200" dirty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8421BCD</a:t>
                      </a:r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码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</a:tr>
              <a:tr h="2284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dirty="0">
                          <a:latin typeface="+mj-lt"/>
                          <a:ea typeface="黑体" panose="02010609060101010101" pitchFamily="49" charset="-122"/>
                        </a:rPr>
                        <a:t>74LS163</a:t>
                      </a:r>
                      <a:endParaRPr lang="zh-CN" altLang="en-US" sz="900" dirty="0">
                        <a:latin typeface="+mj-lt"/>
                      </a:endParaRPr>
                    </a:p>
                  </a:txBody>
                  <a:tcPr marL="0" marR="0" marT="45694" marB="45694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十六进制</a:t>
                      </a:r>
                      <a:endParaRPr lang="en-US" altLang="zh-CN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位二进制码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同步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45694" marB="45694"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003550" y="1389063"/>
            <a:ext cx="2700338" cy="1619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00375" y="1000125"/>
          <a:ext cx="2697163" cy="12858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7665"/>
                <a:gridCol w="436794"/>
                <a:gridCol w="285784"/>
                <a:gridCol w="357230"/>
                <a:gridCol w="285784"/>
                <a:gridCol w="190945"/>
                <a:gridCol w="292648"/>
                <a:gridCol w="292648"/>
                <a:gridCol w="277665"/>
              </a:tblGrid>
              <a:tr h="22934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-2500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1600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CP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CLRN</a:t>
                      </a:r>
                      <a:endParaRPr lang="zh-CN" altLang="en-US" sz="9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LDN</a:t>
                      </a:r>
                      <a:endParaRPr lang="zh-CN" altLang="en-US" sz="9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ENT</a:t>
                      </a:r>
                      <a:endParaRPr lang="zh-CN" altLang="en-US" sz="9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ENP </a:t>
                      </a:r>
                      <a:endParaRPr lang="zh-CN" altLang="en-US" sz="9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bg2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9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9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7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0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D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C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B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A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6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0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保持</a:t>
                      </a:r>
                      <a:endParaRPr lang="zh-CN" altLang="en-US" sz="1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X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0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保持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n-ea"/>
                          <a:ea typeface="+mn-ea"/>
                        </a:rPr>
                        <a:t>↑</a:t>
                      </a:r>
                      <a:endParaRPr lang="zh-CN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+mj-lt"/>
                        </a:rPr>
                        <a:t>1</a:t>
                      </a:r>
                      <a:endParaRPr lang="zh-CN" altLang="en-US" sz="10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计数</a:t>
                      </a:r>
                      <a:r>
                        <a:rPr lang="en-US" altLang="zh-CN" sz="9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</a:t>
                      </a:r>
                      <a:r>
                        <a:rPr lang="zh-CN" altLang="en-US" sz="9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计满时</a:t>
                      </a:r>
                      <a:r>
                        <a:rPr lang="en-US" altLang="zh-CN" sz="9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RCO=1</a:t>
                      </a:r>
                      <a:r>
                        <a:rPr lang="en-US" altLang="zh-CN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zh-CN" altLang="en-US" sz="9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1" name="Text Box 63"/>
          <p:cNvSpPr txBox="1">
            <a:spLocks noChangeArrowheads="1"/>
          </p:cNvSpPr>
          <p:nvPr/>
        </p:nvSpPr>
        <p:spPr bwMode="auto">
          <a:xfrm>
            <a:off x="3357563" y="714375"/>
            <a:ext cx="19288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14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74LS163/162</a:t>
            </a:r>
            <a:r>
              <a:rPr kumimoji="1" lang="zh-CN" altLang="en-US" sz="14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功能表</a:t>
            </a:r>
            <a:endParaRPr kumimoji="1" lang="en-US" altLang="zh-CN" sz="1400" b="1" kern="1200" cap="none" spc="0" normalizeH="0" baseline="0" noProof="0" dirty="0">
              <a:solidFill>
                <a:schemeClr val="bg2"/>
              </a:solidFill>
              <a:latin typeface="+mj-lt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9615" name="组合 21"/>
          <p:cNvGrpSpPr/>
          <p:nvPr/>
        </p:nvGrpSpPr>
        <p:grpSpPr>
          <a:xfrm>
            <a:off x="2286000" y="3143250"/>
            <a:ext cx="1428750" cy="500063"/>
            <a:chOff x="7572396" y="1847845"/>
            <a:chExt cx="1428760" cy="500066"/>
          </a:xfrm>
        </p:grpSpPr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7572396" y="1857370"/>
              <a:ext cx="1428760" cy="46196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defRPr/>
              </a:pPr>
              <a:r>
                <a:rPr kumimoji="1" lang="zh-CN" altLang="en-US" sz="12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设计</a:t>
              </a:r>
              <a:r>
                <a:rPr kumimoji="1" lang="en-US" altLang="zh-CN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zh-CN" altLang="en-US" sz="12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进制计数器</a:t>
              </a:r>
              <a:r>
                <a:rPr kumimoji="1" lang="en-US" altLang="zh-CN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: </a:t>
              </a:r>
              <a:r>
                <a:rPr kumimoji="1" lang="zh-CN" altLang="en-US" sz="12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需要</a:t>
              </a:r>
              <a:r>
                <a:rPr kumimoji="1" lang="en-US" altLang="zh-CN" sz="12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zh-CN" altLang="en-US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个</a:t>
              </a:r>
              <a:r>
                <a:rPr kumimoji="1" lang="zh-CN" altLang="en-US" sz="12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状态</a:t>
              </a:r>
              <a:endParaRPr kumimoji="1" lang="en-US" altLang="zh-CN" sz="1200" b="1" kern="1200" cap="none" spc="0" normalizeH="0" baseline="0" noProof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7596209" y="1847845"/>
              <a:ext cx="1357321" cy="500066"/>
            </a:xfrm>
            <a:prstGeom prst="roundRect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616" name="组合 73"/>
          <p:cNvGrpSpPr/>
          <p:nvPr/>
        </p:nvGrpSpPr>
        <p:grpSpPr>
          <a:xfrm>
            <a:off x="6929438" y="2571750"/>
            <a:ext cx="1995487" cy="2070100"/>
            <a:chOff x="6929454" y="2571750"/>
            <a:chExt cx="1995652" cy="2070113"/>
          </a:xfrm>
        </p:grpSpPr>
        <p:pic>
          <p:nvPicPr>
            <p:cNvPr id="19666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3354" y="2571750"/>
              <a:ext cx="1162050" cy="164147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9667" name="组合 141"/>
            <p:cNvGrpSpPr/>
            <p:nvPr/>
          </p:nvGrpSpPr>
          <p:grpSpPr>
            <a:xfrm rot="-5400000">
              <a:off x="8037539" y="4321188"/>
              <a:ext cx="284162" cy="357188"/>
              <a:chOff x="6929454" y="4000510"/>
              <a:chExt cx="284162" cy="357188"/>
            </a:xfrm>
          </p:grpSpPr>
          <p:sp>
            <p:nvSpPr>
              <p:cNvPr id="19683" name="椭圆 91"/>
              <p:cNvSpPr/>
              <p:nvPr/>
            </p:nvSpPr>
            <p:spPr>
              <a:xfrm>
                <a:off x="7029467" y="4000510"/>
                <a:ext cx="72015" cy="72009"/>
              </a:xfrm>
              <a:prstGeom prst="ellipse">
                <a:avLst/>
              </a:prstGeom>
              <a:solidFill>
                <a:srgbClr val="CCFFCC"/>
              </a:solidFill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93" name="流程图: 延期 92"/>
              <p:cNvSpPr>
                <a:spLocks noChangeArrowheads="1"/>
              </p:cNvSpPr>
              <p:nvPr/>
            </p:nvSpPr>
            <p:spPr bwMode="auto">
              <a:xfrm rot="16200000">
                <a:off x="6928649" y="4072837"/>
                <a:ext cx="285774" cy="284164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9668" name="直接连接符 76"/>
            <p:cNvCxnSpPr/>
            <p:nvPr/>
          </p:nvCxnSpPr>
          <p:spPr>
            <a:xfrm>
              <a:off x="8605866" y="3567120"/>
              <a:ext cx="180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69" name="直接连接符 77"/>
            <p:cNvCxnSpPr/>
            <p:nvPr/>
          </p:nvCxnSpPr>
          <p:spPr>
            <a:xfrm>
              <a:off x="8601106" y="3255964"/>
              <a:ext cx="32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70" name="直接连接符 78"/>
            <p:cNvCxnSpPr/>
            <p:nvPr/>
          </p:nvCxnSpPr>
          <p:spPr>
            <a:xfrm rot="5400000">
              <a:off x="8353451" y="3995747"/>
              <a:ext cx="857256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71" name="直接连接符 79"/>
            <p:cNvCxnSpPr/>
            <p:nvPr/>
          </p:nvCxnSpPr>
          <p:spPr>
            <a:xfrm>
              <a:off x="8358214" y="4424375"/>
              <a:ext cx="428628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72" name="直接连接符 80"/>
            <p:cNvCxnSpPr/>
            <p:nvPr/>
          </p:nvCxnSpPr>
          <p:spPr>
            <a:xfrm>
              <a:off x="8358214" y="4572014"/>
              <a:ext cx="5616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73" name="直接连接符 81"/>
            <p:cNvCxnSpPr/>
            <p:nvPr/>
          </p:nvCxnSpPr>
          <p:spPr>
            <a:xfrm rot="5400000">
              <a:off x="8253027" y="3923921"/>
              <a:ext cx="13248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74" name="直接连接符 82"/>
            <p:cNvCxnSpPr/>
            <p:nvPr/>
          </p:nvCxnSpPr>
          <p:spPr>
            <a:xfrm>
              <a:off x="7444782" y="3879861"/>
              <a:ext cx="180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75" name="直接连接符 83"/>
            <p:cNvCxnSpPr/>
            <p:nvPr/>
          </p:nvCxnSpPr>
          <p:spPr>
            <a:xfrm>
              <a:off x="7434283" y="4510102"/>
              <a:ext cx="5616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76" name="直接连接符 84"/>
            <p:cNvCxnSpPr/>
            <p:nvPr/>
          </p:nvCxnSpPr>
          <p:spPr>
            <a:xfrm rot="5400000">
              <a:off x="7115840" y="4195129"/>
              <a:ext cx="648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77" name="直接连接符 85"/>
            <p:cNvCxnSpPr/>
            <p:nvPr/>
          </p:nvCxnSpPr>
          <p:spPr>
            <a:xfrm>
              <a:off x="7281737" y="4094168"/>
              <a:ext cx="43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78" name="直接连接符 86"/>
            <p:cNvCxnSpPr/>
            <p:nvPr/>
          </p:nvCxnSpPr>
          <p:spPr>
            <a:xfrm>
              <a:off x="7434137" y="3571882"/>
              <a:ext cx="2808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oval" w="sm" len="sm"/>
              <a:tailEnd type="none" w="med" len="med"/>
            </a:ln>
          </p:spPr>
        </p:cxnSp>
        <p:cxnSp>
          <p:nvCxnSpPr>
            <p:cNvPr id="19679" name="直接连接符 87"/>
            <p:cNvCxnSpPr/>
            <p:nvPr/>
          </p:nvCxnSpPr>
          <p:spPr>
            <a:xfrm>
              <a:off x="7281881" y="3724284"/>
              <a:ext cx="43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sm" len="sm"/>
              <a:tailEnd type="none" w="med" len="med"/>
            </a:ln>
          </p:spPr>
        </p:cxnSp>
        <p:cxnSp>
          <p:nvCxnSpPr>
            <p:cNvPr id="19680" name="直接连接符 88"/>
            <p:cNvCxnSpPr/>
            <p:nvPr/>
          </p:nvCxnSpPr>
          <p:spPr>
            <a:xfrm>
              <a:off x="7429520" y="2805116"/>
              <a:ext cx="21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sm" len="sm"/>
              <a:tailEnd type="none" w="med" len="med"/>
            </a:ln>
          </p:spPr>
        </p:cxnSp>
        <p:cxnSp>
          <p:nvCxnSpPr>
            <p:cNvPr id="19681" name="直接连接符 89"/>
            <p:cNvCxnSpPr/>
            <p:nvPr/>
          </p:nvCxnSpPr>
          <p:spPr>
            <a:xfrm rot="5400000">
              <a:off x="6965914" y="3258188"/>
              <a:ext cx="9288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6929454" y="3952884"/>
              <a:ext cx="500103" cy="2762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12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94" name="Text Box 30"/>
          <p:cNvSpPr txBox="1">
            <a:spLocks noChangeArrowheads="1"/>
          </p:cNvSpPr>
          <p:nvPr/>
        </p:nvSpPr>
        <p:spPr bwMode="auto">
          <a:xfrm>
            <a:off x="6900863" y="3590925"/>
            <a:ext cx="500063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12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“1”</a:t>
            </a:r>
            <a:endParaRPr kumimoji="1" lang="en-US" altLang="zh-CN" sz="1200" b="1" kern="1200" cap="none" spc="0" normalizeH="0" baseline="0" noProof="0" dirty="0">
              <a:solidFill>
                <a:schemeClr val="bg2"/>
              </a:solidFill>
              <a:latin typeface="+mj-lt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9618" name="组合 117"/>
          <p:cNvGrpSpPr/>
          <p:nvPr/>
        </p:nvGrpSpPr>
        <p:grpSpPr>
          <a:xfrm>
            <a:off x="4214813" y="2555875"/>
            <a:ext cx="2009775" cy="2087563"/>
            <a:chOff x="4414835" y="2357436"/>
            <a:chExt cx="2009941" cy="2088351"/>
          </a:xfrm>
        </p:grpSpPr>
        <p:pic>
          <p:nvPicPr>
            <p:cNvPr id="19644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024" y="2787653"/>
              <a:ext cx="1162050" cy="164147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9645" name="组合 141"/>
            <p:cNvGrpSpPr/>
            <p:nvPr/>
          </p:nvGrpSpPr>
          <p:grpSpPr>
            <a:xfrm rot="-5400000">
              <a:off x="5537209" y="2320923"/>
              <a:ext cx="284162" cy="357188"/>
              <a:chOff x="6929454" y="4000510"/>
              <a:chExt cx="284162" cy="357188"/>
            </a:xfrm>
          </p:grpSpPr>
          <p:sp>
            <p:nvSpPr>
              <p:cNvPr id="19664" name="椭圆 112"/>
              <p:cNvSpPr/>
              <p:nvPr/>
            </p:nvSpPr>
            <p:spPr>
              <a:xfrm>
                <a:off x="7029467" y="4000510"/>
                <a:ext cx="72015" cy="72009"/>
              </a:xfrm>
              <a:prstGeom prst="ellipse">
                <a:avLst/>
              </a:prstGeom>
              <a:solidFill>
                <a:srgbClr val="CCFFCC"/>
              </a:solidFill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114" name="流程图: 延期 113"/>
              <p:cNvSpPr>
                <a:spLocks noChangeArrowheads="1"/>
              </p:cNvSpPr>
              <p:nvPr/>
            </p:nvSpPr>
            <p:spPr bwMode="auto">
              <a:xfrm rot="16200000">
                <a:off x="6928595" y="4072783"/>
                <a:ext cx="285773" cy="284270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9646" name="直接连接符 97"/>
            <p:cNvCxnSpPr/>
            <p:nvPr/>
          </p:nvCxnSpPr>
          <p:spPr>
            <a:xfrm>
              <a:off x="6105536" y="3324234"/>
              <a:ext cx="180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47" name="直接连接符 98"/>
            <p:cNvCxnSpPr/>
            <p:nvPr/>
          </p:nvCxnSpPr>
          <p:spPr>
            <a:xfrm>
              <a:off x="6100776" y="3784608"/>
              <a:ext cx="32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48" name="直接连接符 99"/>
            <p:cNvCxnSpPr/>
            <p:nvPr/>
          </p:nvCxnSpPr>
          <p:spPr>
            <a:xfrm rot="5400000">
              <a:off x="5904543" y="2953719"/>
              <a:ext cx="75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49" name="直接连接符 100"/>
            <p:cNvCxnSpPr/>
            <p:nvPr/>
          </p:nvCxnSpPr>
          <p:spPr>
            <a:xfrm>
              <a:off x="5857884" y="2570162"/>
              <a:ext cx="428628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50" name="直接连接符 101"/>
            <p:cNvCxnSpPr/>
            <p:nvPr/>
          </p:nvCxnSpPr>
          <p:spPr>
            <a:xfrm>
              <a:off x="5857884" y="2428874"/>
              <a:ext cx="5616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51" name="直接连接符 102"/>
            <p:cNvCxnSpPr/>
            <p:nvPr/>
          </p:nvCxnSpPr>
          <p:spPr>
            <a:xfrm rot="5400000">
              <a:off x="5739831" y="3106655"/>
              <a:ext cx="1368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52" name="直接连接符 103"/>
            <p:cNvCxnSpPr/>
            <p:nvPr/>
          </p:nvCxnSpPr>
          <p:spPr>
            <a:xfrm>
              <a:off x="4944452" y="4095764"/>
              <a:ext cx="180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53" name="直接连接符 104"/>
            <p:cNvCxnSpPr/>
            <p:nvPr/>
          </p:nvCxnSpPr>
          <p:spPr>
            <a:xfrm>
              <a:off x="4929190" y="2500312"/>
              <a:ext cx="5616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54" name="直接连接符 105"/>
            <p:cNvCxnSpPr/>
            <p:nvPr/>
          </p:nvCxnSpPr>
          <p:spPr>
            <a:xfrm rot="5400000">
              <a:off x="4663584" y="2760853"/>
              <a:ext cx="5328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55" name="直接连接符 106"/>
            <p:cNvCxnSpPr/>
            <p:nvPr/>
          </p:nvCxnSpPr>
          <p:spPr>
            <a:xfrm>
              <a:off x="4781407" y="4310071"/>
              <a:ext cx="43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656" name="直接连接符 107"/>
            <p:cNvCxnSpPr/>
            <p:nvPr/>
          </p:nvCxnSpPr>
          <p:spPr>
            <a:xfrm>
              <a:off x="4933807" y="3787785"/>
              <a:ext cx="2808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sm" len="sm"/>
              <a:tailEnd type="none" w="med" len="med"/>
            </a:ln>
          </p:spPr>
        </p:cxnSp>
        <p:cxnSp>
          <p:nvCxnSpPr>
            <p:cNvPr id="19657" name="直接连接符 108"/>
            <p:cNvCxnSpPr/>
            <p:nvPr/>
          </p:nvCxnSpPr>
          <p:spPr>
            <a:xfrm>
              <a:off x="4781551" y="3940187"/>
              <a:ext cx="43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sm" len="sm"/>
              <a:tailEnd type="none" w="med" len="med"/>
            </a:ln>
          </p:spPr>
        </p:cxnSp>
        <p:cxnSp>
          <p:nvCxnSpPr>
            <p:cNvPr id="19658" name="直接连接符 109"/>
            <p:cNvCxnSpPr/>
            <p:nvPr/>
          </p:nvCxnSpPr>
          <p:spPr>
            <a:xfrm>
              <a:off x="4929190" y="3021019"/>
              <a:ext cx="21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sm" len="sm"/>
              <a:tailEnd type="none" w="med" len="med"/>
            </a:ln>
          </p:spPr>
        </p:cxnSp>
        <p:cxnSp>
          <p:nvCxnSpPr>
            <p:cNvPr id="19659" name="直接连接符 110"/>
            <p:cNvCxnSpPr/>
            <p:nvPr/>
          </p:nvCxnSpPr>
          <p:spPr>
            <a:xfrm rot="5400000">
              <a:off x="4777510" y="3946545"/>
              <a:ext cx="32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sm" len="sm"/>
            </a:ln>
          </p:spPr>
        </p:cxn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4429123" y="4169458"/>
              <a:ext cx="500104" cy="276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12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5" name="Text Box 30"/>
            <p:cNvSpPr txBox="1">
              <a:spLocks noChangeArrowheads="1"/>
            </p:cNvSpPr>
            <p:nvPr/>
          </p:nvSpPr>
          <p:spPr bwMode="auto">
            <a:xfrm>
              <a:off x="4414835" y="3788314"/>
              <a:ext cx="428660" cy="276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12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662" name="椭圆 115"/>
            <p:cNvSpPr/>
            <p:nvPr/>
          </p:nvSpPr>
          <p:spPr>
            <a:xfrm rot="-5400000">
              <a:off x="4919100" y="3921642"/>
              <a:ext cx="36000" cy="360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7" name="Text Box 30"/>
            <p:cNvSpPr txBox="1">
              <a:spLocks noChangeArrowheads="1"/>
            </p:cNvSpPr>
            <p:nvPr/>
          </p:nvSpPr>
          <p:spPr bwMode="auto">
            <a:xfrm>
              <a:off x="4762526" y="3072081"/>
              <a:ext cx="357218" cy="700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ts val="300"/>
                </a:spcBef>
                <a:buClrTx/>
                <a:buSzTx/>
                <a:buFontTx/>
                <a:defRPr/>
              </a:pPr>
              <a:r>
                <a:rPr kumimoji="1" lang="en-US" altLang="zh-CN" sz="8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“0”</a:t>
              </a:r>
              <a:endParaRPr kumimoji="1" lang="en-US" altLang="zh-CN" sz="800" b="1" kern="1200" cap="none" spc="0" normalizeH="0" baseline="0" noProof="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  <a:p>
              <a:pPr marR="0" defTabSz="914400" eaLnBrk="1" hangingPunct="1">
                <a:spcBef>
                  <a:spcPts val="300"/>
                </a:spcBef>
                <a:buClrTx/>
                <a:buSzTx/>
                <a:buFontTx/>
                <a:defRPr/>
              </a:pPr>
              <a:r>
                <a:rPr kumimoji="1" lang="en-US" altLang="zh-CN" sz="8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“0”</a:t>
              </a:r>
              <a:endParaRPr kumimoji="1" lang="en-US" altLang="zh-CN" sz="800" b="1" kern="1200" cap="none" spc="0" normalizeH="0" baseline="0" noProof="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  <a:p>
              <a:pPr marR="0" defTabSz="914400" eaLnBrk="1" hangingPunct="1">
                <a:spcBef>
                  <a:spcPts val="300"/>
                </a:spcBef>
                <a:buClrTx/>
                <a:buSzTx/>
                <a:buFontTx/>
                <a:defRPr/>
              </a:pPr>
              <a:r>
                <a:rPr kumimoji="1" lang="en-US" altLang="zh-CN" sz="8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“0”</a:t>
              </a:r>
              <a:endParaRPr kumimoji="1" lang="en-US" altLang="zh-CN" sz="800" b="1" kern="1200" cap="none" spc="0" normalizeH="0" baseline="0" noProof="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  <a:p>
              <a:pPr marR="0" defTabSz="914400" eaLnBrk="1" hangingPunct="1">
                <a:spcBef>
                  <a:spcPts val="300"/>
                </a:spcBef>
                <a:buClrTx/>
                <a:buSzTx/>
                <a:buFontTx/>
                <a:defRPr/>
              </a:pPr>
              <a:r>
                <a:rPr kumimoji="1" lang="en-US" altLang="zh-CN" sz="8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“0”</a:t>
              </a:r>
              <a:endParaRPr kumimoji="1" lang="en-US" altLang="zh-CN" sz="800" b="1" kern="1200" cap="none" spc="0" normalizeH="0" baseline="0" noProof="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9619" name="Text Box 30"/>
          <p:cNvSpPr txBox="1"/>
          <p:nvPr/>
        </p:nvSpPr>
        <p:spPr>
          <a:xfrm>
            <a:off x="5072063" y="4643438"/>
            <a:ext cx="10001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置数法</a:t>
            </a:r>
            <a:endParaRPr lang="en-US" altLang="zh-CN" sz="1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620" name="Text Box 30"/>
          <p:cNvSpPr txBox="1"/>
          <p:nvPr/>
        </p:nvSpPr>
        <p:spPr>
          <a:xfrm>
            <a:off x="7786688" y="4662488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清零法</a:t>
            </a:r>
            <a:endParaRPr lang="en-US" altLang="zh-CN" sz="1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37"/>
          <p:cNvGrpSpPr/>
          <p:nvPr/>
        </p:nvGrpSpPr>
        <p:grpSpPr>
          <a:xfrm>
            <a:off x="428625" y="3929063"/>
            <a:ext cx="3571875" cy="857250"/>
            <a:chOff x="4333890" y="3786196"/>
            <a:chExt cx="2883098" cy="766763"/>
          </a:xfrm>
        </p:grpSpPr>
        <p:sp>
          <p:nvSpPr>
            <p:cNvPr id="19623" name="Oval 40"/>
            <p:cNvSpPr/>
            <p:nvPr/>
          </p:nvSpPr>
          <p:spPr>
            <a:xfrm>
              <a:off x="4333890" y="378619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0000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9624" name="Oval 41"/>
            <p:cNvSpPr/>
            <p:nvPr/>
          </p:nvSpPr>
          <p:spPr>
            <a:xfrm>
              <a:off x="4951413" y="378619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0001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9625" name="Oval 42"/>
            <p:cNvSpPr/>
            <p:nvPr/>
          </p:nvSpPr>
          <p:spPr>
            <a:xfrm>
              <a:off x="5556255" y="378619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0010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9626" name="Oval 43"/>
            <p:cNvSpPr/>
            <p:nvPr/>
          </p:nvSpPr>
          <p:spPr>
            <a:xfrm>
              <a:off x="6184909" y="378619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0011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9627" name="Oval 44"/>
            <p:cNvSpPr/>
            <p:nvPr/>
          </p:nvSpPr>
          <p:spPr>
            <a:xfrm>
              <a:off x="6784988" y="378619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0100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9628" name="Oval 46"/>
            <p:cNvSpPr/>
            <p:nvPr/>
          </p:nvSpPr>
          <p:spPr>
            <a:xfrm>
              <a:off x="4951413" y="430054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1000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9629" name="Oval 47"/>
            <p:cNvSpPr/>
            <p:nvPr/>
          </p:nvSpPr>
          <p:spPr>
            <a:xfrm>
              <a:off x="5575305" y="430054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0111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9630" name="Oval 48"/>
            <p:cNvSpPr/>
            <p:nvPr/>
          </p:nvSpPr>
          <p:spPr>
            <a:xfrm>
              <a:off x="6184909" y="430054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0110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9631" name="Oval 49"/>
            <p:cNvSpPr/>
            <p:nvPr/>
          </p:nvSpPr>
          <p:spPr>
            <a:xfrm>
              <a:off x="6784988" y="430054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0101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97" name="Line 50"/>
            <p:cNvSpPr>
              <a:spLocks noChangeShapeType="1"/>
            </p:cNvSpPr>
            <p:nvPr/>
          </p:nvSpPr>
          <p:spPr bwMode="auto">
            <a:xfrm>
              <a:off x="4770840" y="3919670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Line 51"/>
            <p:cNvSpPr>
              <a:spLocks noChangeShapeType="1"/>
            </p:cNvSpPr>
            <p:nvPr/>
          </p:nvSpPr>
          <p:spPr bwMode="auto">
            <a:xfrm>
              <a:off x="4770840" y="4443624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Line 52"/>
            <p:cNvSpPr>
              <a:spLocks noChangeShapeType="1"/>
            </p:cNvSpPr>
            <p:nvPr/>
          </p:nvSpPr>
          <p:spPr bwMode="auto">
            <a:xfrm>
              <a:off x="5384619" y="3909730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Line 53"/>
            <p:cNvSpPr>
              <a:spLocks noChangeShapeType="1"/>
            </p:cNvSpPr>
            <p:nvPr/>
          </p:nvSpPr>
          <p:spPr bwMode="auto">
            <a:xfrm>
              <a:off x="5394870" y="4433685"/>
              <a:ext cx="17811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Line 54"/>
            <p:cNvSpPr>
              <a:spLocks noChangeShapeType="1"/>
            </p:cNvSpPr>
            <p:nvPr/>
          </p:nvSpPr>
          <p:spPr bwMode="auto">
            <a:xfrm>
              <a:off x="6008650" y="3919670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Line 55"/>
            <p:cNvSpPr>
              <a:spLocks noChangeShapeType="1"/>
            </p:cNvSpPr>
            <p:nvPr/>
          </p:nvSpPr>
          <p:spPr bwMode="auto">
            <a:xfrm>
              <a:off x="6008650" y="4443624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Line 56"/>
            <p:cNvSpPr>
              <a:spLocks noChangeShapeType="1"/>
            </p:cNvSpPr>
            <p:nvPr/>
          </p:nvSpPr>
          <p:spPr bwMode="auto">
            <a:xfrm>
              <a:off x="6618585" y="3923929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Line 57"/>
            <p:cNvSpPr>
              <a:spLocks noChangeShapeType="1"/>
            </p:cNvSpPr>
            <p:nvPr/>
          </p:nvSpPr>
          <p:spPr bwMode="auto">
            <a:xfrm>
              <a:off x="6609615" y="4443624"/>
              <a:ext cx="179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40" name="Oval 59"/>
            <p:cNvSpPr/>
            <p:nvPr/>
          </p:nvSpPr>
          <p:spPr>
            <a:xfrm>
              <a:off x="4337065" y="4300546"/>
              <a:ext cx="432000" cy="2524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solidFill>
                    <a:schemeClr val="bg2"/>
                  </a:solidFill>
                </a:rPr>
                <a:t>1001</a:t>
              </a:r>
              <a:endParaRPr lang="en-US" altLang="zh-CN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06" name="Text Box 62"/>
            <p:cNvSpPr txBox="1">
              <a:spLocks noChangeArrowheads="1"/>
            </p:cNvSpPr>
            <p:nvPr/>
          </p:nvSpPr>
          <p:spPr bwMode="auto">
            <a:xfrm>
              <a:off x="5280828" y="4068762"/>
              <a:ext cx="1389013" cy="24706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zh-CN" altLang="en-US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用</a:t>
              </a:r>
              <a:r>
                <a:rPr kumimoji="0" lang="en-US" altLang="zh-CN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74LS161/163</a:t>
              </a:r>
              <a:r>
                <a:rPr kumimoji="0" lang="zh-CN" altLang="en-US" sz="1200" b="1" kern="1200" cap="none" spc="0" normalizeH="0" baseline="0" noProof="0" dirty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实现</a:t>
              </a:r>
              <a:endParaRPr kumimoji="0" lang="en-US" altLang="zh-CN" sz="12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9642" name="直接箭头连接符 135"/>
            <p:cNvCxnSpPr/>
            <p:nvPr/>
          </p:nvCxnSpPr>
          <p:spPr>
            <a:xfrm rot="5400000">
              <a:off x="6864571" y="4175857"/>
              <a:ext cx="252000" cy="1588"/>
            </a:xfrm>
            <a:prstGeom prst="straightConnector1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9643" name="直接箭头连接符 136"/>
            <p:cNvCxnSpPr/>
            <p:nvPr/>
          </p:nvCxnSpPr>
          <p:spPr>
            <a:xfrm rot="5400000">
              <a:off x="4416631" y="4168993"/>
              <a:ext cx="252000" cy="1588"/>
            </a:xfrm>
            <a:prstGeom prst="straightConnector1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triangle" w="med" len="med"/>
              <a:tailEnd type="none" w="med" len="med"/>
            </a:ln>
          </p:spPr>
        </p:cxn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71563" y="104775"/>
            <a:ext cx="7000875" cy="5219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用置数法设计模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10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计数器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048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23850" y="-182562"/>
            <a:ext cx="9753600" cy="548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000000"/>
                </a:solidFill>
                <a:sym typeface="+mn-ea"/>
              </a:rPr>
              <a:t>利用中规模芯片设计时序逻辑电路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pPr lvl="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计数器芯片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algn="just" eaLnBrk="1" hangingPunct="1">
              <a:spcBef>
                <a:spcPct val="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计数器芯片的级联</a:t>
            </a:r>
            <a:endParaRPr lang="en-US" altLang="zh-CN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algn="just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计数器芯片的应用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寄存器芯片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综合应用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序列信号发生器的设计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  <a:buClr>
                <a:srgbClr val="000000"/>
              </a:buClr>
              <a:buSzPct val="65000"/>
              <a:buFont typeface="Wingdings" panose="05000000000000000000" charset="0"/>
              <a:buChar char="n"/>
            </a:pP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20867fa-c0dc-494e-83d7-723e40f90a7b}"/>
</p:tagLst>
</file>

<file path=ppt/theme/theme1.xml><?xml version="1.0" encoding="utf-8"?>
<a:theme xmlns:a="http://schemas.openxmlformats.org/drawingml/2006/main" name="3_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9050" algn="ctr">
          <a:solidFill>
            <a:schemeClr val="bg2"/>
          </a:solidFill>
          <a:round/>
        </a:ln>
      </a:spPr>
      <a:bodyPr lIns="0" rIns="0" anchor="ctr">
        <a:spAutoFit/>
      </a:bodyPr>
      <a:lstStyle>
        <a:defPPr algn="ctr" eaLnBrk="1" hangingPunct="1">
          <a:spcBef>
            <a:spcPct val="50000"/>
          </a:spcBef>
          <a:defRPr kumimoji="0" sz="1200" b="1" dirty="0" smtClean="0">
            <a:solidFill>
              <a:schemeClr val="bg2"/>
            </a:solidFill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8080"/>
          </a:solidFill>
          <a:prstDash val="sysDash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F6600"/>
          </a:buClr>
          <a:buSzPct val="65000"/>
          <a:buFont typeface="Wingdings" panose="05000000000000000000" pitchFamily="2" charset="2"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 bwMode="auto">
        <a:noFill/>
        <a:ln w="9525">
          <a:noFill/>
          <a:miter lim="800000"/>
        </a:ln>
      </a:spPr>
      <a:bodyPr>
        <a:spAutoFit/>
      </a:bodyPr>
      <a:lstStyle>
        <a:defPPr marL="2291080" indent="-2291080">
          <a:buClrTx/>
          <a:buSzTx/>
          <a:buFontTx/>
          <a:buNone/>
          <a:defRPr sz="2000" b="1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9590</Words>
  <Application>WPS 演示</Application>
  <PresentationFormat/>
  <Paragraphs>3304</Paragraphs>
  <Slides>37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黑体</vt:lpstr>
      <vt:lpstr>等线 Light</vt:lpstr>
      <vt:lpstr>Segoe UI Black</vt:lpstr>
      <vt:lpstr>隶书</vt:lpstr>
      <vt:lpstr>Wingdings</vt:lpstr>
      <vt:lpstr>微软雅黑</vt:lpstr>
      <vt:lpstr>Arial Unicode MS</vt:lpstr>
      <vt:lpstr>等线</vt:lpstr>
      <vt:lpstr>Arial</vt:lpstr>
      <vt:lpstr>Symbol</vt:lpstr>
      <vt:lpstr>Tahoma</vt:lpstr>
      <vt:lpstr>Times New Roman</vt:lpstr>
      <vt:lpstr>Arial Narrow</vt:lpstr>
      <vt:lpstr>方正兰亭超细黑简体</vt:lpstr>
      <vt:lpstr>3_Soaring</vt:lpstr>
      <vt:lpstr>默认设计模板</vt:lpstr>
      <vt:lpstr>Office 主题​​</vt:lpstr>
      <vt:lpstr>1_Office 主题​​</vt:lpstr>
      <vt:lpstr>PowerPoint 演示文稿</vt:lpstr>
      <vt:lpstr>利用中规模芯片设计时序逻辑电路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利用中规模芯片设计时序逻辑电路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利用中规模芯片设计时序逻辑电路</vt:lpstr>
      <vt:lpstr>PowerPoint 演示文稿</vt:lpstr>
      <vt:lpstr>PowerPoint 演示文稿</vt:lpstr>
      <vt:lpstr>PowerPoint 演示文稿</vt:lpstr>
      <vt:lpstr>PowerPoint 演示文稿</vt:lpstr>
      <vt:lpstr>利用中规模芯片设计时序逻辑电路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forrest</cp:lastModifiedBy>
  <cp:revision>2166</cp:revision>
  <dcterms:created xsi:type="dcterms:W3CDTF">2002-03-18T12:39:00Z</dcterms:created>
  <dcterms:modified xsi:type="dcterms:W3CDTF">2020-11-16T00:31:40Z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