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</p:sldMasterIdLst>
  <p:notesMasterIdLst>
    <p:notesMasterId r:id="rId8"/>
  </p:notesMasterIdLst>
  <p:handoutMasterIdLst>
    <p:handoutMasterId r:id="rId57"/>
  </p:handoutMasterIdLst>
  <p:sldIdLst>
    <p:sldId id="1199" r:id="rId5"/>
    <p:sldId id="1250" r:id="rId6"/>
    <p:sldId id="1118" r:id="rId7"/>
    <p:sldId id="1189" r:id="rId9"/>
    <p:sldId id="1249" r:id="rId10"/>
    <p:sldId id="987" r:id="rId11"/>
    <p:sldId id="1123" r:id="rId12"/>
    <p:sldId id="991" r:id="rId13"/>
    <p:sldId id="992" r:id="rId14"/>
    <p:sldId id="993" r:id="rId15"/>
    <p:sldId id="996" r:id="rId16"/>
    <p:sldId id="998" r:id="rId17"/>
    <p:sldId id="1190" r:id="rId18"/>
    <p:sldId id="1191" r:id="rId19"/>
    <p:sldId id="1252" r:id="rId20"/>
    <p:sldId id="1203" r:id="rId21"/>
    <p:sldId id="1204" r:id="rId22"/>
    <p:sldId id="1205" r:id="rId23"/>
    <p:sldId id="1206" r:id="rId24"/>
    <p:sldId id="1253" r:id="rId25"/>
    <p:sldId id="1207" r:id="rId26"/>
    <p:sldId id="1208" r:id="rId27"/>
    <p:sldId id="1254" r:id="rId28"/>
    <p:sldId id="1211" r:id="rId29"/>
    <p:sldId id="1212" r:id="rId30"/>
    <p:sldId id="1213" r:id="rId31"/>
    <p:sldId id="1214" r:id="rId32"/>
    <p:sldId id="1215" r:id="rId33"/>
    <p:sldId id="1216" r:id="rId34"/>
    <p:sldId id="1255" r:id="rId35"/>
    <p:sldId id="1217" r:id="rId36"/>
    <p:sldId id="1256" r:id="rId37"/>
    <p:sldId id="1219" r:id="rId38"/>
    <p:sldId id="1220" r:id="rId39"/>
    <p:sldId id="1221" r:id="rId40"/>
    <p:sldId id="1222" r:id="rId41"/>
    <p:sldId id="1223" r:id="rId42"/>
    <p:sldId id="1224" r:id="rId43"/>
    <p:sldId id="1225" r:id="rId44"/>
    <p:sldId id="1226" r:id="rId45"/>
    <p:sldId id="1227" r:id="rId46"/>
    <p:sldId id="1228" r:id="rId47"/>
    <p:sldId id="1229" r:id="rId48"/>
    <p:sldId id="1230" r:id="rId49"/>
    <p:sldId id="1231" r:id="rId50"/>
    <p:sldId id="1232" r:id="rId51"/>
    <p:sldId id="1233" r:id="rId52"/>
    <p:sldId id="1234" r:id="rId53"/>
    <p:sldId id="1235" r:id="rId54"/>
    <p:sldId id="1236" r:id="rId55"/>
    <p:sldId id="1237" r:id="rId5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  <a:srgbClr val="FFCC00"/>
    <a:srgbClr val="FF0066"/>
    <a:srgbClr val="00CC00"/>
    <a:srgbClr val="006600"/>
    <a:srgbClr val="9900FF"/>
    <a:srgbClr val="800000"/>
    <a:srgbClr val="FFCC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9872" autoAdjust="0"/>
  </p:normalViewPr>
  <p:slideViewPr>
    <p:cSldViewPr>
      <p:cViewPr varScale="1">
        <p:scale>
          <a:sx n="114" d="100"/>
          <a:sy n="114" d="100"/>
        </p:scale>
        <p:origin x="-582" y="-108"/>
      </p:cViewPr>
      <p:guideLst>
        <p:guide orient="horz" pos="288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0" Type="http://schemas.openxmlformats.org/officeDocument/2006/relationships/tableStyles" Target="tableStyles.xml"/><Relationship Id="rId6" Type="http://schemas.openxmlformats.org/officeDocument/2006/relationships/slide" Target="slides/slide2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CE2648-A8DC-4EC5-B7E5-BA0DDBB4F4C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42881-B77B-4B4C-A62F-3BDE769416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5A18-899C-4FEE-AFEC-F93510AD1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46138" y="400050"/>
            <a:ext cx="7772400" cy="85725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571750"/>
            <a:ext cx="6400800" cy="131445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FDC1-0F3B-44E6-A503-C614798938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BC86C-0E00-4E96-9903-6ECBD47AD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3074" name="Picture 4" descr="ELEG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738505"/>
            <a:ext cx="7772400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7355" y="46990"/>
            <a:ext cx="8320405" cy="64389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685"/>
            <a:ext cx="7886700" cy="548005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2980"/>
            <a:ext cx="7886700" cy="364998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D8C69E-12AB-49DB-996A-4E47F9869E94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1935"/>
            <a:ext cx="7772400" cy="857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>
              <a:defRPr kumimoji="0"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772FB4-38C4-4625-BF58-AC39395B37CE}" type="slidenum">
              <a:rPr lang="en-US" altLang="zh-CN"/>
            </a:fld>
            <a:endParaRPr lang="en-US" altLang="zh-CN"/>
          </a:p>
        </p:txBody>
      </p:sp>
      <p:sp>
        <p:nvSpPr>
          <p:cNvPr id="1024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ln>
            <a:noFill/>
          </a:ln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ln>
            <a:noFill/>
          </a:ln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ln>
            <a:noFill/>
          </a:ln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ln>
            <a:noFill/>
          </a:ln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5"/>
          <p:cNvSpPr>
            <a:spLocks noGrp="1"/>
          </p:cNvSpPr>
          <p:nvPr>
            <p:ph type="title"/>
          </p:nvPr>
        </p:nvSpPr>
        <p:spPr>
          <a:xfrm>
            <a:off x="449580" y="68580"/>
            <a:ext cx="8251825" cy="58356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spcBef>
                <a:spcPct val="0"/>
              </a:spcBef>
              <a:defRPr kumimoji="0" sz="105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spcBef>
                <a:spcPct val="0"/>
              </a:spcBef>
              <a:defRPr kumimoji="0" sz="105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054" name="Rectangle 9"/>
          <p:cNvSpPr>
            <a:spLocks noGrp="1"/>
          </p:cNvSpPr>
          <p:nvPr>
            <p:ph type="body"/>
          </p:nvPr>
        </p:nvSpPr>
        <p:spPr>
          <a:xfrm>
            <a:off x="685800" y="766445"/>
            <a:ext cx="7772400" cy="38055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100">
          <a:solidFill>
            <a:schemeClr val="bg2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bg2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bg2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bg2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050" name="直接连接符 6"/>
          <p:cNvCxnSpPr/>
          <p:nvPr userDrawn="1"/>
        </p:nvCxnSpPr>
        <p:spPr>
          <a:xfrm>
            <a:off x="497681" y="881063"/>
            <a:ext cx="8165306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标题 1"/>
          <p:cNvSpPr txBox="1"/>
          <p:nvPr/>
        </p:nvSpPr>
        <p:spPr>
          <a:xfrm>
            <a:off x="514350" y="241697"/>
            <a:ext cx="8161735" cy="58340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514350" y="1016794"/>
            <a:ext cx="8161735" cy="355520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4686300"/>
            <a:ext cx="2507456" cy="3429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050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68254" y="4686300"/>
            <a:ext cx="2755106" cy="3429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050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4094" y="4686300"/>
            <a:ext cx="2591991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05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3290F4-B726-4D2A-BEF4-189B623AEF3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 noChangeArrowheads="1"/>
          </p:cNvSpPr>
          <p:nvPr>
            <p:ph type="sldNum" sz="quarter" idx="12"/>
          </p:nvPr>
        </p:nvSpPr>
        <p:spPr bwMode="auto"/>
        <p:txBody>
          <a:bodyPr vert="horz" wrap="square" lIns="92075" tIns="46038" rIns="92075" bIns="46038" numCol="1" anchor="ctr" anchorCtr="0" compatLnSpc="1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solidFill>
                  <a:schemeClr val="bg2"/>
                </a:solidFill>
              </a:rPr>
            </a:fld>
            <a:endParaRPr lang="en-US" altLang="zh-CN" sz="1000" dirty="0">
              <a:solidFill>
                <a:schemeClr val="bg2"/>
              </a:solidFill>
            </a:endParaRPr>
          </a:p>
        </p:txBody>
      </p:sp>
      <p:sp>
        <p:nvSpPr>
          <p:cNvPr id="6147" name="矩形 10"/>
          <p:cNvSpPr>
            <a:spLocks noChangeArrowheads="1"/>
          </p:cNvSpPr>
          <p:nvPr/>
        </p:nvSpPr>
        <p:spPr bwMode="auto">
          <a:xfrm>
            <a:off x="2033588" y="1274763"/>
            <a:ext cx="5130800" cy="8528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9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黑体" panose="02010609060101010101" pitchFamily="49" charset="-122"/>
                <a:cs typeface="+mn-cs"/>
              </a:rPr>
              <a:t>数字逻辑设计</a:t>
            </a:r>
            <a:endParaRPr kumimoji="1" lang="zh-CN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charset="-122"/>
              <a:cs typeface="+mn-cs"/>
            </a:endParaRPr>
          </a:p>
        </p:txBody>
      </p:sp>
      <p:sp>
        <p:nvSpPr>
          <p:cNvPr id="7172" name="矩形 11"/>
          <p:cNvSpPr/>
          <p:nvPr/>
        </p:nvSpPr>
        <p:spPr>
          <a:xfrm>
            <a:off x="4951413" y="3598863"/>
            <a:ext cx="28067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</a:rPr>
              <a:t>张春慨</a:t>
            </a:r>
            <a:endParaRPr lang="zh-CN" altLang="en-US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School of Computer Science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ckzhang@hit.edu.cn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组合 506"/>
          <p:cNvGrpSpPr/>
          <p:nvPr/>
        </p:nvGrpSpPr>
        <p:grpSpPr>
          <a:xfrm>
            <a:off x="35496" y="1231783"/>
            <a:ext cx="4928348" cy="2924143"/>
            <a:chOff x="3995936" y="1275830"/>
            <a:chExt cx="4928348" cy="2924143"/>
          </a:xfrm>
        </p:grpSpPr>
        <p:sp>
          <p:nvSpPr>
            <p:cNvPr id="179" name="Line 26"/>
            <p:cNvSpPr>
              <a:spLocks noChangeShapeType="1"/>
            </p:cNvSpPr>
            <p:nvPr/>
          </p:nvSpPr>
          <p:spPr bwMode="auto">
            <a:xfrm rot="16200000">
              <a:off x="4507951" y="3610876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7"/>
            <p:cNvSpPr>
              <a:spLocks noChangeShapeType="1"/>
            </p:cNvSpPr>
            <p:nvPr/>
          </p:nvSpPr>
          <p:spPr bwMode="auto">
            <a:xfrm rot="16200000">
              <a:off x="6853836" y="1505650"/>
              <a:ext cx="0" cy="392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8"/>
            <p:cNvSpPr>
              <a:spLocks noChangeShapeType="1"/>
            </p:cNvSpPr>
            <p:nvPr/>
          </p:nvSpPr>
          <p:spPr bwMode="auto">
            <a:xfrm rot="16200000" flipV="1">
              <a:off x="4572427" y="3571036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9"/>
            <p:cNvSpPr>
              <a:spLocks noChangeShapeType="1"/>
            </p:cNvSpPr>
            <p:nvPr/>
          </p:nvSpPr>
          <p:spPr bwMode="auto">
            <a:xfrm rot="16200000">
              <a:off x="3803885" y="2391325"/>
              <a:ext cx="216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8"/>
            <p:cNvSpPr>
              <a:spLocks noChangeShapeType="1"/>
            </p:cNvSpPr>
            <p:nvPr/>
          </p:nvSpPr>
          <p:spPr bwMode="auto">
            <a:xfrm rot="16200000" flipV="1">
              <a:off x="4572427" y="3939476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6"/>
            <p:cNvSpPr>
              <a:spLocks noChangeShapeType="1"/>
            </p:cNvSpPr>
            <p:nvPr/>
          </p:nvSpPr>
          <p:spPr bwMode="auto">
            <a:xfrm rot="16200000">
              <a:off x="8609271" y="2823156"/>
              <a:ext cx="21477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7"/>
            <p:cNvSpPr>
              <a:spLocks noChangeShapeType="1"/>
            </p:cNvSpPr>
            <p:nvPr/>
          </p:nvSpPr>
          <p:spPr bwMode="auto">
            <a:xfrm rot="16200000">
              <a:off x="6086413" y="3345242"/>
              <a:ext cx="0" cy="1008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8"/>
            <p:cNvSpPr>
              <a:spLocks noChangeShapeType="1"/>
            </p:cNvSpPr>
            <p:nvPr/>
          </p:nvSpPr>
          <p:spPr bwMode="auto">
            <a:xfrm rot="16200000" flipV="1">
              <a:off x="5004475" y="1195220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7" name="直接连接符 129"/>
            <p:cNvCxnSpPr>
              <a:cxnSpLocks noChangeShapeType="1"/>
            </p:cNvCxnSpPr>
            <p:nvPr/>
          </p:nvCxnSpPr>
          <p:spPr bwMode="auto">
            <a:xfrm flipH="1">
              <a:off x="6132977" y="3803837"/>
              <a:ext cx="900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268" name="直接连接符 150"/>
            <p:cNvCxnSpPr>
              <a:cxnSpLocks noChangeShapeType="1"/>
            </p:cNvCxnSpPr>
            <p:nvPr/>
          </p:nvCxnSpPr>
          <p:spPr bwMode="auto">
            <a:xfrm flipH="1">
              <a:off x="4955893" y="3684123"/>
              <a:ext cx="14184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272" name="直接连接符 160"/>
            <p:cNvCxnSpPr>
              <a:cxnSpLocks noChangeShapeType="1"/>
            </p:cNvCxnSpPr>
            <p:nvPr/>
          </p:nvCxnSpPr>
          <p:spPr bwMode="auto">
            <a:xfrm flipH="1">
              <a:off x="4587453" y="3548058"/>
              <a:ext cx="3168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282" name="Text Box 69"/>
            <p:cNvSpPr txBox="1">
              <a:spLocks noChangeArrowheads="1"/>
            </p:cNvSpPr>
            <p:nvPr/>
          </p:nvSpPr>
          <p:spPr bwMode="auto">
            <a:xfrm>
              <a:off x="3995936" y="3892196"/>
              <a:ext cx="494488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X</a:t>
              </a:r>
              <a:r>
                <a:rPr kumimoji="0" lang="en-US" altLang="zh-CN" sz="1400" b="1" baseline="-25000" dirty="0" smtClean="0"/>
                <a:t>1 </a:t>
              </a:r>
              <a:endParaRPr kumimoji="0" lang="en-US" altLang="zh-CN" sz="1400" b="1" baseline="-25000" dirty="0"/>
            </a:p>
          </p:txBody>
        </p:sp>
        <p:sp>
          <p:nvSpPr>
            <p:cNvPr id="352" name="Line 32"/>
            <p:cNvSpPr>
              <a:spLocks noChangeShapeType="1"/>
            </p:cNvSpPr>
            <p:nvPr/>
          </p:nvSpPr>
          <p:spPr bwMode="auto">
            <a:xfrm rot="16200000">
              <a:off x="6731031" y="3497837"/>
              <a:ext cx="61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53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6200000">
              <a:off x="6502691" y="2258629"/>
              <a:ext cx="491267" cy="30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4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6200000">
              <a:off x="5325519" y="2255434"/>
              <a:ext cx="491267" cy="30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5" name="直接连接符 34"/>
            <p:cNvCxnSpPr>
              <a:cxnSpLocks noChangeShapeType="1"/>
            </p:cNvCxnSpPr>
            <p:nvPr/>
          </p:nvCxnSpPr>
          <p:spPr bwMode="auto">
            <a:xfrm rot="5400000">
              <a:off x="5168913" y="1801898"/>
              <a:ext cx="395233" cy="1587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oval" w="med" len="med"/>
              <a:tailEnd type="oval" w="sm" len="sm"/>
            </a:ln>
          </p:spPr>
        </p:cxnSp>
        <p:cxnSp>
          <p:nvCxnSpPr>
            <p:cNvPr id="356" name="直接连接符 17"/>
            <p:cNvCxnSpPr>
              <a:cxnSpLocks noChangeShapeType="1"/>
            </p:cNvCxnSpPr>
            <p:nvPr/>
          </p:nvCxnSpPr>
          <p:spPr bwMode="auto">
            <a:xfrm rot="5400000">
              <a:off x="5120357" y="1765112"/>
              <a:ext cx="900000" cy="1587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357" name="直接连接符 18"/>
            <p:cNvCxnSpPr>
              <a:cxnSpLocks noChangeShapeType="1"/>
            </p:cNvCxnSpPr>
            <p:nvPr/>
          </p:nvCxnSpPr>
          <p:spPr bwMode="auto">
            <a:xfrm rot="5400000">
              <a:off x="4933993" y="1508888"/>
              <a:ext cx="395945" cy="1587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58" name="矩形 19"/>
            <p:cNvSpPr>
              <a:spLocks noChangeArrowheads="1"/>
            </p:cNvSpPr>
            <p:nvPr/>
          </p:nvSpPr>
          <p:spPr bwMode="auto">
            <a:xfrm>
              <a:off x="5016197" y="1443374"/>
              <a:ext cx="719446" cy="431863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5435516" y="1678137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D</a:t>
              </a:r>
              <a:r>
                <a:rPr lang="en-US" altLang="zh-CN" sz="1000" b="1" baseline="-25000" dirty="0" smtClean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60" name="TextBox 359"/>
            <p:cNvSpPr txBox="1">
              <a:spLocks noChangeArrowheads="1"/>
            </p:cNvSpPr>
            <p:nvPr/>
          </p:nvSpPr>
          <p:spPr bwMode="auto">
            <a:xfrm>
              <a:off x="5003716" y="1427312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 smtClean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5400591" y="1436837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 smtClean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62" name="直接连接符 25"/>
            <p:cNvCxnSpPr>
              <a:cxnSpLocks noChangeShapeType="1"/>
            </p:cNvCxnSpPr>
            <p:nvPr/>
          </p:nvCxnSpPr>
          <p:spPr bwMode="auto">
            <a:xfrm>
              <a:off x="5487162" y="1489987"/>
              <a:ext cx="93519" cy="1587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63" name="等腰三角形 36"/>
            <p:cNvSpPr>
              <a:spLocks noChangeArrowheads="1"/>
            </p:cNvSpPr>
            <p:nvPr/>
          </p:nvSpPr>
          <p:spPr bwMode="auto">
            <a:xfrm>
              <a:off x="5308579" y="1767377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" name="TextBox 363"/>
            <p:cNvSpPr txBox="1">
              <a:spLocks noChangeArrowheads="1"/>
            </p:cNvSpPr>
            <p:nvPr/>
          </p:nvSpPr>
          <p:spPr bwMode="auto">
            <a:xfrm>
              <a:off x="5194216" y="1603524"/>
              <a:ext cx="422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66" name="直接连接符 34"/>
            <p:cNvCxnSpPr>
              <a:cxnSpLocks noChangeShapeType="1"/>
            </p:cNvCxnSpPr>
            <p:nvPr/>
          </p:nvCxnSpPr>
          <p:spPr bwMode="auto">
            <a:xfrm rot="5400000">
              <a:off x="6363581" y="1799042"/>
              <a:ext cx="395233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oval" w="sm" len="sm"/>
            </a:ln>
          </p:spPr>
        </p:cxnSp>
        <p:grpSp>
          <p:nvGrpSpPr>
            <p:cNvPr id="367" name="组合 16"/>
            <p:cNvGrpSpPr/>
            <p:nvPr/>
          </p:nvGrpSpPr>
          <p:grpSpPr bwMode="auto">
            <a:xfrm>
              <a:off x="6195929" y="1281911"/>
              <a:ext cx="793750" cy="934747"/>
              <a:chOff x="1863587" y="2472781"/>
              <a:chExt cx="793703" cy="935540"/>
            </a:xfrm>
          </p:grpSpPr>
          <p:cxnSp>
            <p:nvCxnSpPr>
              <p:cNvPr id="440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1974264" y="2960748"/>
                <a:ext cx="89355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cxnSp>
            <p:nvCxnSpPr>
              <p:cNvPr id="441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66065" y="2706154"/>
                <a:ext cx="468333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442" name="矩形 19"/>
              <p:cNvSpPr>
                <a:spLocks noChangeArrowheads="1"/>
              </p:cNvSpPr>
              <p:nvPr/>
            </p:nvSpPr>
            <p:spPr bwMode="auto">
              <a:xfrm>
                <a:off x="1876406" y="2643188"/>
                <a:ext cx="720005" cy="432308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3" name="TextBox 442"/>
              <p:cNvSpPr txBox="1">
                <a:spLocks noChangeArrowheads="1"/>
              </p:cNvSpPr>
              <p:nvPr/>
            </p:nvSpPr>
            <p:spPr bwMode="auto">
              <a:xfrm>
                <a:off x="2300123" y="2869350"/>
                <a:ext cx="357167" cy="2446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D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44" name="TextBox 443"/>
              <p:cNvSpPr txBox="1">
                <a:spLocks noChangeArrowheads="1"/>
              </p:cNvSpPr>
              <p:nvPr/>
            </p:nvSpPr>
            <p:spPr bwMode="auto">
              <a:xfrm>
                <a:off x="1863587" y="2619900"/>
                <a:ext cx="357166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45" name="TextBox 444"/>
              <p:cNvSpPr txBox="1">
                <a:spLocks noChangeArrowheads="1"/>
              </p:cNvSpPr>
              <p:nvPr/>
            </p:nvSpPr>
            <p:spPr bwMode="auto">
              <a:xfrm>
                <a:off x="2277899" y="2629433"/>
                <a:ext cx="355579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446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7330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368" name="等腰三角形 36"/>
            <p:cNvSpPr>
              <a:spLocks noChangeArrowheads="1"/>
            </p:cNvSpPr>
            <p:nvPr/>
          </p:nvSpPr>
          <p:spPr bwMode="auto">
            <a:xfrm>
              <a:off x="6505632" y="1778713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" name="TextBox 368"/>
            <p:cNvSpPr txBox="1">
              <a:spLocks noChangeArrowheads="1"/>
            </p:cNvSpPr>
            <p:nvPr/>
          </p:nvSpPr>
          <p:spPr bwMode="auto">
            <a:xfrm>
              <a:off x="6391191" y="1617812"/>
              <a:ext cx="42227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76" name="Line 25"/>
            <p:cNvSpPr>
              <a:spLocks noChangeShapeType="1"/>
            </p:cNvSpPr>
            <p:nvPr/>
          </p:nvSpPr>
          <p:spPr bwMode="auto">
            <a:xfrm rot="16200000">
              <a:off x="5123188" y="2825705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26"/>
            <p:cNvSpPr>
              <a:spLocks noChangeShapeType="1"/>
            </p:cNvSpPr>
            <p:nvPr/>
          </p:nvSpPr>
          <p:spPr bwMode="auto">
            <a:xfrm rot="16200000">
              <a:off x="5817834" y="2811225"/>
              <a:ext cx="21428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27"/>
            <p:cNvSpPr>
              <a:spLocks noChangeShapeType="1"/>
            </p:cNvSpPr>
            <p:nvPr/>
          </p:nvSpPr>
          <p:spPr bwMode="auto">
            <a:xfrm rot="16200000">
              <a:off x="5371918" y="2574483"/>
              <a:ext cx="0" cy="2592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28"/>
            <p:cNvSpPr>
              <a:spLocks noChangeShapeType="1"/>
            </p:cNvSpPr>
            <p:nvPr/>
          </p:nvSpPr>
          <p:spPr bwMode="auto">
            <a:xfrm rot="16200000" flipV="1">
              <a:off x="5786385" y="2560083"/>
              <a:ext cx="0" cy="288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38"/>
            <p:cNvSpPr>
              <a:spLocks noChangeShapeType="1"/>
            </p:cNvSpPr>
            <p:nvPr/>
          </p:nvSpPr>
          <p:spPr bwMode="auto">
            <a:xfrm rot="16200000">
              <a:off x="5419044" y="2623621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39"/>
            <p:cNvSpPr>
              <a:spLocks noChangeShapeType="1"/>
            </p:cNvSpPr>
            <p:nvPr/>
          </p:nvSpPr>
          <p:spPr bwMode="auto">
            <a:xfrm rot="16200000">
              <a:off x="5548412" y="2623621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25"/>
            <p:cNvSpPr>
              <a:spLocks noChangeShapeType="1"/>
            </p:cNvSpPr>
            <p:nvPr/>
          </p:nvSpPr>
          <p:spPr bwMode="auto">
            <a:xfrm rot="16200000">
              <a:off x="6370716" y="2842180"/>
              <a:ext cx="21587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26"/>
            <p:cNvSpPr>
              <a:spLocks noChangeShapeType="1"/>
            </p:cNvSpPr>
            <p:nvPr/>
          </p:nvSpPr>
          <p:spPr bwMode="auto">
            <a:xfrm rot="16200000">
              <a:off x="6943836" y="2842180"/>
              <a:ext cx="21587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7"/>
            <p:cNvSpPr>
              <a:spLocks noChangeShapeType="1"/>
            </p:cNvSpPr>
            <p:nvPr/>
          </p:nvSpPr>
          <p:spPr bwMode="auto">
            <a:xfrm rot="16200000">
              <a:off x="6583433" y="2629463"/>
              <a:ext cx="0" cy="20956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8"/>
            <p:cNvSpPr>
              <a:spLocks noChangeShapeType="1"/>
            </p:cNvSpPr>
            <p:nvPr/>
          </p:nvSpPr>
          <p:spPr bwMode="auto">
            <a:xfrm rot="16200000" flipV="1">
              <a:off x="6937463" y="2613587"/>
              <a:ext cx="0" cy="24131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31"/>
            <p:cNvSpPr>
              <a:spLocks noChangeShapeType="1"/>
            </p:cNvSpPr>
            <p:nvPr/>
          </p:nvSpPr>
          <p:spPr bwMode="auto">
            <a:xfrm rot="16200000">
              <a:off x="6742167" y="3349556"/>
              <a:ext cx="39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32"/>
            <p:cNvSpPr>
              <a:spLocks noChangeShapeType="1"/>
            </p:cNvSpPr>
            <p:nvPr/>
          </p:nvSpPr>
          <p:spPr bwMode="auto">
            <a:xfrm rot="16200000">
              <a:off x="6975054" y="3245045"/>
              <a:ext cx="32395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流程图: 延期 92"/>
            <p:cNvSpPr>
              <a:spLocks noChangeArrowheads="1"/>
            </p:cNvSpPr>
            <p:nvPr/>
          </p:nvSpPr>
          <p:spPr bwMode="auto">
            <a:xfrm rot="16200000">
              <a:off x="6896339" y="2932584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8" name="Line 38"/>
            <p:cNvSpPr>
              <a:spLocks noChangeShapeType="1"/>
            </p:cNvSpPr>
            <p:nvPr/>
          </p:nvSpPr>
          <p:spPr bwMode="auto">
            <a:xfrm rot="16200000">
              <a:off x="6587429" y="2635047"/>
              <a:ext cx="2015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39"/>
            <p:cNvSpPr>
              <a:spLocks noChangeShapeType="1"/>
            </p:cNvSpPr>
            <p:nvPr/>
          </p:nvSpPr>
          <p:spPr bwMode="auto">
            <a:xfrm rot="16200000">
              <a:off x="6716018" y="2635047"/>
              <a:ext cx="2015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Text Box 69"/>
            <p:cNvSpPr txBox="1">
              <a:spLocks noChangeArrowheads="1"/>
            </p:cNvSpPr>
            <p:nvPr/>
          </p:nvSpPr>
          <p:spPr bwMode="auto">
            <a:xfrm>
              <a:off x="4379829" y="1788233"/>
              <a:ext cx="437857" cy="30773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/>
                <a:t>CP</a:t>
              </a:r>
              <a:r>
                <a:rPr kumimoji="0" lang="en-US" altLang="zh-CN" sz="1400" b="1" baseline="-25000" dirty="0"/>
                <a:t> </a:t>
              </a:r>
              <a:endParaRPr kumimoji="0" lang="en-US" altLang="zh-CN" sz="1400" b="1" baseline="-25000" dirty="0"/>
            </a:p>
          </p:txBody>
        </p:sp>
        <p:cxnSp>
          <p:nvCxnSpPr>
            <p:cNvPr id="410" name="直接连接符 137"/>
            <p:cNvCxnSpPr>
              <a:cxnSpLocks noChangeShapeType="1"/>
            </p:cNvCxnSpPr>
            <p:nvPr/>
          </p:nvCxnSpPr>
          <p:spPr bwMode="auto">
            <a:xfrm flipH="1">
              <a:off x="4766708" y="2000308"/>
              <a:ext cx="180000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</p:spPr>
        </p:cxnSp>
        <p:cxnSp>
          <p:nvCxnSpPr>
            <p:cNvPr id="198" name="直接连接符 79"/>
            <p:cNvCxnSpPr>
              <a:cxnSpLocks noChangeShapeType="1"/>
            </p:cNvCxnSpPr>
            <p:nvPr/>
          </p:nvCxnSpPr>
          <p:spPr bwMode="auto">
            <a:xfrm flipH="1">
              <a:off x="5576165" y="2518792"/>
              <a:ext cx="647" cy="480543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448" name="Line 31"/>
            <p:cNvSpPr>
              <a:spLocks noChangeShapeType="1"/>
            </p:cNvSpPr>
            <p:nvPr/>
          </p:nvSpPr>
          <p:spPr bwMode="auto">
            <a:xfrm rot="16200000">
              <a:off x="5308125" y="3367609"/>
              <a:ext cx="36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32"/>
            <p:cNvSpPr>
              <a:spLocks noChangeShapeType="1"/>
            </p:cNvSpPr>
            <p:nvPr/>
          </p:nvSpPr>
          <p:spPr bwMode="auto">
            <a:xfrm rot="16200000">
              <a:off x="5620940" y="3227781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流程图: 延期 92"/>
            <p:cNvSpPr>
              <a:spLocks noChangeArrowheads="1"/>
            </p:cNvSpPr>
            <p:nvPr/>
          </p:nvSpPr>
          <p:spPr bwMode="auto">
            <a:xfrm rot="16200000">
              <a:off x="5447348" y="2920009"/>
              <a:ext cx="279648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" name="Line 32"/>
            <p:cNvSpPr>
              <a:spLocks noChangeShapeType="1"/>
            </p:cNvSpPr>
            <p:nvPr/>
          </p:nvSpPr>
          <p:spPr bwMode="auto">
            <a:xfrm rot="16200000">
              <a:off x="5427312" y="3651926"/>
              <a:ext cx="100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32"/>
            <p:cNvSpPr>
              <a:spLocks noChangeShapeType="1"/>
            </p:cNvSpPr>
            <p:nvPr/>
          </p:nvSpPr>
          <p:spPr bwMode="auto">
            <a:xfrm rot="16200000">
              <a:off x="5869335" y="3237095"/>
              <a:ext cx="32395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32"/>
            <p:cNvSpPr>
              <a:spLocks noChangeShapeType="1"/>
            </p:cNvSpPr>
            <p:nvPr/>
          </p:nvSpPr>
          <p:spPr bwMode="auto">
            <a:xfrm rot="16200000">
              <a:off x="4969807" y="3413674"/>
              <a:ext cx="54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31"/>
            <p:cNvSpPr>
              <a:spLocks noChangeShapeType="1"/>
            </p:cNvSpPr>
            <p:nvPr/>
          </p:nvSpPr>
          <p:spPr bwMode="auto">
            <a:xfrm rot="16200000">
              <a:off x="5016943" y="3338248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32"/>
            <p:cNvSpPr>
              <a:spLocks noChangeShapeType="1"/>
            </p:cNvSpPr>
            <p:nvPr/>
          </p:nvSpPr>
          <p:spPr bwMode="auto">
            <a:xfrm rot="16200000">
              <a:off x="4907807" y="3620114"/>
              <a:ext cx="86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流程图: 延期 92"/>
            <p:cNvSpPr>
              <a:spLocks noChangeArrowheads="1"/>
            </p:cNvSpPr>
            <p:nvPr/>
          </p:nvSpPr>
          <p:spPr bwMode="auto">
            <a:xfrm rot="16200000">
              <a:off x="5099115" y="2923060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81" name="组合 480"/>
            <p:cNvGrpSpPr/>
            <p:nvPr/>
          </p:nvGrpSpPr>
          <p:grpSpPr>
            <a:xfrm>
              <a:off x="4675813" y="3579862"/>
              <a:ext cx="292820" cy="216004"/>
              <a:chOff x="5868144" y="3867894"/>
              <a:chExt cx="292820" cy="216004"/>
            </a:xfrm>
          </p:grpSpPr>
          <p:sp>
            <p:nvSpPr>
              <p:cNvPr id="459" name="AutoShape 30"/>
              <p:cNvSpPr>
                <a:spLocks noChangeArrowheads="1"/>
              </p:cNvSpPr>
              <p:nvPr/>
            </p:nvSpPr>
            <p:spPr bwMode="auto">
              <a:xfrm rot="5400000">
                <a:off x="5868152" y="3867886"/>
                <a:ext cx="216004" cy="216020"/>
              </a:xfrm>
              <a:prstGeom prst="flowChartExtra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rot="10800000" vert="eaVert"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60" name="椭圆 459"/>
              <p:cNvSpPr/>
              <p:nvPr/>
            </p:nvSpPr>
            <p:spPr bwMode="auto">
              <a:xfrm>
                <a:off x="6088949" y="3939903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pic>
          <p:nvPicPr>
            <p:cNvPr id="461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6200000">
              <a:off x="7734228" y="2273164"/>
              <a:ext cx="491267" cy="30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2" name="Line 25"/>
            <p:cNvSpPr>
              <a:spLocks noChangeShapeType="1"/>
            </p:cNvSpPr>
            <p:nvPr/>
          </p:nvSpPr>
          <p:spPr bwMode="auto">
            <a:xfrm rot="16200000">
              <a:off x="7531897" y="2843435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Line 26"/>
            <p:cNvSpPr>
              <a:spLocks noChangeShapeType="1"/>
            </p:cNvSpPr>
            <p:nvPr/>
          </p:nvSpPr>
          <p:spPr bwMode="auto">
            <a:xfrm rot="16200000">
              <a:off x="8226543" y="2828955"/>
              <a:ext cx="21428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Line 27"/>
            <p:cNvSpPr>
              <a:spLocks noChangeShapeType="1"/>
            </p:cNvSpPr>
            <p:nvPr/>
          </p:nvSpPr>
          <p:spPr bwMode="auto">
            <a:xfrm rot="16200000">
              <a:off x="7782427" y="2590413"/>
              <a:ext cx="0" cy="2628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Line 28"/>
            <p:cNvSpPr>
              <a:spLocks noChangeShapeType="1"/>
            </p:cNvSpPr>
            <p:nvPr/>
          </p:nvSpPr>
          <p:spPr bwMode="auto">
            <a:xfrm rot="16200000" flipV="1">
              <a:off x="8195094" y="2577813"/>
              <a:ext cx="0" cy="288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Line 38"/>
            <p:cNvSpPr>
              <a:spLocks noChangeShapeType="1"/>
            </p:cNvSpPr>
            <p:nvPr/>
          </p:nvSpPr>
          <p:spPr bwMode="auto">
            <a:xfrm rot="16200000">
              <a:off x="7827753" y="2633400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Line 39"/>
            <p:cNvSpPr>
              <a:spLocks noChangeShapeType="1"/>
            </p:cNvSpPr>
            <p:nvPr/>
          </p:nvSpPr>
          <p:spPr bwMode="auto">
            <a:xfrm rot="16200000">
              <a:off x="7957121" y="2641351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68" name="直接连接符 79"/>
            <p:cNvCxnSpPr>
              <a:cxnSpLocks noChangeShapeType="1"/>
            </p:cNvCxnSpPr>
            <p:nvPr/>
          </p:nvCxnSpPr>
          <p:spPr bwMode="auto">
            <a:xfrm flipH="1">
              <a:off x="7984874" y="2536522"/>
              <a:ext cx="647" cy="480543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470" name="Line 31"/>
            <p:cNvSpPr>
              <a:spLocks noChangeShapeType="1"/>
            </p:cNvSpPr>
            <p:nvPr/>
          </p:nvSpPr>
          <p:spPr bwMode="auto">
            <a:xfrm rot="16200000">
              <a:off x="7752834" y="3317464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Line 32"/>
            <p:cNvSpPr>
              <a:spLocks noChangeShapeType="1"/>
            </p:cNvSpPr>
            <p:nvPr/>
          </p:nvSpPr>
          <p:spPr bwMode="auto">
            <a:xfrm rot="16200000">
              <a:off x="7733698" y="3540147"/>
              <a:ext cx="72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流程图: 延期 92"/>
            <p:cNvSpPr>
              <a:spLocks noChangeArrowheads="1"/>
            </p:cNvSpPr>
            <p:nvPr/>
          </p:nvSpPr>
          <p:spPr bwMode="auto">
            <a:xfrm rot="16200000">
              <a:off x="7856057" y="2937739"/>
              <a:ext cx="279648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" name="Line 31"/>
            <p:cNvSpPr>
              <a:spLocks noChangeShapeType="1"/>
            </p:cNvSpPr>
            <p:nvPr/>
          </p:nvSpPr>
          <p:spPr bwMode="auto">
            <a:xfrm rot="16200000">
              <a:off x="8189157" y="3241569"/>
              <a:ext cx="10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" name="Line 32"/>
            <p:cNvSpPr>
              <a:spLocks noChangeShapeType="1"/>
            </p:cNvSpPr>
            <p:nvPr/>
          </p:nvSpPr>
          <p:spPr bwMode="auto">
            <a:xfrm rot="16200000">
              <a:off x="8080021" y="3547649"/>
              <a:ext cx="72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流程图: 延期 92"/>
            <p:cNvSpPr>
              <a:spLocks noChangeArrowheads="1"/>
            </p:cNvSpPr>
            <p:nvPr/>
          </p:nvSpPr>
          <p:spPr bwMode="auto">
            <a:xfrm rot="16200000">
              <a:off x="8199329" y="2934413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8" name="Line 31"/>
            <p:cNvSpPr>
              <a:spLocks noChangeShapeType="1"/>
            </p:cNvSpPr>
            <p:nvPr/>
          </p:nvSpPr>
          <p:spPr bwMode="auto">
            <a:xfrm rot="16200000">
              <a:off x="7425652" y="3340076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Line 32"/>
            <p:cNvSpPr>
              <a:spLocks noChangeShapeType="1"/>
            </p:cNvSpPr>
            <p:nvPr/>
          </p:nvSpPr>
          <p:spPr bwMode="auto">
            <a:xfrm rot="16200000">
              <a:off x="7586539" y="3378129"/>
              <a:ext cx="32395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流程图: 延期 92"/>
            <p:cNvSpPr>
              <a:spLocks noChangeArrowheads="1"/>
            </p:cNvSpPr>
            <p:nvPr/>
          </p:nvSpPr>
          <p:spPr bwMode="auto">
            <a:xfrm rot="16200000">
              <a:off x="7507824" y="2940790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82" name="组合 481"/>
            <p:cNvGrpSpPr/>
            <p:nvPr/>
          </p:nvGrpSpPr>
          <p:grpSpPr>
            <a:xfrm>
              <a:off x="4675813" y="3939902"/>
              <a:ext cx="292820" cy="216004"/>
              <a:chOff x="5868144" y="3867894"/>
              <a:chExt cx="292820" cy="216004"/>
            </a:xfrm>
          </p:grpSpPr>
          <p:sp>
            <p:nvSpPr>
              <p:cNvPr id="483" name="AutoShape 30"/>
              <p:cNvSpPr>
                <a:spLocks noChangeArrowheads="1"/>
              </p:cNvSpPr>
              <p:nvPr/>
            </p:nvSpPr>
            <p:spPr bwMode="auto">
              <a:xfrm rot="5400000">
                <a:off x="5868152" y="3867886"/>
                <a:ext cx="216004" cy="216020"/>
              </a:xfrm>
              <a:prstGeom prst="flowChartExtra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rot="10800000" vert="eaVert"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4" name="椭圆 483"/>
              <p:cNvSpPr/>
              <p:nvPr/>
            </p:nvSpPr>
            <p:spPr bwMode="auto">
              <a:xfrm>
                <a:off x="6088949" y="3939903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85" name="Line 32"/>
            <p:cNvSpPr>
              <a:spLocks noChangeShapeType="1"/>
            </p:cNvSpPr>
            <p:nvPr/>
          </p:nvSpPr>
          <p:spPr bwMode="auto">
            <a:xfrm rot="16200000">
              <a:off x="6010801" y="3583665"/>
              <a:ext cx="93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Line 31"/>
            <p:cNvSpPr>
              <a:spLocks noChangeShapeType="1"/>
            </p:cNvSpPr>
            <p:nvPr/>
          </p:nvSpPr>
          <p:spPr bwMode="auto">
            <a:xfrm rot="16200000">
              <a:off x="6111937" y="3413674"/>
              <a:ext cx="54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Line 32"/>
            <p:cNvSpPr>
              <a:spLocks noChangeShapeType="1"/>
            </p:cNvSpPr>
            <p:nvPr/>
          </p:nvSpPr>
          <p:spPr bwMode="auto">
            <a:xfrm rot="16200000">
              <a:off x="6470801" y="3191758"/>
              <a:ext cx="21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流程图: 延期 92"/>
            <p:cNvSpPr>
              <a:spLocks noChangeArrowheads="1"/>
            </p:cNvSpPr>
            <p:nvPr/>
          </p:nvSpPr>
          <p:spPr bwMode="auto">
            <a:xfrm rot="16200000">
              <a:off x="6338109" y="2923060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9" name="Text Box 69"/>
            <p:cNvSpPr txBox="1">
              <a:spLocks noChangeArrowheads="1"/>
            </p:cNvSpPr>
            <p:nvPr/>
          </p:nvSpPr>
          <p:spPr bwMode="auto">
            <a:xfrm>
              <a:off x="3995936" y="3532156"/>
              <a:ext cx="494488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X</a:t>
              </a:r>
              <a:r>
                <a:rPr kumimoji="0" lang="en-US" altLang="zh-CN" sz="1400" b="1" baseline="-25000" dirty="0" smtClean="0"/>
                <a:t>0.5 </a:t>
              </a:r>
              <a:endParaRPr kumimoji="0" lang="en-US" altLang="zh-CN" sz="1400" b="1" baseline="-25000" dirty="0"/>
            </a:p>
          </p:txBody>
        </p:sp>
        <p:cxnSp>
          <p:nvCxnSpPr>
            <p:cNvPr id="490" name="直接连接符 150"/>
            <p:cNvCxnSpPr>
              <a:cxnSpLocks noChangeShapeType="1"/>
            </p:cNvCxnSpPr>
            <p:nvPr/>
          </p:nvCxnSpPr>
          <p:spPr bwMode="auto">
            <a:xfrm flipH="1">
              <a:off x="4955893" y="4043714"/>
              <a:ext cx="1512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491" name="Line 26"/>
            <p:cNvSpPr>
              <a:spLocks noChangeShapeType="1"/>
            </p:cNvSpPr>
            <p:nvPr/>
          </p:nvSpPr>
          <p:spPr bwMode="auto">
            <a:xfrm rot="16200000">
              <a:off x="4515902" y="3979650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92" name="直接连接符 160"/>
            <p:cNvCxnSpPr>
              <a:cxnSpLocks noChangeShapeType="1"/>
            </p:cNvCxnSpPr>
            <p:nvPr/>
          </p:nvCxnSpPr>
          <p:spPr bwMode="auto">
            <a:xfrm flipH="1">
              <a:off x="4579950" y="3907649"/>
              <a:ext cx="4068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493" name="Line 32"/>
            <p:cNvSpPr>
              <a:spLocks noChangeShapeType="1"/>
            </p:cNvSpPr>
            <p:nvPr/>
          </p:nvSpPr>
          <p:spPr bwMode="auto">
            <a:xfrm rot="16200000">
              <a:off x="5477389" y="3548019"/>
              <a:ext cx="72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流程图: 延期 92"/>
            <p:cNvSpPr>
              <a:spLocks noChangeArrowheads="1"/>
            </p:cNvSpPr>
            <p:nvPr/>
          </p:nvSpPr>
          <p:spPr bwMode="auto">
            <a:xfrm rot="16200000">
              <a:off x="5790620" y="2932585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4" name="Line 28"/>
            <p:cNvSpPr>
              <a:spLocks noChangeShapeType="1"/>
            </p:cNvSpPr>
            <p:nvPr/>
          </p:nvSpPr>
          <p:spPr bwMode="auto">
            <a:xfrm rot="16200000" flipV="1">
              <a:off x="5850112" y="1053761"/>
              <a:ext cx="0" cy="540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Line 29"/>
            <p:cNvSpPr>
              <a:spLocks noChangeShapeType="1"/>
            </p:cNvSpPr>
            <p:nvPr/>
          </p:nvSpPr>
          <p:spPr bwMode="auto">
            <a:xfrm rot="16200000">
              <a:off x="4881923" y="2569788"/>
              <a:ext cx="248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Line 28"/>
            <p:cNvSpPr>
              <a:spLocks noChangeShapeType="1"/>
            </p:cNvSpPr>
            <p:nvPr/>
          </p:nvSpPr>
          <p:spPr bwMode="auto">
            <a:xfrm rot="16200000" flipV="1">
              <a:off x="7026093" y="1053761"/>
              <a:ext cx="0" cy="540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Line 29"/>
            <p:cNvSpPr>
              <a:spLocks noChangeShapeType="1"/>
            </p:cNvSpPr>
            <p:nvPr/>
          </p:nvSpPr>
          <p:spPr bwMode="auto">
            <a:xfrm rot="16200000">
              <a:off x="5877904" y="2741877"/>
              <a:ext cx="28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Line 27"/>
            <p:cNvSpPr>
              <a:spLocks noChangeShapeType="1"/>
            </p:cNvSpPr>
            <p:nvPr/>
          </p:nvSpPr>
          <p:spPr bwMode="auto">
            <a:xfrm rot="16200000">
              <a:off x="7219937" y="3331594"/>
              <a:ext cx="0" cy="14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99" name="直接连接符 129"/>
            <p:cNvCxnSpPr>
              <a:cxnSpLocks noChangeShapeType="1"/>
            </p:cNvCxnSpPr>
            <p:nvPr/>
          </p:nvCxnSpPr>
          <p:spPr bwMode="auto">
            <a:xfrm flipH="1">
              <a:off x="5931752" y="4155926"/>
              <a:ext cx="1368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500" name="Line 28"/>
            <p:cNvSpPr>
              <a:spLocks noChangeShapeType="1"/>
            </p:cNvSpPr>
            <p:nvPr/>
          </p:nvSpPr>
          <p:spPr bwMode="auto">
            <a:xfrm rot="16200000" flipV="1">
              <a:off x="6853996" y="761557"/>
              <a:ext cx="0" cy="104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Line 29"/>
            <p:cNvSpPr>
              <a:spLocks noChangeShapeType="1"/>
            </p:cNvSpPr>
            <p:nvPr/>
          </p:nvSpPr>
          <p:spPr bwMode="auto">
            <a:xfrm rot="16200000">
              <a:off x="6364361" y="2283830"/>
              <a:ext cx="201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02" name="直接连接符 129"/>
            <p:cNvCxnSpPr>
              <a:cxnSpLocks noChangeShapeType="1"/>
            </p:cNvCxnSpPr>
            <p:nvPr/>
          </p:nvCxnSpPr>
          <p:spPr bwMode="auto">
            <a:xfrm flipH="1">
              <a:off x="5691875" y="3291830"/>
              <a:ext cx="2556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503" name="Text Box 69"/>
            <p:cNvSpPr txBox="1">
              <a:spLocks noChangeArrowheads="1"/>
            </p:cNvSpPr>
            <p:nvPr/>
          </p:nvSpPr>
          <p:spPr bwMode="auto">
            <a:xfrm>
              <a:off x="7764205" y="1831925"/>
              <a:ext cx="360040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1400" b="1" baseline="-25000" dirty="0" smtClean="0">
                  <a:solidFill>
                    <a:schemeClr val="bg1"/>
                  </a:solidFill>
                </a:rPr>
                <a:t> </a:t>
              </a:r>
              <a:endParaRPr kumimoji="0" lang="en-US" altLang="zh-CN" sz="14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8" name="Line 25"/>
            <p:cNvSpPr>
              <a:spLocks noChangeShapeType="1"/>
            </p:cNvSpPr>
            <p:nvPr/>
          </p:nvSpPr>
          <p:spPr bwMode="auto">
            <a:xfrm rot="16200000">
              <a:off x="7908229" y="2162317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Line 32"/>
            <p:cNvSpPr>
              <a:spLocks noChangeShapeType="1"/>
            </p:cNvSpPr>
            <p:nvPr/>
          </p:nvSpPr>
          <p:spPr bwMode="auto">
            <a:xfrm rot="16200000">
              <a:off x="8284652" y="3548018"/>
              <a:ext cx="72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Line 31"/>
            <p:cNvSpPr>
              <a:spLocks noChangeShapeType="1"/>
            </p:cNvSpPr>
            <p:nvPr/>
          </p:nvSpPr>
          <p:spPr bwMode="auto">
            <a:xfrm rot="16200000">
              <a:off x="8668521" y="3324067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流程图: 延期 92"/>
            <p:cNvSpPr>
              <a:spLocks noChangeArrowheads="1"/>
            </p:cNvSpPr>
            <p:nvPr/>
          </p:nvSpPr>
          <p:spPr bwMode="auto">
            <a:xfrm rot="16200000">
              <a:off x="8571012" y="2932584"/>
              <a:ext cx="285750" cy="284163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" name="Text Box 69"/>
            <p:cNvSpPr txBox="1">
              <a:spLocks noChangeArrowheads="1"/>
            </p:cNvSpPr>
            <p:nvPr/>
          </p:nvSpPr>
          <p:spPr bwMode="auto">
            <a:xfrm>
              <a:off x="8564244" y="2463646"/>
              <a:ext cx="360040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>
                  <a:solidFill>
                    <a:srgbClr val="C00000"/>
                  </a:solidFill>
                </a:rPr>
                <a:t>Z</a:t>
              </a:r>
              <a:r>
                <a:rPr kumimoji="0" lang="en-US" altLang="zh-CN" sz="1400" b="1" baseline="-25000" dirty="0" smtClean="0">
                  <a:solidFill>
                    <a:srgbClr val="C00000"/>
                  </a:solidFill>
                </a:rPr>
                <a:t> </a:t>
              </a:r>
              <a:endParaRPr kumimoji="0" lang="en-US" altLang="zh-CN" sz="1400" b="1" baseline="-250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508" name="Picture 2" descr="ELEG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0" name="Text Box 2"/>
          <p:cNvSpPr txBox="1">
            <a:spLocks noChangeArrowheads="1"/>
          </p:cNvSpPr>
          <p:nvPr/>
        </p:nvSpPr>
        <p:spPr bwMode="auto">
          <a:xfrm>
            <a:off x="5004048" y="627534"/>
            <a:ext cx="201622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7.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检查无关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1" name="Text Box 149"/>
          <p:cNvSpPr txBox="1">
            <a:spLocks noChangeArrowheads="1"/>
          </p:cNvSpPr>
          <p:nvPr/>
        </p:nvSpPr>
        <p:spPr bwMode="auto">
          <a:xfrm>
            <a:off x="755576" y="618242"/>
            <a:ext cx="158417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" name="Text Box 30"/>
          <p:cNvSpPr txBox="1">
            <a:spLocks noChangeArrowheads="1"/>
          </p:cNvSpPr>
          <p:nvPr/>
        </p:nvSpPr>
        <p:spPr bwMode="auto">
          <a:xfrm>
            <a:off x="5220072" y="987574"/>
            <a:ext cx="230425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无关状态：</a:t>
            </a:r>
            <a:r>
              <a:rPr lang="en-US" altLang="zh-CN" sz="1400" b="1" dirty="0" smtClean="0"/>
              <a:t>Q</a:t>
            </a:r>
            <a:r>
              <a:rPr kumimoji="0" lang="en-US" altLang="zh-CN" sz="1400" b="1" baseline="-25000" dirty="0" smtClean="0"/>
              <a:t>2</a:t>
            </a:r>
            <a:r>
              <a:rPr kumimoji="0" lang="en-US" altLang="zh-CN" sz="1400" b="1" baseline="30000" dirty="0" smtClean="0"/>
              <a:t>n</a:t>
            </a:r>
            <a:r>
              <a:rPr lang="en-US" altLang="zh-CN" sz="1400" b="1" dirty="0" smtClean="0"/>
              <a:t>Q</a:t>
            </a:r>
            <a:r>
              <a:rPr kumimoji="0" lang="en-US" altLang="zh-CN" sz="1400" b="1" baseline="-25000" dirty="0" smtClean="0"/>
              <a:t>1</a:t>
            </a:r>
            <a:r>
              <a:rPr kumimoji="0" lang="en-US" altLang="zh-CN" sz="1400" b="1" baseline="30000" dirty="0" smtClean="0"/>
              <a:t>n</a:t>
            </a:r>
            <a:r>
              <a:rPr kumimoji="0" lang="en-US" altLang="zh-CN" sz="1400" b="1" baseline="-25000" dirty="0" smtClean="0"/>
              <a:t> </a:t>
            </a:r>
            <a:r>
              <a:rPr lang="en-US" altLang="zh-CN" sz="1400" b="1" dirty="0" smtClean="0"/>
              <a:t>=11</a:t>
            </a:r>
            <a:endParaRPr lang="en-US" altLang="zh-CN" sz="1400" b="1" dirty="0"/>
          </a:p>
        </p:txBody>
      </p:sp>
      <p:grpSp>
        <p:nvGrpSpPr>
          <p:cNvPr id="548" name="组合 547"/>
          <p:cNvGrpSpPr/>
          <p:nvPr/>
        </p:nvGrpSpPr>
        <p:grpSpPr>
          <a:xfrm>
            <a:off x="5245217" y="1275606"/>
            <a:ext cx="3719271" cy="1581057"/>
            <a:chOff x="5184080" y="1406839"/>
            <a:chExt cx="3719271" cy="1581057"/>
          </a:xfrm>
        </p:grpSpPr>
        <p:sp>
          <p:nvSpPr>
            <p:cNvPr id="529" name="Text Box 32"/>
            <p:cNvSpPr txBox="1">
              <a:spLocks noChangeArrowheads="1"/>
            </p:cNvSpPr>
            <p:nvPr/>
          </p:nvSpPr>
          <p:spPr bwMode="auto">
            <a:xfrm>
              <a:off x="5239480" y="1406839"/>
              <a:ext cx="365300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+mj-lt"/>
                </a:rPr>
                <a:t>X</a:t>
              </a:r>
              <a:r>
                <a:rPr kumimoji="0" lang="en-US" altLang="zh-CN" sz="1400" b="1" baseline="-25000" dirty="0">
                  <a:latin typeface="+mj-lt"/>
                </a:rPr>
                <a:t>1</a:t>
              </a:r>
              <a:r>
                <a:rPr lang="en-US" altLang="zh-CN" sz="1400" b="1" dirty="0">
                  <a:latin typeface="+mj-lt"/>
                </a:rPr>
                <a:t>X</a:t>
              </a:r>
              <a:r>
                <a:rPr kumimoji="0" lang="en-US" altLang="zh-CN" sz="1400" b="1" baseline="-25000" dirty="0">
                  <a:latin typeface="+mj-lt"/>
                </a:rPr>
                <a:t>0.5 </a:t>
              </a: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分别为</a:t>
              </a:r>
              <a:r>
                <a:rPr lang="zh-CN" altLang="en-US" sz="1400" b="1" dirty="0" smtClean="0">
                  <a:latin typeface="+mj-lt"/>
                </a:rPr>
                <a:t> </a:t>
              </a:r>
              <a:r>
                <a:rPr lang="en-US" altLang="zh-CN" sz="1400" b="1" dirty="0">
                  <a:latin typeface="+mj-lt"/>
                </a:rPr>
                <a:t>00 </a:t>
              </a:r>
              <a:r>
                <a:rPr lang="en-US" altLang="zh-CN" sz="1400" b="1" dirty="0" smtClean="0">
                  <a:latin typeface="+mj-lt"/>
                </a:rPr>
                <a:t>,01,10</a:t>
              </a: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</a:t>
              </a:r>
              <a:r>
                <a:rPr lang="zh-CN" altLang="en-US" sz="1400" b="1" dirty="0" smtClean="0">
                  <a:latin typeface="+mj-lt"/>
                </a:rPr>
                <a:t>，</a:t>
              </a: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带入计算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baseline="30000" dirty="0" smtClean="0">
                  <a:latin typeface="+mj-lt"/>
                </a:rPr>
                <a:t>n+1</a:t>
              </a:r>
              <a:r>
                <a:rPr lang="en-US" altLang="zh-CN" sz="1400" b="1" baseline="-30000" dirty="0" smtClean="0">
                  <a:latin typeface="+mj-lt"/>
                </a:rPr>
                <a:t> </a:t>
              </a:r>
              <a:r>
                <a:rPr lang="en-US" altLang="zh-CN" sz="1400" b="1" dirty="0" smtClean="0">
                  <a:latin typeface="+mj-lt"/>
                </a:rPr>
                <a:t>=</a:t>
              </a:r>
              <a:r>
                <a:rPr lang="zh-CN" altLang="en-US" sz="1400" b="1" dirty="0" smtClean="0">
                  <a:latin typeface="+mj-lt"/>
                </a:rPr>
                <a:t> </a:t>
              </a:r>
              <a:endParaRPr lang="zh-CN" altLang="en-US" sz="1400" b="1" baseline="-30000" dirty="0">
                <a:latin typeface="+mj-lt"/>
              </a:endParaRPr>
            </a:p>
            <a:p>
              <a:pPr>
                <a:spcBef>
                  <a:spcPct val="50000"/>
                </a:spcBef>
              </a:pP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r>
                <a:rPr kumimoji="0" lang="en-US" altLang="zh-CN" sz="1400" b="1" baseline="30000" dirty="0" smtClean="0">
                  <a:latin typeface="+mj-lt"/>
                </a:rPr>
                <a:t>n+1 </a:t>
              </a:r>
              <a:r>
                <a:rPr lang="en-US" altLang="zh-CN" sz="1400" b="1" dirty="0" smtClean="0">
                  <a:latin typeface="+mj-lt"/>
                </a:rPr>
                <a:t>=</a:t>
              </a:r>
              <a:endParaRPr lang="zh-CN" altLang="en-US" sz="1400" b="1" dirty="0">
                <a:latin typeface="+mj-lt"/>
              </a:endParaRPr>
            </a:p>
          </p:txBody>
        </p:sp>
        <p:grpSp>
          <p:nvGrpSpPr>
            <p:cNvPr id="530" name="Group 33"/>
            <p:cNvGrpSpPr/>
            <p:nvPr/>
          </p:nvGrpSpPr>
          <p:grpSpPr bwMode="auto">
            <a:xfrm>
              <a:off x="5807726" y="1715143"/>
              <a:ext cx="3095625" cy="308371"/>
              <a:chOff x="-168" y="1610"/>
              <a:chExt cx="1950" cy="259"/>
            </a:xfrm>
          </p:grpSpPr>
          <p:sp>
            <p:nvSpPr>
              <p:cNvPr id="538" name="Text Box 34"/>
              <p:cNvSpPr txBox="1">
                <a:spLocks noChangeArrowheads="1"/>
              </p:cNvSpPr>
              <p:nvPr/>
            </p:nvSpPr>
            <p:spPr bwMode="auto">
              <a:xfrm>
                <a:off x="-168" y="1610"/>
                <a:ext cx="1950" cy="25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D</a:t>
                </a:r>
                <a:r>
                  <a:rPr kumimoji="0" lang="en-US" altLang="zh-CN" sz="1400" b="1" baseline="-25000" dirty="0" smtClean="0">
                    <a:latin typeface="+mj-lt"/>
                  </a:rPr>
                  <a:t>2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>
                    <a:latin typeface="+mj-lt"/>
                  </a:rPr>
                  <a:t>X</a:t>
                </a:r>
                <a:r>
                  <a:rPr kumimoji="0" lang="en-US" altLang="zh-CN" sz="1400" b="1" baseline="-25000" dirty="0">
                    <a:latin typeface="+mj-lt"/>
                  </a:rPr>
                  <a:t>1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lang="en-US" altLang="zh-CN" sz="1400" b="1" dirty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 </a:t>
                </a:r>
                <a:r>
                  <a:rPr lang="en-US" altLang="zh-CN" sz="1400" b="1" dirty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539" name="Line 35"/>
              <p:cNvSpPr>
                <a:spLocks noChangeShapeType="1"/>
              </p:cNvSpPr>
              <p:nvPr/>
            </p:nvSpPr>
            <p:spPr bwMode="auto">
              <a:xfrm>
                <a:off x="1449" y="166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540" name="Line 36"/>
              <p:cNvSpPr>
                <a:spLocks noChangeShapeType="1"/>
              </p:cNvSpPr>
              <p:nvPr/>
            </p:nvSpPr>
            <p:spPr bwMode="auto">
              <a:xfrm>
                <a:off x="1273" y="166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541" name="Line 37"/>
              <p:cNvSpPr>
                <a:spLocks noChangeShapeType="1"/>
              </p:cNvSpPr>
              <p:nvPr/>
            </p:nvSpPr>
            <p:spPr bwMode="auto">
              <a:xfrm>
                <a:off x="265" y="165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542" name="Line 38"/>
              <p:cNvSpPr>
                <a:spLocks noChangeShapeType="1"/>
              </p:cNvSpPr>
              <p:nvPr/>
            </p:nvSpPr>
            <p:spPr bwMode="auto">
              <a:xfrm>
                <a:off x="119" y="165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</p:grpSp>
        <p:sp>
          <p:nvSpPr>
            <p:cNvPr id="531" name="Text Box 39"/>
            <p:cNvSpPr txBox="1">
              <a:spLocks noChangeArrowheads="1"/>
            </p:cNvSpPr>
            <p:nvPr/>
          </p:nvSpPr>
          <p:spPr bwMode="auto">
            <a:xfrm>
              <a:off x="5807547" y="2032496"/>
              <a:ext cx="2592388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 smtClean="0">
                  <a:latin typeface="+mj-lt"/>
                </a:rPr>
                <a:t>D</a:t>
              </a:r>
              <a:r>
                <a:rPr kumimoji="0" lang="en-US" altLang="zh-CN" sz="1400" b="1" baseline="-25000" dirty="0" smtClean="0">
                  <a:latin typeface="+mj-lt"/>
                </a:rPr>
                <a:t>1 </a:t>
              </a:r>
              <a:r>
                <a:rPr lang="en-US" altLang="zh-CN" sz="1400" b="1" dirty="0">
                  <a:latin typeface="+mj-lt"/>
                </a:rPr>
                <a:t>= </a:t>
              </a:r>
              <a:r>
                <a:rPr kumimoji="0" lang="en-US" altLang="zh-CN" sz="1400" b="1" dirty="0">
                  <a:latin typeface="+mj-lt"/>
                </a:rPr>
                <a:t>X</a:t>
              </a:r>
              <a:r>
                <a:rPr kumimoji="0" lang="en-US" altLang="zh-CN" sz="1400" b="1" baseline="-25000" dirty="0">
                  <a:latin typeface="+mj-lt"/>
                </a:rPr>
                <a:t>1 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0.5</a:t>
              </a: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baseline="30000" dirty="0" smtClean="0">
                  <a:latin typeface="+mj-lt"/>
                </a:rPr>
                <a:t>n</a:t>
              </a:r>
              <a:r>
                <a:rPr lang="en-US" altLang="zh-CN" sz="1400" b="1" dirty="0" smtClean="0">
                  <a:latin typeface="+mj-lt"/>
                </a:rPr>
                <a:t>+ </a:t>
              </a:r>
              <a:r>
                <a:rPr kumimoji="0" lang="en-US" altLang="zh-CN" sz="1400" b="1" dirty="0">
                  <a:latin typeface="+mj-lt"/>
                </a:rPr>
                <a:t>X</a:t>
              </a:r>
              <a:r>
                <a:rPr kumimoji="0" lang="en-US" altLang="zh-CN" sz="1400" b="1" baseline="-25000" dirty="0">
                  <a:latin typeface="+mj-lt"/>
                </a:rPr>
                <a:t>0.5 </a:t>
              </a: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r>
                <a:rPr kumimoji="0" lang="en-US" altLang="zh-CN" sz="1400" b="1" baseline="30000" dirty="0" smtClean="0">
                  <a:latin typeface="+mj-lt"/>
                </a:rPr>
                <a:t>n</a:t>
              </a:r>
              <a:r>
                <a:rPr kumimoji="0" lang="en-US" altLang="zh-CN" sz="1400" b="1" baseline="-25000" dirty="0" smtClean="0">
                  <a:latin typeface="+mj-lt"/>
                </a:rPr>
                <a:t> </a:t>
              </a: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baseline="30000" dirty="0" smtClean="0">
                  <a:latin typeface="+mj-lt"/>
                </a:rPr>
                <a:t>n</a:t>
              </a:r>
              <a:endParaRPr kumimoji="0" lang="en-US" altLang="zh-CN" sz="1400" b="1" baseline="30000" dirty="0">
                <a:latin typeface="+mj-lt"/>
              </a:endParaRPr>
            </a:p>
          </p:txBody>
        </p:sp>
        <p:sp>
          <p:nvSpPr>
            <p:cNvPr id="532" name="Line 40"/>
            <p:cNvSpPr>
              <a:spLocks noChangeShapeType="1"/>
            </p:cNvSpPr>
            <p:nvPr/>
          </p:nvSpPr>
          <p:spPr bwMode="auto">
            <a:xfrm>
              <a:off x="7832218" y="2106315"/>
              <a:ext cx="152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33" name="Line 41"/>
            <p:cNvSpPr>
              <a:spLocks noChangeShapeType="1"/>
            </p:cNvSpPr>
            <p:nvPr/>
          </p:nvSpPr>
          <p:spPr bwMode="auto">
            <a:xfrm>
              <a:off x="7536235" y="2106315"/>
              <a:ext cx="152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34" name="Line 42"/>
            <p:cNvSpPr>
              <a:spLocks noChangeShapeType="1"/>
            </p:cNvSpPr>
            <p:nvPr/>
          </p:nvSpPr>
          <p:spPr bwMode="auto">
            <a:xfrm>
              <a:off x="6479804" y="2096790"/>
              <a:ext cx="152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35" name="Line 43"/>
            <p:cNvSpPr>
              <a:spLocks noChangeShapeType="1"/>
            </p:cNvSpPr>
            <p:nvPr/>
          </p:nvSpPr>
          <p:spPr bwMode="auto">
            <a:xfrm>
              <a:off x="6240091" y="2096790"/>
              <a:ext cx="152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44" name="Text Box 163"/>
            <p:cNvSpPr txBox="1">
              <a:spLocks noChangeArrowheads="1"/>
            </p:cNvSpPr>
            <p:nvPr/>
          </p:nvSpPr>
          <p:spPr bwMode="auto">
            <a:xfrm>
              <a:off x="5276178" y="2355726"/>
              <a:ext cx="237626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+mj-lt"/>
                </a:rPr>
                <a:t>Y= </a:t>
              </a: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baseline="30000" dirty="0" smtClean="0">
                  <a:latin typeface="+mj-lt"/>
                </a:rPr>
                <a:t>n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0.5 </a:t>
              </a:r>
              <a:r>
                <a:rPr lang="en-US" altLang="zh-CN" sz="1400" b="1" dirty="0">
                  <a:latin typeface="+mj-lt"/>
                </a:rPr>
                <a:t>+ </a:t>
              </a: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baseline="30000" dirty="0" smtClean="0">
                  <a:latin typeface="+mj-lt"/>
                </a:rPr>
                <a:t>n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r>
                <a:rPr lang="en-US" altLang="zh-CN" sz="1400" b="1" dirty="0" smtClean="0">
                  <a:latin typeface="+mj-lt"/>
                </a:rPr>
                <a:t>+ 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r>
                <a:rPr kumimoji="0" lang="en-US" altLang="zh-CN" sz="1400" b="1" baseline="30000" dirty="0" smtClean="0">
                  <a:latin typeface="+mj-lt"/>
                </a:rPr>
                <a:t>n</a:t>
              </a:r>
              <a:r>
                <a:rPr kumimoji="0" lang="en-US" altLang="zh-CN" sz="1400" b="1" baseline="-25000" dirty="0" smtClean="0">
                  <a:latin typeface="+mj-lt"/>
                </a:rPr>
                <a:t> </a:t>
              </a:r>
              <a:endParaRPr lang="en-US" altLang="zh-CN" sz="1400" dirty="0">
                <a:latin typeface="+mj-lt"/>
              </a:endParaRPr>
            </a:p>
          </p:txBody>
        </p:sp>
        <p:sp>
          <p:nvSpPr>
            <p:cNvPr id="545" name="Text Box 164"/>
            <p:cNvSpPr txBox="1">
              <a:spLocks noChangeArrowheads="1"/>
            </p:cNvSpPr>
            <p:nvPr/>
          </p:nvSpPr>
          <p:spPr bwMode="auto">
            <a:xfrm>
              <a:off x="5308431" y="2680119"/>
              <a:ext cx="10801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+mj-lt"/>
                </a:rPr>
                <a:t>Z= 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r>
                <a:rPr kumimoji="0" lang="en-US" altLang="zh-CN" sz="1400" b="1" dirty="0" smtClean="0">
                  <a:latin typeface="+mj-lt"/>
                </a:rPr>
                <a:t>Q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baseline="30000" dirty="0" smtClean="0">
                  <a:latin typeface="+mj-lt"/>
                </a:rPr>
                <a:t>n</a:t>
              </a:r>
              <a:r>
                <a:rPr kumimoji="0" lang="en-US" altLang="zh-CN" sz="1400" b="1" baseline="-25000" dirty="0" smtClean="0">
                  <a:latin typeface="+mj-lt"/>
                </a:rPr>
                <a:t> </a:t>
              </a:r>
              <a:endParaRPr lang="en-US" altLang="zh-CN" sz="1400" dirty="0">
                <a:latin typeface="+mj-lt"/>
              </a:endParaRPr>
            </a:p>
          </p:txBody>
        </p:sp>
        <p:sp>
          <p:nvSpPr>
            <p:cNvPr id="546" name="左大括号 545"/>
            <p:cNvSpPr/>
            <p:nvPr/>
          </p:nvSpPr>
          <p:spPr bwMode="auto">
            <a:xfrm>
              <a:off x="5184080" y="1851670"/>
              <a:ext cx="108000" cy="432000"/>
            </a:xfrm>
            <a:prstGeom prst="leftBrace">
              <a:avLst>
                <a:gd name="adj1" fmla="val 45143"/>
                <a:gd name="adj2" fmla="val 50000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7" name="左大括号 546"/>
            <p:cNvSpPr/>
            <p:nvPr/>
          </p:nvSpPr>
          <p:spPr bwMode="auto">
            <a:xfrm>
              <a:off x="5192031" y="2443684"/>
              <a:ext cx="108000" cy="432000"/>
            </a:xfrm>
            <a:prstGeom prst="leftBrace">
              <a:avLst>
                <a:gd name="adj1" fmla="val 45143"/>
                <a:gd name="adj2" fmla="val 50000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9" name="组合 548"/>
          <p:cNvGrpSpPr/>
          <p:nvPr/>
        </p:nvGrpSpPr>
        <p:grpSpPr>
          <a:xfrm>
            <a:off x="5921446" y="2715766"/>
            <a:ext cx="3115050" cy="1888938"/>
            <a:chOff x="709585" y="2876552"/>
            <a:chExt cx="3115050" cy="1888938"/>
          </a:xfrm>
        </p:grpSpPr>
        <p:sp>
          <p:nvSpPr>
            <p:cNvPr id="550" name="Freeform 20"/>
            <p:cNvSpPr/>
            <p:nvPr/>
          </p:nvSpPr>
          <p:spPr bwMode="auto">
            <a:xfrm rot="7271196">
              <a:off x="2265912" y="4027133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551" name="Freeform 22"/>
            <p:cNvSpPr/>
            <p:nvPr/>
          </p:nvSpPr>
          <p:spPr bwMode="auto">
            <a:xfrm rot="3468437" flipH="1" flipV="1">
              <a:off x="1388257" y="4027133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552" name="Text Box 23"/>
            <p:cNvSpPr txBox="1">
              <a:spLocks noChangeArrowheads="1"/>
            </p:cNvSpPr>
            <p:nvPr/>
          </p:nvSpPr>
          <p:spPr bwMode="auto">
            <a:xfrm>
              <a:off x="709585" y="3190879"/>
              <a:ext cx="67187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53" name="Freeform 24"/>
            <p:cNvSpPr/>
            <p:nvPr/>
          </p:nvSpPr>
          <p:spPr bwMode="auto">
            <a:xfrm>
              <a:off x="1257629" y="3205167"/>
              <a:ext cx="396000" cy="288000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554" name="Text Box 25"/>
            <p:cNvSpPr txBox="1">
              <a:spLocks noChangeArrowheads="1"/>
            </p:cNvSpPr>
            <p:nvPr/>
          </p:nvSpPr>
          <p:spPr bwMode="auto">
            <a:xfrm>
              <a:off x="1928794" y="3057528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01/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55" name="Freeform 33"/>
            <p:cNvSpPr/>
            <p:nvPr/>
          </p:nvSpPr>
          <p:spPr bwMode="auto">
            <a:xfrm rot="20084750">
              <a:off x="2332946" y="4418644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556" name="Text Box 35"/>
            <p:cNvSpPr txBox="1">
              <a:spLocks noChangeArrowheads="1"/>
            </p:cNvSpPr>
            <p:nvPr/>
          </p:nvSpPr>
          <p:spPr bwMode="auto">
            <a:xfrm>
              <a:off x="2681273" y="2876552"/>
              <a:ext cx="107157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kumimoji="0" lang="en-US" altLang="zh-CN" sz="1400" b="1" baseline="-25000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/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Y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57" name="Freeform 19"/>
            <p:cNvSpPr/>
            <p:nvPr/>
          </p:nvSpPr>
          <p:spPr bwMode="auto">
            <a:xfrm>
              <a:off x="1771983" y="3311481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558" name="组合 76"/>
            <p:cNvGrpSpPr/>
            <p:nvPr/>
          </p:nvGrpSpPr>
          <p:grpSpPr>
            <a:xfrm>
              <a:off x="2052580" y="4273927"/>
              <a:ext cx="428628" cy="360000"/>
              <a:chOff x="190429" y="1643056"/>
              <a:chExt cx="428628" cy="360000"/>
            </a:xfrm>
          </p:grpSpPr>
          <p:sp>
            <p:nvSpPr>
              <p:cNvPr id="575" name="椭圆 574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6" name="Text Box 6"/>
              <p:cNvSpPr txBox="1">
                <a:spLocks noChangeArrowheads="1"/>
              </p:cNvSpPr>
              <p:nvPr/>
            </p:nvSpPr>
            <p:spPr bwMode="auto">
              <a:xfrm>
                <a:off x="190429" y="1666907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10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9" name="Text Box 23"/>
            <p:cNvSpPr txBox="1">
              <a:spLocks noChangeArrowheads="1"/>
            </p:cNvSpPr>
            <p:nvPr/>
          </p:nvSpPr>
          <p:spPr bwMode="auto">
            <a:xfrm>
              <a:off x="2547571" y="4457713"/>
              <a:ext cx="67187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60" name="Freeform 33"/>
            <p:cNvSpPr/>
            <p:nvPr/>
          </p:nvSpPr>
          <p:spPr bwMode="auto">
            <a:xfrm rot="17504314">
              <a:off x="2941541" y="3298620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561" name="Text Box 23"/>
            <p:cNvSpPr txBox="1">
              <a:spLocks noChangeArrowheads="1"/>
            </p:cNvSpPr>
            <p:nvPr/>
          </p:nvSpPr>
          <p:spPr bwMode="auto">
            <a:xfrm>
              <a:off x="3152765" y="3281368"/>
              <a:ext cx="67187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62" name="Freeform 19"/>
            <p:cNvSpPr/>
            <p:nvPr/>
          </p:nvSpPr>
          <p:spPr bwMode="auto">
            <a:xfrm rot="10800000">
              <a:off x="1818812" y="3571882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563" name="组合 70"/>
            <p:cNvGrpSpPr/>
            <p:nvPr/>
          </p:nvGrpSpPr>
          <p:grpSpPr>
            <a:xfrm>
              <a:off x="2686389" y="3348043"/>
              <a:ext cx="433391" cy="360002"/>
              <a:chOff x="209519" y="1643054"/>
              <a:chExt cx="433391" cy="360002"/>
            </a:xfrm>
          </p:grpSpPr>
          <p:sp>
            <p:nvSpPr>
              <p:cNvPr id="573" name="椭圆 572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4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01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4" name="Text Box 25"/>
            <p:cNvSpPr txBox="1">
              <a:spLocks noChangeArrowheads="1"/>
            </p:cNvSpPr>
            <p:nvPr/>
          </p:nvSpPr>
          <p:spPr bwMode="auto">
            <a:xfrm>
              <a:off x="1985944" y="3406981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10/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65" name="Freeform 20"/>
            <p:cNvSpPr/>
            <p:nvPr/>
          </p:nvSpPr>
          <p:spPr bwMode="auto">
            <a:xfrm rot="4045710">
              <a:off x="1580690" y="3920897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566" name="组合 67"/>
            <p:cNvGrpSpPr/>
            <p:nvPr/>
          </p:nvGrpSpPr>
          <p:grpSpPr>
            <a:xfrm>
              <a:off x="1467181" y="3348043"/>
              <a:ext cx="433391" cy="360002"/>
              <a:chOff x="209519" y="1643054"/>
              <a:chExt cx="433391" cy="360002"/>
            </a:xfrm>
          </p:grpSpPr>
          <p:sp>
            <p:nvSpPr>
              <p:cNvPr id="571" name="椭圆 570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2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00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7" name="Text Box 25"/>
            <p:cNvSpPr txBox="1">
              <a:spLocks noChangeArrowheads="1"/>
            </p:cNvSpPr>
            <p:nvPr/>
          </p:nvSpPr>
          <p:spPr bwMode="auto">
            <a:xfrm>
              <a:off x="2714612" y="3857634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01/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68" name="Text Box 25"/>
            <p:cNvSpPr txBox="1">
              <a:spLocks noChangeArrowheads="1"/>
            </p:cNvSpPr>
            <p:nvPr/>
          </p:nvSpPr>
          <p:spPr bwMode="auto">
            <a:xfrm>
              <a:off x="1928794" y="3764171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10/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69" name="Text Box 25"/>
            <p:cNvSpPr txBox="1">
              <a:spLocks noChangeArrowheads="1"/>
            </p:cNvSpPr>
            <p:nvPr/>
          </p:nvSpPr>
          <p:spPr bwMode="auto">
            <a:xfrm>
              <a:off x="1160503" y="3827363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01/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70" name="Text Box 25"/>
            <p:cNvSpPr txBox="1">
              <a:spLocks noChangeArrowheads="1"/>
            </p:cNvSpPr>
            <p:nvPr/>
          </p:nvSpPr>
          <p:spPr bwMode="auto">
            <a:xfrm>
              <a:off x="1246147" y="4020729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10/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612365" y="4099820"/>
            <a:ext cx="1690174" cy="632170"/>
            <a:chOff x="5612365" y="4099820"/>
            <a:chExt cx="1690174" cy="632170"/>
          </a:xfrm>
        </p:grpSpPr>
        <p:sp>
          <p:nvSpPr>
            <p:cNvPr id="577" name="椭圆 576"/>
            <p:cNvSpPr/>
            <p:nvPr/>
          </p:nvSpPr>
          <p:spPr bwMode="auto">
            <a:xfrm>
              <a:off x="6247274" y="4371990"/>
              <a:ext cx="360000" cy="3600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" name="Text Box 6"/>
            <p:cNvSpPr txBox="1">
              <a:spLocks noChangeArrowheads="1"/>
            </p:cNvSpPr>
            <p:nvPr/>
          </p:nvSpPr>
          <p:spPr bwMode="auto">
            <a:xfrm>
              <a:off x="6228184" y="4395841"/>
              <a:ext cx="428628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11</a:t>
              </a:r>
              <a:endParaRPr kumimoji="0"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79" name="Freeform 24"/>
            <p:cNvSpPr/>
            <p:nvPr/>
          </p:nvSpPr>
          <p:spPr bwMode="auto">
            <a:xfrm>
              <a:off x="6048208" y="4227966"/>
              <a:ext cx="396000" cy="288000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580" name="Text Box 23"/>
            <p:cNvSpPr txBox="1">
              <a:spLocks noChangeArrowheads="1"/>
            </p:cNvSpPr>
            <p:nvPr/>
          </p:nvSpPr>
          <p:spPr bwMode="auto">
            <a:xfrm>
              <a:off x="5612365" y="4099820"/>
              <a:ext cx="67187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582" name="直接箭头连接符 581"/>
            <p:cNvCxnSpPr>
              <a:stCxn id="577" idx="6"/>
              <a:endCxn id="576" idx="1"/>
            </p:cNvCxnSpPr>
            <p:nvPr/>
          </p:nvCxnSpPr>
          <p:spPr bwMode="auto">
            <a:xfrm flipV="1">
              <a:off x="6607274" y="4290881"/>
              <a:ext cx="657167" cy="2611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" name="Text Box 25"/>
            <p:cNvSpPr txBox="1">
              <a:spLocks noChangeArrowheads="1"/>
            </p:cNvSpPr>
            <p:nvPr/>
          </p:nvSpPr>
          <p:spPr bwMode="auto">
            <a:xfrm rot="20509723">
              <a:off x="6524764" y="4158839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01/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84" name="Text Box 25"/>
            <p:cNvSpPr txBox="1">
              <a:spLocks noChangeArrowheads="1"/>
            </p:cNvSpPr>
            <p:nvPr/>
          </p:nvSpPr>
          <p:spPr bwMode="auto">
            <a:xfrm rot="20509723">
              <a:off x="6610408" y="4352205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10/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71" name="任意多边形 170"/>
            <p:cNvSpPr/>
            <p:nvPr/>
          </p:nvSpPr>
          <p:spPr bwMode="auto">
            <a:xfrm>
              <a:off x="6575729" y="4182386"/>
              <a:ext cx="636104" cy="489451"/>
            </a:xfrm>
            <a:custGeom>
              <a:avLst/>
              <a:gdLst>
                <a:gd name="connsiteX0" fmla="*/ 23854 w 636104"/>
                <a:gd name="connsiteY0" fmla="*/ 79513 h 489451"/>
                <a:gd name="connsiteX1" fmla="*/ 23854 w 636104"/>
                <a:gd name="connsiteY1" fmla="*/ 79513 h 489451"/>
                <a:gd name="connsiteX2" fmla="*/ 103367 w 636104"/>
                <a:gd name="connsiteY2" fmla="*/ 63611 h 489451"/>
                <a:gd name="connsiteX3" fmla="*/ 127221 w 636104"/>
                <a:gd name="connsiteY3" fmla="*/ 55660 h 489451"/>
                <a:gd name="connsiteX4" fmla="*/ 166977 w 636104"/>
                <a:gd name="connsiteY4" fmla="*/ 47708 h 489451"/>
                <a:gd name="connsiteX5" fmla="*/ 166977 w 636104"/>
                <a:gd name="connsiteY5" fmla="*/ 47708 h 489451"/>
                <a:gd name="connsiteX6" fmla="*/ 310101 w 636104"/>
                <a:gd name="connsiteY6" fmla="*/ 23854 h 489451"/>
                <a:gd name="connsiteX7" fmla="*/ 333954 w 636104"/>
                <a:gd name="connsiteY7" fmla="*/ 15903 h 489451"/>
                <a:gd name="connsiteX8" fmla="*/ 461175 w 636104"/>
                <a:gd name="connsiteY8" fmla="*/ 0 h 489451"/>
                <a:gd name="connsiteX9" fmla="*/ 492981 w 636104"/>
                <a:gd name="connsiteY9" fmla="*/ 7952 h 489451"/>
                <a:gd name="connsiteX10" fmla="*/ 500932 w 636104"/>
                <a:gd name="connsiteY10" fmla="*/ 31806 h 489451"/>
                <a:gd name="connsiteX11" fmla="*/ 524786 w 636104"/>
                <a:gd name="connsiteY11" fmla="*/ 47708 h 489451"/>
                <a:gd name="connsiteX12" fmla="*/ 532737 w 636104"/>
                <a:gd name="connsiteY12" fmla="*/ 87465 h 489451"/>
                <a:gd name="connsiteX13" fmla="*/ 556591 w 636104"/>
                <a:gd name="connsiteY13" fmla="*/ 103367 h 489451"/>
                <a:gd name="connsiteX14" fmla="*/ 596348 w 636104"/>
                <a:gd name="connsiteY14" fmla="*/ 143124 h 489451"/>
                <a:gd name="connsiteX15" fmla="*/ 604299 w 636104"/>
                <a:gd name="connsiteY15" fmla="*/ 166978 h 489451"/>
                <a:gd name="connsiteX16" fmla="*/ 620201 w 636104"/>
                <a:gd name="connsiteY16" fmla="*/ 190832 h 489451"/>
                <a:gd name="connsiteX17" fmla="*/ 628153 w 636104"/>
                <a:gd name="connsiteY17" fmla="*/ 222637 h 489451"/>
                <a:gd name="connsiteX18" fmla="*/ 620201 w 636104"/>
                <a:gd name="connsiteY18" fmla="*/ 246491 h 489451"/>
                <a:gd name="connsiteX19" fmla="*/ 636104 w 636104"/>
                <a:gd name="connsiteY19" fmla="*/ 326004 h 489451"/>
                <a:gd name="connsiteX20" fmla="*/ 612250 w 636104"/>
                <a:gd name="connsiteY20" fmla="*/ 405517 h 489451"/>
                <a:gd name="connsiteX21" fmla="*/ 580445 w 636104"/>
                <a:gd name="connsiteY21" fmla="*/ 413468 h 489451"/>
                <a:gd name="connsiteX22" fmla="*/ 532737 w 636104"/>
                <a:gd name="connsiteY22" fmla="*/ 429371 h 489451"/>
                <a:gd name="connsiteX23" fmla="*/ 492981 w 636104"/>
                <a:gd name="connsiteY23" fmla="*/ 437322 h 489451"/>
                <a:gd name="connsiteX24" fmla="*/ 445273 w 636104"/>
                <a:gd name="connsiteY24" fmla="*/ 453225 h 489451"/>
                <a:gd name="connsiteX25" fmla="*/ 238539 w 636104"/>
                <a:gd name="connsiteY25" fmla="*/ 469127 h 489451"/>
                <a:gd name="connsiteX26" fmla="*/ 79513 w 636104"/>
                <a:gd name="connsiteY26" fmla="*/ 469127 h 489451"/>
                <a:gd name="connsiteX27" fmla="*/ 95415 w 636104"/>
                <a:gd name="connsiteY27" fmla="*/ 397566 h 489451"/>
                <a:gd name="connsiteX28" fmla="*/ 55659 w 636104"/>
                <a:gd name="connsiteY28" fmla="*/ 326004 h 489451"/>
                <a:gd name="connsiteX29" fmla="*/ 39756 w 636104"/>
                <a:gd name="connsiteY29" fmla="*/ 302150 h 489451"/>
                <a:gd name="connsiteX30" fmla="*/ 31805 w 636104"/>
                <a:gd name="connsiteY30" fmla="*/ 270345 h 489451"/>
                <a:gd name="connsiteX31" fmla="*/ 23854 w 636104"/>
                <a:gd name="connsiteY31" fmla="*/ 222637 h 489451"/>
                <a:gd name="connsiteX32" fmla="*/ 7951 w 636104"/>
                <a:gd name="connsiteY32" fmla="*/ 174929 h 489451"/>
                <a:gd name="connsiteX33" fmla="*/ 0 w 636104"/>
                <a:gd name="connsiteY33" fmla="*/ 151075 h 489451"/>
                <a:gd name="connsiteX34" fmla="*/ 7951 w 636104"/>
                <a:gd name="connsiteY34" fmla="*/ 103367 h 489451"/>
                <a:gd name="connsiteX35" fmla="*/ 15902 w 636104"/>
                <a:gd name="connsiteY35" fmla="*/ 79513 h 489451"/>
                <a:gd name="connsiteX36" fmla="*/ 23854 w 636104"/>
                <a:gd name="connsiteY36" fmla="*/ 79513 h 48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36104" h="489451">
                  <a:moveTo>
                    <a:pt x="23854" y="79513"/>
                  </a:moveTo>
                  <a:lnTo>
                    <a:pt x="23854" y="79513"/>
                  </a:lnTo>
                  <a:cubicBezTo>
                    <a:pt x="50358" y="74212"/>
                    <a:pt x="77030" y="69689"/>
                    <a:pt x="103367" y="63611"/>
                  </a:cubicBezTo>
                  <a:cubicBezTo>
                    <a:pt x="111534" y="61726"/>
                    <a:pt x="119162" y="57963"/>
                    <a:pt x="127221" y="55660"/>
                  </a:cubicBezTo>
                  <a:cubicBezTo>
                    <a:pt x="157302" y="47065"/>
                    <a:pt x="149140" y="47708"/>
                    <a:pt x="166977" y="47708"/>
                  </a:cubicBezTo>
                  <a:lnTo>
                    <a:pt x="166977" y="47708"/>
                  </a:lnTo>
                  <a:cubicBezTo>
                    <a:pt x="359572" y="4911"/>
                    <a:pt x="118386" y="55807"/>
                    <a:pt x="310101" y="23854"/>
                  </a:cubicBezTo>
                  <a:cubicBezTo>
                    <a:pt x="318368" y="22476"/>
                    <a:pt x="325772" y="17721"/>
                    <a:pt x="333954" y="15903"/>
                  </a:cubicBezTo>
                  <a:cubicBezTo>
                    <a:pt x="374303" y="6937"/>
                    <a:pt x="421188" y="3999"/>
                    <a:pt x="461175" y="0"/>
                  </a:cubicBezTo>
                  <a:cubicBezTo>
                    <a:pt x="471777" y="2651"/>
                    <a:pt x="484447" y="1125"/>
                    <a:pt x="492981" y="7952"/>
                  </a:cubicBezTo>
                  <a:cubicBezTo>
                    <a:pt x="499526" y="13188"/>
                    <a:pt x="495696" y="25261"/>
                    <a:pt x="500932" y="31806"/>
                  </a:cubicBezTo>
                  <a:cubicBezTo>
                    <a:pt x="506902" y="39268"/>
                    <a:pt x="516835" y="42407"/>
                    <a:pt x="524786" y="47708"/>
                  </a:cubicBezTo>
                  <a:cubicBezTo>
                    <a:pt x="527436" y="60960"/>
                    <a:pt x="526032" y="75731"/>
                    <a:pt x="532737" y="87465"/>
                  </a:cubicBezTo>
                  <a:cubicBezTo>
                    <a:pt x="537478" y="95762"/>
                    <a:pt x="549834" y="96610"/>
                    <a:pt x="556591" y="103367"/>
                  </a:cubicBezTo>
                  <a:cubicBezTo>
                    <a:pt x="609604" y="156379"/>
                    <a:pt x="532733" y="100713"/>
                    <a:pt x="596348" y="143124"/>
                  </a:cubicBezTo>
                  <a:cubicBezTo>
                    <a:pt x="598998" y="151075"/>
                    <a:pt x="600551" y="159481"/>
                    <a:pt x="604299" y="166978"/>
                  </a:cubicBezTo>
                  <a:cubicBezTo>
                    <a:pt x="608573" y="175525"/>
                    <a:pt x="616437" y="182048"/>
                    <a:pt x="620201" y="190832"/>
                  </a:cubicBezTo>
                  <a:cubicBezTo>
                    <a:pt x="624506" y="200876"/>
                    <a:pt x="625502" y="212035"/>
                    <a:pt x="628153" y="222637"/>
                  </a:cubicBezTo>
                  <a:cubicBezTo>
                    <a:pt x="625502" y="230588"/>
                    <a:pt x="620201" y="238109"/>
                    <a:pt x="620201" y="246491"/>
                  </a:cubicBezTo>
                  <a:cubicBezTo>
                    <a:pt x="620201" y="283034"/>
                    <a:pt x="626313" y="296630"/>
                    <a:pt x="636104" y="326004"/>
                  </a:cubicBezTo>
                  <a:cubicBezTo>
                    <a:pt x="633587" y="343621"/>
                    <a:pt x="635089" y="390291"/>
                    <a:pt x="612250" y="405517"/>
                  </a:cubicBezTo>
                  <a:cubicBezTo>
                    <a:pt x="603157" y="411579"/>
                    <a:pt x="590912" y="410328"/>
                    <a:pt x="580445" y="413468"/>
                  </a:cubicBezTo>
                  <a:cubicBezTo>
                    <a:pt x="564389" y="418285"/>
                    <a:pt x="549174" y="426084"/>
                    <a:pt x="532737" y="429371"/>
                  </a:cubicBezTo>
                  <a:cubicBezTo>
                    <a:pt x="519485" y="432021"/>
                    <a:pt x="506019" y="433766"/>
                    <a:pt x="492981" y="437322"/>
                  </a:cubicBezTo>
                  <a:cubicBezTo>
                    <a:pt x="476809" y="441733"/>
                    <a:pt x="461176" y="447924"/>
                    <a:pt x="445273" y="453225"/>
                  </a:cubicBezTo>
                  <a:cubicBezTo>
                    <a:pt x="363536" y="480471"/>
                    <a:pt x="429764" y="460813"/>
                    <a:pt x="238539" y="469127"/>
                  </a:cubicBezTo>
                  <a:cubicBezTo>
                    <a:pt x="200018" y="473943"/>
                    <a:pt x="111451" y="489451"/>
                    <a:pt x="79513" y="469127"/>
                  </a:cubicBezTo>
                  <a:cubicBezTo>
                    <a:pt x="71817" y="464230"/>
                    <a:pt x="91217" y="410160"/>
                    <a:pt x="95415" y="397566"/>
                  </a:cubicBezTo>
                  <a:cubicBezTo>
                    <a:pt x="81420" y="355581"/>
                    <a:pt x="92113" y="380685"/>
                    <a:pt x="55659" y="326004"/>
                  </a:cubicBezTo>
                  <a:lnTo>
                    <a:pt x="39756" y="302150"/>
                  </a:lnTo>
                  <a:cubicBezTo>
                    <a:pt x="37106" y="291548"/>
                    <a:pt x="33948" y="281061"/>
                    <a:pt x="31805" y="270345"/>
                  </a:cubicBezTo>
                  <a:cubicBezTo>
                    <a:pt x="28643" y="254536"/>
                    <a:pt x="27764" y="238278"/>
                    <a:pt x="23854" y="222637"/>
                  </a:cubicBezTo>
                  <a:cubicBezTo>
                    <a:pt x="19788" y="206375"/>
                    <a:pt x="13252" y="190832"/>
                    <a:pt x="7951" y="174929"/>
                  </a:cubicBezTo>
                  <a:lnTo>
                    <a:pt x="0" y="151075"/>
                  </a:lnTo>
                  <a:cubicBezTo>
                    <a:pt x="2650" y="135172"/>
                    <a:pt x="4454" y="119105"/>
                    <a:pt x="7951" y="103367"/>
                  </a:cubicBezTo>
                  <a:cubicBezTo>
                    <a:pt x="9769" y="95185"/>
                    <a:pt x="15902" y="87894"/>
                    <a:pt x="15902" y="79513"/>
                  </a:cubicBezTo>
                  <a:cubicBezTo>
                    <a:pt x="15902" y="76863"/>
                    <a:pt x="22529" y="79513"/>
                    <a:pt x="23854" y="79513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219945" y="4634129"/>
            <a:ext cx="572074" cy="461665"/>
            <a:chOff x="5119692" y="3648082"/>
            <a:chExt cx="891956" cy="461665"/>
          </a:xfrm>
        </p:grpSpPr>
        <p:sp>
          <p:nvSpPr>
            <p:cNvPr id="174" name="AutoShape 9"/>
            <p:cNvSpPr>
              <a:spLocks noChangeArrowheads="1"/>
            </p:cNvSpPr>
            <p:nvPr/>
          </p:nvSpPr>
          <p:spPr bwMode="auto">
            <a:xfrm>
              <a:off x="5143505" y="3714879"/>
              <a:ext cx="868143" cy="360000"/>
            </a:xfrm>
            <a:prstGeom prst="wedgeRoundRectCallout">
              <a:avLst>
                <a:gd name="adj1" fmla="val -64080"/>
                <a:gd name="adj2" fmla="val -77685"/>
                <a:gd name="adj3" fmla="val 16667"/>
              </a:avLst>
            </a:prstGeom>
            <a:solidFill>
              <a:schemeClr val="tx1"/>
            </a:solidFill>
            <a:ln w="1905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5119692" y="3648082"/>
              <a:ext cx="891956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zh-CN" altLang="en-US" sz="12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收费错误！</a:t>
              </a:r>
              <a:endPara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436096" y="3565729"/>
            <a:ext cx="572074" cy="461665"/>
            <a:chOff x="5119692" y="3648082"/>
            <a:chExt cx="891956" cy="461665"/>
          </a:xfrm>
        </p:grpSpPr>
        <p:sp>
          <p:nvSpPr>
            <p:cNvPr id="177" name="AutoShape 9"/>
            <p:cNvSpPr>
              <a:spLocks noChangeArrowheads="1"/>
            </p:cNvSpPr>
            <p:nvPr/>
          </p:nvSpPr>
          <p:spPr bwMode="auto">
            <a:xfrm>
              <a:off x="5143505" y="3714879"/>
              <a:ext cx="868143" cy="360000"/>
            </a:xfrm>
            <a:prstGeom prst="wedgeRoundRectCallout">
              <a:avLst>
                <a:gd name="adj1" fmla="val 33026"/>
                <a:gd name="adj2" fmla="val 85759"/>
                <a:gd name="adj3" fmla="val 16667"/>
              </a:avLst>
            </a:prstGeom>
            <a:solidFill>
              <a:schemeClr val="tx1"/>
            </a:solidFill>
            <a:ln w="1905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3" name="Text Box 9"/>
            <p:cNvSpPr txBox="1">
              <a:spLocks noChangeArrowheads="1"/>
            </p:cNvSpPr>
            <p:nvPr/>
          </p:nvSpPr>
          <p:spPr bwMode="auto">
            <a:xfrm>
              <a:off x="5119692" y="3648082"/>
              <a:ext cx="891956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zh-CN" altLang="en-US" sz="12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非自启动</a:t>
              </a:r>
              <a:endPara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1603393" y="4515966"/>
            <a:ext cx="2087711" cy="369332"/>
            <a:chOff x="1603393" y="4515966"/>
            <a:chExt cx="2087711" cy="369332"/>
          </a:xfrm>
        </p:grpSpPr>
        <p:sp>
          <p:nvSpPr>
            <p:cNvPr id="184" name="Oval 55"/>
            <p:cNvSpPr>
              <a:spLocks noChangeArrowheads="1"/>
            </p:cNvSpPr>
            <p:nvPr/>
          </p:nvSpPr>
          <p:spPr bwMode="auto">
            <a:xfrm>
              <a:off x="1603393" y="4555720"/>
              <a:ext cx="376319" cy="328117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chemeClr val="hlink"/>
                  </a:solidFill>
                </a:rPr>
                <a:t> </a:t>
              </a:r>
              <a:r>
                <a:rPr lang="zh-CN" altLang="en-US" sz="1800" b="1" dirty="0">
                  <a:solidFill>
                    <a:schemeClr val="hlink"/>
                  </a:solidFill>
                  <a:ea typeface="隶书" panose="02010509060101010101" charset="-122"/>
                </a:rPr>
                <a:t>！</a:t>
              </a:r>
              <a:endParaRPr lang="zh-CN" altLang="en-US" sz="1800" b="1" dirty="0">
                <a:solidFill>
                  <a:schemeClr val="hlink"/>
                </a:solidFill>
                <a:ea typeface="隶书" panose="02010509060101010101" charset="-122"/>
              </a:endParaRPr>
            </a:p>
          </p:txBody>
        </p:sp>
        <p:sp>
          <p:nvSpPr>
            <p:cNvPr id="185" name="Text Box 56"/>
            <p:cNvSpPr txBox="1">
              <a:spLocks noChangeArrowheads="1"/>
            </p:cNvSpPr>
            <p:nvPr/>
          </p:nvSpPr>
          <p:spPr bwMode="auto">
            <a:xfrm>
              <a:off x="2051720" y="4515966"/>
              <a:ext cx="163938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电路需要预置</a:t>
              </a:r>
              <a:endPara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9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  <p:bldP spid="5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15816" y="1851670"/>
            <a:ext cx="1259632" cy="561692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400" b="1" u="sng" dirty="0">
                <a:solidFill>
                  <a:schemeClr val="hlink"/>
                </a:solidFill>
                <a:ea typeface="楷体_GB2312" pitchFamily="49" charset="-122"/>
              </a:rPr>
              <a:t>Solution </a:t>
            </a:r>
            <a:r>
              <a:rPr lang="en-US" altLang="zh-CN" sz="1400" b="1" u="sng" dirty="0" smtClean="0">
                <a:solidFill>
                  <a:schemeClr val="hlink"/>
                </a:solidFill>
                <a:ea typeface="楷体_GB2312" pitchFamily="49" charset="-122"/>
              </a:rPr>
              <a:t>2:</a:t>
            </a:r>
            <a:r>
              <a:rPr lang="en-US" altLang="zh-CN" sz="1400" b="1" dirty="0" smtClean="0">
                <a:ea typeface="楷体_GB2312" pitchFamily="49" charset="-122"/>
              </a:rPr>
              <a:t> </a:t>
            </a:r>
            <a:endParaRPr lang="en-US" altLang="zh-CN" sz="1400" b="1" dirty="0">
              <a:ea typeface="楷体_GB2312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400" b="1" dirty="0" smtClean="0">
                <a:ea typeface="楷体_GB2312" pitchFamily="49" charset="-122"/>
              </a:rPr>
              <a:t>Moor </a:t>
            </a:r>
            <a:r>
              <a:rPr lang="en-US" altLang="zh-CN" sz="1400" b="1" dirty="0">
                <a:ea typeface="楷体_GB2312" pitchFamily="49" charset="-122"/>
              </a:rPr>
              <a:t>circuit</a:t>
            </a:r>
            <a:endParaRPr lang="zh-CN" altLang="en-US" sz="1400" b="1" dirty="0">
              <a:ea typeface="楷体_GB2312" pitchFamily="49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1560" y="632375"/>
            <a:ext cx="28575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20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552" y="987574"/>
            <a:ext cx="4357717" cy="16517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① 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状态</a:t>
            </a:r>
            <a:r>
              <a:rPr lang="zh-CN" altLang="en-US" sz="1800" b="1" dirty="0" smtClean="0">
                <a:latin typeface="+mj-lt"/>
                <a:ea typeface="黑体" panose="02010609060101010101" pitchFamily="49" charset="-122"/>
              </a:rPr>
              <a:t>设定（标记收到的钱数）</a:t>
            </a:r>
            <a:endParaRPr lang="zh-CN" altLang="en-US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200"/>
              </a:spcBef>
            </a:pPr>
            <a:r>
              <a:rPr lang="zh-CN" altLang="en-US" sz="15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初始状态，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机器收到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0</a:t>
            </a:r>
            <a:r>
              <a:rPr lang="zh-CN" altLang="en-US" sz="1400" dirty="0" smtClean="0"/>
              <a:t>￥</a:t>
            </a:r>
            <a:endParaRPr lang="zh-CN" altLang="en-US" sz="15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200"/>
              </a:spcBef>
            </a:pPr>
            <a:r>
              <a:rPr lang="zh-CN" altLang="en-US" sz="15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机器收到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0.5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￥  </a:t>
            </a:r>
            <a:endParaRPr lang="zh-CN" altLang="en-US" sz="15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200"/>
              </a:spcBef>
            </a:pPr>
            <a:r>
              <a:rPr lang="zh-CN" altLang="en-US" sz="15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机器收到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1.0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￥</a:t>
            </a:r>
            <a:endParaRPr lang="en-US" altLang="zh-CN" sz="1500" b="1" dirty="0" smtClean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200"/>
              </a:spcBef>
            </a:pPr>
            <a:r>
              <a:rPr lang="en-US" altLang="zh-CN" sz="1500" b="1" dirty="0" smtClean="0">
                <a:ea typeface="黑体" panose="02010609060101010101" pitchFamily="49" charset="-122"/>
              </a:rPr>
              <a:t>        S</a:t>
            </a:r>
            <a:r>
              <a:rPr kumimoji="0" lang="en-US" altLang="zh-CN" sz="1500" b="1" baseline="-25000" dirty="0" smtClean="0">
                <a:ea typeface="黑体" panose="02010609060101010101" pitchFamily="49" charset="-122"/>
              </a:rPr>
              <a:t>3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—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机器收到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1.5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￥</a:t>
            </a:r>
            <a:endParaRPr lang="en-US" altLang="zh-CN" sz="1500" b="1" dirty="0" smtClean="0">
              <a:ea typeface="黑体" panose="02010609060101010101" pitchFamily="49" charset="-122"/>
            </a:endParaRPr>
          </a:p>
          <a:p>
            <a:pPr>
              <a:spcBef>
                <a:spcPts val="200"/>
              </a:spcBef>
            </a:pPr>
            <a:r>
              <a:rPr lang="en-US" altLang="zh-CN" sz="1500" b="1" dirty="0" smtClean="0">
                <a:ea typeface="黑体" panose="02010609060101010101" pitchFamily="49" charset="-122"/>
              </a:rPr>
              <a:t>        S</a:t>
            </a:r>
            <a:r>
              <a:rPr kumimoji="0" lang="en-US" altLang="zh-CN" sz="1500" b="1" baseline="-25000" dirty="0" smtClean="0">
                <a:ea typeface="黑体" panose="02010609060101010101" pitchFamily="49" charset="-122"/>
              </a:rPr>
              <a:t>4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—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机器收到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2.0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￥</a:t>
            </a:r>
            <a:endParaRPr lang="en-US" altLang="zh-CN" sz="1500" b="1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941274"/>
            <a:ext cx="2952328" cy="25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5429941" y="627534"/>
            <a:ext cx="217803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Moor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Group 2"/>
          <p:cNvGraphicFramePr>
            <a:graphicFrameLocks noGrp="1"/>
          </p:cNvGraphicFramePr>
          <p:nvPr/>
        </p:nvGraphicFramePr>
        <p:xfrm>
          <a:off x="657241" y="3106875"/>
          <a:ext cx="4177083" cy="1973580"/>
        </p:xfrm>
        <a:graphic>
          <a:graphicData uri="http://schemas.openxmlformats.org/drawingml/2006/table">
            <a:tbl>
              <a:tblPr/>
              <a:tblGrid>
                <a:gridCol w="562897"/>
                <a:gridCol w="963783"/>
                <a:gridCol w="1044098"/>
                <a:gridCol w="1044098"/>
                <a:gridCol w="562207"/>
              </a:tblGrid>
              <a:tr h="12860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</a:rPr>
                        <a:t>现态</a:t>
                      </a:r>
                      <a:endParaRPr lang="en-US" altLang="zh-CN" sz="1400" b="1" dirty="0" smtClean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输出</a:t>
                      </a:r>
                      <a:endParaRPr lang="en-US" altLang="zh-CN" sz="1400" b="1" kern="1200" dirty="0" smtClean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2596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80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17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81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46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683568" y="2706474"/>
            <a:ext cx="217803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ea typeface="宋体" panose="02010600030101010101" pitchFamily="2" charset="-122"/>
              </a:rPr>
              <a:t>③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Moor 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64088" y="3435846"/>
            <a:ext cx="18573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64088" y="3795886"/>
            <a:ext cx="153509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587936" y="4182038"/>
            <a:ext cx="1152128" cy="9258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spcBef>
                <a:spcPts val="0"/>
              </a:spcBef>
              <a:defRPr/>
            </a:pPr>
            <a:r>
              <a:rPr lang="en-US" altLang="zh-CN" sz="1300" b="1" dirty="0">
                <a:ea typeface="宋体" panose="02010600030101010101" pitchFamily="2" charset="-122"/>
              </a:rPr>
              <a:t>S</a:t>
            </a:r>
            <a:r>
              <a:rPr kumimoji="0" lang="en-US" altLang="zh-CN" sz="1300" b="1" baseline="-25000" dirty="0">
                <a:ea typeface="宋体" panose="02010600030101010101" pitchFamily="2" charset="-122"/>
              </a:rPr>
              <a:t>0 </a:t>
            </a:r>
            <a:r>
              <a:rPr lang="en-US" altLang="zh-CN" sz="1300" b="1" dirty="0">
                <a:ea typeface="宋体" panose="02010600030101010101" pitchFamily="2" charset="-122"/>
              </a:rPr>
              <a:t>—— </a:t>
            </a:r>
            <a:r>
              <a:rPr lang="en-US" altLang="zh-CN" sz="1300" b="1" dirty="0" smtClean="0">
                <a:ea typeface="宋体" panose="02010600030101010101" pitchFamily="2" charset="-122"/>
              </a:rPr>
              <a:t>000</a:t>
            </a:r>
            <a:endParaRPr lang="en-US" altLang="zh-CN" sz="1300" b="1" dirty="0">
              <a:ea typeface="宋体" panose="02010600030101010101" pitchFamily="2" charset="-122"/>
            </a:endParaRPr>
          </a:p>
          <a:p>
            <a:pPr>
              <a:lnSpc>
                <a:spcPts val="1300"/>
              </a:lnSpc>
              <a:spcBef>
                <a:spcPts val="0"/>
              </a:spcBef>
              <a:defRPr/>
            </a:pPr>
            <a:r>
              <a:rPr lang="en-US" altLang="zh-CN" sz="1300" b="1" dirty="0">
                <a:ea typeface="宋体" panose="02010600030101010101" pitchFamily="2" charset="-122"/>
              </a:rPr>
              <a:t>S</a:t>
            </a:r>
            <a:r>
              <a:rPr kumimoji="0" lang="en-US" altLang="zh-CN" sz="1300" b="1" baseline="-25000" dirty="0">
                <a:ea typeface="宋体" panose="02010600030101010101" pitchFamily="2" charset="-122"/>
              </a:rPr>
              <a:t>1 </a:t>
            </a:r>
            <a:r>
              <a:rPr lang="en-US" altLang="zh-CN" sz="1300" b="1" dirty="0">
                <a:ea typeface="宋体" panose="02010600030101010101" pitchFamily="2" charset="-122"/>
              </a:rPr>
              <a:t>—— </a:t>
            </a:r>
            <a:r>
              <a:rPr lang="en-US" altLang="zh-CN" sz="1300" b="1" dirty="0" smtClean="0">
                <a:ea typeface="宋体" panose="02010600030101010101" pitchFamily="2" charset="-122"/>
              </a:rPr>
              <a:t>010</a:t>
            </a:r>
            <a:endParaRPr lang="en-US" altLang="zh-CN" sz="1300" b="1" dirty="0">
              <a:ea typeface="宋体" panose="02010600030101010101" pitchFamily="2" charset="-122"/>
            </a:endParaRPr>
          </a:p>
          <a:p>
            <a:pPr>
              <a:lnSpc>
                <a:spcPts val="1300"/>
              </a:lnSpc>
              <a:spcBef>
                <a:spcPts val="0"/>
              </a:spcBef>
              <a:defRPr/>
            </a:pPr>
            <a:r>
              <a:rPr lang="en-US" altLang="zh-CN" sz="1300" b="1" dirty="0">
                <a:ea typeface="宋体" panose="02010600030101010101" pitchFamily="2" charset="-122"/>
              </a:rPr>
              <a:t>S</a:t>
            </a:r>
            <a:r>
              <a:rPr kumimoji="0" lang="en-US" altLang="zh-CN" sz="1300" b="1" baseline="-25000" dirty="0">
                <a:ea typeface="宋体" panose="02010600030101010101" pitchFamily="2" charset="-122"/>
              </a:rPr>
              <a:t>2 </a:t>
            </a:r>
            <a:r>
              <a:rPr lang="en-US" altLang="zh-CN" sz="1300" b="1" dirty="0">
                <a:ea typeface="宋体" panose="02010600030101010101" pitchFamily="2" charset="-122"/>
              </a:rPr>
              <a:t>—— </a:t>
            </a:r>
            <a:r>
              <a:rPr lang="en-US" altLang="zh-CN" sz="1300" b="1" dirty="0" smtClean="0">
                <a:ea typeface="宋体" panose="02010600030101010101" pitchFamily="2" charset="-122"/>
              </a:rPr>
              <a:t>110</a:t>
            </a:r>
            <a:endParaRPr lang="en-US" altLang="zh-CN" sz="1300" b="1" dirty="0" smtClean="0">
              <a:ea typeface="宋体" panose="02010600030101010101" pitchFamily="2" charset="-122"/>
            </a:endParaRPr>
          </a:p>
          <a:p>
            <a:pPr>
              <a:lnSpc>
                <a:spcPts val="1300"/>
              </a:lnSpc>
              <a:spcBef>
                <a:spcPts val="0"/>
              </a:spcBef>
              <a:defRPr/>
            </a:pPr>
            <a:r>
              <a:rPr lang="en-US" altLang="zh-CN" sz="1300" b="1" dirty="0" smtClean="0">
                <a:ea typeface="宋体" panose="02010600030101010101" pitchFamily="2" charset="-122"/>
              </a:rPr>
              <a:t>S</a:t>
            </a:r>
            <a:r>
              <a:rPr kumimoji="0" lang="en-US" altLang="zh-CN" sz="1300" b="1" baseline="-25000" dirty="0" smtClean="0">
                <a:ea typeface="宋体" panose="02010600030101010101" pitchFamily="2" charset="-122"/>
              </a:rPr>
              <a:t>3 </a:t>
            </a:r>
            <a:r>
              <a:rPr lang="en-US" altLang="zh-CN" sz="1300" b="1" dirty="0" smtClean="0">
                <a:ea typeface="宋体" panose="02010600030101010101" pitchFamily="2" charset="-122"/>
              </a:rPr>
              <a:t>—— 001</a:t>
            </a:r>
            <a:endParaRPr lang="en-US" altLang="zh-CN" sz="1300" b="1" dirty="0" smtClean="0">
              <a:ea typeface="宋体" panose="02010600030101010101" pitchFamily="2" charset="-122"/>
            </a:endParaRPr>
          </a:p>
          <a:p>
            <a:pPr>
              <a:lnSpc>
                <a:spcPts val="1300"/>
              </a:lnSpc>
              <a:spcBef>
                <a:spcPts val="0"/>
              </a:spcBef>
              <a:defRPr/>
            </a:pPr>
            <a:r>
              <a:rPr lang="en-US" altLang="zh-CN" sz="1300" b="1" dirty="0" smtClean="0">
                <a:ea typeface="宋体" panose="02010600030101010101" pitchFamily="2" charset="-122"/>
              </a:rPr>
              <a:t>S</a:t>
            </a:r>
            <a:r>
              <a:rPr kumimoji="0" lang="en-US" altLang="zh-CN" sz="1300" b="1" baseline="-25000" dirty="0" smtClean="0">
                <a:ea typeface="宋体" panose="02010600030101010101" pitchFamily="2" charset="-122"/>
              </a:rPr>
              <a:t>4 </a:t>
            </a:r>
            <a:r>
              <a:rPr lang="en-US" altLang="zh-CN" sz="1300" b="1" dirty="0" smtClean="0">
                <a:ea typeface="宋体" panose="02010600030101010101" pitchFamily="2" charset="-122"/>
              </a:rPr>
              <a:t>—— 100</a:t>
            </a:r>
            <a:endParaRPr lang="en-US" altLang="zh-CN" sz="1300" b="1" dirty="0" smtClean="0">
              <a:ea typeface="宋体" panose="02010600030101010101" pitchFamily="2" charset="-122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164288" y="3867894"/>
            <a:ext cx="1907704" cy="26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66750" indent="-666750" algn="just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600" b="1" dirty="0" smtClean="0">
                <a:ea typeface="宋体" panose="02010600030101010101" pitchFamily="2" charset="-122"/>
              </a:rPr>
              <a:t>D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5"/>
          <p:cNvGrpSpPr/>
          <p:nvPr/>
        </p:nvGrpSpPr>
        <p:grpSpPr bwMode="auto">
          <a:xfrm>
            <a:off x="5292080" y="4155926"/>
            <a:ext cx="1687071" cy="812497"/>
            <a:chOff x="-58" y="1804"/>
            <a:chExt cx="1738" cy="836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000" b="1" baseline="-25000" dirty="0" smtClean="0">
                  <a:ea typeface="宋体" panose="02010600030101010101" pitchFamily="2" charset="-122"/>
                </a:rPr>
                <a:t>2</a:t>
              </a:r>
              <a:endParaRPr lang="en-US" altLang="zh-CN" sz="1000" b="1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000" b="1" baseline="-25000" dirty="0" smtClean="0">
                  <a:ea typeface="宋体" panose="02010600030101010101" pitchFamily="2" charset="-122"/>
                </a:rPr>
                <a:t>4</a:t>
              </a:r>
              <a:endParaRPr lang="en-US" altLang="zh-CN" sz="1000" b="1" dirty="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000" b="1" baseline="-25000" dirty="0" smtClean="0">
                  <a:ea typeface="宋体" panose="02010600030101010101" pitchFamily="2" charset="-122"/>
                </a:rPr>
                <a:t>1</a:t>
              </a:r>
              <a:endParaRPr lang="en-US" altLang="zh-CN" sz="1000" b="1" dirty="0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000" b="1" baseline="-25000" dirty="0" smtClean="0">
                  <a:ea typeface="宋体" panose="02010600030101010101" pitchFamily="2" charset="-122"/>
                </a:rPr>
                <a:t>3</a:t>
              </a:r>
              <a:endParaRPr lang="en-US" altLang="zh-CN" sz="1000" b="1" dirty="0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000" b="1" baseline="-25000" dirty="0" smtClean="0">
                  <a:ea typeface="宋体" panose="02010600030101010101" pitchFamily="2" charset="-122"/>
                </a:rPr>
                <a:t>0</a:t>
              </a:r>
              <a:endParaRPr lang="en-US" altLang="zh-CN" sz="1000" b="1" dirty="0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391" y="1960"/>
              <a:ext cx="1269" cy="253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00     01     11    10</a:t>
              </a:r>
              <a:endParaRPr lang="en-US" altLang="zh-CN" sz="1000" b="1" dirty="0"/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162" y="2236"/>
              <a:ext cx="196" cy="404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altLang="zh-CN" sz="1000" b="1" dirty="0"/>
                <a:t>0</a:t>
              </a:r>
              <a:endParaRPr lang="en-US" altLang="zh-CN" sz="1000" b="1" dirty="0"/>
            </a:p>
            <a:p>
              <a:pPr>
                <a:lnSpc>
                  <a:spcPct val="65000"/>
                </a:lnSpc>
              </a:pPr>
              <a:endParaRPr lang="en-US" altLang="zh-CN" sz="1000" b="1" dirty="0" smtClean="0"/>
            </a:p>
            <a:p>
              <a:pPr>
                <a:lnSpc>
                  <a:spcPct val="65000"/>
                </a:lnSpc>
              </a:pPr>
              <a:r>
                <a:rPr lang="en-US" altLang="zh-CN" sz="1000" b="1" dirty="0" smtClean="0"/>
                <a:t>1</a:t>
              </a:r>
              <a:endParaRPr lang="en-US" altLang="zh-CN" sz="1000" b="1" dirty="0"/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-58" y="1976"/>
              <a:ext cx="445" cy="253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3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124" y="1804"/>
              <a:ext cx="651" cy="253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2</a:t>
              </a:r>
              <a:r>
                <a:rPr lang="en-US" altLang="zh-CN" sz="1000" b="1" baseline="30000" dirty="0" smtClean="0"/>
                <a:t>n</a:t>
              </a:r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1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</p:grp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35896" y="1036432"/>
          <a:ext cx="4824535" cy="4019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8512"/>
                <a:gridCol w="318512"/>
                <a:gridCol w="318512"/>
                <a:gridCol w="318512"/>
                <a:gridCol w="318512"/>
                <a:gridCol w="557397"/>
                <a:gridCol w="557397"/>
                <a:gridCol w="447033"/>
                <a:gridCol w="373908"/>
                <a:gridCol w="360128"/>
                <a:gridCol w="360128"/>
                <a:gridCol w="278252"/>
                <a:gridCol w="297732"/>
              </a:tblGrid>
              <a:tr h="222478"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  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   输出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1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0.5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3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 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 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9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187624" y="3363838"/>
            <a:ext cx="16561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S</a:t>
            </a:r>
            <a:r>
              <a:rPr kumimoji="0" lang="en-US" altLang="zh-CN" sz="1600" b="1" baseline="-25000" dirty="0">
                <a:ea typeface="宋体" panose="02010600030101010101" pitchFamily="2" charset="-122"/>
              </a:rPr>
              <a:t>0 </a:t>
            </a:r>
            <a:r>
              <a:rPr lang="en-US" altLang="zh-CN" sz="1600" b="1" dirty="0">
                <a:ea typeface="宋体" panose="02010600030101010101" pitchFamily="2" charset="-122"/>
              </a:rPr>
              <a:t>——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000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S</a:t>
            </a:r>
            <a:r>
              <a:rPr kumimoji="0" lang="en-US" altLang="zh-CN" sz="1600" b="1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b="1" dirty="0">
                <a:ea typeface="宋体" panose="02010600030101010101" pitchFamily="2" charset="-122"/>
              </a:rPr>
              <a:t>——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010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S</a:t>
            </a:r>
            <a:r>
              <a:rPr kumimoji="0" lang="en-US" altLang="zh-CN" sz="1600" b="1" baseline="-25000" dirty="0">
                <a:ea typeface="宋体" panose="02010600030101010101" pitchFamily="2" charset="-122"/>
              </a:rPr>
              <a:t>2 </a:t>
            </a:r>
            <a:r>
              <a:rPr lang="en-US" altLang="zh-CN" sz="1600" b="1" dirty="0">
                <a:ea typeface="宋体" panose="02010600030101010101" pitchFamily="2" charset="-122"/>
              </a:rPr>
              <a:t>——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110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S</a:t>
            </a:r>
            <a:r>
              <a:rPr kumimoji="0" lang="en-US" altLang="zh-CN" sz="1600" b="1" baseline="-25000" dirty="0" smtClean="0">
                <a:ea typeface="宋体" panose="02010600030101010101" pitchFamily="2" charset="-122"/>
              </a:rPr>
              <a:t>3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—— 001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S</a:t>
            </a:r>
            <a:r>
              <a:rPr kumimoji="0" lang="en-US" altLang="zh-CN" sz="1600" b="1" baseline="-25000" dirty="0" smtClean="0">
                <a:ea typeface="宋体" panose="02010600030101010101" pitchFamily="2" charset="-122"/>
              </a:rPr>
              <a:t>4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—— 100</a:t>
            </a:r>
            <a:endParaRPr lang="en-US" altLang="zh-CN" sz="1600" b="1" dirty="0" smtClean="0">
              <a:ea typeface="宋体" panose="0201060003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71550"/>
            <a:ext cx="2952328" cy="25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91880" y="627534"/>
            <a:ext cx="275220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转换真值表 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7"/>
          <p:cNvSpPr>
            <a:spLocks noChangeArrowheads="1"/>
          </p:cNvSpPr>
          <p:nvPr/>
        </p:nvSpPr>
        <p:spPr bwMode="auto">
          <a:xfrm>
            <a:off x="770434" y="646584"/>
            <a:ext cx="20875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9" name="组合 268"/>
          <p:cNvGrpSpPr/>
          <p:nvPr/>
        </p:nvGrpSpPr>
        <p:grpSpPr>
          <a:xfrm>
            <a:off x="0" y="987574"/>
            <a:ext cx="8964488" cy="3836169"/>
            <a:chOff x="0" y="987574"/>
            <a:chExt cx="8964488" cy="3836169"/>
          </a:xfrm>
        </p:grpSpPr>
        <p:grpSp>
          <p:nvGrpSpPr>
            <p:cNvPr id="7" name="组合 113"/>
            <p:cNvGrpSpPr/>
            <p:nvPr/>
          </p:nvGrpSpPr>
          <p:grpSpPr bwMode="auto">
            <a:xfrm>
              <a:off x="3243" y="1059582"/>
              <a:ext cx="2232247" cy="1538298"/>
              <a:chOff x="5769541" y="1050876"/>
              <a:chExt cx="3156616" cy="204361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5769541" y="1290465"/>
                <a:ext cx="9512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46" name="组合 113"/>
            <p:cNvGrpSpPr/>
            <p:nvPr/>
          </p:nvGrpSpPr>
          <p:grpSpPr bwMode="auto">
            <a:xfrm>
              <a:off x="0" y="2787774"/>
              <a:ext cx="2240102" cy="1538298"/>
              <a:chOff x="5758434" y="1050876"/>
              <a:chExt cx="3167723" cy="2043616"/>
            </a:xfrm>
          </p:grpSpPr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1</a:t>
                </a:r>
                <a:endParaRPr lang="en-US" altLang="zh-CN" sz="1200" b="1" dirty="0"/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53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7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8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1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4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66" name="Text Box 26"/>
              <p:cNvSpPr txBox="1">
                <a:spLocks noChangeArrowheads="1"/>
              </p:cNvSpPr>
              <p:nvPr/>
            </p:nvSpPr>
            <p:spPr bwMode="auto">
              <a:xfrm>
                <a:off x="5758434" y="1290465"/>
                <a:ext cx="962377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0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1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X</a:t>
                </a:r>
                <a:endParaRPr lang="en-US" altLang="zh-CN" sz="1200" b="1" dirty="0"/>
              </a:p>
            </p:txBody>
          </p:sp>
          <p:sp>
            <p:nvSpPr>
              <p:cNvPr id="72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4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1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5496" y="4496221"/>
              <a:ext cx="3059832" cy="307777"/>
              <a:chOff x="551195" y="4603876"/>
              <a:chExt cx="3059832" cy="307777"/>
            </a:xfrm>
          </p:grpSpPr>
          <p:sp>
            <p:nvSpPr>
              <p:cNvPr id="84" name="Text Box 151"/>
              <p:cNvSpPr txBox="1">
                <a:spLocks noChangeArrowheads="1"/>
              </p:cNvSpPr>
              <p:nvPr/>
            </p:nvSpPr>
            <p:spPr bwMode="auto">
              <a:xfrm>
                <a:off x="551195" y="4603876"/>
                <a:ext cx="3059832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D</a:t>
                </a:r>
                <a:r>
                  <a:rPr kumimoji="0" lang="en-US" altLang="zh-CN" sz="1400" b="1" baseline="-25000" dirty="0" smtClean="0">
                    <a:latin typeface="+mj-lt"/>
                  </a:rPr>
                  <a:t>3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+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85" name="Line 152"/>
              <p:cNvSpPr>
                <a:spLocks noChangeShapeType="1"/>
              </p:cNvSpPr>
              <p:nvPr/>
            </p:nvSpPr>
            <p:spPr bwMode="auto">
              <a:xfrm>
                <a:off x="3167336" y="4659982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86" name="Line 153"/>
              <p:cNvSpPr>
                <a:spLocks noChangeShapeType="1"/>
              </p:cNvSpPr>
              <p:nvPr/>
            </p:nvSpPr>
            <p:spPr bwMode="auto">
              <a:xfrm>
                <a:off x="1943649" y="4659982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87" name="Line 154"/>
              <p:cNvSpPr>
                <a:spLocks noChangeShapeType="1"/>
              </p:cNvSpPr>
              <p:nvPr/>
            </p:nvSpPr>
            <p:spPr bwMode="auto">
              <a:xfrm>
                <a:off x="1007770" y="464512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90" name="组合 113"/>
            <p:cNvGrpSpPr/>
            <p:nvPr/>
          </p:nvGrpSpPr>
          <p:grpSpPr bwMode="auto">
            <a:xfrm>
              <a:off x="3116484" y="1092284"/>
              <a:ext cx="2232247" cy="1538298"/>
              <a:chOff x="5769541" y="1050876"/>
              <a:chExt cx="3156616" cy="2043616"/>
            </a:xfrm>
          </p:grpSpPr>
          <p:sp>
            <p:nvSpPr>
              <p:cNvPr id="91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92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93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94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95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96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98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0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1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2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4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5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6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7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8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09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10" name="Text Box 26"/>
              <p:cNvSpPr txBox="1">
                <a:spLocks noChangeArrowheads="1"/>
              </p:cNvSpPr>
              <p:nvPr/>
            </p:nvSpPr>
            <p:spPr bwMode="auto">
              <a:xfrm>
                <a:off x="5769541" y="1290465"/>
                <a:ext cx="9512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11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12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13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4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15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16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17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8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9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20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1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2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3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4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5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6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127" name="组合 113"/>
            <p:cNvGrpSpPr/>
            <p:nvPr/>
          </p:nvGrpSpPr>
          <p:grpSpPr bwMode="auto">
            <a:xfrm>
              <a:off x="3123986" y="2859782"/>
              <a:ext cx="2240102" cy="1538298"/>
              <a:chOff x="5758434" y="1050876"/>
              <a:chExt cx="3167723" cy="2043616"/>
            </a:xfrm>
          </p:grpSpPr>
          <p:sp>
            <p:nvSpPr>
              <p:cNvPr id="128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29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30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31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1</a:t>
                </a:r>
                <a:endParaRPr lang="en-US" altLang="zh-CN" sz="1200" b="1" dirty="0"/>
              </a:p>
            </p:txBody>
          </p:sp>
          <p:sp>
            <p:nvSpPr>
              <p:cNvPr id="132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3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34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35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36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37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0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1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2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3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4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5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46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47" name="Text Box 26"/>
              <p:cNvSpPr txBox="1">
                <a:spLocks noChangeArrowheads="1"/>
              </p:cNvSpPr>
              <p:nvPr/>
            </p:nvSpPr>
            <p:spPr bwMode="auto">
              <a:xfrm>
                <a:off x="5758434" y="1290465"/>
                <a:ext cx="962377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48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0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1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2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3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4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5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6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7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8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9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0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1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2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3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172" name="AutoShape 43"/>
            <p:cNvSpPr>
              <a:spLocks noChangeArrowheads="1"/>
            </p:cNvSpPr>
            <p:nvPr/>
          </p:nvSpPr>
          <p:spPr bwMode="auto">
            <a:xfrm>
              <a:off x="3836564" y="2100396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73" name="AutoShape 43"/>
            <p:cNvSpPr>
              <a:spLocks noChangeArrowheads="1"/>
            </p:cNvSpPr>
            <p:nvPr/>
          </p:nvSpPr>
          <p:spPr bwMode="auto">
            <a:xfrm>
              <a:off x="3844066" y="3867894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cxnSp>
          <p:nvCxnSpPr>
            <p:cNvPr id="177" name="直接连接符 176"/>
            <p:cNvCxnSpPr/>
            <p:nvPr/>
          </p:nvCxnSpPr>
          <p:spPr bwMode="auto">
            <a:xfrm>
              <a:off x="2051720" y="1995686"/>
              <a:ext cx="0" cy="154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AutoShape 43"/>
            <p:cNvSpPr>
              <a:spLocks noChangeArrowheads="1"/>
            </p:cNvSpPr>
            <p:nvPr/>
          </p:nvSpPr>
          <p:spPr bwMode="auto">
            <a:xfrm>
              <a:off x="3908572" y="2388428"/>
              <a:ext cx="1332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79" name="AutoShape 43"/>
            <p:cNvSpPr>
              <a:spLocks noChangeArrowheads="1"/>
            </p:cNvSpPr>
            <p:nvPr/>
          </p:nvSpPr>
          <p:spPr bwMode="auto">
            <a:xfrm>
              <a:off x="3923576" y="4147975"/>
              <a:ext cx="1332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cxnSp>
          <p:nvCxnSpPr>
            <p:cNvPr id="180" name="直接连接符 179"/>
            <p:cNvCxnSpPr/>
            <p:nvPr/>
          </p:nvCxnSpPr>
          <p:spPr bwMode="auto">
            <a:xfrm>
              <a:off x="5212218" y="2611505"/>
              <a:ext cx="0" cy="154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" name="AutoShape 43"/>
            <p:cNvSpPr>
              <a:spLocks noChangeArrowheads="1"/>
            </p:cNvSpPr>
            <p:nvPr/>
          </p:nvSpPr>
          <p:spPr bwMode="auto">
            <a:xfrm>
              <a:off x="3844066" y="3299781"/>
              <a:ext cx="684000" cy="11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82" name="AutoShape 43"/>
            <p:cNvSpPr>
              <a:spLocks noChangeArrowheads="1"/>
            </p:cNvSpPr>
            <p:nvPr/>
          </p:nvSpPr>
          <p:spPr bwMode="auto">
            <a:xfrm>
              <a:off x="4556644" y="1524332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83" name="AutoShape 43"/>
            <p:cNvSpPr>
              <a:spLocks noChangeArrowheads="1"/>
            </p:cNvSpPr>
            <p:nvPr/>
          </p:nvSpPr>
          <p:spPr bwMode="auto">
            <a:xfrm>
              <a:off x="1475656" y="1779662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84" name="AutoShape 43"/>
            <p:cNvSpPr>
              <a:spLocks noChangeArrowheads="1"/>
            </p:cNvSpPr>
            <p:nvPr/>
          </p:nvSpPr>
          <p:spPr bwMode="auto">
            <a:xfrm>
              <a:off x="1491558" y="3523780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cxnSp>
          <p:nvCxnSpPr>
            <p:cNvPr id="185" name="直接连接符 184"/>
            <p:cNvCxnSpPr/>
            <p:nvPr/>
          </p:nvCxnSpPr>
          <p:spPr bwMode="auto">
            <a:xfrm>
              <a:off x="4459885" y="2603554"/>
              <a:ext cx="0" cy="1296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6" name="AutoShape 43"/>
            <p:cNvSpPr>
              <a:spLocks noChangeArrowheads="1"/>
            </p:cNvSpPr>
            <p:nvPr/>
          </p:nvSpPr>
          <p:spPr bwMode="auto">
            <a:xfrm>
              <a:off x="1459754" y="2339824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87" name="AutoShape 43"/>
            <p:cNvSpPr>
              <a:spLocks noChangeArrowheads="1"/>
            </p:cNvSpPr>
            <p:nvPr/>
          </p:nvSpPr>
          <p:spPr bwMode="auto">
            <a:xfrm>
              <a:off x="1467705" y="4083942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1459754" y="2551371"/>
              <a:ext cx="0" cy="154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" name="AutoShape 43"/>
            <p:cNvSpPr>
              <a:spLocks noChangeArrowheads="1"/>
            </p:cNvSpPr>
            <p:nvPr/>
          </p:nvSpPr>
          <p:spPr bwMode="auto">
            <a:xfrm>
              <a:off x="739674" y="3211871"/>
              <a:ext cx="684000" cy="11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grpSp>
          <p:nvGrpSpPr>
            <p:cNvPr id="190" name="组合 113"/>
            <p:cNvGrpSpPr/>
            <p:nvPr/>
          </p:nvGrpSpPr>
          <p:grpSpPr bwMode="auto">
            <a:xfrm>
              <a:off x="6140820" y="1059582"/>
              <a:ext cx="2232247" cy="1538298"/>
              <a:chOff x="5769541" y="1050876"/>
              <a:chExt cx="3156616" cy="2043616"/>
            </a:xfrm>
          </p:grpSpPr>
          <p:sp>
            <p:nvSpPr>
              <p:cNvPr id="191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2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93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94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5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6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97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198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9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0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1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2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3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4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5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6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7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8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09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10" name="Text Box 26"/>
              <p:cNvSpPr txBox="1">
                <a:spLocks noChangeArrowheads="1"/>
              </p:cNvSpPr>
              <p:nvPr/>
            </p:nvSpPr>
            <p:spPr bwMode="auto">
              <a:xfrm>
                <a:off x="5769541" y="1290465"/>
                <a:ext cx="9512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11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12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13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14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15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16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17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18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19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20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1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2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3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4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5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6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227" name="组合 113"/>
            <p:cNvGrpSpPr/>
            <p:nvPr/>
          </p:nvGrpSpPr>
          <p:grpSpPr bwMode="auto">
            <a:xfrm>
              <a:off x="6148322" y="2827080"/>
              <a:ext cx="2240102" cy="1538298"/>
              <a:chOff x="5758434" y="1050876"/>
              <a:chExt cx="3167723" cy="2043616"/>
            </a:xfrm>
          </p:grpSpPr>
          <p:sp>
            <p:nvSpPr>
              <p:cNvPr id="228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29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30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31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32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33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34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35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36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7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8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9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0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1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2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3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4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5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46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47" name="Text Box 26"/>
              <p:cNvSpPr txBox="1">
                <a:spLocks noChangeArrowheads="1"/>
              </p:cNvSpPr>
              <p:nvPr/>
            </p:nvSpPr>
            <p:spPr bwMode="auto">
              <a:xfrm>
                <a:off x="5758434" y="1290465"/>
                <a:ext cx="962377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48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49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0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1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2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3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4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5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6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57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8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9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60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61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62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63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3131840" y="4496221"/>
              <a:ext cx="3384376" cy="307777"/>
              <a:chOff x="4644008" y="4515966"/>
              <a:chExt cx="3384376" cy="307777"/>
            </a:xfrm>
          </p:grpSpPr>
          <p:sp>
            <p:nvSpPr>
              <p:cNvPr id="278" name="Text Box 151"/>
              <p:cNvSpPr txBox="1">
                <a:spLocks noChangeArrowheads="1"/>
              </p:cNvSpPr>
              <p:nvPr/>
            </p:nvSpPr>
            <p:spPr bwMode="auto">
              <a:xfrm>
                <a:off x="4644008" y="4515966"/>
                <a:ext cx="3384376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D</a:t>
                </a:r>
                <a:r>
                  <a:rPr kumimoji="0" lang="en-US" altLang="zh-CN" sz="1400" b="1" baseline="-25000" dirty="0" smtClean="0">
                    <a:latin typeface="+mj-lt"/>
                  </a:rPr>
                  <a:t>2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lang="en-US" altLang="zh-CN" sz="1400" b="1" dirty="0" smtClean="0">
                    <a:latin typeface="+mj-lt"/>
                  </a:rPr>
                  <a:t>+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lang="en-US" altLang="zh-CN" sz="1400" b="1" dirty="0" smtClean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lang="en-US" altLang="zh-CN" sz="1400" b="1" dirty="0" smtClean="0"/>
                  <a:t> +</a:t>
                </a:r>
                <a:r>
                  <a:rPr kumimoji="0" lang="en-US" altLang="zh-CN" sz="1400" b="1" dirty="0" smtClean="0"/>
                  <a:t>X</a:t>
                </a:r>
                <a:r>
                  <a:rPr kumimoji="0" lang="en-US" altLang="zh-CN" sz="1400" b="1" baseline="-25000" dirty="0" smtClean="0"/>
                  <a:t>1</a:t>
                </a:r>
                <a:r>
                  <a:rPr kumimoji="0" lang="en-US" altLang="zh-CN" sz="1400" b="1" dirty="0" smtClean="0"/>
                  <a:t>X</a:t>
                </a:r>
                <a:r>
                  <a:rPr kumimoji="0" lang="en-US" altLang="zh-CN" sz="1400" b="1" baseline="-25000" dirty="0" smtClean="0"/>
                  <a:t>0.5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/>
                  <a:t> 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79" name="Line 152"/>
              <p:cNvSpPr>
                <a:spLocks noChangeShapeType="1"/>
              </p:cNvSpPr>
              <p:nvPr/>
            </p:nvSpPr>
            <p:spPr bwMode="auto">
              <a:xfrm>
                <a:off x="6716787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80" name="Line 153"/>
              <p:cNvSpPr>
                <a:spLocks noChangeShapeType="1"/>
              </p:cNvSpPr>
              <p:nvPr/>
            </p:nvSpPr>
            <p:spPr bwMode="auto">
              <a:xfrm>
                <a:off x="5763883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81" name="Line 154"/>
              <p:cNvSpPr>
                <a:spLocks noChangeShapeType="1"/>
              </p:cNvSpPr>
              <p:nvPr/>
            </p:nvSpPr>
            <p:spPr bwMode="auto">
              <a:xfrm>
                <a:off x="5104275" y="4573116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82" name="Line 152"/>
              <p:cNvSpPr>
                <a:spLocks noChangeShapeType="1"/>
              </p:cNvSpPr>
              <p:nvPr/>
            </p:nvSpPr>
            <p:spPr bwMode="auto">
              <a:xfrm>
                <a:off x="7299904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83" name="Line 152"/>
              <p:cNvSpPr>
                <a:spLocks noChangeShapeType="1"/>
              </p:cNvSpPr>
              <p:nvPr/>
            </p:nvSpPr>
            <p:spPr bwMode="auto">
              <a:xfrm>
                <a:off x="7116133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sp>
          <p:nvSpPr>
            <p:cNvPr id="284" name="AutoShape 43"/>
            <p:cNvSpPr>
              <a:spLocks noChangeArrowheads="1"/>
            </p:cNvSpPr>
            <p:nvPr/>
          </p:nvSpPr>
          <p:spPr bwMode="auto">
            <a:xfrm>
              <a:off x="7596336" y="2067694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85" name="AutoShape 43"/>
            <p:cNvSpPr>
              <a:spLocks noChangeArrowheads="1"/>
            </p:cNvSpPr>
            <p:nvPr/>
          </p:nvSpPr>
          <p:spPr bwMode="auto">
            <a:xfrm>
              <a:off x="7604287" y="3811812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cxnSp>
          <p:nvCxnSpPr>
            <p:cNvPr id="286" name="直接连接符 285"/>
            <p:cNvCxnSpPr/>
            <p:nvPr/>
          </p:nvCxnSpPr>
          <p:spPr bwMode="auto">
            <a:xfrm>
              <a:off x="8244408" y="2283718"/>
              <a:ext cx="0" cy="154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" name="左中括号 286"/>
            <p:cNvSpPr/>
            <p:nvPr/>
          </p:nvSpPr>
          <p:spPr bwMode="auto">
            <a:xfrm rot="16200000">
              <a:off x="7848364" y="2967794"/>
              <a:ext cx="216024" cy="720080"/>
            </a:xfrm>
            <a:prstGeom prst="leftBracket">
              <a:avLst>
                <a:gd name="adj" fmla="val 59863"/>
              </a:avLst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8" name="左中括号 287"/>
            <p:cNvSpPr/>
            <p:nvPr/>
          </p:nvSpPr>
          <p:spPr bwMode="auto">
            <a:xfrm rot="5400000">
              <a:off x="7848364" y="3887996"/>
              <a:ext cx="216024" cy="720080"/>
            </a:xfrm>
            <a:prstGeom prst="leftBracket">
              <a:avLst>
                <a:gd name="adj" fmla="val 59863"/>
              </a:avLst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4" name="组合 293"/>
            <p:cNvGrpSpPr/>
            <p:nvPr/>
          </p:nvGrpSpPr>
          <p:grpSpPr>
            <a:xfrm>
              <a:off x="6660232" y="4515966"/>
              <a:ext cx="2304256" cy="307777"/>
              <a:chOff x="4788024" y="843558"/>
              <a:chExt cx="2304256" cy="307777"/>
            </a:xfrm>
          </p:grpSpPr>
          <p:sp>
            <p:nvSpPr>
              <p:cNvPr id="290" name="Text Box 151"/>
              <p:cNvSpPr txBox="1">
                <a:spLocks noChangeArrowheads="1"/>
              </p:cNvSpPr>
              <p:nvPr/>
            </p:nvSpPr>
            <p:spPr bwMode="auto">
              <a:xfrm>
                <a:off x="4788024" y="843558"/>
                <a:ext cx="2304256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D</a:t>
                </a:r>
                <a:r>
                  <a:rPr kumimoji="0" lang="en-US" altLang="zh-CN" sz="1400" b="1" baseline="-25000" dirty="0" smtClean="0">
                    <a:latin typeface="+mj-lt"/>
                  </a:rPr>
                  <a:t>1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+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92" name="Line 153"/>
              <p:cNvSpPr>
                <a:spLocks noChangeShapeType="1"/>
              </p:cNvSpPr>
              <p:nvPr/>
            </p:nvSpPr>
            <p:spPr bwMode="auto">
              <a:xfrm>
                <a:off x="6180478" y="89966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sp>
          <p:nvSpPr>
            <p:cNvPr id="295" name="Text Box 18"/>
            <p:cNvSpPr txBox="1">
              <a:spLocks noChangeArrowheads="1"/>
            </p:cNvSpPr>
            <p:nvPr/>
          </p:nvSpPr>
          <p:spPr bwMode="auto">
            <a:xfrm>
              <a:off x="1187624" y="1059582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=0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296" name="Text Box 18"/>
            <p:cNvSpPr txBox="1">
              <a:spLocks noChangeArrowheads="1"/>
            </p:cNvSpPr>
            <p:nvPr/>
          </p:nvSpPr>
          <p:spPr bwMode="auto">
            <a:xfrm>
              <a:off x="4283968" y="1059582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=0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297" name="Text Box 18"/>
            <p:cNvSpPr txBox="1">
              <a:spLocks noChangeArrowheads="1"/>
            </p:cNvSpPr>
            <p:nvPr/>
          </p:nvSpPr>
          <p:spPr bwMode="auto">
            <a:xfrm>
              <a:off x="7308304" y="987574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=0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298" name="Text Box 18"/>
            <p:cNvSpPr txBox="1">
              <a:spLocks noChangeArrowheads="1"/>
            </p:cNvSpPr>
            <p:nvPr/>
          </p:nvSpPr>
          <p:spPr bwMode="auto">
            <a:xfrm>
              <a:off x="7380312" y="2816761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=1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299" name="Text Box 18"/>
            <p:cNvSpPr txBox="1">
              <a:spLocks noChangeArrowheads="1"/>
            </p:cNvSpPr>
            <p:nvPr/>
          </p:nvSpPr>
          <p:spPr bwMode="auto">
            <a:xfrm>
              <a:off x="4355976" y="2859782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=1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300" name="Text Box 18"/>
            <p:cNvSpPr txBox="1">
              <a:spLocks noChangeArrowheads="1"/>
            </p:cNvSpPr>
            <p:nvPr/>
          </p:nvSpPr>
          <p:spPr bwMode="auto">
            <a:xfrm>
              <a:off x="1187624" y="2787774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=1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271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" name="组合 224"/>
          <p:cNvGrpSpPr/>
          <p:nvPr/>
        </p:nvGrpSpPr>
        <p:grpSpPr>
          <a:xfrm>
            <a:off x="243666" y="771550"/>
            <a:ext cx="4864097" cy="3840277"/>
            <a:chOff x="315674" y="843558"/>
            <a:chExt cx="4864097" cy="3840277"/>
          </a:xfrm>
        </p:grpSpPr>
        <p:grpSp>
          <p:nvGrpSpPr>
            <p:cNvPr id="6" name="组合 113"/>
            <p:cNvGrpSpPr/>
            <p:nvPr/>
          </p:nvGrpSpPr>
          <p:grpSpPr bwMode="auto">
            <a:xfrm>
              <a:off x="318917" y="843558"/>
              <a:ext cx="2232247" cy="1538298"/>
              <a:chOff x="5769541" y="1050876"/>
              <a:chExt cx="3156616" cy="2043616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5769541" y="1290465"/>
                <a:ext cx="9512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8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43" name="组合 113"/>
            <p:cNvGrpSpPr/>
            <p:nvPr/>
          </p:nvGrpSpPr>
          <p:grpSpPr bwMode="auto">
            <a:xfrm>
              <a:off x="315674" y="2571750"/>
              <a:ext cx="2240102" cy="1538298"/>
              <a:chOff x="5758434" y="1050876"/>
              <a:chExt cx="3167723" cy="2043616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1</a:t>
                </a:r>
                <a:endParaRPr lang="en-US" altLang="zh-CN" sz="1200" b="1" dirty="0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52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7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8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9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5758434" y="1290465"/>
                <a:ext cx="962377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66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X</a:t>
                </a:r>
                <a:endParaRPr lang="en-US" altLang="zh-CN" sz="1200" b="1" dirty="0"/>
              </a:p>
            </p:txBody>
          </p:sp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2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3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5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6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7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8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79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cxnSp>
          <p:nvCxnSpPr>
            <p:cNvPr id="85" name="直接连接符 84"/>
            <p:cNvCxnSpPr/>
            <p:nvPr/>
          </p:nvCxnSpPr>
          <p:spPr bwMode="auto">
            <a:xfrm>
              <a:off x="1443403" y="2355726"/>
              <a:ext cx="0" cy="64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AutoShape 43"/>
            <p:cNvSpPr>
              <a:spLocks noChangeArrowheads="1"/>
            </p:cNvSpPr>
            <p:nvPr/>
          </p:nvSpPr>
          <p:spPr bwMode="auto">
            <a:xfrm>
              <a:off x="1447630" y="2995847"/>
              <a:ext cx="604089" cy="11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1503298" y="843558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=0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1503298" y="2571750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=1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95" name="AutoShape 43"/>
            <p:cNvSpPr>
              <a:spLocks noChangeArrowheads="1"/>
            </p:cNvSpPr>
            <p:nvPr/>
          </p:nvSpPr>
          <p:spPr bwMode="auto">
            <a:xfrm>
              <a:off x="1431728" y="1260153"/>
              <a:ext cx="619991" cy="11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6" name="AutoShape 43"/>
            <p:cNvSpPr>
              <a:spLocks noChangeArrowheads="1"/>
            </p:cNvSpPr>
            <p:nvPr/>
          </p:nvSpPr>
          <p:spPr bwMode="auto">
            <a:xfrm>
              <a:off x="1027706" y="1563638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7" name="AutoShape 43"/>
            <p:cNvSpPr>
              <a:spLocks noChangeArrowheads="1"/>
            </p:cNvSpPr>
            <p:nvPr/>
          </p:nvSpPr>
          <p:spPr bwMode="auto">
            <a:xfrm>
              <a:off x="1035208" y="3331136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1107665" y="2066796"/>
              <a:ext cx="0" cy="1296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" name="组合 105"/>
            <p:cNvGrpSpPr/>
            <p:nvPr/>
          </p:nvGrpSpPr>
          <p:grpSpPr>
            <a:xfrm>
              <a:off x="899592" y="4371950"/>
              <a:ext cx="1656184" cy="307777"/>
              <a:chOff x="1331640" y="4443958"/>
              <a:chExt cx="1656184" cy="307777"/>
            </a:xfrm>
          </p:grpSpPr>
          <p:sp>
            <p:nvSpPr>
              <p:cNvPr id="100" name="Text Box 151"/>
              <p:cNvSpPr txBox="1">
                <a:spLocks noChangeArrowheads="1"/>
              </p:cNvSpPr>
              <p:nvPr/>
            </p:nvSpPr>
            <p:spPr bwMode="auto">
              <a:xfrm>
                <a:off x="1331640" y="4443958"/>
                <a:ext cx="165618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Y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kumimoji="0" lang="en-US" altLang="zh-CN" sz="1400" b="1" dirty="0" smtClean="0">
                    <a:latin typeface="+mj-lt"/>
                  </a:rPr>
                  <a:t> 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lang="en-US" altLang="zh-CN" sz="1400" b="1" dirty="0" smtClean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lang="en-US" altLang="zh-CN" sz="1400" b="1" dirty="0" smtClean="0"/>
                  <a:t> 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103" name="Line 154"/>
              <p:cNvSpPr>
                <a:spLocks noChangeShapeType="1"/>
              </p:cNvSpPr>
              <p:nvPr/>
            </p:nvSpPr>
            <p:spPr bwMode="auto">
              <a:xfrm>
                <a:off x="1791907" y="450110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107" name="组合 113"/>
            <p:cNvGrpSpPr/>
            <p:nvPr/>
          </p:nvGrpSpPr>
          <p:grpSpPr bwMode="auto">
            <a:xfrm>
              <a:off x="2942912" y="859909"/>
              <a:ext cx="2232247" cy="1538298"/>
              <a:chOff x="5769541" y="1050876"/>
              <a:chExt cx="3156616" cy="2043616"/>
            </a:xfrm>
          </p:grpSpPr>
          <p:sp>
            <p:nvSpPr>
              <p:cNvPr id="108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09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0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1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12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13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4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15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16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17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18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19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0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1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2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3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4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5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26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27" name="Text Box 26"/>
              <p:cNvSpPr txBox="1">
                <a:spLocks noChangeArrowheads="1"/>
              </p:cNvSpPr>
              <p:nvPr/>
            </p:nvSpPr>
            <p:spPr bwMode="auto">
              <a:xfrm>
                <a:off x="5769541" y="1290465"/>
                <a:ext cx="9512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28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0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31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2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3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4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35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36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37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0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1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2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3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144" name="组合 113"/>
            <p:cNvGrpSpPr/>
            <p:nvPr/>
          </p:nvGrpSpPr>
          <p:grpSpPr bwMode="auto">
            <a:xfrm>
              <a:off x="2939669" y="2588101"/>
              <a:ext cx="2240102" cy="1538298"/>
              <a:chOff x="5758434" y="1050876"/>
              <a:chExt cx="3167723" cy="204361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46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47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48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1</a:t>
                </a:r>
                <a:endParaRPr lang="en-US" altLang="zh-CN" sz="1200" b="1" dirty="0"/>
              </a:p>
            </p:txBody>
          </p:sp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0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51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2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3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4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5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6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7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8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9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0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1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2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63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64" name="Text Box 26"/>
              <p:cNvSpPr txBox="1">
                <a:spLocks noChangeArrowheads="1"/>
              </p:cNvSpPr>
              <p:nvPr/>
            </p:nvSpPr>
            <p:spPr bwMode="auto">
              <a:xfrm>
                <a:off x="5758434" y="1290465"/>
                <a:ext cx="962377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65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66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67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68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69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0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1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2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3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4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5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6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7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8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9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0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186" name="Text Box 18"/>
            <p:cNvSpPr txBox="1">
              <a:spLocks noChangeArrowheads="1"/>
            </p:cNvSpPr>
            <p:nvPr/>
          </p:nvSpPr>
          <p:spPr bwMode="auto">
            <a:xfrm>
              <a:off x="4127293" y="859909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=0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187" name="Text Box 18"/>
            <p:cNvSpPr txBox="1">
              <a:spLocks noChangeArrowheads="1"/>
            </p:cNvSpPr>
            <p:nvPr/>
          </p:nvSpPr>
          <p:spPr bwMode="auto">
            <a:xfrm>
              <a:off x="4127293" y="2588101"/>
              <a:ext cx="576064" cy="2590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  <a:spcBef>
                  <a:spcPts val="0"/>
                </a:spcBef>
                <a:defRPr/>
              </a:pPr>
              <a:r>
                <a:rPr lang="en-US" altLang="zh-CN" sz="1200" b="1" dirty="0" smtClean="0">
                  <a:ea typeface="宋体" panose="02010600030101010101" pitchFamily="2" charset="-122"/>
                </a:rPr>
                <a:t>X</a:t>
              </a:r>
              <a:r>
                <a:rPr kumimoji="0" lang="en-US" altLang="zh-CN" sz="1200" b="1" baseline="-25000" dirty="0" smtClean="0">
                  <a:ea typeface="宋体" panose="02010600030101010101" pitchFamily="2" charset="-122"/>
                </a:rPr>
                <a:t>1 </a:t>
              </a:r>
              <a:r>
                <a:rPr lang="en-US" altLang="zh-CN" sz="1200" b="1" dirty="0" smtClean="0">
                  <a:ea typeface="宋体" panose="02010600030101010101" pitchFamily="2" charset="-122"/>
                </a:rPr>
                <a:t>=1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189" name="AutoShape 43"/>
            <p:cNvSpPr>
              <a:spLocks noChangeArrowheads="1"/>
            </p:cNvSpPr>
            <p:nvPr/>
          </p:nvSpPr>
          <p:spPr bwMode="auto">
            <a:xfrm>
              <a:off x="3651701" y="1579989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90" name="AutoShape 43"/>
            <p:cNvSpPr>
              <a:spLocks noChangeArrowheads="1"/>
            </p:cNvSpPr>
            <p:nvPr/>
          </p:nvSpPr>
          <p:spPr bwMode="auto">
            <a:xfrm>
              <a:off x="3659203" y="3347487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cxnSp>
          <p:nvCxnSpPr>
            <p:cNvPr id="191" name="直接连接符 190"/>
            <p:cNvCxnSpPr/>
            <p:nvPr/>
          </p:nvCxnSpPr>
          <p:spPr bwMode="auto">
            <a:xfrm>
              <a:off x="3731660" y="2083147"/>
              <a:ext cx="0" cy="1296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2" name="组合 191"/>
            <p:cNvGrpSpPr/>
            <p:nvPr/>
          </p:nvGrpSpPr>
          <p:grpSpPr>
            <a:xfrm>
              <a:off x="3667603" y="4376058"/>
              <a:ext cx="1152128" cy="307777"/>
              <a:chOff x="539552" y="4443958"/>
              <a:chExt cx="1152128" cy="307777"/>
            </a:xfrm>
          </p:grpSpPr>
          <p:sp>
            <p:nvSpPr>
              <p:cNvPr id="193" name="Text Box 151"/>
              <p:cNvSpPr txBox="1">
                <a:spLocks noChangeArrowheads="1"/>
              </p:cNvSpPr>
              <p:nvPr/>
            </p:nvSpPr>
            <p:spPr bwMode="auto">
              <a:xfrm>
                <a:off x="539552" y="4443958"/>
                <a:ext cx="115212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Z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kumimoji="0" lang="en-US" altLang="zh-CN" sz="1400" b="1" dirty="0" smtClean="0">
                    <a:latin typeface="+mj-lt"/>
                  </a:rPr>
                  <a:t> 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196" name="Line 154"/>
              <p:cNvSpPr>
                <a:spLocks noChangeShapeType="1"/>
              </p:cNvSpPr>
              <p:nvPr/>
            </p:nvSpPr>
            <p:spPr bwMode="auto">
              <a:xfrm>
                <a:off x="999819" y="450110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</p:grpSp>
      <p:sp>
        <p:nvSpPr>
          <p:cNvPr id="197" name="Text Box 2"/>
          <p:cNvSpPr txBox="1">
            <a:spLocks noChangeArrowheads="1"/>
          </p:cNvSpPr>
          <p:nvPr/>
        </p:nvSpPr>
        <p:spPr bwMode="auto">
          <a:xfrm>
            <a:off x="5512431" y="2917428"/>
            <a:ext cx="237626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7.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检查无关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（略）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8" name="Text Box 149"/>
          <p:cNvSpPr txBox="1">
            <a:spLocks noChangeArrowheads="1"/>
          </p:cNvSpPr>
          <p:nvPr/>
        </p:nvSpPr>
        <p:spPr bwMode="auto">
          <a:xfrm>
            <a:off x="5508104" y="2539182"/>
            <a:ext cx="201622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略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3" name="组合 222"/>
          <p:cNvGrpSpPr/>
          <p:nvPr/>
        </p:nvGrpSpPr>
        <p:grpSpPr>
          <a:xfrm>
            <a:off x="5389796" y="664817"/>
            <a:ext cx="3528376" cy="1804043"/>
            <a:chOff x="5508120" y="987574"/>
            <a:chExt cx="3528376" cy="1804043"/>
          </a:xfrm>
        </p:grpSpPr>
        <p:grpSp>
          <p:nvGrpSpPr>
            <p:cNvPr id="199" name="组合 198"/>
            <p:cNvGrpSpPr/>
            <p:nvPr/>
          </p:nvGrpSpPr>
          <p:grpSpPr>
            <a:xfrm>
              <a:off x="5652120" y="987574"/>
              <a:ext cx="3059832" cy="307777"/>
              <a:chOff x="551195" y="4603876"/>
              <a:chExt cx="3059832" cy="307777"/>
            </a:xfrm>
          </p:grpSpPr>
          <p:sp>
            <p:nvSpPr>
              <p:cNvPr id="200" name="Text Box 151"/>
              <p:cNvSpPr txBox="1">
                <a:spLocks noChangeArrowheads="1"/>
              </p:cNvSpPr>
              <p:nvPr/>
            </p:nvSpPr>
            <p:spPr bwMode="auto">
              <a:xfrm>
                <a:off x="551195" y="4603876"/>
                <a:ext cx="3059832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D</a:t>
                </a:r>
                <a:r>
                  <a:rPr kumimoji="0" lang="en-US" altLang="zh-CN" sz="1400" b="1" baseline="-25000" dirty="0" smtClean="0">
                    <a:latin typeface="+mj-lt"/>
                  </a:rPr>
                  <a:t>3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+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01" name="Line 152"/>
              <p:cNvSpPr>
                <a:spLocks noChangeShapeType="1"/>
              </p:cNvSpPr>
              <p:nvPr/>
            </p:nvSpPr>
            <p:spPr bwMode="auto">
              <a:xfrm>
                <a:off x="3167336" y="4659982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02" name="Line 153"/>
              <p:cNvSpPr>
                <a:spLocks noChangeShapeType="1"/>
              </p:cNvSpPr>
              <p:nvPr/>
            </p:nvSpPr>
            <p:spPr bwMode="auto">
              <a:xfrm>
                <a:off x="1943649" y="4659982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03" name="Line 154"/>
              <p:cNvSpPr>
                <a:spLocks noChangeShapeType="1"/>
              </p:cNvSpPr>
              <p:nvPr/>
            </p:nvSpPr>
            <p:spPr bwMode="auto">
              <a:xfrm>
                <a:off x="1007770" y="464512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5652120" y="1347614"/>
              <a:ext cx="3384376" cy="307777"/>
              <a:chOff x="4644008" y="4515966"/>
              <a:chExt cx="3384376" cy="307777"/>
            </a:xfrm>
          </p:grpSpPr>
          <p:sp>
            <p:nvSpPr>
              <p:cNvPr id="205" name="Text Box 151"/>
              <p:cNvSpPr txBox="1">
                <a:spLocks noChangeArrowheads="1"/>
              </p:cNvSpPr>
              <p:nvPr/>
            </p:nvSpPr>
            <p:spPr bwMode="auto">
              <a:xfrm>
                <a:off x="4644008" y="4515966"/>
                <a:ext cx="3384376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D</a:t>
                </a:r>
                <a:r>
                  <a:rPr kumimoji="0" lang="en-US" altLang="zh-CN" sz="1400" b="1" baseline="-25000" dirty="0" smtClean="0">
                    <a:latin typeface="+mj-lt"/>
                  </a:rPr>
                  <a:t>2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lang="en-US" altLang="zh-CN" sz="1400" b="1" dirty="0" smtClean="0">
                    <a:latin typeface="+mj-lt"/>
                  </a:rPr>
                  <a:t>+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lang="en-US" altLang="zh-CN" sz="1400" b="1" dirty="0" smtClean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lang="en-US" altLang="zh-CN" sz="1400" b="1" dirty="0" smtClean="0"/>
                  <a:t> +</a:t>
                </a:r>
                <a:r>
                  <a:rPr kumimoji="0" lang="en-US" altLang="zh-CN" sz="1400" b="1" dirty="0" smtClean="0"/>
                  <a:t>X</a:t>
                </a:r>
                <a:r>
                  <a:rPr kumimoji="0" lang="en-US" altLang="zh-CN" sz="1400" b="1" baseline="-25000" dirty="0" smtClean="0"/>
                  <a:t>1</a:t>
                </a:r>
                <a:r>
                  <a:rPr kumimoji="0" lang="en-US" altLang="zh-CN" sz="1400" b="1" dirty="0" smtClean="0"/>
                  <a:t>X</a:t>
                </a:r>
                <a:r>
                  <a:rPr kumimoji="0" lang="en-US" altLang="zh-CN" sz="1400" b="1" baseline="-25000" dirty="0" smtClean="0"/>
                  <a:t>0.5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/>
                  <a:t> 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06" name="Line 152"/>
              <p:cNvSpPr>
                <a:spLocks noChangeShapeType="1"/>
              </p:cNvSpPr>
              <p:nvPr/>
            </p:nvSpPr>
            <p:spPr bwMode="auto">
              <a:xfrm>
                <a:off x="6716787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07" name="Line 153"/>
              <p:cNvSpPr>
                <a:spLocks noChangeShapeType="1"/>
              </p:cNvSpPr>
              <p:nvPr/>
            </p:nvSpPr>
            <p:spPr bwMode="auto">
              <a:xfrm>
                <a:off x="5763883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5104275" y="4573116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09" name="Line 152"/>
              <p:cNvSpPr>
                <a:spLocks noChangeShapeType="1"/>
              </p:cNvSpPr>
              <p:nvPr/>
            </p:nvSpPr>
            <p:spPr bwMode="auto">
              <a:xfrm>
                <a:off x="7299904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10" name="Line 152"/>
              <p:cNvSpPr>
                <a:spLocks noChangeShapeType="1"/>
              </p:cNvSpPr>
              <p:nvPr/>
            </p:nvSpPr>
            <p:spPr bwMode="auto">
              <a:xfrm>
                <a:off x="7116133" y="458797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5660071" y="1707654"/>
              <a:ext cx="2304256" cy="307777"/>
              <a:chOff x="4788024" y="843558"/>
              <a:chExt cx="2304256" cy="307777"/>
            </a:xfrm>
          </p:grpSpPr>
          <p:sp>
            <p:nvSpPr>
              <p:cNvPr id="212" name="Text Box 151"/>
              <p:cNvSpPr txBox="1">
                <a:spLocks noChangeArrowheads="1"/>
              </p:cNvSpPr>
              <p:nvPr/>
            </p:nvSpPr>
            <p:spPr bwMode="auto">
              <a:xfrm>
                <a:off x="4788024" y="843558"/>
                <a:ext cx="2304256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D</a:t>
                </a:r>
                <a:r>
                  <a:rPr kumimoji="0" lang="en-US" altLang="zh-CN" sz="1400" b="1" baseline="-25000" dirty="0" smtClean="0">
                    <a:latin typeface="+mj-lt"/>
                  </a:rPr>
                  <a:t>1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0.5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+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13" name="Line 153"/>
              <p:cNvSpPr>
                <a:spLocks noChangeShapeType="1"/>
              </p:cNvSpPr>
              <p:nvPr/>
            </p:nvSpPr>
            <p:spPr bwMode="auto">
              <a:xfrm>
                <a:off x="6180478" y="89966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5675973" y="2099947"/>
              <a:ext cx="1894671" cy="307777"/>
              <a:chOff x="539552" y="4443958"/>
              <a:chExt cx="1894671" cy="307777"/>
            </a:xfrm>
          </p:grpSpPr>
          <p:sp>
            <p:nvSpPr>
              <p:cNvPr id="215" name="Text Box 151"/>
              <p:cNvSpPr txBox="1">
                <a:spLocks noChangeArrowheads="1"/>
              </p:cNvSpPr>
              <p:nvPr/>
            </p:nvSpPr>
            <p:spPr bwMode="auto">
              <a:xfrm>
                <a:off x="539552" y="4443958"/>
                <a:ext cx="1894671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Y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kumimoji="0" lang="en-US" altLang="zh-CN" sz="1400" b="1" dirty="0" smtClean="0">
                    <a:latin typeface="+mj-lt"/>
                  </a:rPr>
                  <a:t> 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 </a:t>
                </a:r>
                <a:r>
                  <a:rPr lang="en-US" altLang="zh-CN" sz="1400" b="1" dirty="0" smtClean="0">
                    <a:latin typeface="+mj-lt"/>
                  </a:rPr>
                  <a:t>+ 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lang="en-US" altLang="zh-CN" sz="1400" b="1" dirty="0" smtClean="0"/>
                  <a:t> 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18" name="Line 154"/>
              <p:cNvSpPr>
                <a:spLocks noChangeShapeType="1"/>
              </p:cNvSpPr>
              <p:nvPr/>
            </p:nvSpPr>
            <p:spPr bwMode="auto">
              <a:xfrm>
                <a:off x="999819" y="450110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5708226" y="2483840"/>
              <a:ext cx="1152128" cy="307777"/>
              <a:chOff x="539552" y="4443958"/>
              <a:chExt cx="1152128" cy="307777"/>
            </a:xfrm>
          </p:grpSpPr>
          <p:sp>
            <p:nvSpPr>
              <p:cNvPr id="220" name="Text Box 151"/>
              <p:cNvSpPr txBox="1">
                <a:spLocks noChangeArrowheads="1"/>
              </p:cNvSpPr>
              <p:nvPr/>
            </p:nvSpPr>
            <p:spPr bwMode="auto">
              <a:xfrm>
                <a:off x="539552" y="4443958"/>
                <a:ext cx="115212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Z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kumimoji="0" lang="en-US" altLang="zh-CN" sz="1400" b="1" dirty="0" smtClean="0">
                    <a:latin typeface="+mj-lt"/>
                  </a:rPr>
                  <a:t> </a:t>
                </a:r>
                <a:r>
                  <a:rPr kumimoji="0" lang="en-US" altLang="zh-CN" sz="1400" b="1" baseline="-25000" dirty="0" smtClean="0">
                    <a:latin typeface="+mj-lt"/>
                  </a:rPr>
                  <a:t>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r>
                  <a:rPr kumimoji="0" lang="en-US" altLang="zh-CN" sz="1400" b="1" dirty="0" smtClean="0">
                    <a:latin typeface="+mj-lt"/>
                  </a:rPr>
                  <a:t>Q</a:t>
                </a:r>
                <a:r>
                  <a:rPr kumimoji="0" lang="en-US" altLang="zh-CN" sz="1400" b="1" baseline="-25000" dirty="0" smtClean="0">
                    <a:latin typeface="+mj-lt"/>
                  </a:rPr>
                  <a:t>3</a:t>
                </a:r>
                <a:r>
                  <a:rPr kumimoji="0" lang="en-US" altLang="zh-CN" sz="1400" b="1" baseline="30000" dirty="0" smtClean="0">
                    <a:latin typeface="+mj-lt"/>
                  </a:rPr>
                  <a:t>n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21" name="Line 154"/>
              <p:cNvSpPr>
                <a:spLocks noChangeShapeType="1"/>
              </p:cNvSpPr>
              <p:nvPr/>
            </p:nvSpPr>
            <p:spPr bwMode="auto">
              <a:xfrm>
                <a:off x="999819" y="4501108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sp>
          <p:nvSpPr>
            <p:cNvPr id="222" name="左大括号 221"/>
            <p:cNvSpPr/>
            <p:nvPr/>
          </p:nvSpPr>
          <p:spPr bwMode="auto">
            <a:xfrm>
              <a:off x="5508120" y="1131590"/>
              <a:ext cx="144000" cy="1512168"/>
            </a:xfrm>
            <a:prstGeom prst="leftBrace">
              <a:avLst>
                <a:gd name="adj1" fmla="val 49741"/>
                <a:gd name="adj2" fmla="val 50000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6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5158868" y="3410138"/>
            <a:ext cx="3816000" cy="1543991"/>
            <a:chOff x="5158868" y="3363838"/>
            <a:chExt cx="3816000" cy="1543991"/>
          </a:xfrm>
        </p:grpSpPr>
        <p:sp>
          <p:nvSpPr>
            <p:cNvPr id="229" name="竖卷形 228"/>
            <p:cNvSpPr/>
            <p:nvPr/>
          </p:nvSpPr>
          <p:spPr bwMode="auto">
            <a:xfrm>
              <a:off x="5158868" y="3363838"/>
              <a:ext cx="3816000" cy="1512000"/>
            </a:xfrm>
            <a:prstGeom prst="verticalScroll">
              <a:avLst>
                <a:gd name="adj" fmla="val 6655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06984" y="3830611"/>
              <a:ext cx="36369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Clr>
                  <a:schemeClr val="bg1"/>
                </a:buClr>
                <a:buSzPct val="80000"/>
                <a:buFont typeface="Wingdings" panose="05000000000000000000" pitchFamily="2" charset="2"/>
                <a:buChar char="Ø"/>
              </a:pPr>
              <a:r>
                <a:rPr lang="en-US" altLang="zh-CN" sz="1600" b="1" dirty="0" smtClean="0">
                  <a:latin typeface="+mj-lt"/>
                  <a:ea typeface="黑体" panose="02010609060101010101" pitchFamily="49" charset="-122"/>
                </a:rPr>
                <a:t>Moor</a:t>
              </a:r>
              <a:r>
                <a:rPr lang="zh-CN" altLang="en-US" sz="1600" b="1" dirty="0" smtClean="0">
                  <a:latin typeface="+mj-lt"/>
                  <a:ea typeface="黑体" panose="02010609060101010101" pitchFamily="49" charset="-122"/>
                </a:rPr>
                <a:t>型电路中的状态总数相对要多一些，需要使用较多的触发器资源。</a:t>
              </a:r>
              <a:endParaRPr lang="en-US" altLang="zh-CN" sz="1600" b="1" dirty="0" smtClean="0">
                <a:latin typeface="+mj-lt"/>
                <a:ea typeface="黑体" panose="02010609060101010101" pitchFamily="49" charset="-122"/>
              </a:endParaRPr>
            </a:p>
            <a:p>
              <a:pPr marL="173355" indent="-173355">
                <a:buClr>
                  <a:schemeClr val="bg1"/>
                </a:buClr>
                <a:buSzPct val="80000"/>
                <a:buFont typeface="Wingdings" panose="05000000000000000000" pitchFamily="2" charset="2"/>
                <a:buChar char="Ø"/>
              </a:pPr>
              <a:r>
                <a:rPr lang="en-US" altLang="zh-CN" sz="1600" b="1" dirty="0" smtClean="0">
                  <a:latin typeface="+mj-lt"/>
                  <a:ea typeface="黑体" panose="02010609060101010101" pitchFamily="49" charset="-122"/>
                </a:rPr>
                <a:t>Moor</a:t>
              </a:r>
              <a:r>
                <a:rPr lang="zh-CN" altLang="en-US" sz="1600" b="1" dirty="0" smtClean="0">
                  <a:latin typeface="+mj-lt"/>
                  <a:ea typeface="黑体" panose="02010609060101010101" pitchFamily="49" charset="-122"/>
                </a:rPr>
                <a:t>型电路的输出只与状态有关，输出没有毛刺。</a:t>
              </a:r>
              <a:endParaRPr lang="zh-CN" altLang="en-US" sz="1600" b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355071" y="3470571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Moor</a:t>
              </a:r>
              <a:r>
                <a:rPr lang="zh-CN" altLang="en-US" sz="1800" b="1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型电路与</a:t>
              </a:r>
              <a:r>
                <a:rPr lang="en-US" altLang="zh-CN" sz="1800" b="1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Mealy</a:t>
              </a:r>
              <a:r>
                <a:rPr lang="zh-CN" altLang="en-US" sz="1800" b="1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型电路比较</a:t>
              </a:r>
              <a:endParaRPr lang="en-US" altLang="zh-CN" sz="1800" b="1" dirty="0" smtClean="0">
                <a:solidFill>
                  <a:srgbClr val="C00000"/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用触发器设计同步时序逻辑</a:t>
            </a:r>
            <a:r>
              <a:rPr lang="en-US" altLang="zh-CN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实例</a:t>
            </a:r>
            <a:br>
              <a:rPr lang="en-US" altLang="zh-CN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 模8可逆计数器</a:t>
            </a:r>
            <a:endParaRPr lang="en-US" altLang="zh-CN" b="1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自动售卖机</a:t>
            </a:r>
            <a:endParaRPr lang="zh-CN" altLang="en-US" b="1" dirty="0">
              <a:solidFill>
                <a:schemeClr val="bg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 时序</a:t>
            </a:r>
            <a:r>
              <a:rPr lang="zh-CN" altLang="en-US" b="1" dirty="0" smtClean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锁</a:t>
            </a:r>
            <a:endParaRPr lang="zh-CN" altLang="en-US" dirty="0">
              <a:solidFill>
                <a:srgbClr val="0000CC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二进制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串行加法器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串行输入的</a:t>
            </a:r>
            <a:r>
              <a:rPr lang="en-US" altLang="zh-CN" b="1" dirty="0">
                <a:cs typeface="宋体" panose="02010600030101010101" pitchFamily="2" charset="-122"/>
                <a:sym typeface="+mn-ea"/>
              </a:rPr>
              <a:t>8421BCD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码检测器</a:t>
            </a:r>
            <a:endParaRPr lang="en-US" altLang="zh-CN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奇偶校验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器</a:t>
            </a:r>
            <a:endParaRPr lang="zh-CN" altLang="en-US" b="1" dirty="0" smtClean="0"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更复杂的同步时序逻辑设计</a:t>
            </a:r>
            <a:endParaRPr lang="zh-CN" altLang="en-US"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115616" y="1131590"/>
            <a:ext cx="4680520" cy="1774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spcBef>
                <a:spcPts val="4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输入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: 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X</a:t>
            </a:r>
            <a:r>
              <a:rPr kumimoji="0" lang="en-US" altLang="zh-CN" sz="1600" b="1" baseline="-250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X</a:t>
            </a:r>
            <a:r>
              <a:rPr kumimoji="0" lang="en-US" altLang="zh-CN" sz="1600" b="1" baseline="-250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，输出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: 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Z</a:t>
            </a:r>
            <a:endParaRPr lang="en-US" altLang="zh-CN" sz="1600" b="1" dirty="0" smtClean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该锁内部有四个状态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R</a:t>
            </a:r>
            <a:r>
              <a:rPr lang="zh-CN" altLang="en-US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B</a:t>
            </a:r>
            <a:r>
              <a:rPr lang="zh-CN" altLang="en-US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E</a:t>
            </a:r>
            <a:endParaRPr lang="en-US" altLang="zh-CN" sz="1600" b="1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依次输入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，时序锁从状态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R</a:t>
            </a:r>
            <a:r>
              <a:rPr lang="en-US" altLang="zh-CN" sz="1600" b="1" dirty="0" smtClean="0">
                <a:latin typeface="+mn-ea"/>
                <a:ea typeface="+mn-ea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B</a:t>
            </a:r>
            <a:r>
              <a:rPr lang="en-US" altLang="zh-CN" sz="1600" b="1" dirty="0" smtClean="0">
                <a:latin typeface="+mn-ea"/>
                <a:ea typeface="+mn-ea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，并开锁（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Z=1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1600" b="1" dirty="0" smtClean="0">
              <a:latin typeface="+mj-lt"/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不是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上述序列，进入状态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E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error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1600" b="1" dirty="0" smtClean="0">
              <a:latin typeface="+mj-lt"/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任何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时候只要输入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00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，都将返回状态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R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79880" name="Picture 11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55526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26849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3389" y="655747"/>
            <a:ext cx="437180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：利用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JK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触发器设计一个时序锁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546204" y="698716"/>
            <a:ext cx="2235691" cy="876146"/>
            <a:chOff x="1326307" y="1663395"/>
            <a:chExt cx="2235691" cy="876146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46658" y="1707654"/>
              <a:ext cx="1000233" cy="50779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时序锁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646405" y="1851670"/>
              <a:ext cx="3066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326307" y="1663395"/>
              <a:ext cx="45065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1</a:t>
              </a:r>
              <a:endParaRPr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922930" y="2407974"/>
              <a:ext cx="540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2453163" y="2205920"/>
              <a:ext cx="0" cy="21628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1479848" y="2231764"/>
              <a:ext cx="51169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CP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957843" y="1974267"/>
              <a:ext cx="2883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167745" y="1837915"/>
              <a:ext cx="394253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646405" y="2114197"/>
              <a:ext cx="3066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326307" y="1929011"/>
              <a:ext cx="374898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2</a:t>
              </a:r>
              <a:endParaRPr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7544" y="2963728"/>
            <a:ext cx="28575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20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67544" y="3378160"/>
            <a:ext cx="4032448" cy="14978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① 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状态设定</a:t>
            </a:r>
            <a:endParaRPr lang="zh-CN" altLang="en-US" sz="1800" b="1" dirty="0">
              <a:latin typeface="+mj-lt"/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</a:pPr>
            <a:r>
              <a:rPr lang="zh-CN" altLang="en-US" sz="1500" b="1" dirty="0">
                <a:latin typeface="+mj-lt"/>
                <a:ea typeface="黑体" panose="02010609060101010101" pitchFamily="49" charset="-122"/>
              </a:rPr>
              <a:t>   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R—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初始状态，输入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00</a:t>
            </a:r>
            <a:endParaRPr lang="zh-CN" altLang="en-US" sz="1500" b="1" dirty="0">
              <a:latin typeface="+mj-lt"/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</a:pPr>
            <a:r>
              <a:rPr lang="zh-CN" altLang="en-US" sz="15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B—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输入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00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后，再输入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01</a:t>
            </a:r>
            <a:endParaRPr lang="zh-CN" altLang="en-US" sz="1500" b="1" dirty="0">
              <a:latin typeface="+mj-lt"/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</a:pPr>
            <a:r>
              <a:rPr lang="zh-CN" altLang="en-US" sz="15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zh-CN" altLang="en-US" sz="1500" b="1" dirty="0" smtClean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C—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输入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00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01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后，再输入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11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，且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Z=1</a:t>
            </a:r>
            <a:endParaRPr lang="en-US" altLang="zh-CN" sz="1500" b="1" dirty="0" smtClean="0">
              <a:ea typeface="黑体" panose="02010609060101010101" pitchFamily="49" charset="-122"/>
            </a:endParaRPr>
          </a:p>
          <a:p>
            <a:pPr marL="180975" indent="-180975">
              <a:spcBef>
                <a:spcPts val="400"/>
              </a:spcBef>
            </a:pPr>
            <a:r>
              <a:rPr lang="en-US" altLang="zh-CN" sz="1500" b="1" dirty="0" smtClean="0">
                <a:ea typeface="黑体" panose="02010609060101010101" pitchFamily="49" charset="-122"/>
              </a:rPr>
              <a:t>        E—</a:t>
            </a:r>
            <a:r>
              <a:rPr lang="zh-CN" altLang="en-US" sz="1500" b="1" dirty="0" smtClean="0">
                <a:ea typeface="黑体" panose="02010609060101010101" pitchFamily="49" charset="-122"/>
              </a:rPr>
              <a:t>错误状态</a:t>
            </a:r>
            <a:endParaRPr kumimoji="0" lang="en-US" altLang="zh-CN" sz="1500" b="1" dirty="0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88" name="Group 2"/>
          <p:cNvGraphicFramePr>
            <a:graphicFrameLocks noGrp="1"/>
          </p:cNvGraphicFramePr>
          <p:nvPr/>
        </p:nvGraphicFramePr>
        <p:xfrm>
          <a:off x="4283968" y="3328382"/>
          <a:ext cx="4608512" cy="1691640"/>
        </p:xfrm>
        <a:graphic>
          <a:graphicData uri="http://schemas.openxmlformats.org/drawingml/2006/table">
            <a:tbl>
              <a:tblPr/>
              <a:tblGrid>
                <a:gridCol w="437970"/>
                <a:gridCol w="889907"/>
                <a:gridCol w="937324"/>
                <a:gridCol w="937324"/>
                <a:gridCol w="859214"/>
                <a:gridCol w="546773"/>
              </a:tblGrid>
              <a:tr h="12860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</a:rPr>
                        <a:t>现态</a:t>
                      </a:r>
                      <a:endParaRPr lang="en-US" altLang="zh-CN" sz="1400" b="1" dirty="0" smtClean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输出</a:t>
                      </a:r>
                      <a:endParaRPr lang="en-US" altLang="zh-CN" sz="1400" b="1" kern="1200" dirty="0" smtClean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2596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kern="1200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kern="1200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11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  <a:tr h="2259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3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722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3" name="组合 26"/>
          <p:cNvGrpSpPr/>
          <p:nvPr/>
        </p:nvGrpSpPr>
        <p:grpSpPr>
          <a:xfrm>
            <a:off x="5724128" y="1510950"/>
            <a:ext cx="3014811" cy="1752305"/>
            <a:chOff x="909117" y="1111845"/>
            <a:chExt cx="3014811" cy="1752305"/>
          </a:xfrm>
        </p:grpSpPr>
        <p:sp>
          <p:nvSpPr>
            <p:cNvPr id="28" name="Freeform 19"/>
            <p:cNvSpPr/>
            <p:nvPr/>
          </p:nvSpPr>
          <p:spPr bwMode="auto">
            <a:xfrm rot="8684165">
              <a:off x="1671327" y="2033313"/>
              <a:ext cx="1260000" cy="28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 rot="10800000">
              <a:off x="1659286" y="2614751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 type="triangle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 rot="5400000">
              <a:off x="2511064" y="1942321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31" name="Freeform 22"/>
            <p:cNvSpPr/>
            <p:nvPr/>
          </p:nvSpPr>
          <p:spPr bwMode="auto">
            <a:xfrm rot="4825010" flipH="1" flipV="1">
              <a:off x="1007640" y="2104247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909117" y="1183853"/>
              <a:ext cx="432048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1156551" y="1263231"/>
              <a:ext cx="396000" cy="288000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1947702" y="1111845"/>
              <a:ext cx="39205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2915816" y="1851670"/>
              <a:ext cx="679266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01,10</a:t>
              </a:r>
              <a:endParaRPr kumimoji="0" lang="en-US" altLang="zh-CN" sz="14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 rot="19440473">
              <a:off x="2246420" y="1922387"/>
              <a:ext cx="47031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1697013" y="2425289"/>
              <a:ext cx="1008112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01,10,11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1023887" y="1944274"/>
              <a:ext cx="47082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1961419" y="1501358"/>
              <a:ext cx="57763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2780575" y="2576150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946694" y="2388244"/>
              <a:ext cx="97723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01,10,11</a:t>
              </a:r>
              <a:endParaRPr kumimoji="0" lang="en-US" altLang="zh-CN" sz="14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grpSp>
          <p:nvGrpSpPr>
            <p:cNvPr id="4" name="组合 73"/>
            <p:cNvGrpSpPr/>
            <p:nvPr/>
          </p:nvGrpSpPr>
          <p:grpSpPr>
            <a:xfrm>
              <a:off x="1351816" y="2331991"/>
              <a:ext cx="428628" cy="360000"/>
              <a:chOff x="185707" y="1643056"/>
              <a:chExt cx="428628" cy="360000"/>
            </a:xfrm>
          </p:grpSpPr>
          <p:sp>
            <p:nvSpPr>
              <p:cNvPr id="56" name="椭圆 5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 smtClean="0">
                    <a:latin typeface="+mj-lt"/>
                    <a:ea typeface="宋体" panose="02010600030101010101" pitchFamily="2" charset="-122"/>
                  </a:rPr>
                  <a:t>C/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" name="Freeform 19"/>
            <p:cNvSpPr/>
            <p:nvPr/>
          </p:nvSpPr>
          <p:spPr bwMode="auto">
            <a:xfrm>
              <a:off x="1670905" y="1369545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5" name="组合 76"/>
            <p:cNvGrpSpPr/>
            <p:nvPr/>
          </p:nvGrpSpPr>
          <p:grpSpPr>
            <a:xfrm>
              <a:off x="2571024" y="2331991"/>
              <a:ext cx="428628" cy="360000"/>
              <a:chOff x="185707" y="1643056"/>
              <a:chExt cx="428628" cy="360000"/>
            </a:xfrm>
          </p:grpSpPr>
          <p:sp>
            <p:nvSpPr>
              <p:cNvPr id="54" name="椭圆 5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 smtClean="0">
                    <a:latin typeface="+mj-lt"/>
                    <a:ea typeface="宋体" panose="02010600030101010101" pitchFamily="2" charset="-122"/>
                  </a:rPr>
                  <a:t>E/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Freeform 19"/>
            <p:cNvSpPr/>
            <p:nvPr/>
          </p:nvSpPr>
          <p:spPr bwMode="auto">
            <a:xfrm rot="10800000">
              <a:off x="1661381" y="1648997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6" name="组合 67"/>
            <p:cNvGrpSpPr/>
            <p:nvPr/>
          </p:nvGrpSpPr>
          <p:grpSpPr>
            <a:xfrm>
              <a:off x="1342291" y="1406109"/>
              <a:ext cx="428628" cy="360000"/>
              <a:chOff x="185707" y="1643056"/>
              <a:chExt cx="428628" cy="360000"/>
            </a:xfrm>
          </p:grpSpPr>
          <p:sp>
            <p:nvSpPr>
              <p:cNvPr id="52" name="椭圆 5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 smtClean="0">
                    <a:latin typeface="+mj-lt"/>
                    <a:ea typeface="宋体" panose="02010600030101010101" pitchFamily="2" charset="-122"/>
                  </a:rPr>
                  <a:t>R/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组合 70"/>
            <p:cNvGrpSpPr/>
            <p:nvPr/>
          </p:nvGrpSpPr>
          <p:grpSpPr>
            <a:xfrm>
              <a:off x="2561499" y="1406109"/>
              <a:ext cx="428628" cy="360000"/>
              <a:chOff x="185707" y="1643056"/>
              <a:chExt cx="428628" cy="360000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 smtClean="0">
                    <a:latin typeface="+mj-lt"/>
                    <a:ea typeface="宋体" panose="02010600030101010101" pitchFamily="2" charset="-122"/>
                  </a:rPr>
                  <a:t>B/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" name="Freeform 19"/>
            <p:cNvSpPr/>
            <p:nvPr/>
          </p:nvSpPr>
          <p:spPr bwMode="auto">
            <a:xfrm rot="12752910">
              <a:off x="1415762" y="2080806"/>
              <a:ext cx="1260000" cy="216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 type="triangle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 rot="2319536">
              <a:off x="1624538" y="1957542"/>
              <a:ext cx="67667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10,11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5004048" y="2931790"/>
            <a:ext cx="108012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摩尔型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25" grpId="0"/>
      <p:bldP spid="26" grpId="0" autoUpdateAnimBg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 bwMode="auto">
          <a:xfrm>
            <a:off x="8248594" y="1736229"/>
            <a:ext cx="355854" cy="29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47234" y="1726704"/>
            <a:ext cx="845046" cy="29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5076056" y="1736229"/>
            <a:ext cx="1162800" cy="29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" name="Picture 11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55526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48494" y="2787774"/>
            <a:ext cx="18573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448494" y="3219822"/>
            <a:ext cx="153509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808534" y="4011910"/>
            <a:ext cx="1584176" cy="560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R: 00,  B</a:t>
            </a:r>
            <a:r>
              <a:rPr kumimoji="0" lang="en-US" altLang="zh-CN" sz="1600" b="1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01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E</a:t>
            </a:r>
            <a:r>
              <a:rPr kumimoji="0" lang="en-US" altLang="zh-CN" sz="1600" b="1" baseline="-25000" dirty="0" smtClean="0">
                <a:ea typeface="宋体" panose="02010600030101010101" pitchFamily="2" charset="-122"/>
              </a:rPr>
              <a:t> </a:t>
            </a:r>
            <a:r>
              <a:rPr kumimoji="0" lang="en-US" altLang="zh-CN" sz="1600" b="1" dirty="0" smtClean="0">
                <a:ea typeface="宋体" panose="02010600030101010101" pitchFamily="2" charset="-122"/>
              </a:rPr>
              <a:t>: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10,  C: 11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2339752" y="3335263"/>
            <a:ext cx="2160240" cy="2862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66750" indent="-666750" algn="just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en-US" altLang="zh-CN" sz="1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800" b="1" dirty="0" smtClean="0">
                <a:latin typeface="+mj-lt"/>
                <a:ea typeface="黑体" panose="02010609060101010101" pitchFamily="49" charset="-122"/>
              </a:rPr>
              <a:t>JK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93"/>
          <p:cNvGrpSpPr/>
          <p:nvPr/>
        </p:nvGrpSpPr>
        <p:grpSpPr>
          <a:xfrm>
            <a:off x="2752750" y="3723878"/>
            <a:ext cx="1224094" cy="852467"/>
            <a:chOff x="2339752" y="3507854"/>
            <a:chExt cx="1224094" cy="852467"/>
          </a:xfrm>
        </p:grpSpPr>
        <p:grpSp>
          <p:nvGrpSpPr>
            <p:cNvPr id="3" name="Group 34"/>
            <p:cNvGrpSpPr/>
            <p:nvPr/>
          </p:nvGrpSpPr>
          <p:grpSpPr bwMode="auto">
            <a:xfrm>
              <a:off x="2339752" y="3507854"/>
              <a:ext cx="1224094" cy="852467"/>
              <a:chOff x="2722" y="2490"/>
              <a:chExt cx="1934" cy="990"/>
            </a:xfrm>
          </p:grpSpPr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3888" y="3112"/>
                <a:ext cx="768" cy="32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1400" b="1" dirty="0"/>
              </a:p>
            </p:txBody>
          </p:sp>
          <p:sp>
            <p:nvSpPr>
              <p:cNvPr id="62" name="Rectangle 36"/>
              <p:cNvSpPr>
                <a:spLocks noChangeArrowheads="1"/>
              </p:cNvSpPr>
              <p:nvPr/>
            </p:nvSpPr>
            <p:spPr bwMode="auto">
              <a:xfrm>
                <a:off x="3120" y="3112"/>
                <a:ext cx="768" cy="32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400" b="1" dirty="0" smtClean="0">
                    <a:ea typeface="宋体" panose="02010600030101010101" pitchFamily="2" charset="-122"/>
                  </a:rPr>
                  <a:t>E</a:t>
                </a:r>
                <a:endParaRPr lang="en-US" altLang="zh-CN" sz="1400" b="1" dirty="0"/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3888" y="2784"/>
                <a:ext cx="768" cy="328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400" b="1" dirty="0" smtClean="0">
                    <a:ea typeface="宋体" panose="02010600030101010101" pitchFamily="2" charset="-122"/>
                  </a:rPr>
                  <a:t>B</a:t>
                </a:r>
                <a:endParaRPr lang="en-US" altLang="zh-CN" sz="1400" b="1" dirty="0"/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768" cy="328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400" b="1" dirty="0" smtClean="0"/>
                  <a:t>R</a:t>
                </a:r>
                <a:endParaRPr lang="en-US" altLang="zh-CN" sz="1400" b="1" dirty="0"/>
              </a:p>
            </p:txBody>
          </p:sp>
          <p:sp>
            <p:nvSpPr>
              <p:cNvPr id="80" name="Line 39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1" name="Line 40"/>
              <p:cNvSpPr>
                <a:spLocks noChangeShapeType="1"/>
              </p:cNvSpPr>
              <p:nvPr/>
            </p:nvSpPr>
            <p:spPr bwMode="auto">
              <a:xfrm>
                <a:off x="3120" y="3112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2" name="Line 41"/>
              <p:cNvSpPr>
                <a:spLocks noChangeShapeType="1"/>
              </p:cNvSpPr>
              <p:nvPr/>
            </p:nvSpPr>
            <p:spPr bwMode="auto">
              <a:xfrm>
                <a:off x="3120" y="343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3" name="Line 42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654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4" name="Line 43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65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5" name="Line 44"/>
              <p:cNvSpPr>
                <a:spLocks noChangeShapeType="1"/>
              </p:cNvSpPr>
              <p:nvPr/>
            </p:nvSpPr>
            <p:spPr bwMode="auto">
              <a:xfrm>
                <a:off x="4656" y="3112"/>
                <a:ext cx="0" cy="32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6" name="Line 45"/>
              <p:cNvSpPr>
                <a:spLocks noChangeShapeType="1"/>
              </p:cNvSpPr>
              <p:nvPr/>
            </p:nvSpPr>
            <p:spPr bwMode="auto">
              <a:xfrm>
                <a:off x="4656" y="2784"/>
                <a:ext cx="0" cy="328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7" name="Line 46"/>
              <p:cNvSpPr>
                <a:spLocks noChangeShapeType="1"/>
              </p:cNvSpPr>
              <p:nvPr/>
            </p:nvSpPr>
            <p:spPr bwMode="auto">
              <a:xfrm>
                <a:off x="2949" y="2657"/>
                <a:ext cx="171" cy="127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88" name="Text Box 47"/>
              <p:cNvSpPr txBox="1">
                <a:spLocks noChangeArrowheads="1"/>
              </p:cNvSpPr>
              <p:nvPr/>
            </p:nvSpPr>
            <p:spPr bwMode="auto">
              <a:xfrm>
                <a:off x="3312" y="2490"/>
                <a:ext cx="1230" cy="357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/>
                  <a:t>0       </a:t>
                </a:r>
                <a:r>
                  <a:rPr lang="en-US" altLang="zh-CN" sz="1400" b="1" dirty="0" smtClean="0"/>
                  <a:t>1</a:t>
                </a:r>
                <a:endParaRPr lang="en-US" altLang="zh-CN" sz="1400" b="1" dirty="0"/>
              </a:p>
            </p:txBody>
          </p:sp>
          <p:sp>
            <p:nvSpPr>
              <p:cNvPr id="89" name="Text Box 48"/>
              <p:cNvSpPr txBox="1">
                <a:spLocks noChangeArrowheads="1"/>
              </p:cNvSpPr>
              <p:nvPr/>
            </p:nvSpPr>
            <p:spPr bwMode="auto">
              <a:xfrm>
                <a:off x="2722" y="2800"/>
                <a:ext cx="384" cy="680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b="1" dirty="0"/>
                  <a:t>0</a:t>
                </a:r>
                <a:endParaRPr lang="en-US" altLang="zh-CN" sz="1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b="1" dirty="0"/>
                  <a:t>1</a:t>
                </a:r>
                <a:endParaRPr lang="en-US" altLang="zh-CN" sz="1400" b="1" dirty="0"/>
              </a:p>
            </p:txBody>
          </p:sp>
        </p:grpSp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3069357" y="4036293"/>
              <a:ext cx="486093" cy="280711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b="1" dirty="0" smtClean="0">
                  <a:ea typeface="宋体" panose="02010600030101010101" pitchFamily="2" charset="-122"/>
                </a:rPr>
                <a:t>C</a:t>
              </a:r>
              <a:endParaRPr lang="en-US" altLang="zh-CN" sz="1400" b="1" dirty="0"/>
            </a:p>
          </p:txBody>
        </p:sp>
      </p:grp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5076056" y="1328172"/>
          <a:ext cx="3528392" cy="33318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708"/>
                <a:gridCol w="289708"/>
                <a:gridCol w="289708"/>
                <a:gridCol w="289708"/>
                <a:gridCol w="425344"/>
                <a:gridCol w="432048"/>
                <a:gridCol w="288032"/>
                <a:gridCol w="288032"/>
                <a:gridCol w="288032"/>
                <a:gridCol w="288032"/>
                <a:gridCol w="360040"/>
              </a:tblGrid>
              <a:tr h="18970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现态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   输入      输出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X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1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200" b="1" baseline="30000" dirty="0" smtClean="0">
                          <a:latin typeface="+mj-lt"/>
                        </a:rPr>
                        <a:t>n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2</a:t>
                      </a:r>
                      <a:r>
                        <a:rPr lang="en-US" altLang="zh-CN" sz="1200" b="1" baseline="30000" dirty="0" smtClean="0">
                          <a:latin typeface="+mj-lt"/>
                        </a:rPr>
                        <a:t>n+1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200" b="1" baseline="30000" dirty="0" smtClean="0">
                          <a:latin typeface="+mj-lt"/>
                        </a:rPr>
                        <a:t>n+1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200" b="1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2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35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27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18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741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35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 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27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4932040" y="906274"/>
            <a:ext cx="28803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转换真值表 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5" name="Group 2"/>
          <p:cNvGraphicFramePr>
            <a:graphicFrameLocks noGrp="1"/>
          </p:cNvGraphicFramePr>
          <p:nvPr/>
        </p:nvGraphicFramePr>
        <p:xfrm>
          <a:off x="232470" y="843558"/>
          <a:ext cx="4608512" cy="1691640"/>
        </p:xfrm>
        <a:graphic>
          <a:graphicData uri="http://schemas.openxmlformats.org/drawingml/2006/table">
            <a:tbl>
              <a:tblPr/>
              <a:tblGrid>
                <a:gridCol w="437970"/>
                <a:gridCol w="889907"/>
                <a:gridCol w="937324"/>
                <a:gridCol w="937324"/>
                <a:gridCol w="859214"/>
                <a:gridCol w="546773"/>
              </a:tblGrid>
              <a:tr h="12860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</a:rPr>
                        <a:t>现态</a:t>
                      </a:r>
                      <a:endParaRPr lang="en-US" altLang="zh-CN" sz="1400" b="1" dirty="0" smtClean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输出</a:t>
                      </a:r>
                      <a:endParaRPr lang="en-US" altLang="zh-CN" sz="1400" b="1" kern="1200" dirty="0" smtClean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2596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kern="1200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kern="1200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11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  <a:tr h="2259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3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722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12"/>
          <p:cNvGrpSpPr/>
          <p:nvPr/>
        </p:nvGrpSpPr>
        <p:grpSpPr bwMode="auto">
          <a:xfrm>
            <a:off x="7141047" y="699542"/>
            <a:ext cx="2016223" cy="529032"/>
            <a:chOff x="4429119" y="1000114"/>
            <a:chExt cx="1113777" cy="249023"/>
          </a:xfrm>
        </p:grpSpPr>
        <p:sp>
          <p:nvSpPr>
            <p:cNvPr id="101" name="圆角矩形标注 13"/>
            <p:cNvSpPr>
              <a:spLocks noChangeArrowheads="1"/>
            </p:cNvSpPr>
            <p:nvPr/>
          </p:nvSpPr>
          <p:spPr bwMode="auto">
            <a:xfrm>
              <a:off x="4462660" y="1011897"/>
              <a:ext cx="994334" cy="237240"/>
            </a:xfrm>
            <a:prstGeom prst="wedgeRoundRectCallout">
              <a:avLst>
                <a:gd name="adj1" fmla="val -31797"/>
                <a:gd name="adj2" fmla="val 73297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429119" y="1000114"/>
              <a:ext cx="1113777" cy="24628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ea typeface="黑体" panose="02010609060101010101" pitchFamily="49" charset="-122"/>
                </a:rPr>
                <a:t>J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2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 K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2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>
                  <a:solidFill>
                    <a:schemeClr val="dk1"/>
                  </a:solidFill>
                </a:rPr>
                <a:t>Q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2</a:t>
              </a:r>
              <a:r>
                <a:rPr lang="en-US" altLang="zh-CN" sz="1400" b="1" baseline="30000" dirty="0" smtClean="0">
                  <a:solidFill>
                    <a:schemeClr val="dk1"/>
                  </a:solidFill>
                </a:rPr>
                <a:t>n</a:t>
              </a:r>
              <a:r>
                <a:rPr lang="zh-CN" altLang="en-US" sz="1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2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  <a:p>
              <a:r>
                <a:rPr lang="en-US" altLang="zh-CN" sz="1400" b="1" dirty="0" smtClean="0">
                  <a:ea typeface="黑体" panose="02010609060101010101" pitchFamily="49" charset="-122"/>
                </a:rPr>
                <a:t>J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1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 K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>
                  <a:solidFill>
                    <a:schemeClr val="dk1"/>
                  </a:solidFill>
                </a:rPr>
                <a:t>Q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1</a:t>
              </a:r>
              <a:r>
                <a:rPr lang="en-US" altLang="zh-CN" sz="1400" b="1" baseline="30000" dirty="0" smtClean="0">
                  <a:solidFill>
                    <a:schemeClr val="dk1"/>
                  </a:solidFill>
                </a:rPr>
                <a:t>n</a:t>
              </a:r>
              <a:r>
                <a:rPr lang="zh-CN" altLang="en-US" sz="1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1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726849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ldLvl="0" animBg="1"/>
      <p:bldP spid="92" grpId="0" bldLvl="0" animBg="1"/>
      <p:bldP spid="96" grpId="0" bldLvl="0" animBg="1"/>
      <p:bldP spid="36" grpId="0" bldLvl="0" animBg="1" autoUpdateAnimBg="0"/>
      <p:bldP spid="37" grpId="0" bldLvl="0" animBg="1" autoUpdateAnimBg="0"/>
      <p:bldP spid="39" grpId="0" bldLvl="0" animBg="1" autoUpdateAnimBg="0"/>
      <p:bldP spid="40" grpId="0" bldLvl="0" animBg="1" autoUpdateAnimBg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55526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770434" y="646584"/>
            <a:ext cx="20875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13"/>
          <p:cNvGrpSpPr/>
          <p:nvPr/>
        </p:nvGrpSpPr>
        <p:grpSpPr bwMode="auto">
          <a:xfrm>
            <a:off x="6228184" y="915566"/>
            <a:ext cx="2102841" cy="1538298"/>
            <a:chOff x="5952534" y="1050876"/>
            <a:chExt cx="2973623" cy="2043616"/>
          </a:xfrm>
        </p:grpSpPr>
        <p:sp>
          <p:nvSpPr>
            <p:cNvPr id="183" name="Rectangle 6"/>
            <p:cNvSpPr>
              <a:spLocks noChangeArrowheads="1"/>
            </p:cNvSpPr>
            <p:nvPr/>
          </p:nvSpPr>
          <p:spPr bwMode="auto">
            <a:xfrm>
              <a:off x="8301459" y="1975170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0</a:t>
              </a:r>
              <a:endParaRPr lang="en-US" altLang="zh-CN" sz="1200" b="1" dirty="0"/>
            </a:p>
          </p:txBody>
        </p:sp>
        <p:sp>
          <p:nvSpPr>
            <p:cNvPr id="184" name="Rectangle 7"/>
            <p:cNvSpPr>
              <a:spLocks noChangeArrowheads="1"/>
            </p:cNvSpPr>
            <p:nvPr/>
          </p:nvSpPr>
          <p:spPr bwMode="auto">
            <a:xfrm>
              <a:off x="7782347" y="1975170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185" name="Rectangle 8"/>
            <p:cNvSpPr>
              <a:spLocks noChangeArrowheads="1"/>
            </p:cNvSpPr>
            <p:nvPr/>
          </p:nvSpPr>
          <p:spPr bwMode="auto">
            <a:xfrm>
              <a:off x="7264822" y="1975170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186" name="Rectangle 9"/>
            <p:cNvSpPr>
              <a:spLocks noChangeArrowheads="1"/>
            </p:cNvSpPr>
            <p:nvPr/>
          </p:nvSpPr>
          <p:spPr bwMode="auto">
            <a:xfrm>
              <a:off x="6745709" y="1975170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1</a:t>
              </a:r>
              <a:endParaRPr lang="en-US" altLang="zh-CN" sz="1200" b="1" dirty="0"/>
            </a:p>
          </p:txBody>
        </p:sp>
        <p:sp>
          <p:nvSpPr>
            <p:cNvPr id="187" name="Rectangle 10"/>
            <p:cNvSpPr>
              <a:spLocks noChangeArrowheads="1"/>
            </p:cNvSpPr>
            <p:nvPr/>
          </p:nvSpPr>
          <p:spPr bwMode="auto">
            <a:xfrm>
              <a:off x="8301459" y="1601977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0</a:t>
              </a:r>
              <a:endParaRPr lang="en-US" altLang="zh-CN" sz="1200" b="1" dirty="0"/>
            </a:p>
          </p:txBody>
        </p:sp>
        <p:sp>
          <p:nvSpPr>
            <p:cNvPr id="188" name="Rectangle 11"/>
            <p:cNvSpPr>
              <a:spLocks noChangeArrowheads="1"/>
            </p:cNvSpPr>
            <p:nvPr/>
          </p:nvSpPr>
          <p:spPr bwMode="auto">
            <a:xfrm>
              <a:off x="7782347" y="1601977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189" name="Rectangle 12"/>
            <p:cNvSpPr>
              <a:spLocks noChangeArrowheads="1"/>
            </p:cNvSpPr>
            <p:nvPr/>
          </p:nvSpPr>
          <p:spPr bwMode="auto">
            <a:xfrm>
              <a:off x="7264822" y="1601977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190" name="Rectangle 13"/>
            <p:cNvSpPr>
              <a:spLocks noChangeArrowheads="1"/>
            </p:cNvSpPr>
            <p:nvPr/>
          </p:nvSpPr>
          <p:spPr bwMode="auto">
            <a:xfrm>
              <a:off x="6745709" y="1601977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0</a:t>
              </a:r>
              <a:endParaRPr lang="en-US" altLang="zh-CN" sz="1200" b="1" dirty="0"/>
            </a:p>
          </p:txBody>
        </p:sp>
        <p:sp>
          <p:nvSpPr>
            <p:cNvPr id="191" name="Line 14"/>
            <p:cNvSpPr>
              <a:spLocks noChangeShapeType="1"/>
            </p:cNvSpPr>
            <p:nvPr/>
          </p:nvSpPr>
          <p:spPr bwMode="auto">
            <a:xfrm>
              <a:off x="6745709" y="1601977"/>
              <a:ext cx="2073275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2" name="Line 15"/>
            <p:cNvSpPr>
              <a:spLocks noChangeShapeType="1"/>
            </p:cNvSpPr>
            <p:nvPr/>
          </p:nvSpPr>
          <p:spPr bwMode="auto">
            <a:xfrm>
              <a:off x="6745709" y="1975170"/>
              <a:ext cx="20732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3" name="Line 17"/>
            <p:cNvSpPr>
              <a:spLocks noChangeShapeType="1"/>
            </p:cNvSpPr>
            <p:nvPr/>
          </p:nvSpPr>
          <p:spPr bwMode="auto">
            <a:xfrm>
              <a:off x="6745709" y="1601977"/>
              <a:ext cx="0" cy="746386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4" name="Line 18"/>
            <p:cNvSpPr>
              <a:spLocks noChangeShapeType="1"/>
            </p:cNvSpPr>
            <p:nvPr/>
          </p:nvSpPr>
          <p:spPr bwMode="auto">
            <a:xfrm>
              <a:off x="7264822" y="1601977"/>
              <a:ext cx="0" cy="7463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5" name="Line 19"/>
            <p:cNvSpPr>
              <a:spLocks noChangeShapeType="1"/>
            </p:cNvSpPr>
            <p:nvPr/>
          </p:nvSpPr>
          <p:spPr bwMode="auto">
            <a:xfrm>
              <a:off x="7782347" y="1601977"/>
              <a:ext cx="0" cy="7463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6" name="Line 20"/>
            <p:cNvSpPr>
              <a:spLocks noChangeShapeType="1"/>
            </p:cNvSpPr>
            <p:nvPr/>
          </p:nvSpPr>
          <p:spPr bwMode="auto">
            <a:xfrm>
              <a:off x="8301459" y="1601977"/>
              <a:ext cx="0" cy="7463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7" name="Line 21"/>
            <p:cNvSpPr>
              <a:spLocks noChangeShapeType="1"/>
            </p:cNvSpPr>
            <p:nvPr/>
          </p:nvSpPr>
          <p:spPr bwMode="auto">
            <a:xfrm>
              <a:off x="8818984" y="1975170"/>
              <a:ext cx="0" cy="37319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8" name="Line 22"/>
            <p:cNvSpPr>
              <a:spLocks noChangeShapeType="1"/>
            </p:cNvSpPr>
            <p:nvPr/>
          </p:nvSpPr>
          <p:spPr bwMode="auto">
            <a:xfrm>
              <a:off x="8818984" y="1601977"/>
              <a:ext cx="0" cy="373193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199" name="Line 23"/>
            <p:cNvSpPr>
              <a:spLocks noChangeShapeType="1"/>
            </p:cNvSpPr>
            <p:nvPr/>
          </p:nvSpPr>
          <p:spPr bwMode="auto">
            <a:xfrm>
              <a:off x="6471072" y="1325245"/>
              <a:ext cx="274638" cy="276732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200" name="Text Box 24"/>
            <p:cNvSpPr txBox="1">
              <a:spLocks noChangeArrowheads="1"/>
            </p:cNvSpPr>
            <p:nvPr/>
          </p:nvSpPr>
          <p:spPr bwMode="auto">
            <a:xfrm>
              <a:off x="6737102" y="1274642"/>
              <a:ext cx="2189055" cy="367991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00     01     11     10</a:t>
              </a:r>
              <a:endParaRPr lang="en-US" altLang="zh-CN" sz="1200" b="1" dirty="0"/>
            </a:p>
          </p:txBody>
        </p:sp>
        <p:sp>
          <p:nvSpPr>
            <p:cNvPr id="201" name="Text Box 25"/>
            <p:cNvSpPr txBox="1">
              <a:spLocks noChangeArrowheads="1"/>
            </p:cNvSpPr>
            <p:nvPr/>
          </p:nvSpPr>
          <p:spPr bwMode="auto">
            <a:xfrm>
              <a:off x="6304856" y="1711086"/>
              <a:ext cx="504057" cy="138056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65000"/>
                </a:lnSpc>
                <a:spcBef>
                  <a:spcPts val="1200"/>
                </a:spcBef>
              </a:pPr>
              <a:r>
                <a:rPr lang="en-US" altLang="zh-CN" sz="1200" b="1" dirty="0"/>
                <a:t>00</a:t>
              </a:r>
              <a:endParaRPr lang="en-US" altLang="zh-CN" sz="1200" b="1" dirty="0"/>
            </a:p>
            <a:p>
              <a:pPr>
                <a:lnSpc>
                  <a:spcPct val="65000"/>
                </a:lnSpc>
                <a:spcBef>
                  <a:spcPts val="1200"/>
                </a:spcBef>
              </a:pPr>
              <a:r>
                <a:rPr lang="en-US" altLang="zh-CN" sz="1200" b="1" dirty="0"/>
                <a:t>01</a:t>
              </a:r>
              <a:endParaRPr lang="en-US" altLang="zh-CN" sz="1200" b="1" dirty="0"/>
            </a:p>
            <a:p>
              <a:pPr>
                <a:lnSpc>
                  <a:spcPct val="65000"/>
                </a:lnSpc>
                <a:spcBef>
                  <a:spcPts val="1200"/>
                </a:spcBef>
              </a:pPr>
              <a:r>
                <a:rPr lang="en-US" altLang="zh-CN" sz="1200" b="1" dirty="0"/>
                <a:t>11</a:t>
              </a:r>
              <a:endParaRPr lang="en-US" altLang="zh-CN" sz="1200" b="1" dirty="0"/>
            </a:p>
            <a:p>
              <a:pPr>
                <a:lnSpc>
                  <a:spcPct val="65000"/>
                </a:lnSpc>
                <a:spcBef>
                  <a:spcPts val="1200"/>
                </a:spcBef>
              </a:pPr>
              <a:r>
                <a:rPr lang="en-US" altLang="zh-CN" sz="1200" b="1" dirty="0"/>
                <a:t>10</a:t>
              </a:r>
              <a:endParaRPr lang="en-US" altLang="zh-CN" sz="1200" b="1" dirty="0"/>
            </a:p>
          </p:txBody>
        </p:sp>
        <p:sp>
          <p:nvSpPr>
            <p:cNvPr id="202" name="Text Box 26"/>
            <p:cNvSpPr txBox="1">
              <a:spLocks noChangeArrowheads="1"/>
            </p:cNvSpPr>
            <p:nvPr/>
          </p:nvSpPr>
          <p:spPr bwMode="auto">
            <a:xfrm>
              <a:off x="5952534" y="1290465"/>
              <a:ext cx="951272" cy="367991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 smtClean="0"/>
                <a:t>X</a:t>
              </a:r>
              <a:r>
                <a:rPr lang="en-US" altLang="zh-CN" sz="1200" b="1" baseline="-25000" dirty="0" smtClean="0"/>
                <a:t>1</a:t>
              </a:r>
              <a:r>
                <a:rPr lang="en-US" altLang="zh-CN" sz="1200" b="1" dirty="0" smtClean="0"/>
                <a:t>X</a:t>
              </a:r>
              <a:r>
                <a:rPr lang="en-US" altLang="zh-CN" sz="1200" b="1" baseline="-25000" dirty="0" smtClean="0"/>
                <a:t>2</a:t>
              </a:r>
              <a:endParaRPr lang="en-US" altLang="zh-CN" sz="1200" b="1" baseline="30000" dirty="0"/>
            </a:p>
          </p:txBody>
        </p:sp>
        <p:sp>
          <p:nvSpPr>
            <p:cNvPr id="203" name="Text Box 27"/>
            <p:cNvSpPr txBox="1">
              <a:spLocks noChangeArrowheads="1"/>
            </p:cNvSpPr>
            <p:nvPr/>
          </p:nvSpPr>
          <p:spPr bwMode="auto">
            <a:xfrm>
              <a:off x="6362587" y="1050876"/>
              <a:ext cx="1036175" cy="367991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 smtClean="0"/>
                <a:t>Q</a:t>
              </a:r>
              <a:r>
                <a:rPr lang="en-US" altLang="zh-CN" sz="1200" b="1" baseline="-25000" dirty="0" smtClean="0"/>
                <a:t>2</a:t>
              </a:r>
              <a:r>
                <a:rPr lang="en-US" altLang="zh-CN" sz="1200" b="1" baseline="30000" dirty="0" smtClean="0"/>
                <a:t>n</a:t>
              </a:r>
              <a:r>
                <a:rPr lang="en-US" altLang="zh-CN" sz="1200" b="1" dirty="0" smtClean="0"/>
                <a:t>Q</a:t>
              </a:r>
              <a:r>
                <a:rPr lang="en-US" altLang="zh-CN" sz="1200" b="1" baseline="-25000" dirty="0" smtClean="0"/>
                <a:t>1</a:t>
              </a:r>
              <a:r>
                <a:rPr lang="en-US" altLang="zh-CN" sz="1200" b="1" baseline="30000" dirty="0" smtClean="0"/>
                <a:t>n</a:t>
              </a:r>
              <a:endParaRPr lang="en-US" altLang="zh-CN" sz="1200" b="1" baseline="30000" dirty="0"/>
            </a:p>
          </p:txBody>
        </p:sp>
        <p:sp>
          <p:nvSpPr>
            <p:cNvPr id="204" name="Rectangle 6"/>
            <p:cNvSpPr>
              <a:spLocks noChangeArrowheads="1"/>
            </p:cNvSpPr>
            <p:nvPr/>
          </p:nvSpPr>
          <p:spPr bwMode="auto">
            <a:xfrm>
              <a:off x="8303520" y="2721299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0</a:t>
              </a:r>
              <a:endParaRPr lang="en-US" altLang="zh-CN" sz="1200" b="1" dirty="0"/>
            </a:p>
          </p:txBody>
        </p:sp>
        <p:sp>
          <p:nvSpPr>
            <p:cNvPr id="205" name="Rectangle 7"/>
            <p:cNvSpPr>
              <a:spLocks noChangeArrowheads="1"/>
            </p:cNvSpPr>
            <p:nvPr/>
          </p:nvSpPr>
          <p:spPr bwMode="auto">
            <a:xfrm>
              <a:off x="7784408" y="2721299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7266883" y="2721299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6747770" y="2721299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0</a:t>
              </a:r>
              <a:endParaRPr lang="en-US" altLang="zh-CN" sz="1200" b="1" dirty="0"/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8303520" y="2348106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0</a:t>
              </a:r>
              <a:endParaRPr lang="en-US" altLang="zh-CN" sz="1200" b="1" dirty="0"/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7784408" y="2348106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7266883" y="2348106"/>
              <a:ext cx="517525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X</a:t>
              </a:r>
              <a:endParaRPr lang="en-US" altLang="zh-CN" sz="1200" b="1" dirty="0"/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6747770" y="2348106"/>
              <a:ext cx="519113" cy="373193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200" b="1" dirty="0" smtClean="0"/>
                <a:t>0</a:t>
              </a:r>
              <a:endParaRPr lang="en-US" altLang="zh-CN" sz="1200" b="1" dirty="0"/>
            </a:p>
          </p:txBody>
        </p:sp>
        <p:sp>
          <p:nvSpPr>
            <p:cNvPr id="212" name="Line 15"/>
            <p:cNvSpPr>
              <a:spLocks noChangeShapeType="1"/>
            </p:cNvSpPr>
            <p:nvPr/>
          </p:nvSpPr>
          <p:spPr bwMode="auto">
            <a:xfrm>
              <a:off x="6747770" y="2721299"/>
              <a:ext cx="20732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213" name="Line 17"/>
            <p:cNvSpPr>
              <a:spLocks noChangeShapeType="1"/>
            </p:cNvSpPr>
            <p:nvPr/>
          </p:nvSpPr>
          <p:spPr bwMode="auto">
            <a:xfrm>
              <a:off x="6747770" y="2348106"/>
              <a:ext cx="0" cy="746386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214" name="Line 18"/>
            <p:cNvSpPr>
              <a:spLocks noChangeShapeType="1"/>
            </p:cNvSpPr>
            <p:nvPr/>
          </p:nvSpPr>
          <p:spPr bwMode="auto">
            <a:xfrm>
              <a:off x="7266883" y="2348106"/>
              <a:ext cx="0" cy="7463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7784408" y="2348106"/>
              <a:ext cx="0" cy="7463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216" name="Line 20"/>
            <p:cNvSpPr>
              <a:spLocks noChangeShapeType="1"/>
            </p:cNvSpPr>
            <p:nvPr/>
          </p:nvSpPr>
          <p:spPr bwMode="auto">
            <a:xfrm>
              <a:off x="8303520" y="2348106"/>
              <a:ext cx="0" cy="7463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217" name="Line 21"/>
            <p:cNvSpPr>
              <a:spLocks noChangeShapeType="1"/>
            </p:cNvSpPr>
            <p:nvPr/>
          </p:nvSpPr>
          <p:spPr bwMode="auto">
            <a:xfrm>
              <a:off x="8821045" y="2721299"/>
              <a:ext cx="0" cy="37319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218" name="Line 22"/>
            <p:cNvSpPr>
              <a:spLocks noChangeShapeType="1"/>
            </p:cNvSpPr>
            <p:nvPr/>
          </p:nvSpPr>
          <p:spPr bwMode="auto">
            <a:xfrm>
              <a:off x="8821045" y="2348106"/>
              <a:ext cx="0" cy="373193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200"/>
            </a:p>
          </p:txBody>
        </p:sp>
      </p:grpSp>
      <p:grpSp>
        <p:nvGrpSpPr>
          <p:cNvPr id="3" name="组合 218"/>
          <p:cNvGrpSpPr/>
          <p:nvPr/>
        </p:nvGrpSpPr>
        <p:grpSpPr>
          <a:xfrm>
            <a:off x="467544" y="991006"/>
            <a:ext cx="7662814" cy="4101024"/>
            <a:chOff x="467544" y="991006"/>
            <a:chExt cx="7662814" cy="4101024"/>
          </a:xfrm>
        </p:grpSpPr>
        <p:grpSp>
          <p:nvGrpSpPr>
            <p:cNvPr id="4" name="组合 113"/>
            <p:cNvGrpSpPr/>
            <p:nvPr/>
          </p:nvGrpSpPr>
          <p:grpSpPr bwMode="auto">
            <a:xfrm>
              <a:off x="467544" y="1039837"/>
              <a:ext cx="2127988" cy="1538298"/>
              <a:chOff x="5916975" y="1050876"/>
              <a:chExt cx="3009182" cy="2043616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0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33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34" name="Text Box 26"/>
              <p:cNvSpPr txBox="1">
                <a:spLocks noChangeArrowheads="1"/>
              </p:cNvSpPr>
              <p:nvPr/>
            </p:nvSpPr>
            <p:spPr bwMode="auto">
              <a:xfrm>
                <a:off x="5916975" y="1252504"/>
                <a:ext cx="758393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2</a:t>
                </a:r>
                <a:endParaRPr lang="en-US" altLang="zh-CN" sz="1200" b="1" baseline="30000" dirty="0"/>
              </a:p>
            </p:txBody>
          </p:sp>
          <p:sp>
            <p:nvSpPr>
              <p:cNvPr id="35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5" name="组合 113"/>
            <p:cNvGrpSpPr/>
            <p:nvPr/>
          </p:nvGrpSpPr>
          <p:grpSpPr bwMode="auto">
            <a:xfrm>
              <a:off x="467544" y="3035523"/>
              <a:ext cx="2132597" cy="1538298"/>
              <a:chOff x="5910456" y="1050876"/>
              <a:chExt cx="3015701" cy="2043616"/>
            </a:xfrm>
          </p:grpSpPr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8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69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70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5910456" y="1290465"/>
                <a:ext cx="962377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2</a:t>
                </a:r>
                <a:endParaRPr lang="en-US" altLang="zh-CN" sz="1200" b="1" baseline="30000" dirty="0"/>
              </a:p>
            </p:txBody>
          </p:sp>
          <p:sp>
            <p:nvSpPr>
              <p:cNvPr id="72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75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X</a:t>
                </a:r>
                <a:endParaRPr lang="en-US" altLang="zh-CN" sz="1200" b="1" dirty="0"/>
              </a:p>
            </p:txBody>
          </p:sp>
          <p:sp>
            <p:nvSpPr>
              <p:cNvPr id="77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78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79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80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81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2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3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4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5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87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89" name="Text Box 151"/>
            <p:cNvSpPr txBox="1">
              <a:spLocks noChangeArrowheads="1"/>
            </p:cNvSpPr>
            <p:nvPr/>
          </p:nvSpPr>
          <p:spPr bwMode="auto">
            <a:xfrm>
              <a:off x="1043608" y="2643758"/>
              <a:ext cx="144016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 smtClean="0">
                  <a:latin typeface="+mj-lt"/>
                </a:rPr>
                <a:t>J</a:t>
              </a:r>
              <a:r>
                <a:rPr kumimoji="0" lang="en-US" altLang="zh-CN" sz="1400" b="1" baseline="-25000" dirty="0" smtClean="0">
                  <a:latin typeface="+mj-lt"/>
                </a:rPr>
                <a:t>2 </a:t>
              </a:r>
              <a:r>
                <a:rPr lang="en-US" altLang="zh-CN" sz="1400" b="1" dirty="0">
                  <a:latin typeface="+mj-lt"/>
                </a:rPr>
                <a:t>= 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dirty="0" smtClean="0"/>
                <a:t>Q</a:t>
              </a:r>
              <a:r>
                <a:rPr kumimoji="0" lang="en-US" altLang="zh-CN" sz="1400" b="1" baseline="-25000" dirty="0" smtClean="0"/>
                <a:t>1</a:t>
              </a:r>
              <a:r>
                <a:rPr kumimoji="0" lang="en-US" altLang="zh-CN" sz="1400" b="1" baseline="30000" dirty="0" smtClean="0"/>
                <a:t>n</a:t>
              </a:r>
              <a:r>
                <a:rPr lang="en-US" altLang="zh-CN" sz="1400" b="1" dirty="0" smtClean="0">
                  <a:latin typeface="+mj-lt"/>
                </a:rPr>
                <a:t> + 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endParaRPr kumimoji="0" lang="en-US" altLang="zh-CN" sz="1400" b="1" baseline="30000" dirty="0">
                <a:latin typeface="+mj-lt"/>
              </a:endParaRPr>
            </a:p>
          </p:txBody>
        </p:sp>
        <p:grpSp>
          <p:nvGrpSpPr>
            <p:cNvPr id="6" name="组合 113"/>
            <p:cNvGrpSpPr/>
            <p:nvPr/>
          </p:nvGrpSpPr>
          <p:grpSpPr bwMode="auto">
            <a:xfrm>
              <a:off x="3275856" y="991006"/>
              <a:ext cx="2140942" cy="1538298"/>
              <a:chOff x="5898655" y="1050876"/>
              <a:chExt cx="3027502" cy="2043616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02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3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4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5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6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7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8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09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10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11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12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13" name="Text Box 26"/>
              <p:cNvSpPr txBox="1">
                <a:spLocks noChangeArrowheads="1"/>
              </p:cNvSpPr>
              <p:nvPr/>
            </p:nvSpPr>
            <p:spPr bwMode="auto">
              <a:xfrm>
                <a:off x="5898655" y="1290465"/>
                <a:ext cx="9512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2</a:t>
                </a:r>
                <a:endParaRPr lang="en-US" altLang="zh-CN" sz="1200" b="1" baseline="30000" dirty="0"/>
              </a:p>
            </p:txBody>
          </p:sp>
          <p:sp>
            <p:nvSpPr>
              <p:cNvPr id="114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15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16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17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19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21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22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23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4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6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7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8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29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7" name="组合 113"/>
            <p:cNvGrpSpPr/>
            <p:nvPr/>
          </p:nvGrpSpPr>
          <p:grpSpPr bwMode="auto">
            <a:xfrm>
              <a:off x="3563888" y="3147814"/>
              <a:ext cx="2096083" cy="1538298"/>
              <a:chOff x="5962090" y="1050876"/>
              <a:chExt cx="2964067" cy="204361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2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33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4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5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6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37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8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39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0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1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2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3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4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5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6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7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48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49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50" name="Text Box 26"/>
              <p:cNvSpPr txBox="1">
                <a:spLocks noChangeArrowheads="1"/>
              </p:cNvSpPr>
              <p:nvPr/>
            </p:nvSpPr>
            <p:spPr bwMode="auto">
              <a:xfrm>
                <a:off x="5962090" y="1290465"/>
                <a:ext cx="92754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endParaRPr lang="en-US" altLang="zh-CN" sz="1200" b="1" baseline="30000" dirty="0"/>
              </a:p>
            </p:txBody>
          </p:sp>
          <p:sp>
            <p:nvSpPr>
              <p:cNvPr id="151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3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54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5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6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58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9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60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1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2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3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4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5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6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167" name="AutoShape 43"/>
            <p:cNvSpPr>
              <a:spLocks noChangeArrowheads="1"/>
            </p:cNvSpPr>
            <p:nvPr/>
          </p:nvSpPr>
          <p:spPr bwMode="auto">
            <a:xfrm>
              <a:off x="1447080" y="1770137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70" name="AutoShape 43"/>
            <p:cNvSpPr>
              <a:spLocks noChangeArrowheads="1"/>
            </p:cNvSpPr>
            <p:nvPr/>
          </p:nvSpPr>
          <p:spPr bwMode="auto">
            <a:xfrm>
              <a:off x="3925321" y="1453530"/>
              <a:ext cx="1332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73" name="AutoShape 43"/>
            <p:cNvSpPr>
              <a:spLocks noChangeArrowheads="1"/>
            </p:cNvSpPr>
            <p:nvPr/>
          </p:nvSpPr>
          <p:spPr bwMode="auto">
            <a:xfrm>
              <a:off x="4896493" y="3578288"/>
              <a:ext cx="288000" cy="11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78" name="AutoShape 43"/>
            <p:cNvSpPr>
              <a:spLocks noChangeArrowheads="1"/>
            </p:cNvSpPr>
            <p:nvPr/>
          </p:nvSpPr>
          <p:spPr bwMode="auto">
            <a:xfrm>
              <a:off x="1087040" y="2039119"/>
              <a:ext cx="140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81" name="AutoShape 43"/>
            <p:cNvSpPr>
              <a:spLocks noChangeArrowheads="1"/>
            </p:cNvSpPr>
            <p:nvPr/>
          </p:nvSpPr>
          <p:spPr bwMode="auto">
            <a:xfrm>
              <a:off x="1826172" y="3477791"/>
              <a:ext cx="684000" cy="11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63" name="AutoShape 43"/>
            <p:cNvSpPr>
              <a:spLocks noChangeArrowheads="1"/>
            </p:cNvSpPr>
            <p:nvPr/>
          </p:nvSpPr>
          <p:spPr bwMode="auto">
            <a:xfrm>
              <a:off x="6834214" y="1655391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78" name="AutoShape 43"/>
            <p:cNvSpPr>
              <a:spLocks noChangeArrowheads="1"/>
            </p:cNvSpPr>
            <p:nvPr/>
          </p:nvSpPr>
          <p:spPr bwMode="auto">
            <a:xfrm>
              <a:off x="1087042" y="3477847"/>
              <a:ext cx="140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79" name="左中括号 278"/>
            <p:cNvSpPr/>
            <p:nvPr/>
          </p:nvSpPr>
          <p:spPr bwMode="auto">
            <a:xfrm rot="16200000">
              <a:off x="1681042" y="2857340"/>
              <a:ext cx="252000" cy="1440000"/>
            </a:xfrm>
            <a:prstGeom prst="leftBracket">
              <a:avLst>
                <a:gd name="adj" fmla="val 59863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0" name="左中括号 279"/>
            <p:cNvSpPr/>
            <p:nvPr/>
          </p:nvSpPr>
          <p:spPr bwMode="auto">
            <a:xfrm rot="5400000">
              <a:off x="1673777" y="3711887"/>
              <a:ext cx="252000" cy="1512000"/>
            </a:xfrm>
            <a:prstGeom prst="leftBracket">
              <a:avLst>
                <a:gd name="adj" fmla="val 59863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284"/>
            <p:cNvGrpSpPr/>
            <p:nvPr/>
          </p:nvGrpSpPr>
          <p:grpSpPr>
            <a:xfrm>
              <a:off x="4064004" y="2614488"/>
              <a:ext cx="1080120" cy="307777"/>
              <a:chOff x="3995936" y="2355726"/>
              <a:chExt cx="1080120" cy="307777"/>
            </a:xfrm>
          </p:grpSpPr>
          <p:sp>
            <p:nvSpPr>
              <p:cNvPr id="282" name="Text Box 151"/>
              <p:cNvSpPr txBox="1">
                <a:spLocks noChangeArrowheads="1"/>
              </p:cNvSpPr>
              <p:nvPr/>
            </p:nvSpPr>
            <p:spPr bwMode="auto">
              <a:xfrm>
                <a:off x="3995936" y="2355726"/>
                <a:ext cx="1080120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K</a:t>
                </a:r>
                <a:r>
                  <a:rPr kumimoji="0" lang="en-US" altLang="zh-CN" sz="1400" b="1" baseline="-25000" dirty="0" smtClean="0">
                    <a:latin typeface="+mj-lt"/>
                  </a:rPr>
                  <a:t>2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2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83" name="Line 153"/>
              <p:cNvSpPr>
                <a:spLocks noChangeShapeType="1"/>
              </p:cNvSpPr>
              <p:nvPr/>
            </p:nvSpPr>
            <p:spPr bwMode="auto">
              <a:xfrm>
                <a:off x="4447034" y="24086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84" name="Line 153"/>
              <p:cNvSpPr>
                <a:spLocks noChangeShapeType="1"/>
              </p:cNvSpPr>
              <p:nvPr/>
            </p:nvSpPr>
            <p:spPr bwMode="auto">
              <a:xfrm>
                <a:off x="4663074" y="24086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9" name="组合 288"/>
            <p:cNvGrpSpPr/>
            <p:nvPr/>
          </p:nvGrpSpPr>
          <p:grpSpPr>
            <a:xfrm>
              <a:off x="6834214" y="2552005"/>
              <a:ext cx="1296144" cy="307777"/>
              <a:chOff x="7164288" y="2335981"/>
              <a:chExt cx="1296144" cy="307777"/>
            </a:xfrm>
          </p:grpSpPr>
          <p:sp>
            <p:nvSpPr>
              <p:cNvPr id="286" name="Text Box 151"/>
              <p:cNvSpPr txBox="1">
                <a:spLocks noChangeArrowheads="1"/>
              </p:cNvSpPr>
              <p:nvPr/>
            </p:nvSpPr>
            <p:spPr bwMode="auto">
              <a:xfrm>
                <a:off x="7164288" y="2335981"/>
                <a:ext cx="129614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J</a:t>
                </a:r>
                <a:r>
                  <a:rPr kumimoji="0" lang="en-US" altLang="zh-CN" sz="1400" b="1" baseline="-25000" dirty="0" smtClean="0">
                    <a:latin typeface="+mj-lt"/>
                  </a:rPr>
                  <a:t>1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 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87" name="Line 153"/>
              <p:cNvSpPr>
                <a:spLocks noChangeShapeType="1"/>
              </p:cNvSpPr>
              <p:nvPr/>
            </p:nvSpPr>
            <p:spPr bwMode="auto">
              <a:xfrm>
                <a:off x="7596336" y="2393826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88" name="Line 153"/>
              <p:cNvSpPr>
                <a:spLocks noChangeShapeType="1"/>
              </p:cNvSpPr>
              <p:nvPr/>
            </p:nvSpPr>
            <p:spPr bwMode="auto">
              <a:xfrm>
                <a:off x="7990300" y="2393826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10" name="组合 294"/>
            <p:cNvGrpSpPr/>
            <p:nvPr/>
          </p:nvGrpSpPr>
          <p:grpSpPr>
            <a:xfrm>
              <a:off x="971600" y="4731990"/>
              <a:ext cx="1656184" cy="307777"/>
              <a:chOff x="1691680" y="4155926"/>
              <a:chExt cx="1656184" cy="307777"/>
            </a:xfrm>
          </p:grpSpPr>
          <p:sp>
            <p:nvSpPr>
              <p:cNvPr id="292" name="Text Box 151"/>
              <p:cNvSpPr txBox="1">
                <a:spLocks noChangeArrowheads="1"/>
              </p:cNvSpPr>
              <p:nvPr/>
            </p:nvSpPr>
            <p:spPr bwMode="auto">
              <a:xfrm>
                <a:off x="1691680" y="4155926"/>
                <a:ext cx="165618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K</a:t>
                </a:r>
                <a:r>
                  <a:rPr kumimoji="0" lang="en-US" altLang="zh-CN" sz="1400" b="1" baseline="-25000" dirty="0" smtClean="0">
                    <a:latin typeface="+mj-lt"/>
                  </a:rPr>
                  <a:t>1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/>
                  <a:t> 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lang="en-US" altLang="zh-CN" sz="1400" b="1" dirty="0" smtClean="0">
                    <a:latin typeface="+mj-lt"/>
                  </a:rPr>
                  <a:t> 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293" name="Line 153"/>
              <p:cNvSpPr>
                <a:spLocks noChangeShapeType="1"/>
              </p:cNvSpPr>
              <p:nvPr/>
            </p:nvSpPr>
            <p:spPr bwMode="auto">
              <a:xfrm>
                <a:off x="2627784" y="42088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94" name="Line 153"/>
              <p:cNvSpPr>
                <a:spLocks noChangeShapeType="1"/>
              </p:cNvSpPr>
              <p:nvPr/>
            </p:nvSpPr>
            <p:spPr bwMode="auto">
              <a:xfrm>
                <a:off x="3016399" y="42088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sp>
          <p:nvSpPr>
            <p:cNvPr id="297" name="Text Box 151"/>
            <p:cNvSpPr txBox="1">
              <a:spLocks noChangeArrowheads="1"/>
            </p:cNvSpPr>
            <p:nvPr/>
          </p:nvSpPr>
          <p:spPr bwMode="auto">
            <a:xfrm>
              <a:off x="4067944" y="4784253"/>
              <a:ext cx="129614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 smtClean="0">
                  <a:latin typeface="+mj-lt"/>
                </a:rPr>
                <a:t>Z</a:t>
              </a:r>
              <a:r>
                <a:rPr kumimoji="0" lang="en-US" altLang="zh-CN" sz="1400" b="1" baseline="-25000" dirty="0" smtClean="0">
                  <a:latin typeface="+mj-lt"/>
                </a:rPr>
                <a:t> </a:t>
              </a:r>
              <a:r>
                <a:rPr lang="en-US" altLang="zh-CN" sz="1400" b="1" dirty="0">
                  <a:latin typeface="+mj-lt"/>
                </a:rPr>
                <a:t>= </a:t>
              </a:r>
              <a:r>
                <a:rPr kumimoji="0" lang="en-US" altLang="zh-CN" sz="1400" b="1" dirty="0" smtClean="0"/>
                <a:t>Q</a:t>
              </a:r>
              <a:r>
                <a:rPr kumimoji="0" lang="en-US" altLang="zh-CN" sz="1400" b="1" baseline="-25000" dirty="0" smtClean="0"/>
                <a:t>2</a:t>
              </a:r>
              <a:r>
                <a:rPr kumimoji="0" lang="en-US" altLang="zh-CN" sz="1400" b="1" baseline="30000" dirty="0" smtClean="0"/>
                <a:t>n</a:t>
              </a:r>
              <a:r>
                <a:rPr kumimoji="0" lang="en-US" altLang="zh-CN" sz="1400" b="1" dirty="0" smtClean="0"/>
                <a:t>Q</a:t>
              </a:r>
              <a:r>
                <a:rPr kumimoji="0" lang="en-US" altLang="zh-CN" sz="1400" b="1" baseline="-25000" dirty="0" smtClean="0"/>
                <a:t>1</a:t>
              </a:r>
              <a:r>
                <a:rPr kumimoji="0" lang="en-US" altLang="zh-CN" sz="1400" b="1" baseline="30000" dirty="0" smtClean="0"/>
                <a:t>n</a:t>
              </a:r>
              <a:endParaRPr kumimoji="0" lang="en-US" altLang="zh-CN" sz="1400" b="1" baseline="30000" dirty="0">
                <a:latin typeface="+mj-lt"/>
              </a:endParaRPr>
            </a:p>
          </p:txBody>
        </p:sp>
      </p:grpSp>
      <p:sp>
        <p:nvSpPr>
          <p:cNvPr id="219" name="Text Box 4"/>
          <p:cNvSpPr txBox="1">
            <a:spLocks noChangeArrowheads="1"/>
          </p:cNvSpPr>
          <p:nvPr/>
        </p:nvSpPr>
        <p:spPr bwMode="auto">
          <a:xfrm>
            <a:off x="1726849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55526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49"/>
          <p:cNvSpPr txBox="1">
            <a:spLocks noChangeArrowheads="1"/>
          </p:cNvSpPr>
          <p:nvPr/>
        </p:nvSpPr>
        <p:spPr bwMode="auto">
          <a:xfrm>
            <a:off x="827584" y="699542"/>
            <a:ext cx="201622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83"/>
          <p:cNvGrpSpPr/>
          <p:nvPr/>
        </p:nvGrpSpPr>
        <p:grpSpPr>
          <a:xfrm>
            <a:off x="1331640" y="1203598"/>
            <a:ext cx="1800184" cy="1747937"/>
            <a:chOff x="899608" y="1275606"/>
            <a:chExt cx="1800184" cy="1747937"/>
          </a:xfrm>
        </p:grpSpPr>
        <p:sp>
          <p:nvSpPr>
            <p:cNvPr id="69" name="Text Box 151"/>
            <p:cNvSpPr txBox="1">
              <a:spLocks noChangeArrowheads="1"/>
            </p:cNvSpPr>
            <p:nvPr/>
          </p:nvSpPr>
          <p:spPr bwMode="auto">
            <a:xfrm>
              <a:off x="1043608" y="1275606"/>
              <a:ext cx="144016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 smtClean="0">
                  <a:latin typeface="+mj-lt"/>
                </a:rPr>
                <a:t>J</a:t>
              </a:r>
              <a:r>
                <a:rPr kumimoji="0" lang="en-US" altLang="zh-CN" sz="1400" b="1" baseline="-25000" dirty="0" smtClean="0">
                  <a:latin typeface="+mj-lt"/>
                </a:rPr>
                <a:t>2 </a:t>
              </a:r>
              <a:r>
                <a:rPr lang="en-US" altLang="zh-CN" sz="1400" b="1" dirty="0">
                  <a:latin typeface="+mj-lt"/>
                </a:rPr>
                <a:t>= 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2</a:t>
              </a:r>
              <a:r>
                <a:rPr kumimoji="0" lang="en-US" altLang="zh-CN" sz="1400" b="1" dirty="0" smtClean="0"/>
                <a:t>Q</a:t>
              </a:r>
              <a:r>
                <a:rPr kumimoji="0" lang="en-US" altLang="zh-CN" sz="1400" b="1" baseline="-25000" dirty="0" smtClean="0"/>
                <a:t>1</a:t>
              </a:r>
              <a:r>
                <a:rPr kumimoji="0" lang="en-US" altLang="zh-CN" sz="1400" b="1" baseline="30000" dirty="0" smtClean="0"/>
                <a:t>n</a:t>
              </a:r>
              <a:r>
                <a:rPr lang="en-US" altLang="zh-CN" sz="1400" b="1" dirty="0" smtClean="0">
                  <a:latin typeface="+mj-lt"/>
                </a:rPr>
                <a:t> + </a:t>
              </a:r>
              <a:r>
                <a:rPr kumimoji="0" lang="en-US" altLang="zh-CN" sz="1400" b="1" dirty="0" smtClean="0">
                  <a:latin typeface="+mj-lt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</a:rPr>
                <a:t>1</a:t>
              </a:r>
              <a:endParaRPr kumimoji="0" lang="en-US" altLang="zh-CN" sz="1400" b="1" baseline="30000" dirty="0">
                <a:latin typeface="+mj-lt"/>
              </a:endParaRPr>
            </a:p>
          </p:txBody>
        </p:sp>
        <p:grpSp>
          <p:nvGrpSpPr>
            <p:cNvPr id="3" name="组合 69"/>
            <p:cNvGrpSpPr/>
            <p:nvPr/>
          </p:nvGrpSpPr>
          <p:grpSpPr>
            <a:xfrm>
              <a:off x="1043608" y="1635646"/>
              <a:ext cx="1080120" cy="307777"/>
              <a:chOff x="3995936" y="2355726"/>
              <a:chExt cx="1080120" cy="307777"/>
            </a:xfrm>
          </p:grpSpPr>
          <p:sp>
            <p:nvSpPr>
              <p:cNvPr id="71" name="Text Box 151"/>
              <p:cNvSpPr txBox="1">
                <a:spLocks noChangeArrowheads="1"/>
              </p:cNvSpPr>
              <p:nvPr/>
            </p:nvSpPr>
            <p:spPr bwMode="auto">
              <a:xfrm>
                <a:off x="3995936" y="2355726"/>
                <a:ext cx="1080120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K</a:t>
                </a:r>
                <a:r>
                  <a:rPr kumimoji="0" lang="en-US" altLang="zh-CN" sz="1400" b="1" baseline="-25000" dirty="0" smtClean="0">
                    <a:latin typeface="+mj-lt"/>
                  </a:rPr>
                  <a:t>2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2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72" name="Line 153"/>
              <p:cNvSpPr>
                <a:spLocks noChangeShapeType="1"/>
              </p:cNvSpPr>
              <p:nvPr/>
            </p:nvSpPr>
            <p:spPr bwMode="auto">
              <a:xfrm>
                <a:off x="4447034" y="24086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73" name="Line 153"/>
              <p:cNvSpPr>
                <a:spLocks noChangeShapeType="1"/>
              </p:cNvSpPr>
              <p:nvPr/>
            </p:nvSpPr>
            <p:spPr bwMode="auto">
              <a:xfrm>
                <a:off x="4663074" y="24086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4" name="组合 73"/>
            <p:cNvGrpSpPr/>
            <p:nvPr/>
          </p:nvGrpSpPr>
          <p:grpSpPr>
            <a:xfrm>
              <a:off x="1043608" y="1995686"/>
              <a:ext cx="1296144" cy="307777"/>
              <a:chOff x="7164288" y="2335981"/>
              <a:chExt cx="1296144" cy="307777"/>
            </a:xfrm>
          </p:grpSpPr>
          <p:sp>
            <p:nvSpPr>
              <p:cNvPr id="75" name="Text Box 151"/>
              <p:cNvSpPr txBox="1">
                <a:spLocks noChangeArrowheads="1"/>
              </p:cNvSpPr>
              <p:nvPr/>
            </p:nvSpPr>
            <p:spPr bwMode="auto">
              <a:xfrm>
                <a:off x="7164288" y="2335981"/>
                <a:ext cx="129614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J</a:t>
                </a:r>
                <a:r>
                  <a:rPr kumimoji="0" lang="en-US" altLang="zh-CN" sz="1400" b="1" baseline="-25000" dirty="0" smtClean="0">
                    <a:latin typeface="+mj-lt"/>
                  </a:rPr>
                  <a:t>1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>
                    <a:latin typeface="+mj-lt"/>
                  </a:rPr>
                  <a:t> 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76" name="Line 153"/>
              <p:cNvSpPr>
                <a:spLocks noChangeShapeType="1"/>
              </p:cNvSpPr>
              <p:nvPr/>
            </p:nvSpPr>
            <p:spPr bwMode="auto">
              <a:xfrm>
                <a:off x="7596336" y="2393826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77" name="Line 153"/>
              <p:cNvSpPr>
                <a:spLocks noChangeShapeType="1"/>
              </p:cNvSpPr>
              <p:nvPr/>
            </p:nvSpPr>
            <p:spPr bwMode="auto">
              <a:xfrm>
                <a:off x="7990300" y="2393826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grpSp>
          <p:nvGrpSpPr>
            <p:cNvPr id="5" name="组合 77"/>
            <p:cNvGrpSpPr/>
            <p:nvPr/>
          </p:nvGrpSpPr>
          <p:grpSpPr>
            <a:xfrm>
              <a:off x="1043608" y="2346201"/>
              <a:ext cx="1656184" cy="307777"/>
              <a:chOff x="1691680" y="4155926"/>
              <a:chExt cx="1656184" cy="307777"/>
            </a:xfrm>
          </p:grpSpPr>
          <p:sp>
            <p:nvSpPr>
              <p:cNvPr id="79" name="Text Box 151"/>
              <p:cNvSpPr txBox="1">
                <a:spLocks noChangeArrowheads="1"/>
              </p:cNvSpPr>
              <p:nvPr/>
            </p:nvSpPr>
            <p:spPr bwMode="auto">
              <a:xfrm>
                <a:off x="1691680" y="4155926"/>
                <a:ext cx="165618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 smtClean="0">
                    <a:latin typeface="+mj-lt"/>
                  </a:rPr>
                  <a:t>K</a:t>
                </a:r>
                <a:r>
                  <a:rPr kumimoji="0" lang="en-US" altLang="zh-CN" sz="1400" b="1" baseline="-25000" dirty="0" smtClean="0">
                    <a:latin typeface="+mj-lt"/>
                  </a:rPr>
                  <a:t>1 </a:t>
                </a:r>
                <a:r>
                  <a:rPr lang="en-US" altLang="zh-CN" sz="1400" b="1" dirty="0">
                    <a:latin typeface="+mj-lt"/>
                  </a:rPr>
                  <a:t>= </a:t>
                </a:r>
                <a:r>
                  <a:rPr kumimoji="0" lang="en-US" altLang="zh-CN" sz="1400" b="1" dirty="0" smtClean="0"/>
                  <a:t>Q</a:t>
                </a:r>
                <a:r>
                  <a:rPr kumimoji="0" lang="en-US" altLang="zh-CN" sz="1400" b="1" baseline="-25000" dirty="0" smtClean="0"/>
                  <a:t>2</a:t>
                </a:r>
                <a:r>
                  <a:rPr kumimoji="0" lang="en-US" altLang="zh-CN" sz="1400" b="1" baseline="30000" dirty="0" smtClean="0"/>
                  <a:t>n</a:t>
                </a:r>
                <a:r>
                  <a:rPr lang="en-US" altLang="zh-CN" sz="1400" b="1" dirty="0" smtClean="0"/>
                  <a:t> 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2</a:t>
                </a:r>
                <a:r>
                  <a:rPr lang="en-US" altLang="zh-CN" sz="1400" b="1" dirty="0" smtClean="0">
                    <a:latin typeface="+mj-lt"/>
                  </a:rPr>
                  <a:t> + </a:t>
                </a:r>
                <a:r>
                  <a:rPr kumimoji="0" lang="en-US" altLang="zh-CN" sz="1400" b="1" dirty="0" smtClean="0">
                    <a:latin typeface="+mj-lt"/>
                  </a:rPr>
                  <a:t>X</a:t>
                </a:r>
                <a:r>
                  <a:rPr kumimoji="0" lang="en-US" altLang="zh-CN" sz="1400" b="1" baseline="-25000" dirty="0" smtClean="0">
                    <a:latin typeface="+mj-lt"/>
                  </a:rPr>
                  <a:t>1</a:t>
                </a:r>
                <a:endParaRPr kumimoji="0" lang="en-US" altLang="zh-CN" sz="1400" b="1" baseline="30000" dirty="0">
                  <a:latin typeface="+mj-lt"/>
                </a:endParaRPr>
              </a:p>
            </p:txBody>
          </p:sp>
          <p:sp>
            <p:nvSpPr>
              <p:cNvPr id="80" name="Line 153"/>
              <p:cNvSpPr>
                <a:spLocks noChangeShapeType="1"/>
              </p:cNvSpPr>
              <p:nvPr/>
            </p:nvSpPr>
            <p:spPr bwMode="auto">
              <a:xfrm>
                <a:off x="2627784" y="42088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81" name="Line 153"/>
              <p:cNvSpPr>
                <a:spLocks noChangeShapeType="1"/>
              </p:cNvSpPr>
              <p:nvPr/>
            </p:nvSpPr>
            <p:spPr bwMode="auto">
              <a:xfrm>
                <a:off x="3016399" y="4208884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>
                  <a:latin typeface="+mj-lt"/>
                </a:endParaRPr>
              </a:p>
            </p:txBody>
          </p:sp>
        </p:grpSp>
        <p:sp>
          <p:nvSpPr>
            <p:cNvPr id="82" name="Text Box 151"/>
            <p:cNvSpPr txBox="1">
              <a:spLocks noChangeArrowheads="1"/>
            </p:cNvSpPr>
            <p:nvPr/>
          </p:nvSpPr>
          <p:spPr bwMode="auto">
            <a:xfrm>
              <a:off x="1062658" y="2715766"/>
              <a:ext cx="129614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 smtClean="0">
                  <a:latin typeface="+mj-lt"/>
                </a:rPr>
                <a:t>Z</a:t>
              </a:r>
              <a:r>
                <a:rPr kumimoji="0" lang="en-US" altLang="zh-CN" sz="1400" b="1" baseline="-25000" dirty="0" smtClean="0">
                  <a:latin typeface="+mj-lt"/>
                </a:rPr>
                <a:t> </a:t>
              </a:r>
              <a:r>
                <a:rPr lang="en-US" altLang="zh-CN" sz="1400" b="1" dirty="0">
                  <a:latin typeface="+mj-lt"/>
                </a:rPr>
                <a:t>= </a:t>
              </a:r>
              <a:r>
                <a:rPr kumimoji="0" lang="en-US" altLang="zh-CN" sz="1400" b="1" dirty="0" smtClean="0"/>
                <a:t>Q</a:t>
              </a:r>
              <a:r>
                <a:rPr kumimoji="0" lang="en-US" altLang="zh-CN" sz="1400" b="1" baseline="-25000" dirty="0" smtClean="0"/>
                <a:t>2</a:t>
              </a:r>
              <a:r>
                <a:rPr kumimoji="0" lang="en-US" altLang="zh-CN" sz="1400" b="1" baseline="30000" dirty="0" smtClean="0"/>
                <a:t>n</a:t>
              </a:r>
              <a:r>
                <a:rPr kumimoji="0" lang="en-US" altLang="zh-CN" sz="1400" b="1" dirty="0" smtClean="0"/>
                <a:t>Q</a:t>
              </a:r>
              <a:r>
                <a:rPr kumimoji="0" lang="en-US" altLang="zh-CN" sz="1400" b="1" baseline="-25000" dirty="0" smtClean="0"/>
                <a:t>1</a:t>
              </a:r>
              <a:r>
                <a:rPr kumimoji="0" lang="en-US" altLang="zh-CN" sz="1400" b="1" baseline="30000" dirty="0" smtClean="0"/>
                <a:t>n</a:t>
              </a:r>
              <a:endParaRPr kumimoji="0" lang="en-US" altLang="zh-CN" sz="1400" b="1" baseline="30000" dirty="0">
                <a:latin typeface="+mj-lt"/>
              </a:endParaRPr>
            </a:p>
          </p:txBody>
        </p:sp>
        <p:sp>
          <p:nvSpPr>
            <p:cNvPr id="83" name="左大括号 82"/>
            <p:cNvSpPr/>
            <p:nvPr/>
          </p:nvSpPr>
          <p:spPr bwMode="auto">
            <a:xfrm>
              <a:off x="899608" y="1383790"/>
              <a:ext cx="144000" cy="1548000"/>
            </a:xfrm>
            <a:prstGeom prst="leftBrace">
              <a:avLst>
                <a:gd name="adj1" fmla="val 57937"/>
                <a:gd name="adj2" fmla="val 50000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201"/>
          <p:cNvGrpSpPr/>
          <p:nvPr/>
        </p:nvGrpSpPr>
        <p:grpSpPr>
          <a:xfrm>
            <a:off x="4499992" y="732865"/>
            <a:ext cx="3484750" cy="3711093"/>
            <a:chOff x="4286072" y="1028680"/>
            <a:chExt cx="3484750" cy="3711093"/>
          </a:xfrm>
        </p:grpSpPr>
        <p:sp>
          <p:nvSpPr>
            <p:cNvPr id="197" name="Line 25"/>
            <p:cNvSpPr>
              <a:spLocks noChangeShapeType="1"/>
            </p:cNvSpPr>
            <p:nvPr/>
          </p:nvSpPr>
          <p:spPr bwMode="auto">
            <a:xfrm rot="16200000">
              <a:off x="5954972" y="2655829"/>
              <a:ext cx="57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543647" y="2915312"/>
              <a:ext cx="491267" cy="30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直接连接符 34"/>
            <p:cNvCxnSpPr>
              <a:cxnSpLocks noChangeShapeType="1"/>
            </p:cNvCxnSpPr>
            <p:nvPr/>
          </p:nvCxnSpPr>
          <p:spPr bwMode="auto">
            <a:xfrm rot="5400000">
              <a:off x="5830017" y="2496071"/>
              <a:ext cx="395256" cy="1587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oval" w="sm" len="sm"/>
              <a:tailEnd type="oval" w="sm" len="sm"/>
            </a:ln>
          </p:spPr>
        </p:cxnSp>
        <p:grpSp>
          <p:nvGrpSpPr>
            <p:cNvPr id="7" name="组合 16"/>
            <p:cNvGrpSpPr/>
            <p:nvPr/>
          </p:nvGrpSpPr>
          <p:grpSpPr bwMode="auto">
            <a:xfrm>
              <a:off x="5659105" y="1773329"/>
              <a:ext cx="803540" cy="1116000"/>
              <a:chOff x="1863800" y="2409069"/>
              <a:chExt cx="803540" cy="1116868"/>
            </a:xfrm>
          </p:grpSpPr>
          <p:cxnSp>
            <p:nvCxnSpPr>
              <p:cNvPr id="62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52167" y="2789074"/>
                <a:ext cx="57644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63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441795" y="2966709"/>
                <a:ext cx="111686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64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10034" y="2877221"/>
                <a:ext cx="357306" cy="246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1863800" y="2627790"/>
                <a:ext cx="357305" cy="2462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268746" y="2627790"/>
                <a:ext cx="357306" cy="2462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68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22" name="等腰三角形 36"/>
            <p:cNvSpPr>
              <a:spLocks noChangeArrowheads="1"/>
            </p:cNvSpPr>
            <p:nvPr/>
          </p:nvSpPr>
          <p:spPr bwMode="auto">
            <a:xfrm>
              <a:off x="5974229" y="2329912"/>
              <a:ext cx="107965" cy="1079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866453" y="2172856"/>
              <a:ext cx="42227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4" name="Text Box 69"/>
            <p:cNvSpPr txBox="1">
              <a:spLocks noChangeArrowheads="1"/>
            </p:cNvSpPr>
            <p:nvPr/>
          </p:nvSpPr>
          <p:spPr bwMode="auto">
            <a:xfrm>
              <a:off x="5076056" y="2554078"/>
              <a:ext cx="437686" cy="30775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>
                  <a:solidFill>
                    <a:schemeClr val="bg1"/>
                  </a:solidFill>
                </a:rPr>
                <a:t>cp</a:t>
              </a:r>
              <a:r>
                <a:rPr kumimoji="0" lang="en-US" altLang="zh-CN" sz="1400" b="1" baseline="-25000" dirty="0" smtClean="0">
                  <a:solidFill>
                    <a:schemeClr val="bg1"/>
                  </a:solidFill>
                </a:rPr>
                <a:t> </a:t>
              </a:r>
              <a:endParaRPr kumimoji="0" lang="en-US" altLang="zh-CN" sz="1400" b="1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34"/>
            <p:cNvCxnSpPr>
              <a:cxnSpLocks noChangeShapeType="1"/>
            </p:cNvCxnSpPr>
            <p:nvPr/>
          </p:nvCxnSpPr>
          <p:spPr bwMode="auto">
            <a:xfrm rot="5400000">
              <a:off x="7012605" y="2506692"/>
              <a:ext cx="395256" cy="1587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</p:spPr>
        </p:cxnSp>
        <p:grpSp>
          <p:nvGrpSpPr>
            <p:cNvPr id="8" name="组合 16"/>
            <p:cNvGrpSpPr/>
            <p:nvPr/>
          </p:nvGrpSpPr>
          <p:grpSpPr bwMode="auto">
            <a:xfrm>
              <a:off x="6836229" y="1660029"/>
              <a:ext cx="803540" cy="1260000"/>
              <a:chOff x="1863914" y="2281530"/>
              <a:chExt cx="803540" cy="1260988"/>
            </a:xfrm>
          </p:grpSpPr>
          <p:cxnSp>
            <p:nvCxnSpPr>
              <p:cNvPr id="55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44078" y="3035127"/>
                <a:ext cx="792622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56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369735" y="2911230"/>
                <a:ext cx="126098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57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10148" y="2877375"/>
                <a:ext cx="357306" cy="246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46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46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61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27" name="等腰三角形 36"/>
            <p:cNvSpPr>
              <a:spLocks noChangeArrowheads="1"/>
            </p:cNvSpPr>
            <p:nvPr/>
          </p:nvSpPr>
          <p:spPr bwMode="auto">
            <a:xfrm>
              <a:off x="7151238" y="2344060"/>
              <a:ext cx="107965" cy="1079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043577" y="2187143"/>
              <a:ext cx="422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rot="16200000" flipV="1">
              <a:off x="6343484" y="1839438"/>
              <a:ext cx="0" cy="1728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5669603" y="2242706"/>
              <a:ext cx="357188" cy="2460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6814977" y="2256993"/>
              <a:ext cx="355600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3" name="椭圆 93"/>
            <p:cNvSpPr>
              <a:spLocks noChangeArrowheads="1"/>
            </p:cNvSpPr>
            <p:nvPr/>
          </p:nvSpPr>
          <p:spPr bwMode="auto">
            <a:xfrm>
              <a:off x="7171285" y="2450321"/>
              <a:ext cx="71415" cy="7143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椭圆 93"/>
            <p:cNvSpPr>
              <a:spLocks noChangeArrowheads="1"/>
            </p:cNvSpPr>
            <p:nvPr/>
          </p:nvSpPr>
          <p:spPr bwMode="auto">
            <a:xfrm>
              <a:off x="5993502" y="2440230"/>
              <a:ext cx="71415" cy="7143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rot="16200000" flipV="1">
              <a:off x="6848763" y="1757945"/>
              <a:ext cx="0" cy="252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" name="直接连接符 154"/>
            <p:cNvCxnSpPr>
              <a:cxnSpLocks noChangeShapeType="1"/>
            </p:cNvCxnSpPr>
            <p:nvPr/>
          </p:nvCxnSpPr>
          <p:spPr bwMode="auto">
            <a:xfrm>
              <a:off x="6534805" y="1874420"/>
              <a:ext cx="0" cy="144000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6780436" y="1028680"/>
              <a:ext cx="437686" cy="30775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>
                  <a:solidFill>
                    <a:srgbClr val="C00000"/>
                  </a:solidFill>
                </a:rPr>
                <a:t>Z </a:t>
              </a:r>
              <a:endParaRPr kumimoji="0" lang="en-US" altLang="zh-CN" sz="1400" b="1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直接连接符 115"/>
            <p:cNvCxnSpPr>
              <a:cxnSpLocks noChangeShapeType="1"/>
            </p:cNvCxnSpPr>
            <p:nvPr/>
          </p:nvCxnSpPr>
          <p:spPr bwMode="auto">
            <a:xfrm>
              <a:off x="6913787" y="1304907"/>
              <a:ext cx="0" cy="216083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42" name="直接连接符 115"/>
            <p:cNvCxnSpPr>
              <a:cxnSpLocks noChangeShapeType="1"/>
            </p:cNvCxnSpPr>
            <p:nvPr/>
          </p:nvCxnSpPr>
          <p:spPr bwMode="auto">
            <a:xfrm>
              <a:off x="6847681" y="1563638"/>
              <a:ext cx="0" cy="216083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oval" w="sm" len="sm"/>
              <a:tailEnd type="oval" w="sm" len="sm"/>
            </a:ln>
          </p:spPr>
        </p:cxnSp>
        <p:sp>
          <p:nvSpPr>
            <p:cNvPr id="49" name="流程图: 延期 95"/>
            <p:cNvSpPr>
              <a:spLocks noChangeArrowheads="1"/>
            </p:cNvSpPr>
            <p:nvPr/>
          </p:nvSpPr>
          <p:spPr bwMode="auto">
            <a:xfrm rot="16200000">
              <a:off x="6784148" y="1401622"/>
              <a:ext cx="252000" cy="288000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 rot="5400000">
              <a:off x="5673840" y="2940985"/>
              <a:ext cx="2116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 rot="16200000">
              <a:off x="4726079" y="4150676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"/>
            <p:cNvSpPr>
              <a:spLocks noChangeShapeType="1"/>
            </p:cNvSpPr>
            <p:nvPr/>
          </p:nvSpPr>
          <p:spPr bwMode="auto">
            <a:xfrm rot="16200000">
              <a:off x="6076053" y="3322400"/>
              <a:ext cx="0" cy="1332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 rot="16200000" flipV="1">
              <a:off x="4790555" y="4110836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16200000" flipV="1">
              <a:off x="4790555" y="4479276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4" name="直接连接符 129"/>
            <p:cNvCxnSpPr>
              <a:cxnSpLocks noChangeShapeType="1"/>
            </p:cNvCxnSpPr>
            <p:nvPr/>
          </p:nvCxnSpPr>
          <p:spPr bwMode="auto">
            <a:xfrm flipH="1">
              <a:off x="6535266" y="3311325"/>
              <a:ext cx="3456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95" name="直接连接符 150"/>
            <p:cNvCxnSpPr>
              <a:cxnSpLocks noChangeShapeType="1"/>
            </p:cNvCxnSpPr>
            <p:nvPr/>
          </p:nvCxnSpPr>
          <p:spPr bwMode="auto">
            <a:xfrm flipH="1">
              <a:off x="5174021" y="4223923"/>
              <a:ext cx="21816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96" name="直接连接符 160"/>
            <p:cNvCxnSpPr>
              <a:cxnSpLocks noChangeShapeType="1"/>
            </p:cNvCxnSpPr>
            <p:nvPr/>
          </p:nvCxnSpPr>
          <p:spPr bwMode="auto">
            <a:xfrm flipH="1">
              <a:off x="4805581" y="4087858"/>
              <a:ext cx="2160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97" name="Text Box 69"/>
            <p:cNvSpPr txBox="1">
              <a:spLocks noChangeArrowheads="1"/>
            </p:cNvSpPr>
            <p:nvPr/>
          </p:nvSpPr>
          <p:spPr bwMode="auto">
            <a:xfrm>
              <a:off x="4286072" y="4431996"/>
              <a:ext cx="432048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X</a:t>
              </a:r>
              <a:r>
                <a:rPr kumimoji="0" lang="en-US" altLang="zh-CN" sz="1400" b="1" baseline="-25000" dirty="0" smtClean="0"/>
                <a:t>1 </a:t>
              </a:r>
              <a:endParaRPr kumimoji="0" lang="en-US" altLang="zh-CN" sz="1400" b="1" baseline="-25000" dirty="0"/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 rot="16200000">
              <a:off x="5341316" y="3485583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7"/>
            <p:cNvSpPr>
              <a:spLocks noChangeShapeType="1"/>
            </p:cNvSpPr>
            <p:nvPr/>
          </p:nvSpPr>
          <p:spPr bwMode="auto">
            <a:xfrm rot="16200000">
              <a:off x="5590046" y="3234361"/>
              <a:ext cx="0" cy="2592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rot="16200000">
              <a:off x="5637172" y="3283499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 rot="16200000">
              <a:off x="5226527" y="3816018"/>
              <a:ext cx="126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2"/>
            <p:cNvSpPr>
              <a:spLocks noChangeShapeType="1"/>
            </p:cNvSpPr>
            <p:nvPr/>
          </p:nvSpPr>
          <p:spPr bwMode="auto">
            <a:xfrm rot="16200000">
              <a:off x="5340782" y="3897423"/>
              <a:ext cx="39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rot="16200000">
              <a:off x="5274100" y="3878048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流程图: 延期 92"/>
            <p:cNvSpPr>
              <a:spLocks noChangeArrowheads="1"/>
            </p:cNvSpPr>
            <p:nvPr/>
          </p:nvSpPr>
          <p:spPr bwMode="auto">
            <a:xfrm rot="16200000">
              <a:off x="5326768" y="3582938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" name="组合 480"/>
            <p:cNvGrpSpPr/>
            <p:nvPr/>
          </p:nvGrpSpPr>
          <p:grpSpPr>
            <a:xfrm>
              <a:off x="4893941" y="4119662"/>
              <a:ext cx="292820" cy="216004"/>
              <a:chOff x="5868144" y="3867894"/>
              <a:chExt cx="292820" cy="216004"/>
            </a:xfrm>
          </p:grpSpPr>
          <p:sp>
            <p:nvSpPr>
              <p:cNvPr id="188" name="AutoShape 30"/>
              <p:cNvSpPr>
                <a:spLocks noChangeArrowheads="1"/>
              </p:cNvSpPr>
              <p:nvPr/>
            </p:nvSpPr>
            <p:spPr bwMode="auto">
              <a:xfrm rot="5400000">
                <a:off x="5868152" y="3867886"/>
                <a:ext cx="216004" cy="216020"/>
              </a:xfrm>
              <a:prstGeom prst="flowChartExtra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rot="10800000" vert="eaVert"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 bwMode="auto">
              <a:xfrm>
                <a:off x="6088949" y="3939903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7165956" y="2913992"/>
              <a:ext cx="491267" cy="30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" name="Line 26"/>
            <p:cNvSpPr>
              <a:spLocks noChangeShapeType="1"/>
            </p:cNvSpPr>
            <p:nvPr/>
          </p:nvSpPr>
          <p:spPr bwMode="auto">
            <a:xfrm rot="16200000">
              <a:off x="6973412" y="2565210"/>
              <a:ext cx="158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8"/>
            <p:cNvSpPr>
              <a:spLocks noChangeShapeType="1"/>
            </p:cNvSpPr>
            <p:nvPr/>
          </p:nvSpPr>
          <p:spPr bwMode="auto">
            <a:xfrm rot="16200000" flipV="1">
              <a:off x="7626822" y="3218641"/>
              <a:ext cx="0" cy="288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8"/>
            <p:cNvSpPr>
              <a:spLocks noChangeShapeType="1"/>
            </p:cNvSpPr>
            <p:nvPr/>
          </p:nvSpPr>
          <p:spPr bwMode="auto">
            <a:xfrm rot="16200000">
              <a:off x="6827468" y="3705934"/>
              <a:ext cx="10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9"/>
            <p:cNvSpPr>
              <a:spLocks noChangeShapeType="1"/>
            </p:cNvSpPr>
            <p:nvPr/>
          </p:nvSpPr>
          <p:spPr bwMode="auto">
            <a:xfrm rot="16200000">
              <a:off x="7388849" y="3282179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连接符 79"/>
            <p:cNvCxnSpPr>
              <a:cxnSpLocks noChangeShapeType="1"/>
            </p:cNvCxnSpPr>
            <p:nvPr/>
          </p:nvCxnSpPr>
          <p:spPr bwMode="auto">
            <a:xfrm flipH="1">
              <a:off x="7416602" y="3195599"/>
              <a:ext cx="0" cy="138960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grpSp>
          <p:nvGrpSpPr>
            <p:cNvPr id="10" name="组合 481"/>
            <p:cNvGrpSpPr/>
            <p:nvPr/>
          </p:nvGrpSpPr>
          <p:grpSpPr>
            <a:xfrm>
              <a:off x="4893941" y="4479702"/>
              <a:ext cx="292820" cy="216004"/>
              <a:chOff x="5868144" y="3867894"/>
              <a:chExt cx="292820" cy="216004"/>
            </a:xfrm>
          </p:grpSpPr>
          <p:sp>
            <p:nvSpPr>
              <p:cNvPr id="186" name="AutoShape 30"/>
              <p:cNvSpPr>
                <a:spLocks noChangeArrowheads="1"/>
              </p:cNvSpPr>
              <p:nvPr/>
            </p:nvSpPr>
            <p:spPr bwMode="auto">
              <a:xfrm rot="5400000">
                <a:off x="5868152" y="3867886"/>
                <a:ext cx="216004" cy="216020"/>
              </a:xfrm>
              <a:prstGeom prst="flowChartExtra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rot="10800000" vert="eaVert"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 bwMode="auto">
              <a:xfrm>
                <a:off x="6088949" y="3939903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 rot="16200000">
              <a:off x="6469924" y="3579918"/>
              <a:ext cx="100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1"/>
            <p:cNvSpPr>
              <a:spLocks noChangeShapeType="1"/>
            </p:cNvSpPr>
            <p:nvPr/>
          </p:nvSpPr>
          <p:spPr bwMode="auto">
            <a:xfrm rot="16200000">
              <a:off x="6751060" y="3194850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2"/>
            <p:cNvSpPr>
              <a:spLocks noChangeShapeType="1"/>
            </p:cNvSpPr>
            <p:nvPr/>
          </p:nvSpPr>
          <p:spPr bwMode="auto">
            <a:xfrm rot="16200000">
              <a:off x="6317924" y="3822449"/>
              <a:ext cx="151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流程图: 延期 92"/>
            <p:cNvSpPr>
              <a:spLocks noChangeArrowheads="1"/>
            </p:cNvSpPr>
            <p:nvPr/>
          </p:nvSpPr>
          <p:spPr bwMode="auto">
            <a:xfrm rot="16200000">
              <a:off x="6833232" y="2908037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5" name="Text Box 69"/>
            <p:cNvSpPr txBox="1">
              <a:spLocks noChangeArrowheads="1"/>
            </p:cNvSpPr>
            <p:nvPr/>
          </p:nvSpPr>
          <p:spPr bwMode="auto">
            <a:xfrm>
              <a:off x="4286072" y="4071956"/>
              <a:ext cx="432048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X</a:t>
              </a:r>
              <a:r>
                <a:rPr kumimoji="0" lang="en-US" altLang="zh-CN" sz="1400" b="1" baseline="-25000" dirty="0" smtClean="0"/>
                <a:t>2 </a:t>
              </a:r>
              <a:endParaRPr kumimoji="0" lang="en-US" altLang="zh-CN" sz="1400" b="1" baseline="-25000" dirty="0"/>
            </a:p>
          </p:txBody>
        </p:sp>
        <p:cxnSp>
          <p:nvCxnSpPr>
            <p:cNvPr id="166" name="直接连接符 150"/>
            <p:cNvCxnSpPr>
              <a:cxnSpLocks noChangeShapeType="1"/>
            </p:cNvCxnSpPr>
            <p:nvPr/>
          </p:nvCxnSpPr>
          <p:spPr bwMode="auto">
            <a:xfrm flipH="1">
              <a:off x="5174021" y="4583514"/>
              <a:ext cx="22536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167" name="Line 26"/>
            <p:cNvSpPr>
              <a:spLocks noChangeShapeType="1"/>
            </p:cNvSpPr>
            <p:nvPr/>
          </p:nvSpPr>
          <p:spPr bwMode="auto">
            <a:xfrm rot="16200000">
              <a:off x="4734030" y="4519450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8" name="直接连接符 160"/>
            <p:cNvCxnSpPr>
              <a:cxnSpLocks noChangeShapeType="1"/>
            </p:cNvCxnSpPr>
            <p:nvPr/>
          </p:nvCxnSpPr>
          <p:spPr bwMode="auto">
            <a:xfrm flipH="1">
              <a:off x="4798078" y="4447449"/>
              <a:ext cx="1044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176" name="直接连接符 129"/>
            <p:cNvCxnSpPr>
              <a:cxnSpLocks noChangeShapeType="1"/>
            </p:cNvCxnSpPr>
            <p:nvPr/>
          </p:nvCxnSpPr>
          <p:spPr bwMode="auto">
            <a:xfrm flipH="1">
              <a:off x="5796136" y="1780107"/>
              <a:ext cx="1962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181" name="Line 25"/>
            <p:cNvSpPr>
              <a:spLocks noChangeShapeType="1"/>
            </p:cNvSpPr>
            <p:nvPr/>
          </p:nvSpPr>
          <p:spPr bwMode="auto">
            <a:xfrm rot="16200000">
              <a:off x="7339957" y="2803145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2"/>
            <p:cNvSpPr>
              <a:spLocks noChangeShapeType="1"/>
            </p:cNvSpPr>
            <p:nvPr/>
          </p:nvSpPr>
          <p:spPr bwMode="auto">
            <a:xfrm rot="16200000">
              <a:off x="5558438" y="3822449"/>
              <a:ext cx="151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31"/>
            <p:cNvSpPr>
              <a:spLocks noChangeShapeType="1"/>
            </p:cNvSpPr>
            <p:nvPr/>
          </p:nvSpPr>
          <p:spPr bwMode="auto">
            <a:xfrm rot="16200000">
              <a:off x="5599756" y="3632884"/>
              <a:ext cx="11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流程图: 延期 92"/>
            <p:cNvSpPr>
              <a:spLocks noChangeArrowheads="1"/>
            </p:cNvSpPr>
            <p:nvPr/>
          </p:nvSpPr>
          <p:spPr bwMode="auto">
            <a:xfrm rot="16200000">
              <a:off x="6102424" y="2915184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" name="Line 28"/>
            <p:cNvSpPr>
              <a:spLocks noChangeShapeType="1"/>
            </p:cNvSpPr>
            <p:nvPr/>
          </p:nvSpPr>
          <p:spPr bwMode="auto">
            <a:xfrm rot="16200000" flipV="1">
              <a:off x="6391234" y="1727165"/>
              <a:ext cx="0" cy="288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2"/>
          <p:cNvGrpSpPr/>
          <p:nvPr/>
        </p:nvGrpSpPr>
        <p:grpSpPr>
          <a:xfrm>
            <a:off x="611560" y="3093252"/>
            <a:ext cx="3672408" cy="1772061"/>
            <a:chOff x="5743178" y="1945164"/>
            <a:chExt cx="3096344" cy="1354149"/>
          </a:xfrm>
        </p:grpSpPr>
        <p:sp>
          <p:nvSpPr>
            <p:cNvPr id="203" name="Text Box 3"/>
            <p:cNvSpPr txBox="1">
              <a:spLocks noChangeArrowheads="1"/>
            </p:cNvSpPr>
            <p:nvPr/>
          </p:nvSpPr>
          <p:spPr bwMode="auto">
            <a:xfrm>
              <a:off x="5795120" y="2283718"/>
              <a:ext cx="3025352" cy="99956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1600" b="1" dirty="0" smtClean="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一维开锁：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密码正确</a:t>
              </a:r>
              <a:endParaRPr lang="en-US" altLang="zh-CN" sz="16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1600" b="1" dirty="0" smtClean="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二维开锁：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有限时间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密码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正确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1600" b="1" dirty="0" smtClean="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三维开锁：</a:t>
              </a:r>
              <a:endParaRPr lang="en-US" altLang="zh-CN" sz="16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600"/>
                </a:spcBef>
                <a:buClr>
                  <a:srgbClr val="C00000"/>
                </a:buClr>
                <a:buSzPct val="70000"/>
              </a:pPr>
              <a:r>
                <a:rPr lang="en-US" altLang="zh-CN" sz="1600" b="1" dirty="0" smtClean="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有限时间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有限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按键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次数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密码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正确</a:t>
              </a:r>
              <a:endParaRPr lang="zh-CN" altLang="en-US" sz="16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" name="圆角矩形 248"/>
            <p:cNvSpPr>
              <a:spLocks noChangeArrowheads="1"/>
            </p:cNvSpPr>
            <p:nvPr/>
          </p:nvSpPr>
          <p:spPr bwMode="auto">
            <a:xfrm>
              <a:off x="5743178" y="2143894"/>
              <a:ext cx="3096344" cy="1155419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76256" y="1945164"/>
              <a:ext cx="864096" cy="2822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密码锁</a:t>
              </a:r>
              <a:endPara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1726849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用触发器设计同步时序逻辑</a:t>
            </a:r>
            <a:r>
              <a:rPr lang="en-US" altLang="zh-CN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实例</a:t>
            </a:r>
            <a:br>
              <a:rPr lang="en-US" altLang="zh-CN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模8可逆计数器</a:t>
            </a:r>
            <a:endParaRPr lang="zh-CN" altLang="en-US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自动售卖机</a:t>
            </a:r>
            <a:endParaRPr lang="zh-CN" altLang="en-US" b="1" dirty="0">
              <a:solidFill>
                <a:schemeClr val="bg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时序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锁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二进制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串行加法器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串行输入的</a:t>
            </a:r>
            <a:r>
              <a:rPr lang="en-US" altLang="zh-CN" b="1" dirty="0">
                <a:cs typeface="宋体" panose="02010600030101010101" pitchFamily="2" charset="-122"/>
                <a:sym typeface="+mn-ea"/>
              </a:rPr>
              <a:t>8421BCD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码检测器</a:t>
            </a:r>
            <a:endParaRPr lang="en-US" altLang="zh-CN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奇偶校验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器</a:t>
            </a:r>
            <a:endParaRPr lang="en-US" altLang="zh-CN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更复杂的同步时序逻辑设计</a:t>
            </a:r>
            <a:endParaRPr lang="zh-CN" altLang="en-US" dirty="0">
              <a:cs typeface="宋体" panose="02010600030101010101" pitchFamily="2" charset="-122"/>
            </a:endParaRPr>
          </a:p>
          <a:p>
            <a:endParaRPr lang="zh-CN" altLang="en-US"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用触发器设计同步时序逻辑</a:t>
            </a:r>
            <a:r>
              <a:rPr lang="en-US" altLang="zh-CN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实例</a:t>
            </a:r>
            <a:br>
              <a:rPr lang="en-US" altLang="zh-CN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 模8可逆计数器</a:t>
            </a:r>
            <a:endParaRPr lang="en-US" altLang="zh-CN" b="1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自动售卖机</a:t>
            </a:r>
            <a:endParaRPr lang="zh-CN" altLang="en-US" b="1" dirty="0">
              <a:solidFill>
                <a:schemeClr val="bg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 时序锁</a:t>
            </a:r>
            <a:endParaRPr lang="en-US" altLang="zh-CN" b="1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 二进制</a:t>
            </a:r>
            <a:r>
              <a:rPr lang="zh-CN" altLang="en-US" b="1" dirty="0" smtClean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串行加法器</a:t>
            </a:r>
            <a:endParaRPr lang="zh-CN" altLang="en-US" dirty="0">
              <a:solidFill>
                <a:srgbClr val="0000CC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串行输入的</a:t>
            </a:r>
            <a:r>
              <a:rPr lang="en-US" altLang="zh-CN" b="1" dirty="0">
                <a:cs typeface="宋体" panose="02010600030101010101" pitchFamily="2" charset="-122"/>
                <a:sym typeface="+mn-ea"/>
              </a:rPr>
              <a:t>8421BCD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码检测器</a:t>
            </a:r>
            <a:endParaRPr lang="en-US" altLang="zh-CN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奇偶校验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器</a:t>
            </a:r>
            <a:endParaRPr lang="zh-CN" altLang="en-US" b="1" dirty="0" smtClean="0"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更复杂的同步时序逻辑设计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cs typeface="宋体" panose="02010600030101010101" pitchFamily="2" charset="-122"/>
            </a:endParaRPr>
          </a:p>
          <a:p>
            <a:endParaRPr lang="zh-CN" altLang="en-US"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9"/>
          <p:cNvGrpSpPr/>
          <p:nvPr/>
        </p:nvGrpSpPr>
        <p:grpSpPr>
          <a:xfrm>
            <a:off x="1043608" y="1218555"/>
            <a:ext cx="2277983" cy="879512"/>
            <a:chOff x="1284015" y="1707654"/>
            <a:chExt cx="2277983" cy="879512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946658" y="1707654"/>
              <a:ext cx="1000233" cy="50779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同步二进制</a:t>
              </a:r>
              <a:endPara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串行加法器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646405" y="1851670"/>
              <a:ext cx="3066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288207" y="1739595"/>
              <a:ext cx="45065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1</a:t>
              </a:r>
              <a:endParaRPr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1922930" y="2427024"/>
              <a:ext cx="540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2453163" y="2215445"/>
              <a:ext cx="0" cy="21628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473767" y="2279389"/>
              <a:ext cx="470154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CP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2957843" y="1979600"/>
              <a:ext cx="2883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167745" y="1843248"/>
              <a:ext cx="394253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1646405" y="2114197"/>
              <a:ext cx="3066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284015" y="1938536"/>
              <a:ext cx="504056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2</a:t>
              </a:r>
              <a:endParaRPr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31006" y="636080"/>
            <a:ext cx="669674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：利用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JK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触发器设计一个同步二进制串行加法器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36554" y="3928097"/>
            <a:ext cx="3015366" cy="1019917"/>
            <a:chOff x="3933453" y="1131590"/>
            <a:chExt cx="3015366" cy="1019917"/>
          </a:xfrm>
        </p:grpSpPr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933453" y="1451250"/>
              <a:ext cx="54804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00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4396911" y="1551263"/>
              <a:ext cx="396000" cy="288000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5116054" y="1336949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11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5201779" y="1789390"/>
              <a:ext cx="57763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00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5652120" y="1131590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X</a:t>
              </a:r>
              <a:r>
                <a:rPr kumimoji="0" lang="en-US" altLang="zh-CN" sz="1400" b="1" baseline="-25000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X</a:t>
              </a:r>
              <a:r>
                <a:rPr kumimoji="0" lang="en-US" altLang="zh-CN" sz="1400" b="1" baseline="-25000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 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/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4911265" y="1657577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 rot="10800000">
              <a:off x="4901741" y="1937029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44" name="组合 67"/>
            <p:cNvGrpSpPr/>
            <p:nvPr/>
          </p:nvGrpSpPr>
          <p:grpSpPr>
            <a:xfrm>
              <a:off x="4606463" y="1694141"/>
              <a:ext cx="461966" cy="360000"/>
              <a:chOff x="209519" y="1643056"/>
              <a:chExt cx="461966" cy="360000"/>
            </a:xfrm>
          </p:grpSpPr>
          <p:sp>
            <p:nvSpPr>
              <p:cNvPr id="54" name="椭圆 5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42857" y="166210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a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5" name="组合 70"/>
            <p:cNvGrpSpPr/>
            <p:nvPr/>
          </p:nvGrpSpPr>
          <p:grpSpPr>
            <a:xfrm>
              <a:off x="5825671" y="1694141"/>
              <a:ext cx="461966" cy="360000"/>
              <a:chOff x="209519" y="1643056"/>
              <a:chExt cx="461966" cy="360000"/>
            </a:xfrm>
          </p:grpSpPr>
          <p:sp>
            <p:nvSpPr>
              <p:cNvPr id="52" name="椭圆 5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242857" y="1671629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b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" name="Freeform 23"/>
            <p:cNvSpPr/>
            <p:nvPr/>
          </p:nvSpPr>
          <p:spPr bwMode="auto">
            <a:xfrm flipH="1">
              <a:off x="6156176" y="1635646"/>
              <a:ext cx="252000" cy="324000"/>
            </a:xfrm>
            <a:custGeom>
              <a:avLst/>
              <a:gdLst>
                <a:gd name="T0" fmla="*/ 20 w 448"/>
                <a:gd name="T1" fmla="*/ 7 h 480"/>
                <a:gd name="T2" fmla="*/ 7 w 448"/>
                <a:gd name="T3" fmla="*/ 2 h 480"/>
                <a:gd name="T4" fmla="*/ 2 w 448"/>
                <a:gd name="T5" fmla="*/ 10 h 480"/>
                <a:gd name="T6" fmla="*/ 3 w 448"/>
                <a:gd name="T7" fmla="*/ 20 h 480"/>
                <a:gd name="T8" fmla="*/ 18 w 448"/>
                <a:gd name="T9" fmla="*/ 2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8"/>
                <a:gd name="T16" fmla="*/ 0 h 480"/>
                <a:gd name="T17" fmla="*/ 448 w 44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8" h="480">
                  <a:moveTo>
                    <a:pt x="448" y="152"/>
                  </a:moveTo>
                  <a:cubicBezTo>
                    <a:pt x="340" y="76"/>
                    <a:pt x="232" y="0"/>
                    <a:pt x="160" y="8"/>
                  </a:cubicBezTo>
                  <a:cubicBezTo>
                    <a:pt x="88" y="16"/>
                    <a:pt x="32" y="128"/>
                    <a:pt x="16" y="200"/>
                  </a:cubicBezTo>
                  <a:cubicBezTo>
                    <a:pt x="0" y="272"/>
                    <a:pt x="0" y="400"/>
                    <a:pt x="64" y="440"/>
                  </a:cubicBezTo>
                  <a:cubicBezTo>
                    <a:pt x="128" y="480"/>
                    <a:pt x="344" y="440"/>
                    <a:pt x="400" y="440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942978" y="1622700"/>
              <a:ext cx="54804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01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3933453" y="1803350"/>
              <a:ext cx="54804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10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6372200" y="1491630"/>
              <a:ext cx="54804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01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6381725" y="1663080"/>
              <a:ext cx="54804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10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6400775" y="1843730"/>
              <a:ext cx="548044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11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/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644008" y="1411076"/>
          <a:ext cx="3384376" cy="9075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4465"/>
                <a:gridCol w="736131"/>
                <a:gridCol w="708358"/>
                <a:gridCol w="708358"/>
                <a:gridCol w="787064"/>
              </a:tblGrid>
              <a:tr h="224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=00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=01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=10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=11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 / 1</a:t>
                      </a:r>
                      <a:endParaRPr lang="zh-CN" altLang="en-US" sz="14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683568" y="2643758"/>
            <a:ext cx="259228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黑体" panose="02010609060101010101" pitchFamily="49" charset="-122"/>
              </a:rPr>
              <a:t>① 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设加法器内部状态</a:t>
            </a:r>
            <a:endParaRPr lang="en-US" altLang="zh-CN" sz="1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latin typeface="+mj-lt"/>
              </a:rPr>
              <a:t>  a——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无进位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latin typeface="+mj-lt"/>
              </a:rPr>
              <a:t>  b——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有进位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467544" y="2211710"/>
            <a:ext cx="285752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683568" y="3673356"/>
            <a:ext cx="217803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Mealy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4220506" y="1036136"/>
            <a:ext cx="217803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ea typeface="宋体" panose="02010600030101010101" pitchFamily="2" charset="-122"/>
              </a:rPr>
              <a:t>③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Mealy 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4004482" y="2427734"/>
            <a:ext cx="185738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5516650" y="2427734"/>
            <a:ext cx="15350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6956810" y="2427734"/>
            <a:ext cx="115212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a=0, b=1</a:t>
            </a:r>
            <a:endParaRPr lang="en-US" altLang="zh-CN" sz="1600" b="1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6084168" y="2859783"/>
          <a:ext cx="2808312" cy="22085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1039"/>
                <a:gridCol w="351039"/>
                <a:gridCol w="351039"/>
                <a:gridCol w="492685"/>
                <a:gridCol w="412091"/>
                <a:gridCol w="396904"/>
                <a:gridCol w="453515"/>
              </a:tblGrid>
              <a:tr h="288031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输入 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输入  输出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36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2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K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0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3995936" y="2762136"/>
            <a:ext cx="22462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转换真值表 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1726849" y="104775"/>
            <a:ext cx="583264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59" grpId="0"/>
      <p:bldP spid="60" grpId="0" bldLvl="0" animBg="1" autoUpdateAnimBg="0"/>
      <p:bldP spid="61" grpId="0" bldLvl="0" animBg="1" autoUpdateAnimBg="0"/>
      <p:bldP spid="62" grpId="0" bldLvl="0" animBg="1" autoUpdateAnimBg="0"/>
      <p:bldP spid="63" grpId="0" bldLvl="0" animBg="1" autoUpdateAnimBg="0"/>
      <p:bldP spid="64" grpId="0" autoUpdateAnimBg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67"/>
          <p:cNvSpPr>
            <a:spLocks noChangeArrowheads="1"/>
          </p:cNvSpPr>
          <p:nvPr/>
        </p:nvSpPr>
        <p:spPr bwMode="auto">
          <a:xfrm>
            <a:off x="467544" y="646584"/>
            <a:ext cx="208756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8" name="组合 247"/>
          <p:cNvGrpSpPr/>
          <p:nvPr/>
        </p:nvGrpSpPr>
        <p:grpSpPr>
          <a:xfrm>
            <a:off x="467544" y="1153076"/>
            <a:ext cx="2088232" cy="3650922"/>
            <a:chOff x="467544" y="1153076"/>
            <a:chExt cx="2088232" cy="3650922"/>
          </a:xfrm>
        </p:grpSpPr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971600" y="2038658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+mj-lt"/>
                </a:rPr>
                <a:t>J</a:t>
              </a:r>
              <a:r>
                <a:rPr kumimoji="0" lang="en-US" altLang="zh-CN" sz="1600" b="1" baseline="-25000" dirty="0">
                  <a:latin typeface="+mj-lt"/>
                </a:rPr>
                <a:t> </a:t>
              </a:r>
              <a:r>
                <a:rPr lang="en-US" altLang="zh-CN" sz="1600" b="1" dirty="0">
                  <a:latin typeface="+mj-lt"/>
                </a:rPr>
                <a:t>= X</a:t>
              </a:r>
              <a:r>
                <a:rPr kumimoji="0" lang="en-US" altLang="zh-CN" sz="1600" b="1" baseline="-25000" dirty="0">
                  <a:latin typeface="+mj-lt"/>
                </a:rPr>
                <a:t>1 </a:t>
              </a:r>
              <a:r>
                <a:rPr lang="en-US" altLang="zh-CN" sz="1600" b="1" dirty="0">
                  <a:latin typeface="+mj-lt"/>
                </a:rPr>
                <a:t>X</a:t>
              </a:r>
              <a:r>
                <a:rPr kumimoji="0" lang="en-US" altLang="zh-CN" sz="1600" b="1" baseline="-25000" dirty="0">
                  <a:latin typeface="+mj-lt"/>
                </a:rPr>
                <a:t>2</a:t>
              </a:r>
              <a:endParaRPr kumimoji="0" lang="en-US" altLang="zh-CN" sz="1600" b="1" baseline="-25000" dirty="0">
                <a:latin typeface="+mj-lt"/>
              </a:endParaRPr>
            </a:p>
          </p:txBody>
        </p:sp>
        <p:sp>
          <p:nvSpPr>
            <p:cNvPr id="92232" name="Text Box 72"/>
            <p:cNvSpPr txBox="1">
              <a:spLocks noChangeArrowheads="1"/>
            </p:cNvSpPr>
            <p:nvPr/>
          </p:nvSpPr>
          <p:spPr bwMode="auto">
            <a:xfrm>
              <a:off x="827584" y="4465444"/>
              <a:ext cx="172819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+mj-lt"/>
                </a:rPr>
                <a:t>Z= </a:t>
              </a:r>
              <a:r>
                <a:rPr lang="en-US" altLang="zh-CN" sz="1600" b="1" dirty="0" smtClean="0">
                  <a:latin typeface="+mj-lt"/>
                </a:rPr>
                <a:t>X</a:t>
              </a:r>
              <a:r>
                <a:rPr kumimoji="0" lang="en-US" altLang="zh-CN" sz="1600" b="1" baseline="-25000" dirty="0" smtClean="0">
                  <a:latin typeface="+mj-lt"/>
                </a:rPr>
                <a:t>1</a:t>
              </a:r>
              <a:r>
                <a:rPr lang="en-US" altLang="zh-CN" sz="1600" b="1" dirty="0" smtClean="0">
                  <a:latin typeface="+mj-lt"/>
                </a:rPr>
                <a:t>⊕</a:t>
              </a:r>
              <a:r>
                <a:rPr kumimoji="0" lang="en-US" altLang="zh-CN" sz="1600" b="1" baseline="-25000" dirty="0" smtClean="0">
                  <a:latin typeface="+mj-lt"/>
                </a:rPr>
                <a:t> </a:t>
              </a:r>
              <a:r>
                <a:rPr lang="en-US" altLang="zh-CN" sz="1600" b="1" dirty="0" smtClean="0">
                  <a:latin typeface="+mj-lt"/>
                </a:rPr>
                <a:t>X</a:t>
              </a:r>
              <a:r>
                <a:rPr kumimoji="0" lang="en-US" altLang="zh-CN" sz="1600" b="1" baseline="-25000" dirty="0" smtClean="0">
                  <a:latin typeface="+mj-lt"/>
                </a:rPr>
                <a:t>2</a:t>
              </a:r>
              <a:r>
                <a:rPr lang="en-US" altLang="zh-CN" sz="1600" b="1" dirty="0" smtClean="0">
                  <a:latin typeface="+mj-lt"/>
                </a:rPr>
                <a:t>⊕Q</a:t>
              </a:r>
              <a:r>
                <a:rPr lang="en-US" altLang="zh-CN" sz="1600" b="1" baseline="30000" dirty="0" smtClean="0">
                  <a:latin typeface="+mj-lt"/>
                </a:rPr>
                <a:t>n</a:t>
              </a:r>
              <a:endParaRPr lang="en-US" altLang="zh-CN" sz="1600" b="1" baseline="30000" dirty="0">
                <a:latin typeface="+mj-lt"/>
              </a:endParaRPr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947939" y="3231783"/>
              <a:ext cx="1152128" cy="338554"/>
              <a:chOff x="3347864" y="2067694"/>
              <a:chExt cx="1152128" cy="338554"/>
            </a:xfrm>
          </p:grpSpPr>
          <p:sp>
            <p:nvSpPr>
              <p:cNvPr id="92186" name="Text Box 26"/>
              <p:cNvSpPr txBox="1">
                <a:spLocks noChangeArrowheads="1"/>
              </p:cNvSpPr>
              <p:nvPr/>
            </p:nvSpPr>
            <p:spPr bwMode="auto">
              <a:xfrm>
                <a:off x="3347864" y="2067694"/>
                <a:ext cx="115212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+mj-lt"/>
                  </a:rPr>
                  <a:t>K</a:t>
                </a:r>
                <a:r>
                  <a:rPr kumimoji="0" lang="en-US" altLang="zh-CN" sz="1600" b="1" baseline="-25000">
                    <a:latin typeface="+mj-lt"/>
                  </a:rPr>
                  <a:t>  </a:t>
                </a:r>
                <a:r>
                  <a:rPr lang="en-US" altLang="zh-CN" sz="1600" b="1">
                    <a:latin typeface="+mj-lt"/>
                  </a:rPr>
                  <a:t>= X</a:t>
                </a:r>
                <a:r>
                  <a:rPr kumimoji="0" lang="en-US" altLang="zh-CN" sz="1600" b="1" baseline="-25000">
                    <a:latin typeface="+mj-lt"/>
                  </a:rPr>
                  <a:t>1 </a:t>
                </a:r>
                <a:r>
                  <a:rPr lang="en-US" altLang="zh-CN" sz="1600" b="1">
                    <a:latin typeface="+mj-lt"/>
                  </a:rPr>
                  <a:t>X</a:t>
                </a:r>
                <a:r>
                  <a:rPr kumimoji="0" lang="en-US" altLang="zh-CN" sz="1600" b="1" baseline="-25000">
                    <a:latin typeface="+mj-lt"/>
                  </a:rPr>
                  <a:t>2</a:t>
                </a:r>
                <a:endParaRPr kumimoji="0" lang="en-US" altLang="zh-CN" sz="1600" b="1" baseline="-25000">
                  <a:latin typeface="+mj-lt"/>
                </a:endParaRPr>
              </a:p>
            </p:txBody>
          </p:sp>
          <p:sp>
            <p:nvSpPr>
              <p:cNvPr id="92234" name="Line 77"/>
              <p:cNvSpPr>
                <a:spLocks noChangeShapeType="1"/>
              </p:cNvSpPr>
              <p:nvPr/>
            </p:nvSpPr>
            <p:spPr bwMode="auto">
              <a:xfrm>
                <a:off x="3832870" y="2139702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35" name="Line 78"/>
              <p:cNvSpPr>
                <a:spLocks noChangeShapeType="1"/>
              </p:cNvSpPr>
              <p:nvPr/>
            </p:nvSpPr>
            <p:spPr bwMode="auto">
              <a:xfrm>
                <a:off x="4082802" y="2139702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5" name="Group 5"/>
            <p:cNvGrpSpPr/>
            <p:nvPr/>
          </p:nvGrpSpPr>
          <p:grpSpPr bwMode="auto">
            <a:xfrm>
              <a:off x="467544" y="1153076"/>
              <a:ext cx="1626887" cy="812497"/>
              <a:chOff x="4" y="1804"/>
              <a:chExt cx="1676" cy="836"/>
            </a:xfrm>
          </p:grpSpPr>
          <p:sp>
            <p:nvSpPr>
              <p:cNvPr id="176" name="Rectangle 6"/>
              <p:cNvSpPr>
                <a:spLocks noChangeArrowheads="1"/>
              </p:cNvSpPr>
              <p:nvPr/>
            </p:nvSpPr>
            <p:spPr bwMode="auto">
              <a:xfrm>
                <a:off x="1354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1</a:t>
                </a:r>
                <a:endParaRPr lang="en-US" altLang="zh-CN" sz="900" b="1" baseline="-25000" dirty="0"/>
              </a:p>
            </p:txBody>
          </p:sp>
          <p:sp>
            <p:nvSpPr>
              <p:cNvPr id="177" name="Rectangle 7"/>
              <p:cNvSpPr>
                <a:spLocks noChangeArrowheads="1"/>
              </p:cNvSpPr>
              <p:nvPr/>
            </p:nvSpPr>
            <p:spPr bwMode="auto">
              <a:xfrm>
                <a:off x="1027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178" name="Rectangle 8"/>
              <p:cNvSpPr>
                <a:spLocks noChangeArrowheads="1"/>
              </p:cNvSpPr>
              <p:nvPr/>
            </p:nvSpPr>
            <p:spPr bwMode="auto">
              <a:xfrm>
                <a:off x="701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179" name="Rectangle 9"/>
              <p:cNvSpPr>
                <a:spLocks noChangeArrowheads="1"/>
              </p:cNvSpPr>
              <p:nvPr/>
            </p:nvSpPr>
            <p:spPr bwMode="auto">
              <a:xfrm>
                <a:off x="374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180" name="Rectangle 10"/>
              <p:cNvSpPr>
                <a:spLocks noChangeArrowheads="1"/>
              </p:cNvSpPr>
              <p:nvPr/>
            </p:nvSpPr>
            <p:spPr bwMode="auto">
              <a:xfrm>
                <a:off x="1354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181" name="Rectangle 11"/>
              <p:cNvSpPr>
                <a:spLocks noChangeArrowheads="1"/>
              </p:cNvSpPr>
              <p:nvPr/>
            </p:nvSpPr>
            <p:spPr bwMode="auto">
              <a:xfrm>
                <a:off x="1027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182" name="Rectangle 12"/>
              <p:cNvSpPr>
                <a:spLocks noChangeArrowheads="1"/>
              </p:cNvSpPr>
              <p:nvPr/>
            </p:nvSpPr>
            <p:spPr bwMode="auto">
              <a:xfrm>
                <a:off x="701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183" name="Rectangle 13"/>
              <p:cNvSpPr>
                <a:spLocks noChangeArrowheads="1"/>
              </p:cNvSpPr>
              <p:nvPr/>
            </p:nvSpPr>
            <p:spPr bwMode="auto">
              <a:xfrm>
                <a:off x="374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184" name="Line 14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5" name="Line 15"/>
              <p:cNvSpPr>
                <a:spLocks noChangeShapeType="1"/>
              </p:cNvSpPr>
              <p:nvPr/>
            </p:nvSpPr>
            <p:spPr bwMode="auto">
              <a:xfrm>
                <a:off x="374" y="2403"/>
                <a:ext cx="130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6" name="Line 16"/>
              <p:cNvSpPr>
                <a:spLocks noChangeShapeType="1"/>
              </p:cNvSpPr>
              <p:nvPr/>
            </p:nvSpPr>
            <p:spPr bwMode="auto">
              <a:xfrm>
                <a:off x="374" y="2639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7" name="Line 17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0" cy="47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8" name="Line 18"/>
              <p:cNvSpPr>
                <a:spLocks noChangeShapeType="1"/>
              </p:cNvSpPr>
              <p:nvPr/>
            </p:nvSpPr>
            <p:spPr bwMode="auto">
              <a:xfrm>
                <a:off x="701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9" name="Line 19"/>
              <p:cNvSpPr>
                <a:spLocks noChangeShapeType="1"/>
              </p:cNvSpPr>
              <p:nvPr/>
            </p:nvSpPr>
            <p:spPr bwMode="auto">
              <a:xfrm>
                <a:off x="1027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90" name="Line 20"/>
              <p:cNvSpPr>
                <a:spLocks noChangeShapeType="1"/>
              </p:cNvSpPr>
              <p:nvPr/>
            </p:nvSpPr>
            <p:spPr bwMode="auto">
              <a:xfrm>
                <a:off x="1354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91" name="Line 21"/>
              <p:cNvSpPr>
                <a:spLocks noChangeShapeType="1"/>
              </p:cNvSpPr>
              <p:nvPr/>
            </p:nvSpPr>
            <p:spPr bwMode="auto">
              <a:xfrm>
                <a:off x="1680" y="2403"/>
                <a:ext cx="0" cy="23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92" name="Line 22"/>
              <p:cNvSpPr>
                <a:spLocks noChangeShapeType="1"/>
              </p:cNvSpPr>
              <p:nvPr/>
            </p:nvSpPr>
            <p:spPr bwMode="auto">
              <a:xfrm>
                <a:off x="1680" y="2167"/>
                <a:ext cx="0" cy="23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93" name="Line 23"/>
              <p:cNvSpPr>
                <a:spLocks noChangeShapeType="1"/>
              </p:cNvSpPr>
              <p:nvPr/>
            </p:nvSpPr>
            <p:spPr bwMode="auto">
              <a:xfrm>
                <a:off x="201" y="1992"/>
                <a:ext cx="173" cy="17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94" name="Text Box 24"/>
              <p:cNvSpPr txBox="1">
                <a:spLocks noChangeArrowheads="1"/>
              </p:cNvSpPr>
              <p:nvPr/>
            </p:nvSpPr>
            <p:spPr bwMode="auto">
              <a:xfrm>
                <a:off x="391" y="1960"/>
                <a:ext cx="1269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/>
                  <a:t>00     01     11    10</a:t>
                </a:r>
                <a:endParaRPr lang="en-US" altLang="zh-CN" sz="1000" b="1" dirty="0"/>
              </a:p>
            </p:txBody>
          </p:sp>
          <p:sp>
            <p:nvSpPr>
              <p:cNvPr id="195" name="Text Box 25"/>
              <p:cNvSpPr txBox="1">
                <a:spLocks noChangeArrowheads="1"/>
              </p:cNvSpPr>
              <p:nvPr/>
            </p:nvSpPr>
            <p:spPr bwMode="auto">
              <a:xfrm>
                <a:off x="162" y="2236"/>
                <a:ext cx="196" cy="404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altLang="zh-CN" sz="1000" b="1" dirty="0"/>
                  <a:t>0</a:t>
                </a:r>
                <a:endParaRPr lang="en-US" altLang="zh-CN" sz="1000" b="1" dirty="0"/>
              </a:p>
              <a:p>
                <a:pPr>
                  <a:lnSpc>
                    <a:spcPct val="65000"/>
                  </a:lnSpc>
                </a:pPr>
                <a:endParaRPr lang="en-US" altLang="zh-CN" sz="1000" b="1" dirty="0" smtClean="0"/>
              </a:p>
              <a:p>
                <a:pPr>
                  <a:lnSpc>
                    <a:spcPct val="65000"/>
                  </a:lnSpc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196" name="Text Box 26"/>
              <p:cNvSpPr txBox="1">
                <a:spLocks noChangeArrowheads="1"/>
              </p:cNvSpPr>
              <p:nvPr/>
            </p:nvSpPr>
            <p:spPr bwMode="auto">
              <a:xfrm>
                <a:off x="4" y="1960"/>
                <a:ext cx="371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smtClean="0"/>
                  <a:t>X</a:t>
                </a:r>
                <a:r>
                  <a:rPr lang="en-US" altLang="zh-CN" sz="1000" b="1" baseline="-25000" dirty="0" smtClean="0"/>
                  <a:t>1</a:t>
                </a:r>
                <a:endParaRPr lang="en-US" altLang="zh-CN" sz="1000" b="1" baseline="30000" dirty="0"/>
              </a:p>
            </p:txBody>
          </p:sp>
          <p:sp>
            <p:nvSpPr>
              <p:cNvPr id="197" name="Text Box 27"/>
              <p:cNvSpPr txBox="1">
                <a:spLocks noChangeArrowheads="1"/>
              </p:cNvSpPr>
              <p:nvPr/>
            </p:nvSpPr>
            <p:spPr bwMode="auto">
              <a:xfrm>
                <a:off x="124" y="1804"/>
                <a:ext cx="597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smtClean="0"/>
                  <a:t>X</a:t>
                </a:r>
                <a:r>
                  <a:rPr lang="en-US" altLang="zh-CN" sz="1000" b="1" baseline="-25000" dirty="0" smtClean="0"/>
                  <a:t>2</a:t>
                </a:r>
                <a:r>
                  <a:rPr lang="en-US" altLang="zh-CN" sz="1000" b="1" dirty="0" smtClean="0"/>
                  <a:t>Q</a:t>
                </a:r>
                <a:r>
                  <a:rPr lang="en-US" altLang="zh-CN" sz="1000" b="1" baseline="30000" dirty="0" smtClean="0"/>
                  <a:t>n</a:t>
                </a:r>
                <a:endParaRPr lang="en-US" altLang="zh-CN" sz="1000" b="1" baseline="-25000" dirty="0"/>
              </a:p>
            </p:txBody>
          </p:sp>
        </p:grpSp>
        <p:grpSp>
          <p:nvGrpSpPr>
            <p:cNvPr id="198" name="Group 5"/>
            <p:cNvGrpSpPr/>
            <p:nvPr/>
          </p:nvGrpSpPr>
          <p:grpSpPr bwMode="auto">
            <a:xfrm>
              <a:off x="496841" y="2305204"/>
              <a:ext cx="1626887" cy="812497"/>
              <a:chOff x="4" y="1804"/>
              <a:chExt cx="1676" cy="836"/>
            </a:xfrm>
          </p:grpSpPr>
          <p:sp>
            <p:nvSpPr>
              <p:cNvPr id="199" name="Rectangle 6"/>
              <p:cNvSpPr>
                <a:spLocks noChangeArrowheads="1"/>
              </p:cNvSpPr>
              <p:nvPr/>
            </p:nvSpPr>
            <p:spPr bwMode="auto">
              <a:xfrm>
                <a:off x="1354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200" name="Rectangle 7"/>
              <p:cNvSpPr>
                <a:spLocks noChangeArrowheads="1"/>
              </p:cNvSpPr>
              <p:nvPr/>
            </p:nvSpPr>
            <p:spPr bwMode="auto">
              <a:xfrm>
                <a:off x="1027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201" name="Rectangle 8"/>
              <p:cNvSpPr>
                <a:spLocks noChangeArrowheads="1"/>
              </p:cNvSpPr>
              <p:nvPr/>
            </p:nvSpPr>
            <p:spPr bwMode="auto">
              <a:xfrm>
                <a:off x="701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202" name="Rectangle 9"/>
              <p:cNvSpPr>
                <a:spLocks noChangeArrowheads="1"/>
              </p:cNvSpPr>
              <p:nvPr/>
            </p:nvSpPr>
            <p:spPr bwMode="auto">
              <a:xfrm>
                <a:off x="374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203" name="Rectangle 10"/>
              <p:cNvSpPr>
                <a:spLocks noChangeArrowheads="1"/>
              </p:cNvSpPr>
              <p:nvPr/>
            </p:nvSpPr>
            <p:spPr bwMode="auto">
              <a:xfrm>
                <a:off x="1354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204" name="Rectangle 11"/>
              <p:cNvSpPr>
                <a:spLocks noChangeArrowheads="1"/>
              </p:cNvSpPr>
              <p:nvPr/>
            </p:nvSpPr>
            <p:spPr bwMode="auto">
              <a:xfrm>
                <a:off x="1027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205" name="Rectangle 12"/>
              <p:cNvSpPr>
                <a:spLocks noChangeArrowheads="1"/>
              </p:cNvSpPr>
              <p:nvPr/>
            </p:nvSpPr>
            <p:spPr bwMode="auto">
              <a:xfrm>
                <a:off x="701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1</a:t>
                </a:r>
                <a:endParaRPr lang="en-US" altLang="zh-CN" sz="900" b="1" baseline="-25000" dirty="0"/>
              </a:p>
            </p:txBody>
          </p:sp>
          <p:sp>
            <p:nvSpPr>
              <p:cNvPr id="206" name="Rectangle 13"/>
              <p:cNvSpPr>
                <a:spLocks noChangeArrowheads="1"/>
              </p:cNvSpPr>
              <p:nvPr/>
            </p:nvSpPr>
            <p:spPr bwMode="auto">
              <a:xfrm>
                <a:off x="374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X</a:t>
                </a:r>
                <a:endParaRPr lang="en-US" altLang="zh-CN" sz="900" b="1" baseline="-25000" dirty="0"/>
              </a:p>
            </p:txBody>
          </p:sp>
          <p:sp>
            <p:nvSpPr>
              <p:cNvPr id="207" name="Line 14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08" name="Line 15"/>
              <p:cNvSpPr>
                <a:spLocks noChangeShapeType="1"/>
              </p:cNvSpPr>
              <p:nvPr/>
            </p:nvSpPr>
            <p:spPr bwMode="auto">
              <a:xfrm>
                <a:off x="374" y="2403"/>
                <a:ext cx="130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09" name="Line 16"/>
              <p:cNvSpPr>
                <a:spLocks noChangeShapeType="1"/>
              </p:cNvSpPr>
              <p:nvPr/>
            </p:nvSpPr>
            <p:spPr bwMode="auto">
              <a:xfrm>
                <a:off x="374" y="2639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0" name="Line 17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0" cy="47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1" name="Line 18"/>
              <p:cNvSpPr>
                <a:spLocks noChangeShapeType="1"/>
              </p:cNvSpPr>
              <p:nvPr/>
            </p:nvSpPr>
            <p:spPr bwMode="auto">
              <a:xfrm>
                <a:off x="701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2" name="Line 19"/>
              <p:cNvSpPr>
                <a:spLocks noChangeShapeType="1"/>
              </p:cNvSpPr>
              <p:nvPr/>
            </p:nvSpPr>
            <p:spPr bwMode="auto">
              <a:xfrm>
                <a:off x="1027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3" name="Line 20"/>
              <p:cNvSpPr>
                <a:spLocks noChangeShapeType="1"/>
              </p:cNvSpPr>
              <p:nvPr/>
            </p:nvSpPr>
            <p:spPr bwMode="auto">
              <a:xfrm>
                <a:off x="1354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4" name="Line 21"/>
              <p:cNvSpPr>
                <a:spLocks noChangeShapeType="1"/>
              </p:cNvSpPr>
              <p:nvPr/>
            </p:nvSpPr>
            <p:spPr bwMode="auto">
              <a:xfrm>
                <a:off x="1680" y="2403"/>
                <a:ext cx="0" cy="23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5" name="Line 22"/>
              <p:cNvSpPr>
                <a:spLocks noChangeShapeType="1"/>
              </p:cNvSpPr>
              <p:nvPr/>
            </p:nvSpPr>
            <p:spPr bwMode="auto">
              <a:xfrm>
                <a:off x="1680" y="2167"/>
                <a:ext cx="0" cy="23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6" name="Line 23"/>
              <p:cNvSpPr>
                <a:spLocks noChangeShapeType="1"/>
              </p:cNvSpPr>
              <p:nvPr/>
            </p:nvSpPr>
            <p:spPr bwMode="auto">
              <a:xfrm>
                <a:off x="201" y="1992"/>
                <a:ext cx="173" cy="17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7" name="Text Box 24"/>
              <p:cNvSpPr txBox="1">
                <a:spLocks noChangeArrowheads="1"/>
              </p:cNvSpPr>
              <p:nvPr/>
            </p:nvSpPr>
            <p:spPr bwMode="auto">
              <a:xfrm>
                <a:off x="391" y="1960"/>
                <a:ext cx="1269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/>
                  <a:t>00     01     11    10</a:t>
                </a:r>
                <a:endParaRPr lang="en-US" altLang="zh-CN" sz="1000" b="1" dirty="0"/>
              </a:p>
            </p:txBody>
          </p:sp>
          <p:sp>
            <p:nvSpPr>
              <p:cNvPr id="218" name="Text Box 25"/>
              <p:cNvSpPr txBox="1">
                <a:spLocks noChangeArrowheads="1"/>
              </p:cNvSpPr>
              <p:nvPr/>
            </p:nvSpPr>
            <p:spPr bwMode="auto">
              <a:xfrm>
                <a:off x="162" y="2236"/>
                <a:ext cx="196" cy="404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altLang="zh-CN" sz="1000" b="1" dirty="0"/>
                  <a:t>0</a:t>
                </a:r>
                <a:endParaRPr lang="en-US" altLang="zh-CN" sz="1000" b="1" dirty="0"/>
              </a:p>
              <a:p>
                <a:pPr>
                  <a:lnSpc>
                    <a:spcPct val="65000"/>
                  </a:lnSpc>
                </a:pPr>
                <a:endParaRPr lang="en-US" altLang="zh-CN" sz="1000" b="1" dirty="0" smtClean="0"/>
              </a:p>
              <a:p>
                <a:pPr>
                  <a:lnSpc>
                    <a:spcPct val="65000"/>
                  </a:lnSpc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219" name="Text Box 26"/>
              <p:cNvSpPr txBox="1">
                <a:spLocks noChangeArrowheads="1"/>
              </p:cNvSpPr>
              <p:nvPr/>
            </p:nvSpPr>
            <p:spPr bwMode="auto">
              <a:xfrm>
                <a:off x="4" y="1960"/>
                <a:ext cx="371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smtClean="0"/>
                  <a:t>X</a:t>
                </a:r>
                <a:r>
                  <a:rPr lang="en-US" altLang="zh-CN" sz="1000" b="1" baseline="-25000" dirty="0" smtClean="0"/>
                  <a:t>1</a:t>
                </a:r>
                <a:endParaRPr lang="en-US" altLang="zh-CN" sz="1000" b="1" baseline="30000" dirty="0"/>
              </a:p>
            </p:txBody>
          </p:sp>
          <p:sp>
            <p:nvSpPr>
              <p:cNvPr id="220" name="Text Box 27"/>
              <p:cNvSpPr txBox="1">
                <a:spLocks noChangeArrowheads="1"/>
              </p:cNvSpPr>
              <p:nvPr/>
            </p:nvSpPr>
            <p:spPr bwMode="auto">
              <a:xfrm>
                <a:off x="124" y="1804"/>
                <a:ext cx="597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smtClean="0"/>
                  <a:t>X</a:t>
                </a:r>
                <a:r>
                  <a:rPr lang="en-US" altLang="zh-CN" sz="1000" b="1" baseline="-25000" dirty="0" smtClean="0"/>
                  <a:t>2</a:t>
                </a:r>
                <a:r>
                  <a:rPr lang="en-US" altLang="zh-CN" sz="1000" b="1" dirty="0" smtClean="0"/>
                  <a:t>Q</a:t>
                </a:r>
                <a:r>
                  <a:rPr lang="en-US" altLang="zh-CN" sz="1000" b="1" baseline="30000" dirty="0" smtClean="0"/>
                  <a:t>n</a:t>
                </a:r>
                <a:endParaRPr lang="en-US" altLang="zh-CN" sz="1000" b="1" baseline="-25000" dirty="0"/>
              </a:p>
            </p:txBody>
          </p:sp>
        </p:grpSp>
        <p:sp>
          <p:nvSpPr>
            <p:cNvPr id="221" name="AutoShape 43"/>
            <p:cNvSpPr>
              <a:spLocks noChangeArrowheads="1"/>
            </p:cNvSpPr>
            <p:nvPr/>
          </p:nvSpPr>
          <p:spPr bwMode="auto">
            <a:xfrm>
              <a:off x="1547664" y="1757715"/>
              <a:ext cx="468000" cy="180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22" name="AutoShape 43"/>
            <p:cNvSpPr>
              <a:spLocks noChangeArrowheads="1"/>
            </p:cNvSpPr>
            <p:nvPr/>
          </p:nvSpPr>
          <p:spPr bwMode="auto">
            <a:xfrm>
              <a:off x="928889" y="2684294"/>
              <a:ext cx="468000" cy="180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grpSp>
          <p:nvGrpSpPr>
            <p:cNvPr id="223" name="Group 5"/>
            <p:cNvGrpSpPr/>
            <p:nvPr/>
          </p:nvGrpSpPr>
          <p:grpSpPr bwMode="auto">
            <a:xfrm>
              <a:off x="539552" y="3529340"/>
              <a:ext cx="1626887" cy="812497"/>
              <a:chOff x="4" y="1804"/>
              <a:chExt cx="1676" cy="836"/>
            </a:xfrm>
          </p:grpSpPr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1354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225" name="Rectangle 7"/>
              <p:cNvSpPr>
                <a:spLocks noChangeArrowheads="1"/>
              </p:cNvSpPr>
              <p:nvPr/>
            </p:nvSpPr>
            <p:spPr bwMode="auto">
              <a:xfrm>
                <a:off x="1027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1</a:t>
                </a:r>
                <a:endParaRPr lang="en-US" altLang="zh-CN" sz="900" b="1" baseline="-25000" dirty="0"/>
              </a:p>
            </p:txBody>
          </p:sp>
          <p:sp>
            <p:nvSpPr>
              <p:cNvPr id="226" name="Rectangle 8"/>
              <p:cNvSpPr>
                <a:spLocks noChangeArrowheads="1"/>
              </p:cNvSpPr>
              <p:nvPr/>
            </p:nvSpPr>
            <p:spPr bwMode="auto">
              <a:xfrm>
                <a:off x="701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227" name="Rectangle 9"/>
              <p:cNvSpPr>
                <a:spLocks noChangeArrowheads="1"/>
              </p:cNvSpPr>
              <p:nvPr/>
            </p:nvSpPr>
            <p:spPr bwMode="auto">
              <a:xfrm>
                <a:off x="374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1</a:t>
                </a:r>
                <a:endParaRPr lang="en-US" altLang="zh-CN" sz="900" b="1" baseline="-25000" dirty="0"/>
              </a:p>
            </p:txBody>
          </p:sp>
          <p:sp>
            <p:nvSpPr>
              <p:cNvPr id="228" name="Rectangle 10"/>
              <p:cNvSpPr>
                <a:spLocks noChangeArrowheads="1"/>
              </p:cNvSpPr>
              <p:nvPr/>
            </p:nvSpPr>
            <p:spPr bwMode="auto">
              <a:xfrm>
                <a:off x="1354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1</a:t>
                </a:r>
                <a:endParaRPr lang="en-US" altLang="zh-CN" sz="900" b="1" baseline="-25000" dirty="0"/>
              </a:p>
            </p:txBody>
          </p:sp>
          <p:sp>
            <p:nvSpPr>
              <p:cNvPr id="229" name="Rectangle 11"/>
              <p:cNvSpPr>
                <a:spLocks noChangeArrowheads="1"/>
              </p:cNvSpPr>
              <p:nvPr/>
            </p:nvSpPr>
            <p:spPr bwMode="auto">
              <a:xfrm>
                <a:off x="1027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230" name="Rectangle 12"/>
              <p:cNvSpPr>
                <a:spLocks noChangeArrowheads="1"/>
              </p:cNvSpPr>
              <p:nvPr/>
            </p:nvSpPr>
            <p:spPr bwMode="auto">
              <a:xfrm>
                <a:off x="701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1</a:t>
                </a:r>
                <a:endParaRPr lang="en-US" altLang="zh-CN" sz="900" b="1" baseline="-25000" dirty="0"/>
              </a:p>
            </p:txBody>
          </p:sp>
          <p:sp>
            <p:nvSpPr>
              <p:cNvPr id="231" name="Rectangle 13"/>
              <p:cNvSpPr>
                <a:spLocks noChangeArrowheads="1"/>
              </p:cNvSpPr>
              <p:nvPr/>
            </p:nvSpPr>
            <p:spPr bwMode="auto">
              <a:xfrm>
                <a:off x="374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900" b="1" dirty="0" smtClean="0"/>
                  <a:t>0</a:t>
                </a:r>
                <a:endParaRPr lang="en-US" altLang="zh-CN" sz="900" b="1" baseline="-25000" dirty="0"/>
              </a:p>
            </p:txBody>
          </p:sp>
          <p:sp>
            <p:nvSpPr>
              <p:cNvPr id="232" name="Line 14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33" name="Line 15"/>
              <p:cNvSpPr>
                <a:spLocks noChangeShapeType="1"/>
              </p:cNvSpPr>
              <p:nvPr/>
            </p:nvSpPr>
            <p:spPr bwMode="auto">
              <a:xfrm>
                <a:off x="374" y="2403"/>
                <a:ext cx="130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34" name="Line 16"/>
              <p:cNvSpPr>
                <a:spLocks noChangeShapeType="1"/>
              </p:cNvSpPr>
              <p:nvPr/>
            </p:nvSpPr>
            <p:spPr bwMode="auto">
              <a:xfrm>
                <a:off x="374" y="2639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35" name="Line 17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0" cy="47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36" name="Line 18"/>
              <p:cNvSpPr>
                <a:spLocks noChangeShapeType="1"/>
              </p:cNvSpPr>
              <p:nvPr/>
            </p:nvSpPr>
            <p:spPr bwMode="auto">
              <a:xfrm>
                <a:off x="701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37" name="Line 19"/>
              <p:cNvSpPr>
                <a:spLocks noChangeShapeType="1"/>
              </p:cNvSpPr>
              <p:nvPr/>
            </p:nvSpPr>
            <p:spPr bwMode="auto">
              <a:xfrm>
                <a:off x="1027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38" name="Line 20"/>
              <p:cNvSpPr>
                <a:spLocks noChangeShapeType="1"/>
              </p:cNvSpPr>
              <p:nvPr/>
            </p:nvSpPr>
            <p:spPr bwMode="auto">
              <a:xfrm>
                <a:off x="1354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39" name="Line 21"/>
              <p:cNvSpPr>
                <a:spLocks noChangeShapeType="1"/>
              </p:cNvSpPr>
              <p:nvPr/>
            </p:nvSpPr>
            <p:spPr bwMode="auto">
              <a:xfrm>
                <a:off x="1680" y="2403"/>
                <a:ext cx="0" cy="23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40" name="Line 22"/>
              <p:cNvSpPr>
                <a:spLocks noChangeShapeType="1"/>
              </p:cNvSpPr>
              <p:nvPr/>
            </p:nvSpPr>
            <p:spPr bwMode="auto">
              <a:xfrm>
                <a:off x="1680" y="2167"/>
                <a:ext cx="0" cy="23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41" name="Line 23"/>
              <p:cNvSpPr>
                <a:spLocks noChangeShapeType="1"/>
              </p:cNvSpPr>
              <p:nvPr/>
            </p:nvSpPr>
            <p:spPr bwMode="auto">
              <a:xfrm>
                <a:off x="201" y="1992"/>
                <a:ext cx="173" cy="17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42" name="Text Box 24"/>
              <p:cNvSpPr txBox="1">
                <a:spLocks noChangeArrowheads="1"/>
              </p:cNvSpPr>
              <p:nvPr/>
            </p:nvSpPr>
            <p:spPr bwMode="auto">
              <a:xfrm>
                <a:off x="391" y="1960"/>
                <a:ext cx="1269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/>
                  <a:t>00     01     11    10</a:t>
                </a:r>
                <a:endParaRPr lang="en-US" altLang="zh-CN" sz="1000" b="1" dirty="0"/>
              </a:p>
            </p:txBody>
          </p:sp>
          <p:sp>
            <p:nvSpPr>
              <p:cNvPr id="243" name="Text Box 25"/>
              <p:cNvSpPr txBox="1">
                <a:spLocks noChangeArrowheads="1"/>
              </p:cNvSpPr>
              <p:nvPr/>
            </p:nvSpPr>
            <p:spPr bwMode="auto">
              <a:xfrm>
                <a:off x="162" y="2236"/>
                <a:ext cx="196" cy="404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altLang="zh-CN" sz="1000" b="1" dirty="0"/>
                  <a:t>0</a:t>
                </a:r>
                <a:endParaRPr lang="en-US" altLang="zh-CN" sz="1000" b="1" dirty="0"/>
              </a:p>
              <a:p>
                <a:pPr>
                  <a:lnSpc>
                    <a:spcPct val="65000"/>
                  </a:lnSpc>
                </a:pPr>
                <a:endParaRPr lang="en-US" altLang="zh-CN" sz="1000" b="1" dirty="0" smtClean="0"/>
              </a:p>
              <a:p>
                <a:pPr>
                  <a:lnSpc>
                    <a:spcPct val="65000"/>
                  </a:lnSpc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244" name="Text Box 26"/>
              <p:cNvSpPr txBox="1">
                <a:spLocks noChangeArrowheads="1"/>
              </p:cNvSpPr>
              <p:nvPr/>
            </p:nvSpPr>
            <p:spPr bwMode="auto">
              <a:xfrm>
                <a:off x="4" y="1960"/>
                <a:ext cx="371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smtClean="0"/>
                  <a:t>X</a:t>
                </a:r>
                <a:r>
                  <a:rPr lang="en-US" altLang="zh-CN" sz="1000" b="1" baseline="-25000" dirty="0" smtClean="0"/>
                  <a:t>1</a:t>
                </a:r>
                <a:endParaRPr lang="en-US" altLang="zh-CN" sz="1000" b="1" baseline="30000" dirty="0"/>
              </a:p>
            </p:txBody>
          </p:sp>
          <p:sp>
            <p:nvSpPr>
              <p:cNvPr id="245" name="Text Box 27"/>
              <p:cNvSpPr txBox="1">
                <a:spLocks noChangeArrowheads="1"/>
              </p:cNvSpPr>
              <p:nvPr/>
            </p:nvSpPr>
            <p:spPr bwMode="auto">
              <a:xfrm>
                <a:off x="124" y="1804"/>
                <a:ext cx="597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smtClean="0"/>
                  <a:t>X</a:t>
                </a:r>
                <a:r>
                  <a:rPr lang="en-US" altLang="zh-CN" sz="1000" b="1" baseline="-25000" dirty="0" smtClean="0"/>
                  <a:t>2</a:t>
                </a:r>
                <a:r>
                  <a:rPr lang="en-US" altLang="zh-CN" sz="1000" b="1" dirty="0" smtClean="0"/>
                  <a:t>Q</a:t>
                </a:r>
                <a:r>
                  <a:rPr lang="en-US" altLang="zh-CN" sz="1000" b="1" baseline="30000" dirty="0" smtClean="0"/>
                  <a:t>n</a:t>
                </a:r>
                <a:endParaRPr lang="en-US" altLang="zh-CN" sz="1000" b="1" baseline="-25000" dirty="0"/>
              </a:p>
            </p:txBody>
          </p:sp>
        </p:grpSp>
      </p:grpSp>
      <p:sp>
        <p:nvSpPr>
          <p:cNvPr id="247" name="Text Box 149"/>
          <p:cNvSpPr txBox="1">
            <a:spLocks noChangeArrowheads="1"/>
          </p:cNvSpPr>
          <p:nvPr/>
        </p:nvSpPr>
        <p:spPr bwMode="auto">
          <a:xfrm>
            <a:off x="3131840" y="699542"/>
            <a:ext cx="201622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" name="组合 367"/>
          <p:cNvGrpSpPr/>
          <p:nvPr/>
        </p:nvGrpSpPr>
        <p:grpSpPr>
          <a:xfrm>
            <a:off x="2699792" y="1203598"/>
            <a:ext cx="2787147" cy="2828058"/>
            <a:chOff x="4355976" y="1995686"/>
            <a:chExt cx="2787147" cy="2828058"/>
          </a:xfrm>
        </p:grpSpPr>
        <p:sp>
          <p:nvSpPr>
            <p:cNvPr id="163" name="Text Box 69"/>
            <p:cNvSpPr txBox="1">
              <a:spLocks noChangeArrowheads="1"/>
            </p:cNvSpPr>
            <p:nvPr/>
          </p:nvSpPr>
          <p:spPr bwMode="auto">
            <a:xfrm>
              <a:off x="6705437" y="3454896"/>
              <a:ext cx="437686" cy="30775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>
                  <a:solidFill>
                    <a:schemeClr val="bg1"/>
                  </a:solidFill>
                </a:rPr>
                <a:t>cp</a:t>
              </a:r>
              <a:r>
                <a:rPr kumimoji="0" lang="en-US" altLang="zh-CN" sz="1400" b="1" baseline="-25000" dirty="0" smtClean="0">
                  <a:solidFill>
                    <a:schemeClr val="bg1"/>
                  </a:solidFill>
                </a:rPr>
                <a:t> </a:t>
              </a:r>
              <a:endParaRPr kumimoji="0" lang="en-US" altLang="zh-CN" sz="1400" b="1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64" name="直接连接符 34"/>
            <p:cNvCxnSpPr>
              <a:cxnSpLocks noChangeShapeType="1"/>
            </p:cNvCxnSpPr>
            <p:nvPr/>
          </p:nvCxnSpPr>
          <p:spPr bwMode="auto">
            <a:xfrm rot="5400000">
              <a:off x="6047594" y="3435707"/>
              <a:ext cx="395256" cy="1587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</p:spPr>
        </p:cxnSp>
        <p:grpSp>
          <p:nvGrpSpPr>
            <p:cNvPr id="165" name="组合 16"/>
            <p:cNvGrpSpPr/>
            <p:nvPr/>
          </p:nvGrpSpPr>
          <p:grpSpPr bwMode="auto">
            <a:xfrm>
              <a:off x="5871218" y="2861993"/>
              <a:ext cx="803540" cy="1080000"/>
              <a:chOff x="1863914" y="2497604"/>
              <a:chExt cx="803540" cy="1080847"/>
            </a:xfrm>
          </p:grpSpPr>
          <p:cxnSp>
            <p:nvCxnSpPr>
              <p:cNvPr id="361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44078" y="3035127"/>
                <a:ext cx="792622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362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459806" y="3037234"/>
                <a:ext cx="1080847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363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" name="TextBox 363"/>
              <p:cNvSpPr txBox="1">
                <a:spLocks noChangeArrowheads="1"/>
              </p:cNvSpPr>
              <p:nvPr/>
            </p:nvSpPr>
            <p:spPr bwMode="auto">
              <a:xfrm>
                <a:off x="2310148" y="2877375"/>
                <a:ext cx="357306" cy="246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K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65" name="TextBox 364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46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66" name="TextBox 365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462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367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166" name="等腰三角形 36"/>
            <p:cNvSpPr>
              <a:spLocks noChangeArrowheads="1"/>
            </p:cNvSpPr>
            <p:nvPr/>
          </p:nvSpPr>
          <p:spPr bwMode="auto">
            <a:xfrm>
              <a:off x="6186227" y="3330116"/>
              <a:ext cx="107965" cy="1079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" name="TextBox 166"/>
            <p:cNvSpPr txBox="1">
              <a:spLocks noChangeArrowheads="1"/>
            </p:cNvSpPr>
            <p:nvPr/>
          </p:nvSpPr>
          <p:spPr bwMode="auto">
            <a:xfrm>
              <a:off x="6078566" y="3173199"/>
              <a:ext cx="422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168" name="Line 28"/>
            <p:cNvSpPr>
              <a:spLocks noChangeShapeType="1"/>
            </p:cNvSpPr>
            <p:nvPr/>
          </p:nvSpPr>
          <p:spPr bwMode="auto">
            <a:xfrm rot="16200000" flipV="1">
              <a:off x="6506531" y="3375488"/>
              <a:ext cx="0" cy="504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5869016" y="3243049"/>
              <a:ext cx="355600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J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170" name="椭圆 93"/>
            <p:cNvSpPr>
              <a:spLocks noChangeArrowheads="1"/>
            </p:cNvSpPr>
            <p:nvPr/>
          </p:nvSpPr>
          <p:spPr bwMode="auto">
            <a:xfrm>
              <a:off x="6206274" y="3436377"/>
              <a:ext cx="71415" cy="7143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Line 28"/>
            <p:cNvSpPr>
              <a:spLocks noChangeShapeType="1"/>
            </p:cNvSpPr>
            <p:nvPr/>
          </p:nvSpPr>
          <p:spPr bwMode="auto">
            <a:xfrm rot="16200000" flipV="1">
              <a:off x="5769534" y="2625201"/>
              <a:ext cx="0" cy="4896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69"/>
            <p:cNvSpPr txBox="1">
              <a:spLocks noChangeArrowheads="1"/>
            </p:cNvSpPr>
            <p:nvPr/>
          </p:nvSpPr>
          <p:spPr bwMode="auto">
            <a:xfrm>
              <a:off x="5178106" y="1995686"/>
              <a:ext cx="437686" cy="30775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>
                  <a:solidFill>
                    <a:srgbClr val="C00000"/>
                  </a:solidFill>
                </a:rPr>
                <a:t>Z </a:t>
              </a:r>
              <a:endParaRPr kumimoji="0" lang="en-US" altLang="zh-CN" sz="14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74" name="Line 26"/>
            <p:cNvSpPr>
              <a:spLocks noChangeShapeType="1"/>
            </p:cNvSpPr>
            <p:nvPr/>
          </p:nvSpPr>
          <p:spPr bwMode="auto">
            <a:xfrm rot="16200000">
              <a:off x="4795983" y="4234647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28"/>
            <p:cNvSpPr>
              <a:spLocks noChangeShapeType="1"/>
            </p:cNvSpPr>
            <p:nvPr/>
          </p:nvSpPr>
          <p:spPr bwMode="auto">
            <a:xfrm rot="16200000" flipV="1">
              <a:off x="4860459" y="4194807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28"/>
            <p:cNvSpPr>
              <a:spLocks noChangeShapeType="1"/>
            </p:cNvSpPr>
            <p:nvPr/>
          </p:nvSpPr>
          <p:spPr bwMode="auto">
            <a:xfrm rot="16200000" flipV="1">
              <a:off x="4860459" y="4563247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9" name="直接连接符 150"/>
            <p:cNvCxnSpPr>
              <a:cxnSpLocks noChangeShapeType="1"/>
            </p:cNvCxnSpPr>
            <p:nvPr/>
          </p:nvCxnSpPr>
          <p:spPr bwMode="auto">
            <a:xfrm flipH="1">
              <a:off x="5243925" y="4307894"/>
              <a:ext cx="11304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330" name="直接连接符 160"/>
            <p:cNvCxnSpPr>
              <a:cxnSpLocks noChangeShapeType="1"/>
            </p:cNvCxnSpPr>
            <p:nvPr/>
          </p:nvCxnSpPr>
          <p:spPr bwMode="auto">
            <a:xfrm flipH="1">
              <a:off x="4875485" y="4171829"/>
              <a:ext cx="1044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31" name="Text Box 69"/>
            <p:cNvSpPr txBox="1">
              <a:spLocks noChangeArrowheads="1"/>
            </p:cNvSpPr>
            <p:nvPr/>
          </p:nvSpPr>
          <p:spPr bwMode="auto">
            <a:xfrm>
              <a:off x="4355976" y="4515967"/>
              <a:ext cx="432048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X</a:t>
              </a:r>
              <a:r>
                <a:rPr kumimoji="0" lang="en-US" altLang="zh-CN" sz="1400" b="1" baseline="-25000" dirty="0" smtClean="0"/>
                <a:t>1 </a:t>
              </a:r>
              <a:endParaRPr kumimoji="0" lang="en-US" altLang="zh-CN" sz="1400" b="1" baseline="-25000" dirty="0"/>
            </a:p>
          </p:txBody>
        </p:sp>
        <p:grpSp>
          <p:nvGrpSpPr>
            <p:cNvPr id="332" name="组合 480"/>
            <p:cNvGrpSpPr/>
            <p:nvPr/>
          </p:nvGrpSpPr>
          <p:grpSpPr>
            <a:xfrm>
              <a:off x="4963845" y="4203633"/>
              <a:ext cx="292820" cy="216004"/>
              <a:chOff x="5868144" y="3867894"/>
              <a:chExt cx="292820" cy="216004"/>
            </a:xfrm>
          </p:grpSpPr>
          <p:sp>
            <p:nvSpPr>
              <p:cNvPr id="359" name="AutoShape 30"/>
              <p:cNvSpPr>
                <a:spLocks noChangeArrowheads="1"/>
              </p:cNvSpPr>
              <p:nvPr/>
            </p:nvSpPr>
            <p:spPr bwMode="auto">
              <a:xfrm rot="5400000">
                <a:off x="5868152" y="3867886"/>
                <a:ext cx="216004" cy="216020"/>
              </a:xfrm>
              <a:prstGeom prst="flowChartExtra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rot="10800000" vert="eaVert"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 bwMode="auto">
              <a:xfrm>
                <a:off x="6088949" y="3939903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333" name="Line 38"/>
            <p:cNvSpPr>
              <a:spLocks noChangeShapeType="1"/>
            </p:cNvSpPr>
            <p:nvPr/>
          </p:nvSpPr>
          <p:spPr bwMode="auto">
            <a:xfrm rot="16200000">
              <a:off x="6114473" y="4255397"/>
              <a:ext cx="82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4" name="直接连接符 79"/>
            <p:cNvCxnSpPr>
              <a:cxnSpLocks noChangeShapeType="1"/>
            </p:cNvCxnSpPr>
            <p:nvPr/>
          </p:nvCxnSpPr>
          <p:spPr bwMode="auto">
            <a:xfrm flipH="1">
              <a:off x="6369780" y="3976031"/>
              <a:ext cx="0" cy="32400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tailEnd type="none" w="sm" len="sm"/>
            </a:ln>
          </p:spPr>
        </p:cxnSp>
        <p:grpSp>
          <p:nvGrpSpPr>
            <p:cNvPr id="335" name="组合 481"/>
            <p:cNvGrpSpPr/>
            <p:nvPr/>
          </p:nvGrpSpPr>
          <p:grpSpPr>
            <a:xfrm>
              <a:off x="4963845" y="4563673"/>
              <a:ext cx="292820" cy="216004"/>
              <a:chOff x="5868144" y="3867894"/>
              <a:chExt cx="292820" cy="216004"/>
            </a:xfrm>
          </p:grpSpPr>
          <p:sp>
            <p:nvSpPr>
              <p:cNvPr id="357" name="AutoShape 30"/>
              <p:cNvSpPr>
                <a:spLocks noChangeArrowheads="1"/>
              </p:cNvSpPr>
              <p:nvPr/>
            </p:nvSpPr>
            <p:spPr bwMode="auto">
              <a:xfrm rot="5400000">
                <a:off x="5868152" y="3867886"/>
                <a:ext cx="216004" cy="216020"/>
              </a:xfrm>
              <a:prstGeom prst="flowChartExtra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rot="10800000" vert="eaVert"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椭圆 357"/>
              <p:cNvSpPr/>
              <p:nvPr/>
            </p:nvSpPr>
            <p:spPr bwMode="auto">
              <a:xfrm>
                <a:off x="6088949" y="3939903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336" name="Line 32"/>
            <p:cNvSpPr>
              <a:spLocks noChangeShapeType="1"/>
            </p:cNvSpPr>
            <p:nvPr/>
          </p:nvSpPr>
          <p:spPr bwMode="auto">
            <a:xfrm rot="16200000">
              <a:off x="5760874" y="4022502"/>
              <a:ext cx="32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32"/>
            <p:cNvSpPr>
              <a:spLocks noChangeShapeType="1"/>
            </p:cNvSpPr>
            <p:nvPr/>
          </p:nvSpPr>
          <p:spPr bwMode="auto">
            <a:xfrm rot="16200000">
              <a:off x="5815940" y="4255453"/>
              <a:ext cx="54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流程图: 延期 92"/>
            <p:cNvSpPr>
              <a:spLocks noChangeArrowheads="1"/>
            </p:cNvSpPr>
            <p:nvPr/>
          </p:nvSpPr>
          <p:spPr bwMode="auto">
            <a:xfrm rot="16200000">
              <a:off x="5868221" y="3731028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" name="Text Box 69"/>
            <p:cNvSpPr txBox="1">
              <a:spLocks noChangeArrowheads="1"/>
            </p:cNvSpPr>
            <p:nvPr/>
          </p:nvSpPr>
          <p:spPr bwMode="auto">
            <a:xfrm>
              <a:off x="4355976" y="4155927"/>
              <a:ext cx="432048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X</a:t>
              </a:r>
              <a:r>
                <a:rPr kumimoji="0" lang="en-US" altLang="zh-CN" sz="1400" b="1" baseline="-25000" dirty="0" smtClean="0"/>
                <a:t>2 </a:t>
              </a:r>
              <a:endParaRPr kumimoji="0" lang="en-US" altLang="zh-CN" sz="1400" b="1" baseline="-25000" dirty="0"/>
            </a:p>
          </p:txBody>
        </p:sp>
        <p:cxnSp>
          <p:nvCxnSpPr>
            <p:cNvPr id="340" name="直接连接符 150"/>
            <p:cNvCxnSpPr>
              <a:cxnSpLocks noChangeShapeType="1"/>
            </p:cNvCxnSpPr>
            <p:nvPr/>
          </p:nvCxnSpPr>
          <p:spPr bwMode="auto">
            <a:xfrm flipH="1">
              <a:off x="5243925" y="4667485"/>
              <a:ext cx="12888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41" name="Line 26"/>
            <p:cNvSpPr>
              <a:spLocks noChangeShapeType="1"/>
            </p:cNvSpPr>
            <p:nvPr/>
          </p:nvSpPr>
          <p:spPr bwMode="auto">
            <a:xfrm rot="16200000">
              <a:off x="4803934" y="4603421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2" name="直接连接符 160"/>
            <p:cNvCxnSpPr>
              <a:cxnSpLocks noChangeShapeType="1"/>
            </p:cNvCxnSpPr>
            <p:nvPr/>
          </p:nvCxnSpPr>
          <p:spPr bwMode="auto">
            <a:xfrm flipH="1">
              <a:off x="4867982" y="4531420"/>
              <a:ext cx="1224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43" name="Line 25"/>
            <p:cNvSpPr>
              <a:spLocks noChangeShapeType="1"/>
            </p:cNvSpPr>
            <p:nvPr/>
          </p:nvSpPr>
          <p:spPr bwMode="auto">
            <a:xfrm rot="16200000">
              <a:off x="6356946" y="3799776"/>
              <a:ext cx="18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流程图: 延期 92"/>
            <p:cNvSpPr>
              <a:spLocks noChangeArrowheads="1"/>
            </p:cNvSpPr>
            <p:nvPr/>
          </p:nvSpPr>
          <p:spPr bwMode="auto">
            <a:xfrm rot="16200000">
              <a:off x="6301170" y="3724673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5" name="组合 153"/>
            <p:cNvGrpSpPr/>
            <p:nvPr/>
          </p:nvGrpSpPr>
          <p:grpSpPr>
            <a:xfrm>
              <a:off x="5236702" y="3050282"/>
              <a:ext cx="400773" cy="1484734"/>
              <a:chOff x="8480567" y="804724"/>
              <a:chExt cx="400773" cy="1484734"/>
            </a:xfrm>
          </p:grpSpPr>
          <p:pic>
            <p:nvPicPr>
              <p:cNvPr id="353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8388485" y="896806"/>
                <a:ext cx="491267" cy="307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4" name="Line 38"/>
              <p:cNvSpPr>
                <a:spLocks noChangeShapeType="1"/>
              </p:cNvSpPr>
              <p:nvPr/>
            </p:nvSpPr>
            <p:spPr bwMode="auto">
              <a:xfrm rot="16200000">
                <a:off x="8193997" y="1551418"/>
                <a:ext cx="75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" name="Line 39"/>
              <p:cNvSpPr>
                <a:spLocks noChangeShapeType="1"/>
              </p:cNvSpPr>
              <p:nvPr/>
            </p:nvSpPr>
            <p:spPr bwMode="auto">
              <a:xfrm rot="16200000">
                <a:off x="8143365" y="1731458"/>
                <a:ext cx="111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6" name="弧形 355"/>
              <p:cNvSpPr/>
              <p:nvPr/>
            </p:nvSpPr>
            <p:spPr bwMode="auto">
              <a:xfrm rot="18316332">
                <a:off x="8539324" y="1180648"/>
                <a:ext cx="288032" cy="396000"/>
              </a:xfrm>
              <a:prstGeom prst="arc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7" name="组合 155"/>
            <p:cNvGrpSpPr/>
            <p:nvPr/>
          </p:nvGrpSpPr>
          <p:grpSpPr>
            <a:xfrm>
              <a:off x="5299185" y="2230760"/>
              <a:ext cx="400773" cy="873620"/>
              <a:chOff x="8480567" y="804724"/>
              <a:chExt cx="400773" cy="873620"/>
            </a:xfrm>
          </p:grpSpPr>
          <p:pic>
            <p:nvPicPr>
              <p:cNvPr id="34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8388485" y="896806"/>
                <a:ext cx="491267" cy="307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0" name="Line 38"/>
              <p:cNvSpPr>
                <a:spLocks noChangeShapeType="1"/>
              </p:cNvSpPr>
              <p:nvPr/>
            </p:nvSpPr>
            <p:spPr bwMode="auto">
              <a:xfrm rot="16200000">
                <a:off x="8319997" y="1426344"/>
                <a:ext cx="50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" name="Line 39"/>
              <p:cNvSpPr>
                <a:spLocks noChangeShapeType="1"/>
              </p:cNvSpPr>
              <p:nvPr/>
            </p:nvSpPr>
            <p:spPr bwMode="auto">
              <a:xfrm rot="16200000">
                <a:off x="8557365" y="1304174"/>
                <a:ext cx="288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弧形 351"/>
              <p:cNvSpPr/>
              <p:nvPr/>
            </p:nvSpPr>
            <p:spPr bwMode="auto">
              <a:xfrm rot="18316332">
                <a:off x="8539324" y="1180648"/>
                <a:ext cx="288032" cy="396000"/>
              </a:xfrm>
              <a:prstGeom prst="arc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48" name="直接连接符 115"/>
            <p:cNvCxnSpPr>
              <a:cxnSpLocks noChangeShapeType="1"/>
            </p:cNvCxnSpPr>
            <p:nvPr/>
          </p:nvCxnSpPr>
          <p:spPr bwMode="auto">
            <a:xfrm>
              <a:off x="5452726" y="2124844"/>
              <a:ext cx="0" cy="14400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</p:grpSp>
      <p:sp>
        <p:nvSpPr>
          <p:cNvPr id="369" name="Text Box 8"/>
          <p:cNvSpPr txBox="1">
            <a:spLocks noChangeArrowheads="1"/>
          </p:cNvSpPr>
          <p:nvPr/>
        </p:nvSpPr>
        <p:spPr bwMode="auto">
          <a:xfrm>
            <a:off x="2771800" y="1635646"/>
            <a:ext cx="792088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方案</a:t>
            </a: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1: </a:t>
            </a:r>
            <a:endParaRPr lang="en-US" altLang="zh-CN" sz="1400" b="1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370" name="Group 5"/>
          <p:cNvGrpSpPr/>
          <p:nvPr/>
        </p:nvGrpSpPr>
        <p:grpSpPr bwMode="auto">
          <a:xfrm>
            <a:off x="5818585" y="1079701"/>
            <a:ext cx="2830513" cy="1921669"/>
            <a:chOff x="3165" y="2146"/>
            <a:chExt cx="1783" cy="1614"/>
          </a:xfrm>
        </p:grpSpPr>
        <p:sp>
          <p:nvSpPr>
            <p:cNvPr id="371" name="Text Box 6"/>
            <p:cNvSpPr txBox="1">
              <a:spLocks noChangeArrowheads="1"/>
            </p:cNvSpPr>
            <p:nvPr/>
          </p:nvSpPr>
          <p:spPr bwMode="auto">
            <a:xfrm>
              <a:off x="4691" y="2724"/>
              <a:ext cx="257" cy="2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600" b="1" baseline="-250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2" name="Text Box 7"/>
            <p:cNvSpPr txBox="1">
              <a:spLocks noChangeArrowheads="1"/>
            </p:cNvSpPr>
            <p:nvPr/>
          </p:nvSpPr>
          <p:spPr bwMode="auto">
            <a:xfrm>
              <a:off x="3952" y="3476"/>
              <a:ext cx="253" cy="2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ahoma" panose="020B0604030504040204" pitchFamily="34" charset="0"/>
                </a:rPr>
                <a:t>S</a:t>
              </a:r>
              <a:r>
                <a:rPr lang="en-US" altLang="zh-CN" sz="1600" b="1" baseline="-25000" dirty="0">
                  <a:latin typeface="Tahoma" panose="020B0604030504040204" pitchFamily="34" charset="0"/>
                </a:rPr>
                <a:t>0</a:t>
              </a:r>
              <a:endParaRPr lang="en-US" altLang="zh-CN" sz="1600" b="1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373" name="Text Box 8"/>
            <p:cNvSpPr txBox="1">
              <a:spLocks noChangeArrowheads="1"/>
            </p:cNvSpPr>
            <p:nvPr/>
          </p:nvSpPr>
          <p:spPr bwMode="auto">
            <a:xfrm>
              <a:off x="3784" y="2146"/>
              <a:ext cx="635" cy="2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ahoma" panose="020B0604030504040204" pitchFamily="34" charset="0"/>
                </a:rPr>
                <a:t>X</a:t>
              </a:r>
              <a:r>
                <a:rPr lang="en-US" altLang="zh-CN" sz="1600" b="1" baseline="-25000" dirty="0">
                  <a:latin typeface="Tahoma" panose="020B0604030504040204" pitchFamily="34" charset="0"/>
                </a:rPr>
                <a:t>0</a:t>
              </a:r>
              <a:r>
                <a:rPr lang="en-US" altLang="zh-CN" sz="1600" b="1" dirty="0">
                  <a:latin typeface="Tahoma" panose="020B0604030504040204" pitchFamily="34" charset="0"/>
                </a:rPr>
                <a:t>   </a:t>
              </a:r>
              <a:r>
                <a:rPr lang="en-US" altLang="zh-CN" sz="1600" b="1" dirty="0" smtClean="0">
                  <a:latin typeface="Tahoma" panose="020B0604030504040204" pitchFamily="34" charset="0"/>
                </a:rPr>
                <a:t>   Y</a:t>
              </a:r>
              <a:r>
                <a:rPr lang="en-US" altLang="zh-CN" sz="1600" b="1" baseline="-25000" dirty="0" smtClean="0">
                  <a:latin typeface="Tahoma" panose="020B0604030504040204" pitchFamily="34" charset="0"/>
                </a:rPr>
                <a:t>0</a:t>
              </a:r>
              <a:endParaRPr lang="en-US" altLang="zh-CN" sz="1600" b="1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374" name="Text Box 9"/>
            <p:cNvSpPr txBox="1">
              <a:spLocks noChangeArrowheads="1"/>
            </p:cNvSpPr>
            <p:nvPr/>
          </p:nvSpPr>
          <p:spPr bwMode="auto">
            <a:xfrm>
              <a:off x="3165" y="2697"/>
              <a:ext cx="294" cy="2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latin typeface="Tahoma" panose="020B0604030504040204" pitchFamily="34" charset="0"/>
                </a:rPr>
                <a:t>C</a:t>
              </a:r>
              <a:r>
                <a:rPr lang="en-US" altLang="zh-CN" sz="1600" b="1" baseline="-25000" dirty="0" smtClean="0">
                  <a:latin typeface="Tahoma" panose="020B0604030504040204" pitchFamily="34" charset="0"/>
                </a:rPr>
                <a:t>-1</a:t>
              </a:r>
              <a:endParaRPr lang="en-US" altLang="zh-CN" sz="1600" b="1" baseline="-250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77" name="Group 50"/>
          <p:cNvGrpSpPr/>
          <p:nvPr/>
        </p:nvGrpSpPr>
        <p:grpSpPr bwMode="auto">
          <a:xfrm>
            <a:off x="5803354" y="1091654"/>
            <a:ext cx="2870201" cy="1912144"/>
            <a:chOff x="3343" y="1861"/>
            <a:chExt cx="1808" cy="1606"/>
          </a:xfrm>
        </p:grpSpPr>
        <p:sp>
          <p:nvSpPr>
            <p:cNvPr id="378" name="Text Box 51"/>
            <p:cNvSpPr txBox="1">
              <a:spLocks noChangeArrowheads="1"/>
            </p:cNvSpPr>
            <p:nvPr/>
          </p:nvSpPr>
          <p:spPr bwMode="auto">
            <a:xfrm>
              <a:off x="4941" y="2444"/>
              <a:ext cx="210" cy="2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lIns="1800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b="1" baseline="-250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" name="Text Box 52"/>
            <p:cNvSpPr txBox="1">
              <a:spLocks noChangeArrowheads="1"/>
            </p:cNvSpPr>
            <p:nvPr/>
          </p:nvSpPr>
          <p:spPr bwMode="auto">
            <a:xfrm>
              <a:off x="4147" y="3242"/>
              <a:ext cx="253" cy="22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t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Tahoma" panose="020B0604030504040204" pitchFamily="34" charset="0"/>
                </a:rPr>
                <a:t>S</a:t>
              </a:r>
              <a:r>
                <a:rPr lang="en-US" altLang="zh-CN" sz="1600" b="1" baseline="-25000" dirty="0">
                  <a:latin typeface="Tahoma" panose="020B0604030504040204" pitchFamily="34" charset="0"/>
                </a:rPr>
                <a:t>1</a:t>
              </a:r>
              <a:endParaRPr lang="en-US" altLang="zh-CN" sz="1600" b="1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380" name="Text Box 53"/>
            <p:cNvSpPr txBox="1">
              <a:spLocks noChangeArrowheads="1"/>
            </p:cNvSpPr>
            <p:nvPr/>
          </p:nvSpPr>
          <p:spPr bwMode="auto">
            <a:xfrm>
              <a:off x="3945" y="1861"/>
              <a:ext cx="678" cy="2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ahoma" panose="020B0604030504040204" pitchFamily="34" charset="0"/>
                </a:rPr>
                <a:t>X</a:t>
              </a:r>
              <a:r>
                <a:rPr lang="en-US" altLang="zh-CN" sz="1600" b="1" baseline="-25000" dirty="0">
                  <a:latin typeface="Tahoma" panose="020B0604030504040204" pitchFamily="34" charset="0"/>
                </a:rPr>
                <a:t>1</a:t>
              </a:r>
              <a:r>
                <a:rPr lang="en-US" altLang="zh-CN" sz="1600" b="1" dirty="0">
                  <a:latin typeface="Tahoma" panose="020B0604030504040204" pitchFamily="34" charset="0"/>
                </a:rPr>
                <a:t>   </a:t>
              </a:r>
              <a:r>
                <a:rPr lang="en-US" altLang="zh-CN" sz="1600" b="1" dirty="0" smtClean="0">
                  <a:latin typeface="Tahoma" panose="020B0604030504040204" pitchFamily="34" charset="0"/>
                </a:rPr>
                <a:t>    Y</a:t>
              </a:r>
              <a:r>
                <a:rPr lang="en-US" altLang="zh-CN" sz="1600" b="1" baseline="-25000" dirty="0" smtClean="0">
                  <a:latin typeface="Tahoma" panose="020B0604030504040204" pitchFamily="34" charset="0"/>
                </a:rPr>
                <a:t>1</a:t>
              </a:r>
              <a:endParaRPr lang="en-US" altLang="zh-CN" sz="1600" b="1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381" name="Text Box 54"/>
            <p:cNvSpPr txBox="1">
              <a:spLocks noChangeArrowheads="1"/>
            </p:cNvSpPr>
            <p:nvPr/>
          </p:nvSpPr>
          <p:spPr bwMode="auto">
            <a:xfrm>
              <a:off x="3343" y="2395"/>
              <a:ext cx="257" cy="2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Tahoma" panose="020B0604030504040204" pitchFamily="34" charset="0"/>
                </a:rPr>
                <a:t>0</a:t>
              </a:r>
              <a:endParaRPr lang="en-US" altLang="zh-CN" sz="1600" b="1" baseline="-250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82" name="Text Box 57"/>
          <p:cNvSpPr txBox="1">
            <a:spLocks noChangeArrowheads="1"/>
          </p:cNvSpPr>
          <p:nvPr/>
        </p:nvSpPr>
        <p:spPr bwMode="auto">
          <a:xfrm>
            <a:off x="6369619" y="2447282"/>
            <a:ext cx="59824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反馈</a:t>
            </a:r>
            <a:endParaRPr lang="en-US" altLang="zh-CN" sz="1600" b="1" dirty="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83" name="Group 59"/>
          <p:cNvGrpSpPr/>
          <p:nvPr/>
        </p:nvGrpSpPr>
        <p:grpSpPr bwMode="auto">
          <a:xfrm>
            <a:off x="5855468" y="1087663"/>
            <a:ext cx="2820988" cy="1915716"/>
            <a:chOff x="3111" y="2108"/>
            <a:chExt cx="1777" cy="1609"/>
          </a:xfrm>
        </p:grpSpPr>
        <p:sp>
          <p:nvSpPr>
            <p:cNvPr id="384" name="Text Box 60"/>
            <p:cNvSpPr txBox="1">
              <a:spLocks noChangeArrowheads="1"/>
            </p:cNvSpPr>
            <p:nvPr/>
          </p:nvSpPr>
          <p:spPr bwMode="auto">
            <a:xfrm>
              <a:off x="4678" y="2687"/>
              <a:ext cx="210" cy="2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lIns="1800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 b="1" baseline="-250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" name="Text Box 61"/>
            <p:cNvSpPr txBox="1">
              <a:spLocks noChangeArrowheads="1"/>
            </p:cNvSpPr>
            <p:nvPr/>
          </p:nvSpPr>
          <p:spPr bwMode="auto">
            <a:xfrm>
              <a:off x="3888" y="3492"/>
              <a:ext cx="253" cy="22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t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Tahoma" panose="020B0604030504040204" pitchFamily="34" charset="0"/>
                </a:rPr>
                <a:t>S</a:t>
              </a:r>
              <a:r>
                <a:rPr lang="en-US" altLang="zh-CN" sz="1600" b="1" baseline="-25000" dirty="0">
                  <a:latin typeface="Tahoma" panose="020B0604030504040204" pitchFamily="34" charset="0"/>
                </a:rPr>
                <a:t>2</a:t>
              </a:r>
              <a:endParaRPr lang="en-US" altLang="zh-CN" sz="1600" b="1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386" name="Text Box 62"/>
            <p:cNvSpPr txBox="1">
              <a:spLocks noChangeArrowheads="1"/>
            </p:cNvSpPr>
            <p:nvPr/>
          </p:nvSpPr>
          <p:spPr bwMode="auto">
            <a:xfrm>
              <a:off x="3665" y="2108"/>
              <a:ext cx="670" cy="2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ahoma" panose="020B0604030504040204" pitchFamily="34" charset="0"/>
                </a:rPr>
                <a:t>X</a:t>
              </a:r>
              <a:r>
                <a:rPr lang="en-US" altLang="zh-CN" sz="1600" b="1" baseline="-25000" dirty="0">
                  <a:latin typeface="Tahoma" panose="020B0604030504040204" pitchFamily="34" charset="0"/>
                </a:rPr>
                <a:t>2</a:t>
              </a:r>
              <a:r>
                <a:rPr lang="en-US" altLang="zh-CN" sz="1600" b="1" dirty="0">
                  <a:latin typeface="Tahoma" panose="020B0604030504040204" pitchFamily="34" charset="0"/>
                </a:rPr>
                <a:t>   </a:t>
              </a:r>
              <a:r>
                <a:rPr lang="en-US" altLang="zh-CN" sz="1600" b="1" dirty="0" smtClean="0">
                  <a:latin typeface="Tahoma" panose="020B0604030504040204" pitchFamily="34" charset="0"/>
                </a:rPr>
                <a:t>    Y</a:t>
              </a:r>
              <a:r>
                <a:rPr lang="en-US" altLang="zh-CN" sz="1600" b="1" baseline="-25000" dirty="0" smtClean="0">
                  <a:latin typeface="Tahoma" panose="020B0604030504040204" pitchFamily="34" charset="0"/>
                </a:rPr>
                <a:t>2</a:t>
              </a:r>
              <a:endParaRPr lang="en-US" altLang="zh-CN" sz="1600" b="1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387" name="Text Box 63"/>
            <p:cNvSpPr txBox="1">
              <a:spLocks noChangeArrowheads="1"/>
            </p:cNvSpPr>
            <p:nvPr/>
          </p:nvSpPr>
          <p:spPr bwMode="auto">
            <a:xfrm>
              <a:off x="3111" y="2663"/>
              <a:ext cx="257" cy="2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b="1" baseline="-250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cxnSp>
        <p:nvCxnSpPr>
          <p:cNvPr id="388" name="AutoShape 56"/>
          <p:cNvCxnSpPr>
            <a:cxnSpLocks noChangeShapeType="1"/>
          </p:cNvCxnSpPr>
          <p:nvPr/>
        </p:nvCxnSpPr>
        <p:spPr bwMode="auto">
          <a:xfrm rot="5400000">
            <a:off x="7244403" y="958334"/>
            <a:ext cx="14400" cy="2052000"/>
          </a:xfrm>
          <a:prstGeom prst="curvedConnector3">
            <a:avLst>
              <a:gd name="adj1" fmla="val 3825001"/>
            </a:avLst>
          </a:prstGeom>
          <a:noFill/>
          <a:ln w="19050">
            <a:solidFill>
              <a:schemeClr val="bg2"/>
            </a:solidFill>
            <a:prstDash val="dash"/>
            <a:miter lim="800000"/>
            <a:tailEnd type="triangle" w="med" len="lg"/>
          </a:ln>
        </p:spPr>
      </p:cxnSp>
      <p:grpSp>
        <p:nvGrpSpPr>
          <p:cNvPr id="249" name="组合 248"/>
          <p:cNvGrpSpPr/>
          <p:nvPr/>
        </p:nvGrpSpPr>
        <p:grpSpPr>
          <a:xfrm>
            <a:off x="6189651" y="1366642"/>
            <a:ext cx="2110395" cy="1336875"/>
            <a:chOff x="6189651" y="1366642"/>
            <a:chExt cx="2110395" cy="1336875"/>
          </a:xfrm>
        </p:grpSpPr>
        <p:sp>
          <p:nvSpPr>
            <p:cNvPr id="375" name="Line 46"/>
            <p:cNvSpPr>
              <a:spLocks noChangeShapeType="1"/>
            </p:cNvSpPr>
            <p:nvPr/>
          </p:nvSpPr>
          <p:spPr bwMode="auto">
            <a:xfrm>
              <a:off x="6953646" y="1366642"/>
              <a:ext cx="0" cy="2286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6" name="Line 47"/>
            <p:cNvSpPr>
              <a:spLocks noChangeShapeType="1"/>
            </p:cNvSpPr>
            <p:nvPr/>
          </p:nvSpPr>
          <p:spPr bwMode="auto">
            <a:xfrm>
              <a:off x="7563246" y="1366642"/>
              <a:ext cx="0" cy="2286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" name="组合 388"/>
            <p:cNvGrpSpPr/>
            <p:nvPr/>
          </p:nvGrpSpPr>
          <p:grpSpPr>
            <a:xfrm>
              <a:off x="6189651" y="1530228"/>
              <a:ext cx="2110395" cy="1173289"/>
              <a:chOff x="5616168" y="2950840"/>
              <a:chExt cx="2110395" cy="1173289"/>
            </a:xfrm>
          </p:grpSpPr>
          <p:sp>
            <p:nvSpPr>
              <p:cNvPr id="390" name="Line 48"/>
              <p:cNvSpPr>
                <a:spLocks noChangeShapeType="1"/>
              </p:cNvSpPr>
              <p:nvPr/>
            </p:nvSpPr>
            <p:spPr bwMode="auto">
              <a:xfrm>
                <a:off x="6672263" y="3692129"/>
                <a:ext cx="0" cy="43200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1" name="Line 44"/>
              <p:cNvSpPr>
                <a:spLocks noChangeShapeType="1"/>
              </p:cNvSpPr>
              <p:nvPr/>
            </p:nvSpPr>
            <p:spPr bwMode="auto">
              <a:xfrm>
                <a:off x="5616168" y="3358754"/>
                <a:ext cx="46800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2" name="Rectangle 45"/>
              <p:cNvSpPr>
                <a:spLocks noChangeArrowheads="1"/>
              </p:cNvSpPr>
              <p:nvPr/>
            </p:nvSpPr>
            <p:spPr bwMode="auto">
              <a:xfrm>
                <a:off x="6075363" y="3015854"/>
                <a:ext cx="1219200" cy="6840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lIns="54000" tIns="10800" rIns="54000" bIns="10800"/>
              <a:lstStyle/>
              <a:p>
                <a:pPr algn="ctr">
                  <a:lnSpc>
                    <a:spcPct val="110000"/>
                  </a:lnSpc>
                </a:pPr>
                <a:endParaRPr lang="en-US" altLang="zh-CN" sz="2000" b="1" baseline="-25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93" name="Line 49"/>
              <p:cNvSpPr>
                <a:spLocks noChangeShapeType="1"/>
              </p:cNvSpPr>
              <p:nvPr/>
            </p:nvSpPr>
            <p:spPr bwMode="auto">
              <a:xfrm>
                <a:off x="7294563" y="3358754"/>
                <a:ext cx="43200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6218659" y="2960365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a</a:t>
                </a:r>
                <a:r>
                  <a:rPr lang="en-US" altLang="zh-CN" sz="1400" b="1" baseline="-25000" dirty="0" err="1" smtClean="0"/>
                  <a:t>i</a:t>
                </a:r>
                <a:endParaRPr lang="zh-CN" altLang="en-US" sz="1400" b="1" baseline="-250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6813773" y="2950840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b</a:t>
                </a:r>
                <a:r>
                  <a:rPr lang="en-US" altLang="zh-CN" sz="1400" b="1" baseline="-25000" dirty="0" smtClean="0"/>
                  <a:t>i</a:t>
                </a:r>
                <a:endParaRPr lang="zh-CN" altLang="en-US" sz="1400" b="1" baseline="-250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6046068" y="3200772"/>
                <a:ext cx="542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C</a:t>
                </a:r>
                <a:r>
                  <a:rPr lang="en-US" altLang="zh-CN" sz="1400" b="1" baseline="-25000" dirty="0" smtClean="0"/>
                  <a:t>i-1</a:t>
                </a:r>
                <a:endParaRPr lang="zh-CN" altLang="en-US" sz="1400" b="1" baseline="-250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6982172" y="3195439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C</a:t>
                </a:r>
                <a:r>
                  <a:rPr lang="en-US" altLang="zh-CN" sz="1400" b="1" baseline="-25000" dirty="0" err="1" smtClean="0"/>
                  <a:t>i</a:t>
                </a:r>
                <a:endParaRPr lang="zh-CN" altLang="en-US" sz="1400" b="1" baseline="-250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506691" y="3435151"/>
                <a:ext cx="388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S</a:t>
                </a:r>
                <a:r>
                  <a:rPr lang="en-US" altLang="zh-CN" sz="1400" b="1" baseline="-25000" dirty="0" smtClean="0"/>
                  <a:t>i</a:t>
                </a:r>
                <a:endParaRPr lang="zh-CN" altLang="en-US" sz="1400" b="1" baseline="-25000" dirty="0"/>
              </a:p>
            </p:txBody>
          </p:sp>
        </p:grpSp>
      </p:grpSp>
      <p:sp>
        <p:nvSpPr>
          <p:cNvPr id="399" name="Rectangle 65"/>
          <p:cNvSpPr>
            <a:spLocks noChangeArrowheads="1"/>
          </p:cNvSpPr>
          <p:nvPr/>
        </p:nvSpPr>
        <p:spPr bwMode="auto">
          <a:xfrm>
            <a:off x="7439644" y="2349899"/>
            <a:ext cx="576064" cy="288032"/>
          </a:xfrm>
          <a:prstGeom prst="rect">
            <a:avLst/>
          </a:prstGeom>
          <a:solidFill>
            <a:srgbClr val="FFFF99"/>
          </a:solidFill>
          <a:ln w="19050">
            <a:solidFill>
              <a:srgbClr val="0066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Arial Narrow" panose="020B0606020202030204" pitchFamily="34" charset="0"/>
                <a:ea typeface="黑体" panose="02010609060101010101" pitchFamily="49" charset="-122"/>
              </a:rPr>
              <a:t>register</a:t>
            </a:r>
            <a:endParaRPr lang="en-US" altLang="zh-CN" sz="1200" b="1" dirty="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6228184" y="3370274"/>
            <a:ext cx="2283316" cy="1649748"/>
            <a:chOff x="5459338" y="3172197"/>
            <a:chExt cx="2283316" cy="1649748"/>
          </a:xfrm>
        </p:grpSpPr>
        <p:cxnSp>
          <p:nvCxnSpPr>
            <p:cNvPr id="401" name="直接连接符 18"/>
            <p:cNvCxnSpPr>
              <a:cxnSpLocks noChangeShapeType="1"/>
            </p:cNvCxnSpPr>
            <p:nvPr/>
          </p:nvCxnSpPr>
          <p:spPr bwMode="auto">
            <a:xfrm rot="5400000">
              <a:off x="5843529" y="4398705"/>
              <a:ext cx="396000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</p:spPr>
        </p:cxnSp>
        <p:sp>
          <p:nvSpPr>
            <p:cNvPr id="402" name="Rectangle 5"/>
            <p:cNvSpPr>
              <a:spLocks noChangeArrowheads="1"/>
            </p:cNvSpPr>
            <p:nvPr/>
          </p:nvSpPr>
          <p:spPr bwMode="auto">
            <a:xfrm>
              <a:off x="6098739" y="3291830"/>
              <a:ext cx="1000233" cy="50779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3" name="Line 6"/>
            <p:cNvSpPr>
              <a:spLocks noChangeShapeType="1"/>
            </p:cNvSpPr>
            <p:nvPr/>
          </p:nvSpPr>
          <p:spPr bwMode="auto">
            <a:xfrm>
              <a:off x="5798486" y="3363838"/>
              <a:ext cx="3066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404" name="Text Box 7"/>
            <p:cNvSpPr txBox="1">
              <a:spLocks noChangeArrowheads="1"/>
            </p:cNvSpPr>
            <p:nvPr/>
          </p:nvSpPr>
          <p:spPr bwMode="auto">
            <a:xfrm>
              <a:off x="5459338" y="3172197"/>
              <a:ext cx="450657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200" b="1" baseline="-25000" dirty="0" smtClean="0">
                  <a:latin typeface="+mj-lt"/>
                  <a:ea typeface="宋体" panose="02010600030101010101" pitchFamily="2" charset="-122"/>
                </a:rPr>
                <a:t>1</a:t>
              </a:r>
              <a:endParaRPr lang="en-US" altLang="zh-CN" sz="12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05" name="Line 8"/>
            <p:cNvSpPr>
              <a:spLocks noChangeShapeType="1"/>
            </p:cNvSpPr>
            <p:nvPr/>
          </p:nvSpPr>
          <p:spPr bwMode="auto">
            <a:xfrm>
              <a:off x="6228184" y="4561451"/>
              <a:ext cx="11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406" name="Line 9"/>
            <p:cNvSpPr>
              <a:spLocks noChangeShapeType="1"/>
            </p:cNvSpPr>
            <p:nvPr/>
          </p:nvSpPr>
          <p:spPr bwMode="auto">
            <a:xfrm flipV="1">
              <a:off x="7374979" y="3704828"/>
              <a:ext cx="0" cy="86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none"/>
              <a:tailEnd type="non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407" name="Text Box 10"/>
            <p:cNvSpPr txBox="1">
              <a:spLocks noChangeArrowheads="1"/>
            </p:cNvSpPr>
            <p:nvPr/>
          </p:nvSpPr>
          <p:spPr bwMode="auto">
            <a:xfrm>
              <a:off x="5800023" y="4544541"/>
              <a:ext cx="394253" cy="2774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>
                  <a:latin typeface="+mj-lt"/>
                  <a:ea typeface="宋体" panose="02010600030101010101" pitchFamily="2" charset="-122"/>
                </a:rPr>
                <a:t>CP</a:t>
              </a:r>
              <a:endParaRPr lang="en-US" altLang="zh-CN" sz="12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08" name="Line 11"/>
            <p:cNvSpPr>
              <a:spLocks noChangeShapeType="1"/>
            </p:cNvSpPr>
            <p:nvPr/>
          </p:nvSpPr>
          <p:spPr bwMode="auto">
            <a:xfrm>
              <a:off x="7109924" y="3457860"/>
              <a:ext cx="2883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409" name="Text Box 12"/>
            <p:cNvSpPr txBox="1">
              <a:spLocks noChangeArrowheads="1"/>
            </p:cNvSpPr>
            <p:nvPr/>
          </p:nvSpPr>
          <p:spPr bwMode="auto">
            <a:xfrm>
              <a:off x="7348401" y="3283408"/>
              <a:ext cx="394253" cy="2774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10" name="Line 6"/>
            <p:cNvSpPr>
              <a:spLocks noChangeShapeType="1"/>
            </p:cNvSpPr>
            <p:nvPr/>
          </p:nvSpPr>
          <p:spPr bwMode="auto">
            <a:xfrm>
              <a:off x="5798486" y="3545954"/>
              <a:ext cx="3066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411" name="Text Box 7"/>
            <p:cNvSpPr txBox="1">
              <a:spLocks noChangeArrowheads="1"/>
            </p:cNvSpPr>
            <p:nvPr/>
          </p:nvSpPr>
          <p:spPr bwMode="auto">
            <a:xfrm>
              <a:off x="5474196" y="3388221"/>
              <a:ext cx="504056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200" b="1" baseline="-25000" dirty="0" smtClean="0">
                  <a:latin typeface="+mj-lt"/>
                  <a:ea typeface="宋体" panose="02010600030101010101" pitchFamily="2" charset="-122"/>
                </a:rPr>
                <a:t>2</a:t>
              </a:r>
              <a:endParaRPr lang="en-US" altLang="zh-CN" sz="12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12" name="Line 6"/>
            <p:cNvSpPr>
              <a:spLocks noChangeShapeType="1"/>
            </p:cNvSpPr>
            <p:nvPr/>
          </p:nvSpPr>
          <p:spPr bwMode="auto">
            <a:xfrm>
              <a:off x="5796136" y="3713212"/>
              <a:ext cx="3066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grpSp>
          <p:nvGrpSpPr>
            <p:cNvPr id="413" name="组合 16"/>
            <p:cNvGrpSpPr/>
            <p:nvPr/>
          </p:nvGrpSpPr>
          <p:grpSpPr bwMode="auto">
            <a:xfrm>
              <a:off x="5680695" y="3704828"/>
              <a:ext cx="793750" cy="856624"/>
              <a:chOff x="1863587" y="2345652"/>
              <a:chExt cx="793703" cy="857349"/>
            </a:xfrm>
          </p:grpSpPr>
          <p:cxnSp>
            <p:nvCxnSpPr>
              <p:cNvPr id="423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68830" y="2949994"/>
                <a:ext cx="504427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cxnSp>
            <p:nvCxnSpPr>
              <p:cNvPr id="424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92540" y="2543026"/>
                <a:ext cx="396335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425" name="矩形 19"/>
              <p:cNvSpPr>
                <a:spLocks noChangeArrowheads="1"/>
              </p:cNvSpPr>
              <p:nvPr/>
            </p:nvSpPr>
            <p:spPr bwMode="auto">
              <a:xfrm>
                <a:off x="1876406" y="2643188"/>
                <a:ext cx="720005" cy="432308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>
                <a:spLocks noChangeArrowheads="1"/>
              </p:cNvSpPr>
              <p:nvPr/>
            </p:nvSpPr>
            <p:spPr bwMode="auto">
              <a:xfrm>
                <a:off x="2300123" y="2869350"/>
                <a:ext cx="357167" cy="2446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D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27" name="TextBox 426"/>
              <p:cNvSpPr txBox="1">
                <a:spLocks noChangeArrowheads="1"/>
              </p:cNvSpPr>
              <p:nvPr/>
            </p:nvSpPr>
            <p:spPr bwMode="auto">
              <a:xfrm>
                <a:off x="1863587" y="2619900"/>
                <a:ext cx="357166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28" name="TextBox 427"/>
              <p:cNvSpPr txBox="1">
                <a:spLocks noChangeArrowheads="1"/>
              </p:cNvSpPr>
              <p:nvPr/>
            </p:nvSpPr>
            <p:spPr bwMode="auto">
              <a:xfrm>
                <a:off x="2277899" y="2629433"/>
                <a:ext cx="355579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429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7330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414" name="Text Box 69"/>
            <p:cNvSpPr txBox="1">
              <a:spLocks noChangeArrowheads="1"/>
            </p:cNvSpPr>
            <p:nvPr/>
          </p:nvSpPr>
          <p:spPr bwMode="auto">
            <a:xfrm>
              <a:off x="6372200" y="3363838"/>
              <a:ext cx="408195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FA</a:t>
              </a:r>
              <a:r>
                <a:rPr kumimoji="0" lang="en-US" altLang="zh-CN" sz="1400" b="1" baseline="-25000" dirty="0" smtClean="0"/>
                <a:t> </a:t>
              </a:r>
              <a:endParaRPr kumimoji="0" lang="en-US" altLang="zh-CN" sz="1400" b="1" baseline="-25000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6804248" y="355547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/>
                <a:t>C</a:t>
              </a:r>
              <a:r>
                <a:rPr lang="en-US" altLang="zh-CN" sz="1200" b="1" baseline="-25000" dirty="0" err="1" smtClean="0"/>
                <a:t>i</a:t>
              </a:r>
              <a:endParaRPr lang="zh-CN" altLang="en-US" sz="1200" b="1" baseline="-250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6813773" y="328230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S</a:t>
              </a:r>
              <a:r>
                <a:rPr lang="en-US" altLang="zh-CN" sz="1200" b="1" baseline="-25000" dirty="0" smtClean="0"/>
                <a:t>i</a:t>
              </a:r>
              <a:endParaRPr lang="zh-CN" altLang="en-US" sz="1200" b="1" baseline="-250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6021685" y="356081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C</a:t>
              </a:r>
              <a:r>
                <a:rPr lang="en-US" altLang="zh-CN" sz="1200" b="1" baseline="-25000" dirty="0" smtClean="0"/>
                <a:t>i-1</a:t>
              </a:r>
              <a:endParaRPr lang="zh-CN" altLang="en-US" sz="1200" b="1" baseline="-25000" dirty="0"/>
            </a:p>
          </p:txBody>
        </p:sp>
        <p:sp>
          <p:nvSpPr>
            <p:cNvPr id="418" name="Line 11"/>
            <p:cNvSpPr>
              <a:spLocks noChangeShapeType="1"/>
            </p:cNvSpPr>
            <p:nvPr/>
          </p:nvSpPr>
          <p:spPr bwMode="auto">
            <a:xfrm>
              <a:off x="7092280" y="3695303"/>
              <a:ext cx="2883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non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6027018" y="326325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 smtClean="0"/>
                <a:t>a</a:t>
              </a:r>
              <a:r>
                <a:rPr lang="en-US" altLang="zh-CN" sz="1200" b="1" baseline="-25000" dirty="0" err="1" smtClean="0"/>
                <a:t>i</a:t>
              </a:r>
              <a:endParaRPr lang="zh-CN" altLang="en-US" sz="1200" b="1" baseline="-25000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031210" y="341565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b</a:t>
              </a:r>
              <a:r>
                <a:rPr lang="en-US" altLang="zh-CN" sz="1200" b="1" baseline="-25000" dirty="0" smtClean="0"/>
                <a:t>i</a:t>
              </a:r>
              <a:endParaRPr lang="zh-CN" altLang="en-US" sz="1200" b="1" baseline="-25000" dirty="0"/>
            </a:p>
          </p:txBody>
        </p:sp>
        <p:sp>
          <p:nvSpPr>
            <p:cNvPr id="421" name="TextBox 420"/>
            <p:cNvSpPr txBox="1">
              <a:spLocks noChangeArrowheads="1"/>
            </p:cNvSpPr>
            <p:nvPr/>
          </p:nvSpPr>
          <p:spPr bwMode="auto">
            <a:xfrm>
              <a:off x="5868144" y="4155926"/>
              <a:ext cx="422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22" name="等腰三角形 36"/>
            <p:cNvSpPr>
              <a:spLocks noChangeArrowheads="1"/>
            </p:cNvSpPr>
            <p:nvPr/>
          </p:nvSpPr>
          <p:spPr bwMode="auto">
            <a:xfrm>
              <a:off x="5988345" y="4326440"/>
              <a:ext cx="107965" cy="1079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31" name="Text Box 58"/>
          <p:cNvSpPr txBox="1">
            <a:spLocks noChangeArrowheads="1"/>
          </p:cNvSpPr>
          <p:nvPr/>
        </p:nvSpPr>
        <p:spPr bwMode="auto">
          <a:xfrm>
            <a:off x="7236296" y="4755702"/>
            <a:ext cx="1441420" cy="3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时钟控制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2" name="AutoShape 64"/>
          <p:cNvSpPr>
            <a:spLocks noChangeArrowheads="1"/>
          </p:cNvSpPr>
          <p:nvPr/>
        </p:nvSpPr>
        <p:spPr bwMode="auto">
          <a:xfrm>
            <a:off x="7596336" y="3003798"/>
            <a:ext cx="180000" cy="25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660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3" name="Text Box 8"/>
          <p:cNvSpPr txBox="1">
            <a:spLocks noChangeArrowheads="1"/>
          </p:cNvSpPr>
          <p:nvPr/>
        </p:nvSpPr>
        <p:spPr bwMode="auto">
          <a:xfrm>
            <a:off x="5292080" y="699542"/>
            <a:ext cx="3384376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1800" b="1" dirty="0" smtClean="0">
                <a:latin typeface="+mj-lt"/>
                <a:ea typeface="黑体" panose="02010609060101010101" pitchFamily="49" charset="-122"/>
              </a:rPr>
              <a:t>方案</a:t>
            </a:r>
            <a:r>
              <a:rPr lang="en-US" altLang="zh-CN" sz="1800" b="1" dirty="0" smtClean="0">
                <a:latin typeface="+mj-lt"/>
                <a:ea typeface="黑体" panose="02010609060101010101" pitchFamily="49" charset="-122"/>
              </a:rPr>
              <a:t>2: 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如何用一位全加器实现</a:t>
            </a:r>
            <a:r>
              <a:rPr lang="en-US" altLang="zh-CN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1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Text Box 4"/>
          <p:cNvSpPr txBox="1">
            <a:spLocks noChangeArrowheads="1"/>
          </p:cNvSpPr>
          <p:nvPr/>
        </p:nvSpPr>
        <p:spPr bwMode="auto">
          <a:xfrm>
            <a:off x="1726849" y="104775"/>
            <a:ext cx="583264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ldLvl="0" animBg="1"/>
      <p:bldP spid="369" grpId="0"/>
      <p:bldP spid="382" grpId="0"/>
      <p:bldP spid="399" grpId="0" bldLvl="0" animBg="1"/>
      <p:bldP spid="431" grpId="0" autoUpdateAnimBg="0"/>
      <p:bldP spid="432" grpId="0" bldLvl="0" animBg="1"/>
      <p:bldP spid="4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用触发器设计同步时序逻辑</a:t>
            </a:r>
            <a:r>
              <a:rPr lang="en-US" altLang="zh-CN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实例</a:t>
            </a:r>
            <a:br>
              <a:rPr lang="en-US" altLang="zh-CN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 模8可逆计数器</a:t>
            </a:r>
            <a:endParaRPr lang="en-US" altLang="zh-CN" b="1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自动售卖机</a:t>
            </a:r>
            <a:endParaRPr lang="zh-CN" altLang="en-US" b="1" dirty="0">
              <a:solidFill>
                <a:schemeClr val="bg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时序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锁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二进制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串行加法器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 串行输入的</a:t>
            </a:r>
            <a:r>
              <a:rPr lang="en-US" altLang="zh-CN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8421BCD</a:t>
            </a: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码检测器</a:t>
            </a:r>
            <a:endParaRPr lang="en-US" altLang="zh-CN" b="1" dirty="0">
              <a:solidFill>
                <a:srgbClr val="0000CC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奇偶校验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器</a:t>
            </a:r>
            <a:endParaRPr lang="zh-CN" altLang="en-US" b="1" dirty="0" smtClean="0"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更复杂的同步时序逻辑设计</a:t>
            </a:r>
            <a:endParaRPr lang="zh-CN" altLang="en-US" dirty="0">
              <a:cs typeface="宋体" panose="02010600030101010101" pitchFamily="2" charset="-122"/>
            </a:endParaRPr>
          </a:p>
          <a:p>
            <a:endParaRPr lang="zh-CN" altLang="en-US"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642924"/>
            <a:ext cx="741682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：用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触发器设计一个串行输入的</a:t>
            </a:r>
            <a:r>
              <a:rPr lang="en-US" altLang="zh-CN" sz="2000" b="1" dirty="0" smtClean="0"/>
              <a:t>8421BCD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码误码检测器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10296" y="1032287"/>
            <a:ext cx="7506120" cy="135421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marL="288925" indent="-288925">
              <a:spcBef>
                <a:spcPts val="600"/>
              </a:spcBef>
              <a:buClr>
                <a:schemeClr val="bg1"/>
              </a:buClr>
            </a:pP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endParaRPr lang="en-US" altLang="zh-CN" sz="1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zh-CN" sz="1800" b="1" dirty="0" smtClean="0">
                <a:latin typeface="+mj-lt"/>
                <a:ea typeface="黑体" panose="02010609060101010101" pitchFamily="49" charset="-122"/>
              </a:rPr>
              <a:t>8421BCD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在前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在后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串行地加到检测器的输入端。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电路每接收一组代码，即在收到第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位代码时判断。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若是错误代码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，则输出为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，否则输出为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，电路又回到初始状态并开始接收下一组代码。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3643306" y="2595496"/>
            <a:ext cx="4262466" cy="2208502"/>
            <a:chOff x="2571736" y="627507"/>
            <a:chExt cx="4262466" cy="2208502"/>
          </a:xfrm>
        </p:grpSpPr>
        <p:sp>
          <p:nvSpPr>
            <p:cNvPr id="10" name="Line 37"/>
            <p:cNvSpPr>
              <a:spLocks noChangeShapeType="1"/>
            </p:cNvSpPr>
            <p:nvPr/>
          </p:nvSpPr>
          <p:spPr bwMode="auto">
            <a:xfrm flipV="1">
              <a:off x="5505457" y="2466974"/>
              <a:ext cx="1587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 flipV="1">
              <a:off x="5956323" y="2457449"/>
              <a:ext cx="1587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 flipV="1">
              <a:off x="3857620" y="1357304"/>
              <a:ext cx="214314" cy="21431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3314691" y="1323966"/>
              <a:ext cx="251438" cy="21431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2571736" y="2399110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2571736" y="2590801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152765" y="2422922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3152765" y="2576513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3595681" y="2422922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3595681" y="2586038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4090356" y="2428874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4099881" y="2601515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3214678" y="1142990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3390892" y="1766882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786050" y="1728781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4000496" y="1214428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3700457" y="1771644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4324348" y="1776407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 flipH="1">
              <a:off x="2886063" y="2805114"/>
              <a:ext cx="1800000" cy="119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4702175" y="1012032"/>
              <a:ext cx="1588" cy="180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 flipV="1">
              <a:off x="3890956" y="907255"/>
              <a:ext cx="617543" cy="24525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31" name="Line 99"/>
            <p:cNvSpPr>
              <a:spLocks noChangeShapeType="1"/>
            </p:cNvSpPr>
            <p:nvPr/>
          </p:nvSpPr>
          <p:spPr bwMode="auto">
            <a:xfrm flipH="1" flipV="1">
              <a:off x="4879975" y="878681"/>
              <a:ext cx="754069" cy="23573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3" name="组合 215"/>
            <p:cNvGrpSpPr/>
            <p:nvPr/>
          </p:nvGrpSpPr>
          <p:grpSpPr>
            <a:xfrm>
              <a:off x="5786446" y="627507"/>
              <a:ext cx="374117" cy="229731"/>
              <a:chOff x="6924676" y="690563"/>
              <a:chExt cx="374117" cy="229731"/>
            </a:xfrm>
          </p:grpSpPr>
          <p:sp>
            <p:nvSpPr>
              <p:cNvPr id="107" name="Rectangle 105"/>
              <p:cNvSpPr>
                <a:spLocks noChangeArrowheads="1"/>
              </p:cNvSpPr>
              <p:nvPr/>
            </p:nvSpPr>
            <p:spPr bwMode="auto">
              <a:xfrm>
                <a:off x="6924676" y="690563"/>
                <a:ext cx="120226" cy="2154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1400" b="1" i="1" dirty="0">
                    <a:latin typeface="+mn-lt"/>
                    <a:ea typeface="宋体" panose="02010600030101010101" pitchFamily="2" charset="-122"/>
                  </a:rPr>
                  <a:t>X</a:t>
                </a:r>
                <a:endParaRPr lang="en-US" altLang="zh-CN" sz="1400" b="1" dirty="0"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106"/>
              <p:cNvSpPr>
                <a:spLocks noChangeArrowheads="1"/>
              </p:cNvSpPr>
              <p:nvPr/>
            </p:nvSpPr>
            <p:spPr bwMode="auto">
              <a:xfrm>
                <a:off x="7081838" y="704850"/>
                <a:ext cx="49694" cy="2154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1400" b="1" dirty="0">
                    <a:latin typeface="+mn-lt"/>
                    <a:ea typeface="宋体" panose="02010600030101010101" pitchFamily="2" charset="-122"/>
                  </a:rPr>
                  <a:t>/</a:t>
                </a:r>
                <a:endParaRPr lang="en-US" altLang="zh-CN" sz="1400" b="1" dirty="0"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107"/>
              <p:cNvSpPr>
                <a:spLocks noChangeArrowheads="1"/>
              </p:cNvSpPr>
              <p:nvPr/>
            </p:nvSpPr>
            <p:spPr bwMode="auto">
              <a:xfrm>
                <a:off x="7189789" y="690563"/>
                <a:ext cx="109004" cy="2154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1400" b="1" i="1" dirty="0">
                    <a:solidFill>
                      <a:srgbClr val="FF0000"/>
                    </a:solidFill>
                    <a:latin typeface="+mn-lt"/>
                    <a:ea typeface="宋体" panose="02010600030101010101" pitchFamily="2" charset="-122"/>
                  </a:rPr>
                  <a:t>Z</a:t>
                </a:r>
                <a:endPara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" name="Rectangle 108"/>
            <p:cNvSpPr>
              <a:spLocks noChangeArrowheads="1"/>
            </p:cNvSpPr>
            <p:nvPr/>
          </p:nvSpPr>
          <p:spPr bwMode="auto">
            <a:xfrm>
              <a:off x="4000496" y="781037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4" name="Rectangle 109"/>
            <p:cNvSpPr>
              <a:spLocks noChangeArrowheads="1"/>
            </p:cNvSpPr>
            <p:nvPr/>
          </p:nvSpPr>
          <p:spPr bwMode="auto">
            <a:xfrm>
              <a:off x="5143504" y="714362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grpSp>
          <p:nvGrpSpPr>
            <p:cNvPr id="4" name="组合 137"/>
            <p:cNvGrpSpPr/>
            <p:nvPr/>
          </p:nvGrpSpPr>
          <p:grpSpPr>
            <a:xfrm>
              <a:off x="4500562" y="642926"/>
              <a:ext cx="461966" cy="360000"/>
              <a:chOff x="1824371" y="1344392"/>
              <a:chExt cx="461966" cy="360000"/>
            </a:xfrm>
          </p:grpSpPr>
          <p:sp>
            <p:nvSpPr>
              <p:cNvPr id="105" name="椭圆 104"/>
              <p:cNvSpPr/>
              <p:nvPr/>
            </p:nvSpPr>
            <p:spPr bwMode="auto">
              <a:xfrm>
                <a:off x="1824371" y="1344392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Text Box 6"/>
              <p:cNvSpPr txBox="1">
                <a:spLocks noChangeArrowheads="1"/>
              </p:cNvSpPr>
              <p:nvPr/>
            </p:nvSpPr>
            <p:spPr bwMode="auto">
              <a:xfrm>
                <a:off x="1857709" y="1363440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A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140"/>
            <p:cNvGrpSpPr/>
            <p:nvPr/>
          </p:nvGrpSpPr>
          <p:grpSpPr>
            <a:xfrm>
              <a:off x="3538530" y="1042977"/>
              <a:ext cx="457203" cy="360000"/>
              <a:chOff x="2428860" y="0"/>
              <a:chExt cx="457203" cy="360000"/>
            </a:xfrm>
          </p:grpSpPr>
          <p:sp>
            <p:nvSpPr>
              <p:cNvPr id="103" name="椭圆 102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Text Box 6"/>
              <p:cNvSpPr txBox="1">
                <a:spLocks noChangeArrowheads="1"/>
              </p:cNvSpPr>
              <p:nvPr/>
            </p:nvSpPr>
            <p:spPr bwMode="auto">
              <a:xfrm>
                <a:off x="2457435" y="28575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B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 flipH="1" flipV="1">
              <a:off x="3328979" y="1881183"/>
              <a:ext cx="109538" cy="20955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V="1">
              <a:off x="2947976" y="1838319"/>
              <a:ext cx="165712" cy="2428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32" name="组合 141"/>
            <p:cNvGrpSpPr/>
            <p:nvPr/>
          </p:nvGrpSpPr>
          <p:grpSpPr>
            <a:xfrm>
              <a:off x="3057514" y="1525945"/>
              <a:ext cx="447678" cy="360000"/>
              <a:chOff x="2428860" y="0"/>
              <a:chExt cx="447678" cy="360000"/>
            </a:xfrm>
          </p:grpSpPr>
          <p:sp>
            <p:nvSpPr>
              <p:cNvPr id="101" name="椭圆 100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Text Box 6"/>
              <p:cNvSpPr txBox="1">
                <a:spLocks noChangeArrowheads="1"/>
              </p:cNvSpPr>
              <p:nvPr/>
            </p:nvSpPr>
            <p:spPr bwMode="auto">
              <a:xfrm>
                <a:off x="2447910" y="38100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D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 flipH="1" flipV="1">
              <a:off x="4233860" y="1881184"/>
              <a:ext cx="109538" cy="20955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 flipV="1">
              <a:off x="3852857" y="1857370"/>
              <a:ext cx="165712" cy="2428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35" name="组合 144"/>
            <p:cNvGrpSpPr/>
            <p:nvPr/>
          </p:nvGrpSpPr>
          <p:grpSpPr>
            <a:xfrm>
              <a:off x="3929058" y="1549758"/>
              <a:ext cx="457203" cy="360000"/>
              <a:chOff x="2428860" y="0"/>
              <a:chExt cx="457203" cy="360000"/>
            </a:xfrm>
          </p:grpSpPr>
          <p:sp>
            <p:nvSpPr>
              <p:cNvPr id="99" name="椭圆 98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Text Box 6"/>
              <p:cNvSpPr txBox="1">
                <a:spLocks noChangeArrowheads="1"/>
              </p:cNvSpPr>
              <p:nvPr/>
            </p:nvSpPr>
            <p:spPr bwMode="auto">
              <a:xfrm>
                <a:off x="2457435" y="19050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E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" name="组合 153"/>
            <p:cNvGrpSpPr/>
            <p:nvPr/>
          </p:nvGrpSpPr>
          <p:grpSpPr>
            <a:xfrm>
              <a:off x="3257541" y="2100259"/>
              <a:ext cx="495303" cy="360000"/>
              <a:chOff x="2428860" y="0"/>
              <a:chExt cx="495303" cy="360000"/>
            </a:xfrm>
          </p:grpSpPr>
          <p:sp>
            <p:nvSpPr>
              <p:cNvPr id="97" name="椭圆 96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Text Box 6"/>
              <p:cNvSpPr txBox="1">
                <a:spLocks noChangeArrowheads="1"/>
              </p:cNvSpPr>
              <p:nvPr/>
            </p:nvSpPr>
            <p:spPr bwMode="auto">
              <a:xfrm>
                <a:off x="2495535" y="28575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I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" name="组合 156"/>
            <p:cNvGrpSpPr/>
            <p:nvPr/>
          </p:nvGrpSpPr>
          <p:grpSpPr>
            <a:xfrm>
              <a:off x="2714612" y="2071684"/>
              <a:ext cx="447678" cy="360000"/>
              <a:chOff x="2428860" y="0"/>
              <a:chExt cx="447678" cy="360000"/>
            </a:xfrm>
          </p:grpSpPr>
          <p:sp>
            <p:nvSpPr>
              <p:cNvPr id="95" name="椭圆 94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Text Box 6"/>
              <p:cNvSpPr txBox="1">
                <a:spLocks noChangeArrowheads="1"/>
              </p:cNvSpPr>
              <p:nvPr/>
            </p:nvSpPr>
            <p:spPr bwMode="auto">
              <a:xfrm>
                <a:off x="2447910" y="19050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H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" name="组合 159"/>
            <p:cNvGrpSpPr/>
            <p:nvPr/>
          </p:nvGrpSpPr>
          <p:grpSpPr>
            <a:xfrm>
              <a:off x="4195760" y="2109784"/>
              <a:ext cx="457203" cy="360000"/>
              <a:chOff x="2428860" y="0"/>
              <a:chExt cx="457203" cy="360000"/>
            </a:xfrm>
          </p:grpSpPr>
          <p:sp>
            <p:nvSpPr>
              <p:cNvPr id="93" name="椭圆 92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2457435" y="28575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K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" name="组合 162"/>
            <p:cNvGrpSpPr/>
            <p:nvPr/>
          </p:nvGrpSpPr>
          <p:grpSpPr>
            <a:xfrm>
              <a:off x="3690931" y="2100259"/>
              <a:ext cx="457203" cy="360000"/>
              <a:chOff x="2428860" y="0"/>
              <a:chExt cx="457203" cy="360000"/>
            </a:xfrm>
          </p:grpSpPr>
          <p:sp>
            <p:nvSpPr>
              <p:cNvPr id="91" name="椭圆 90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Text Box 6"/>
              <p:cNvSpPr txBox="1">
                <a:spLocks noChangeArrowheads="1"/>
              </p:cNvSpPr>
              <p:nvPr/>
            </p:nvSpPr>
            <p:spPr bwMode="auto">
              <a:xfrm>
                <a:off x="2457435" y="38100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J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 flipV="1">
              <a:off x="3875096" y="2457449"/>
              <a:ext cx="1587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V="1">
              <a:off x="2882907" y="2447924"/>
              <a:ext cx="1588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V="1">
              <a:off x="3424230" y="2466974"/>
              <a:ext cx="1587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V="1">
              <a:off x="4368791" y="2466974"/>
              <a:ext cx="1588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H="1" flipV="1">
              <a:off x="5938847" y="1376354"/>
              <a:ext cx="214314" cy="21431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V="1">
              <a:off x="5395918" y="1343016"/>
              <a:ext cx="251438" cy="21431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5014287" y="2418160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5014287" y="2609851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5557216" y="2441972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5557216" y="2595563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6019182" y="2441972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6019182" y="2605088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/1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6547823" y="2447924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6557348" y="2620565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 smtClean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5305430" y="1238240"/>
              <a:ext cx="229230" cy="2154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5472119" y="1785932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4867277" y="1776406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6081723" y="1233478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5781684" y="1790694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0/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6405575" y="1795457"/>
              <a:ext cx="229230" cy="215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latin typeface="+mn-lt"/>
                  <a:ea typeface="宋体" panose="02010600030101010101" pitchFamily="2" charset="-122"/>
                </a:rPr>
                <a:t>1/</a:t>
              </a:r>
              <a:r>
                <a:rPr lang="en-US" altLang="zh-CN" sz="1400" b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grpSp>
          <p:nvGrpSpPr>
            <p:cNvPr id="44" name="组合 185"/>
            <p:cNvGrpSpPr/>
            <p:nvPr/>
          </p:nvGrpSpPr>
          <p:grpSpPr>
            <a:xfrm>
              <a:off x="5619757" y="1062027"/>
              <a:ext cx="457203" cy="360000"/>
              <a:chOff x="2428860" y="0"/>
              <a:chExt cx="457203" cy="360000"/>
            </a:xfrm>
          </p:grpSpPr>
          <p:sp>
            <p:nvSpPr>
              <p:cNvPr id="89" name="椭圆 88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Text Box 6"/>
              <p:cNvSpPr txBox="1">
                <a:spLocks noChangeArrowheads="1"/>
              </p:cNvSpPr>
              <p:nvPr/>
            </p:nvSpPr>
            <p:spPr bwMode="auto">
              <a:xfrm>
                <a:off x="2457435" y="19050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C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H="1" flipV="1">
              <a:off x="5410206" y="1900233"/>
              <a:ext cx="109538" cy="20955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V="1">
              <a:off x="5029203" y="1857369"/>
              <a:ext cx="165712" cy="2428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45" name="组合 190"/>
            <p:cNvGrpSpPr/>
            <p:nvPr/>
          </p:nvGrpSpPr>
          <p:grpSpPr>
            <a:xfrm>
              <a:off x="5138741" y="1544995"/>
              <a:ext cx="476253" cy="360000"/>
              <a:chOff x="2428860" y="0"/>
              <a:chExt cx="476253" cy="360000"/>
            </a:xfrm>
          </p:grpSpPr>
          <p:sp>
            <p:nvSpPr>
              <p:cNvPr id="87" name="椭圆 86"/>
              <p:cNvSpPr/>
              <p:nvPr/>
            </p:nvSpPr>
            <p:spPr bwMode="auto">
              <a:xfrm>
                <a:off x="2428860" y="0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Text Box 6"/>
              <p:cNvSpPr txBox="1">
                <a:spLocks noChangeArrowheads="1"/>
              </p:cNvSpPr>
              <p:nvPr/>
            </p:nvSpPr>
            <p:spPr bwMode="auto">
              <a:xfrm>
                <a:off x="2476485" y="38100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F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H="1" flipV="1">
              <a:off x="6315087" y="1900234"/>
              <a:ext cx="109538" cy="20955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V="1">
              <a:off x="5934084" y="1876420"/>
              <a:ext cx="165712" cy="2428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6010285" y="1568808"/>
              <a:ext cx="360000" cy="360000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6038860" y="1587858"/>
              <a:ext cx="490541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G</a:t>
              </a:r>
              <a:endParaRPr kumimoji="0"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338768" y="2119309"/>
              <a:ext cx="360000" cy="360000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5348293" y="2147884"/>
              <a:ext cx="519116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M</a:t>
              </a:r>
              <a:endParaRPr kumimoji="0"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4795839" y="2090734"/>
              <a:ext cx="360000" cy="360000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833938" y="2128834"/>
              <a:ext cx="490541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L</a:t>
              </a:r>
              <a:endParaRPr kumimoji="0"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5772158" y="2119309"/>
              <a:ext cx="360000" cy="360000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5791208" y="2157409"/>
              <a:ext cx="53340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N</a:t>
              </a:r>
              <a:endParaRPr kumimoji="0" lang="en-US" altLang="zh-CN" sz="1400" b="1" baseline="-250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81" name="Line 36"/>
            <p:cNvSpPr>
              <a:spLocks noChangeShapeType="1"/>
            </p:cNvSpPr>
            <p:nvPr/>
          </p:nvSpPr>
          <p:spPr bwMode="auto">
            <a:xfrm flipV="1">
              <a:off x="4964134" y="2466974"/>
              <a:ext cx="1588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V="1">
              <a:off x="6499238" y="2466974"/>
              <a:ext cx="1588" cy="3600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lg"/>
              <a:tailEnd type="none"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83" name="Line 51"/>
            <p:cNvSpPr>
              <a:spLocks noChangeShapeType="1"/>
            </p:cNvSpPr>
            <p:nvPr/>
          </p:nvSpPr>
          <p:spPr bwMode="auto">
            <a:xfrm flipH="1">
              <a:off x="4714876" y="2808686"/>
              <a:ext cx="1800000" cy="119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</p:spPr>
          <p:txBody>
            <a:bodyPr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46" name="组合 216"/>
            <p:cNvGrpSpPr/>
            <p:nvPr/>
          </p:nvGrpSpPr>
          <p:grpSpPr>
            <a:xfrm>
              <a:off x="6276987" y="2128834"/>
              <a:ext cx="557215" cy="360000"/>
              <a:chOff x="6276987" y="2128834"/>
              <a:chExt cx="557215" cy="360000"/>
            </a:xfrm>
          </p:grpSpPr>
          <p:sp>
            <p:nvSpPr>
              <p:cNvPr id="85" name="椭圆 84"/>
              <p:cNvSpPr/>
              <p:nvPr/>
            </p:nvSpPr>
            <p:spPr bwMode="auto">
              <a:xfrm>
                <a:off x="6276987" y="2128834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Text Box 6"/>
              <p:cNvSpPr txBox="1">
                <a:spLocks noChangeArrowheads="1"/>
              </p:cNvSpPr>
              <p:nvPr/>
            </p:nvSpPr>
            <p:spPr bwMode="auto">
              <a:xfrm>
                <a:off x="6305561" y="2166934"/>
                <a:ext cx="528641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P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7" name="Group 4"/>
          <p:cNvGrpSpPr/>
          <p:nvPr/>
        </p:nvGrpSpPr>
        <p:grpSpPr bwMode="auto">
          <a:xfrm>
            <a:off x="1115616" y="3291830"/>
            <a:ext cx="2158350" cy="879230"/>
            <a:chOff x="1394" y="3108"/>
            <a:chExt cx="2365" cy="935"/>
          </a:xfrm>
        </p:grpSpPr>
        <p:sp>
          <p:nvSpPr>
            <p:cNvPr id="111" name="Rectangle 5"/>
            <p:cNvSpPr>
              <a:spLocks noChangeArrowheads="1"/>
            </p:cNvSpPr>
            <p:nvPr/>
          </p:nvSpPr>
          <p:spPr bwMode="auto">
            <a:xfrm>
              <a:off x="1989" y="3108"/>
              <a:ext cx="109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 b="1" dirty="0" smtClean="0">
                  <a:latin typeface="+mj-lt"/>
                  <a:ea typeface="黑体" panose="02010609060101010101" pitchFamily="49" charset="-122"/>
                </a:rPr>
                <a:t>8421BCD</a:t>
              </a: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码</a:t>
              </a:r>
              <a:endPara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误码检测器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" name="Line 6"/>
            <p:cNvSpPr>
              <a:spLocks noChangeShapeType="1"/>
            </p:cNvSpPr>
            <p:nvPr/>
          </p:nvSpPr>
          <p:spPr bwMode="auto">
            <a:xfrm>
              <a:off x="1660" y="3375"/>
              <a:ext cx="3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13" name="Text Box 7"/>
            <p:cNvSpPr txBox="1">
              <a:spLocks noChangeArrowheads="1"/>
            </p:cNvSpPr>
            <p:nvPr/>
          </p:nvSpPr>
          <p:spPr bwMode="auto">
            <a:xfrm>
              <a:off x="1394" y="3223"/>
              <a:ext cx="336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X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1963" y="3873"/>
              <a:ext cx="5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2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1445" y="3716"/>
              <a:ext cx="541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CP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3097" y="3356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3327" y="3211"/>
              <a:ext cx="432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850384" y="2515915"/>
            <a:ext cx="28575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20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Text Box 33"/>
          <p:cNvSpPr txBox="1">
            <a:spLocks noChangeArrowheads="1"/>
          </p:cNvSpPr>
          <p:nvPr/>
        </p:nvSpPr>
        <p:spPr bwMode="auto">
          <a:xfrm>
            <a:off x="7404183" y="2795193"/>
            <a:ext cx="157101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Mealy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5" name="表格 194"/>
          <p:cNvGraphicFramePr>
            <a:graphicFrameLocks noGrp="1"/>
          </p:cNvGraphicFramePr>
          <p:nvPr/>
        </p:nvGraphicFramePr>
        <p:xfrm>
          <a:off x="886280" y="843558"/>
          <a:ext cx="1949408" cy="39306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869"/>
                <a:gridCol w="631597"/>
                <a:gridCol w="642942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E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F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G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H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I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J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K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L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M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N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P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5" name="Freeform 93"/>
          <p:cNvSpPr/>
          <p:nvPr/>
        </p:nvSpPr>
        <p:spPr bwMode="auto">
          <a:xfrm>
            <a:off x="763414" y="3004481"/>
            <a:ext cx="2232000" cy="72000"/>
          </a:xfrm>
          <a:custGeom>
            <a:avLst/>
            <a:gdLst>
              <a:gd name="T0" fmla="*/ 0 w 2448"/>
              <a:gd name="T1" fmla="*/ 2147483647 h 217"/>
              <a:gd name="T2" fmla="*/ 2147483647 w 2448"/>
              <a:gd name="T3" fmla="*/ 2147483647 h 217"/>
              <a:gd name="T4" fmla="*/ 2147483647 w 2448"/>
              <a:gd name="T5" fmla="*/ 2147483647 h 217"/>
              <a:gd name="T6" fmla="*/ 2147483647 w 2448"/>
              <a:gd name="T7" fmla="*/ 2147483647 h 217"/>
              <a:gd name="T8" fmla="*/ 2147483647 w 2448"/>
              <a:gd name="T9" fmla="*/ 2147483647 h 217"/>
              <a:gd name="T10" fmla="*/ 2147483647 w 2448"/>
              <a:gd name="T11" fmla="*/ 2147483647 h 217"/>
              <a:gd name="T12" fmla="*/ 2147483647 w 2448"/>
              <a:gd name="T13" fmla="*/ 2147483647 h 217"/>
              <a:gd name="T14" fmla="*/ 2147483647 w 2448"/>
              <a:gd name="T15" fmla="*/ 2147483647 h 217"/>
              <a:gd name="T16" fmla="*/ 2147483647 w 2448"/>
              <a:gd name="T17" fmla="*/ 2147483647 h 217"/>
              <a:gd name="T18" fmla="*/ 2147483647 w 2448"/>
              <a:gd name="T19" fmla="*/ 2147483647 h 217"/>
              <a:gd name="T20" fmla="*/ 2147483647 w 2448"/>
              <a:gd name="T21" fmla="*/ 2147483647 h 217"/>
              <a:gd name="T22" fmla="*/ 2147483647 w 2448"/>
              <a:gd name="T23" fmla="*/ 2147483647 h 217"/>
              <a:gd name="T24" fmla="*/ 2147483647 w 2448"/>
              <a:gd name="T25" fmla="*/ 2147483647 h 217"/>
              <a:gd name="T26" fmla="*/ 2147483647 w 2448"/>
              <a:gd name="T27" fmla="*/ 2147483647 h 217"/>
              <a:gd name="T28" fmla="*/ 2147483647 w 2448"/>
              <a:gd name="T29" fmla="*/ 2147483647 h 217"/>
              <a:gd name="T30" fmla="*/ 2147483647 w 2448"/>
              <a:gd name="T31" fmla="*/ 2147483647 h 217"/>
              <a:gd name="T32" fmla="*/ 2147483647 w 2448"/>
              <a:gd name="T33" fmla="*/ 2147483647 h 217"/>
              <a:gd name="T34" fmla="*/ 2147483647 w 2448"/>
              <a:gd name="T35" fmla="*/ 2147483647 h 217"/>
              <a:gd name="T36" fmla="*/ 2147483647 w 2448"/>
              <a:gd name="T37" fmla="*/ 2147483647 h 217"/>
              <a:gd name="T38" fmla="*/ 2147483647 w 2448"/>
              <a:gd name="T39" fmla="*/ 2147483647 h 217"/>
              <a:gd name="T40" fmla="*/ 2147483647 w 2448"/>
              <a:gd name="T41" fmla="*/ 2147483647 h 217"/>
              <a:gd name="T42" fmla="*/ 2147483647 w 2448"/>
              <a:gd name="T43" fmla="*/ 2147483647 h 217"/>
              <a:gd name="T44" fmla="*/ 2147483647 w 2448"/>
              <a:gd name="T45" fmla="*/ 2147483647 h 217"/>
              <a:gd name="T46" fmla="*/ 2147483647 w 2448"/>
              <a:gd name="T47" fmla="*/ 2147483647 h 217"/>
              <a:gd name="T48" fmla="*/ 2147483647 w 2448"/>
              <a:gd name="T49" fmla="*/ 2147483647 h 217"/>
              <a:gd name="T50" fmla="*/ 2147483647 w 2448"/>
              <a:gd name="T51" fmla="*/ 2147483647 h 217"/>
              <a:gd name="T52" fmla="*/ 2147483647 w 2448"/>
              <a:gd name="T53" fmla="*/ 2147483647 h 2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217"/>
              <a:gd name="T83" fmla="*/ 2448 w 2448"/>
              <a:gd name="T84" fmla="*/ 217 h 2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217">
                <a:moveTo>
                  <a:pt x="0" y="161"/>
                </a:moveTo>
                <a:cubicBezTo>
                  <a:pt x="29" y="132"/>
                  <a:pt x="62" y="107"/>
                  <a:pt x="104" y="97"/>
                </a:cubicBezTo>
                <a:cubicBezTo>
                  <a:pt x="130" y="91"/>
                  <a:pt x="184" y="81"/>
                  <a:pt x="184" y="81"/>
                </a:cubicBezTo>
                <a:cubicBezTo>
                  <a:pt x="234" y="87"/>
                  <a:pt x="278" y="85"/>
                  <a:pt x="320" y="113"/>
                </a:cubicBezTo>
                <a:cubicBezTo>
                  <a:pt x="331" y="145"/>
                  <a:pt x="348" y="158"/>
                  <a:pt x="376" y="177"/>
                </a:cubicBezTo>
                <a:cubicBezTo>
                  <a:pt x="387" y="174"/>
                  <a:pt x="397" y="172"/>
                  <a:pt x="408" y="169"/>
                </a:cubicBezTo>
                <a:cubicBezTo>
                  <a:pt x="424" y="164"/>
                  <a:pt x="456" y="153"/>
                  <a:pt x="456" y="153"/>
                </a:cubicBezTo>
                <a:cubicBezTo>
                  <a:pt x="499" y="110"/>
                  <a:pt x="557" y="89"/>
                  <a:pt x="616" y="81"/>
                </a:cubicBezTo>
                <a:cubicBezTo>
                  <a:pt x="674" y="89"/>
                  <a:pt x="753" y="98"/>
                  <a:pt x="800" y="137"/>
                </a:cubicBezTo>
                <a:cubicBezTo>
                  <a:pt x="809" y="144"/>
                  <a:pt x="817" y="152"/>
                  <a:pt x="824" y="161"/>
                </a:cubicBezTo>
                <a:cubicBezTo>
                  <a:pt x="836" y="176"/>
                  <a:pt x="856" y="209"/>
                  <a:pt x="856" y="209"/>
                </a:cubicBezTo>
                <a:cubicBezTo>
                  <a:pt x="865" y="183"/>
                  <a:pt x="879" y="106"/>
                  <a:pt x="896" y="89"/>
                </a:cubicBezTo>
                <a:cubicBezTo>
                  <a:pt x="904" y="81"/>
                  <a:pt x="955" y="64"/>
                  <a:pt x="968" y="57"/>
                </a:cubicBezTo>
                <a:cubicBezTo>
                  <a:pt x="996" y="43"/>
                  <a:pt x="1014" y="18"/>
                  <a:pt x="1040" y="1"/>
                </a:cubicBezTo>
                <a:cubicBezTo>
                  <a:pt x="1072" y="6"/>
                  <a:pt x="1109" y="0"/>
                  <a:pt x="1136" y="17"/>
                </a:cubicBezTo>
                <a:cubicBezTo>
                  <a:pt x="1178" y="44"/>
                  <a:pt x="1187" y="84"/>
                  <a:pt x="1224" y="113"/>
                </a:cubicBezTo>
                <a:cubicBezTo>
                  <a:pt x="1263" y="144"/>
                  <a:pt x="1304" y="158"/>
                  <a:pt x="1344" y="185"/>
                </a:cubicBezTo>
                <a:cubicBezTo>
                  <a:pt x="1368" y="182"/>
                  <a:pt x="1393" y="185"/>
                  <a:pt x="1416" y="177"/>
                </a:cubicBezTo>
                <a:cubicBezTo>
                  <a:pt x="1425" y="174"/>
                  <a:pt x="1425" y="160"/>
                  <a:pt x="1432" y="153"/>
                </a:cubicBezTo>
                <a:cubicBezTo>
                  <a:pt x="1439" y="146"/>
                  <a:pt x="1447" y="141"/>
                  <a:pt x="1456" y="137"/>
                </a:cubicBezTo>
                <a:cubicBezTo>
                  <a:pt x="1492" y="119"/>
                  <a:pt x="1528" y="99"/>
                  <a:pt x="1568" y="89"/>
                </a:cubicBezTo>
                <a:cubicBezTo>
                  <a:pt x="1571" y="89"/>
                  <a:pt x="1665" y="88"/>
                  <a:pt x="1696" y="105"/>
                </a:cubicBezTo>
                <a:cubicBezTo>
                  <a:pt x="1755" y="138"/>
                  <a:pt x="1800" y="196"/>
                  <a:pt x="1864" y="217"/>
                </a:cubicBezTo>
                <a:cubicBezTo>
                  <a:pt x="1908" y="202"/>
                  <a:pt x="1884" y="186"/>
                  <a:pt x="1912" y="153"/>
                </a:cubicBezTo>
                <a:cubicBezTo>
                  <a:pt x="1933" y="128"/>
                  <a:pt x="1954" y="115"/>
                  <a:pt x="1984" y="105"/>
                </a:cubicBezTo>
                <a:cubicBezTo>
                  <a:pt x="2114" y="112"/>
                  <a:pt x="2176" y="121"/>
                  <a:pt x="2304" y="113"/>
                </a:cubicBezTo>
                <a:cubicBezTo>
                  <a:pt x="2378" y="98"/>
                  <a:pt x="2330" y="105"/>
                  <a:pt x="2448" y="105"/>
                </a:cubicBezTo>
              </a:path>
            </a:pathLst>
          </a:custGeom>
          <a:noFill/>
          <a:ln w="19050">
            <a:solidFill>
              <a:schemeClr val="bg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94"/>
          <p:cNvSpPr/>
          <p:nvPr/>
        </p:nvSpPr>
        <p:spPr bwMode="auto">
          <a:xfrm>
            <a:off x="785540" y="3930280"/>
            <a:ext cx="2232000" cy="72000"/>
          </a:xfrm>
          <a:custGeom>
            <a:avLst/>
            <a:gdLst>
              <a:gd name="T0" fmla="*/ 0 w 2448"/>
              <a:gd name="T1" fmla="*/ 2147483647 h 217"/>
              <a:gd name="T2" fmla="*/ 2147483647 w 2448"/>
              <a:gd name="T3" fmla="*/ 2147483647 h 217"/>
              <a:gd name="T4" fmla="*/ 2147483647 w 2448"/>
              <a:gd name="T5" fmla="*/ 2147483647 h 217"/>
              <a:gd name="T6" fmla="*/ 2147483647 w 2448"/>
              <a:gd name="T7" fmla="*/ 2147483647 h 217"/>
              <a:gd name="T8" fmla="*/ 2147483647 w 2448"/>
              <a:gd name="T9" fmla="*/ 2147483647 h 217"/>
              <a:gd name="T10" fmla="*/ 2147483647 w 2448"/>
              <a:gd name="T11" fmla="*/ 2147483647 h 217"/>
              <a:gd name="T12" fmla="*/ 2147483647 w 2448"/>
              <a:gd name="T13" fmla="*/ 2147483647 h 217"/>
              <a:gd name="T14" fmla="*/ 2147483647 w 2448"/>
              <a:gd name="T15" fmla="*/ 2147483647 h 217"/>
              <a:gd name="T16" fmla="*/ 2147483647 w 2448"/>
              <a:gd name="T17" fmla="*/ 2147483647 h 217"/>
              <a:gd name="T18" fmla="*/ 2147483647 w 2448"/>
              <a:gd name="T19" fmla="*/ 2147483647 h 217"/>
              <a:gd name="T20" fmla="*/ 2147483647 w 2448"/>
              <a:gd name="T21" fmla="*/ 2147483647 h 217"/>
              <a:gd name="T22" fmla="*/ 2147483647 w 2448"/>
              <a:gd name="T23" fmla="*/ 2147483647 h 217"/>
              <a:gd name="T24" fmla="*/ 2147483647 w 2448"/>
              <a:gd name="T25" fmla="*/ 2147483647 h 217"/>
              <a:gd name="T26" fmla="*/ 2147483647 w 2448"/>
              <a:gd name="T27" fmla="*/ 2147483647 h 217"/>
              <a:gd name="T28" fmla="*/ 2147483647 w 2448"/>
              <a:gd name="T29" fmla="*/ 2147483647 h 217"/>
              <a:gd name="T30" fmla="*/ 2147483647 w 2448"/>
              <a:gd name="T31" fmla="*/ 2147483647 h 217"/>
              <a:gd name="T32" fmla="*/ 2147483647 w 2448"/>
              <a:gd name="T33" fmla="*/ 2147483647 h 217"/>
              <a:gd name="T34" fmla="*/ 2147483647 w 2448"/>
              <a:gd name="T35" fmla="*/ 2147483647 h 217"/>
              <a:gd name="T36" fmla="*/ 2147483647 w 2448"/>
              <a:gd name="T37" fmla="*/ 2147483647 h 217"/>
              <a:gd name="T38" fmla="*/ 2147483647 w 2448"/>
              <a:gd name="T39" fmla="*/ 2147483647 h 217"/>
              <a:gd name="T40" fmla="*/ 2147483647 w 2448"/>
              <a:gd name="T41" fmla="*/ 2147483647 h 217"/>
              <a:gd name="T42" fmla="*/ 2147483647 w 2448"/>
              <a:gd name="T43" fmla="*/ 2147483647 h 217"/>
              <a:gd name="T44" fmla="*/ 2147483647 w 2448"/>
              <a:gd name="T45" fmla="*/ 2147483647 h 217"/>
              <a:gd name="T46" fmla="*/ 2147483647 w 2448"/>
              <a:gd name="T47" fmla="*/ 2147483647 h 217"/>
              <a:gd name="T48" fmla="*/ 2147483647 w 2448"/>
              <a:gd name="T49" fmla="*/ 2147483647 h 217"/>
              <a:gd name="T50" fmla="*/ 2147483647 w 2448"/>
              <a:gd name="T51" fmla="*/ 2147483647 h 217"/>
              <a:gd name="T52" fmla="*/ 2147483647 w 2448"/>
              <a:gd name="T53" fmla="*/ 2147483647 h 2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217"/>
              <a:gd name="T83" fmla="*/ 2448 w 2448"/>
              <a:gd name="T84" fmla="*/ 217 h 2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217">
                <a:moveTo>
                  <a:pt x="0" y="161"/>
                </a:moveTo>
                <a:cubicBezTo>
                  <a:pt x="29" y="132"/>
                  <a:pt x="62" y="107"/>
                  <a:pt x="104" y="97"/>
                </a:cubicBezTo>
                <a:cubicBezTo>
                  <a:pt x="130" y="91"/>
                  <a:pt x="184" y="81"/>
                  <a:pt x="184" y="81"/>
                </a:cubicBezTo>
                <a:cubicBezTo>
                  <a:pt x="234" y="87"/>
                  <a:pt x="278" y="85"/>
                  <a:pt x="320" y="113"/>
                </a:cubicBezTo>
                <a:cubicBezTo>
                  <a:pt x="331" y="145"/>
                  <a:pt x="348" y="158"/>
                  <a:pt x="376" y="177"/>
                </a:cubicBezTo>
                <a:cubicBezTo>
                  <a:pt x="387" y="174"/>
                  <a:pt x="397" y="172"/>
                  <a:pt x="408" y="169"/>
                </a:cubicBezTo>
                <a:cubicBezTo>
                  <a:pt x="424" y="164"/>
                  <a:pt x="456" y="153"/>
                  <a:pt x="456" y="153"/>
                </a:cubicBezTo>
                <a:cubicBezTo>
                  <a:pt x="499" y="110"/>
                  <a:pt x="557" y="89"/>
                  <a:pt x="616" y="81"/>
                </a:cubicBezTo>
                <a:cubicBezTo>
                  <a:pt x="674" y="89"/>
                  <a:pt x="753" y="98"/>
                  <a:pt x="800" y="137"/>
                </a:cubicBezTo>
                <a:cubicBezTo>
                  <a:pt x="809" y="144"/>
                  <a:pt x="817" y="152"/>
                  <a:pt x="824" y="161"/>
                </a:cubicBezTo>
                <a:cubicBezTo>
                  <a:pt x="836" y="176"/>
                  <a:pt x="856" y="209"/>
                  <a:pt x="856" y="209"/>
                </a:cubicBezTo>
                <a:cubicBezTo>
                  <a:pt x="865" y="183"/>
                  <a:pt x="879" y="106"/>
                  <a:pt x="896" y="89"/>
                </a:cubicBezTo>
                <a:cubicBezTo>
                  <a:pt x="904" y="81"/>
                  <a:pt x="955" y="64"/>
                  <a:pt x="968" y="57"/>
                </a:cubicBezTo>
                <a:cubicBezTo>
                  <a:pt x="996" y="43"/>
                  <a:pt x="1014" y="18"/>
                  <a:pt x="1040" y="1"/>
                </a:cubicBezTo>
                <a:cubicBezTo>
                  <a:pt x="1072" y="6"/>
                  <a:pt x="1109" y="0"/>
                  <a:pt x="1136" y="17"/>
                </a:cubicBezTo>
                <a:cubicBezTo>
                  <a:pt x="1178" y="44"/>
                  <a:pt x="1187" y="84"/>
                  <a:pt x="1224" y="113"/>
                </a:cubicBezTo>
                <a:cubicBezTo>
                  <a:pt x="1263" y="144"/>
                  <a:pt x="1304" y="158"/>
                  <a:pt x="1344" y="185"/>
                </a:cubicBezTo>
                <a:cubicBezTo>
                  <a:pt x="1368" y="182"/>
                  <a:pt x="1393" y="185"/>
                  <a:pt x="1416" y="177"/>
                </a:cubicBezTo>
                <a:cubicBezTo>
                  <a:pt x="1425" y="174"/>
                  <a:pt x="1425" y="160"/>
                  <a:pt x="1432" y="153"/>
                </a:cubicBezTo>
                <a:cubicBezTo>
                  <a:pt x="1439" y="146"/>
                  <a:pt x="1447" y="141"/>
                  <a:pt x="1456" y="137"/>
                </a:cubicBezTo>
                <a:cubicBezTo>
                  <a:pt x="1492" y="119"/>
                  <a:pt x="1528" y="99"/>
                  <a:pt x="1568" y="89"/>
                </a:cubicBezTo>
                <a:cubicBezTo>
                  <a:pt x="1571" y="89"/>
                  <a:pt x="1665" y="88"/>
                  <a:pt x="1696" y="105"/>
                </a:cubicBezTo>
                <a:cubicBezTo>
                  <a:pt x="1755" y="138"/>
                  <a:pt x="1800" y="196"/>
                  <a:pt x="1864" y="217"/>
                </a:cubicBezTo>
                <a:cubicBezTo>
                  <a:pt x="1908" y="202"/>
                  <a:pt x="1884" y="186"/>
                  <a:pt x="1912" y="153"/>
                </a:cubicBezTo>
                <a:cubicBezTo>
                  <a:pt x="1933" y="128"/>
                  <a:pt x="1954" y="115"/>
                  <a:pt x="1984" y="105"/>
                </a:cubicBezTo>
                <a:cubicBezTo>
                  <a:pt x="2114" y="112"/>
                  <a:pt x="2176" y="121"/>
                  <a:pt x="2304" y="113"/>
                </a:cubicBezTo>
                <a:cubicBezTo>
                  <a:pt x="2378" y="98"/>
                  <a:pt x="2330" y="105"/>
                  <a:pt x="2448" y="105"/>
                </a:cubicBezTo>
              </a:path>
            </a:pathLst>
          </a:custGeom>
          <a:noFill/>
          <a:ln w="19050">
            <a:solidFill>
              <a:schemeClr val="bg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87"/>
          <p:cNvSpPr/>
          <p:nvPr/>
        </p:nvSpPr>
        <p:spPr bwMode="auto">
          <a:xfrm>
            <a:off x="755576" y="4643439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Freeform 88"/>
          <p:cNvSpPr/>
          <p:nvPr/>
        </p:nvSpPr>
        <p:spPr bwMode="auto">
          <a:xfrm>
            <a:off x="755576" y="4440094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89"/>
          <p:cNvSpPr/>
          <p:nvPr/>
        </p:nvSpPr>
        <p:spPr bwMode="auto">
          <a:xfrm>
            <a:off x="755576" y="4180987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Freeform 90"/>
          <p:cNvSpPr/>
          <p:nvPr/>
        </p:nvSpPr>
        <p:spPr bwMode="auto">
          <a:xfrm>
            <a:off x="755576" y="3707173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Freeform 91"/>
          <p:cNvSpPr/>
          <p:nvPr/>
        </p:nvSpPr>
        <p:spPr bwMode="auto">
          <a:xfrm>
            <a:off x="755576" y="3520066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Freeform 92"/>
          <p:cNvSpPr/>
          <p:nvPr/>
        </p:nvSpPr>
        <p:spPr bwMode="auto">
          <a:xfrm>
            <a:off x="771228" y="3291088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93"/>
          <p:cNvSpPr/>
          <p:nvPr/>
        </p:nvSpPr>
        <p:spPr bwMode="auto">
          <a:xfrm>
            <a:off x="3214340" y="4196976"/>
            <a:ext cx="2232000" cy="72000"/>
          </a:xfrm>
          <a:custGeom>
            <a:avLst/>
            <a:gdLst>
              <a:gd name="T0" fmla="*/ 0 w 2448"/>
              <a:gd name="T1" fmla="*/ 2147483647 h 217"/>
              <a:gd name="T2" fmla="*/ 2147483647 w 2448"/>
              <a:gd name="T3" fmla="*/ 2147483647 h 217"/>
              <a:gd name="T4" fmla="*/ 2147483647 w 2448"/>
              <a:gd name="T5" fmla="*/ 2147483647 h 217"/>
              <a:gd name="T6" fmla="*/ 2147483647 w 2448"/>
              <a:gd name="T7" fmla="*/ 2147483647 h 217"/>
              <a:gd name="T8" fmla="*/ 2147483647 w 2448"/>
              <a:gd name="T9" fmla="*/ 2147483647 h 217"/>
              <a:gd name="T10" fmla="*/ 2147483647 w 2448"/>
              <a:gd name="T11" fmla="*/ 2147483647 h 217"/>
              <a:gd name="T12" fmla="*/ 2147483647 w 2448"/>
              <a:gd name="T13" fmla="*/ 2147483647 h 217"/>
              <a:gd name="T14" fmla="*/ 2147483647 w 2448"/>
              <a:gd name="T15" fmla="*/ 2147483647 h 217"/>
              <a:gd name="T16" fmla="*/ 2147483647 w 2448"/>
              <a:gd name="T17" fmla="*/ 2147483647 h 217"/>
              <a:gd name="T18" fmla="*/ 2147483647 w 2448"/>
              <a:gd name="T19" fmla="*/ 2147483647 h 217"/>
              <a:gd name="T20" fmla="*/ 2147483647 w 2448"/>
              <a:gd name="T21" fmla="*/ 2147483647 h 217"/>
              <a:gd name="T22" fmla="*/ 2147483647 w 2448"/>
              <a:gd name="T23" fmla="*/ 2147483647 h 217"/>
              <a:gd name="T24" fmla="*/ 2147483647 w 2448"/>
              <a:gd name="T25" fmla="*/ 2147483647 h 217"/>
              <a:gd name="T26" fmla="*/ 2147483647 w 2448"/>
              <a:gd name="T27" fmla="*/ 2147483647 h 217"/>
              <a:gd name="T28" fmla="*/ 2147483647 w 2448"/>
              <a:gd name="T29" fmla="*/ 2147483647 h 217"/>
              <a:gd name="T30" fmla="*/ 2147483647 w 2448"/>
              <a:gd name="T31" fmla="*/ 2147483647 h 217"/>
              <a:gd name="T32" fmla="*/ 2147483647 w 2448"/>
              <a:gd name="T33" fmla="*/ 2147483647 h 217"/>
              <a:gd name="T34" fmla="*/ 2147483647 w 2448"/>
              <a:gd name="T35" fmla="*/ 2147483647 h 217"/>
              <a:gd name="T36" fmla="*/ 2147483647 w 2448"/>
              <a:gd name="T37" fmla="*/ 2147483647 h 217"/>
              <a:gd name="T38" fmla="*/ 2147483647 w 2448"/>
              <a:gd name="T39" fmla="*/ 2147483647 h 217"/>
              <a:gd name="T40" fmla="*/ 2147483647 w 2448"/>
              <a:gd name="T41" fmla="*/ 2147483647 h 217"/>
              <a:gd name="T42" fmla="*/ 2147483647 w 2448"/>
              <a:gd name="T43" fmla="*/ 2147483647 h 217"/>
              <a:gd name="T44" fmla="*/ 2147483647 w 2448"/>
              <a:gd name="T45" fmla="*/ 2147483647 h 217"/>
              <a:gd name="T46" fmla="*/ 2147483647 w 2448"/>
              <a:gd name="T47" fmla="*/ 2147483647 h 217"/>
              <a:gd name="T48" fmla="*/ 2147483647 w 2448"/>
              <a:gd name="T49" fmla="*/ 2147483647 h 217"/>
              <a:gd name="T50" fmla="*/ 2147483647 w 2448"/>
              <a:gd name="T51" fmla="*/ 2147483647 h 217"/>
              <a:gd name="T52" fmla="*/ 2147483647 w 2448"/>
              <a:gd name="T53" fmla="*/ 2147483647 h 2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217"/>
              <a:gd name="T83" fmla="*/ 2448 w 2448"/>
              <a:gd name="T84" fmla="*/ 217 h 2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217">
                <a:moveTo>
                  <a:pt x="0" y="161"/>
                </a:moveTo>
                <a:cubicBezTo>
                  <a:pt x="29" y="132"/>
                  <a:pt x="62" y="107"/>
                  <a:pt x="104" y="97"/>
                </a:cubicBezTo>
                <a:cubicBezTo>
                  <a:pt x="130" y="91"/>
                  <a:pt x="184" y="81"/>
                  <a:pt x="184" y="81"/>
                </a:cubicBezTo>
                <a:cubicBezTo>
                  <a:pt x="234" y="87"/>
                  <a:pt x="278" y="85"/>
                  <a:pt x="320" y="113"/>
                </a:cubicBezTo>
                <a:cubicBezTo>
                  <a:pt x="331" y="145"/>
                  <a:pt x="348" y="158"/>
                  <a:pt x="376" y="177"/>
                </a:cubicBezTo>
                <a:cubicBezTo>
                  <a:pt x="387" y="174"/>
                  <a:pt x="397" y="172"/>
                  <a:pt x="408" y="169"/>
                </a:cubicBezTo>
                <a:cubicBezTo>
                  <a:pt x="424" y="164"/>
                  <a:pt x="456" y="153"/>
                  <a:pt x="456" y="153"/>
                </a:cubicBezTo>
                <a:cubicBezTo>
                  <a:pt x="499" y="110"/>
                  <a:pt x="557" y="89"/>
                  <a:pt x="616" y="81"/>
                </a:cubicBezTo>
                <a:cubicBezTo>
                  <a:pt x="674" y="89"/>
                  <a:pt x="753" y="98"/>
                  <a:pt x="800" y="137"/>
                </a:cubicBezTo>
                <a:cubicBezTo>
                  <a:pt x="809" y="144"/>
                  <a:pt x="817" y="152"/>
                  <a:pt x="824" y="161"/>
                </a:cubicBezTo>
                <a:cubicBezTo>
                  <a:pt x="836" y="176"/>
                  <a:pt x="856" y="209"/>
                  <a:pt x="856" y="209"/>
                </a:cubicBezTo>
                <a:cubicBezTo>
                  <a:pt x="865" y="183"/>
                  <a:pt x="879" y="106"/>
                  <a:pt x="896" y="89"/>
                </a:cubicBezTo>
                <a:cubicBezTo>
                  <a:pt x="904" y="81"/>
                  <a:pt x="955" y="64"/>
                  <a:pt x="968" y="57"/>
                </a:cubicBezTo>
                <a:cubicBezTo>
                  <a:pt x="996" y="43"/>
                  <a:pt x="1014" y="18"/>
                  <a:pt x="1040" y="1"/>
                </a:cubicBezTo>
                <a:cubicBezTo>
                  <a:pt x="1072" y="6"/>
                  <a:pt x="1109" y="0"/>
                  <a:pt x="1136" y="17"/>
                </a:cubicBezTo>
                <a:cubicBezTo>
                  <a:pt x="1178" y="44"/>
                  <a:pt x="1187" y="84"/>
                  <a:pt x="1224" y="113"/>
                </a:cubicBezTo>
                <a:cubicBezTo>
                  <a:pt x="1263" y="144"/>
                  <a:pt x="1304" y="158"/>
                  <a:pt x="1344" y="185"/>
                </a:cubicBezTo>
                <a:cubicBezTo>
                  <a:pt x="1368" y="182"/>
                  <a:pt x="1393" y="185"/>
                  <a:pt x="1416" y="177"/>
                </a:cubicBezTo>
                <a:cubicBezTo>
                  <a:pt x="1425" y="174"/>
                  <a:pt x="1425" y="160"/>
                  <a:pt x="1432" y="153"/>
                </a:cubicBezTo>
                <a:cubicBezTo>
                  <a:pt x="1439" y="146"/>
                  <a:pt x="1447" y="141"/>
                  <a:pt x="1456" y="137"/>
                </a:cubicBezTo>
                <a:cubicBezTo>
                  <a:pt x="1492" y="119"/>
                  <a:pt x="1528" y="99"/>
                  <a:pt x="1568" y="89"/>
                </a:cubicBezTo>
                <a:cubicBezTo>
                  <a:pt x="1571" y="89"/>
                  <a:pt x="1665" y="88"/>
                  <a:pt x="1696" y="105"/>
                </a:cubicBezTo>
                <a:cubicBezTo>
                  <a:pt x="1755" y="138"/>
                  <a:pt x="1800" y="196"/>
                  <a:pt x="1864" y="217"/>
                </a:cubicBezTo>
                <a:cubicBezTo>
                  <a:pt x="1908" y="202"/>
                  <a:pt x="1884" y="186"/>
                  <a:pt x="1912" y="153"/>
                </a:cubicBezTo>
                <a:cubicBezTo>
                  <a:pt x="1933" y="128"/>
                  <a:pt x="1954" y="115"/>
                  <a:pt x="1984" y="105"/>
                </a:cubicBezTo>
                <a:cubicBezTo>
                  <a:pt x="2114" y="112"/>
                  <a:pt x="2176" y="121"/>
                  <a:pt x="2304" y="113"/>
                </a:cubicBezTo>
                <a:cubicBezTo>
                  <a:pt x="2378" y="98"/>
                  <a:pt x="2330" y="105"/>
                  <a:pt x="2448" y="105"/>
                </a:cubicBezTo>
              </a:path>
            </a:pathLst>
          </a:custGeom>
          <a:noFill/>
          <a:ln w="19050">
            <a:solidFill>
              <a:schemeClr val="bg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94"/>
          <p:cNvSpPr/>
          <p:nvPr/>
        </p:nvSpPr>
        <p:spPr bwMode="auto">
          <a:xfrm>
            <a:off x="3233812" y="3695562"/>
            <a:ext cx="2232000" cy="72000"/>
          </a:xfrm>
          <a:custGeom>
            <a:avLst/>
            <a:gdLst>
              <a:gd name="T0" fmla="*/ 0 w 2448"/>
              <a:gd name="T1" fmla="*/ 2147483647 h 217"/>
              <a:gd name="T2" fmla="*/ 2147483647 w 2448"/>
              <a:gd name="T3" fmla="*/ 2147483647 h 217"/>
              <a:gd name="T4" fmla="*/ 2147483647 w 2448"/>
              <a:gd name="T5" fmla="*/ 2147483647 h 217"/>
              <a:gd name="T6" fmla="*/ 2147483647 w 2448"/>
              <a:gd name="T7" fmla="*/ 2147483647 h 217"/>
              <a:gd name="T8" fmla="*/ 2147483647 w 2448"/>
              <a:gd name="T9" fmla="*/ 2147483647 h 217"/>
              <a:gd name="T10" fmla="*/ 2147483647 w 2448"/>
              <a:gd name="T11" fmla="*/ 2147483647 h 217"/>
              <a:gd name="T12" fmla="*/ 2147483647 w 2448"/>
              <a:gd name="T13" fmla="*/ 2147483647 h 217"/>
              <a:gd name="T14" fmla="*/ 2147483647 w 2448"/>
              <a:gd name="T15" fmla="*/ 2147483647 h 217"/>
              <a:gd name="T16" fmla="*/ 2147483647 w 2448"/>
              <a:gd name="T17" fmla="*/ 2147483647 h 217"/>
              <a:gd name="T18" fmla="*/ 2147483647 w 2448"/>
              <a:gd name="T19" fmla="*/ 2147483647 h 217"/>
              <a:gd name="T20" fmla="*/ 2147483647 w 2448"/>
              <a:gd name="T21" fmla="*/ 2147483647 h 217"/>
              <a:gd name="T22" fmla="*/ 2147483647 w 2448"/>
              <a:gd name="T23" fmla="*/ 2147483647 h 217"/>
              <a:gd name="T24" fmla="*/ 2147483647 w 2448"/>
              <a:gd name="T25" fmla="*/ 2147483647 h 217"/>
              <a:gd name="T26" fmla="*/ 2147483647 w 2448"/>
              <a:gd name="T27" fmla="*/ 2147483647 h 217"/>
              <a:gd name="T28" fmla="*/ 2147483647 w 2448"/>
              <a:gd name="T29" fmla="*/ 2147483647 h 217"/>
              <a:gd name="T30" fmla="*/ 2147483647 w 2448"/>
              <a:gd name="T31" fmla="*/ 2147483647 h 217"/>
              <a:gd name="T32" fmla="*/ 2147483647 w 2448"/>
              <a:gd name="T33" fmla="*/ 2147483647 h 217"/>
              <a:gd name="T34" fmla="*/ 2147483647 w 2448"/>
              <a:gd name="T35" fmla="*/ 2147483647 h 217"/>
              <a:gd name="T36" fmla="*/ 2147483647 w 2448"/>
              <a:gd name="T37" fmla="*/ 2147483647 h 217"/>
              <a:gd name="T38" fmla="*/ 2147483647 w 2448"/>
              <a:gd name="T39" fmla="*/ 2147483647 h 217"/>
              <a:gd name="T40" fmla="*/ 2147483647 w 2448"/>
              <a:gd name="T41" fmla="*/ 2147483647 h 217"/>
              <a:gd name="T42" fmla="*/ 2147483647 w 2448"/>
              <a:gd name="T43" fmla="*/ 2147483647 h 217"/>
              <a:gd name="T44" fmla="*/ 2147483647 w 2448"/>
              <a:gd name="T45" fmla="*/ 2147483647 h 217"/>
              <a:gd name="T46" fmla="*/ 2147483647 w 2448"/>
              <a:gd name="T47" fmla="*/ 2147483647 h 217"/>
              <a:gd name="T48" fmla="*/ 2147483647 w 2448"/>
              <a:gd name="T49" fmla="*/ 2147483647 h 217"/>
              <a:gd name="T50" fmla="*/ 2147483647 w 2448"/>
              <a:gd name="T51" fmla="*/ 2147483647 h 217"/>
              <a:gd name="T52" fmla="*/ 2147483647 w 2448"/>
              <a:gd name="T53" fmla="*/ 2147483647 h 2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217"/>
              <a:gd name="T83" fmla="*/ 2448 w 2448"/>
              <a:gd name="T84" fmla="*/ 217 h 2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217">
                <a:moveTo>
                  <a:pt x="0" y="161"/>
                </a:moveTo>
                <a:cubicBezTo>
                  <a:pt x="29" y="132"/>
                  <a:pt x="62" y="107"/>
                  <a:pt x="104" y="97"/>
                </a:cubicBezTo>
                <a:cubicBezTo>
                  <a:pt x="130" y="91"/>
                  <a:pt x="184" y="81"/>
                  <a:pt x="184" y="81"/>
                </a:cubicBezTo>
                <a:cubicBezTo>
                  <a:pt x="234" y="87"/>
                  <a:pt x="278" y="85"/>
                  <a:pt x="320" y="113"/>
                </a:cubicBezTo>
                <a:cubicBezTo>
                  <a:pt x="331" y="145"/>
                  <a:pt x="348" y="158"/>
                  <a:pt x="376" y="177"/>
                </a:cubicBezTo>
                <a:cubicBezTo>
                  <a:pt x="387" y="174"/>
                  <a:pt x="397" y="172"/>
                  <a:pt x="408" y="169"/>
                </a:cubicBezTo>
                <a:cubicBezTo>
                  <a:pt x="424" y="164"/>
                  <a:pt x="456" y="153"/>
                  <a:pt x="456" y="153"/>
                </a:cubicBezTo>
                <a:cubicBezTo>
                  <a:pt x="499" y="110"/>
                  <a:pt x="557" y="89"/>
                  <a:pt x="616" y="81"/>
                </a:cubicBezTo>
                <a:cubicBezTo>
                  <a:pt x="674" y="89"/>
                  <a:pt x="753" y="98"/>
                  <a:pt x="800" y="137"/>
                </a:cubicBezTo>
                <a:cubicBezTo>
                  <a:pt x="809" y="144"/>
                  <a:pt x="817" y="152"/>
                  <a:pt x="824" y="161"/>
                </a:cubicBezTo>
                <a:cubicBezTo>
                  <a:pt x="836" y="176"/>
                  <a:pt x="856" y="209"/>
                  <a:pt x="856" y="209"/>
                </a:cubicBezTo>
                <a:cubicBezTo>
                  <a:pt x="865" y="183"/>
                  <a:pt x="879" y="106"/>
                  <a:pt x="896" y="89"/>
                </a:cubicBezTo>
                <a:cubicBezTo>
                  <a:pt x="904" y="81"/>
                  <a:pt x="955" y="64"/>
                  <a:pt x="968" y="57"/>
                </a:cubicBezTo>
                <a:cubicBezTo>
                  <a:pt x="996" y="43"/>
                  <a:pt x="1014" y="18"/>
                  <a:pt x="1040" y="1"/>
                </a:cubicBezTo>
                <a:cubicBezTo>
                  <a:pt x="1072" y="6"/>
                  <a:pt x="1109" y="0"/>
                  <a:pt x="1136" y="17"/>
                </a:cubicBezTo>
                <a:cubicBezTo>
                  <a:pt x="1178" y="44"/>
                  <a:pt x="1187" y="84"/>
                  <a:pt x="1224" y="113"/>
                </a:cubicBezTo>
                <a:cubicBezTo>
                  <a:pt x="1263" y="144"/>
                  <a:pt x="1304" y="158"/>
                  <a:pt x="1344" y="185"/>
                </a:cubicBezTo>
                <a:cubicBezTo>
                  <a:pt x="1368" y="182"/>
                  <a:pt x="1393" y="185"/>
                  <a:pt x="1416" y="177"/>
                </a:cubicBezTo>
                <a:cubicBezTo>
                  <a:pt x="1425" y="174"/>
                  <a:pt x="1425" y="160"/>
                  <a:pt x="1432" y="153"/>
                </a:cubicBezTo>
                <a:cubicBezTo>
                  <a:pt x="1439" y="146"/>
                  <a:pt x="1447" y="141"/>
                  <a:pt x="1456" y="137"/>
                </a:cubicBezTo>
                <a:cubicBezTo>
                  <a:pt x="1492" y="119"/>
                  <a:pt x="1528" y="99"/>
                  <a:pt x="1568" y="89"/>
                </a:cubicBezTo>
                <a:cubicBezTo>
                  <a:pt x="1571" y="89"/>
                  <a:pt x="1665" y="88"/>
                  <a:pt x="1696" y="105"/>
                </a:cubicBezTo>
                <a:cubicBezTo>
                  <a:pt x="1755" y="138"/>
                  <a:pt x="1800" y="196"/>
                  <a:pt x="1864" y="217"/>
                </a:cubicBezTo>
                <a:cubicBezTo>
                  <a:pt x="1908" y="202"/>
                  <a:pt x="1884" y="186"/>
                  <a:pt x="1912" y="153"/>
                </a:cubicBezTo>
                <a:cubicBezTo>
                  <a:pt x="1933" y="128"/>
                  <a:pt x="1954" y="115"/>
                  <a:pt x="1984" y="105"/>
                </a:cubicBezTo>
                <a:cubicBezTo>
                  <a:pt x="2114" y="112"/>
                  <a:pt x="2176" y="121"/>
                  <a:pt x="2304" y="113"/>
                </a:cubicBezTo>
                <a:cubicBezTo>
                  <a:pt x="2378" y="98"/>
                  <a:pt x="2330" y="105"/>
                  <a:pt x="2448" y="105"/>
                </a:cubicBezTo>
              </a:path>
            </a:pathLst>
          </a:custGeom>
          <a:noFill/>
          <a:ln w="19050">
            <a:solidFill>
              <a:schemeClr val="bg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Freeform 89"/>
          <p:cNvSpPr/>
          <p:nvPr/>
        </p:nvSpPr>
        <p:spPr bwMode="auto">
          <a:xfrm>
            <a:off x="3203848" y="3946269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90"/>
          <p:cNvSpPr/>
          <p:nvPr/>
        </p:nvSpPr>
        <p:spPr bwMode="auto">
          <a:xfrm>
            <a:off x="3203848" y="3472455"/>
            <a:ext cx="2304000" cy="72000"/>
          </a:xfrm>
          <a:custGeom>
            <a:avLst/>
            <a:gdLst>
              <a:gd name="T0" fmla="*/ 0 w 2632"/>
              <a:gd name="T1" fmla="*/ 2147483647 h 137"/>
              <a:gd name="T2" fmla="*/ 2147483647 w 2632"/>
              <a:gd name="T3" fmla="*/ 2147483647 h 137"/>
              <a:gd name="T4" fmla="*/ 2147483647 w 2632"/>
              <a:gd name="T5" fmla="*/ 2147483647 h 137"/>
              <a:gd name="T6" fmla="*/ 2147483647 w 2632"/>
              <a:gd name="T7" fmla="*/ 2147483647 h 137"/>
              <a:gd name="T8" fmla="*/ 2147483647 w 2632"/>
              <a:gd name="T9" fmla="*/ 2147483647 h 137"/>
              <a:gd name="T10" fmla="*/ 2147483647 w 2632"/>
              <a:gd name="T11" fmla="*/ 2147483647 h 137"/>
              <a:gd name="T12" fmla="*/ 2147483647 w 2632"/>
              <a:gd name="T13" fmla="*/ 2147483647 h 137"/>
              <a:gd name="T14" fmla="*/ 2147483647 w 2632"/>
              <a:gd name="T15" fmla="*/ 2147483647 h 137"/>
              <a:gd name="T16" fmla="*/ 2147483647 w 2632"/>
              <a:gd name="T17" fmla="*/ 2147483647 h 137"/>
              <a:gd name="T18" fmla="*/ 2147483647 w 2632"/>
              <a:gd name="T19" fmla="*/ 2147483647 h 137"/>
              <a:gd name="T20" fmla="*/ 2147483647 w 2632"/>
              <a:gd name="T21" fmla="*/ 2147483647 h 137"/>
              <a:gd name="T22" fmla="*/ 2147483647 w 2632"/>
              <a:gd name="T23" fmla="*/ 2147483647 h 137"/>
              <a:gd name="T24" fmla="*/ 2147483647 w 2632"/>
              <a:gd name="T25" fmla="*/ 2147483647 h 137"/>
              <a:gd name="T26" fmla="*/ 2147483647 w 2632"/>
              <a:gd name="T27" fmla="*/ 2147483647 h 137"/>
              <a:gd name="T28" fmla="*/ 2147483647 w 2632"/>
              <a:gd name="T29" fmla="*/ 2147483647 h 137"/>
              <a:gd name="T30" fmla="*/ 2147483647 w 2632"/>
              <a:gd name="T31" fmla="*/ 2147483647 h 137"/>
              <a:gd name="T32" fmla="*/ 2147483647 w 2632"/>
              <a:gd name="T33" fmla="*/ 2147483647 h 137"/>
              <a:gd name="T34" fmla="*/ 2147483647 w 2632"/>
              <a:gd name="T35" fmla="*/ 2147483647 h 137"/>
              <a:gd name="T36" fmla="*/ 2147483647 w 2632"/>
              <a:gd name="T37" fmla="*/ 2147483647 h 137"/>
              <a:gd name="T38" fmla="*/ 2147483647 w 2632"/>
              <a:gd name="T39" fmla="*/ 2147483647 h 137"/>
              <a:gd name="T40" fmla="*/ 2147483647 w 2632"/>
              <a:gd name="T41" fmla="*/ 2147483647 h 137"/>
              <a:gd name="T42" fmla="*/ 2147483647 w 2632"/>
              <a:gd name="T43" fmla="*/ 2147483647 h 137"/>
              <a:gd name="T44" fmla="*/ 2147483647 w 2632"/>
              <a:gd name="T45" fmla="*/ 2147483647 h 137"/>
              <a:gd name="T46" fmla="*/ 2147483647 w 2632"/>
              <a:gd name="T47" fmla="*/ 2147483647 h 137"/>
              <a:gd name="T48" fmla="*/ 2147483647 w 2632"/>
              <a:gd name="T49" fmla="*/ 2147483647 h 137"/>
              <a:gd name="T50" fmla="*/ 2147483647 w 2632"/>
              <a:gd name="T51" fmla="*/ 2147483647 h 137"/>
              <a:gd name="T52" fmla="*/ 2147483647 w 2632"/>
              <a:gd name="T53" fmla="*/ 2147483647 h 137"/>
              <a:gd name="T54" fmla="*/ 2147483647 w 2632"/>
              <a:gd name="T55" fmla="*/ 2147483647 h 137"/>
              <a:gd name="T56" fmla="*/ 2147483647 w 2632"/>
              <a:gd name="T57" fmla="*/ 2147483647 h 137"/>
              <a:gd name="T58" fmla="*/ 2147483647 w 2632"/>
              <a:gd name="T59" fmla="*/ 2147483647 h 137"/>
              <a:gd name="T60" fmla="*/ 2147483647 w 2632"/>
              <a:gd name="T61" fmla="*/ 0 h 1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2"/>
              <a:gd name="T94" fmla="*/ 0 h 137"/>
              <a:gd name="T95" fmla="*/ 2632 w 2632"/>
              <a:gd name="T96" fmla="*/ 137 h 1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2" h="137">
                <a:moveTo>
                  <a:pt x="0" y="96"/>
                </a:moveTo>
                <a:cubicBezTo>
                  <a:pt x="8" y="88"/>
                  <a:pt x="18" y="81"/>
                  <a:pt x="24" y="72"/>
                </a:cubicBezTo>
                <a:cubicBezTo>
                  <a:pt x="29" y="65"/>
                  <a:pt x="26" y="54"/>
                  <a:pt x="32" y="48"/>
                </a:cubicBezTo>
                <a:cubicBezTo>
                  <a:pt x="46" y="34"/>
                  <a:pt x="80" y="16"/>
                  <a:pt x="80" y="16"/>
                </a:cubicBezTo>
                <a:cubicBezTo>
                  <a:pt x="133" y="19"/>
                  <a:pt x="187" y="18"/>
                  <a:pt x="240" y="24"/>
                </a:cubicBezTo>
                <a:cubicBezTo>
                  <a:pt x="308" y="32"/>
                  <a:pt x="268" y="37"/>
                  <a:pt x="312" y="56"/>
                </a:cubicBezTo>
                <a:cubicBezTo>
                  <a:pt x="330" y="64"/>
                  <a:pt x="350" y="66"/>
                  <a:pt x="368" y="72"/>
                </a:cubicBezTo>
                <a:cubicBezTo>
                  <a:pt x="421" y="69"/>
                  <a:pt x="475" y="73"/>
                  <a:pt x="528" y="64"/>
                </a:cubicBezTo>
                <a:cubicBezTo>
                  <a:pt x="539" y="62"/>
                  <a:pt x="542" y="45"/>
                  <a:pt x="552" y="40"/>
                </a:cubicBezTo>
                <a:cubicBezTo>
                  <a:pt x="567" y="32"/>
                  <a:pt x="600" y="24"/>
                  <a:pt x="600" y="24"/>
                </a:cubicBezTo>
                <a:cubicBezTo>
                  <a:pt x="629" y="26"/>
                  <a:pt x="727" y="14"/>
                  <a:pt x="768" y="48"/>
                </a:cubicBezTo>
                <a:cubicBezTo>
                  <a:pt x="775" y="54"/>
                  <a:pt x="777" y="66"/>
                  <a:pt x="784" y="72"/>
                </a:cubicBezTo>
                <a:cubicBezTo>
                  <a:pt x="806" y="91"/>
                  <a:pt x="832" y="104"/>
                  <a:pt x="856" y="120"/>
                </a:cubicBezTo>
                <a:cubicBezTo>
                  <a:pt x="864" y="125"/>
                  <a:pt x="880" y="136"/>
                  <a:pt x="880" y="136"/>
                </a:cubicBezTo>
                <a:cubicBezTo>
                  <a:pt x="912" y="133"/>
                  <a:pt x="945" y="137"/>
                  <a:pt x="976" y="128"/>
                </a:cubicBezTo>
                <a:cubicBezTo>
                  <a:pt x="984" y="126"/>
                  <a:pt x="978" y="110"/>
                  <a:pt x="984" y="104"/>
                </a:cubicBezTo>
                <a:cubicBezTo>
                  <a:pt x="990" y="98"/>
                  <a:pt x="1001" y="100"/>
                  <a:pt x="1008" y="96"/>
                </a:cubicBezTo>
                <a:cubicBezTo>
                  <a:pt x="1036" y="80"/>
                  <a:pt x="1068" y="45"/>
                  <a:pt x="1104" y="40"/>
                </a:cubicBezTo>
                <a:cubicBezTo>
                  <a:pt x="1136" y="36"/>
                  <a:pt x="1168" y="35"/>
                  <a:pt x="1200" y="32"/>
                </a:cubicBezTo>
                <a:cubicBezTo>
                  <a:pt x="1267" y="35"/>
                  <a:pt x="1334" y="34"/>
                  <a:pt x="1400" y="40"/>
                </a:cubicBezTo>
                <a:cubicBezTo>
                  <a:pt x="1451" y="45"/>
                  <a:pt x="1437" y="55"/>
                  <a:pt x="1472" y="72"/>
                </a:cubicBezTo>
                <a:cubicBezTo>
                  <a:pt x="1501" y="86"/>
                  <a:pt x="1553" y="86"/>
                  <a:pt x="1576" y="88"/>
                </a:cubicBezTo>
                <a:cubicBezTo>
                  <a:pt x="1606" y="96"/>
                  <a:pt x="1627" y="110"/>
                  <a:pt x="1656" y="120"/>
                </a:cubicBezTo>
                <a:cubicBezTo>
                  <a:pt x="1731" y="109"/>
                  <a:pt x="1702" y="128"/>
                  <a:pt x="1744" y="64"/>
                </a:cubicBezTo>
                <a:cubicBezTo>
                  <a:pt x="1755" y="48"/>
                  <a:pt x="1792" y="32"/>
                  <a:pt x="1792" y="32"/>
                </a:cubicBezTo>
                <a:cubicBezTo>
                  <a:pt x="1910" y="37"/>
                  <a:pt x="2011" y="49"/>
                  <a:pt x="2128" y="56"/>
                </a:cubicBezTo>
                <a:cubicBezTo>
                  <a:pt x="2181" y="82"/>
                  <a:pt x="2230" y="94"/>
                  <a:pt x="2288" y="104"/>
                </a:cubicBezTo>
                <a:cubicBezTo>
                  <a:pt x="2315" y="101"/>
                  <a:pt x="2342" y="102"/>
                  <a:pt x="2368" y="96"/>
                </a:cubicBezTo>
                <a:cubicBezTo>
                  <a:pt x="2398" y="89"/>
                  <a:pt x="2462" y="39"/>
                  <a:pt x="2496" y="24"/>
                </a:cubicBezTo>
                <a:cubicBezTo>
                  <a:pt x="2511" y="17"/>
                  <a:pt x="2527" y="10"/>
                  <a:pt x="2544" y="8"/>
                </a:cubicBezTo>
                <a:cubicBezTo>
                  <a:pt x="2573" y="5"/>
                  <a:pt x="2632" y="0"/>
                  <a:pt x="2632" y="0"/>
                </a:cubicBezTo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333536" y="2191691"/>
          <a:ext cx="1949408" cy="25646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869"/>
                <a:gridCol w="631597"/>
                <a:gridCol w="642942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E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F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G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H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I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23" name="AutoShape 64"/>
          <p:cNvSpPr>
            <a:spLocks noChangeArrowheads="1"/>
          </p:cNvSpPr>
          <p:nvPr/>
        </p:nvSpPr>
        <p:spPr bwMode="auto">
          <a:xfrm rot="16200000">
            <a:off x="2969816" y="2646483"/>
            <a:ext cx="216000" cy="32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6600"/>
            </a:solidFill>
            <a:miter lim="800000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/>
        </p:nvGraphicFramePr>
        <p:xfrm>
          <a:off x="5790944" y="2643474"/>
          <a:ext cx="1949408" cy="21093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869"/>
                <a:gridCol w="631597"/>
                <a:gridCol w="642942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E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H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I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98" name="AutoShape 64"/>
          <p:cNvSpPr>
            <a:spLocks noChangeArrowheads="1"/>
          </p:cNvSpPr>
          <p:nvPr/>
        </p:nvSpPr>
        <p:spPr bwMode="auto">
          <a:xfrm rot="16200000">
            <a:off x="5418088" y="2858838"/>
            <a:ext cx="216000" cy="32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6600"/>
            </a:solidFill>
            <a:miter lim="800000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61" name="Text Box 3"/>
          <p:cNvSpPr txBox="1">
            <a:spLocks noChangeArrowheads="1"/>
          </p:cNvSpPr>
          <p:nvPr/>
        </p:nvSpPr>
        <p:spPr bwMode="auto">
          <a:xfrm>
            <a:off x="3203848" y="724254"/>
            <a:ext cx="185738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1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5" grpId="0" bldLvl="0" animBg="1"/>
      <p:bldP spid="18" grpId="0" bldLvl="0" animBg="1"/>
      <p:bldP spid="19" grpId="0" bldLvl="0" animBg="1"/>
      <p:bldP spid="23" grpId="0" bldLvl="0" animBg="1"/>
      <p:bldP spid="9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2502981" y="771550"/>
          <a:ext cx="1949408" cy="21093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869"/>
                <a:gridCol w="631597"/>
                <a:gridCol w="642942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C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E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H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I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71" name="Freeform 93"/>
          <p:cNvSpPr/>
          <p:nvPr/>
        </p:nvSpPr>
        <p:spPr bwMode="auto">
          <a:xfrm>
            <a:off x="2358380" y="1834450"/>
            <a:ext cx="2232000" cy="72000"/>
          </a:xfrm>
          <a:custGeom>
            <a:avLst/>
            <a:gdLst>
              <a:gd name="T0" fmla="*/ 0 w 2448"/>
              <a:gd name="T1" fmla="*/ 2147483647 h 217"/>
              <a:gd name="T2" fmla="*/ 2147483647 w 2448"/>
              <a:gd name="T3" fmla="*/ 2147483647 h 217"/>
              <a:gd name="T4" fmla="*/ 2147483647 w 2448"/>
              <a:gd name="T5" fmla="*/ 2147483647 h 217"/>
              <a:gd name="T6" fmla="*/ 2147483647 w 2448"/>
              <a:gd name="T7" fmla="*/ 2147483647 h 217"/>
              <a:gd name="T8" fmla="*/ 2147483647 w 2448"/>
              <a:gd name="T9" fmla="*/ 2147483647 h 217"/>
              <a:gd name="T10" fmla="*/ 2147483647 w 2448"/>
              <a:gd name="T11" fmla="*/ 2147483647 h 217"/>
              <a:gd name="T12" fmla="*/ 2147483647 w 2448"/>
              <a:gd name="T13" fmla="*/ 2147483647 h 217"/>
              <a:gd name="T14" fmla="*/ 2147483647 w 2448"/>
              <a:gd name="T15" fmla="*/ 2147483647 h 217"/>
              <a:gd name="T16" fmla="*/ 2147483647 w 2448"/>
              <a:gd name="T17" fmla="*/ 2147483647 h 217"/>
              <a:gd name="T18" fmla="*/ 2147483647 w 2448"/>
              <a:gd name="T19" fmla="*/ 2147483647 h 217"/>
              <a:gd name="T20" fmla="*/ 2147483647 w 2448"/>
              <a:gd name="T21" fmla="*/ 2147483647 h 217"/>
              <a:gd name="T22" fmla="*/ 2147483647 w 2448"/>
              <a:gd name="T23" fmla="*/ 2147483647 h 217"/>
              <a:gd name="T24" fmla="*/ 2147483647 w 2448"/>
              <a:gd name="T25" fmla="*/ 2147483647 h 217"/>
              <a:gd name="T26" fmla="*/ 2147483647 w 2448"/>
              <a:gd name="T27" fmla="*/ 2147483647 h 217"/>
              <a:gd name="T28" fmla="*/ 2147483647 w 2448"/>
              <a:gd name="T29" fmla="*/ 2147483647 h 217"/>
              <a:gd name="T30" fmla="*/ 2147483647 w 2448"/>
              <a:gd name="T31" fmla="*/ 2147483647 h 217"/>
              <a:gd name="T32" fmla="*/ 2147483647 w 2448"/>
              <a:gd name="T33" fmla="*/ 2147483647 h 217"/>
              <a:gd name="T34" fmla="*/ 2147483647 w 2448"/>
              <a:gd name="T35" fmla="*/ 2147483647 h 217"/>
              <a:gd name="T36" fmla="*/ 2147483647 w 2448"/>
              <a:gd name="T37" fmla="*/ 2147483647 h 217"/>
              <a:gd name="T38" fmla="*/ 2147483647 w 2448"/>
              <a:gd name="T39" fmla="*/ 2147483647 h 217"/>
              <a:gd name="T40" fmla="*/ 2147483647 w 2448"/>
              <a:gd name="T41" fmla="*/ 2147483647 h 217"/>
              <a:gd name="T42" fmla="*/ 2147483647 w 2448"/>
              <a:gd name="T43" fmla="*/ 2147483647 h 217"/>
              <a:gd name="T44" fmla="*/ 2147483647 w 2448"/>
              <a:gd name="T45" fmla="*/ 2147483647 h 217"/>
              <a:gd name="T46" fmla="*/ 2147483647 w 2448"/>
              <a:gd name="T47" fmla="*/ 2147483647 h 217"/>
              <a:gd name="T48" fmla="*/ 2147483647 w 2448"/>
              <a:gd name="T49" fmla="*/ 2147483647 h 217"/>
              <a:gd name="T50" fmla="*/ 2147483647 w 2448"/>
              <a:gd name="T51" fmla="*/ 2147483647 h 217"/>
              <a:gd name="T52" fmla="*/ 2147483647 w 2448"/>
              <a:gd name="T53" fmla="*/ 2147483647 h 2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217"/>
              <a:gd name="T83" fmla="*/ 2448 w 2448"/>
              <a:gd name="T84" fmla="*/ 217 h 2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217">
                <a:moveTo>
                  <a:pt x="0" y="161"/>
                </a:moveTo>
                <a:cubicBezTo>
                  <a:pt x="29" y="132"/>
                  <a:pt x="62" y="107"/>
                  <a:pt x="104" y="97"/>
                </a:cubicBezTo>
                <a:cubicBezTo>
                  <a:pt x="130" y="91"/>
                  <a:pt x="184" y="81"/>
                  <a:pt x="184" y="81"/>
                </a:cubicBezTo>
                <a:cubicBezTo>
                  <a:pt x="234" y="87"/>
                  <a:pt x="278" y="85"/>
                  <a:pt x="320" y="113"/>
                </a:cubicBezTo>
                <a:cubicBezTo>
                  <a:pt x="331" y="145"/>
                  <a:pt x="348" y="158"/>
                  <a:pt x="376" y="177"/>
                </a:cubicBezTo>
                <a:cubicBezTo>
                  <a:pt x="387" y="174"/>
                  <a:pt x="397" y="172"/>
                  <a:pt x="408" y="169"/>
                </a:cubicBezTo>
                <a:cubicBezTo>
                  <a:pt x="424" y="164"/>
                  <a:pt x="456" y="153"/>
                  <a:pt x="456" y="153"/>
                </a:cubicBezTo>
                <a:cubicBezTo>
                  <a:pt x="499" y="110"/>
                  <a:pt x="557" y="89"/>
                  <a:pt x="616" y="81"/>
                </a:cubicBezTo>
                <a:cubicBezTo>
                  <a:pt x="674" y="89"/>
                  <a:pt x="753" y="98"/>
                  <a:pt x="800" y="137"/>
                </a:cubicBezTo>
                <a:cubicBezTo>
                  <a:pt x="809" y="144"/>
                  <a:pt x="817" y="152"/>
                  <a:pt x="824" y="161"/>
                </a:cubicBezTo>
                <a:cubicBezTo>
                  <a:pt x="836" y="176"/>
                  <a:pt x="856" y="209"/>
                  <a:pt x="856" y="209"/>
                </a:cubicBezTo>
                <a:cubicBezTo>
                  <a:pt x="865" y="183"/>
                  <a:pt x="879" y="106"/>
                  <a:pt x="896" y="89"/>
                </a:cubicBezTo>
                <a:cubicBezTo>
                  <a:pt x="904" y="81"/>
                  <a:pt x="955" y="64"/>
                  <a:pt x="968" y="57"/>
                </a:cubicBezTo>
                <a:cubicBezTo>
                  <a:pt x="996" y="43"/>
                  <a:pt x="1014" y="18"/>
                  <a:pt x="1040" y="1"/>
                </a:cubicBezTo>
                <a:cubicBezTo>
                  <a:pt x="1072" y="6"/>
                  <a:pt x="1109" y="0"/>
                  <a:pt x="1136" y="17"/>
                </a:cubicBezTo>
                <a:cubicBezTo>
                  <a:pt x="1178" y="44"/>
                  <a:pt x="1187" y="84"/>
                  <a:pt x="1224" y="113"/>
                </a:cubicBezTo>
                <a:cubicBezTo>
                  <a:pt x="1263" y="144"/>
                  <a:pt x="1304" y="158"/>
                  <a:pt x="1344" y="185"/>
                </a:cubicBezTo>
                <a:cubicBezTo>
                  <a:pt x="1368" y="182"/>
                  <a:pt x="1393" y="185"/>
                  <a:pt x="1416" y="177"/>
                </a:cubicBezTo>
                <a:cubicBezTo>
                  <a:pt x="1425" y="174"/>
                  <a:pt x="1425" y="160"/>
                  <a:pt x="1432" y="153"/>
                </a:cubicBezTo>
                <a:cubicBezTo>
                  <a:pt x="1439" y="146"/>
                  <a:pt x="1447" y="141"/>
                  <a:pt x="1456" y="137"/>
                </a:cubicBezTo>
                <a:cubicBezTo>
                  <a:pt x="1492" y="119"/>
                  <a:pt x="1528" y="99"/>
                  <a:pt x="1568" y="89"/>
                </a:cubicBezTo>
                <a:cubicBezTo>
                  <a:pt x="1571" y="89"/>
                  <a:pt x="1665" y="88"/>
                  <a:pt x="1696" y="105"/>
                </a:cubicBezTo>
                <a:cubicBezTo>
                  <a:pt x="1755" y="138"/>
                  <a:pt x="1800" y="196"/>
                  <a:pt x="1864" y="217"/>
                </a:cubicBezTo>
                <a:cubicBezTo>
                  <a:pt x="1908" y="202"/>
                  <a:pt x="1884" y="186"/>
                  <a:pt x="1912" y="153"/>
                </a:cubicBezTo>
                <a:cubicBezTo>
                  <a:pt x="1933" y="128"/>
                  <a:pt x="1954" y="115"/>
                  <a:pt x="1984" y="105"/>
                </a:cubicBezTo>
                <a:cubicBezTo>
                  <a:pt x="2114" y="112"/>
                  <a:pt x="2176" y="121"/>
                  <a:pt x="2304" y="113"/>
                </a:cubicBezTo>
                <a:cubicBezTo>
                  <a:pt x="2378" y="98"/>
                  <a:pt x="2330" y="105"/>
                  <a:pt x="2448" y="105"/>
                </a:cubicBezTo>
              </a:path>
            </a:pathLst>
          </a:custGeom>
          <a:noFill/>
          <a:ln w="19050">
            <a:solidFill>
              <a:schemeClr val="bg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Freeform 94"/>
          <p:cNvSpPr/>
          <p:nvPr/>
        </p:nvSpPr>
        <p:spPr bwMode="auto">
          <a:xfrm>
            <a:off x="2339752" y="1581280"/>
            <a:ext cx="2232000" cy="72000"/>
          </a:xfrm>
          <a:custGeom>
            <a:avLst/>
            <a:gdLst>
              <a:gd name="T0" fmla="*/ 0 w 2448"/>
              <a:gd name="T1" fmla="*/ 2147483647 h 217"/>
              <a:gd name="T2" fmla="*/ 2147483647 w 2448"/>
              <a:gd name="T3" fmla="*/ 2147483647 h 217"/>
              <a:gd name="T4" fmla="*/ 2147483647 w 2448"/>
              <a:gd name="T5" fmla="*/ 2147483647 h 217"/>
              <a:gd name="T6" fmla="*/ 2147483647 w 2448"/>
              <a:gd name="T7" fmla="*/ 2147483647 h 217"/>
              <a:gd name="T8" fmla="*/ 2147483647 w 2448"/>
              <a:gd name="T9" fmla="*/ 2147483647 h 217"/>
              <a:gd name="T10" fmla="*/ 2147483647 w 2448"/>
              <a:gd name="T11" fmla="*/ 2147483647 h 217"/>
              <a:gd name="T12" fmla="*/ 2147483647 w 2448"/>
              <a:gd name="T13" fmla="*/ 2147483647 h 217"/>
              <a:gd name="T14" fmla="*/ 2147483647 w 2448"/>
              <a:gd name="T15" fmla="*/ 2147483647 h 217"/>
              <a:gd name="T16" fmla="*/ 2147483647 w 2448"/>
              <a:gd name="T17" fmla="*/ 2147483647 h 217"/>
              <a:gd name="T18" fmla="*/ 2147483647 w 2448"/>
              <a:gd name="T19" fmla="*/ 2147483647 h 217"/>
              <a:gd name="T20" fmla="*/ 2147483647 w 2448"/>
              <a:gd name="T21" fmla="*/ 2147483647 h 217"/>
              <a:gd name="T22" fmla="*/ 2147483647 w 2448"/>
              <a:gd name="T23" fmla="*/ 2147483647 h 217"/>
              <a:gd name="T24" fmla="*/ 2147483647 w 2448"/>
              <a:gd name="T25" fmla="*/ 2147483647 h 217"/>
              <a:gd name="T26" fmla="*/ 2147483647 w 2448"/>
              <a:gd name="T27" fmla="*/ 2147483647 h 217"/>
              <a:gd name="T28" fmla="*/ 2147483647 w 2448"/>
              <a:gd name="T29" fmla="*/ 2147483647 h 217"/>
              <a:gd name="T30" fmla="*/ 2147483647 w 2448"/>
              <a:gd name="T31" fmla="*/ 2147483647 h 217"/>
              <a:gd name="T32" fmla="*/ 2147483647 w 2448"/>
              <a:gd name="T33" fmla="*/ 2147483647 h 217"/>
              <a:gd name="T34" fmla="*/ 2147483647 w 2448"/>
              <a:gd name="T35" fmla="*/ 2147483647 h 217"/>
              <a:gd name="T36" fmla="*/ 2147483647 w 2448"/>
              <a:gd name="T37" fmla="*/ 2147483647 h 217"/>
              <a:gd name="T38" fmla="*/ 2147483647 w 2448"/>
              <a:gd name="T39" fmla="*/ 2147483647 h 217"/>
              <a:gd name="T40" fmla="*/ 2147483647 w 2448"/>
              <a:gd name="T41" fmla="*/ 2147483647 h 217"/>
              <a:gd name="T42" fmla="*/ 2147483647 w 2448"/>
              <a:gd name="T43" fmla="*/ 2147483647 h 217"/>
              <a:gd name="T44" fmla="*/ 2147483647 w 2448"/>
              <a:gd name="T45" fmla="*/ 2147483647 h 217"/>
              <a:gd name="T46" fmla="*/ 2147483647 w 2448"/>
              <a:gd name="T47" fmla="*/ 2147483647 h 217"/>
              <a:gd name="T48" fmla="*/ 2147483647 w 2448"/>
              <a:gd name="T49" fmla="*/ 2147483647 h 217"/>
              <a:gd name="T50" fmla="*/ 2147483647 w 2448"/>
              <a:gd name="T51" fmla="*/ 2147483647 h 217"/>
              <a:gd name="T52" fmla="*/ 2147483647 w 2448"/>
              <a:gd name="T53" fmla="*/ 2147483647 h 2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217"/>
              <a:gd name="T83" fmla="*/ 2448 w 2448"/>
              <a:gd name="T84" fmla="*/ 217 h 2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217">
                <a:moveTo>
                  <a:pt x="0" y="161"/>
                </a:moveTo>
                <a:cubicBezTo>
                  <a:pt x="29" y="132"/>
                  <a:pt x="62" y="107"/>
                  <a:pt x="104" y="97"/>
                </a:cubicBezTo>
                <a:cubicBezTo>
                  <a:pt x="130" y="91"/>
                  <a:pt x="184" y="81"/>
                  <a:pt x="184" y="81"/>
                </a:cubicBezTo>
                <a:cubicBezTo>
                  <a:pt x="234" y="87"/>
                  <a:pt x="278" y="85"/>
                  <a:pt x="320" y="113"/>
                </a:cubicBezTo>
                <a:cubicBezTo>
                  <a:pt x="331" y="145"/>
                  <a:pt x="348" y="158"/>
                  <a:pt x="376" y="177"/>
                </a:cubicBezTo>
                <a:cubicBezTo>
                  <a:pt x="387" y="174"/>
                  <a:pt x="397" y="172"/>
                  <a:pt x="408" y="169"/>
                </a:cubicBezTo>
                <a:cubicBezTo>
                  <a:pt x="424" y="164"/>
                  <a:pt x="456" y="153"/>
                  <a:pt x="456" y="153"/>
                </a:cubicBezTo>
                <a:cubicBezTo>
                  <a:pt x="499" y="110"/>
                  <a:pt x="557" y="89"/>
                  <a:pt x="616" y="81"/>
                </a:cubicBezTo>
                <a:cubicBezTo>
                  <a:pt x="674" y="89"/>
                  <a:pt x="753" y="98"/>
                  <a:pt x="800" y="137"/>
                </a:cubicBezTo>
                <a:cubicBezTo>
                  <a:pt x="809" y="144"/>
                  <a:pt x="817" y="152"/>
                  <a:pt x="824" y="161"/>
                </a:cubicBezTo>
                <a:cubicBezTo>
                  <a:pt x="836" y="176"/>
                  <a:pt x="856" y="209"/>
                  <a:pt x="856" y="209"/>
                </a:cubicBezTo>
                <a:cubicBezTo>
                  <a:pt x="865" y="183"/>
                  <a:pt x="879" y="106"/>
                  <a:pt x="896" y="89"/>
                </a:cubicBezTo>
                <a:cubicBezTo>
                  <a:pt x="904" y="81"/>
                  <a:pt x="955" y="64"/>
                  <a:pt x="968" y="57"/>
                </a:cubicBezTo>
                <a:cubicBezTo>
                  <a:pt x="996" y="43"/>
                  <a:pt x="1014" y="18"/>
                  <a:pt x="1040" y="1"/>
                </a:cubicBezTo>
                <a:cubicBezTo>
                  <a:pt x="1072" y="6"/>
                  <a:pt x="1109" y="0"/>
                  <a:pt x="1136" y="17"/>
                </a:cubicBezTo>
                <a:cubicBezTo>
                  <a:pt x="1178" y="44"/>
                  <a:pt x="1187" y="84"/>
                  <a:pt x="1224" y="113"/>
                </a:cubicBezTo>
                <a:cubicBezTo>
                  <a:pt x="1263" y="144"/>
                  <a:pt x="1304" y="158"/>
                  <a:pt x="1344" y="185"/>
                </a:cubicBezTo>
                <a:cubicBezTo>
                  <a:pt x="1368" y="182"/>
                  <a:pt x="1393" y="185"/>
                  <a:pt x="1416" y="177"/>
                </a:cubicBezTo>
                <a:cubicBezTo>
                  <a:pt x="1425" y="174"/>
                  <a:pt x="1425" y="160"/>
                  <a:pt x="1432" y="153"/>
                </a:cubicBezTo>
                <a:cubicBezTo>
                  <a:pt x="1439" y="146"/>
                  <a:pt x="1447" y="141"/>
                  <a:pt x="1456" y="137"/>
                </a:cubicBezTo>
                <a:cubicBezTo>
                  <a:pt x="1492" y="119"/>
                  <a:pt x="1528" y="99"/>
                  <a:pt x="1568" y="89"/>
                </a:cubicBezTo>
                <a:cubicBezTo>
                  <a:pt x="1571" y="89"/>
                  <a:pt x="1665" y="88"/>
                  <a:pt x="1696" y="105"/>
                </a:cubicBezTo>
                <a:cubicBezTo>
                  <a:pt x="1755" y="138"/>
                  <a:pt x="1800" y="196"/>
                  <a:pt x="1864" y="217"/>
                </a:cubicBezTo>
                <a:cubicBezTo>
                  <a:pt x="1908" y="202"/>
                  <a:pt x="1884" y="186"/>
                  <a:pt x="1912" y="153"/>
                </a:cubicBezTo>
                <a:cubicBezTo>
                  <a:pt x="1933" y="128"/>
                  <a:pt x="1954" y="115"/>
                  <a:pt x="1984" y="105"/>
                </a:cubicBezTo>
                <a:cubicBezTo>
                  <a:pt x="2114" y="112"/>
                  <a:pt x="2176" y="121"/>
                  <a:pt x="2304" y="113"/>
                </a:cubicBezTo>
                <a:cubicBezTo>
                  <a:pt x="2378" y="98"/>
                  <a:pt x="2330" y="105"/>
                  <a:pt x="2448" y="105"/>
                </a:cubicBezTo>
              </a:path>
            </a:pathLst>
          </a:custGeom>
          <a:noFill/>
          <a:ln w="19050">
            <a:solidFill>
              <a:schemeClr val="bg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5132188" y="953649"/>
          <a:ext cx="1949408" cy="18816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869"/>
                <a:gridCol w="631597"/>
                <a:gridCol w="642942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E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H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I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74" name="AutoShape 64"/>
          <p:cNvSpPr>
            <a:spLocks noChangeArrowheads="1"/>
          </p:cNvSpPr>
          <p:nvPr/>
        </p:nvSpPr>
        <p:spPr bwMode="auto">
          <a:xfrm rot="16200000">
            <a:off x="4676338" y="1171931"/>
            <a:ext cx="216000" cy="32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6600"/>
            </a:solidFill>
            <a:miter lim="800000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660643" y="3202766"/>
            <a:ext cx="15350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02"/>
          <p:cNvGrpSpPr/>
          <p:nvPr/>
        </p:nvGrpSpPr>
        <p:grpSpPr>
          <a:xfrm>
            <a:off x="2206808" y="3168473"/>
            <a:ext cx="4021376" cy="1917603"/>
            <a:chOff x="860545" y="3168473"/>
            <a:chExt cx="4021376" cy="1917603"/>
          </a:xfrm>
        </p:grpSpPr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860545" y="3193250"/>
              <a:ext cx="4021376" cy="18928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5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规则</a:t>
              </a:r>
              <a:r>
                <a:rPr lang="en-US" altLang="zh-CN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1: </a:t>
              </a:r>
              <a:r>
                <a:rPr lang="zh-CN" altLang="en-US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次态相同，现态编码应相邻</a:t>
              </a:r>
              <a:endParaRPr lang="zh-CN" altLang="en-US" sz="1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5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     </a:t>
              </a:r>
              <a:r>
                <a:rPr lang="en-US" altLang="zh-CN" sz="1500" b="1" u="sng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HI, DE </a:t>
              </a:r>
              <a:r>
                <a:rPr lang="zh-CN" altLang="en-US" sz="15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应相邻</a:t>
              </a:r>
              <a:endParaRPr lang="zh-CN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规则</a:t>
              </a:r>
              <a:r>
                <a:rPr lang="en-US" altLang="zh-CN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：同一现态对应的次态应给予相邻编码</a:t>
              </a:r>
              <a:endParaRPr lang="zh-CN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5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     </a:t>
              </a:r>
              <a:r>
                <a:rPr lang="en-US" altLang="zh-CN" sz="1500" b="1" u="sng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DE, HI </a:t>
              </a:r>
              <a:r>
                <a:rPr lang="zh-CN" altLang="en-US" sz="15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应相邻</a:t>
              </a:r>
              <a:r>
                <a:rPr lang="en-US" altLang="zh-CN" sz="15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 </a:t>
              </a:r>
              <a:endParaRPr lang="zh-CN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规则</a:t>
              </a:r>
              <a:r>
                <a:rPr lang="en-US" altLang="zh-CN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5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：输出相同，现态编码应相邻</a:t>
              </a:r>
              <a:endParaRPr lang="zh-CN" altLang="en-US" sz="1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5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     </a:t>
              </a:r>
              <a:r>
                <a:rPr lang="en-US" altLang="zh-CN" sz="15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ABDEH</a:t>
              </a:r>
              <a:r>
                <a:rPr lang="zh-CN" altLang="en-US" sz="15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应相邻</a:t>
              </a:r>
              <a:r>
                <a:rPr lang="en-US" altLang="zh-CN" sz="15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  </a:t>
              </a:r>
              <a:endParaRPr lang="zh-CN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7" name="圆角矩形 248"/>
            <p:cNvSpPr>
              <a:spLocks noChangeArrowheads="1"/>
            </p:cNvSpPr>
            <p:nvPr/>
          </p:nvSpPr>
          <p:spPr bwMode="auto">
            <a:xfrm>
              <a:off x="860545" y="3168473"/>
              <a:ext cx="3888432" cy="191760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105"/>
          <p:cNvGrpSpPr/>
          <p:nvPr/>
        </p:nvGrpSpPr>
        <p:grpSpPr>
          <a:xfrm>
            <a:off x="6629345" y="3055397"/>
            <a:ext cx="1687071" cy="812497"/>
            <a:chOff x="6629345" y="3631461"/>
            <a:chExt cx="1687071" cy="812497"/>
          </a:xfrm>
        </p:grpSpPr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7999969" y="4213621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H</a:t>
              </a:r>
              <a:endParaRPr lang="en-US" altLang="zh-CN" sz="1000" b="1" dirty="0"/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7682551" y="4213621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7366104" y="4213621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7048686" y="4213621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82" name="Rectangle 10"/>
            <p:cNvSpPr>
              <a:spLocks noChangeArrowheads="1"/>
            </p:cNvSpPr>
            <p:nvPr/>
          </p:nvSpPr>
          <p:spPr bwMode="auto">
            <a:xfrm>
              <a:off x="7999969" y="3984256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I</a:t>
              </a:r>
              <a:endParaRPr lang="en-US" altLang="zh-CN" sz="1000" b="1" dirty="0"/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7682551" y="3984256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7366104" y="3984256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B</a:t>
              </a:r>
              <a:endParaRPr lang="en-US" altLang="zh-CN" sz="1000" b="1" dirty="0"/>
            </a:p>
          </p:txBody>
        </p:sp>
        <p:sp>
          <p:nvSpPr>
            <p:cNvPr id="85" name="Rectangle 13"/>
            <p:cNvSpPr>
              <a:spLocks noChangeArrowheads="1"/>
            </p:cNvSpPr>
            <p:nvPr/>
          </p:nvSpPr>
          <p:spPr bwMode="auto">
            <a:xfrm>
              <a:off x="7048686" y="3984256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A</a:t>
              </a:r>
              <a:endParaRPr lang="en-US" altLang="zh-CN" sz="1000" b="1" dirty="0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>
              <a:off x="7048686" y="3984256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7048686" y="4213621"/>
              <a:ext cx="126773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88" name="Line 16"/>
            <p:cNvSpPr>
              <a:spLocks noChangeShapeType="1"/>
            </p:cNvSpPr>
            <p:nvPr/>
          </p:nvSpPr>
          <p:spPr bwMode="auto">
            <a:xfrm>
              <a:off x="7048686" y="4442986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>
              <a:off x="7048686" y="3984256"/>
              <a:ext cx="0" cy="45873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7366104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7682551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7999969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8316416" y="4213621"/>
              <a:ext cx="0" cy="22936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8316416" y="3984256"/>
              <a:ext cx="0" cy="22936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6880755" y="3814176"/>
              <a:ext cx="167931" cy="17008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96" name="Text Box 24"/>
            <p:cNvSpPr txBox="1">
              <a:spLocks noChangeArrowheads="1"/>
            </p:cNvSpPr>
            <p:nvPr/>
          </p:nvSpPr>
          <p:spPr bwMode="auto">
            <a:xfrm>
              <a:off x="7065188" y="3783075"/>
              <a:ext cx="1231814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00     01     11    10</a:t>
              </a:r>
              <a:endParaRPr lang="en-US" altLang="zh-CN" sz="1000" b="1" dirty="0"/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6842898" y="4051316"/>
              <a:ext cx="190257" cy="39264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altLang="zh-CN" sz="1000" b="1" dirty="0"/>
                <a:t>0</a:t>
              </a:r>
              <a:endParaRPr lang="en-US" altLang="zh-CN" sz="1000" b="1" dirty="0"/>
            </a:p>
            <a:p>
              <a:pPr>
                <a:lnSpc>
                  <a:spcPct val="65000"/>
                </a:lnSpc>
              </a:pPr>
              <a:endParaRPr lang="en-US" altLang="zh-CN" sz="1000" b="1" dirty="0" smtClean="0"/>
            </a:p>
            <a:p>
              <a:pPr>
                <a:lnSpc>
                  <a:spcPct val="65000"/>
                </a:lnSpc>
              </a:pPr>
              <a:r>
                <a:rPr lang="en-US" altLang="zh-CN" sz="1000" b="1" dirty="0" smtClean="0"/>
                <a:t>1</a:t>
              </a:r>
              <a:endParaRPr lang="en-US" altLang="zh-CN" sz="1000" b="1" dirty="0"/>
            </a:p>
          </p:txBody>
        </p:sp>
        <p:sp>
          <p:nvSpPr>
            <p:cNvPr id="98" name="Text Box 26"/>
            <p:cNvSpPr txBox="1">
              <a:spLocks noChangeArrowheads="1"/>
            </p:cNvSpPr>
            <p:nvPr/>
          </p:nvSpPr>
          <p:spPr bwMode="auto">
            <a:xfrm>
              <a:off x="6629345" y="3798625"/>
              <a:ext cx="431960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3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  <p:sp>
          <p:nvSpPr>
            <p:cNvPr id="99" name="Text Box 27"/>
            <p:cNvSpPr txBox="1">
              <a:spLocks noChangeArrowheads="1"/>
            </p:cNvSpPr>
            <p:nvPr/>
          </p:nvSpPr>
          <p:spPr bwMode="auto">
            <a:xfrm>
              <a:off x="6806012" y="3631461"/>
              <a:ext cx="631924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2</a:t>
              </a:r>
              <a:r>
                <a:rPr lang="en-US" altLang="zh-CN" sz="1000" b="1" baseline="30000" dirty="0" smtClean="0"/>
                <a:t>n</a:t>
              </a:r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1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7681050" y="3986446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D</a:t>
              </a:r>
              <a:endParaRPr lang="en-US" altLang="zh-CN" sz="1000" b="1" dirty="0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7685082" y="4208179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E</a:t>
              </a:r>
              <a:endParaRPr lang="en-US" altLang="zh-CN" sz="1000" b="1" dirty="0"/>
            </a:p>
          </p:txBody>
        </p:sp>
      </p:grpSp>
      <p:sp>
        <p:nvSpPr>
          <p:cNvPr id="104" name="AutoShape 64"/>
          <p:cNvSpPr>
            <a:spLocks noChangeArrowheads="1"/>
          </p:cNvSpPr>
          <p:nvPr/>
        </p:nvSpPr>
        <p:spPr bwMode="auto">
          <a:xfrm rot="16200000">
            <a:off x="6394503" y="3502440"/>
            <a:ext cx="216000" cy="32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6600"/>
            </a:solidFill>
            <a:miter lim="800000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05" name="Text Box 3"/>
          <p:cNvSpPr txBox="1">
            <a:spLocks noChangeArrowheads="1"/>
          </p:cNvSpPr>
          <p:nvPr/>
        </p:nvSpPr>
        <p:spPr bwMode="auto">
          <a:xfrm>
            <a:off x="660643" y="684425"/>
            <a:ext cx="185738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1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6256" y="4083918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A: 000;     B: 001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D: 011;      I:  010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E: 111;      H: 110 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2" grpId="0" bldLvl="0" animBg="1"/>
      <p:bldP spid="74" grpId="0" bldLvl="0" animBg="1"/>
      <p:bldP spid="75" grpId="0" bldLvl="0" animBg="1" autoUpdateAnimBg="0"/>
      <p:bldP spid="104" grpId="0" bldLvl="0" animBg="1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8424480" y="1216584"/>
            <a:ext cx="324000" cy="38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330110" y="1240030"/>
            <a:ext cx="1800000" cy="38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851920" y="1230505"/>
            <a:ext cx="1476000" cy="38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45155" y="718410"/>
          <a:ext cx="4903309" cy="43636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9406"/>
                <a:gridCol w="369406"/>
                <a:gridCol w="369406"/>
                <a:gridCol w="369406"/>
                <a:gridCol w="646461"/>
                <a:gridCol w="646461"/>
                <a:gridCol w="518463"/>
                <a:gridCol w="433653"/>
                <a:gridCol w="417671"/>
                <a:gridCol w="417671"/>
                <a:gridCol w="345305"/>
              </a:tblGrid>
              <a:tr h="216024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输入及现态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 输入    输出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X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3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 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 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412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755576" y="771550"/>
            <a:ext cx="1892935" cy="812497"/>
            <a:chOff x="6629345" y="3631461"/>
            <a:chExt cx="1892935" cy="81249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999969" y="4213621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H</a:t>
              </a:r>
              <a:endParaRPr lang="en-US" altLang="zh-CN" sz="1000" b="1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682551" y="4213621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366104" y="4213621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048686" y="4213621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999969" y="3984256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I</a:t>
              </a:r>
              <a:endParaRPr lang="en-US" altLang="zh-CN" sz="1000" b="1" dirty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682551" y="3984256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366104" y="3984256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B</a:t>
              </a:r>
              <a:endParaRPr lang="en-US" altLang="zh-CN" sz="1000" b="1" dirty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048686" y="3984256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A</a:t>
              </a:r>
              <a:endParaRPr lang="en-US" altLang="zh-CN" sz="1000" b="1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048686" y="3984256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048686" y="4213621"/>
              <a:ext cx="126773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7048686" y="4442986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048686" y="3984256"/>
              <a:ext cx="0" cy="45873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366104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682551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7999969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8316416" y="4213621"/>
              <a:ext cx="0" cy="22936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8316416" y="3984256"/>
              <a:ext cx="0" cy="22936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6880755" y="3814176"/>
              <a:ext cx="167931" cy="17008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7064955" y="3783226"/>
              <a:ext cx="1457325" cy="245110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00     01     11    10</a:t>
              </a:r>
              <a:endParaRPr lang="en-US" altLang="zh-CN" sz="1000" b="1" dirty="0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842898" y="4051316"/>
              <a:ext cx="190257" cy="39264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altLang="zh-CN" sz="1000" b="1" dirty="0"/>
                <a:t>0</a:t>
              </a:r>
              <a:endParaRPr lang="en-US" altLang="zh-CN" sz="1000" b="1" dirty="0"/>
            </a:p>
            <a:p>
              <a:pPr>
                <a:lnSpc>
                  <a:spcPct val="65000"/>
                </a:lnSpc>
              </a:pPr>
              <a:endParaRPr lang="en-US" altLang="zh-CN" sz="1000" b="1" dirty="0" smtClean="0"/>
            </a:p>
            <a:p>
              <a:pPr>
                <a:lnSpc>
                  <a:spcPct val="65000"/>
                </a:lnSpc>
              </a:pPr>
              <a:r>
                <a:rPr lang="en-US" altLang="zh-CN" sz="1000" b="1" dirty="0" smtClean="0"/>
                <a:t>1</a:t>
              </a:r>
              <a:endParaRPr lang="en-US" altLang="zh-CN" sz="1000" b="1" dirty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6629345" y="3798625"/>
              <a:ext cx="431960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3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806012" y="3631461"/>
              <a:ext cx="631924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2</a:t>
              </a:r>
              <a:r>
                <a:rPr lang="en-US" altLang="zh-CN" sz="1000" b="1" baseline="30000" dirty="0" smtClean="0"/>
                <a:t>n</a:t>
              </a:r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1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7681050" y="3986446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D</a:t>
              </a:r>
              <a:endParaRPr lang="en-US" altLang="zh-CN" sz="1000" b="1" dirty="0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7685082" y="4208179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E</a:t>
              </a:r>
              <a:endParaRPr lang="en-US" altLang="zh-CN" sz="1000" b="1" dirty="0"/>
            </a:p>
          </p:txBody>
        </p:sp>
      </p:grp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707904" y="330210"/>
            <a:ext cx="22462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转换真值表 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55576" y="2126018"/>
          <a:ext cx="1949408" cy="18816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869"/>
                <a:gridCol w="631597"/>
                <a:gridCol w="642942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X=1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E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H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I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 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34" name="AutoShape 64"/>
          <p:cNvSpPr>
            <a:spLocks noChangeArrowheads="1"/>
          </p:cNvSpPr>
          <p:nvPr/>
        </p:nvSpPr>
        <p:spPr bwMode="auto">
          <a:xfrm rot="16200000">
            <a:off x="3065426" y="1053988"/>
            <a:ext cx="216024" cy="5152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6600"/>
            </a:solidFill>
            <a:miter lim="800000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38" name="组合 12"/>
          <p:cNvGrpSpPr/>
          <p:nvPr/>
        </p:nvGrpSpPr>
        <p:grpSpPr bwMode="auto">
          <a:xfrm>
            <a:off x="7020272" y="1"/>
            <a:ext cx="1584175" cy="882292"/>
            <a:chOff x="4429119" y="1000114"/>
            <a:chExt cx="1113777" cy="415307"/>
          </a:xfrm>
        </p:grpSpPr>
        <p:sp>
          <p:nvSpPr>
            <p:cNvPr id="39" name="圆角矩形标注 13"/>
            <p:cNvSpPr>
              <a:spLocks noChangeArrowheads="1"/>
            </p:cNvSpPr>
            <p:nvPr/>
          </p:nvSpPr>
          <p:spPr bwMode="auto">
            <a:xfrm>
              <a:off x="4446176" y="1011895"/>
              <a:ext cx="1063033" cy="321968"/>
            </a:xfrm>
            <a:prstGeom prst="wedgeRoundRectCallout">
              <a:avLst>
                <a:gd name="adj1" fmla="val -19734"/>
                <a:gd name="adj2" fmla="val 67538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429119" y="1000114"/>
              <a:ext cx="1113777" cy="41530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3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3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dirty="0" smtClean="0">
                <a:ea typeface="黑体" panose="02010609060101010101" pitchFamily="49" charset="-122"/>
              </a:endParaRPr>
            </a:p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2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2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1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  <a:p>
              <a:endParaRPr lang="en-US" altLang="zh-CN" sz="1400" b="1" baseline="300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2" grpId="0"/>
      <p:bldP spid="3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79"/>
          <p:cNvGrpSpPr/>
          <p:nvPr/>
        </p:nvGrpSpPr>
        <p:grpSpPr>
          <a:xfrm>
            <a:off x="59308" y="982489"/>
            <a:ext cx="4355953" cy="4070524"/>
            <a:chOff x="59308" y="982489"/>
            <a:chExt cx="4355953" cy="4070524"/>
          </a:xfrm>
        </p:grpSpPr>
        <p:graphicFrame>
          <p:nvGraphicFramePr>
            <p:cNvPr id="163" name="Object 111"/>
            <p:cNvGraphicFramePr>
              <a:graphicFrameLocks noChangeAspect="1"/>
            </p:cNvGraphicFramePr>
            <p:nvPr/>
          </p:nvGraphicFramePr>
          <p:xfrm>
            <a:off x="59308" y="2566095"/>
            <a:ext cx="2371725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2" imgW="38709600" imgH="6400800" progId="">
                    <p:embed/>
                  </p:oleObj>
                </mc:Choice>
                <mc:Fallback>
                  <p:oleObj name="Equation" r:id="rId2" imgW="38709600" imgH="64008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9308" y="2566095"/>
                          <a:ext cx="2371725" cy="2936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" name="Object 112"/>
            <p:cNvGraphicFramePr>
              <a:graphicFrameLocks noChangeAspect="1"/>
            </p:cNvGraphicFramePr>
            <p:nvPr/>
          </p:nvGraphicFramePr>
          <p:xfrm>
            <a:off x="3219903" y="2572122"/>
            <a:ext cx="83185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12801600" imgH="5791200" progId="">
                    <p:embed/>
                  </p:oleObj>
                </mc:Choice>
                <mc:Fallback>
                  <p:oleObj name="Equation" r:id="rId4" imgW="12801600" imgH="5791200" progId="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19903" y="2572122"/>
                          <a:ext cx="831850" cy="2825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" name="Object 6"/>
            <p:cNvGraphicFramePr>
              <a:graphicFrameLocks noChangeAspect="1"/>
            </p:cNvGraphicFramePr>
            <p:nvPr/>
          </p:nvGraphicFramePr>
          <p:xfrm>
            <a:off x="2869511" y="4731990"/>
            <a:ext cx="1414463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6" imgW="22860000" imgH="6400800" progId="">
                    <p:embed/>
                  </p:oleObj>
                </mc:Choice>
                <mc:Fallback>
                  <p:oleObj name="Equation" r:id="rId6" imgW="22860000" imgH="6400800" progId="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69511" y="4731990"/>
                          <a:ext cx="1414463" cy="2968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组合 113"/>
            <p:cNvGrpSpPr/>
            <p:nvPr/>
          </p:nvGrpSpPr>
          <p:grpSpPr bwMode="auto">
            <a:xfrm>
              <a:off x="72008" y="982489"/>
              <a:ext cx="2128575" cy="1500198"/>
              <a:chOff x="5916144" y="1101492"/>
              <a:chExt cx="3010013" cy="1993000"/>
            </a:xfrm>
          </p:grpSpPr>
          <p:sp>
            <p:nvSpPr>
              <p:cNvPr id="168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169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170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1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2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73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74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175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76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7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8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9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0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1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2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3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4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85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86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87" name="Text Box 26"/>
              <p:cNvSpPr txBox="1">
                <a:spLocks noChangeArrowheads="1"/>
              </p:cNvSpPr>
              <p:nvPr/>
            </p:nvSpPr>
            <p:spPr bwMode="auto">
              <a:xfrm>
                <a:off x="5916144" y="1290465"/>
                <a:ext cx="804668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88" name="Text Box 27"/>
              <p:cNvSpPr txBox="1">
                <a:spLocks noChangeArrowheads="1"/>
              </p:cNvSpPr>
              <p:nvPr/>
            </p:nvSpPr>
            <p:spPr bwMode="auto">
              <a:xfrm>
                <a:off x="6416463" y="1101492"/>
                <a:ext cx="10270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0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191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92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3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194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195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96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97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8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9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0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1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2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03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4" name="组合 113"/>
            <p:cNvGrpSpPr/>
            <p:nvPr/>
          </p:nvGrpSpPr>
          <p:grpSpPr bwMode="auto">
            <a:xfrm>
              <a:off x="2267744" y="994459"/>
              <a:ext cx="2125725" cy="1500198"/>
              <a:chOff x="5920174" y="1101492"/>
              <a:chExt cx="3005983" cy="1993000"/>
            </a:xfrm>
          </p:grpSpPr>
          <p:sp>
            <p:nvSpPr>
              <p:cNvPr id="205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06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07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08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09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10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11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12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13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4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5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6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7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8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9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0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1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22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23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24" name="Text Box 26"/>
              <p:cNvSpPr txBox="1">
                <a:spLocks noChangeArrowheads="1"/>
              </p:cNvSpPr>
              <p:nvPr/>
            </p:nvSpPr>
            <p:spPr bwMode="auto">
              <a:xfrm>
                <a:off x="5920174" y="1290465"/>
                <a:ext cx="800638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25" name="Text Box 27"/>
              <p:cNvSpPr txBox="1">
                <a:spLocks noChangeArrowheads="1"/>
              </p:cNvSpPr>
              <p:nvPr/>
            </p:nvSpPr>
            <p:spPr bwMode="auto">
              <a:xfrm>
                <a:off x="6416463" y="1101492"/>
                <a:ext cx="103110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26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27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28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29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30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31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32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33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34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5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6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7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8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39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40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5" name="组合 113"/>
            <p:cNvGrpSpPr/>
            <p:nvPr/>
          </p:nvGrpSpPr>
          <p:grpSpPr bwMode="auto">
            <a:xfrm>
              <a:off x="88252" y="3075806"/>
              <a:ext cx="2107484" cy="1528773"/>
              <a:chOff x="5945968" y="1063530"/>
              <a:chExt cx="2980189" cy="2030962"/>
            </a:xfrm>
          </p:grpSpPr>
          <p:sp>
            <p:nvSpPr>
              <p:cNvPr id="242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43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44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45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46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47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48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49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50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1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2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3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4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5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6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7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8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9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60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61" name="Text Box 26"/>
              <p:cNvSpPr txBox="1">
                <a:spLocks noChangeArrowheads="1"/>
              </p:cNvSpPr>
              <p:nvPr/>
            </p:nvSpPr>
            <p:spPr bwMode="auto">
              <a:xfrm>
                <a:off x="5945968" y="1290465"/>
                <a:ext cx="77484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62" name="Text Box 27"/>
              <p:cNvSpPr txBox="1">
                <a:spLocks noChangeArrowheads="1"/>
              </p:cNvSpPr>
              <p:nvPr/>
            </p:nvSpPr>
            <p:spPr bwMode="auto">
              <a:xfrm>
                <a:off x="6362588" y="1063530"/>
                <a:ext cx="9550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63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4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65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66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1</a:t>
                </a:r>
                <a:endParaRPr lang="en-US" altLang="zh-CN" sz="1200" b="1"/>
              </a:p>
            </p:txBody>
          </p:sp>
          <p:sp>
            <p:nvSpPr>
              <p:cNvPr id="267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8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69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70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71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2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3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4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5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6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7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6" name="组合 113"/>
            <p:cNvGrpSpPr/>
            <p:nvPr/>
          </p:nvGrpSpPr>
          <p:grpSpPr bwMode="auto">
            <a:xfrm>
              <a:off x="2307777" y="3075806"/>
              <a:ext cx="2107484" cy="1528773"/>
              <a:chOff x="5945968" y="1063530"/>
              <a:chExt cx="2980189" cy="2030962"/>
            </a:xfrm>
          </p:grpSpPr>
          <p:sp>
            <p:nvSpPr>
              <p:cNvPr id="282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83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84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85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86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87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288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89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90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1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2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3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4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5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6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7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8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9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300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301" name="Text Box 26"/>
              <p:cNvSpPr txBox="1">
                <a:spLocks noChangeArrowheads="1"/>
              </p:cNvSpPr>
              <p:nvPr/>
            </p:nvSpPr>
            <p:spPr bwMode="auto">
              <a:xfrm>
                <a:off x="5945968" y="1290465"/>
                <a:ext cx="77484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XQ</a:t>
                </a:r>
                <a:r>
                  <a:rPr lang="en-US" altLang="zh-CN" sz="1200" b="1" baseline="-25000" dirty="0" smtClean="0"/>
                  <a:t>3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302" name="Text Box 27"/>
              <p:cNvSpPr txBox="1">
                <a:spLocks noChangeArrowheads="1"/>
              </p:cNvSpPr>
              <p:nvPr/>
            </p:nvSpPr>
            <p:spPr bwMode="auto">
              <a:xfrm>
                <a:off x="6362588" y="1063530"/>
                <a:ext cx="955072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303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304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305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06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07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08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309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10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11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2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3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4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5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6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7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318" name="AutoShape 43"/>
            <p:cNvSpPr>
              <a:spLocks noChangeArrowheads="1"/>
            </p:cNvSpPr>
            <p:nvPr/>
          </p:nvSpPr>
          <p:spPr bwMode="auto">
            <a:xfrm>
              <a:off x="1086439" y="1959268"/>
              <a:ext cx="252000" cy="468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319" name="AutoShape 43"/>
            <p:cNvSpPr>
              <a:spLocks noChangeArrowheads="1"/>
            </p:cNvSpPr>
            <p:nvPr/>
          </p:nvSpPr>
          <p:spPr bwMode="auto">
            <a:xfrm>
              <a:off x="1467084" y="1392235"/>
              <a:ext cx="252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320" name="AutoShape 43"/>
            <p:cNvSpPr>
              <a:spLocks noChangeArrowheads="1"/>
            </p:cNvSpPr>
            <p:nvPr/>
          </p:nvSpPr>
          <p:spPr bwMode="auto">
            <a:xfrm>
              <a:off x="3279283" y="1407163"/>
              <a:ext cx="612000" cy="104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321" name="AutoShape 43"/>
            <p:cNvSpPr>
              <a:spLocks noChangeArrowheads="1"/>
            </p:cNvSpPr>
            <p:nvPr/>
          </p:nvSpPr>
          <p:spPr bwMode="auto">
            <a:xfrm>
              <a:off x="731238" y="3532885"/>
              <a:ext cx="612000" cy="104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322" name="AutoShape 43"/>
            <p:cNvSpPr>
              <a:spLocks noChangeArrowheads="1"/>
            </p:cNvSpPr>
            <p:nvPr/>
          </p:nvSpPr>
          <p:spPr bwMode="auto">
            <a:xfrm>
              <a:off x="4043865" y="4352439"/>
              <a:ext cx="252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graphicFrame>
          <p:nvGraphicFramePr>
            <p:cNvPr id="323" name="Object 112"/>
            <p:cNvGraphicFramePr>
              <a:graphicFrameLocks noChangeAspect="1"/>
            </p:cNvGraphicFramePr>
            <p:nvPr/>
          </p:nvGraphicFramePr>
          <p:xfrm>
            <a:off x="703263" y="4740275"/>
            <a:ext cx="8318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8" imgW="12801600" imgH="6400800" progId="">
                    <p:embed/>
                  </p:oleObj>
                </mc:Choice>
                <mc:Fallback>
                  <p:oleObj name="Equation" r:id="rId8" imgW="12801600" imgH="6400800" progId="">
                    <p:embed/>
                    <p:pic>
                      <p:nvPicPr>
                        <p:cNvPr id="0" name="图片 10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3263" y="4740275"/>
                          <a:ext cx="83185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4" name="Rectangle 167"/>
          <p:cNvSpPr>
            <a:spLocks noChangeArrowheads="1"/>
          </p:cNvSpPr>
          <p:nvPr/>
        </p:nvSpPr>
        <p:spPr bwMode="auto">
          <a:xfrm>
            <a:off x="467544" y="627534"/>
            <a:ext cx="208756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5" name="Text Box 149"/>
          <p:cNvSpPr txBox="1">
            <a:spLocks noChangeArrowheads="1"/>
          </p:cNvSpPr>
          <p:nvPr/>
        </p:nvSpPr>
        <p:spPr bwMode="auto">
          <a:xfrm>
            <a:off x="5148064" y="672287"/>
            <a:ext cx="201622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325"/>
          <p:cNvGrpSpPr/>
          <p:nvPr/>
        </p:nvGrpSpPr>
        <p:grpSpPr>
          <a:xfrm>
            <a:off x="4542730" y="1275606"/>
            <a:ext cx="4511709" cy="2631819"/>
            <a:chOff x="4235202" y="1328564"/>
            <a:chExt cx="4511709" cy="2631819"/>
          </a:xfrm>
        </p:grpSpPr>
        <p:sp>
          <p:nvSpPr>
            <p:cNvPr id="327" name="Line 32"/>
            <p:cNvSpPr>
              <a:spLocks noChangeShapeType="1"/>
            </p:cNvSpPr>
            <p:nvPr/>
          </p:nvSpPr>
          <p:spPr bwMode="auto">
            <a:xfrm rot="16200000">
              <a:off x="4798952" y="3600383"/>
              <a:ext cx="72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8" name="直接连接符 34"/>
            <p:cNvCxnSpPr>
              <a:cxnSpLocks noChangeShapeType="1"/>
            </p:cNvCxnSpPr>
            <p:nvPr/>
          </p:nvCxnSpPr>
          <p:spPr bwMode="auto">
            <a:xfrm rot="5400000">
              <a:off x="7599660" y="1861047"/>
              <a:ext cx="395233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none" w="sm" len="sm"/>
            </a:ln>
          </p:spPr>
        </p:cxnSp>
        <p:sp>
          <p:nvSpPr>
            <p:cNvPr id="329" name="Line 32"/>
            <p:cNvSpPr>
              <a:spLocks noChangeShapeType="1"/>
            </p:cNvSpPr>
            <p:nvPr/>
          </p:nvSpPr>
          <p:spPr bwMode="auto">
            <a:xfrm rot="16200000">
              <a:off x="5064372" y="3460107"/>
              <a:ext cx="54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26"/>
            <p:cNvSpPr>
              <a:spLocks noChangeShapeType="1"/>
            </p:cNvSpPr>
            <p:nvPr/>
          </p:nvSpPr>
          <p:spPr bwMode="auto">
            <a:xfrm rot="16200000">
              <a:off x="4517476" y="3663610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27"/>
            <p:cNvSpPr>
              <a:spLocks noChangeShapeType="1"/>
            </p:cNvSpPr>
            <p:nvPr/>
          </p:nvSpPr>
          <p:spPr bwMode="auto">
            <a:xfrm rot="16200000">
              <a:off x="6947462" y="1778634"/>
              <a:ext cx="0" cy="3420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28"/>
            <p:cNvSpPr>
              <a:spLocks noChangeShapeType="1"/>
            </p:cNvSpPr>
            <p:nvPr/>
          </p:nvSpPr>
          <p:spPr bwMode="auto">
            <a:xfrm rot="16200000" flipV="1">
              <a:off x="4581952" y="3623770"/>
              <a:ext cx="0" cy="24117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29"/>
            <p:cNvSpPr>
              <a:spLocks noChangeShapeType="1"/>
            </p:cNvSpPr>
            <p:nvPr/>
          </p:nvSpPr>
          <p:spPr bwMode="auto">
            <a:xfrm rot="16200000">
              <a:off x="6022871" y="2616369"/>
              <a:ext cx="248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4" name="直接连接符 150"/>
            <p:cNvCxnSpPr>
              <a:cxnSpLocks noChangeShapeType="1"/>
            </p:cNvCxnSpPr>
            <p:nvPr/>
          </p:nvCxnSpPr>
          <p:spPr bwMode="auto">
            <a:xfrm flipH="1">
              <a:off x="4965418" y="3736857"/>
              <a:ext cx="360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cxnSp>
          <p:nvCxnSpPr>
            <p:cNvPr id="335" name="直接连接符 160"/>
            <p:cNvCxnSpPr>
              <a:cxnSpLocks noChangeShapeType="1"/>
            </p:cNvCxnSpPr>
            <p:nvPr/>
          </p:nvCxnSpPr>
          <p:spPr bwMode="auto">
            <a:xfrm flipH="1">
              <a:off x="4596978" y="3600792"/>
              <a:ext cx="1152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pic>
          <p:nvPicPr>
            <p:cNvPr id="336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16200000">
              <a:off x="5335044" y="2308168"/>
              <a:ext cx="491267" cy="30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7" name="直接连接符 34"/>
            <p:cNvCxnSpPr>
              <a:cxnSpLocks noChangeShapeType="1"/>
            </p:cNvCxnSpPr>
            <p:nvPr/>
          </p:nvCxnSpPr>
          <p:spPr bwMode="auto">
            <a:xfrm rot="5400000">
              <a:off x="5178438" y="1854632"/>
              <a:ext cx="395233" cy="1587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oval" w="med" len="med"/>
              <a:tailEnd type="oval" w="sm" len="sm"/>
            </a:ln>
          </p:spPr>
        </p:cxnSp>
        <p:cxnSp>
          <p:nvCxnSpPr>
            <p:cNvPr id="338" name="直接连接符 17"/>
            <p:cNvCxnSpPr>
              <a:cxnSpLocks noChangeShapeType="1"/>
            </p:cNvCxnSpPr>
            <p:nvPr/>
          </p:nvCxnSpPr>
          <p:spPr bwMode="auto">
            <a:xfrm rot="5400000">
              <a:off x="5129882" y="1817846"/>
              <a:ext cx="900000" cy="1587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39" name="矩形 19"/>
            <p:cNvSpPr>
              <a:spLocks noChangeArrowheads="1"/>
            </p:cNvSpPr>
            <p:nvPr/>
          </p:nvSpPr>
          <p:spPr bwMode="auto">
            <a:xfrm>
              <a:off x="5025722" y="1496108"/>
              <a:ext cx="719446" cy="431863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0" name="TextBox 287"/>
            <p:cNvSpPr txBox="1">
              <a:spLocks noChangeArrowheads="1"/>
            </p:cNvSpPr>
            <p:nvPr/>
          </p:nvSpPr>
          <p:spPr bwMode="auto">
            <a:xfrm>
              <a:off x="5445041" y="1730871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D</a:t>
              </a:r>
              <a:r>
                <a:rPr lang="en-US" altLang="zh-CN" sz="1000" b="1" baseline="-25000" dirty="0" smtClean="0">
                  <a:latin typeface="+mj-lt"/>
                  <a:ea typeface="黑体" panose="02010609060101010101" pitchFamily="49" charset="-122"/>
                </a:rPr>
                <a:t>3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41" name="TextBox 288"/>
            <p:cNvSpPr txBox="1">
              <a:spLocks noChangeArrowheads="1"/>
            </p:cNvSpPr>
            <p:nvPr/>
          </p:nvSpPr>
          <p:spPr bwMode="auto">
            <a:xfrm>
              <a:off x="5013241" y="1480046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 smtClean="0">
                  <a:latin typeface="+mj-lt"/>
                  <a:ea typeface="黑体" panose="02010609060101010101" pitchFamily="49" charset="-122"/>
                </a:rPr>
                <a:t>3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42" name="TextBox 289"/>
            <p:cNvSpPr txBox="1">
              <a:spLocks noChangeArrowheads="1"/>
            </p:cNvSpPr>
            <p:nvPr/>
          </p:nvSpPr>
          <p:spPr bwMode="auto">
            <a:xfrm>
              <a:off x="5410116" y="1489571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 smtClean="0">
                  <a:latin typeface="+mj-lt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 smtClean="0">
                  <a:latin typeface="+mj-lt"/>
                  <a:ea typeface="黑体" panose="02010609060101010101" pitchFamily="49" charset="-122"/>
                </a:rPr>
                <a:t>3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43" name="直接连接符 25"/>
            <p:cNvCxnSpPr>
              <a:cxnSpLocks noChangeShapeType="1"/>
            </p:cNvCxnSpPr>
            <p:nvPr/>
          </p:nvCxnSpPr>
          <p:spPr bwMode="auto">
            <a:xfrm>
              <a:off x="5496687" y="1542721"/>
              <a:ext cx="93519" cy="1587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44" name="等腰三角形 36"/>
            <p:cNvSpPr>
              <a:spLocks noChangeArrowheads="1"/>
            </p:cNvSpPr>
            <p:nvPr/>
          </p:nvSpPr>
          <p:spPr bwMode="auto">
            <a:xfrm>
              <a:off x="5318104" y="1820111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5" name="TextBox 292"/>
            <p:cNvSpPr txBox="1">
              <a:spLocks noChangeArrowheads="1"/>
            </p:cNvSpPr>
            <p:nvPr/>
          </p:nvSpPr>
          <p:spPr bwMode="auto">
            <a:xfrm>
              <a:off x="5203741" y="1656258"/>
              <a:ext cx="422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46" name="直接连接符 34"/>
            <p:cNvCxnSpPr>
              <a:cxnSpLocks noChangeShapeType="1"/>
            </p:cNvCxnSpPr>
            <p:nvPr/>
          </p:nvCxnSpPr>
          <p:spPr bwMode="auto">
            <a:xfrm rot="5400000">
              <a:off x="6373106" y="1851776"/>
              <a:ext cx="395233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oval" w="sm" len="sm"/>
            </a:ln>
          </p:spPr>
        </p:cxnSp>
        <p:grpSp>
          <p:nvGrpSpPr>
            <p:cNvPr id="8" name="组合 16"/>
            <p:cNvGrpSpPr/>
            <p:nvPr/>
          </p:nvGrpSpPr>
          <p:grpSpPr bwMode="auto">
            <a:xfrm>
              <a:off x="6205454" y="1372745"/>
              <a:ext cx="793750" cy="896647"/>
              <a:chOff x="1863587" y="2510913"/>
              <a:chExt cx="793703" cy="897408"/>
            </a:xfrm>
          </p:grpSpPr>
          <p:cxnSp>
            <p:nvCxnSpPr>
              <p:cNvPr id="401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1980614" y="2960748"/>
                <a:ext cx="89355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cxnSp>
            <p:nvCxnSpPr>
              <p:cNvPr id="402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66065" y="2744286"/>
                <a:ext cx="468333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403" name="矩形 19"/>
              <p:cNvSpPr>
                <a:spLocks noChangeArrowheads="1"/>
              </p:cNvSpPr>
              <p:nvPr/>
            </p:nvSpPr>
            <p:spPr bwMode="auto">
              <a:xfrm>
                <a:off x="1876406" y="2643188"/>
                <a:ext cx="720005" cy="432308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4" name="TextBox 373"/>
              <p:cNvSpPr txBox="1">
                <a:spLocks noChangeArrowheads="1"/>
              </p:cNvSpPr>
              <p:nvPr/>
            </p:nvSpPr>
            <p:spPr bwMode="auto">
              <a:xfrm>
                <a:off x="2300123" y="2869350"/>
                <a:ext cx="357167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D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5" name="TextBox 374"/>
              <p:cNvSpPr txBox="1">
                <a:spLocks noChangeArrowheads="1"/>
              </p:cNvSpPr>
              <p:nvPr/>
            </p:nvSpPr>
            <p:spPr bwMode="auto">
              <a:xfrm>
                <a:off x="1863587" y="2619900"/>
                <a:ext cx="357166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6" name="TextBox 375"/>
              <p:cNvSpPr txBox="1">
                <a:spLocks noChangeArrowheads="1"/>
              </p:cNvSpPr>
              <p:nvPr/>
            </p:nvSpPr>
            <p:spPr bwMode="auto">
              <a:xfrm>
                <a:off x="2277899" y="2629433"/>
                <a:ext cx="355579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407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7330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348" name="等腰三角形 36"/>
            <p:cNvSpPr>
              <a:spLocks noChangeArrowheads="1"/>
            </p:cNvSpPr>
            <p:nvPr/>
          </p:nvSpPr>
          <p:spPr bwMode="auto">
            <a:xfrm>
              <a:off x="6515157" y="1831447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" name="TextBox 296"/>
            <p:cNvSpPr txBox="1">
              <a:spLocks noChangeArrowheads="1"/>
            </p:cNvSpPr>
            <p:nvPr/>
          </p:nvSpPr>
          <p:spPr bwMode="auto">
            <a:xfrm>
              <a:off x="6400716" y="1670546"/>
              <a:ext cx="42227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0" name="Line 25"/>
            <p:cNvSpPr>
              <a:spLocks noChangeShapeType="1"/>
            </p:cNvSpPr>
            <p:nvPr/>
          </p:nvSpPr>
          <p:spPr bwMode="auto">
            <a:xfrm rot="16200000">
              <a:off x="5218438" y="2878439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26"/>
            <p:cNvSpPr>
              <a:spLocks noChangeShapeType="1"/>
            </p:cNvSpPr>
            <p:nvPr/>
          </p:nvSpPr>
          <p:spPr bwMode="auto">
            <a:xfrm rot="16200000">
              <a:off x="5713059" y="2863959"/>
              <a:ext cx="21428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27"/>
            <p:cNvSpPr>
              <a:spLocks noChangeShapeType="1"/>
            </p:cNvSpPr>
            <p:nvPr/>
          </p:nvSpPr>
          <p:spPr bwMode="auto">
            <a:xfrm rot="16200000">
              <a:off x="5427568" y="2666817"/>
              <a:ext cx="0" cy="180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28"/>
            <p:cNvSpPr>
              <a:spLocks noChangeShapeType="1"/>
            </p:cNvSpPr>
            <p:nvPr/>
          </p:nvSpPr>
          <p:spPr bwMode="auto">
            <a:xfrm rot="16200000" flipV="1">
              <a:off x="5741910" y="2666817"/>
              <a:ext cx="0" cy="180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38"/>
            <p:cNvSpPr>
              <a:spLocks noChangeShapeType="1"/>
            </p:cNvSpPr>
            <p:nvPr/>
          </p:nvSpPr>
          <p:spPr bwMode="auto">
            <a:xfrm rot="16200000">
              <a:off x="5428569" y="2676355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39"/>
            <p:cNvSpPr>
              <a:spLocks noChangeShapeType="1"/>
            </p:cNvSpPr>
            <p:nvPr/>
          </p:nvSpPr>
          <p:spPr bwMode="auto">
            <a:xfrm rot="16200000">
              <a:off x="5557937" y="2676355"/>
              <a:ext cx="1799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Text Box 69"/>
            <p:cNvSpPr txBox="1">
              <a:spLocks noChangeArrowheads="1"/>
            </p:cNvSpPr>
            <p:nvPr/>
          </p:nvSpPr>
          <p:spPr bwMode="auto">
            <a:xfrm>
              <a:off x="4389354" y="1840967"/>
              <a:ext cx="437857" cy="30773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/>
                <a:t>CP</a:t>
              </a:r>
              <a:r>
                <a:rPr kumimoji="0" lang="en-US" altLang="zh-CN" sz="1400" b="1" baseline="-25000" dirty="0"/>
                <a:t> </a:t>
              </a:r>
              <a:endParaRPr kumimoji="0" lang="en-US" altLang="zh-CN" sz="1400" b="1" baseline="-25000" dirty="0"/>
            </a:p>
          </p:txBody>
        </p:sp>
        <p:cxnSp>
          <p:nvCxnSpPr>
            <p:cNvPr id="357" name="直接连接符 137"/>
            <p:cNvCxnSpPr>
              <a:cxnSpLocks noChangeShapeType="1"/>
            </p:cNvCxnSpPr>
            <p:nvPr/>
          </p:nvCxnSpPr>
          <p:spPr bwMode="auto">
            <a:xfrm flipH="1">
              <a:off x="4776233" y="2053042"/>
              <a:ext cx="302400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</p:spPr>
        </p:cxnSp>
        <p:sp>
          <p:nvSpPr>
            <p:cNvPr id="358" name="Line 32"/>
            <p:cNvSpPr>
              <a:spLocks noChangeShapeType="1"/>
            </p:cNvSpPr>
            <p:nvPr/>
          </p:nvSpPr>
          <p:spPr bwMode="auto">
            <a:xfrm rot="16200000">
              <a:off x="5461569" y="3480369"/>
              <a:ext cx="75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32"/>
            <p:cNvSpPr>
              <a:spLocks noChangeShapeType="1"/>
            </p:cNvSpPr>
            <p:nvPr/>
          </p:nvSpPr>
          <p:spPr bwMode="auto">
            <a:xfrm rot="16200000">
              <a:off x="5818537" y="3236765"/>
              <a:ext cx="21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32"/>
            <p:cNvSpPr>
              <a:spLocks noChangeShapeType="1"/>
            </p:cNvSpPr>
            <p:nvPr/>
          </p:nvSpPr>
          <p:spPr bwMode="auto">
            <a:xfrm rot="16200000">
              <a:off x="5468986" y="3336282"/>
              <a:ext cx="54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31"/>
            <p:cNvSpPr>
              <a:spLocks noChangeShapeType="1"/>
            </p:cNvSpPr>
            <p:nvPr/>
          </p:nvSpPr>
          <p:spPr bwMode="auto">
            <a:xfrm rot="16200000">
              <a:off x="5112193" y="3359232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32"/>
            <p:cNvSpPr>
              <a:spLocks noChangeShapeType="1"/>
            </p:cNvSpPr>
            <p:nvPr/>
          </p:nvSpPr>
          <p:spPr bwMode="auto">
            <a:xfrm rot="16200000">
              <a:off x="5327057" y="3246289"/>
              <a:ext cx="21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组合 480"/>
            <p:cNvGrpSpPr/>
            <p:nvPr/>
          </p:nvGrpSpPr>
          <p:grpSpPr>
            <a:xfrm>
              <a:off x="4685338" y="3632596"/>
              <a:ext cx="292820" cy="216004"/>
              <a:chOff x="5868144" y="3867894"/>
              <a:chExt cx="292820" cy="216004"/>
            </a:xfrm>
          </p:grpSpPr>
          <p:sp>
            <p:nvSpPr>
              <p:cNvPr id="399" name="AutoShape 30"/>
              <p:cNvSpPr>
                <a:spLocks noChangeArrowheads="1"/>
              </p:cNvSpPr>
              <p:nvPr/>
            </p:nvSpPr>
            <p:spPr bwMode="auto">
              <a:xfrm rot="5400000">
                <a:off x="5868152" y="3867886"/>
                <a:ext cx="216004" cy="216020"/>
              </a:xfrm>
              <a:prstGeom prst="flowChartExtract">
                <a:avLst/>
              </a:prstGeom>
              <a:solidFill>
                <a:srgbClr val="CCFFCC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rot="10800000" vert="eaVert"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00" name="椭圆 399"/>
              <p:cNvSpPr/>
              <p:nvPr/>
            </p:nvSpPr>
            <p:spPr bwMode="auto">
              <a:xfrm>
                <a:off x="6088949" y="3939903"/>
                <a:ext cx="72015" cy="72009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364" name="Line 26"/>
            <p:cNvSpPr>
              <a:spLocks noChangeShapeType="1"/>
            </p:cNvSpPr>
            <p:nvPr/>
          </p:nvSpPr>
          <p:spPr bwMode="auto">
            <a:xfrm rot="16200000">
              <a:off x="8423328" y="2898830"/>
              <a:ext cx="18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31"/>
            <p:cNvSpPr>
              <a:spLocks noChangeShapeType="1"/>
            </p:cNvSpPr>
            <p:nvPr/>
          </p:nvSpPr>
          <p:spPr bwMode="auto">
            <a:xfrm rot="16200000">
              <a:off x="8258701" y="3254764"/>
              <a:ext cx="25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32"/>
            <p:cNvSpPr>
              <a:spLocks noChangeShapeType="1"/>
            </p:cNvSpPr>
            <p:nvPr/>
          </p:nvSpPr>
          <p:spPr bwMode="auto">
            <a:xfrm rot="16200000">
              <a:off x="8450240" y="3280157"/>
              <a:ext cx="39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Text Box 69"/>
            <p:cNvSpPr txBox="1">
              <a:spLocks noChangeArrowheads="1"/>
            </p:cNvSpPr>
            <p:nvPr/>
          </p:nvSpPr>
          <p:spPr bwMode="auto">
            <a:xfrm>
              <a:off x="4235202" y="3584890"/>
              <a:ext cx="360040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/>
                <a:t>X</a:t>
              </a:r>
              <a:r>
                <a:rPr kumimoji="0" lang="en-US" altLang="zh-CN" sz="1400" b="1" baseline="-25000" dirty="0" smtClean="0"/>
                <a:t> </a:t>
              </a:r>
              <a:endParaRPr kumimoji="0" lang="en-US" altLang="zh-CN" sz="1400" b="1" baseline="-25000" dirty="0"/>
            </a:p>
          </p:txBody>
        </p:sp>
        <p:sp>
          <p:nvSpPr>
            <p:cNvPr id="368" name="流程图: 延期 92"/>
            <p:cNvSpPr>
              <a:spLocks noChangeArrowheads="1"/>
            </p:cNvSpPr>
            <p:nvPr/>
          </p:nvSpPr>
          <p:spPr bwMode="auto">
            <a:xfrm rot="16200000">
              <a:off x="5676320" y="2985319"/>
              <a:ext cx="285750" cy="28416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" name="Line 28"/>
            <p:cNvSpPr>
              <a:spLocks noChangeShapeType="1"/>
            </p:cNvSpPr>
            <p:nvPr/>
          </p:nvSpPr>
          <p:spPr bwMode="auto">
            <a:xfrm rot="16200000" flipV="1">
              <a:off x="5806912" y="1149695"/>
              <a:ext cx="0" cy="4536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29"/>
            <p:cNvSpPr>
              <a:spLocks noChangeShapeType="1"/>
            </p:cNvSpPr>
            <p:nvPr/>
          </p:nvSpPr>
          <p:spPr bwMode="auto">
            <a:xfrm rot="16200000">
              <a:off x="4743685" y="2667235"/>
              <a:ext cx="255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28"/>
            <p:cNvSpPr>
              <a:spLocks noChangeShapeType="1"/>
            </p:cNvSpPr>
            <p:nvPr/>
          </p:nvSpPr>
          <p:spPr bwMode="auto">
            <a:xfrm rot="16200000" flipV="1">
              <a:off x="7017618" y="1124495"/>
              <a:ext cx="0" cy="50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29"/>
            <p:cNvSpPr>
              <a:spLocks noChangeShapeType="1"/>
            </p:cNvSpPr>
            <p:nvPr/>
          </p:nvSpPr>
          <p:spPr bwMode="auto">
            <a:xfrm rot="16200000">
              <a:off x="5084126" y="2438715"/>
              <a:ext cx="210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3" name="直接连接符 129"/>
            <p:cNvCxnSpPr>
              <a:cxnSpLocks noChangeShapeType="1"/>
            </p:cNvCxnSpPr>
            <p:nvPr/>
          </p:nvCxnSpPr>
          <p:spPr bwMode="auto">
            <a:xfrm flipH="1">
              <a:off x="5843761" y="3848844"/>
              <a:ext cx="2628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74" name="Line 28"/>
            <p:cNvSpPr>
              <a:spLocks noChangeShapeType="1"/>
            </p:cNvSpPr>
            <p:nvPr/>
          </p:nvSpPr>
          <p:spPr bwMode="auto">
            <a:xfrm rot="16200000" flipV="1">
              <a:off x="6235625" y="1275916"/>
              <a:ext cx="0" cy="216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29"/>
            <p:cNvSpPr>
              <a:spLocks noChangeShapeType="1"/>
            </p:cNvSpPr>
            <p:nvPr/>
          </p:nvSpPr>
          <p:spPr bwMode="auto">
            <a:xfrm rot="16200000">
              <a:off x="6373886" y="2336564"/>
              <a:ext cx="2016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6" name="直接连接符 129"/>
            <p:cNvCxnSpPr>
              <a:cxnSpLocks noChangeShapeType="1"/>
            </p:cNvCxnSpPr>
            <p:nvPr/>
          </p:nvCxnSpPr>
          <p:spPr bwMode="auto">
            <a:xfrm flipH="1">
              <a:off x="5438476" y="3344564"/>
              <a:ext cx="1944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77" name="Text Box 69"/>
            <p:cNvSpPr txBox="1">
              <a:spLocks noChangeArrowheads="1"/>
            </p:cNvSpPr>
            <p:nvPr/>
          </p:nvSpPr>
          <p:spPr bwMode="auto">
            <a:xfrm>
              <a:off x="8386871" y="2563431"/>
              <a:ext cx="360040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 smtClean="0">
                  <a:solidFill>
                    <a:srgbClr val="C00000"/>
                  </a:solidFill>
                </a:rPr>
                <a:t>Z</a:t>
              </a:r>
              <a:r>
                <a:rPr kumimoji="0" lang="en-US" altLang="zh-CN" sz="1400" b="1" baseline="-25000" dirty="0" smtClean="0">
                  <a:solidFill>
                    <a:srgbClr val="C00000"/>
                  </a:solidFill>
                </a:rPr>
                <a:t> </a:t>
              </a:r>
              <a:endParaRPr kumimoji="0" lang="en-US" altLang="zh-CN" sz="1400" b="1" baseline="-25000" dirty="0">
                <a:solidFill>
                  <a:srgbClr val="C00000"/>
                </a:solidFill>
              </a:endParaRPr>
            </a:p>
          </p:txBody>
        </p:sp>
        <p:grpSp>
          <p:nvGrpSpPr>
            <p:cNvPr id="10" name="组合 16"/>
            <p:cNvGrpSpPr/>
            <p:nvPr/>
          </p:nvGrpSpPr>
          <p:grpSpPr bwMode="auto">
            <a:xfrm>
              <a:off x="7431608" y="1338095"/>
              <a:ext cx="793750" cy="833949"/>
              <a:chOff x="1863587" y="2472781"/>
              <a:chExt cx="793703" cy="834654"/>
            </a:xfrm>
          </p:grpSpPr>
          <p:cxnSp>
            <p:nvCxnSpPr>
              <p:cNvPr id="392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024708" y="2910306"/>
                <a:ext cx="79267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cxnSp>
            <p:nvCxnSpPr>
              <p:cNvPr id="393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66065" y="2706154"/>
                <a:ext cx="468333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394" name="矩形 19"/>
              <p:cNvSpPr>
                <a:spLocks noChangeArrowheads="1"/>
              </p:cNvSpPr>
              <p:nvPr/>
            </p:nvSpPr>
            <p:spPr bwMode="auto">
              <a:xfrm>
                <a:off x="1876406" y="2643188"/>
                <a:ext cx="720005" cy="432308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5" name="TextBox 364"/>
              <p:cNvSpPr txBox="1">
                <a:spLocks noChangeArrowheads="1"/>
              </p:cNvSpPr>
              <p:nvPr/>
            </p:nvSpPr>
            <p:spPr bwMode="auto">
              <a:xfrm>
                <a:off x="2300123" y="2869350"/>
                <a:ext cx="357167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D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6" name="TextBox 365"/>
              <p:cNvSpPr txBox="1">
                <a:spLocks noChangeArrowheads="1"/>
              </p:cNvSpPr>
              <p:nvPr/>
            </p:nvSpPr>
            <p:spPr bwMode="auto">
              <a:xfrm>
                <a:off x="1863587" y="2619898"/>
                <a:ext cx="357166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7" name="TextBox 366"/>
              <p:cNvSpPr txBox="1">
                <a:spLocks noChangeArrowheads="1"/>
              </p:cNvSpPr>
              <p:nvPr/>
            </p:nvSpPr>
            <p:spPr bwMode="auto">
              <a:xfrm>
                <a:off x="2277899" y="2629431"/>
                <a:ext cx="355579" cy="246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8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7330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379" name="Line 28"/>
            <p:cNvSpPr>
              <a:spLocks noChangeShapeType="1"/>
            </p:cNvSpPr>
            <p:nvPr/>
          </p:nvSpPr>
          <p:spPr bwMode="auto">
            <a:xfrm rot="16200000" flipV="1">
              <a:off x="7479644" y="1240889"/>
              <a:ext cx="0" cy="1944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28"/>
            <p:cNvSpPr>
              <a:spLocks noChangeShapeType="1"/>
            </p:cNvSpPr>
            <p:nvPr/>
          </p:nvSpPr>
          <p:spPr bwMode="auto">
            <a:xfrm rot="16200000" flipV="1">
              <a:off x="8118440" y="1265047"/>
              <a:ext cx="0" cy="252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9"/>
            <p:cNvSpPr>
              <a:spLocks noChangeShapeType="1"/>
            </p:cNvSpPr>
            <p:nvPr/>
          </p:nvSpPr>
          <p:spPr bwMode="auto">
            <a:xfrm rot="16200000">
              <a:off x="7254408" y="2384208"/>
              <a:ext cx="198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32"/>
            <p:cNvSpPr>
              <a:spLocks noChangeShapeType="1"/>
            </p:cNvSpPr>
            <p:nvPr/>
          </p:nvSpPr>
          <p:spPr bwMode="auto">
            <a:xfrm rot="16200000">
              <a:off x="8163957" y="3554398"/>
              <a:ext cx="612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32"/>
            <p:cNvSpPr>
              <a:spLocks noChangeShapeType="1"/>
            </p:cNvSpPr>
            <p:nvPr/>
          </p:nvSpPr>
          <p:spPr bwMode="auto">
            <a:xfrm rot="16200000">
              <a:off x="8201015" y="3600383"/>
              <a:ext cx="720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流程图: 延期 92"/>
            <p:cNvSpPr>
              <a:spLocks noChangeArrowheads="1"/>
            </p:cNvSpPr>
            <p:nvPr/>
          </p:nvSpPr>
          <p:spPr bwMode="auto">
            <a:xfrm rot="16200000">
              <a:off x="8381066" y="2931228"/>
              <a:ext cx="285750" cy="396000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85" name="直接连接符 129"/>
            <p:cNvCxnSpPr>
              <a:cxnSpLocks noChangeShapeType="1"/>
            </p:cNvCxnSpPr>
            <p:nvPr/>
          </p:nvCxnSpPr>
          <p:spPr bwMode="auto">
            <a:xfrm flipH="1">
              <a:off x="5158952" y="3953619"/>
              <a:ext cx="3402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</p:spPr>
        </p:cxnSp>
        <p:sp>
          <p:nvSpPr>
            <p:cNvPr id="386" name="等腰三角形 36"/>
            <p:cNvSpPr>
              <a:spLocks noChangeArrowheads="1"/>
            </p:cNvSpPr>
            <p:nvPr/>
          </p:nvSpPr>
          <p:spPr bwMode="auto">
            <a:xfrm>
              <a:off x="7743020" y="1832618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7" name="TextBox 296"/>
            <p:cNvSpPr txBox="1">
              <a:spLocks noChangeArrowheads="1"/>
            </p:cNvSpPr>
            <p:nvPr/>
          </p:nvSpPr>
          <p:spPr bwMode="auto">
            <a:xfrm>
              <a:off x="7625161" y="1654698"/>
              <a:ext cx="42227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88" name="直接连接符 129"/>
            <p:cNvCxnSpPr>
              <a:cxnSpLocks noChangeShapeType="1"/>
            </p:cNvCxnSpPr>
            <p:nvPr/>
          </p:nvCxnSpPr>
          <p:spPr bwMode="auto">
            <a:xfrm flipH="1">
              <a:off x="7262295" y="2161401"/>
              <a:ext cx="720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/>
              <a:tailEnd type="oval" w="sm" len="sm"/>
            </a:ln>
          </p:spPr>
        </p:cxnSp>
        <p:cxnSp>
          <p:nvCxnSpPr>
            <p:cNvPr id="389" name="直接连接符 129"/>
            <p:cNvCxnSpPr>
              <a:cxnSpLocks noChangeShapeType="1"/>
            </p:cNvCxnSpPr>
            <p:nvPr/>
          </p:nvCxnSpPr>
          <p:spPr bwMode="auto">
            <a:xfrm flipH="1">
              <a:off x="6766228" y="2258318"/>
              <a:ext cx="612000" cy="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oval" w="sm" len="sm"/>
              <a:tailEnd type="none" w="sm" len="sm"/>
            </a:ln>
          </p:spPr>
        </p:cxnSp>
        <p:sp>
          <p:nvSpPr>
            <p:cNvPr id="390" name="流程图: 延期 92"/>
            <p:cNvSpPr>
              <a:spLocks noChangeArrowheads="1"/>
            </p:cNvSpPr>
            <p:nvPr/>
          </p:nvSpPr>
          <p:spPr bwMode="auto">
            <a:xfrm rot="16200000">
              <a:off x="5149133" y="2931228"/>
              <a:ext cx="285750" cy="396000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1" name="Line 28"/>
            <p:cNvSpPr>
              <a:spLocks noChangeShapeType="1"/>
            </p:cNvSpPr>
            <p:nvPr/>
          </p:nvSpPr>
          <p:spPr bwMode="auto">
            <a:xfrm rot="16200000" flipV="1">
              <a:off x="8306883" y="3301364"/>
              <a:ext cx="0" cy="14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0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5" name="Text Box 149"/>
          <p:cNvSpPr txBox="1">
            <a:spLocks noChangeArrowheads="1"/>
          </p:cNvSpPr>
          <p:nvPr/>
        </p:nvSpPr>
        <p:spPr bwMode="auto">
          <a:xfrm>
            <a:off x="755576" y="627534"/>
            <a:ext cx="201622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r>
              <a:rPr lang="en-US" altLang="zh-CN" sz="18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项检查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525"/>
          <p:cNvGrpSpPr/>
          <p:nvPr/>
        </p:nvGrpSpPr>
        <p:grpSpPr>
          <a:xfrm>
            <a:off x="1189325" y="1140137"/>
            <a:ext cx="2007235" cy="812497"/>
            <a:chOff x="6629345" y="3631461"/>
            <a:chExt cx="2007235" cy="812497"/>
          </a:xfrm>
        </p:grpSpPr>
        <p:sp>
          <p:nvSpPr>
            <p:cNvPr id="527" name="Rectangle 6"/>
            <p:cNvSpPr>
              <a:spLocks noChangeArrowheads="1"/>
            </p:cNvSpPr>
            <p:nvPr/>
          </p:nvSpPr>
          <p:spPr bwMode="auto">
            <a:xfrm>
              <a:off x="7999969" y="4213621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H</a:t>
              </a:r>
              <a:endParaRPr lang="en-US" altLang="zh-CN" sz="1000" b="1" dirty="0"/>
            </a:p>
          </p:txBody>
        </p:sp>
        <p:sp>
          <p:nvSpPr>
            <p:cNvPr id="528" name="Rectangle 7"/>
            <p:cNvSpPr>
              <a:spLocks noChangeArrowheads="1"/>
            </p:cNvSpPr>
            <p:nvPr/>
          </p:nvSpPr>
          <p:spPr bwMode="auto">
            <a:xfrm>
              <a:off x="7682551" y="4213621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529" name="Rectangle 8"/>
            <p:cNvSpPr>
              <a:spLocks noChangeArrowheads="1"/>
            </p:cNvSpPr>
            <p:nvPr/>
          </p:nvSpPr>
          <p:spPr bwMode="auto">
            <a:xfrm>
              <a:off x="7366104" y="4213621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530" name="Rectangle 9"/>
            <p:cNvSpPr>
              <a:spLocks noChangeArrowheads="1"/>
            </p:cNvSpPr>
            <p:nvPr/>
          </p:nvSpPr>
          <p:spPr bwMode="auto">
            <a:xfrm>
              <a:off x="7048686" y="4213621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531" name="Rectangle 10"/>
            <p:cNvSpPr>
              <a:spLocks noChangeArrowheads="1"/>
            </p:cNvSpPr>
            <p:nvPr/>
          </p:nvSpPr>
          <p:spPr bwMode="auto">
            <a:xfrm>
              <a:off x="7999969" y="3984256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I</a:t>
              </a:r>
              <a:endParaRPr lang="en-US" altLang="zh-CN" sz="1000" b="1" dirty="0"/>
            </a:p>
          </p:txBody>
        </p:sp>
        <p:sp>
          <p:nvSpPr>
            <p:cNvPr id="532" name="Rectangle 11"/>
            <p:cNvSpPr>
              <a:spLocks noChangeArrowheads="1"/>
            </p:cNvSpPr>
            <p:nvPr/>
          </p:nvSpPr>
          <p:spPr bwMode="auto">
            <a:xfrm>
              <a:off x="7682551" y="3984256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533" name="Rectangle 12"/>
            <p:cNvSpPr>
              <a:spLocks noChangeArrowheads="1"/>
            </p:cNvSpPr>
            <p:nvPr/>
          </p:nvSpPr>
          <p:spPr bwMode="auto">
            <a:xfrm>
              <a:off x="7366104" y="3984256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B</a:t>
              </a:r>
              <a:endParaRPr lang="en-US" altLang="zh-CN" sz="1000" b="1" dirty="0"/>
            </a:p>
          </p:txBody>
        </p:sp>
        <p:sp>
          <p:nvSpPr>
            <p:cNvPr id="534" name="Rectangle 13"/>
            <p:cNvSpPr>
              <a:spLocks noChangeArrowheads="1"/>
            </p:cNvSpPr>
            <p:nvPr/>
          </p:nvSpPr>
          <p:spPr bwMode="auto">
            <a:xfrm>
              <a:off x="7048686" y="3984256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A</a:t>
              </a:r>
              <a:endParaRPr lang="en-US" altLang="zh-CN" sz="1000" b="1" dirty="0"/>
            </a:p>
          </p:txBody>
        </p:sp>
        <p:sp>
          <p:nvSpPr>
            <p:cNvPr id="535" name="Line 14"/>
            <p:cNvSpPr>
              <a:spLocks noChangeShapeType="1"/>
            </p:cNvSpPr>
            <p:nvPr/>
          </p:nvSpPr>
          <p:spPr bwMode="auto">
            <a:xfrm>
              <a:off x="7048686" y="3984256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36" name="Line 15"/>
            <p:cNvSpPr>
              <a:spLocks noChangeShapeType="1"/>
            </p:cNvSpPr>
            <p:nvPr/>
          </p:nvSpPr>
          <p:spPr bwMode="auto">
            <a:xfrm>
              <a:off x="7048686" y="4213621"/>
              <a:ext cx="126773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37" name="Line 16"/>
            <p:cNvSpPr>
              <a:spLocks noChangeShapeType="1"/>
            </p:cNvSpPr>
            <p:nvPr/>
          </p:nvSpPr>
          <p:spPr bwMode="auto">
            <a:xfrm>
              <a:off x="7048686" y="4442986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38" name="Line 17"/>
            <p:cNvSpPr>
              <a:spLocks noChangeShapeType="1"/>
            </p:cNvSpPr>
            <p:nvPr/>
          </p:nvSpPr>
          <p:spPr bwMode="auto">
            <a:xfrm>
              <a:off x="7048686" y="3984256"/>
              <a:ext cx="0" cy="45873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39" name="Line 18"/>
            <p:cNvSpPr>
              <a:spLocks noChangeShapeType="1"/>
            </p:cNvSpPr>
            <p:nvPr/>
          </p:nvSpPr>
          <p:spPr bwMode="auto">
            <a:xfrm>
              <a:off x="7366104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40" name="Line 19"/>
            <p:cNvSpPr>
              <a:spLocks noChangeShapeType="1"/>
            </p:cNvSpPr>
            <p:nvPr/>
          </p:nvSpPr>
          <p:spPr bwMode="auto">
            <a:xfrm>
              <a:off x="7682551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41" name="Line 20"/>
            <p:cNvSpPr>
              <a:spLocks noChangeShapeType="1"/>
            </p:cNvSpPr>
            <p:nvPr/>
          </p:nvSpPr>
          <p:spPr bwMode="auto">
            <a:xfrm>
              <a:off x="7999969" y="3984256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42" name="Line 21"/>
            <p:cNvSpPr>
              <a:spLocks noChangeShapeType="1"/>
            </p:cNvSpPr>
            <p:nvPr/>
          </p:nvSpPr>
          <p:spPr bwMode="auto">
            <a:xfrm>
              <a:off x="8316416" y="4213621"/>
              <a:ext cx="0" cy="22936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43" name="Line 22"/>
            <p:cNvSpPr>
              <a:spLocks noChangeShapeType="1"/>
            </p:cNvSpPr>
            <p:nvPr/>
          </p:nvSpPr>
          <p:spPr bwMode="auto">
            <a:xfrm>
              <a:off x="8316416" y="3984256"/>
              <a:ext cx="0" cy="22936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44" name="Line 23"/>
            <p:cNvSpPr>
              <a:spLocks noChangeShapeType="1"/>
            </p:cNvSpPr>
            <p:nvPr/>
          </p:nvSpPr>
          <p:spPr bwMode="auto">
            <a:xfrm>
              <a:off x="6880755" y="3814176"/>
              <a:ext cx="167931" cy="17008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45" name="Text Box 24"/>
            <p:cNvSpPr txBox="1">
              <a:spLocks noChangeArrowheads="1"/>
            </p:cNvSpPr>
            <p:nvPr/>
          </p:nvSpPr>
          <p:spPr bwMode="auto">
            <a:xfrm>
              <a:off x="7064955" y="3783226"/>
              <a:ext cx="1571625" cy="245110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00     01     11    10</a:t>
              </a:r>
              <a:endParaRPr lang="en-US" altLang="zh-CN" sz="1000" b="1" dirty="0"/>
            </a:p>
          </p:txBody>
        </p:sp>
        <p:sp>
          <p:nvSpPr>
            <p:cNvPr id="546" name="Text Box 25"/>
            <p:cNvSpPr txBox="1">
              <a:spLocks noChangeArrowheads="1"/>
            </p:cNvSpPr>
            <p:nvPr/>
          </p:nvSpPr>
          <p:spPr bwMode="auto">
            <a:xfrm>
              <a:off x="6842898" y="4051316"/>
              <a:ext cx="190257" cy="39264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altLang="zh-CN" sz="1000" b="1" dirty="0"/>
                <a:t>0</a:t>
              </a:r>
              <a:endParaRPr lang="en-US" altLang="zh-CN" sz="1000" b="1" dirty="0"/>
            </a:p>
            <a:p>
              <a:pPr>
                <a:lnSpc>
                  <a:spcPct val="65000"/>
                </a:lnSpc>
              </a:pPr>
              <a:endParaRPr lang="en-US" altLang="zh-CN" sz="1000" b="1" dirty="0" smtClean="0"/>
            </a:p>
            <a:p>
              <a:pPr>
                <a:lnSpc>
                  <a:spcPct val="65000"/>
                </a:lnSpc>
              </a:pPr>
              <a:r>
                <a:rPr lang="en-US" altLang="zh-CN" sz="1000" b="1" dirty="0" smtClean="0"/>
                <a:t>1</a:t>
              </a:r>
              <a:endParaRPr lang="en-US" altLang="zh-CN" sz="1000" b="1" dirty="0"/>
            </a:p>
          </p:txBody>
        </p:sp>
        <p:sp>
          <p:nvSpPr>
            <p:cNvPr id="547" name="Text Box 26"/>
            <p:cNvSpPr txBox="1">
              <a:spLocks noChangeArrowheads="1"/>
            </p:cNvSpPr>
            <p:nvPr/>
          </p:nvSpPr>
          <p:spPr bwMode="auto">
            <a:xfrm>
              <a:off x="6629345" y="3798625"/>
              <a:ext cx="431960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3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  <p:sp>
          <p:nvSpPr>
            <p:cNvPr id="548" name="Text Box 27"/>
            <p:cNvSpPr txBox="1">
              <a:spLocks noChangeArrowheads="1"/>
            </p:cNvSpPr>
            <p:nvPr/>
          </p:nvSpPr>
          <p:spPr bwMode="auto">
            <a:xfrm>
              <a:off x="6806012" y="3631461"/>
              <a:ext cx="631924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2</a:t>
              </a:r>
              <a:r>
                <a:rPr lang="en-US" altLang="zh-CN" sz="1000" b="1" baseline="30000" dirty="0" smtClean="0"/>
                <a:t>n</a:t>
              </a:r>
              <a:r>
                <a:rPr lang="en-US" altLang="zh-CN" sz="1000" b="1" dirty="0" smtClean="0"/>
                <a:t>Q</a:t>
              </a:r>
              <a:r>
                <a:rPr lang="en-US" altLang="zh-CN" sz="1000" b="1" baseline="-25000" dirty="0" smtClean="0"/>
                <a:t>1</a:t>
              </a:r>
              <a:r>
                <a:rPr lang="en-US" altLang="zh-CN" sz="1000" b="1" baseline="30000" dirty="0" smtClean="0"/>
                <a:t>n</a:t>
              </a:r>
              <a:endParaRPr lang="en-US" altLang="zh-CN" sz="1000" b="1" baseline="30000" dirty="0"/>
            </a:p>
          </p:txBody>
        </p:sp>
        <p:sp>
          <p:nvSpPr>
            <p:cNvPr id="549" name="Rectangle 12"/>
            <p:cNvSpPr>
              <a:spLocks noChangeArrowheads="1"/>
            </p:cNvSpPr>
            <p:nvPr/>
          </p:nvSpPr>
          <p:spPr bwMode="auto">
            <a:xfrm>
              <a:off x="7681050" y="3986446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D</a:t>
              </a:r>
              <a:endParaRPr lang="en-US" altLang="zh-CN" sz="1000" b="1" dirty="0"/>
            </a:p>
          </p:txBody>
        </p:sp>
        <p:sp>
          <p:nvSpPr>
            <p:cNvPr id="550" name="Rectangle 12"/>
            <p:cNvSpPr>
              <a:spLocks noChangeArrowheads="1"/>
            </p:cNvSpPr>
            <p:nvPr/>
          </p:nvSpPr>
          <p:spPr bwMode="auto">
            <a:xfrm>
              <a:off x="7685082" y="4208179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 smtClean="0">
                  <a:ea typeface="宋体" panose="02010600030101010101" pitchFamily="2" charset="-122"/>
                </a:rPr>
                <a:t>E</a:t>
              </a:r>
              <a:endParaRPr lang="en-US" altLang="zh-CN" sz="1000" b="1" dirty="0"/>
            </a:p>
          </p:txBody>
        </p:sp>
      </p:grpSp>
      <p:grpSp>
        <p:nvGrpSpPr>
          <p:cNvPr id="4" name="组合 49"/>
          <p:cNvGrpSpPr/>
          <p:nvPr/>
        </p:nvGrpSpPr>
        <p:grpSpPr>
          <a:xfrm>
            <a:off x="1818532" y="2381075"/>
            <a:ext cx="1298575" cy="1357162"/>
            <a:chOff x="1818532" y="2381075"/>
            <a:chExt cx="1298575" cy="1357162"/>
          </a:xfrm>
        </p:grpSpPr>
        <p:grpSp>
          <p:nvGrpSpPr>
            <p:cNvPr id="5" name="Group 98"/>
            <p:cNvGrpSpPr/>
            <p:nvPr/>
          </p:nvGrpSpPr>
          <p:grpSpPr bwMode="auto">
            <a:xfrm>
              <a:off x="1873751" y="3222696"/>
              <a:ext cx="1243013" cy="515541"/>
              <a:chOff x="4153" y="2617"/>
              <a:chExt cx="783" cy="433"/>
            </a:xfrm>
          </p:grpSpPr>
          <p:sp>
            <p:nvSpPr>
              <p:cNvPr id="553" name="Oval 101"/>
              <p:cNvSpPr>
                <a:spLocks noChangeArrowheads="1"/>
              </p:cNvSpPr>
              <p:nvPr/>
            </p:nvSpPr>
            <p:spPr bwMode="auto">
              <a:xfrm>
                <a:off x="4709" y="2724"/>
                <a:ext cx="227" cy="30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 smtClean="0">
                    <a:latin typeface="+mj-lt"/>
                  </a:rPr>
                  <a:t>001</a:t>
                </a:r>
                <a:endParaRPr lang="en-US" altLang="zh-CN" sz="1400" b="1" dirty="0">
                  <a:latin typeface="+mj-lt"/>
                </a:endParaRPr>
              </a:p>
            </p:txBody>
          </p:sp>
          <p:sp>
            <p:nvSpPr>
              <p:cNvPr id="554" name="Line 102"/>
              <p:cNvSpPr>
                <a:spLocks noChangeShapeType="1"/>
              </p:cNvSpPr>
              <p:nvPr/>
            </p:nvSpPr>
            <p:spPr bwMode="auto">
              <a:xfrm flipV="1">
                <a:off x="4320" y="2875"/>
                <a:ext cx="394" cy="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600" b="1">
                  <a:latin typeface="+mj-lt"/>
                </a:endParaRPr>
              </a:p>
            </p:txBody>
          </p:sp>
          <p:sp>
            <p:nvSpPr>
              <p:cNvPr id="556" name="Text Box 104"/>
              <p:cNvSpPr txBox="1">
                <a:spLocks noChangeArrowheads="1"/>
              </p:cNvSpPr>
              <p:nvPr/>
            </p:nvSpPr>
            <p:spPr bwMode="auto">
              <a:xfrm>
                <a:off x="4428" y="2617"/>
                <a:ext cx="339" cy="3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  <a:spcBef>
                    <a:spcPts val="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0/0</a:t>
                </a:r>
                <a:endParaRPr lang="en-US" altLang="zh-CN" sz="1400" b="1" dirty="0" smtClean="0">
                  <a:latin typeface="+mj-lt"/>
                  <a:ea typeface="宋体" panose="02010600030101010101" pitchFamily="2" charset="-122"/>
                </a:endParaRPr>
              </a:p>
              <a:p>
                <a:pPr>
                  <a:lnSpc>
                    <a:spcPts val="1100"/>
                  </a:lnSpc>
                  <a:spcBef>
                    <a:spcPts val="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1/0</a:t>
                </a:r>
                <a:endParaRPr lang="en-US" altLang="zh-CN" sz="1400" b="1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558" name="Oval 99"/>
              <p:cNvSpPr>
                <a:spLocks noChangeArrowheads="1"/>
              </p:cNvSpPr>
              <p:nvPr/>
            </p:nvSpPr>
            <p:spPr bwMode="auto">
              <a:xfrm>
                <a:off x="4153" y="2748"/>
                <a:ext cx="227" cy="30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 smtClean="0">
                    <a:latin typeface="+mj-lt"/>
                  </a:rPr>
                  <a:t>100</a:t>
                </a:r>
                <a:endParaRPr lang="en-US" altLang="zh-CN" sz="1400" b="1" dirty="0">
                  <a:latin typeface="+mj-lt"/>
                </a:endParaRPr>
              </a:p>
            </p:txBody>
          </p:sp>
        </p:grpSp>
        <p:grpSp>
          <p:nvGrpSpPr>
            <p:cNvPr id="7" name="Group 98"/>
            <p:cNvGrpSpPr/>
            <p:nvPr/>
          </p:nvGrpSpPr>
          <p:grpSpPr bwMode="auto">
            <a:xfrm>
              <a:off x="1818532" y="2381075"/>
              <a:ext cx="1298575" cy="531019"/>
              <a:chOff x="4153" y="2604"/>
              <a:chExt cx="818" cy="446"/>
            </a:xfrm>
          </p:grpSpPr>
          <p:sp>
            <p:nvSpPr>
              <p:cNvPr id="565" name="Oval 101"/>
              <p:cNvSpPr>
                <a:spLocks noChangeArrowheads="1"/>
              </p:cNvSpPr>
              <p:nvPr/>
            </p:nvSpPr>
            <p:spPr bwMode="auto">
              <a:xfrm>
                <a:off x="4744" y="2730"/>
                <a:ext cx="227" cy="30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 smtClean="0">
                    <a:latin typeface="+mj-lt"/>
                  </a:rPr>
                  <a:t>011</a:t>
                </a:r>
                <a:endParaRPr lang="en-US" altLang="zh-CN" sz="1400" b="1" dirty="0">
                  <a:latin typeface="+mj-lt"/>
                </a:endParaRPr>
              </a:p>
            </p:txBody>
          </p:sp>
          <p:sp>
            <p:nvSpPr>
              <p:cNvPr id="566" name="Line 102"/>
              <p:cNvSpPr>
                <a:spLocks noChangeShapeType="1"/>
              </p:cNvSpPr>
              <p:nvPr/>
            </p:nvSpPr>
            <p:spPr bwMode="auto">
              <a:xfrm flipV="1">
                <a:off x="4178" y="2891"/>
                <a:ext cx="566" cy="1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600" b="1">
                  <a:latin typeface="+mj-lt"/>
                </a:endParaRPr>
              </a:p>
            </p:txBody>
          </p:sp>
          <p:sp>
            <p:nvSpPr>
              <p:cNvPr id="568" name="Text Box 104"/>
              <p:cNvSpPr txBox="1">
                <a:spLocks noChangeArrowheads="1"/>
              </p:cNvSpPr>
              <p:nvPr/>
            </p:nvSpPr>
            <p:spPr bwMode="auto">
              <a:xfrm>
                <a:off x="4449" y="2604"/>
                <a:ext cx="339" cy="3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  <a:spcBef>
                    <a:spcPts val="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0/0</a:t>
                </a:r>
                <a:endParaRPr lang="en-US" altLang="zh-CN" sz="1400" b="1" dirty="0" smtClean="0">
                  <a:latin typeface="+mj-lt"/>
                  <a:ea typeface="宋体" panose="02010600030101010101" pitchFamily="2" charset="-122"/>
                </a:endParaRPr>
              </a:p>
              <a:p>
                <a:pPr>
                  <a:lnSpc>
                    <a:spcPts val="1100"/>
                  </a:lnSpc>
                  <a:spcBef>
                    <a:spcPts val="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1/0</a:t>
                </a:r>
                <a:endParaRPr lang="en-US" altLang="zh-CN" sz="1400" b="1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570" name="Oval 99"/>
              <p:cNvSpPr>
                <a:spLocks noChangeArrowheads="1"/>
              </p:cNvSpPr>
              <p:nvPr/>
            </p:nvSpPr>
            <p:spPr bwMode="auto">
              <a:xfrm>
                <a:off x="4153" y="2748"/>
                <a:ext cx="227" cy="30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 smtClean="0">
                    <a:latin typeface="+mj-lt"/>
                  </a:rPr>
                  <a:t>101</a:t>
                </a:r>
                <a:endParaRPr lang="en-US" altLang="zh-CN" sz="1400" b="1" dirty="0">
                  <a:latin typeface="+mj-lt"/>
                </a:endParaRPr>
              </a:p>
            </p:txBody>
          </p:sp>
        </p:grpSp>
      </p:grpSp>
      <p:sp>
        <p:nvSpPr>
          <p:cNvPr id="571" name="Text Box 107"/>
          <p:cNvSpPr txBox="1">
            <a:spLocks noChangeArrowheads="1"/>
          </p:cNvSpPr>
          <p:nvPr/>
        </p:nvSpPr>
        <p:spPr bwMode="auto">
          <a:xfrm>
            <a:off x="1619672" y="3939902"/>
            <a:ext cx="210485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latin typeface="+mj-lt"/>
                <a:ea typeface="黑体" panose="02010609060101010101" pitchFamily="49" charset="-122"/>
              </a:rPr>
              <a:t>电路可以自启动</a:t>
            </a:r>
            <a:endParaRPr lang="zh-CN" altLang="en-US" sz="18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78" name="Text Box 107"/>
          <p:cNvSpPr txBox="1">
            <a:spLocks noChangeArrowheads="1"/>
          </p:cNvSpPr>
          <p:nvPr/>
        </p:nvSpPr>
        <p:spPr bwMode="auto">
          <a:xfrm>
            <a:off x="3550725" y="1110761"/>
            <a:ext cx="4713801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        将无关状态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Q</a:t>
            </a:r>
            <a:r>
              <a:rPr lang="en-US" altLang="zh-CN" sz="1600" b="1" baseline="-25000" dirty="0" smtClean="0">
                <a:solidFill>
                  <a:srgbClr val="0000CC"/>
                </a:solidFill>
              </a:rPr>
              <a:t>3</a:t>
            </a:r>
            <a:r>
              <a:rPr lang="en-US" altLang="zh-CN" sz="1600" b="1" baseline="30000" dirty="0" smtClean="0">
                <a:solidFill>
                  <a:srgbClr val="0000CC"/>
                </a:solidFill>
              </a:rPr>
              <a:t>n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Q</a:t>
            </a:r>
            <a:r>
              <a:rPr lang="en-US" altLang="zh-CN" sz="1600" b="1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CN" sz="1600" b="1" baseline="30000" dirty="0" smtClean="0">
                <a:solidFill>
                  <a:srgbClr val="0000CC"/>
                </a:solidFill>
              </a:rPr>
              <a:t>n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Q</a:t>
            </a:r>
            <a:r>
              <a:rPr lang="en-US" altLang="zh-CN" sz="1600" b="1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1600" b="1" baseline="30000" dirty="0" smtClean="0">
                <a:solidFill>
                  <a:srgbClr val="0000CC"/>
                </a:solidFill>
              </a:rPr>
              <a:t>n</a:t>
            </a:r>
            <a:r>
              <a:rPr lang="en-US" altLang="zh-CN" sz="1600" b="1" dirty="0" smtClean="0">
                <a:solidFill>
                  <a:srgbClr val="0000CC"/>
                </a:solidFill>
                <a:latin typeface="+mj-lt"/>
                <a:ea typeface="黑体" panose="02010609060101010101" pitchFamily="49" charset="-122"/>
              </a:rPr>
              <a:t>=100</a:t>
            </a:r>
            <a:r>
              <a:rPr lang="zh-CN" altLang="en-US" sz="1600" b="1" dirty="0" smtClean="0">
                <a:solidFill>
                  <a:srgbClr val="0000CC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sz="1600" b="1" dirty="0" smtClean="0">
                <a:solidFill>
                  <a:srgbClr val="0000CC"/>
                </a:solidFill>
                <a:latin typeface="+mj-lt"/>
                <a:ea typeface="黑体" panose="02010609060101010101" pitchFamily="49" charset="-122"/>
              </a:rPr>
              <a:t>101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分别代入次态方程和输出方程计算</a:t>
            </a:r>
            <a:endParaRPr lang="zh-CN" altLang="en-US" sz="1600" b="1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4594614" y="2141633"/>
            <a:ext cx="2626022" cy="1860968"/>
            <a:chOff x="3923118" y="1849226"/>
            <a:chExt cx="2626022" cy="1860968"/>
          </a:xfrm>
        </p:grpSpPr>
        <p:graphicFrame>
          <p:nvGraphicFramePr>
            <p:cNvPr id="572" name="Object 111"/>
            <p:cNvGraphicFramePr>
              <a:graphicFrameLocks noChangeAspect="1"/>
            </p:cNvGraphicFramePr>
            <p:nvPr/>
          </p:nvGraphicFramePr>
          <p:xfrm>
            <a:off x="4177415" y="2231963"/>
            <a:ext cx="2371725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2" imgW="38709600" imgH="6400800" progId="">
                    <p:embed/>
                  </p:oleObj>
                </mc:Choice>
                <mc:Fallback>
                  <p:oleObj name="Equation" r:id="rId2" imgW="38709600" imgH="6400800" progId="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77415" y="2231963"/>
                          <a:ext cx="2371725" cy="2936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" name="Object 112"/>
            <p:cNvGraphicFramePr>
              <a:graphicFrameLocks noChangeAspect="1"/>
            </p:cNvGraphicFramePr>
            <p:nvPr/>
          </p:nvGraphicFramePr>
          <p:xfrm>
            <a:off x="4158566" y="2645014"/>
            <a:ext cx="83185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12801600" imgH="5791200" progId="">
                    <p:embed/>
                  </p:oleObj>
                </mc:Choice>
                <mc:Fallback>
                  <p:oleObj name="Equation" r:id="rId4" imgW="12801600" imgH="5791200" progId="">
                    <p:embed/>
                    <p:pic>
                      <p:nvPicPr>
                        <p:cNvPr id="0" name="图片 20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58566" y="2645014"/>
                          <a:ext cx="831850" cy="2825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" name="Object 6"/>
            <p:cNvGraphicFramePr>
              <a:graphicFrameLocks noChangeAspect="1"/>
            </p:cNvGraphicFramePr>
            <p:nvPr/>
          </p:nvGraphicFramePr>
          <p:xfrm>
            <a:off x="4177415" y="3413331"/>
            <a:ext cx="1414463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22860000" imgH="6400800" progId="">
                    <p:embed/>
                  </p:oleObj>
                </mc:Choice>
                <mc:Fallback>
                  <p:oleObj name="Equation" r:id="rId6" imgW="22860000" imgH="6400800" progId="">
                    <p:embed/>
                    <p:pic>
                      <p:nvPicPr>
                        <p:cNvPr id="0" name="图片 205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7415" y="3413331"/>
                          <a:ext cx="1414463" cy="2968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" name="Object 112"/>
            <p:cNvGraphicFramePr>
              <a:graphicFrameLocks noChangeAspect="1"/>
            </p:cNvGraphicFramePr>
            <p:nvPr/>
          </p:nvGraphicFramePr>
          <p:xfrm>
            <a:off x="4168519" y="3013885"/>
            <a:ext cx="8318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12801600" imgH="6400800" progId="">
                    <p:embed/>
                  </p:oleObj>
                </mc:Choice>
                <mc:Fallback>
                  <p:oleObj name="Equation" r:id="rId8" imgW="12801600" imgH="6400800" progId="">
                    <p:embed/>
                    <p:pic>
                      <p:nvPicPr>
                        <p:cNvPr id="0" name="图片 20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68519" y="3013885"/>
                          <a:ext cx="83185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左大括号 2"/>
            <p:cNvSpPr/>
            <p:nvPr/>
          </p:nvSpPr>
          <p:spPr bwMode="auto">
            <a:xfrm>
              <a:off x="3923118" y="1990354"/>
              <a:ext cx="235448" cy="1638084"/>
            </a:xfrm>
            <a:prstGeom prst="leftBrace">
              <a:avLst>
                <a:gd name="adj1" fmla="val 52833"/>
                <a:gd name="adj2" fmla="val 49174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79" name="Object 112"/>
            <p:cNvGraphicFramePr>
              <a:graphicFrameLocks noChangeAspect="1"/>
            </p:cNvGraphicFramePr>
            <p:nvPr/>
          </p:nvGraphicFramePr>
          <p:xfrm>
            <a:off x="4168519" y="1849226"/>
            <a:ext cx="93027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10" imgW="14325600" imgH="5791200" progId="">
                    <p:embed/>
                  </p:oleObj>
                </mc:Choice>
                <mc:Fallback>
                  <p:oleObj name="Equation" r:id="rId10" imgW="14325600" imgH="5791200" progId="">
                    <p:embed/>
                    <p:pic>
                      <p:nvPicPr>
                        <p:cNvPr id="0" name="图片 20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68519" y="1849226"/>
                          <a:ext cx="930275" cy="2825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左箭头 5"/>
          <p:cNvSpPr/>
          <p:nvPr/>
        </p:nvSpPr>
        <p:spPr bwMode="auto">
          <a:xfrm>
            <a:off x="3762764" y="2994049"/>
            <a:ext cx="360040" cy="169317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bldLvl="0" animBg="1"/>
      <p:bldP spid="578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 bwMode="auto">
          <a:xfrm>
            <a:off x="8496488" y="2086744"/>
            <a:ext cx="468000" cy="29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700401" y="2086744"/>
            <a:ext cx="1641600" cy="29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353932" y="2077219"/>
            <a:ext cx="1346400" cy="29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83568" y="651387"/>
            <a:ext cx="550072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：利用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T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触发器设计一个同步模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可逆计数器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" name="Group 4"/>
          <p:cNvGrpSpPr/>
          <p:nvPr/>
        </p:nvGrpSpPr>
        <p:grpSpPr bwMode="auto">
          <a:xfrm>
            <a:off x="685458" y="1203597"/>
            <a:ext cx="2158350" cy="879230"/>
            <a:chOff x="1394" y="3108"/>
            <a:chExt cx="2365" cy="93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989" y="3108"/>
              <a:ext cx="109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同步模</a:t>
              </a:r>
              <a:r>
                <a:rPr lang="en-US" altLang="zh-CN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可逆计数器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660" y="3375"/>
              <a:ext cx="3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 b="1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394" y="3223"/>
              <a:ext cx="336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X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963" y="3873"/>
              <a:ext cx="5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 b="1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2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 b="1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473" y="3716"/>
              <a:ext cx="513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CP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3097" y="3356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 b="1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327" y="3211"/>
              <a:ext cx="432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1687" y="3003798"/>
            <a:ext cx="2064089" cy="2016224"/>
            <a:chOff x="1307787" y="2427734"/>
            <a:chExt cx="2064089" cy="2016224"/>
          </a:xfrm>
        </p:grpSpPr>
        <p:pic>
          <p:nvPicPr>
            <p:cNvPr id="64518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728" y="2686709"/>
              <a:ext cx="1776433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411760" y="2613561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939959" y="3047216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963971" y="3735492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2507911" y="4197737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763688" y="4197737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1339591" y="3813844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1307787" y="3117617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1747786" y="2669218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0/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715823" y="3189625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683729" y="3589869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907704" y="3837697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2291597" y="3853599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2547666" y="3621673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2579919" y="3261633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2339752" y="2989952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1980161" y="2973601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1/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051720" y="2427734"/>
              <a:ext cx="407905" cy="24622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000" b="1" dirty="0" smtClean="0">
                  <a:latin typeface="+mj-lt"/>
                  <a:ea typeface="宋体" panose="02010600030101010101" pitchFamily="2" charset="-122"/>
                </a:rPr>
                <a:t>X/</a:t>
              </a:r>
              <a:r>
                <a:rPr kumimoji="0" lang="en-US" altLang="zh-CN" sz="10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</a:t>
              </a:r>
              <a:endParaRPr kumimoji="0" lang="en-US" altLang="zh-CN" sz="10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683568" y="2715766"/>
            <a:ext cx="1944216" cy="26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66750" indent="-666750" algn="just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600" b="1" dirty="0" smtClean="0">
                <a:ea typeface="宋体" panose="02010600030101010101" pitchFamily="2" charset="-122"/>
              </a:rPr>
              <a:t>T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512" y="2283718"/>
            <a:ext cx="28575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20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353932" y="1635646"/>
          <a:ext cx="4608516" cy="33697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5165"/>
                <a:gridCol w="335165"/>
                <a:gridCol w="335165"/>
                <a:gridCol w="335165"/>
                <a:gridCol w="586538"/>
                <a:gridCol w="586538"/>
                <a:gridCol w="470405"/>
                <a:gridCol w="393456"/>
                <a:gridCol w="378956"/>
                <a:gridCol w="378956"/>
                <a:gridCol w="473007"/>
              </a:tblGrid>
              <a:tr h="216024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现态 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  输入     输出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X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3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T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2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35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27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18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741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35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 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127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4281924" y="1235536"/>
            <a:ext cx="28575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</a:t>
            </a:r>
            <a:r>
              <a:rPr lang="en-US" altLang="zh-CN" sz="2000" b="1" i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状态转换真值表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12"/>
          <p:cNvGrpSpPr/>
          <p:nvPr/>
        </p:nvGrpSpPr>
        <p:grpSpPr bwMode="auto">
          <a:xfrm>
            <a:off x="7092281" y="699542"/>
            <a:ext cx="2016223" cy="745025"/>
            <a:chOff x="4429119" y="1000114"/>
            <a:chExt cx="1113777" cy="350693"/>
          </a:xfrm>
        </p:grpSpPr>
        <p:sp>
          <p:nvSpPr>
            <p:cNvPr id="53" name="圆角矩形标注 13"/>
            <p:cNvSpPr>
              <a:spLocks noChangeArrowheads="1"/>
            </p:cNvSpPr>
            <p:nvPr/>
          </p:nvSpPr>
          <p:spPr bwMode="auto">
            <a:xfrm>
              <a:off x="4462660" y="1011894"/>
              <a:ext cx="1034107" cy="338913"/>
            </a:xfrm>
            <a:prstGeom prst="wedgeRoundRectCallout">
              <a:avLst>
                <a:gd name="adj1" fmla="val -7801"/>
                <a:gd name="adj2" fmla="val 73108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429119" y="1000114"/>
              <a:ext cx="1113777" cy="347699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T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3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>
                  <a:solidFill>
                    <a:schemeClr val="dk1"/>
                  </a:solidFill>
                </a:rPr>
                <a:t>Q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3</a:t>
              </a:r>
              <a:r>
                <a:rPr lang="en-US" altLang="zh-CN" sz="1400" b="1" baseline="30000" dirty="0" smtClean="0">
                  <a:solidFill>
                    <a:schemeClr val="dk1"/>
                  </a:solidFill>
                </a:rPr>
                <a:t>n</a:t>
              </a:r>
              <a:r>
                <a:rPr lang="zh-CN" altLang="en-US" sz="1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3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T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2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>
                  <a:solidFill>
                    <a:schemeClr val="dk1"/>
                  </a:solidFill>
                </a:rPr>
                <a:t>Q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2</a:t>
              </a:r>
              <a:r>
                <a:rPr lang="en-US" altLang="zh-CN" sz="1400" b="1" baseline="30000" dirty="0" smtClean="0">
                  <a:solidFill>
                    <a:schemeClr val="dk1"/>
                  </a:solidFill>
                </a:rPr>
                <a:t>n</a:t>
              </a:r>
              <a:r>
                <a:rPr lang="zh-CN" altLang="en-US" sz="1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2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T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>
                  <a:solidFill>
                    <a:schemeClr val="dk1"/>
                  </a:solidFill>
                </a:rPr>
                <a:t>Q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1</a:t>
              </a:r>
              <a:r>
                <a:rPr lang="en-US" altLang="zh-CN" sz="1400" b="1" baseline="30000" dirty="0" smtClean="0">
                  <a:solidFill>
                    <a:schemeClr val="dk1"/>
                  </a:solidFill>
                </a:rPr>
                <a:t>n</a:t>
              </a:r>
              <a:r>
                <a:rPr lang="zh-CN" altLang="en-US" sz="1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1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</p:txBody>
        </p:sp>
      </p:grp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763688" y="1797781"/>
            <a:ext cx="194421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X=0: 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加法；</a:t>
            </a: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X=1: 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减法</a:t>
            </a:r>
            <a:endParaRPr lang="en-US" altLang="zh-CN" sz="1400" b="1" dirty="0" smtClean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Z 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：进位及借位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2771800" y="3676328"/>
          <a:ext cx="1253155" cy="1127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4629"/>
                <a:gridCol w="548526"/>
              </a:tblGrid>
              <a:tr h="426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输入端</a:t>
                      </a:r>
                      <a:r>
                        <a:rPr lang="en-US" altLang="zh-CN" sz="1400" kern="1200" dirty="0" smtClean="0">
                          <a:latin typeface="+mj-lt"/>
                        </a:rPr>
                        <a:t>T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 </a:t>
                      </a:r>
                      <a:endParaRPr lang="zh-CN" altLang="en-US" sz="14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391" marR="91391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400" b="1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00" kern="1200" baseline="0" dirty="0" smtClean="0">
                          <a:latin typeface="+mj-lt"/>
                        </a:rPr>
                        <a:t>Q</a:t>
                      </a:r>
                      <a:r>
                        <a:rPr lang="en-US" altLang="zh-CN" sz="1400" baseline="-25000" dirty="0" smtClean="0">
                          <a:latin typeface="+mj-lt"/>
                        </a:rPr>
                        <a:t>n+1</a:t>
                      </a:r>
                      <a:endParaRPr lang="zh-CN" altLang="en-US" sz="1400" baseline="-2500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91391" marR="91391" marT="45705" marB="45705"/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baseline="0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kern="1200" baseline="-25000" dirty="0" err="1" smtClean="0">
                          <a:latin typeface="+mj-lt"/>
                        </a:rPr>
                        <a:t>n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</a:tr>
              <a:tr h="2747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baseline="0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kern="1200" baseline="-25000" dirty="0" err="1" smtClean="0">
                          <a:latin typeface="+mj-lt"/>
                        </a:rPr>
                        <a:t>n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1" marR="91391" marT="45705" marB="45705">
                    <a:noFill/>
                  </a:tcPr>
                </a:tc>
              </a:tr>
            </a:tbl>
          </a:graphicData>
        </a:graphic>
      </p:graphicFrame>
      <p:cxnSp>
        <p:nvCxnSpPr>
          <p:cNvPr id="57" name="直接连接符 122"/>
          <p:cNvCxnSpPr>
            <a:cxnSpLocks noChangeShapeType="1"/>
          </p:cNvCxnSpPr>
          <p:nvPr/>
        </p:nvCxnSpPr>
        <p:spPr bwMode="auto">
          <a:xfrm>
            <a:off x="3659731" y="4554557"/>
            <a:ext cx="107950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2555776" y="3388296"/>
            <a:ext cx="1584176" cy="26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66750" indent="-666750" algn="just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T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触发器驱动表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49" grpId="0" animBg="1"/>
      <p:bldP spid="45" grpId="0" autoUpdateAnimBg="0"/>
      <p:bldP spid="46" grpId="0"/>
      <p:bldP spid="48" grpId="0"/>
      <p:bldP spid="55" grpId="0"/>
      <p:bldP spid="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利用触发器设计时序逻辑</a:t>
            </a:r>
            <a:r>
              <a:rPr lang="en-US" altLang="zh-CN" b="1" dirty="0" smtClean="0">
                <a:sym typeface="+mn-ea"/>
              </a:rPr>
              <a:t>——</a:t>
            </a:r>
            <a:r>
              <a:rPr lang="zh-CN" altLang="en-US" b="1" dirty="0" smtClean="0">
                <a:sym typeface="+mn-ea"/>
              </a:rPr>
              <a:t>实例</a:t>
            </a:r>
            <a:br>
              <a:rPr lang="en-US" altLang="zh-CN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 模8可逆计数器</a:t>
            </a:r>
            <a:endParaRPr lang="en-US" altLang="zh-CN" b="1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自动售卖机</a:t>
            </a:r>
            <a:endParaRPr lang="zh-CN" altLang="en-US" b="1" dirty="0">
              <a:solidFill>
                <a:schemeClr val="bg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时序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锁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二进制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串行加法器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串行输入的</a:t>
            </a:r>
            <a:r>
              <a:rPr lang="en-US" altLang="zh-CN" b="1" dirty="0">
                <a:cs typeface="宋体" panose="02010600030101010101" pitchFamily="2" charset="-122"/>
                <a:sym typeface="+mn-ea"/>
              </a:rPr>
              <a:t>8421BCD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码检测器</a:t>
            </a:r>
            <a:endParaRPr lang="en-US" altLang="zh-CN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奇偶校验</a:t>
            </a:r>
            <a:r>
              <a:rPr lang="zh-CN" altLang="en-US" b="1" dirty="0" smtClean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器</a:t>
            </a:r>
            <a:endParaRPr lang="en-US" altLang="zh-CN" dirty="0">
              <a:solidFill>
                <a:srgbClr val="0000CC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更复杂的同步时序逻辑设计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dirty="0">
              <a:cs typeface="宋体" panose="02010600030101010101" pitchFamily="2" charset="-122"/>
            </a:endParaRPr>
          </a:p>
          <a:p>
            <a:endParaRPr lang="zh-CN" altLang="en-US"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757466" y="1275605"/>
            <a:ext cx="2158350" cy="879230"/>
            <a:chOff x="1394" y="3108"/>
            <a:chExt cx="2365" cy="935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989" y="3108"/>
              <a:ext cx="109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latin typeface="+mj-lt"/>
                  <a:ea typeface="黑体" panose="02010609060101010101" pitchFamily="49" charset="-122"/>
                </a:rPr>
                <a:t>奇校验</a:t>
              </a:r>
              <a:endParaRPr lang="en-US" altLang="zh-CN" sz="1400" b="1" dirty="0" smtClean="0">
                <a:latin typeface="+mj-lt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检测器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60" y="3375"/>
              <a:ext cx="3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394" y="3223"/>
              <a:ext cx="336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X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963" y="3873"/>
              <a:ext cx="5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2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554" y="3716"/>
              <a:ext cx="630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CP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097" y="3356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327" y="3211"/>
              <a:ext cx="432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83568" y="642924"/>
            <a:ext cx="626469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：利用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T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触发器设计一个串行输入的奇校验检测器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419872" y="1050290"/>
            <a:ext cx="285752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491880" y="1461316"/>
            <a:ext cx="4752528" cy="9664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/>
              <a:t> ① 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设定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表示收到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偶数个“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”，初始为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个“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”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收到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奇数个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863105"/>
            <a:ext cx="2880320" cy="788765"/>
          </a:xfrm>
          <a:prstGeom prst="rect">
            <a:avLst/>
          </a:prstGeom>
        </p:spPr>
      </p:pic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04938" y="2449220"/>
            <a:ext cx="1922846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latin typeface="宋体" panose="02010600030101010101" pitchFamily="2" charset="-122"/>
              </a:rPr>
              <a:t>②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Moor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007009" y="4052318"/>
          <a:ext cx="1584176" cy="971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1995"/>
                <a:gridCol w="397389"/>
                <a:gridCol w="382396"/>
                <a:gridCol w="382396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次态</a:t>
                      </a:r>
                      <a:r>
                        <a:rPr lang="en-US" altLang="zh-CN" sz="1400" kern="1200" dirty="0" smtClean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输出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=0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lang="en-US" altLang="zh-CN" sz="1400" b="1" dirty="0" smtClean="0">
                          <a:solidFill>
                            <a:srgbClr val="0000CC"/>
                          </a:solidFill>
                          <a:latin typeface="+mj-lt"/>
                        </a:rPr>
                        <a:t>=1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S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3569" y="367654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③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状态表</a:t>
            </a:r>
            <a:endParaRPr lang="zh-CN" altLang="en-US" sz="1600" dirty="0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932040" y="2931790"/>
            <a:ext cx="1368152" cy="34624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500" b="1" i="1" dirty="0" smtClean="0"/>
              <a:t>S</a:t>
            </a:r>
            <a:r>
              <a:rPr lang="en-US" altLang="zh-CN" sz="1500" b="1" baseline="-25000" dirty="0" smtClean="0"/>
              <a:t>0</a:t>
            </a:r>
            <a:r>
              <a:rPr lang="en-US" altLang="zh-CN" sz="1500" b="1" dirty="0" smtClean="0"/>
              <a:t>: 0</a:t>
            </a:r>
            <a:r>
              <a:rPr lang="zh-CN" altLang="en-US" sz="1500" b="1" dirty="0" smtClean="0"/>
              <a:t>；</a:t>
            </a:r>
            <a:r>
              <a:rPr lang="en-US" altLang="zh-CN" sz="1500" b="1" dirty="0" smtClean="0"/>
              <a:t>S</a:t>
            </a:r>
            <a:r>
              <a:rPr lang="en-US" altLang="zh-CN" sz="1500" b="1" baseline="-25000" dirty="0" smtClean="0"/>
              <a:t>1</a:t>
            </a:r>
            <a:r>
              <a:rPr lang="en-US" altLang="zh-CN" sz="1500" b="1" dirty="0" smtClean="0"/>
              <a:t>: 1 </a:t>
            </a:r>
            <a:endParaRPr lang="zh-CN" altLang="en-US" sz="1500" b="1" dirty="0"/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3419872" y="2886802"/>
            <a:ext cx="15350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419872" y="2518069"/>
            <a:ext cx="185738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1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563888" y="3651870"/>
          <a:ext cx="2556899" cy="14109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6831"/>
                <a:gridCol w="352676"/>
                <a:gridCol w="494982"/>
                <a:gridCol w="553397"/>
                <a:gridCol w="529013"/>
              </a:tblGrid>
              <a:tr h="333209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输入 输出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X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smtClean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1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419872" y="3282538"/>
            <a:ext cx="22462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转换真值表 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167"/>
          <p:cNvSpPr>
            <a:spLocks noChangeArrowheads="1"/>
          </p:cNvSpPr>
          <p:nvPr/>
        </p:nvSpPr>
        <p:spPr bwMode="auto">
          <a:xfrm>
            <a:off x="6650992" y="2486854"/>
            <a:ext cx="208756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948264" y="2863105"/>
            <a:ext cx="1224426" cy="32656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500" b="1" i="1" dirty="0" smtClean="0"/>
              <a:t>T=X;  Z=</a:t>
            </a:r>
            <a:r>
              <a:rPr lang="en-US" altLang="zh-CN" sz="1500" b="1" i="1" dirty="0" err="1" smtClean="0"/>
              <a:t>Q</a:t>
            </a:r>
            <a:r>
              <a:rPr lang="en-US" altLang="zh-CN" sz="1500" b="1" i="1" baseline="30000" dirty="0" err="1" smtClean="0"/>
              <a:t>n</a:t>
            </a:r>
            <a:r>
              <a:rPr lang="en-US" altLang="zh-CN" sz="1500" b="1" dirty="0" smtClean="0"/>
              <a:t> </a:t>
            </a:r>
            <a:endParaRPr lang="zh-CN" altLang="en-US" sz="15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3795886"/>
            <a:ext cx="1363452" cy="1273959"/>
          </a:xfrm>
          <a:prstGeom prst="rect">
            <a:avLst/>
          </a:prstGeom>
        </p:spPr>
      </p:pic>
      <p:sp>
        <p:nvSpPr>
          <p:cNvPr id="36" name="Text Box 149"/>
          <p:cNvSpPr txBox="1">
            <a:spLocks noChangeArrowheads="1"/>
          </p:cNvSpPr>
          <p:nvPr/>
        </p:nvSpPr>
        <p:spPr bwMode="auto">
          <a:xfrm>
            <a:off x="6682921" y="3348375"/>
            <a:ext cx="159539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ldLvl="0" animBg="1" autoUpdateAnimBg="0"/>
      <p:bldP spid="24" grpId="0" bldLvl="0" animBg="1" autoUpdateAnimBg="0"/>
      <p:bldP spid="3" grpId="0"/>
      <p:bldP spid="28" grpId="0"/>
      <p:bldP spid="29" grpId="0" bldLvl="0" animBg="1" autoUpdateAnimBg="0"/>
      <p:bldP spid="30" grpId="0" bldLvl="0" animBg="1" autoUpdateAnimBg="0"/>
      <p:bldP spid="32" grpId="0"/>
      <p:bldP spid="33" grpId="0"/>
      <p:bldP spid="34" grpId="0"/>
      <p:bldP spid="3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用触发器设计同步时序逻辑</a:t>
            </a:r>
            <a:r>
              <a:rPr lang="en-US" altLang="zh-CN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实例</a:t>
            </a:r>
            <a:br>
              <a:rPr lang="en-US" altLang="zh-CN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 模8可逆计数器</a:t>
            </a:r>
            <a:endParaRPr lang="en-US" altLang="zh-CN" b="1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自动售卖机</a:t>
            </a:r>
            <a:endParaRPr lang="zh-CN" altLang="en-US" b="1" dirty="0">
              <a:solidFill>
                <a:schemeClr val="bg1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时序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锁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二进制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串行加法器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串行输入的</a:t>
            </a:r>
            <a:r>
              <a:rPr lang="en-US" altLang="zh-CN" b="1" dirty="0">
                <a:cs typeface="宋体" panose="02010600030101010101" pitchFamily="2" charset="-122"/>
                <a:sym typeface="+mn-ea"/>
              </a:rPr>
              <a:t>8421BCD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码检测器</a:t>
            </a:r>
            <a:endParaRPr lang="en-US" altLang="zh-CN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奇偶校验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器</a:t>
            </a:r>
            <a:endParaRPr lang="zh-CN" altLang="en-US" b="1" dirty="0" smtClean="0"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更复杂的同步时序逻辑设计</a:t>
            </a:r>
            <a:endParaRPr lang="zh-CN" altLang="en-US" dirty="0">
              <a:solidFill>
                <a:srgbClr val="0000CC"/>
              </a:solidFill>
              <a:cs typeface="宋体" panose="02010600030101010101" pitchFamily="2" charset="-122"/>
            </a:endParaRPr>
          </a:p>
          <a:p>
            <a:endParaRPr lang="zh-CN" altLang="en-US" dirty="0">
              <a:solidFill>
                <a:srgbClr val="0000CC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Text Box 7"/>
          <p:cNvSpPr txBox="1">
            <a:spLocks noChangeArrowheads="1"/>
          </p:cNvSpPr>
          <p:nvPr/>
        </p:nvSpPr>
        <p:spPr bwMode="auto">
          <a:xfrm>
            <a:off x="1214414" y="1357304"/>
            <a:ext cx="445282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marL="266700" indent="-266700"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转换器的输入和输出都是最低位优先</a:t>
            </a:r>
            <a:endParaRPr lang="zh-CN" altLang="en-US" sz="1800" b="1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25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7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83060" y="716046"/>
            <a:ext cx="770485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24205" indent="-624205">
              <a:spcBef>
                <a:spcPct val="50000"/>
              </a:spcBef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：利用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触发器设计一个同步时序的码制转换器，将串行输入的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8421BCD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码转换为余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码。</a:t>
            </a:r>
            <a:endParaRPr lang="zh-CN" altLang="en-US" sz="1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851670"/>
            <a:ext cx="2670180" cy="3020367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1674251" y="2799012"/>
            <a:ext cx="2398131" cy="2140061"/>
            <a:chOff x="5868537" y="2690453"/>
            <a:chExt cx="2398131" cy="2140061"/>
          </a:xfrm>
        </p:grpSpPr>
        <p:sp>
          <p:nvSpPr>
            <p:cNvPr id="52" name="矩形 51"/>
            <p:cNvSpPr/>
            <p:nvPr/>
          </p:nvSpPr>
          <p:spPr bwMode="auto">
            <a:xfrm>
              <a:off x="5868537" y="2701604"/>
              <a:ext cx="930609" cy="212891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336059" y="2690453"/>
              <a:ext cx="930609" cy="212891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84141" y="2806812"/>
            <a:ext cx="2138124" cy="2140061"/>
            <a:chOff x="5868538" y="2690453"/>
            <a:chExt cx="2138124" cy="2140061"/>
          </a:xfrm>
        </p:grpSpPr>
        <p:sp>
          <p:nvSpPr>
            <p:cNvPr id="55" name="矩形 54"/>
            <p:cNvSpPr/>
            <p:nvPr/>
          </p:nvSpPr>
          <p:spPr bwMode="auto">
            <a:xfrm>
              <a:off x="5868538" y="2701604"/>
              <a:ext cx="632536" cy="212891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7336059" y="2690453"/>
              <a:ext cx="670603" cy="212891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697723" y="2825003"/>
            <a:ext cx="1753135" cy="2140061"/>
            <a:chOff x="5868538" y="2690453"/>
            <a:chExt cx="2138124" cy="2140061"/>
          </a:xfrm>
        </p:grpSpPr>
        <p:sp>
          <p:nvSpPr>
            <p:cNvPr id="58" name="矩形 57"/>
            <p:cNvSpPr/>
            <p:nvPr/>
          </p:nvSpPr>
          <p:spPr bwMode="auto">
            <a:xfrm>
              <a:off x="5868538" y="2701604"/>
              <a:ext cx="181396" cy="212891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7636505" y="2690453"/>
              <a:ext cx="370157" cy="212891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4"/>
          <p:cNvGrpSpPr/>
          <p:nvPr/>
        </p:nvGrpSpPr>
        <p:grpSpPr bwMode="auto">
          <a:xfrm>
            <a:off x="5940152" y="1275606"/>
            <a:ext cx="2158350" cy="849139"/>
            <a:chOff x="1394" y="3108"/>
            <a:chExt cx="2365" cy="903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989" y="3108"/>
              <a:ext cx="109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+mj-lt"/>
                  <a:ea typeface="黑体" panose="02010609060101010101" pitchFamily="49" charset="-122"/>
                </a:rPr>
                <a:t>8421BCD</a:t>
              </a:r>
              <a:r>
                <a:rPr lang="zh-CN" altLang="en-US" sz="1200" b="1" dirty="0">
                  <a:latin typeface="+mj-lt"/>
                  <a:ea typeface="黑体" panose="02010609060101010101" pitchFamily="49" charset="-122"/>
                </a:rPr>
                <a:t>到</a:t>
              </a:r>
              <a:endParaRPr lang="en-US" altLang="zh-CN" sz="1200" b="1" dirty="0">
                <a:latin typeface="+mj-lt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200" b="1" dirty="0">
                  <a:latin typeface="+mj-lt"/>
                  <a:ea typeface="黑体" panose="02010609060101010101" pitchFamily="49" charset="-122"/>
                </a:rPr>
                <a:t>余</a:t>
              </a:r>
              <a:r>
                <a:rPr lang="en-US" altLang="zh-CN" sz="1200" b="1" dirty="0">
                  <a:latin typeface="+mj-lt"/>
                  <a:ea typeface="黑体" panose="02010609060101010101" pitchFamily="49" charset="-122"/>
                </a:rPr>
                <a:t>3</a:t>
              </a:r>
              <a:r>
                <a:rPr lang="zh-CN" altLang="en-US" sz="1200" b="1" dirty="0">
                  <a:latin typeface="+mj-lt"/>
                  <a:ea typeface="黑体" panose="02010609060101010101" pitchFamily="49" charset="-122"/>
                </a:rPr>
                <a:t>码转换器</a:t>
              </a:r>
              <a:endPara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660" y="3375"/>
              <a:ext cx="3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394" y="3223"/>
              <a:ext cx="336" cy="29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>
                  <a:latin typeface="+mj-lt"/>
                  <a:ea typeface="宋体" panose="02010600030101010101" pitchFamily="2" charset="-122"/>
                </a:rPr>
                <a:t>X</a:t>
              </a:r>
              <a:endParaRPr lang="en-US" altLang="zh-CN" sz="12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63" y="3873"/>
              <a:ext cx="5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2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1554" y="3716"/>
              <a:ext cx="432" cy="29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>
                  <a:latin typeface="+mj-lt"/>
                  <a:ea typeface="宋体" panose="02010600030101010101" pitchFamily="2" charset="-122"/>
                </a:rPr>
                <a:t>CP</a:t>
              </a:r>
              <a:endParaRPr lang="en-US" altLang="zh-CN" sz="12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097" y="3356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200"/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3327" y="3211"/>
              <a:ext cx="432" cy="29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200" b="1" dirty="0">
                <a:latin typeface="+mj-lt"/>
                <a:ea typeface="宋体" panose="02010600030101010101" pitchFamily="2" charset="-122"/>
              </a:endParaRPr>
            </a:p>
          </p:txBody>
        </p:sp>
      </p:grpSp>
      <p:grpSp>
        <p:nvGrpSpPr>
          <p:cNvPr id="78" name="组合 468"/>
          <p:cNvGrpSpPr/>
          <p:nvPr/>
        </p:nvGrpSpPr>
        <p:grpSpPr bwMode="auto">
          <a:xfrm>
            <a:off x="5796136" y="2499742"/>
            <a:ext cx="2250329" cy="2214578"/>
            <a:chOff x="-71453" y="761120"/>
            <a:chExt cx="2250801" cy="2215211"/>
          </a:xfrm>
        </p:grpSpPr>
        <p:sp>
          <p:nvSpPr>
            <p:cNvPr id="79" name="竖卷形 78"/>
            <p:cNvSpPr/>
            <p:nvPr/>
          </p:nvSpPr>
          <p:spPr bwMode="auto">
            <a:xfrm>
              <a:off x="-71453" y="761120"/>
              <a:ext cx="2250801" cy="2215211"/>
            </a:xfrm>
            <a:prstGeom prst="verticalScroll">
              <a:avLst>
                <a:gd name="adj" fmla="val 524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55574" y="829402"/>
              <a:ext cx="2052321" cy="21242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en-US" altLang="zh-CN" sz="1600" b="1" i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600" b="1" baseline="-25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时刻：</a:t>
              </a:r>
              <a:endParaRPr lang="en-US" altLang="zh-CN" sz="1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defRPr/>
              </a:pP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，输出为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defRPr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输入为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，输出为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en-US" altLang="zh-CN" sz="1600" b="1" i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600" b="1" baseline="-25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1~</a:t>
              </a:r>
              <a:r>
                <a:rPr lang="en-US" altLang="zh-CN" sz="1600" b="1" i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600" b="1" baseline="-25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时刻：</a:t>
              </a:r>
              <a:endParaRPr lang="en-US" altLang="zh-CN" sz="1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defRPr/>
              </a:pP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单纯看没有规律，要联合前一时刻的输入一同来看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7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468"/>
          <p:cNvGrpSpPr/>
          <p:nvPr/>
        </p:nvGrpSpPr>
        <p:grpSpPr bwMode="auto">
          <a:xfrm>
            <a:off x="642910" y="857238"/>
            <a:ext cx="4786346" cy="1000132"/>
            <a:chOff x="-71453" y="780176"/>
            <a:chExt cx="4787350" cy="1000418"/>
          </a:xfrm>
        </p:grpSpPr>
        <p:sp>
          <p:nvSpPr>
            <p:cNvPr id="7" name="竖卷形 6"/>
            <p:cNvSpPr/>
            <p:nvPr/>
          </p:nvSpPr>
          <p:spPr bwMode="auto">
            <a:xfrm>
              <a:off x="-71453" y="780176"/>
              <a:ext cx="4787350" cy="1000418"/>
            </a:xfrm>
            <a:prstGeom prst="verticalScroll">
              <a:avLst>
                <a:gd name="adj" fmla="val 524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55574" y="829402"/>
              <a:ext cx="4660323" cy="908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en-US" altLang="zh-CN" sz="16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时刻：输入为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，输出为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1;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，输出为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en-US" altLang="zh-CN" sz="16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1~</a:t>
              </a:r>
              <a:r>
                <a:rPr lang="en-US" altLang="zh-CN" sz="16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时刻：单纯看没有规律，要联合前一时刻的输入一同来看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7963" y="928676"/>
            <a:ext cx="2670180" cy="3020367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 bwMode="auto">
          <a:xfrm>
            <a:off x="6534896" y="1907410"/>
            <a:ext cx="2065339" cy="145255"/>
            <a:chOff x="3417" y="2450"/>
            <a:chExt cx="1301" cy="122"/>
          </a:xfrm>
        </p:grpSpPr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417" y="2451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378" y="2450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6545284" y="2756611"/>
            <a:ext cx="2078038" cy="148826"/>
            <a:chOff x="3417" y="2992"/>
            <a:chExt cx="1309" cy="125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417" y="2996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4386" y="2992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21"/>
          <p:cNvGrpSpPr/>
          <p:nvPr/>
        </p:nvGrpSpPr>
        <p:grpSpPr bwMode="auto">
          <a:xfrm>
            <a:off x="6546008" y="3595202"/>
            <a:ext cx="2032002" cy="147636"/>
            <a:chOff x="3424" y="3560"/>
            <a:chExt cx="1280" cy="124"/>
          </a:xfrm>
        </p:grpSpPr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424" y="3563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4364" y="3560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22"/>
          <p:cNvGrpSpPr/>
          <p:nvPr/>
        </p:nvGrpSpPr>
        <p:grpSpPr bwMode="auto">
          <a:xfrm>
            <a:off x="6534900" y="2099094"/>
            <a:ext cx="2073279" cy="153589"/>
            <a:chOff x="3417" y="2605"/>
            <a:chExt cx="1306" cy="129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417" y="2605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4383" y="2613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23"/>
          <p:cNvGrpSpPr/>
          <p:nvPr/>
        </p:nvGrpSpPr>
        <p:grpSpPr bwMode="auto">
          <a:xfrm>
            <a:off x="6546876" y="2961243"/>
            <a:ext cx="2097090" cy="148826"/>
            <a:chOff x="3424" y="3146"/>
            <a:chExt cx="1321" cy="125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3424" y="3150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4405" y="3146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24"/>
          <p:cNvGrpSpPr/>
          <p:nvPr/>
        </p:nvGrpSpPr>
        <p:grpSpPr bwMode="auto">
          <a:xfrm>
            <a:off x="6546007" y="3785703"/>
            <a:ext cx="2041526" cy="147636"/>
            <a:chOff x="3424" y="3702"/>
            <a:chExt cx="1286" cy="124"/>
          </a:xfrm>
        </p:grpSpPr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3424" y="3702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4370" y="3705"/>
              <a:ext cx="340" cy="121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52369" y="2214560"/>
          <a:ext cx="1571604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5818"/>
                <a:gridCol w="78578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373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11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795443" y="2203144"/>
          <a:ext cx="1857388" cy="201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8694"/>
                <a:gridCol w="928694"/>
              </a:tblGrid>
              <a:tr h="373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373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111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719507" y="2203144"/>
          <a:ext cx="2000264" cy="237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0132"/>
                <a:gridCol w="1000132"/>
              </a:tblGrid>
              <a:tr h="373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373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0011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0111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1001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64584"/>
            <a:ext cx="5436484" cy="252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714348" y="702220"/>
            <a:ext cx="285752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7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072098" y="862962"/>
          <a:ext cx="1571604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5818"/>
                <a:gridCol w="78578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373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11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786578" y="428610"/>
          <a:ext cx="1857388" cy="201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8694"/>
                <a:gridCol w="928694"/>
              </a:tblGrid>
              <a:tr h="373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373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111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715140" y="2571750"/>
          <a:ext cx="2000264" cy="237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0132"/>
                <a:gridCol w="1000132"/>
              </a:tblGrid>
              <a:tr h="373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200" b="1" i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200" b="1" baseline="-25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时刻</a:t>
                      </a:r>
                      <a:endParaRPr lang="en-US" altLang="zh-CN" sz="1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  <a:endParaRPr lang="zh-CN" alt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373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0011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0101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0110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0111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1001</a:t>
                      </a:r>
                      <a:endParaRPr kumimoji="1"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rgbClr val="0000CC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kumimoji="1"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011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CN" sz="1200" b="1" kern="1200" dirty="0">
                          <a:solidFill>
                            <a:srgbClr val="D60093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1"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100</a:t>
                      </a:r>
                      <a:endParaRPr kumimoji="1" lang="en-US" altLang="zh-CN" sz="12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36" name="组合 468"/>
          <p:cNvGrpSpPr/>
          <p:nvPr/>
        </p:nvGrpSpPr>
        <p:grpSpPr bwMode="auto">
          <a:xfrm>
            <a:off x="785786" y="1142990"/>
            <a:ext cx="4071966" cy="864820"/>
            <a:chOff x="-71454" y="780176"/>
            <a:chExt cx="4072820" cy="865067"/>
          </a:xfrm>
        </p:grpSpPr>
        <p:sp>
          <p:nvSpPr>
            <p:cNvPr id="37" name="竖卷形 36"/>
            <p:cNvSpPr/>
            <p:nvPr/>
          </p:nvSpPr>
          <p:spPr bwMode="auto">
            <a:xfrm>
              <a:off x="-71454" y="780176"/>
              <a:ext cx="4072820" cy="857501"/>
            </a:xfrm>
            <a:prstGeom prst="verticalScroll">
              <a:avLst>
                <a:gd name="adj" fmla="val 524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-20642" y="829402"/>
              <a:ext cx="4022008" cy="8158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en-US" altLang="zh-CN" sz="14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400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时刻：输入为</a:t>
              </a:r>
              <a:r>
                <a: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，输出为</a:t>
              </a:r>
              <a:r>
                <a: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1;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输入为</a:t>
              </a:r>
              <a:r>
                <a: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，输出为</a:t>
              </a:r>
              <a:r>
                <a: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en-US" altLang="zh-CN" sz="14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400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1~</a:t>
              </a:r>
              <a:r>
                <a:rPr lang="en-US" altLang="zh-CN" sz="14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sz="1400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时刻：单纯看没有规律，要联合前一时刻的输入一同来看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1" name="Picture 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743" y="1545431"/>
            <a:ext cx="5113337" cy="2920604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121863" name="AutoShape 11"/>
          <p:cNvSpPr>
            <a:spLocks noChangeArrowheads="1"/>
          </p:cNvSpPr>
          <p:nvPr/>
        </p:nvSpPr>
        <p:spPr bwMode="auto">
          <a:xfrm rot="20171049">
            <a:off x="5593449" y="1476523"/>
            <a:ext cx="184731" cy="461665"/>
          </a:xfrm>
          <a:prstGeom prst="curvedLeftArrow">
            <a:avLst>
              <a:gd name="adj1" fmla="val 47929"/>
              <a:gd name="adj2" fmla="val 95859"/>
              <a:gd name="adj3" fmla="val 33333"/>
            </a:avLst>
          </a:prstGeom>
          <a:solidFill>
            <a:srgbClr val="CCFFFF"/>
          </a:solidFill>
          <a:ln w="19050">
            <a:solidFill>
              <a:schemeClr val="bg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8880" y="2074672"/>
            <a:ext cx="3556834" cy="2416132"/>
          </a:xfrm>
          <a:prstGeom prst="rect">
            <a:avLst/>
          </a:prstGeom>
          <a:ln w="19050">
            <a:solidFill>
              <a:srgbClr val="336600"/>
            </a:solidFill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70396" y="762258"/>
            <a:ext cx="185738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1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2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7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83568" y="1059582"/>
            <a:ext cx="3556834" cy="2416132"/>
          </a:xfrm>
          <a:prstGeom prst="rect">
            <a:avLst/>
          </a:prstGeom>
          <a:ln w="19050">
            <a:solidFill>
              <a:srgbClr val="336600"/>
            </a:solidFill>
          </a:ln>
        </p:spPr>
      </p:pic>
      <p:sp>
        <p:nvSpPr>
          <p:cNvPr id="12" name="AutoShape 64"/>
          <p:cNvSpPr>
            <a:spLocks noChangeArrowheads="1"/>
          </p:cNvSpPr>
          <p:nvPr/>
        </p:nvSpPr>
        <p:spPr bwMode="auto">
          <a:xfrm rot="16200000">
            <a:off x="4337968" y="2194469"/>
            <a:ext cx="216000" cy="32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83568" y="634574"/>
            <a:ext cx="15350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2" descr="ELEG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122592"/>
            <a:ext cx="3873874" cy="2385262"/>
          </a:xfrm>
          <a:prstGeom prst="rect">
            <a:avLst/>
          </a:prstGeom>
          <a:ln w="19050">
            <a:solidFill>
              <a:srgbClr val="336600"/>
            </a:solidFill>
          </a:ln>
        </p:spPr>
      </p:pic>
      <p:grpSp>
        <p:nvGrpSpPr>
          <p:cNvPr id="6" name="组合 5"/>
          <p:cNvGrpSpPr/>
          <p:nvPr/>
        </p:nvGrpSpPr>
        <p:grpSpPr>
          <a:xfrm>
            <a:off x="1648266" y="3907301"/>
            <a:ext cx="1657254" cy="812497"/>
            <a:chOff x="1073425" y="3779178"/>
            <a:chExt cx="1657254" cy="812497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414232" y="4361338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>
                  <a:ea typeface="宋体" panose="02010600030101010101" pitchFamily="2" charset="-122"/>
                </a:rPr>
                <a:t>H</a:t>
              </a:r>
              <a:endParaRPr lang="en-US" altLang="zh-CN" sz="1000" b="1" dirty="0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096814" y="4361338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780367" y="4361338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462949" y="4361338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414232" y="4131973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>
                  <a:ea typeface="宋体" panose="02010600030101010101" pitchFamily="2" charset="-122"/>
                </a:rPr>
                <a:t>M</a:t>
              </a:r>
              <a:endParaRPr lang="en-US" altLang="zh-CN" sz="1000" b="1" dirty="0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096814" y="4131973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000" b="1" dirty="0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780367" y="4131973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>
                  <a:ea typeface="宋体" panose="02010600030101010101" pitchFamily="2" charset="-122"/>
                </a:rPr>
                <a:t>B</a:t>
              </a:r>
              <a:endParaRPr lang="en-US" altLang="zh-CN" sz="1000" b="1" dirty="0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1462949" y="4131973"/>
              <a:ext cx="317418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>
                  <a:ea typeface="宋体" panose="02010600030101010101" pitchFamily="2" charset="-122"/>
                </a:rPr>
                <a:t>A</a:t>
              </a:r>
              <a:endParaRPr lang="en-US" altLang="zh-CN" sz="1000" b="1" dirty="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1462949" y="4131973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1462949" y="4361338"/>
              <a:ext cx="126773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462949" y="4590703"/>
              <a:ext cx="1267730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462949" y="4131973"/>
              <a:ext cx="0" cy="45873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1780367" y="4131973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2096814" y="4131973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2414232" y="4131973"/>
              <a:ext cx="0" cy="45873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2730679" y="4361338"/>
              <a:ext cx="0" cy="22936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730679" y="4131973"/>
              <a:ext cx="0" cy="22936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295018" y="3961893"/>
              <a:ext cx="167931" cy="17008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479451" y="3930792"/>
              <a:ext cx="1231814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00     01     11    10</a:t>
              </a:r>
              <a:endParaRPr lang="en-US" altLang="zh-CN" sz="1000" b="1" dirty="0"/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257161" y="4199033"/>
              <a:ext cx="190257" cy="39264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altLang="zh-CN" sz="1000" b="1" dirty="0"/>
                <a:t>0</a:t>
              </a:r>
              <a:endParaRPr lang="en-US" altLang="zh-CN" sz="1000" b="1" dirty="0"/>
            </a:p>
            <a:p>
              <a:pPr>
                <a:lnSpc>
                  <a:spcPct val="65000"/>
                </a:lnSpc>
              </a:pPr>
              <a:endParaRPr lang="en-US" altLang="zh-CN" sz="1000" b="1" dirty="0"/>
            </a:p>
            <a:p>
              <a:pPr>
                <a:lnSpc>
                  <a:spcPct val="65000"/>
                </a:lnSpc>
              </a:pPr>
              <a:r>
                <a:rPr lang="en-US" altLang="zh-CN" sz="1000" b="1" dirty="0"/>
                <a:t>1</a:t>
              </a:r>
              <a:endParaRPr lang="en-US" altLang="zh-CN" sz="1000" b="1" dirty="0"/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073425" y="3916525"/>
              <a:ext cx="431960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Q</a:t>
              </a:r>
              <a:r>
                <a:rPr lang="en-US" altLang="zh-CN" sz="1000" b="1" baseline="-25000" dirty="0"/>
                <a:t>3</a:t>
              </a:r>
              <a:endParaRPr lang="en-US" altLang="zh-CN" sz="1000" b="1" baseline="30000" dirty="0"/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1220275" y="3779178"/>
              <a:ext cx="631924" cy="24588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Q</a:t>
              </a:r>
              <a:r>
                <a:rPr lang="en-US" altLang="zh-CN" sz="1000" b="1" baseline="-25000" dirty="0"/>
                <a:t>2</a:t>
              </a:r>
              <a:r>
                <a:rPr lang="en-US" altLang="zh-CN" sz="1000" b="1" dirty="0"/>
                <a:t>Q</a:t>
              </a:r>
              <a:r>
                <a:rPr lang="en-US" altLang="zh-CN" sz="1000" b="1" baseline="-25000" dirty="0"/>
                <a:t>1</a:t>
              </a:r>
              <a:endParaRPr lang="en-US" altLang="zh-CN" sz="1000" b="1" baseline="30000" dirty="0"/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095313" y="4134163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>
                  <a:ea typeface="宋体" panose="02010600030101010101" pitchFamily="2" charset="-122"/>
                </a:rPr>
                <a:t>E</a:t>
              </a:r>
              <a:endParaRPr lang="en-US" altLang="zh-CN" sz="1000" b="1" dirty="0"/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099345" y="4355896"/>
              <a:ext cx="316447" cy="22936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>
                  <a:ea typeface="宋体" panose="02010600030101010101" pitchFamily="2" charset="-122"/>
                </a:rPr>
                <a:t>D</a:t>
              </a:r>
              <a:endParaRPr lang="en-US" altLang="zh-CN" sz="1000" b="1" dirty="0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1774041" y="4354360"/>
              <a:ext cx="316447" cy="229365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000" b="1" dirty="0">
                  <a:ea typeface="宋体" panose="02010600030101010101" pitchFamily="2" charset="-122"/>
                </a:rPr>
                <a:t>C</a:t>
              </a:r>
              <a:endParaRPr lang="en-US" altLang="zh-CN" sz="1000" b="1" dirty="0"/>
            </a:p>
          </p:txBody>
        </p:sp>
      </p:grpSp>
      <p:sp>
        <p:nvSpPr>
          <p:cNvPr id="7" name="下箭头 6"/>
          <p:cNvSpPr/>
          <p:nvPr/>
        </p:nvSpPr>
        <p:spPr bwMode="auto">
          <a:xfrm>
            <a:off x="2427040" y="3651870"/>
            <a:ext cx="200744" cy="255431"/>
          </a:xfrm>
          <a:prstGeom prst="downArrow">
            <a:avLst/>
          </a:prstGeom>
          <a:solidFill>
            <a:srgbClr val="FFFF0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 rot="20393615">
            <a:off x="4134695" y="4020410"/>
            <a:ext cx="360040" cy="214786"/>
          </a:xfrm>
          <a:prstGeom prst="rightArrow">
            <a:avLst/>
          </a:prstGeom>
          <a:solidFill>
            <a:srgbClr val="FFFF0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485941" y="668477"/>
            <a:ext cx="22462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状态转换真值表 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7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7" grpId="0" bldLvl="0" animBg="1"/>
      <p:bldP spid="8" grpId="0" bldLvl="0" animBg="1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1333670"/>
            <a:ext cx="3873874" cy="2385262"/>
          </a:xfrm>
          <a:prstGeom prst="rect">
            <a:avLst/>
          </a:prstGeom>
          <a:ln w="19050">
            <a:solidFill>
              <a:srgbClr val="336600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4644008" y="627534"/>
            <a:ext cx="4341211" cy="4392488"/>
            <a:chOff x="4644008" y="627534"/>
            <a:chExt cx="4341211" cy="439248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4509" y="627534"/>
              <a:ext cx="4229979" cy="211929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4008" y="2909711"/>
              <a:ext cx="4341211" cy="2110311"/>
            </a:xfrm>
            <a:prstGeom prst="rect">
              <a:avLst/>
            </a:prstGeom>
          </p:spPr>
        </p:pic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3568" y="668477"/>
            <a:ext cx="22462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状态转换真值表 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2" descr="ELEG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756246" y="3964866"/>
            <a:ext cx="208756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7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987574"/>
            <a:ext cx="551973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9"/>
          <p:cNvSpPr txBox="1">
            <a:spLocks noChangeArrowheads="1"/>
          </p:cNvSpPr>
          <p:nvPr/>
        </p:nvSpPr>
        <p:spPr bwMode="auto">
          <a:xfrm>
            <a:off x="827584" y="627534"/>
            <a:ext cx="201622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2" descr="ELEG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49"/>
          <p:cNvSpPr txBox="1">
            <a:spLocks noChangeArrowheads="1"/>
          </p:cNvSpPr>
          <p:nvPr/>
        </p:nvSpPr>
        <p:spPr bwMode="auto">
          <a:xfrm>
            <a:off x="827584" y="3385253"/>
            <a:ext cx="201622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7.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无关项检查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7401" y="996866"/>
            <a:ext cx="1440160" cy="212737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043608" y="3835250"/>
            <a:ext cx="3199797" cy="1184772"/>
            <a:chOff x="1102874" y="3801277"/>
            <a:chExt cx="3199797" cy="11847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721" y="3801277"/>
              <a:ext cx="1123950" cy="2667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721" y="4103617"/>
              <a:ext cx="1019175" cy="2571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721" y="4396432"/>
              <a:ext cx="3028950" cy="2857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3330" y="4709824"/>
              <a:ext cx="1266825" cy="276225"/>
            </a:xfrm>
            <a:prstGeom prst="rect">
              <a:avLst/>
            </a:prstGeom>
          </p:spPr>
        </p:pic>
        <p:sp>
          <p:nvSpPr>
            <p:cNvPr id="10" name="左大括号 9"/>
            <p:cNvSpPr/>
            <p:nvPr/>
          </p:nvSpPr>
          <p:spPr bwMode="auto">
            <a:xfrm>
              <a:off x="1102874" y="3849704"/>
              <a:ext cx="144000" cy="1080000"/>
            </a:xfrm>
            <a:prstGeom prst="leftBrace">
              <a:avLst>
                <a:gd name="adj1" fmla="val 58353"/>
                <a:gd name="adj2" fmla="val 50000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87307" y="3560117"/>
            <a:ext cx="4713801" cy="1484814"/>
            <a:chOff x="4087307" y="3560117"/>
            <a:chExt cx="4713801" cy="1484814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4087307" y="3560117"/>
              <a:ext cx="4713801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 dirty="0">
                  <a:latin typeface="+mj-lt"/>
                  <a:ea typeface="黑体" panose="02010609060101010101" pitchFamily="49" charset="-122"/>
                </a:rPr>
                <a:t>将无关状态</a:t>
              </a:r>
              <a:r>
                <a:rPr lang="en-US" altLang="zh-CN" sz="1400" b="1" dirty="0">
                  <a:solidFill>
                    <a:srgbClr val="0000CC"/>
                  </a:solidFill>
                </a:rPr>
                <a:t>Q</a:t>
              </a:r>
              <a:r>
                <a:rPr lang="en-US" altLang="zh-CN" sz="1400" b="1" baseline="-25000" dirty="0">
                  <a:solidFill>
                    <a:srgbClr val="0000CC"/>
                  </a:solidFill>
                </a:rPr>
                <a:t>3</a:t>
              </a:r>
              <a:r>
                <a:rPr lang="en-US" altLang="zh-CN" sz="1400" b="1" dirty="0">
                  <a:solidFill>
                    <a:srgbClr val="0000CC"/>
                  </a:solidFill>
                </a:rPr>
                <a:t>Q</a:t>
              </a:r>
              <a:r>
                <a:rPr lang="en-US" altLang="zh-CN" sz="1400" b="1" baseline="-25000" dirty="0">
                  <a:solidFill>
                    <a:srgbClr val="0000CC"/>
                  </a:solidFill>
                </a:rPr>
                <a:t>2</a:t>
              </a:r>
              <a:r>
                <a:rPr lang="en-US" altLang="zh-CN" sz="1400" b="1" dirty="0">
                  <a:solidFill>
                    <a:srgbClr val="0000CC"/>
                  </a:solidFill>
                </a:rPr>
                <a:t>Q</a:t>
              </a:r>
              <a:r>
                <a:rPr lang="en-US" altLang="zh-CN" sz="1400" b="1" baseline="-25000" dirty="0">
                  <a:solidFill>
                    <a:srgbClr val="0000CC"/>
                  </a:solidFill>
                </a:rPr>
                <a:t>1</a:t>
              </a:r>
              <a:r>
                <a:rPr lang="en-US" altLang="zh-CN" sz="1400" b="1" dirty="0">
                  <a:solidFill>
                    <a:srgbClr val="0000CC"/>
                  </a:solidFill>
                  <a:latin typeface="+mj-lt"/>
                  <a:ea typeface="黑体" panose="02010609060101010101" pitchFamily="49" charset="-122"/>
                </a:rPr>
                <a:t>=100</a:t>
              </a:r>
              <a:r>
                <a:rPr lang="zh-CN" altLang="en-US" sz="1400" b="1" dirty="0">
                  <a:latin typeface="+mj-lt"/>
                  <a:ea typeface="黑体" panose="02010609060101010101" pitchFamily="49" charset="-122"/>
                </a:rPr>
                <a:t>代入次态方程和输出方程计算</a:t>
              </a:r>
              <a:endParaRPr lang="zh-CN" altLang="en-US" sz="1400" b="1" dirty="0">
                <a:latin typeface="+mj-lt"/>
                <a:ea typeface="黑体" panose="02010609060101010101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145633" y="3939902"/>
              <a:ext cx="1308100" cy="786387"/>
              <a:chOff x="5145633" y="4132581"/>
              <a:chExt cx="1308100" cy="786387"/>
            </a:xfrm>
          </p:grpSpPr>
          <p:sp>
            <p:nvSpPr>
              <p:cNvPr id="19" name="Oval 101"/>
              <p:cNvSpPr>
                <a:spLocks noChangeArrowheads="1"/>
              </p:cNvSpPr>
              <p:nvPr/>
            </p:nvSpPr>
            <p:spPr bwMode="auto">
              <a:xfrm>
                <a:off x="6083846" y="4134962"/>
                <a:ext cx="360363" cy="35956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latin typeface="+mj-lt"/>
                  </a:rPr>
                  <a:t>001</a:t>
                </a:r>
                <a:endParaRPr lang="en-US" altLang="zh-CN" sz="1400" b="1" dirty="0">
                  <a:latin typeface="+mj-lt"/>
                </a:endParaRPr>
              </a:p>
            </p:txBody>
          </p:sp>
          <p:sp>
            <p:nvSpPr>
              <p:cNvPr id="20" name="Line 102"/>
              <p:cNvSpPr>
                <a:spLocks noChangeShapeType="1"/>
              </p:cNvSpPr>
              <p:nvPr/>
            </p:nvSpPr>
            <p:spPr bwMode="auto">
              <a:xfrm flipV="1">
                <a:off x="5185321" y="4326653"/>
                <a:ext cx="898525" cy="21431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600" b="1">
                  <a:latin typeface="+mj-lt"/>
                </a:endParaRPr>
              </a:p>
            </p:txBody>
          </p:sp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5580608" y="4132581"/>
                <a:ext cx="538163" cy="2393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  <a:spcBef>
                    <a:spcPts val="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0/0</a:t>
                </a:r>
                <a:endParaRPr lang="en-US" altLang="zh-CN" sz="1400" b="1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Oval 99"/>
              <p:cNvSpPr>
                <a:spLocks noChangeArrowheads="1"/>
              </p:cNvSpPr>
              <p:nvPr/>
            </p:nvSpPr>
            <p:spPr bwMode="auto">
              <a:xfrm>
                <a:off x="5145633" y="4156393"/>
                <a:ext cx="360363" cy="35956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latin typeface="+mj-lt"/>
                  </a:rPr>
                  <a:t>100</a:t>
                </a:r>
                <a:endParaRPr lang="en-US" altLang="zh-CN" sz="1400" b="1" dirty="0">
                  <a:latin typeface="+mj-lt"/>
                </a:endParaRPr>
              </a:p>
            </p:txBody>
          </p:sp>
          <p:sp>
            <p:nvSpPr>
              <p:cNvPr id="23" name="Oval 101"/>
              <p:cNvSpPr>
                <a:spLocks noChangeArrowheads="1"/>
              </p:cNvSpPr>
              <p:nvPr/>
            </p:nvSpPr>
            <p:spPr bwMode="auto">
              <a:xfrm>
                <a:off x="6093370" y="4559399"/>
                <a:ext cx="360363" cy="35956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latin typeface="+mj-lt"/>
                  </a:rPr>
                  <a:t>101</a:t>
                </a:r>
                <a:endParaRPr lang="en-US" altLang="zh-CN" sz="1400" b="1" dirty="0">
                  <a:latin typeface="+mj-lt"/>
                </a:endParaRPr>
              </a:p>
            </p:txBody>
          </p:sp>
          <p:sp>
            <p:nvSpPr>
              <p:cNvPr id="24" name="Text Box 104"/>
              <p:cNvSpPr txBox="1">
                <a:spLocks noChangeArrowheads="1"/>
              </p:cNvSpPr>
              <p:nvPr/>
            </p:nvSpPr>
            <p:spPr bwMode="auto">
              <a:xfrm>
                <a:off x="5436096" y="4564629"/>
                <a:ext cx="538163" cy="2393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  <a:spcBef>
                    <a:spcPts val="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1/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+mj-lt"/>
                    <a:ea typeface="宋体" panose="02010600030101010101" pitchFamily="2" charset="-122"/>
                  </a:rPr>
                  <a:t>1</a:t>
                </a:r>
                <a:endParaRPr lang="en-US" altLang="zh-CN" sz="1400" b="1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102"/>
              <p:cNvSpPr>
                <a:spLocks noChangeShapeType="1"/>
              </p:cNvSpPr>
              <p:nvPr/>
            </p:nvSpPr>
            <p:spPr bwMode="auto">
              <a:xfrm>
                <a:off x="5477421" y="4447331"/>
                <a:ext cx="641350" cy="23889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600" b="1">
                  <a:latin typeface="+mj-lt"/>
                </a:endParaRPr>
              </a:p>
            </p:txBody>
          </p:sp>
        </p:grpSp>
        <p:sp>
          <p:nvSpPr>
            <p:cNvPr id="27" name="Text Box 107"/>
            <p:cNvSpPr txBox="1">
              <a:spLocks noChangeArrowheads="1"/>
            </p:cNvSpPr>
            <p:nvPr/>
          </p:nvSpPr>
          <p:spPr bwMode="auto">
            <a:xfrm>
              <a:off x="6876256" y="40119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latin typeface="+mj-lt"/>
                  <a:ea typeface="黑体" panose="02010609060101010101" pitchFamily="49" charset="-122"/>
                </a:rPr>
                <a:t>电路可以自启动</a:t>
              </a:r>
              <a:endParaRPr lang="zh-CN" altLang="en-US" sz="1600" b="1" dirty="0">
                <a:latin typeface="+mj-lt"/>
                <a:ea typeface="黑体" panose="02010609060101010101" pitchFamily="49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736071" y="4579616"/>
              <a:ext cx="936600" cy="465315"/>
              <a:chOff x="4736071" y="4579616"/>
              <a:chExt cx="936600" cy="465315"/>
            </a:xfrm>
          </p:grpSpPr>
          <p:sp>
            <p:nvSpPr>
              <p:cNvPr id="13" name="圆角矩形标注 12"/>
              <p:cNvSpPr/>
              <p:nvPr/>
            </p:nvSpPr>
            <p:spPr bwMode="auto">
              <a:xfrm>
                <a:off x="4736071" y="4579616"/>
                <a:ext cx="864000" cy="432000"/>
              </a:xfrm>
              <a:prstGeom prst="wedgeRoundRectCallout">
                <a:avLst>
                  <a:gd name="adj1" fmla="val 58491"/>
                  <a:gd name="adj2" fmla="val -48931"/>
                  <a:gd name="adj3" fmla="val 16667"/>
                </a:avLst>
              </a:prstGeom>
              <a:solidFill>
                <a:srgbClr val="FFCCFF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07"/>
              <p:cNvSpPr txBox="1">
                <a:spLocks noChangeArrowheads="1"/>
              </p:cNvSpPr>
              <p:nvPr/>
            </p:nvSpPr>
            <p:spPr bwMode="auto">
              <a:xfrm>
                <a:off x="4769409" y="4583266"/>
                <a:ext cx="903262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1200" b="1" dirty="0">
                    <a:latin typeface="+mj-lt"/>
                    <a:ea typeface="黑体" panose="02010609060101010101" pitchFamily="49" charset="-122"/>
                  </a:rPr>
                  <a:t>当</a:t>
                </a:r>
                <a:r>
                  <a:rPr lang="en-US" altLang="zh-CN" sz="1200" b="1" dirty="0">
                    <a:latin typeface="+mj-lt"/>
                    <a:ea typeface="黑体" panose="02010609060101010101" pitchFamily="49" charset="-122"/>
                  </a:rPr>
                  <a:t>X=1</a:t>
                </a:r>
                <a:r>
                  <a:rPr lang="zh-CN" altLang="en-US" sz="1200" b="1" dirty="0">
                    <a:latin typeface="+mj-lt"/>
                    <a:ea typeface="黑体" panose="02010609060101010101" pitchFamily="49" charset="-122"/>
                  </a:rPr>
                  <a:t>时，输出错误</a:t>
                </a:r>
                <a:endParaRPr lang="zh-CN" altLang="en-US" sz="1200" b="1" dirty="0">
                  <a:latin typeface="+mj-lt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7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" name="Text Box 149"/>
          <p:cNvSpPr txBox="1">
            <a:spLocks noChangeArrowheads="1"/>
          </p:cNvSpPr>
          <p:nvPr/>
        </p:nvSpPr>
        <p:spPr bwMode="auto">
          <a:xfrm>
            <a:off x="4499992" y="627534"/>
            <a:ext cx="158417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4.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" name="Rectangle 167"/>
          <p:cNvSpPr>
            <a:spLocks noChangeArrowheads="1"/>
          </p:cNvSpPr>
          <p:nvPr/>
        </p:nvSpPr>
        <p:spPr bwMode="auto">
          <a:xfrm>
            <a:off x="683568" y="627534"/>
            <a:ext cx="20875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0" y="1059582"/>
            <a:ext cx="4324350" cy="3968031"/>
            <a:chOff x="0" y="1059582"/>
            <a:chExt cx="4324350" cy="3968031"/>
          </a:xfrm>
        </p:grpSpPr>
        <p:grpSp>
          <p:nvGrpSpPr>
            <p:cNvPr id="239" name="组合 238"/>
            <p:cNvGrpSpPr/>
            <p:nvPr/>
          </p:nvGrpSpPr>
          <p:grpSpPr>
            <a:xfrm>
              <a:off x="35496" y="3075806"/>
              <a:ext cx="2971050" cy="1951807"/>
              <a:chOff x="35496" y="3075806"/>
              <a:chExt cx="2971050" cy="1951807"/>
            </a:xfrm>
          </p:grpSpPr>
          <p:graphicFrame>
            <p:nvGraphicFramePr>
              <p:cNvPr id="8196" name="Object 113"/>
              <p:cNvGraphicFramePr>
                <a:graphicFrameLocks noChangeAspect="1"/>
              </p:cNvGraphicFramePr>
              <p:nvPr/>
            </p:nvGraphicFramePr>
            <p:xfrm>
              <a:off x="2627784" y="3507854"/>
              <a:ext cx="378762" cy="2160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公式" r:id="rId2" imgW="8534400" imgH="5181600" progId="Equation.3">
                      <p:embed/>
                    </p:oleObj>
                  </mc:Choice>
                  <mc:Fallback>
                    <p:oleObj name="公式" r:id="rId2" imgW="8534400" imgH="5181600" progId="Equation.3">
                      <p:embed/>
                      <p:pic>
                        <p:nvPicPr>
                          <p:cNvPr id="0" name="图片 102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627784" y="3507854"/>
                            <a:ext cx="378762" cy="21602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7" name="Object 6"/>
              <p:cNvGraphicFramePr>
                <a:graphicFrameLocks noChangeAspect="1"/>
              </p:cNvGraphicFramePr>
              <p:nvPr/>
            </p:nvGraphicFramePr>
            <p:xfrm>
              <a:off x="85725" y="4730750"/>
              <a:ext cx="2565400" cy="296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Equation" r:id="rId4" imgW="41452800" imgH="6400800" progId="">
                      <p:embed/>
                    </p:oleObj>
                  </mc:Choice>
                  <mc:Fallback>
                    <p:oleObj name="Equation" r:id="rId4" imgW="41452800" imgH="6400800" progId="">
                      <p:embed/>
                      <p:pic>
                        <p:nvPicPr>
                          <p:cNvPr id="0" name="图片 1025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5725" y="4730750"/>
                            <a:ext cx="2565400" cy="29686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1" name="组合 113"/>
              <p:cNvGrpSpPr/>
              <p:nvPr/>
            </p:nvGrpSpPr>
            <p:grpSpPr bwMode="auto">
              <a:xfrm>
                <a:off x="35496" y="3075806"/>
                <a:ext cx="2107484" cy="1528773"/>
                <a:chOff x="5945968" y="1063530"/>
                <a:chExt cx="2980189" cy="2030962"/>
              </a:xfrm>
            </p:grpSpPr>
            <p:sp>
              <p:nvSpPr>
                <p:cNvPr id="122" name="Rectangle 6"/>
                <p:cNvSpPr>
                  <a:spLocks noChangeArrowheads="1"/>
                </p:cNvSpPr>
                <p:nvPr/>
              </p:nvSpPr>
              <p:spPr bwMode="auto">
                <a:xfrm>
                  <a:off x="8301459" y="1975170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23" name="Rectangle 7"/>
                <p:cNvSpPr>
                  <a:spLocks noChangeArrowheads="1"/>
                </p:cNvSpPr>
                <p:nvPr/>
              </p:nvSpPr>
              <p:spPr bwMode="auto">
                <a:xfrm>
                  <a:off x="7782347" y="1975170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124" name="Rectangle 8"/>
                <p:cNvSpPr>
                  <a:spLocks noChangeArrowheads="1"/>
                </p:cNvSpPr>
                <p:nvPr/>
              </p:nvSpPr>
              <p:spPr bwMode="auto">
                <a:xfrm>
                  <a:off x="7264822" y="1975170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25" name="Rectangle 9"/>
                <p:cNvSpPr>
                  <a:spLocks noChangeArrowheads="1"/>
                </p:cNvSpPr>
                <p:nvPr/>
              </p:nvSpPr>
              <p:spPr bwMode="auto">
                <a:xfrm>
                  <a:off x="6745709" y="1975170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26" name="Rectangle 10"/>
                <p:cNvSpPr>
                  <a:spLocks noChangeArrowheads="1"/>
                </p:cNvSpPr>
                <p:nvPr/>
              </p:nvSpPr>
              <p:spPr bwMode="auto">
                <a:xfrm>
                  <a:off x="8301459" y="1601977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27" name="Rectangle 11"/>
                <p:cNvSpPr>
                  <a:spLocks noChangeArrowheads="1"/>
                </p:cNvSpPr>
                <p:nvPr/>
              </p:nvSpPr>
              <p:spPr bwMode="auto">
                <a:xfrm>
                  <a:off x="7782347" y="1601977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64822" y="1601977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29" name="Rectangle 13"/>
                <p:cNvSpPr>
                  <a:spLocks noChangeArrowheads="1"/>
                </p:cNvSpPr>
                <p:nvPr/>
              </p:nvSpPr>
              <p:spPr bwMode="auto">
                <a:xfrm>
                  <a:off x="6745709" y="1601977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30" name="Line 14"/>
                <p:cNvSpPr>
                  <a:spLocks noChangeShapeType="1"/>
                </p:cNvSpPr>
                <p:nvPr/>
              </p:nvSpPr>
              <p:spPr bwMode="auto">
                <a:xfrm>
                  <a:off x="6745709" y="1601977"/>
                  <a:ext cx="2073275" cy="0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1" name="Line 15"/>
                <p:cNvSpPr>
                  <a:spLocks noChangeShapeType="1"/>
                </p:cNvSpPr>
                <p:nvPr/>
              </p:nvSpPr>
              <p:spPr bwMode="auto">
                <a:xfrm>
                  <a:off x="6745709" y="1975170"/>
                  <a:ext cx="2073275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2" name="Line 17"/>
                <p:cNvSpPr>
                  <a:spLocks noChangeShapeType="1"/>
                </p:cNvSpPr>
                <p:nvPr/>
              </p:nvSpPr>
              <p:spPr bwMode="auto">
                <a:xfrm>
                  <a:off x="6745709" y="1601977"/>
                  <a:ext cx="0" cy="746386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3" name="Line 18"/>
                <p:cNvSpPr>
                  <a:spLocks noChangeShapeType="1"/>
                </p:cNvSpPr>
                <p:nvPr/>
              </p:nvSpPr>
              <p:spPr bwMode="auto">
                <a:xfrm>
                  <a:off x="7264822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4" name="Line 19"/>
                <p:cNvSpPr>
                  <a:spLocks noChangeShapeType="1"/>
                </p:cNvSpPr>
                <p:nvPr/>
              </p:nvSpPr>
              <p:spPr bwMode="auto">
                <a:xfrm>
                  <a:off x="7782347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5" name="Line 20"/>
                <p:cNvSpPr>
                  <a:spLocks noChangeShapeType="1"/>
                </p:cNvSpPr>
                <p:nvPr/>
              </p:nvSpPr>
              <p:spPr bwMode="auto">
                <a:xfrm>
                  <a:off x="8301459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6" name="Line 21"/>
                <p:cNvSpPr>
                  <a:spLocks noChangeShapeType="1"/>
                </p:cNvSpPr>
                <p:nvPr/>
              </p:nvSpPr>
              <p:spPr bwMode="auto">
                <a:xfrm>
                  <a:off x="8818984" y="1975170"/>
                  <a:ext cx="0" cy="373193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7" name="Line 22"/>
                <p:cNvSpPr>
                  <a:spLocks noChangeShapeType="1"/>
                </p:cNvSpPr>
                <p:nvPr/>
              </p:nvSpPr>
              <p:spPr bwMode="auto">
                <a:xfrm>
                  <a:off x="8818984" y="1601977"/>
                  <a:ext cx="0" cy="373193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8" name="Line 23"/>
                <p:cNvSpPr>
                  <a:spLocks noChangeShapeType="1"/>
                </p:cNvSpPr>
                <p:nvPr/>
              </p:nvSpPr>
              <p:spPr bwMode="auto">
                <a:xfrm>
                  <a:off x="6471072" y="1325245"/>
                  <a:ext cx="274638" cy="276732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3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737102" y="1274642"/>
                  <a:ext cx="2189055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/>
                    <a:t>00     01     11     10</a:t>
                  </a:r>
                  <a:endParaRPr lang="en-US" altLang="zh-CN" sz="1200" b="1" dirty="0"/>
                </a:p>
              </p:txBody>
            </p:sp>
            <p:sp>
              <p:nvSpPr>
                <p:cNvPr id="14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304856" y="1711086"/>
                  <a:ext cx="504057" cy="1380562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00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01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11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10</a:t>
                  </a:r>
                  <a:endParaRPr lang="en-US" altLang="zh-CN" sz="1200" b="1" dirty="0"/>
                </a:p>
              </p:txBody>
            </p:sp>
            <p:sp>
              <p:nvSpPr>
                <p:cNvPr id="14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945968" y="1290465"/>
                  <a:ext cx="774845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 smtClean="0"/>
                    <a:t>XQ</a:t>
                  </a:r>
                  <a:r>
                    <a:rPr lang="en-US" altLang="zh-CN" sz="1200" b="1" baseline="-25000" dirty="0" smtClean="0"/>
                    <a:t>3</a:t>
                  </a:r>
                  <a:r>
                    <a:rPr lang="en-US" altLang="zh-CN" sz="1200" b="1" baseline="30000" dirty="0" smtClean="0"/>
                    <a:t>n</a:t>
                  </a:r>
                  <a:endParaRPr lang="en-US" altLang="zh-CN" sz="1200" b="1" baseline="30000" dirty="0"/>
                </a:p>
              </p:txBody>
            </p:sp>
            <p:sp>
              <p:nvSpPr>
                <p:cNvPr id="14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362588" y="1063530"/>
                  <a:ext cx="955072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 smtClean="0"/>
                    <a:t>Q</a:t>
                  </a:r>
                  <a:r>
                    <a:rPr lang="en-US" altLang="zh-CN" sz="1200" b="1" baseline="-25000" dirty="0" smtClean="0"/>
                    <a:t>2</a:t>
                  </a:r>
                  <a:r>
                    <a:rPr lang="en-US" altLang="zh-CN" sz="1200" b="1" baseline="30000" dirty="0" smtClean="0"/>
                    <a:t>n</a:t>
                  </a:r>
                  <a:r>
                    <a:rPr lang="en-US" altLang="zh-CN" sz="1200" b="1" dirty="0" smtClean="0"/>
                    <a:t>Q</a:t>
                  </a:r>
                  <a:r>
                    <a:rPr lang="en-US" altLang="zh-CN" sz="1200" b="1" baseline="-25000" dirty="0" smtClean="0"/>
                    <a:t>1</a:t>
                  </a:r>
                  <a:r>
                    <a:rPr lang="en-US" altLang="zh-CN" sz="1200" b="1" baseline="30000" dirty="0" smtClean="0"/>
                    <a:t>n</a:t>
                  </a:r>
                  <a:endParaRPr lang="en-US" altLang="zh-CN" sz="1200" b="1" baseline="30000" dirty="0"/>
                </a:p>
              </p:txBody>
            </p:sp>
            <p:sp>
              <p:nvSpPr>
                <p:cNvPr id="143" name="Rectangle 6"/>
                <p:cNvSpPr>
                  <a:spLocks noChangeArrowheads="1"/>
                </p:cNvSpPr>
                <p:nvPr/>
              </p:nvSpPr>
              <p:spPr bwMode="auto">
                <a:xfrm>
                  <a:off x="8303520" y="2721299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44" name="Rectangle 7"/>
                <p:cNvSpPr>
                  <a:spLocks noChangeArrowheads="1"/>
                </p:cNvSpPr>
                <p:nvPr/>
              </p:nvSpPr>
              <p:spPr bwMode="auto">
                <a:xfrm>
                  <a:off x="7784408" y="2721299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45" name="Rectangle 8"/>
                <p:cNvSpPr>
                  <a:spLocks noChangeArrowheads="1"/>
                </p:cNvSpPr>
                <p:nvPr/>
              </p:nvSpPr>
              <p:spPr bwMode="auto">
                <a:xfrm>
                  <a:off x="7266883" y="2721299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46" name="Rectangle 9"/>
                <p:cNvSpPr>
                  <a:spLocks noChangeArrowheads="1"/>
                </p:cNvSpPr>
                <p:nvPr/>
              </p:nvSpPr>
              <p:spPr bwMode="auto">
                <a:xfrm>
                  <a:off x="6747770" y="2721299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1</a:t>
                  </a:r>
                  <a:endParaRPr lang="en-US" altLang="zh-CN" sz="1200" b="1"/>
                </a:p>
              </p:txBody>
            </p:sp>
            <p:sp>
              <p:nvSpPr>
                <p:cNvPr id="147" name="Rectangle 10"/>
                <p:cNvSpPr>
                  <a:spLocks noChangeArrowheads="1"/>
                </p:cNvSpPr>
                <p:nvPr/>
              </p:nvSpPr>
              <p:spPr bwMode="auto">
                <a:xfrm>
                  <a:off x="8303520" y="2348106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4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84408" y="2348106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49" name="Rectangle 12"/>
                <p:cNvSpPr>
                  <a:spLocks noChangeArrowheads="1"/>
                </p:cNvSpPr>
                <p:nvPr/>
              </p:nvSpPr>
              <p:spPr bwMode="auto">
                <a:xfrm>
                  <a:off x="7266883" y="2348106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50" name="Rectangle 13"/>
                <p:cNvSpPr>
                  <a:spLocks noChangeArrowheads="1"/>
                </p:cNvSpPr>
                <p:nvPr/>
              </p:nvSpPr>
              <p:spPr bwMode="auto">
                <a:xfrm>
                  <a:off x="6747770" y="2348106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51" name="Line 15"/>
                <p:cNvSpPr>
                  <a:spLocks noChangeShapeType="1"/>
                </p:cNvSpPr>
                <p:nvPr/>
              </p:nvSpPr>
              <p:spPr bwMode="auto">
                <a:xfrm>
                  <a:off x="6747770" y="2721299"/>
                  <a:ext cx="2073275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52" name="Line 17"/>
                <p:cNvSpPr>
                  <a:spLocks noChangeShapeType="1"/>
                </p:cNvSpPr>
                <p:nvPr/>
              </p:nvSpPr>
              <p:spPr bwMode="auto">
                <a:xfrm>
                  <a:off x="6747770" y="2348106"/>
                  <a:ext cx="0" cy="746386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53" name="Line 18"/>
                <p:cNvSpPr>
                  <a:spLocks noChangeShapeType="1"/>
                </p:cNvSpPr>
                <p:nvPr/>
              </p:nvSpPr>
              <p:spPr bwMode="auto">
                <a:xfrm>
                  <a:off x="7266883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54" name="Line 19"/>
                <p:cNvSpPr>
                  <a:spLocks noChangeShapeType="1"/>
                </p:cNvSpPr>
                <p:nvPr/>
              </p:nvSpPr>
              <p:spPr bwMode="auto">
                <a:xfrm>
                  <a:off x="7784408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55" name="Line 20"/>
                <p:cNvSpPr>
                  <a:spLocks noChangeShapeType="1"/>
                </p:cNvSpPr>
                <p:nvPr/>
              </p:nvSpPr>
              <p:spPr bwMode="auto">
                <a:xfrm>
                  <a:off x="8303520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56" name="Line 21"/>
                <p:cNvSpPr>
                  <a:spLocks noChangeShapeType="1"/>
                </p:cNvSpPr>
                <p:nvPr/>
              </p:nvSpPr>
              <p:spPr bwMode="auto">
                <a:xfrm>
                  <a:off x="8821045" y="2721299"/>
                  <a:ext cx="0" cy="373193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57" name="Line 22"/>
                <p:cNvSpPr>
                  <a:spLocks noChangeShapeType="1"/>
                </p:cNvSpPr>
                <p:nvPr/>
              </p:nvSpPr>
              <p:spPr bwMode="auto">
                <a:xfrm>
                  <a:off x="8821045" y="2348106"/>
                  <a:ext cx="0" cy="373193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</p:grpSp>
          <p:sp>
            <p:nvSpPr>
              <p:cNvPr id="229" name="AutoShape 43"/>
              <p:cNvSpPr>
                <a:spLocks noChangeArrowheads="1"/>
              </p:cNvSpPr>
              <p:nvPr/>
            </p:nvSpPr>
            <p:spPr bwMode="auto">
              <a:xfrm>
                <a:off x="1403648" y="3795910"/>
                <a:ext cx="252000" cy="216000"/>
              </a:xfrm>
              <a:prstGeom prst="roundRect">
                <a:avLst>
                  <a:gd name="adj" fmla="val 16667"/>
                </a:avLst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230" name="AutoShape 43"/>
              <p:cNvSpPr>
                <a:spLocks noChangeArrowheads="1"/>
              </p:cNvSpPr>
              <p:nvPr/>
            </p:nvSpPr>
            <p:spPr bwMode="auto">
              <a:xfrm>
                <a:off x="662786" y="4361583"/>
                <a:ext cx="252000" cy="216000"/>
              </a:xfrm>
              <a:prstGeom prst="roundRect">
                <a:avLst>
                  <a:gd name="adj" fmla="val 16667"/>
                </a:avLst>
              </a:prstGeom>
              <a:noFill/>
              <a:ln w="19050" cap="sq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0" y="1059582"/>
              <a:ext cx="4324350" cy="1886818"/>
              <a:chOff x="0" y="1059582"/>
              <a:chExt cx="4324350" cy="1886818"/>
            </a:xfrm>
          </p:grpSpPr>
          <p:graphicFrame>
            <p:nvGraphicFramePr>
              <p:cNvPr id="8194" name="Object 111"/>
              <p:cNvGraphicFramePr>
                <a:graphicFrameLocks noChangeAspect="1"/>
              </p:cNvGraphicFramePr>
              <p:nvPr/>
            </p:nvGraphicFramePr>
            <p:xfrm>
              <a:off x="107504" y="2643758"/>
              <a:ext cx="2129581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公式" r:id="rId6" imgW="34747200" imgH="6400800" progId="Equation.3">
                      <p:embed/>
                    </p:oleObj>
                  </mc:Choice>
                  <mc:Fallback>
                    <p:oleObj name="公式" r:id="rId6" imgW="34747200" imgH="6400800" progId="Equation.3">
                      <p:embed/>
                      <p:pic>
                        <p:nvPicPr>
                          <p:cNvPr id="0" name="图片 102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07504" y="2643758"/>
                            <a:ext cx="2129581" cy="29368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5" name="Object 112"/>
              <p:cNvGraphicFramePr>
                <a:graphicFrameLocks noChangeAspect="1"/>
              </p:cNvGraphicFramePr>
              <p:nvPr/>
            </p:nvGraphicFramePr>
            <p:xfrm>
              <a:off x="2660650" y="2635250"/>
              <a:ext cx="1663700" cy="31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Equation" r:id="rId8" imgW="25603200" imgH="6400800" progId="">
                      <p:embed/>
                    </p:oleObj>
                  </mc:Choice>
                  <mc:Fallback>
                    <p:oleObj name="Equation" r:id="rId8" imgW="25603200" imgH="6400800" progId="">
                      <p:embed/>
                      <p:pic>
                        <p:nvPicPr>
                          <p:cNvPr id="0" name="图片 102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660650" y="2635250"/>
                            <a:ext cx="1663700" cy="31115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" name="组合 113"/>
              <p:cNvGrpSpPr/>
              <p:nvPr/>
            </p:nvGrpSpPr>
            <p:grpSpPr bwMode="auto">
              <a:xfrm>
                <a:off x="0" y="1059582"/>
                <a:ext cx="2128575" cy="1500198"/>
                <a:chOff x="5916144" y="1101492"/>
                <a:chExt cx="3010013" cy="1993000"/>
              </a:xfrm>
            </p:grpSpPr>
            <p:sp>
              <p:nvSpPr>
                <p:cNvPr id="9" name="Rectangle 6"/>
                <p:cNvSpPr>
                  <a:spLocks noChangeArrowheads="1"/>
                </p:cNvSpPr>
                <p:nvPr/>
              </p:nvSpPr>
              <p:spPr bwMode="auto">
                <a:xfrm>
                  <a:off x="8301459" y="1975170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0" name="Rectangle 7"/>
                <p:cNvSpPr>
                  <a:spLocks noChangeArrowheads="1"/>
                </p:cNvSpPr>
                <p:nvPr/>
              </p:nvSpPr>
              <p:spPr bwMode="auto">
                <a:xfrm>
                  <a:off x="7782347" y="1975170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11" name="Rectangle 8"/>
                <p:cNvSpPr>
                  <a:spLocks noChangeArrowheads="1"/>
                </p:cNvSpPr>
                <p:nvPr/>
              </p:nvSpPr>
              <p:spPr bwMode="auto">
                <a:xfrm>
                  <a:off x="7264822" y="1975170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2" name="Rectangle 9"/>
                <p:cNvSpPr>
                  <a:spLocks noChangeArrowheads="1"/>
                </p:cNvSpPr>
                <p:nvPr/>
              </p:nvSpPr>
              <p:spPr bwMode="auto">
                <a:xfrm>
                  <a:off x="6745709" y="1975170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8301459" y="1601977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4" name="Rectangle 11"/>
                <p:cNvSpPr>
                  <a:spLocks noChangeArrowheads="1"/>
                </p:cNvSpPr>
                <p:nvPr/>
              </p:nvSpPr>
              <p:spPr bwMode="auto">
                <a:xfrm>
                  <a:off x="7782347" y="1601977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15" name="Rectangle 12"/>
                <p:cNvSpPr>
                  <a:spLocks noChangeArrowheads="1"/>
                </p:cNvSpPr>
                <p:nvPr/>
              </p:nvSpPr>
              <p:spPr bwMode="auto">
                <a:xfrm>
                  <a:off x="7264822" y="1601977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16" name="Rectangle 13"/>
                <p:cNvSpPr>
                  <a:spLocks noChangeArrowheads="1"/>
                </p:cNvSpPr>
                <p:nvPr/>
              </p:nvSpPr>
              <p:spPr bwMode="auto">
                <a:xfrm>
                  <a:off x="6745709" y="1601977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17" name="Line 14"/>
                <p:cNvSpPr>
                  <a:spLocks noChangeShapeType="1"/>
                </p:cNvSpPr>
                <p:nvPr/>
              </p:nvSpPr>
              <p:spPr bwMode="auto">
                <a:xfrm>
                  <a:off x="6745709" y="1601977"/>
                  <a:ext cx="2073275" cy="0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8" name="Line 15"/>
                <p:cNvSpPr>
                  <a:spLocks noChangeShapeType="1"/>
                </p:cNvSpPr>
                <p:nvPr/>
              </p:nvSpPr>
              <p:spPr bwMode="auto">
                <a:xfrm>
                  <a:off x="6745709" y="1975170"/>
                  <a:ext cx="2073275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>
                  <a:off x="6745709" y="1601977"/>
                  <a:ext cx="0" cy="746386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7264822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7782347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8301459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8818984" y="1975170"/>
                  <a:ext cx="0" cy="373193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24" name="Line 22"/>
                <p:cNvSpPr>
                  <a:spLocks noChangeShapeType="1"/>
                </p:cNvSpPr>
                <p:nvPr/>
              </p:nvSpPr>
              <p:spPr bwMode="auto">
                <a:xfrm>
                  <a:off x="8818984" y="1601977"/>
                  <a:ext cx="0" cy="373193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25" name="Line 23"/>
                <p:cNvSpPr>
                  <a:spLocks noChangeShapeType="1"/>
                </p:cNvSpPr>
                <p:nvPr/>
              </p:nvSpPr>
              <p:spPr bwMode="auto">
                <a:xfrm>
                  <a:off x="6471072" y="1325245"/>
                  <a:ext cx="274638" cy="276732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2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737102" y="1274642"/>
                  <a:ext cx="2189055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/>
                    <a:t>00     01     11     10</a:t>
                  </a:r>
                  <a:endParaRPr lang="en-US" altLang="zh-CN" sz="1200" b="1" dirty="0"/>
                </a:p>
              </p:txBody>
            </p:sp>
            <p:sp>
              <p:nvSpPr>
                <p:cNvPr id="2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304856" y="1711086"/>
                  <a:ext cx="504057" cy="1380562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00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01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11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10</a:t>
                  </a:r>
                  <a:endParaRPr lang="en-US" altLang="zh-CN" sz="1200" b="1" dirty="0"/>
                </a:p>
              </p:txBody>
            </p:sp>
            <p:sp>
              <p:nvSpPr>
                <p:cNvPr id="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916144" y="1290465"/>
                  <a:ext cx="804668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 smtClean="0"/>
                    <a:t>XQ</a:t>
                  </a:r>
                  <a:r>
                    <a:rPr lang="en-US" altLang="zh-CN" sz="1200" b="1" baseline="-25000" dirty="0" smtClean="0"/>
                    <a:t>3</a:t>
                  </a:r>
                  <a:r>
                    <a:rPr lang="en-US" altLang="zh-CN" sz="1200" b="1" baseline="30000" dirty="0" smtClean="0"/>
                    <a:t>n</a:t>
                  </a:r>
                  <a:endParaRPr lang="en-US" altLang="zh-CN" sz="1200" b="1" baseline="30000" dirty="0"/>
                </a:p>
              </p:txBody>
            </p:sp>
            <p:sp>
              <p:nvSpPr>
                <p:cNvPr id="2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416463" y="1101492"/>
                  <a:ext cx="1027075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 smtClean="0"/>
                    <a:t>Q</a:t>
                  </a:r>
                  <a:r>
                    <a:rPr lang="en-US" altLang="zh-CN" sz="1200" b="1" baseline="-25000" dirty="0" smtClean="0"/>
                    <a:t>2</a:t>
                  </a:r>
                  <a:r>
                    <a:rPr lang="en-US" altLang="zh-CN" sz="1200" b="1" baseline="30000" dirty="0" smtClean="0"/>
                    <a:t>n</a:t>
                  </a:r>
                  <a:r>
                    <a:rPr lang="en-US" altLang="zh-CN" sz="1200" b="1" dirty="0" smtClean="0"/>
                    <a:t>Q</a:t>
                  </a:r>
                  <a:r>
                    <a:rPr lang="en-US" altLang="zh-CN" sz="1200" b="1" baseline="-25000" dirty="0" smtClean="0"/>
                    <a:t>1</a:t>
                  </a:r>
                  <a:r>
                    <a:rPr lang="en-US" altLang="zh-CN" sz="1200" b="1" baseline="30000" dirty="0" smtClean="0"/>
                    <a:t>n</a:t>
                  </a:r>
                  <a:endParaRPr lang="en-US" altLang="zh-CN" sz="1200" b="1" baseline="30000" dirty="0"/>
                </a:p>
              </p:txBody>
            </p:sp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8303520" y="2721299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31" name="Rectangle 7"/>
                <p:cNvSpPr>
                  <a:spLocks noChangeArrowheads="1"/>
                </p:cNvSpPr>
                <p:nvPr/>
              </p:nvSpPr>
              <p:spPr bwMode="auto">
                <a:xfrm>
                  <a:off x="7784408" y="2721299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32" name="Rectangle 8"/>
                <p:cNvSpPr>
                  <a:spLocks noChangeArrowheads="1"/>
                </p:cNvSpPr>
                <p:nvPr/>
              </p:nvSpPr>
              <p:spPr bwMode="auto">
                <a:xfrm>
                  <a:off x="7266883" y="2721299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33" name="Rectangle 9"/>
                <p:cNvSpPr>
                  <a:spLocks noChangeArrowheads="1"/>
                </p:cNvSpPr>
                <p:nvPr/>
              </p:nvSpPr>
              <p:spPr bwMode="auto">
                <a:xfrm>
                  <a:off x="6747770" y="2721299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1</a:t>
                  </a:r>
                  <a:endParaRPr lang="en-US" altLang="zh-CN" sz="1200" b="1"/>
                </a:p>
              </p:txBody>
            </p:sp>
            <p:sp>
              <p:nvSpPr>
                <p:cNvPr id="34" name="Rectangle 10"/>
                <p:cNvSpPr>
                  <a:spLocks noChangeArrowheads="1"/>
                </p:cNvSpPr>
                <p:nvPr/>
              </p:nvSpPr>
              <p:spPr bwMode="auto">
                <a:xfrm>
                  <a:off x="8303520" y="2348106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35" name="Rectangle 11"/>
                <p:cNvSpPr>
                  <a:spLocks noChangeArrowheads="1"/>
                </p:cNvSpPr>
                <p:nvPr/>
              </p:nvSpPr>
              <p:spPr bwMode="auto">
                <a:xfrm>
                  <a:off x="7784408" y="2348106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36" name="Rectangle 12"/>
                <p:cNvSpPr>
                  <a:spLocks noChangeArrowheads="1"/>
                </p:cNvSpPr>
                <p:nvPr/>
              </p:nvSpPr>
              <p:spPr bwMode="auto">
                <a:xfrm>
                  <a:off x="7266883" y="2348106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37" name="Rectangle 13"/>
                <p:cNvSpPr>
                  <a:spLocks noChangeArrowheads="1"/>
                </p:cNvSpPr>
                <p:nvPr/>
              </p:nvSpPr>
              <p:spPr bwMode="auto">
                <a:xfrm>
                  <a:off x="6747770" y="2348106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38" name="Line 15"/>
                <p:cNvSpPr>
                  <a:spLocks noChangeShapeType="1"/>
                </p:cNvSpPr>
                <p:nvPr/>
              </p:nvSpPr>
              <p:spPr bwMode="auto">
                <a:xfrm>
                  <a:off x="6747770" y="2721299"/>
                  <a:ext cx="2073275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39" name="Line 17"/>
                <p:cNvSpPr>
                  <a:spLocks noChangeShapeType="1"/>
                </p:cNvSpPr>
                <p:nvPr/>
              </p:nvSpPr>
              <p:spPr bwMode="auto">
                <a:xfrm>
                  <a:off x="6747770" y="2348106"/>
                  <a:ext cx="0" cy="746386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40" name="Line 18"/>
                <p:cNvSpPr>
                  <a:spLocks noChangeShapeType="1"/>
                </p:cNvSpPr>
                <p:nvPr/>
              </p:nvSpPr>
              <p:spPr bwMode="auto">
                <a:xfrm>
                  <a:off x="7266883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41" name="Line 19"/>
                <p:cNvSpPr>
                  <a:spLocks noChangeShapeType="1"/>
                </p:cNvSpPr>
                <p:nvPr/>
              </p:nvSpPr>
              <p:spPr bwMode="auto">
                <a:xfrm>
                  <a:off x="7784408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42" name="Line 20"/>
                <p:cNvSpPr>
                  <a:spLocks noChangeShapeType="1"/>
                </p:cNvSpPr>
                <p:nvPr/>
              </p:nvSpPr>
              <p:spPr bwMode="auto">
                <a:xfrm>
                  <a:off x="8303520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43" name="Line 21"/>
                <p:cNvSpPr>
                  <a:spLocks noChangeShapeType="1"/>
                </p:cNvSpPr>
                <p:nvPr/>
              </p:nvSpPr>
              <p:spPr bwMode="auto">
                <a:xfrm>
                  <a:off x="8821045" y="2721299"/>
                  <a:ext cx="0" cy="373193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44" name="Line 22"/>
                <p:cNvSpPr>
                  <a:spLocks noChangeShapeType="1"/>
                </p:cNvSpPr>
                <p:nvPr/>
              </p:nvSpPr>
              <p:spPr bwMode="auto">
                <a:xfrm>
                  <a:off x="8821045" y="2348106"/>
                  <a:ext cx="0" cy="373193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</p:grpSp>
          <p:grpSp>
            <p:nvGrpSpPr>
              <p:cNvPr id="45" name="组合 113"/>
              <p:cNvGrpSpPr/>
              <p:nvPr/>
            </p:nvGrpSpPr>
            <p:grpSpPr bwMode="auto">
              <a:xfrm>
                <a:off x="2123728" y="1071552"/>
                <a:ext cx="2125725" cy="1500198"/>
                <a:chOff x="5920174" y="1101492"/>
                <a:chExt cx="3005983" cy="1993000"/>
              </a:xfrm>
            </p:grpSpPr>
            <p:sp>
              <p:nvSpPr>
                <p:cNvPr id="46" name="Rectangle 6"/>
                <p:cNvSpPr>
                  <a:spLocks noChangeArrowheads="1"/>
                </p:cNvSpPr>
                <p:nvPr/>
              </p:nvSpPr>
              <p:spPr bwMode="auto">
                <a:xfrm>
                  <a:off x="8301459" y="1975170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47" name="Rectangle 7"/>
                <p:cNvSpPr>
                  <a:spLocks noChangeArrowheads="1"/>
                </p:cNvSpPr>
                <p:nvPr/>
              </p:nvSpPr>
              <p:spPr bwMode="auto">
                <a:xfrm>
                  <a:off x="7782347" y="1975170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48" name="Rectangle 8"/>
                <p:cNvSpPr>
                  <a:spLocks noChangeArrowheads="1"/>
                </p:cNvSpPr>
                <p:nvPr/>
              </p:nvSpPr>
              <p:spPr bwMode="auto">
                <a:xfrm>
                  <a:off x="7264822" y="1975170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49" name="Rectangle 9"/>
                <p:cNvSpPr>
                  <a:spLocks noChangeArrowheads="1"/>
                </p:cNvSpPr>
                <p:nvPr/>
              </p:nvSpPr>
              <p:spPr bwMode="auto">
                <a:xfrm>
                  <a:off x="6745709" y="1975170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50" name="Rectangle 10"/>
                <p:cNvSpPr>
                  <a:spLocks noChangeArrowheads="1"/>
                </p:cNvSpPr>
                <p:nvPr/>
              </p:nvSpPr>
              <p:spPr bwMode="auto">
                <a:xfrm>
                  <a:off x="8301459" y="1601977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51" name="Rectangle 11"/>
                <p:cNvSpPr>
                  <a:spLocks noChangeArrowheads="1"/>
                </p:cNvSpPr>
                <p:nvPr/>
              </p:nvSpPr>
              <p:spPr bwMode="auto">
                <a:xfrm>
                  <a:off x="7782347" y="1601977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52" name="Rectangle 12"/>
                <p:cNvSpPr>
                  <a:spLocks noChangeArrowheads="1"/>
                </p:cNvSpPr>
                <p:nvPr/>
              </p:nvSpPr>
              <p:spPr bwMode="auto">
                <a:xfrm>
                  <a:off x="7264822" y="1601977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53" name="Rectangle 13"/>
                <p:cNvSpPr>
                  <a:spLocks noChangeArrowheads="1"/>
                </p:cNvSpPr>
                <p:nvPr/>
              </p:nvSpPr>
              <p:spPr bwMode="auto">
                <a:xfrm>
                  <a:off x="6745709" y="1601977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54" name="Line 14"/>
                <p:cNvSpPr>
                  <a:spLocks noChangeShapeType="1"/>
                </p:cNvSpPr>
                <p:nvPr/>
              </p:nvSpPr>
              <p:spPr bwMode="auto">
                <a:xfrm>
                  <a:off x="6745709" y="1601977"/>
                  <a:ext cx="2073275" cy="0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55" name="Line 15"/>
                <p:cNvSpPr>
                  <a:spLocks noChangeShapeType="1"/>
                </p:cNvSpPr>
                <p:nvPr/>
              </p:nvSpPr>
              <p:spPr bwMode="auto">
                <a:xfrm>
                  <a:off x="6745709" y="1975170"/>
                  <a:ext cx="2073275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56" name="Line 17"/>
                <p:cNvSpPr>
                  <a:spLocks noChangeShapeType="1"/>
                </p:cNvSpPr>
                <p:nvPr/>
              </p:nvSpPr>
              <p:spPr bwMode="auto">
                <a:xfrm>
                  <a:off x="6745709" y="1601977"/>
                  <a:ext cx="0" cy="746386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57" name="Line 18"/>
                <p:cNvSpPr>
                  <a:spLocks noChangeShapeType="1"/>
                </p:cNvSpPr>
                <p:nvPr/>
              </p:nvSpPr>
              <p:spPr bwMode="auto">
                <a:xfrm>
                  <a:off x="7264822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58" name="Line 19"/>
                <p:cNvSpPr>
                  <a:spLocks noChangeShapeType="1"/>
                </p:cNvSpPr>
                <p:nvPr/>
              </p:nvSpPr>
              <p:spPr bwMode="auto">
                <a:xfrm>
                  <a:off x="7782347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59" name="Line 20"/>
                <p:cNvSpPr>
                  <a:spLocks noChangeShapeType="1"/>
                </p:cNvSpPr>
                <p:nvPr/>
              </p:nvSpPr>
              <p:spPr bwMode="auto">
                <a:xfrm>
                  <a:off x="8301459" y="1601977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60" name="Line 21"/>
                <p:cNvSpPr>
                  <a:spLocks noChangeShapeType="1"/>
                </p:cNvSpPr>
                <p:nvPr/>
              </p:nvSpPr>
              <p:spPr bwMode="auto">
                <a:xfrm>
                  <a:off x="8818984" y="1975170"/>
                  <a:ext cx="0" cy="373193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61" name="Line 22"/>
                <p:cNvSpPr>
                  <a:spLocks noChangeShapeType="1"/>
                </p:cNvSpPr>
                <p:nvPr/>
              </p:nvSpPr>
              <p:spPr bwMode="auto">
                <a:xfrm>
                  <a:off x="8818984" y="1601977"/>
                  <a:ext cx="0" cy="373193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62" name="Line 23"/>
                <p:cNvSpPr>
                  <a:spLocks noChangeShapeType="1"/>
                </p:cNvSpPr>
                <p:nvPr/>
              </p:nvSpPr>
              <p:spPr bwMode="auto">
                <a:xfrm>
                  <a:off x="6471072" y="1325245"/>
                  <a:ext cx="274638" cy="276732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6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737102" y="1274642"/>
                  <a:ext cx="2189055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/>
                    <a:t>00     01     11     10</a:t>
                  </a:r>
                  <a:endParaRPr lang="en-US" altLang="zh-CN" sz="1200" b="1" dirty="0"/>
                </a:p>
              </p:txBody>
            </p:sp>
            <p:sp>
              <p:nvSpPr>
                <p:cNvPr id="6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304856" y="1711086"/>
                  <a:ext cx="504057" cy="1380562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00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01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11</a:t>
                  </a:r>
                  <a:endParaRPr lang="en-US" altLang="zh-CN" sz="1200" b="1" dirty="0"/>
                </a:p>
                <a:p>
                  <a:pPr>
                    <a:lnSpc>
                      <a:spcPct val="65000"/>
                    </a:lnSpc>
                    <a:spcBef>
                      <a:spcPts val="1200"/>
                    </a:spcBef>
                  </a:pPr>
                  <a:r>
                    <a:rPr lang="en-US" altLang="zh-CN" sz="1200" b="1" dirty="0"/>
                    <a:t>10</a:t>
                  </a:r>
                  <a:endParaRPr lang="en-US" altLang="zh-CN" sz="1200" b="1" dirty="0"/>
                </a:p>
              </p:txBody>
            </p:sp>
            <p:sp>
              <p:nvSpPr>
                <p:cNvPr id="6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920174" y="1290465"/>
                  <a:ext cx="800638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 smtClean="0"/>
                    <a:t>XQ</a:t>
                  </a:r>
                  <a:r>
                    <a:rPr lang="en-US" altLang="zh-CN" sz="1200" b="1" baseline="-25000" dirty="0" smtClean="0"/>
                    <a:t>3</a:t>
                  </a:r>
                  <a:r>
                    <a:rPr lang="en-US" altLang="zh-CN" sz="1200" b="1" baseline="30000" dirty="0" smtClean="0"/>
                    <a:t>n</a:t>
                  </a:r>
                  <a:endParaRPr lang="en-US" altLang="zh-CN" sz="1200" b="1" baseline="30000" dirty="0"/>
                </a:p>
              </p:txBody>
            </p:sp>
            <p:sp>
              <p:nvSpPr>
                <p:cNvPr id="6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416463" y="1101492"/>
                  <a:ext cx="1031105" cy="367991"/>
                </a:xfrm>
                <a:prstGeom prst="rect">
                  <a:avLst/>
                </a:prstGeom>
                <a:noFill/>
                <a:ln w="1905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 smtClean="0"/>
                    <a:t>Q</a:t>
                  </a:r>
                  <a:r>
                    <a:rPr lang="en-US" altLang="zh-CN" sz="1200" b="1" baseline="-25000" dirty="0" smtClean="0"/>
                    <a:t>2</a:t>
                  </a:r>
                  <a:r>
                    <a:rPr lang="en-US" altLang="zh-CN" sz="1200" b="1" baseline="30000" dirty="0" smtClean="0"/>
                    <a:t>n</a:t>
                  </a:r>
                  <a:r>
                    <a:rPr lang="en-US" altLang="zh-CN" sz="1200" b="1" dirty="0" smtClean="0"/>
                    <a:t>Q</a:t>
                  </a:r>
                  <a:r>
                    <a:rPr lang="en-US" altLang="zh-CN" sz="1200" b="1" baseline="-25000" dirty="0" smtClean="0"/>
                    <a:t>1</a:t>
                  </a:r>
                  <a:r>
                    <a:rPr lang="en-US" altLang="zh-CN" sz="1200" b="1" baseline="30000" dirty="0" smtClean="0"/>
                    <a:t>n</a:t>
                  </a:r>
                  <a:endParaRPr lang="en-US" altLang="zh-CN" sz="1200" b="1" baseline="30000" dirty="0"/>
                </a:p>
              </p:txBody>
            </p:sp>
            <p:sp>
              <p:nvSpPr>
                <p:cNvPr id="67" name="Rectangle 6"/>
                <p:cNvSpPr>
                  <a:spLocks noChangeArrowheads="1"/>
                </p:cNvSpPr>
                <p:nvPr/>
              </p:nvSpPr>
              <p:spPr bwMode="auto">
                <a:xfrm>
                  <a:off x="8303520" y="2721299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68" name="Rectangle 7"/>
                <p:cNvSpPr>
                  <a:spLocks noChangeArrowheads="1"/>
                </p:cNvSpPr>
                <p:nvPr/>
              </p:nvSpPr>
              <p:spPr bwMode="auto">
                <a:xfrm>
                  <a:off x="7784408" y="2721299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/>
                    <a:t>0</a:t>
                  </a:r>
                  <a:endParaRPr lang="en-US" altLang="zh-CN" sz="1200" b="1" dirty="0"/>
                </a:p>
              </p:txBody>
            </p:sp>
            <p:sp>
              <p:nvSpPr>
                <p:cNvPr id="69" name="Rectangle 8"/>
                <p:cNvSpPr>
                  <a:spLocks noChangeArrowheads="1"/>
                </p:cNvSpPr>
                <p:nvPr/>
              </p:nvSpPr>
              <p:spPr bwMode="auto">
                <a:xfrm>
                  <a:off x="7266883" y="2721299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70" name="Rectangle 9"/>
                <p:cNvSpPr>
                  <a:spLocks noChangeArrowheads="1"/>
                </p:cNvSpPr>
                <p:nvPr/>
              </p:nvSpPr>
              <p:spPr bwMode="auto">
                <a:xfrm>
                  <a:off x="6747770" y="2721299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1</a:t>
                  </a:r>
                  <a:endParaRPr lang="en-US" altLang="zh-CN" sz="1200" b="1"/>
                </a:p>
              </p:txBody>
            </p:sp>
            <p:sp>
              <p:nvSpPr>
                <p:cNvPr id="71" name="Rectangle 10"/>
                <p:cNvSpPr>
                  <a:spLocks noChangeArrowheads="1"/>
                </p:cNvSpPr>
                <p:nvPr/>
              </p:nvSpPr>
              <p:spPr bwMode="auto">
                <a:xfrm>
                  <a:off x="8303520" y="2348106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72" name="Rectangle 11"/>
                <p:cNvSpPr>
                  <a:spLocks noChangeArrowheads="1"/>
                </p:cNvSpPr>
                <p:nvPr/>
              </p:nvSpPr>
              <p:spPr bwMode="auto">
                <a:xfrm>
                  <a:off x="7784408" y="2348106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73" name="Rectangle 12"/>
                <p:cNvSpPr>
                  <a:spLocks noChangeArrowheads="1"/>
                </p:cNvSpPr>
                <p:nvPr/>
              </p:nvSpPr>
              <p:spPr bwMode="auto">
                <a:xfrm>
                  <a:off x="7266883" y="2348106"/>
                  <a:ext cx="517525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/>
                    <a:t>0</a:t>
                  </a:r>
                  <a:endParaRPr lang="en-US" altLang="zh-CN" sz="1200" b="1"/>
                </a:p>
              </p:txBody>
            </p:sp>
            <p:sp>
              <p:nvSpPr>
                <p:cNvPr id="74" name="Rectangle 13"/>
                <p:cNvSpPr>
                  <a:spLocks noChangeArrowheads="1"/>
                </p:cNvSpPr>
                <p:nvPr/>
              </p:nvSpPr>
              <p:spPr bwMode="auto">
                <a:xfrm>
                  <a:off x="6747770" y="2348106"/>
                  <a:ext cx="519113" cy="373193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en-US" altLang="zh-CN" sz="1200" b="1" dirty="0" smtClean="0"/>
                    <a:t>1</a:t>
                  </a:r>
                  <a:endParaRPr lang="en-US" altLang="zh-CN" sz="1200" b="1" dirty="0"/>
                </a:p>
              </p:txBody>
            </p:sp>
            <p:sp>
              <p:nvSpPr>
                <p:cNvPr id="75" name="Line 15"/>
                <p:cNvSpPr>
                  <a:spLocks noChangeShapeType="1"/>
                </p:cNvSpPr>
                <p:nvPr/>
              </p:nvSpPr>
              <p:spPr bwMode="auto">
                <a:xfrm>
                  <a:off x="6747770" y="2721299"/>
                  <a:ext cx="2073275" cy="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76" name="Line 17"/>
                <p:cNvSpPr>
                  <a:spLocks noChangeShapeType="1"/>
                </p:cNvSpPr>
                <p:nvPr/>
              </p:nvSpPr>
              <p:spPr bwMode="auto">
                <a:xfrm>
                  <a:off x="6747770" y="2348106"/>
                  <a:ext cx="0" cy="746386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77" name="Line 18"/>
                <p:cNvSpPr>
                  <a:spLocks noChangeShapeType="1"/>
                </p:cNvSpPr>
                <p:nvPr/>
              </p:nvSpPr>
              <p:spPr bwMode="auto">
                <a:xfrm>
                  <a:off x="7266883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78" name="Line 19"/>
                <p:cNvSpPr>
                  <a:spLocks noChangeShapeType="1"/>
                </p:cNvSpPr>
                <p:nvPr/>
              </p:nvSpPr>
              <p:spPr bwMode="auto">
                <a:xfrm>
                  <a:off x="7784408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79" name="Line 20"/>
                <p:cNvSpPr>
                  <a:spLocks noChangeShapeType="1"/>
                </p:cNvSpPr>
                <p:nvPr/>
              </p:nvSpPr>
              <p:spPr bwMode="auto">
                <a:xfrm>
                  <a:off x="8303520" y="2348106"/>
                  <a:ext cx="0" cy="74638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80" name="Line 21"/>
                <p:cNvSpPr>
                  <a:spLocks noChangeShapeType="1"/>
                </p:cNvSpPr>
                <p:nvPr/>
              </p:nvSpPr>
              <p:spPr bwMode="auto">
                <a:xfrm>
                  <a:off x="8821045" y="2721299"/>
                  <a:ext cx="0" cy="373193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  <p:sp>
              <p:nvSpPr>
                <p:cNvPr id="81" name="Line 22"/>
                <p:cNvSpPr>
                  <a:spLocks noChangeShapeType="1"/>
                </p:cNvSpPr>
                <p:nvPr/>
              </p:nvSpPr>
              <p:spPr bwMode="auto">
                <a:xfrm>
                  <a:off x="8821045" y="2348106"/>
                  <a:ext cx="0" cy="373193"/>
                </a:xfrm>
                <a:prstGeom prst="line">
                  <a:avLst/>
                </a:prstGeom>
                <a:noFill/>
                <a:ln w="1905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1200"/>
                </a:p>
              </p:txBody>
            </p:sp>
          </p:grpSp>
          <p:sp>
            <p:nvSpPr>
              <p:cNvPr id="227" name="AutoShape 43"/>
              <p:cNvSpPr>
                <a:spLocks noChangeArrowheads="1"/>
              </p:cNvSpPr>
              <p:nvPr/>
            </p:nvSpPr>
            <p:spPr bwMode="auto">
              <a:xfrm>
                <a:off x="1378063" y="1481239"/>
                <a:ext cx="252000" cy="468000"/>
              </a:xfrm>
              <a:prstGeom prst="roundRect">
                <a:avLst>
                  <a:gd name="adj" fmla="val 16667"/>
                </a:avLst>
              </a:prstGeom>
              <a:noFill/>
              <a:ln w="19050" cap="sq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228" name="AutoShape 43"/>
              <p:cNvSpPr>
                <a:spLocks noChangeArrowheads="1"/>
              </p:cNvSpPr>
              <p:nvPr/>
            </p:nvSpPr>
            <p:spPr bwMode="auto">
              <a:xfrm>
                <a:off x="647592" y="2041404"/>
                <a:ext cx="252000" cy="468000"/>
              </a:xfrm>
              <a:prstGeom prst="roundRect">
                <a:avLst>
                  <a:gd name="adj" fmla="val 16667"/>
                </a:avLst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231" name="AutoShape 43"/>
              <p:cNvSpPr>
                <a:spLocks noChangeArrowheads="1"/>
              </p:cNvSpPr>
              <p:nvPr/>
            </p:nvSpPr>
            <p:spPr bwMode="auto">
              <a:xfrm>
                <a:off x="3143251" y="1488039"/>
                <a:ext cx="612000" cy="468000"/>
              </a:xfrm>
              <a:prstGeom prst="roundRect">
                <a:avLst>
                  <a:gd name="adj" fmla="val 16667"/>
                </a:avLst>
              </a:prstGeom>
              <a:noFill/>
              <a:ln w="19050" cap="sq">
                <a:solidFill>
                  <a:srgbClr val="FF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2" name="右中括号 1"/>
              <p:cNvSpPr/>
              <p:nvPr/>
            </p:nvSpPr>
            <p:spPr bwMode="auto">
              <a:xfrm>
                <a:off x="2813154" y="1986637"/>
                <a:ext cx="216000" cy="606449"/>
              </a:xfrm>
              <a:prstGeom prst="rightBracket">
                <a:avLst>
                  <a:gd name="adj" fmla="val 69140"/>
                </a:avLst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3" name="右中括号 232"/>
              <p:cNvSpPr/>
              <p:nvPr/>
            </p:nvSpPr>
            <p:spPr bwMode="auto">
              <a:xfrm rot="10800000">
                <a:off x="3907676" y="1995686"/>
                <a:ext cx="216000" cy="612000"/>
              </a:xfrm>
              <a:prstGeom prst="rightBracket">
                <a:avLst>
                  <a:gd name="adj" fmla="val 69140"/>
                </a:avLst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139952" y="1275606"/>
            <a:ext cx="4805062" cy="2684777"/>
            <a:chOff x="4139952" y="1275606"/>
            <a:chExt cx="4805062" cy="2684777"/>
          </a:xfrm>
        </p:grpSpPr>
        <p:cxnSp>
          <p:nvCxnSpPr>
            <p:cNvPr id="236" name="直接连接符 34"/>
            <p:cNvCxnSpPr>
              <a:cxnSpLocks noChangeShapeType="1"/>
            </p:cNvCxnSpPr>
            <p:nvPr/>
          </p:nvCxnSpPr>
          <p:spPr bwMode="auto">
            <a:xfrm rot="5400000">
              <a:off x="7599660" y="1861047"/>
              <a:ext cx="395233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none" w="sm" len="sm"/>
            </a:ln>
          </p:spPr>
        </p:cxnSp>
        <p:grpSp>
          <p:nvGrpSpPr>
            <p:cNvPr id="272" name="组合 271"/>
            <p:cNvGrpSpPr/>
            <p:nvPr/>
          </p:nvGrpSpPr>
          <p:grpSpPr>
            <a:xfrm>
              <a:off x="4139952" y="1275606"/>
              <a:ext cx="4805062" cy="2684777"/>
              <a:chOff x="3194323" y="1654696"/>
              <a:chExt cx="4805062" cy="2684777"/>
            </a:xfrm>
          </p:grpSpPr>
          <p:sp>
            <p:nvSpPr>
              <p:cNvPr id="273" name="Line 32"/>
              <p:cNvSpPr>
                <a:spLocks noChangeShapeType="1"/>
              </p:cNvSpPr>
              <p:nvPr/>
            </p:nvSpPr>
            <p:spPr bwMode="auto">
              <a:xfrm rot="16200000">
                <a:off x="4118743" y="3839197"/>
                <a:ext cx="54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4" name="Line 26"/>
              <p:cNvSpPr>
                <a:spLocks noChangeShapeType="1"/>
              </p:cNvSpPr>
              <p:nvPr/>
            </p:nvSpPr>
            <p:spPr bwMode="auto">
              <a:xfrm rot="16200000">
                <a:off x="3571847" y="4042700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" name="Line 27"/>
              <p:cNvSpPr>
                <a:spLocks noChangeShapeType="1"/>
              </p:cNvSpPr>
              <p:nvPr/>
            </p:nvSpPr>
            <p:spPr bwMode="auto">
              <a:xfrm rot="16200000">
                <a:off x="5713833" y="2477474"/>
                <a:ext cx="0" cy="2844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3636323" y="4002860"/>
                <a:ext cx="0" cy="24117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" name="Line 29"/>
              <p:cNvSpPr>
                <a:spLocks noChangeShapeType="1"/>
              </p:cNvSpPr>
              <p:nvPr/>
            </p:nvSpPr>
            <p:spPr bwMode="auto">
              <a:xfrm rot="16200000">
                <a:off x="5077242" y="2995459"/>
                <a:ext cx="248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6091385" y="-253304"/>
                <a:ext cx="0" cy="3816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79" name="直接连接符 129"/>
              <p:cNvCxnSpPr>
                <a:cxnSpLocks noChangeShapeType="1"/>
              </p:cNvCxnSpPr>
              <p:nvPr/>
            </p:nvCxnSpPr>
            <p:spPr bwMode="auto">
              <a:xfrm flipH="1">
                <a:off x="7236296" y="4074393"/>
                <a:ext cx="756000" cy="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cxnSp>
            <p:nvCxnSpPr>
              <p:cNvPr id="280" name="直接连接符 150"/>
              <p:cNvCxnSpPr>
                <a:cxnSpLocks noChangeShapeType="1"/>
              </p:cNvCxnSpPr>
              <p:nvPr/>
            </p:nvCxnSpPr>
            <p:spPr bwMode="auto">
              <a:xfrm flipH="1">
                <a:off x="4019789" y="4115947"/>
                <a:ext cx="2952000" cy="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cxnSp>
            <p:nvCxnSpPr>
              <p:cNvPr id="281" name="直接连接符 160"/>
              <p:cNvCxnSpPr>
                <a:cxnSpLocks noChangeShapeType="1"/>
              </p:cNvCxnSpPr>
              <p:nvPr/>
            </p:nvCxnSpPr>
            <p:spPr bwMode="auto">
              <a:xfrm flipH="1">
                <a:off x="3651349" y="3979882"/>
                <a:ext cx="3780000" cy="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pic>
            <p:nvPicPr>
              <p:cNvPr id="282" name="Picture 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6200000">
                <a:off x="5566587" y="2690453"/>
                <a:ext cx="491267" cy="307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3" name="Picture 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6200000">
                <a:off x="4389415" y="2687258"/>
                <a:ext cx="491267" cy="307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84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4232809" y="2233722"/>
                <a:ext cx="395233" cy="1587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headEnd type="oval" w="med" len="med"/>
                <a:tailEnd type="oval" w="sm" len="sm"/>
              </a:ln>
            </p:spPr>
          </p:cxnSp>
          <p:cxnSp>
            <p:nvCxnSpPr>
              <p:cNvPr id="285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4184253" y="2196936"/>
                <a:ext cx="900000" cy="1587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cxnSp>
            <p:nvCxnSpPr>
              <p:cNvPr id="286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3997889" y="1851875"/>
                <a:ext cx="395945" cy="1587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287" name="矩形 19"/>
              <p:cNvSpPr>
                <a:spLocks noChangeArrowheads="1"/>
              </p:cNvSpPr>
              <p:nvPr/>
            </p:nvSpPr>
            <p:spPr bwMode="auto">
              <a:xfrm>
                <a:off x="4080093" y="1875198"/>
                <a:ext cx="719446" cy="431863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8" name="TextBox 287"/>
              <p:cNvSpPr txBox="1">
                <a:spLocks noChangeArrowheads="1"/>
              </p:cNvSpPr>
              <p:nvPr/>
            </p:nvSpPr>
            <p:spPr bwMode="auto">
              <a:xfrm>
                <a:off x="4499412" y="2109961"/>
                <a:ext cx="357188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T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3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89" name="TextBox 288"/>
              <p:cNvSpPr txBox="1">
                <a:spLocks noChangeArrowheads="1"/>
              </p:cNvSpPr>
              <p:nvPr/>
            </p:nvSpPr>
            <p:spPr bwMode="auto">
              <a:xfrm>
                <a:off x="4067612" y="1859136"/>
                <a:ext cx="357188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3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90" name="TextBox 289"/>
              <p:cNvSpPr txBox="1">
                <a:spLocks noChangeArrowheads="1"/>
              </p:cNvSpPr>
              <p:nvPr/>
            </p:nvSpPr>
            <p:spPr bwMode="auto">
              <a:xfrm>
                <a:off x="4464487" y="1868661"/>
                <a:ext cx="357188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 smtClean="0">
                    <a:latin typeface="+mj-lt"/>
                    <a:ea typeface="黑体" panose="02010609060101010101" pitchFamily="49" charset="-122"/>
                  </a:rPr>
                  <a:t>3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291" name="直接连接符 25"/>
              <p:cNvCxnSpPr>
                <a:cxnSpLocks noChangeShapeType="1"/>
              </p:cNvCxnSpPr>
              <p:nvPr/>
            </p:nvCxnSpPr>
            <p:spPr bwMode="auto">
              <a:xfrm>
                <a:off x="4551058" y="1921811"/>
                <a:ext cx="93519" cy="1587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292" name="等腰三角形 36"/>
              <p:cNvSpPr>
                <a:spLocks noChangeArrowheads="1"/>
              </p:cNvSpPr>
              <p:nvPr/>
            </p:nvSpPr>
            <p:spPr bwMode="auto">
              <a:xfrm>
                <a:off x="4372475" y="2199201"/>
                <a:ext cx="108007" cy="107985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3" name="TextBox 292"/>
              <p:cNvSpPr txBox="1">
                <a:spLocks noChangeArrowheads="1"/>
              </p:cNvSpPr>
              <p:nvPr/>
            </p:nvSpPr>
            <p:spPr bwMode="auto">
              <a:xfrm>
                <a:off x="4258112" y="2035348"/>
                <a:ext cx="422275" cy="214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294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5427477" y="2230866"/>
                <a:ext cx="395233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tailEnd type="oval" w="sm" len="sm"/>
              </a:ln>
            </p:spPr>
          </p:cxnSp>
          <p:grpSp>
            <p:nvGrpSpPr>
              <p:cNvPr id="295" name="组合 16"/>
              <p:cNvGrpSpPr/>
              <p:nvPr/>
            </p:nvGrpSpPr>
            <p:grpSpPr bwMode="auto">
              <a:xfrm>
                <a:off x="5259825" y="1751835"/>
                <a:ext cx="793750" cy="896647"/>
                <a:chOff x="1863587" y="2510913"/>
                <a:chExt cx="793703" cy="897408"/>
              </a:xfrm>
            </p:grpSpPr>
            <p:cxnSp>
              <p:nvCxnSpPr>
                <p:cNvPr id="371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74264" y="2960748"/>
                  <a:ext cx="893558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  <p:cxnSp>
              <p:nvCxnSpPr>
                <p:cNvPr id="372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766065" y="2744286"/>
                  <a:ext cx="468333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  <p:sp>
              <p:nvSpPr>
                <p:cNvPr id="373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8"/>
                  <a:ext cx="720005" cy="432308"/>
                </a:xfrm>
                <a:prstGeom prst="rect">
                  <a:avLst/>
                </a:prstGeom>
                <a:solidFill>
                  <a:srgbClr val="FFFF00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algn="ctr" eaLnBrk="1" hangingPunct="1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4" name="TextBox 373"/>
                <p:cNvSpPr txBox="1">
                  <a:spLocks noChangeArrowheads="1"/>
                </p:cNvSpPr>
                <p:nvPr/>
              </p:nvSpPr>
              <p:spPr bwMode="auto">
                <a:xfrm>
                  <a:off x="2300123" y="2869350"/>
                  <a:ext cx="357167" cy="246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 smtClean="0">
                      <a:latin typeface="+mj-lt"/>
                      <a:ea typeface="黑体" panose="02010609060101010101" pitchFamily="49" charset="-122"/>
                    </a:rPr>
                    <a:t>T</a:t>
                  </a:r>
                  <a:r>
                    <a:rPr lang="en-US" altLang="zh-CN" sz="1000" b="1" baseline="-25000" dirty="0" smtClean="0">
                      <a:latin typeface="+mj-lt"/>
                      <a:ea typeface="黑体" panose="02010609060101010101" pitchFamily="49" charset="-122"/>
                    </a:rPr>
                    <a:t>2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5" name="TextBox 374"/>
                <p:cNvSpPr txBox="1">
                  <a:spLocks noChangeArrowheads="1"/>
                </p:cNvSpPr>
                <p:nvPr/>
              </p:nvSpPr>
              <p:spPr bwMode="auto">
                <a:xfrm>
                  <a:off x="1863587" y="2619900"/>
                  <a:ext cx="357166" cy="246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 smtClean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 smtClean="0">
                      <a:latin typeface="+mj-lt"/>
                      <a:ea typeface="黑体" panose="02010609060101010101" pitchFamily="49" charset="-122"/>
                    </a:rPr>
                    <a:t>2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6" name="TextBox 375"/>
                <p:cNvSpPr txBox="1">
                  <a:spLocks noChangeArrowheads="1"/>
                </p:cNvSpPr>
                <p:nvPr/>
              </p:nvSpPr>
              <p:spPr bwMode="auto">
                <a:xfrm>
                  <a:off x="2277899" y="2629433"/>
                  <a:ext cx="355579" cy="246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 smtClean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 smtClean="0">
                      <a:latin typeface="+mj-lt"/>
                      <a:ea typeface="黑体" panose="02010609060101010101" pitchFamily="49" charset="-122"/>
                    </a:rPr>
                    <a:t>2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377" name="直接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2373304" y="2681298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</p:grpSp>
          <p:sp>
            <p:nvSpPr>
              <p:cNvPr id="296" name="等腰三角形 36"/>
              <p:cNvSpPr>
                <a:spLocks noChangeArrowheads="1"/>
              </p:cNvSpPr>
              <p:nvPr/>
            </p:nvSpPr>
            <p:spPr bwMode="auto">
              <a:xfrm>
                <a:off x="5569528" y="2210537"/>
                <a:ext cx="108007" cy="107985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" name="TextBox 296"/>
              <p:cNvSpPr txBox="1">
                <a:spLocks noChangeArrowheads="1"/>
              </p:cNvSpPr>
              <p:nvPr/>
            </p:nvSpPr>
            <p:spPr bwMode="auto">
              <a:xfrm>
                <a:off x="5455087" y="2049636"/>
                <a:ext cx="422275" cy="2143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98" name="Line 25"/>
              <p:cNvSpPr>
                <a:spLocks noChangeShapeType="1"/>
              </p:cNvSpPr>
              <p:nvPr/>
            </p:nvSpPr>
            <p:spPr bwMode="auto">
              <a:xfrm rot="16200000">
                <a:off x="4272809" y="3257529"/>
                <a:ext cx="252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" name="Line 26"/>
              <p:cNvSpPr>
                <a:spLocks noChangeShapeType="1"/>
              </p:cNvSpPr>
              <p:nvPr/>
            </p:nvSpPr>
            <p:spPr bwMode="auto">
              <a:xfrm rot="16200000">
                <a:off x="4767430" y="3243049"/>
                <a:ext cx="214283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" name="Line 27"/>
              <p:cNvSpPr>
                <a:spLocks noChangeShapeType="1"/>
              </p:cNvSpPr>
              <p:nvPr/>
            </p:nvSpPr>
            <p:spPr bwMode="auto">
              <a:xfrm rot="16200000">
                <a:off x="4481939" y="3045907"/>
                <a:ext cx="0" cy="180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4796281" y="3045907"/>
                <a:ext cx="0" cy="180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Line 38"/>
              <p:cNvSpPr>
                <a:spLocks noChangeShapeType="1"/>
              </p:cNvSpPr>
              <p:nvPr/>
            </p:nvSpPr>
            <p:spPr bwMode="auto">
              <a:xfrm rot="16200000">
                <a:off x="4482940" y="3055445"/>
                <a:ext cx="1799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Line 39"/>
              <p:cNvSpPr>
                <a:spLocks noChangeShapeType="1"/>
              </p:cNvSpPr>
              <p:nvPr/>
            </p:nvSpPr>
            <p:spPr bwMode="auto">
              <a:xfrm rot="16200000">
                <a:off x="4612308" y="3055445"/>
                <a:ext cx="1799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" name="Line 25"/>
              <p:cNvSpPr>
                <a:spLocks noChangeShapeType="1"/>
              </p:cNvSpPr>
              <p:nvPr/>
            </p:nvSpPr>
            <p:spPr bwMode="auto">
              <a:xfrm rot="16200000">
                <a:off x="5434612" y="3274004"/>
                <a:ext cx="21587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" name="Line 26"/>
              <p:cNvSpPr>
                <a:spLocks noChangeShapeType="1"/>
              </p:cNvSpPr>
              <p:nvPr/>
            </p:nvSpPr>
            <p:spPr bwMode="auto">
              <a:xfrm rot="16200000">
                <a:off x="6007732" y="3274004"/>
                <a:ext cx="21587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Line 27"/>
              <p:cNvSpPr>
                <a:spLocks noChangeShapeType="1"/>
              </p:cNvSpPr>
              <p:nvPr/>
            </p:nvSpPr>
            <p:spPr bwMode="auto">
              <a:xfrm rot="16200000">
                <a:off x="5647329" y="3061287"/>
                <a:ext cx="0" cy="20956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6001359" y="3045411"/>
                <a:ext cx="0" cy="2413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" name="Line 31"/>
              <p:cNvSpPr>
                <a:spLocks noChangeShapeType="1"/>
              </p:cNvSpPr>
              <p:nvPr/>
            </p:nvSpPr>
            <p:spPr bwMode="auto">
              <a:xfrm rot="16200000">
                <a:off x="5806063" y="3781380"/>
                <a:ext cx="39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" name="Line 32"/>
              <p:cNvSpPr>
                <a:spLocks noChangeShapeType="1"/>
              </p:cNvSpPr>
              <p:nvPr/>
            </p:nvSpPr>
            <p:spPr bwMode="auto">
              <a:xfrm rot="16200000">
                <a:off x="6038950" y="3667344"/>
                <a:ext cx="32395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" name="流程图: 延期 92"/>
              <p:cNvSpPr>
                <a:spLocks noChangeArrowheads="1"/>
              </p:cNvSpPr>
              <p:nvPr/>
            </p:nvSpPr>
            <p:spPr bwMode="auto">
              <a:xfrm rot="16200000">
                <a:off x="5960235" y="3364408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1" name="Line 38"/>
              <p:cNvSpPr>
                <a:spLocks noChangeShapeType="1"/>
              </p:cNvSpPr>
              <p:nvPr/>
            </p:nvSpPr>
            <p:spPr bwMode="auto">
              <a:xfrm rot="16200000">
                <a:off x="5651325" y="3066871"/>
                <a:ext cx="20157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" name="Line 39"/>
              <p:cNvSpPr>
                <a:spLocks noChangeShapeType="1"/>
              </p:cNvSpPr>
              <p:nvPr/>
            </p:nvSpPr>
            <p:spPr bwMode="auto">
              <a:xfrm rot="16200000">
                <a:off x="5779914" y="3066871"/>
                <a:ext cx="20157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" name="Text Box 69"/>
              <p:cNvSpPr txBox="1">
                <a:spLocks noChangeArrowheads="1"/>
              </p:cNvSpPr>
              <p:nvPr/>
            </p:nvSpPr>
            <p:spPr bwMode="auto">
              <a:xfrm>
                <a:off x="3443725" y="2220057"/>
                <a:ext cx="437857" cy="307734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400" b="1" dirty="0"/>
                  <a:t>CP</a:t>
                </a:r>
                <a:r>
                  <a:rPr kumimoji="0" lang="en-US" altLang="zh-CN" sz="1400" b="1" baseline="-25000" dirty="0"/>
                  <a:t> </a:t>
                </a:r>
                <a:endParaRPr kumimoji="0" lang="en-US" altLang="zh-CN" sz="1400" b="1" baseline="-25000" dirty="0"/>
              </a:p>
            </p:txBody>
          </p:sp>
          <p:cxnSp>
            <p:nvCxnSpPr>
              <p:cNvPr id="314" name="直接连接符 137"/>
              <p:cNvCxnSpPr>
                <a:cxnSpLocks noChangeShapeType="1"/>
              </p:cNvCxnSpPr>
              <p:nvPr/>
            </p:nvCxnSpPr>
            <p:spPr bwMode="auto">
              <a:xfrm flipH="1">
                <a:off x="3830604" y="2432132"/>
                <a:ext cx="3024000" cy="0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</p:spPr>
          </p:cxnSp>
          <p:sp>
            <p:nvSpPr>
              <p:cNvPr id="315" name="Line 32"/>
              <p:cNvSpPr>
                <a:spLocks noChangeShapeType="1"/>
              </p:cNvSpPr>
              <p:nvPr/>
            </p:nvSpPr>
            <p:spPr bwMode="auto">
              <a:xfrm rot="16200000">
                <a:off x="4515940" y="3859459"/>
                <a:ext cx="75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" name="Line 32"/>
              <p:cNvSpPr>
                <a:spLocks noChangeShapeType="1"/>
              </p:cNvSpPr>
              <p:nvPr/>
            </p:nvSpPr>
            <p:spPr bwMode="auto">
              <a:xfrm rot="16200000">
                <a:off x="4818931" y="3668919"/>
                <a:ext cx="32395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Line 32"/>
              <p:cNvSpPr>
                <a:spLocks noChangeShapeType="1"/>
              </p:cNvSpPr>
              <p:nvPr/>
            </p:nvSpPr>
            <p:spPr bwMode="auto">
              <a:xfrm rot="16200000">
                <a:off x="4523357" y="3715372"/>
                <a:ext cx="54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Line 31"/>
              <p:cNvSpPr>
                <a:spLocks noChangeShapeType="1"/>
              </p:cNvSpPr>
              <p:nvPr/>
            </p:nvSpPr>
            <p:spPr bwMode="auto">
              <a:xfrm rot="16200000">
                <a:off x="4166564" y="3770072"/>
                <a:ext cx="252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" name="Line 32"/>
              <p:cNvSpPr>
                <a:spLocks noChangeShapeType="1"/>
              </p:cNvSpPr>
              <p:nvPr/>
            </p:nvSpPr>
            <p:spPr bwMode="auto">
              <a:xfrm rot="16200000">
                <a:off x="4381428" y="3625379"/>
                <a:ext cx="21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" name="流程图: 延期 92"/>
              <p:cNvSpPr>
                <a:spLocks noChangeArrowheads="1"/>
              </p:cNvSpPr>
              <p:nvPr/>
            </p:nvSpPr>
            <p:spPr bwMode="auto">
              <a:xfrm rot="16200000">
                <a:off x="4248736" y="3354884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1" name="组合 480"/>
              <p:cNvGrpSpPr/>
              <p:nvPr/>
            </p:nvGrpSpPr>
            <p:grpSpPr>
              <a:xfrm>
                <a:off x="3739709" y="4011686"/>
                <a:ext cx="292820" cy="216004"/>
                <a:chOff x="5868144" y="3867894"/>
                <a:chExt cx="292820" cy="216004"/>
              </a:xfrm>
            </p:grpSpPr>
            <p:sp>
              <p:nvSpPr>
                <p:cNvPr id="369" name="AutoShape 30"/>
                <p:cNvSpPr>
                  <a:spLocks noChangeArrowheads="1"/>
                </p:cNvSpPr>
                <p:nvPr/>
              </p:nvSpPr>
              <p:spPr bwMode="auto">
                <a:xfrm rot="5400000">
                  <a:off x="5868152" y="3867886"/>
                  <a:ext cx="216004" cy="216020"/>
                </a:xfrm>
                <a:prstGeom prst="flowChartExtract">
                  <a:avLst/>
                </a:prstGeom>
                <a:solidFill>
                  <a:srgbClr val="CCFFCC"/>
                </a:solidFill>
                <a:ln w="19050">
                  <a:solidFill>
                    <a:schemeClr val="bg2"/>
                  </a:solidFill>
                  <a:miter lim="800000"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0" name="椭圆 369"/>
                <p:cNvSpPr/>
                <p:nvPr/>
              </p:nvSpPr>
              <p:spPr bwMode="auto">
                <a:xfrm>
                  <a:off x="6088949" y="3939903"/>
                  <a:ext cx="72015" cy="72009"/>
                </a:xfrm>
                <a:prstGeom prst="ellipse">
                  <a:avLst/>
                </a:prstGeom>
                <a:solidFill>
                  <a:srgbClr val="CCFFCC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322" name="Picture 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6200000">
                <a:off x="7078750" y="2762138"/>
                <a:ext cx="491267" cy="307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3" name="Line 25"/>
              <p:cNvSpPr>
                <a:spLocks noChangeShapeType="1"/>
              </p:cNvSpPr>
              <p:nvPr/>
            </p:nvSpPr>
            <p:spPr bwMode="auto">
              <a:xfrm rot="16200000">
                <a:off x="7002609" y="3311259"/>
                <a:ext cx="18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" name="Line 26"/>
              <p:cNvSpPr>
                <a:spLocks noChangeShapeType="1"/>
              </p:cNvSpPr>
              <p:nvPr/>
            </p:nvSpPr>
            <p:spPr bwMode="auto">
              <a:xfrm rot="16200000">
                <a:off x="7477699" y="3277920"/>
                <a:ext cx="18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" name="Line 27"/>
              <p:cNvSpPr>
                <a:spLocks noChangeShapeType="1"/>
              </p:cNvSpPr>
              <p:nvPr/>
            </p:nvSpPr>
            <p:spPr bwMode="auto">
              <a:xfrm rot="16200000">
                <a:off x="7175739" y="3120787"/>
                <a:ext cx="0" cy="180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7485616" y="3111262"/>
                <a:ext cx="0" cy="180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" name="Line 38"/>
              <p:cNvSpPr>
                <a:spLocks noChangeShapeType="1"/>
              </p:cNvSpPr>
              <p:nvPr/>
            </p:nvSpPr>
            <p:spPr bwMode="auto">
              <a:xfrm rot="16200000">
                <a:off x="7172275" y="3122374"/>
                <a:ext cx="1799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" name="Line 39"/>
              <p:cNvSpPr>
                <a:spLocks noChangeShapeType="1"/>
              </p:cNvSpPr>
              <p:nvPr/>
            </p:nvSpPr>
            <p:spPr bwMode="auto">
              <a:xfrm rot="16200000">
                <a:off x="7301643" y="3120800"/>
                <a:ext cx="1799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" name="Line 31"/>
              <p:cNvSpPr>
                <a:spLocks noChangeShapeType="1"/>
              </p:cNvSpPr>
              <p:nvPr/>
            </p:nvSpPr>
            <p:spPr bwMode="auto">
              <a:xfrm rot="16200000">
                <a:off x="7259072" y="3807527"/>
                <a:ext cx="36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" name="Line 32"/>
              <p:cNvSpPr>
                <a:spLocks noChangeShapeType="1"/>
              </p:cNvSpPr>
              <p:nvPr/>
            </p:nvSpPr>
            <p:spPr bwMode="auto">
              <a:xfrm rot="16200000">
                <a:off x="7504611" y="3633847"/>
                <a:ext cx="39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" name="Line 31"/>
              <p:cNvSpPr>
                <a:spLocks noChangeShapeType="1"/>
              </p:cNvSpPr>
              <p:nvPr/>
            </p:nvSpPr>
            <p:spPr bwMode="auto">
              <a:xfrm rot="16200000">
                <a:off x="6733314" y="3874301"/>
                <a:ext cx="468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" name="Line 32"/>
              <p:cNvSpPr>
                <a:spLocks noChangeShapeType="1"/>
              </p:cNvSpPr>
              <p:nvPr/>
            </p:nvSpPr>
            <p:spPr bwMode="auto">
              <a:xfrm rot="16200000">
                <a:off x="6988378" y="3831918"/>
                <a:ext cx="50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" name="Line 31"/>
              <p:cNvSpPr>
                <a:spLocks noChangeShapeType="1"/>
              </p:cNvSpPr>
              <p:nvPr/>
            </p:nvSpPr>
            <p:spPr bwMode="auto">
              <a:xfrm rot="16200000">
                <a:off x="5175833" y="3845498"/>
                <a:ext cx="54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" name="Line 32"/>
              <p:cNvSpPr>
                <a:spLocks noChangeShapeType="1"/>
              </p:cNvSpPr>
              <p:nvPr/>
            </p:nvSpPr>
            <p:spPr bwMode="auto">
              <a:xfrm rot="16200000">
                <a:off x="5534697" y="3614057"/>
                <a:ext cx="21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" name="流程图: 延期 92"/>
              <p:cNvSpPr>
                <a:spLocks noChangeArrowheads="1"/>
              </p:cNvSpPr>
              <p:nvPr/>
            </p:nvSpPr>
            <p:spPr bwMode="auto">
              <a:xfrm rot="16200000">
                <a:off x="5402005" y="3354884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6" name="Text Box 69"/>
              <p:cNvSpPr txBox="1">
                <a:spLocks noChangeArrowheads="1"/>
              </p:cNvSpPr>
              <p:nvPr/>
            </p:nvSpPr>
            <p:spPr bwMode="auto">
              <a:xfrm>
                <a:off x="3194323" y="3963980"/>
                <a:ext cx="360040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400" b="1" dirty="0" smtClean="0"/>
                  <a:t>X</a:t>
                </a:r>
                <a:r>
                  <a:rPr kumimoji="0" lang="en-US" altLang="zh-CN" sz="1400" b="1" baseline="-25000" dirty="0" smtClean="0"/>
                  <a:t> </a:t>
                </a:r>
                <a:endParaRPr kumimoji="0" lang="en-US" altLang="zh-CN" sz="1400" b="1" baseline="-25000" dirty="0"/>
              </a:p>
            </p:txBody>
          </p:sp>
          <p:sp>
            <p:nvSpPr>
              <p:cNvPr id="337" name="Line 32"/>
              <p:cNvSpPr>
                <a:spLocks noChangeShapeType="1"/>
              </p:cNvSpPr>
              <p:nvPr/>
            </p:nvSpPr>
            <p:spPr bwMode="auto">
              <a:xfrm rot="16200000">
                <a:off x="6777084" y="2870574"/>
                <a:ext cx="24264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" name="流程图: 延期 92"/>
              <p:cNvSpPr>
                <a:spLocks noChangeArrowheads="1"/>
              </p:cNvSpPr>
              <p:nvPr/>
            </p:nvSpPr>
            <p:spPr bwMode="auto">
              <a:xfrm rot="16200000">
                <a:off x="4730691" y="3364409"/>
                <a:ext cx="285750" cy="284162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9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4861283" y="1528785"/>
                <a:ext cx="0" cy="4536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Line 29"/>
              <p:cNvSpPr>
                <a:spLocks noChangeShapeType="1"/>
              </p:cNvSpPr>
              <p:nvPr/>
            </p:nvSpPr>
            <p:spPr bwMode="auto">
              <a:xfrm rot="16200000">
                <a:off x="3780056" y="3037850"/>
                <a:ext cx="2592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6071989" y="1503585"/>
                <a:ext cx="0" cy="504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2" name="Line 29"/>
              <p:cNvSpPr>
                <a:spLocks noChangeShapeType="1"/>
              </p:cNvSpPr>
              <p:nvPr/>
            </p:nvSpPr>
            <p:spPr bwMode="auto">
              <a:xfrm rot="16200000">
                <a:off x="4129497" y="2834205"/>
                <a:ext cx="212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" name="Line 27"/>
              <p:cNvSpPr>
                <a:spLocks noChangeShapeType="1"/>
              </p:cNvSpPr>
              <p:nvPr/>
            </p:nvSpPr>
            <p:spPr bwMode="auto">
              <a:xfrm rot="16200000">
                <a:off x="6442998" y="2367893"/>
                <a:ext cx="0" cy="2916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44" name="直接连接符 129"/>
              <p:cNvCxnSpPr>
                <a:cxnSpLocks noChangeShapeType="1"/>
              </p:cNvCxnSpPr>
              <p:nvPr/>
            </p:nvCxnSpPr>
            <p:spPr bwMode="auto">
              <a:xfrm flipH="1">
                <a:off x="4898132" y="4227934"/>
                <a:ext cx="2628000" cy="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345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5289996" y="1655006"/>
                <a:ext cx="0" cy="216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Line 29"/>
              <p:cNvSpPr>
                <a:spLocks noChangeShapeType="1"/>
              </p:cNvSpPr>
              <p:nvPr/>
            </p:nvSpPr>
            <p:spPr bwMode="auto">
              <a:xfrm rot="16200000">
                <a:off x="5428257" y="2715654"/>
                <a:ext cx="2016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47" name="直接连接符 129"/>
              <p:cNvCxnSpPr>
                <a:cxnSpLocks noChangeShapeType="1"/>
              </p:cNvCxnSpPr>
              <p:nvPr/>
            </p:nvCxnSpPr>
            <p:spPr bwMode="auto">
              <a:xfrm flipH="1">
                <a:off x="4492847" y="3723654"/>
                <a:ext cx="2556000" cy="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348" name="Line 25"/>
              <p:cNvSpPr>
                <a:spLocks noChangeShapeType="1"/>
              </p:cNvSpPr>
              <p:nvPr/>
            </p:nvSpPr>
            <p:spPr bwMode="auto">
              <a:xfrm rot="16200000">
                <a:off x="7252751" y="2651291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" name="Text Box 69"/>
              <p:cNvSpPr txBox="1">
                <a:spLocks noChangeArrowheads="1"/>
              </p:cNvSpPr>
              <p:nvPr/>
            </p:nvSpPr>
            <p:spPr bwMode="auto">
              <a:xfrm>
                <a:off x="7308304" y="2479997"/>
                <a:ext cx="360040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400" b="1" dirty="0" smtClean="0">
                    <a:solidFill>
                      <a:srgbClr val="C00000"/>
                    </a:solidFill>
                  </a:rPr>
                  <a:t>Z</a:t>
                </a:r>
                <a:r>
                  <a:rPr kumimoji="0" lang="en-US" altLang="zh-CN" sz="1400" b="1" baseline="-25000" dirty="0" smtClean="0">
                    <a:solidFill>
                      <a:srgbClr val="C00000"/>
                    </a:solidFill>
                  </a:rPr>
                  <a:t> </a:t>
                </a:r>
                <a:endParaRPr kumimoji="0" lang="en-US" altLang="zh-CN" sz="1400" b="1" baseline="-250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350" name="组合 16"/>
              <p:cNvGrpSpPr/>
              <p:nvPr/>
            </p:nvGrpSpPr>
            <p:grpSpPr bwMode="auto">
              <a:xfrm>
                <a:off x="6485979" y="1717181"/>
                <a:ext cx="793750" cy="725948"/>
                <a:chOff x="1863587" y="2472781"/>
                <a:chExt cx="793703" cy="726563"/>
              </a:xfrm>
            </p:grpSpPr>
            <p:cxnSp>
              <p:nvCxnSpPr>
                <p:cNvPr id="362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78753" y="2856260"/>
                  <a:ext cx="68458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  <p:cxnSp>
              <p:nvCxnSpPr>
                <p:cNvPr id="363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766065" y="2706154"/>
                  <a:ext cx="468333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  <p:sp>
              <p:nvSpPr>
                <p:cNvPr id="364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8"/>
                  <a:ext cx="720005" cy="432308"/>
                </a:xfrm>
                <a:prstGeom prst="rect">
                  <a:avLst/>
                </a:prstGeom>
                <a:solidFill>
                  <a:srgbClr val="FFFF00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algn="ctr" eaLnBrk="1" hangingPunct="1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5" name="TextBox 364"/>
                <p:cNvSpPr txBox="1">
                  <a:spLocks noChangeArrowheads="1"/>
                </p:cNvSpPr>
                <p:nvPr/>
              </p:nvSpPr>
              <p:spPr bwMode="auto">
                <a:xfrm>
                  <a:off x="2300123" y="2869350"/>
                  <a:ext cx="357167" cy="246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 smtClean="0">
                      <a:latin typeface="+mj-lt"/>
                      <a:ea typeface="黑体" panose="02010609060101010101" pitchFamily="49" charset="-122"/>
                    </a:rPr>
                    <a:t>T</a:t>
                  </a:r>
                  <a:r>
                    <a:rPr lang="en-US" altLang="zh-CN" sz="1000" b="1" baseline="-25000" dirty="0" smtClean="0">
                      <a:latin typeface="+mj-lt"/>
                      <a:ea typeface="黑体" panose="02010609060101010101" pitchFamily="49" charset="-122"/>
                    </a:rPr>
                    <a:t>1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66" name="TextBox 365"/>
                <p:cNvSpPr txBox="1">
                  <a:spLocks noChangeArrowheads="1"/>
                </p:cNvSpPr>
                <p:nvPr/>
              </p:nvSpPr>
              <p:spPr bwMode="auto">
                <a:xfrm>
                  <a:off x="1863587" y="2619898"/>
                  <a:ext cx="357166" cy="246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 smtClean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 smtClean="0">
                      <a:latin typeface="+mj-lt"/>
                      <a:ea typeface="黑体" panose="02010609060101010101" pitchFamily="49" charset="-122"/>
                    </a:rPr>
                    <a:t>1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67" name="TextBox 366"/>
                <p:cNvSpPr txBox="1">
                  <a:spLocks noChangeArrowheads="1"/>
                </p:cNvSpPr>
                <p:nvPr/>
              </p:nvSpPr>
              <p:spPr bwMode="auto">
                <a:xfrm>
                  <a:off x="2277899" y="2629431"/>
                  <a:ext cx="355579" cy="246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 smtClean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 smtClean="0">
                      <a:latin typeface="+mj-lt"/>
                      <a:ea typeface="黑体" panose="02010609060101010101" pitchFamily="49" charset="-122"/>
                    </a:rPr>
                    <a:t>1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368" name="直接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2373304" y="2681298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</p:grpSp>
          <p:sp>
            <p:nvSpPr>
              <p:cNvPr id="351" name="Text Box 69"/>
              <p:cNvSpPr txBox="1">
                <a:spLocks noChangeArrowheads="1"/>
              </p:cNvSpPr>
              <p:nvPr/>
            </p:nvSpPr>
            <p:spPr bwMode="auto">
              <a:xfrm>
                <a:off x="6823298" y="2393826"/>
                <a:ext cx="494488" cy="276999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200" b="1" dirty="0" smtClean="0"/>
                  <a:t>“1”</a:t>
                </a:r>
                <a:endParaRPr kumimoji="0" lang="en-US" altLang="zh-CN" sz="1200" b="1" baseline="-25000" dirty="0"/>
              </a:p>
            </p:txBody>
          </p:sp>
          <p:sp>
            <p:nvSpPr>
              <p:cNvPr id="352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6534015" y="1619979"/>
                <a:ext cx="0" cy="1944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7475211" y="1341737"/>
                <a:ext cx="0" cy="8568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Line 29"/>
              <p:cNvSpPr>
                <a:spLocks noChangeShapeType="1"/>
              </p:cNvSpPr>
              <p:nvPr/>
            </p:nvSpPr>
            <p:spPr bwMode="auto">
              <a:xfrm rot="16200000">
                <a:off x="6857093" y="2802223"/>
                <a:ext cx="20736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" name="Line 32"/>
              <p:cNvSpPr>
                <a:spLocks noChangeShapeType="1"/>
              </p:cNvSpPr>
              <p:nvPr/>
            </p:nvSpPr>
            <p:spPr bwMode="auto">
              <a:xfrm rot="16200000">
                <a:off x="6982179" y="3651863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6" name="Line 32"/>
              <p:cNvSpPr>
                <a:spLocks noChangeShapeType="1"/>
              </p:cNvSpPr>
              <p:nvPr/>
            </p:nvSpPr>
            <p:spPr bwMode="auto">
              <a:xfrm rot="16200000">
                <a:off x="6987453" y="3732315"/>
                <a:ext cx="32395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7" name="Line 32"/>
              <p:cNvSpPr>
                <a:spLocks noChangeShapeType="1"/>
              </p:cNvSpPr>
              <p:nvPr/>
            </p:nvSpPr>
            <p:spPr bwMode="auto">
              <a:xfrm rot="16200000">
                <a:off x="7218328" y="3933488"/>
                <a:ext cx="612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" name="Line 32"/>
              <p:cNvSpPr>
                <a:spLocks noChangeShapeType="1"/>
              </p:cNvSpPr>
              <p:nvPr/>
            </p:nvSpPr>
            <p:spPr bwMode="auto">
              <a:xfrm rot="16200000">
                <a:off x="7255386" y="3979473"/>
                <a:ext cx="720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" name="流程图: 延期 92"/>
              <p:cNvSpPr>
                <a:spLocks noChangeArrowheads="1"/>
              </p:cNvSpPr>
              <p:nvPr/>
            </p:nvSpPr>
            <p:spPr bwMode="auto">
              <a:xfrm rot="16200000">
                <a:off x="6954639" y="3315570"/>
                <a:ext cx="288000" cy="396000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" name="流程图: 延期 92"/>
              <p:cNvSpPr>
                <a:spLocks noChangeArrowheads="1"/>
              </p:cNvSpPr>
              <p:nvPr/>
            </p:nvSpPr>
            <p:spPr bwMode="auto">
              <a:xfrm rot="16200000">
                <a:off x="7435437" y="3310318"/>
                <a:ext cx="285750" cy="396000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61" name="直接连接符 129"/>
              <p:cNvCxnSpPr>
                <a:cxnSpLocks noChangeShapeType="1"/>
              </p:cNvCxnSpPr>
              <p:nvPr/>
            </p:nvCxnSpPr>
            <p:spPr bwMode="auto">
              <a:xfrm flipH="1">
                <a:off x="5074244" y="4332709"/>
                <a:ext cx="2556000" cy="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234" name="等腰三角形 36"/>
            <p:cNvSpPr>
              <a:spLocks noChangeArrowheads="1"/>
            </p:cNvSpPr>
            <p:nvPr/>
          </p:nvSpPr>
          <p:spPr bwMode="auto">
            <a:xfrm>
              <a:off x="7743020" y="1832618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" name="TextBox 296"/>
            <p:cNvSpPr txBox="1">
              <a:spLocks noChangeArrowheads="1"/>
            </p:cNvSpPr>
            <p:nvPr/>
          </p:nvSpPr>
          <p:spPr bwMode="auto">
            <a:xfrm>
              <a:off x="7625161" y="1654698"/>
              <a:ext cx="42227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241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8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060" y="716046"/>
            <a:ext cx="790313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24205" indent="-624205">
              <a:spcBef>
                <a:spcPct val="50000"/>
              </a:spcBef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：迭代电路设计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触发器设计一个比较器，能对两个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位二进制数进行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468"/>
          <p:cNvGrpSpPr/>
          <p:nvPr/>
        </p:nvGrpSpPr>
        <p:grpSpPr bwMode="auto">
          <a:xfrm>
            <a:off x="3767945" y="3075806"/>
            <a:ext cx="4786346" cy="1403430"/>
            <a:chOff x="-71453" y="780175"/>
            <a:chExt cx="4787350" cy="1403831"/>
          </a:xfrm>
        </p:grpSpPr>
        <p:sp>
          <p:nvSpPr>
            <p:cNvPr id="10" name="竖卷形 6"/>
            <p:cNvSpPr/>
            <p:nvPr/>
          </p:nvSpPr>
          <p:spPr bwMode="auto">
            <a:xfrm>
              <a:off x="-71453" y="780175"/>
              <a:ext cx="4787350" cy="1403830"/>
            </a:xfrm>
            <a:prstGeom prst="verticalScroll">
              <a:avLst>
                <a:gd name="adj" fmla="val 524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55574" y="829402"/>
              <a:ext cx="4660323" cy="13546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  <a:r>
                <a:rPr lang="en-US" altLang="zh-CN" sz="1600" b="1" i="1" dirty="0">
                  <a:latin typeface="+mn-lt"/>
                  <a:ea typeface="黑体" panose="02010609060101010101" pitchFamily="49" charset="-122"/>
                </a:rPr>
                <a:t>n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比较子单元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600" b="1" dirty="0">
                  <a:latin typeface="+mj-lt"/>
                  <a:ea typeface="黑体" panose="02010609060101010101" pitchFamily="49" charset="-122"/>
                </a:rPr>
                <a:t>cell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构成</a:t>
              </a:r>
              <a:endPara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从高位到低位，逐位对应比较，并将前一位比较的结果传送给下一位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80975" indent="-180975">
                <a:spcBef>
                  <a:spcPts val="600"/>
                </a:spcBef>
                <a:buClr>
                  <a:srgbClr val="C00000"/>
                </a:buClr>
                <a:buSzPct val="70000"/>
                <a:buFont typeface="Wingdings" panose="05000000000000000000" pitchFamily="2" charset="2"/>
                <a:buChar char="p"/>
                <a:defRPr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1600" b="1" i="1" dirty="0" err="1">
                  <a:latin typeface="+mn-lt"/>
                  <a:ea typeface="黑体" panose="02010609060101010101" pitchFamily="49" charset="-122"/>
                </a:rPr>
                <a:t>i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个单元的比较结果：</a:t>
              </a:r>
              <a:r>
                <a:rPr lang="es-ES" altLang="zh-CN" i="1" dirty="0"/>
                <a:t> </a:t>
              </a:r>
              <a:r>
                <a:rPr lang="es-ES" altLang="zh-CN" sz="1600" b="1" i="1" dirty="0">
                  <a:latin typeface="+mj-lt"/>
                  <a:ea typeface="黑体" panose="02010609060101010101" pitchFamily="49" charset="-122"/>
                </a:rPr>
                <a:t>X = Y,  X &gt; Y, or X &lt; Y.</a:t>
              </a:r>
              <a:endParaRPr lang="zh-CN" altLang="en-US" sz="1600" b="1" i="1" dirty="0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5536" y="2931790"/>
            <a:ext cx="285752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6491" y="3349808"/>
            <a:ext cx="2980434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对于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 b="1" i="1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1600" b="1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个单元，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设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i="1" dirty="0" smtClean="0">
                <a:latin typeface="+mj-lt"/>
                <a:ea typeface="黑体" panose="02010609060101010101" pitchFamily="49" charset="-122"/>
              </a:rPr>
              <a:t>    S</a:t>
            </a:r>
            <a:r>
              <a:rPr lang="en-US" altLang="zh-CN" sz="1600" b="1" baseline="-25000" dirty="0" smtClean="0">
                <a:latin typeface="+mj-lt"/>
                <a:ea typeface="黑体" panose="02010609060101010101" pitchFamily="49" charset="-122"/>
              </a:rPr>
              <a:t>0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:</a:t>
            </a:r>
            <a:r>
              <a:rPr lang="es-ES" altLang="zh-CN" sz="1600" b="1" i="1" dirty="0">
                <a:ea typeface="黑体" panose="02010609060101010101" pitchFamily="49" charset="-122"/>
              </a:rPr>
              <a:t> X = </a:t>
            </a:r>
            <a:r>
              <a:rPr lang="es-ES" altLang="zh-CN" sz="1600" b="1" i="1" dirty="0" smtClean="0">
                <a:ea typeface="黑体" panose="02010609060101010101" pitchFamily="49" charset="-122"/>
              </a:rPr>
              <a:t>Y </a:t>
            </a:r>
            <a:r>
              <a:rPr lang="zh-CN" altLang="en-US" sz="1600" b="1" dirty="0" smtClean="0">
                <a:ea typeface="黑体" panose="02010609060101010101" pitchFamily="49" charset="-122"/>
              </a:rPr>
              <a:t>时</a:t>
            </a:r>
            <a:endParaRPr lang="en-US" altLang="zh-CN" sz="1600" b="1" baseline="-25000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i="1" dirty="0" smtClean="0">
                <a:ea typeface="黑体" panose="02010609060101010101" pitchFamily="49" charset="-122"/>
              </a:rPr>
              <a:t>    S</a:t>
            </a:r>
            <a:r>
              <a:rPr lang="en-US" altLang="zh-CN" sz="1600" b="1" baseline="-25000" dirty="0" smtClean="0">
                <a:ea typeface="黑体" panose="02010609060101010101" pitchFamily="49" charset="-122"/>
              </a:rPr>
              <a:t>1 </a:t>
            </a:r>
            <a:r>
              <a:rPr lang="en-US" altLang="zh-CN" sz="1600" b="1" dirty="0">
                <a:ea typeface="黑体" panose="02010609060101010101" pitchFamily="49" charset="-122"/>
              </a:rPr>
              <a:t>: </a:t>
            </a:r>
            <a:r>
              <a:rPr lang="es-ES" altLang="zh-CN" sz="1600" b="1" i="1" dirty="0">
                <a:ea typeface="黑体" panose="02010609060101010101" pitchFamily="49" charset="-122"/>
              </a:rPr>
              <a:t>X &gt; </a:t>
            </a:r>
            <a:r>
              <a:rPr lang="es-ES" altLang="zh-CN" sz="1600" b="1" i="1" dirty="0" smtClean="0">
                <a:ea typeface="黑体" panose="02010609060101010101" pitchFamily="49" charset="-122"/>
              </a:rPr>
              <a:t>Y </a:t>
            </a:r>
            <a:r>
              <a:rPr lang="zh-CN" altLang="en-US" sz="1600" b="1" dirty="0" smtClean="0">
                <a:ea typeface="黑体" panose="02010609060101010101" pitchFamily="49" charset="-122"/>
              </a:rPr>
              <a:t>时</a:t>
            </a:r>
            <a:endParaRPr lang="en-US" altLang="zh-CN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i="1" dirty="0" smtClean="0">
                <a:ea typeface="黑体" panose="02010609060101010101" pitchFamily="49" charset="-122"/>
              </a:rPr>
              <a:t>    S</a:t>
            </a:r>
            <a:r>
              <a:rPr lang="en-US" altLang="zh-CN" sz="1600" b="1" baseline="-25000" dirty="0" smtClean="0">
                <a:ea typeface="黑体" panose="02010609060101010101" pitchFamily="49" charset="-122"/>
              </a:rPr>
              <a:t>2 </a:t>
            </a:r>
            <a:r>
              <a:rPr lang="en-US" altLang="zh-CN" sz="1600" b="1" dirty="0">
                <a:ea typeface="黑体" panose="02010609060101010101" pitchFamily="49" charset="-122"/>
              </a:rPr>
              <a:t>: </a:t>
            </a:r>
            <a:r>
              <a:rPr lang="es-ES" altLang="zh-CN" sz="1600" b="1" i="1" dirty="0">
                <a:ea typeface="黑体" panose="02010609060101010101" pitchFamily="49" charset="-122"/>
              </a:rPr>
              <a:t>X &lt; </a:t>
            </a:r>
            <a:r>
              <a:rPr lang="es-ES" altLang="zh-CN" sz="1600" b="1" i="1" dirty="0" smtClean="0">
                <a:ea typeface="黑体" panose="02010609060101010101" pitchFamily="49" charset="-122"/>
              </a:rPr>
              <a:t>Y </a:t>
            </a:r>
            <a:r>
              <a:rPr lang="zh-CN" altLang="en-US" sz="1600" b="1" dirty="0" smtClean="0">
                <a:ea typeface="黑体" panose="02010609060101010101" pitchFamily="49" charset="-122"/>
              </a:rPr>
              <a:t>时</a:t>
            </a:r>
            <a:endParaRPr lang="en-US" altLang="zh-CN" sz="1600" b="1" dirty="0" smtClean="0"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b="1" i="1" dirty="0" smtClean="0">
                <a:ea typeface="黑体" panose="02010609060101010101" pitchFamily="49" charset="-122"/>
              </a:rPr>
              <a:t>    </a:t>
            </a:r>
            <a:r>
              <a:rPr lang="en-US" altLang="zh-CN" sz="1600" b="1" i="1" dirty="0" smtClean="0">
                <a:ea typeface="黑体" panose="02010609060101010101" pitchFamily="49" charset="-122"/>
              </a:rPr>
              <a:t>Z</a:t>
            </a:r>
            <a:r>
              <a:rPr lang="en-US" altLang="zh-CN" sz="1600" b="1" baseline="-25000" dirty="0" smtClean="0">
                <a:ea typeface="黑体" panose="02010609060101010101" pitchFamily="49" charset="-122"/>
              </a:rPr>
              <a:t>2 </a:t>
            </a:r>
            <a:r>
              <a:rPr lang="zh-CN" altLang="en-US" sz="16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1600" b="1" i="1" dirty="0" smtClean="0">
                <a:ea typeface="黑体" panose="02010609060101010101" pitchFamily="49" charset="-122"/>
              </a:rPr>
              <a:t>Z</a:t>
            </a:r>
            <a:r>
              <a:rPr lang="en-US" altLang="zh-CN" sz="1600" b="1" baseline="-25000" dirty="0" smtClean="0"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1600" b="1" i="1" dirty="0" smtClean="0">
                <a:ea typeface="黑体" panose="02010609060101010101" pitchFamily="49" charset="-122"/>
              </a:rPr>
              <a:t>Z</a:t>
            </a:r>
            <a:r>
              <a:rPr lang="en-US" altLang="zh-CN" sz="1600" b="1" baseline="-25000" dirty="0" smtClean="0">
                <a:ea typeface="黑体" panose="02010609060101010101" pitchFamily="49" charset="-122"/>
              </a:rPr>
              <a:t>1</a:t>
            </a:r>
            <a:r>
              <a:rPr lang="en-US" altLang="zh-CN" sz="1600" b="1" baseline="-25000" dirty="0" smtClean="0">
                <a:ea typeface="黑体" panose="02010609060101010101" pitchFamily="49" charset="-122"/>
              </a:rPr>
              <a:t> </a:t>
            </a:r>
            <a:r>
              <a:rPr lang="zh-CN" altLang="en-US" sz="1600" b="1" dirty="0" smtClean="0">
                <a:ea typeface="黑体" panose="02010609060101010101" pitchFamily="49" charset="-122"/>
              </a:rPr>
              <a:t>分别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取值为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600" b="1" dirty="0" smtClean="0"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91630"/>
            <a:ext cx="7628817" cy="1219003"/>
          </a:xfrm>
          <a:prstGeom prst="rect">
            <a:avLst/>
          </a:prstGeom>
        </p:spPr>
      </p:pic>
      <p:grpSp>
        <p:nvGrpSpPr>
          <p:cNvPr id="14" name="组合 12"/>
          <p:cNvGrpSpPr/>
          <p:nvPr/>
        </p:nvGrpSpPr>
        <p:grpSpPr bwMode="auto">
          <a:xfrm>
            <a:off x="6516216" y="1131590"/>
            <a:ext cx="1944216" cy="576065"/>
            <a:chOff x="4413448" y="1000112"/>
            <a:chExt cx="1360006" cy="600865"/>
          </a:xfrm>
        </p:grpSpPr>
        <p:sp>
          <p:nvSpPr>
            <p:cNvPr id="15" name="圆角矩形标注 13"/>
            <p:cNvSpPr>
              <a:spLocks noChangeArrowheads="1"/>
            </p:cNvSpPr>
            <p:nvPr/>
          </p:nvSpPr>
          <p:spPr bwMode="auto">
            <a:xfrm>
              <a:off x="4413448" y="1011893"/>
              <a:ext cx="1360006" cy="589084"/>
            </a:xfrm>
            <a:prstGeom prst="wedgeRoundRectCallout">
              <a:avLst>
                <a:gd name="adj1" fmla="val -62446"/>
                <a:gd name="adj2" fmla="val 49350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4429123" y="1000112"/>
              <a:ext cx="1344331" cy="3358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ea typeface="黑体" panose="02010609060101010101" pitchFamily="49" charset="-122"/>
                </a:rPr>
                <a:t>每个对应位的比较都是一个相似的子单元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8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612" y="1203598"/>
            <a:ext cx="4824536" cy="1269239"/>
          </a:xfrm>
          <a:prstGeom prst="rect">
            <a:avLst/>
          </a:prstGeom>
          <a:ln w="19050">
            <a:solidFill>
              <a:schemeClr val="bg2">
                <a:lumMod val="85000"/>
                <a:lumOff val="15000"/>
              </a:schemeClr>
            </a:solidFill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6976" y="725831"/>
            <a:ext cx="285752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7584" y="2927312"/>
            <a:ext cx="185738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1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27584" y="3377773"/>
            <a:ext cx="15350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43608" y="3747105"/>
            <a:ext cx="1224136" cy="984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i="1" dirty="0">
                <a:latin typeface="+mj-lt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latin typeface="+mj-lt"/>
                <a:ea typeface="黑体" panose="02010609060101010101" pitchFamily="49" charset="-122"/>
              </a:rPr>
              <a:t>0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:</a:t>
            </a:r>
            <a:r>
              <a:rPr lang="es-ES" altLang="zh-CN" sz="1600" b="1" i="1" dirty="0"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ea typeface="黑体" panose="02010609060101010101" pitchFamily="49" charset="-122"/>
              </a:rPr>
              <a:t>00</a:t>
            </a:r>
            <a:endParaRPr lang="en-US" altLang="zh-CN" sz="1600" b="1" baseline="-25000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i="1" dirty="0"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ea typeface="黑体" panose="02010609060101010101" pitchFamily="49" charset="-122"/>
              </a:rPr>
              <a:t>1 </a:t>
            </a:r>
            <a:r>
              <a:rPr lang="en-US" altLang="zh-CN" sz="1600" b="1" dirty="0">
                <a:ea typeface="黑体" panose="02010609060101010101" pitchFamily="49" charset="-122"/>
              </a:rPr>
              <a:t>: 01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i="1" dirty="0"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ea typeface="黑体" panose="02010609060101010101" pitchFamily="49" charset="-122"/>
              </a:rPr>
              <a:t>2 </a:t>
            </a:r>
            <a:r>
              <a:rPr lang="en-US" altLang="zh-CN" sz="1600" b="1" dirty="0">
                <a:ea typeface="黑体" panose="02010609060101010101" pitchFamily="49" charset="-122"/>
              </a:rPr>
              <a:t>: </a:t>
            </a:r>
            <a:r>
              <a:rPr lang="es-ES" altLang="zh-CN" sz="1600" b="1" dirty="0">
                <a:ea typeface="黑体" panose="02010609060101010101" pitchFamily="49" charset="-122"/>
              </a:rPr>
              <a:t>10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24400" y="2994506"/>
            <a:ext cx="217429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状态转换真值表 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435846"/>
            <a:ext cx="4019550" cy="1304925"/>
          </a:xfrm>
          <a:prstGeom prst="rect">
            <a:avLst/>
          </a:prstGeom>
          <a:noFill/>
          <a:ln w="19050">
            <a:solidFill>
              <a:schemeClr val="bg2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grpSp>
        <p:nvGrpSpPr>
          <p:cNvPr id="12" name="组合 12"/>
          <p:cNvGrpSpPr/>
          <p:nvPr/>
        </p:nvGrpSpPr>
        <p:grpSpPr bwMode="auto">
          <a:xfrm>
            <a:off x="6156176" y="641667"/>
            <a:ext cx="2232248" cy="954107"/>
            <a:chOff x="4413448" y="1000112"/>
            <a:chExt cx="1360006" cy="612421"/>
          </a:xfrm>
        </p:grpSpPr>
        <p:sp>
          <p:nvSpPr>
            <p:cNvPr id="13" name="圆角矩形标注 13"/>
            <p:cNvSpPr>
              <a:spLocks noChangeArrowheads="1"/>
            </p:cNvSpPr>
            <p:nvPr/>
          </p:nvSpPr>
          <p:spPr bwMode="auto">
            <a:xfrm>
              <a:off x="4413448" y="1011893"/>
              <a:ext cx="1360006" cy="589084"/>
            </a:xfrm>
            <a:prstGeom prst="wedgeRoundRectCallout">
              <a:avLst>
                <a:gd name="adj1" fmla="val -62446"/>
                <a:gd name="adj2" fmla="val 49350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4429123" y="1000112"/>
              <a:ext cx="1344331" cy="6124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ea typeface="黑体" panose="02010609060101010101" pitchFamily="49" charset="-122"/>
                </a:rPr>
                <a:t>在第</a:t>
              </a:r>
              <a:r>
                <a:rPr lang="en-US" altLang="zh-CN" sz="1400" b="1" i="1" dirty="0" err="1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i</a:t>
              </a:r>
              <a:r>
                <a:rPr lang="en-US" altLang="zh-CN" sz="1400" b="1" i="1" dirty="0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个（前一个）单元有比较结果的前提下，根据输入取值，可以确定第 </a:t>
              </a:r>
              <a:r>
                <a:rPr lang="en-US" altLang="zh-CN" sz="1400" b="1" i="1" dirty="0" err="1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i</a:t>
              </a:r>
              <a:r>
                <a:rPr lang="en-US" altLang="zh-CN" sz="1400" b="1" i="1" dirty="0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+1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个单元的比较结果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2"/>
          <p:cNvGrpSpPr/>
          <p:nvPr/>
        </p:nvGrpSpPr>
        <p:grpSpPr bwMode="auto">
          <a:xfrm>
            <a:off x="2123728" y="4021048"/>
            <a:ext cx="1512169" cy="557710"/>
            <a:chOff x="4413448" y="997032"/>
            <a:chExt cx="921295" cy="357982"/>
          </a:xfrm>
        </p:grpSpPr>
        <p:sp>
          <p:nvSpPr>
            <p:cNvPr id="16" name="圆角矩形标注 13"/>
            <p:cNvSpPr>
              <a:spLocks noChangeArrowheads="1"/>
            </p:cNvSpPr>
            <p:nvPr/>
          </p:nvSpPr>
          <p:spPr bwMode="auto">
            <a:xfrm>
              <a:off x="4413448" y="997032"/>
              <a:ext cx="877423" cy="357982"/>
            </a:xfrm>
            <a:prstGeom prst="wedgeRoundRectCallout">
              <a:avLst>
                <a:gd name="adj1" fmla="val -64261"/>
                <a:gd name="adj2" fmla="val 1089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4429123" y="1000111"/>
              <a:ext cx="905620" cy="33584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ea typeface="黑体" panose="02010609060101010101" pitchFamily="49" charset="-122"/>
                </a:rPr>
                <a:t>需要两个触发器，用 </a:t>
              </a:r>
              <a:r>
                <a:rPr lang="en-US" altLang="zh-CN" sz="1400" b="1" dirty="0" err="1" smtClean="0">
                  <a:ea typeface="黑体" panose="02010609060101010101" pitchFamily="49" charset="-122"/>
                </a:rPr>
                <a:t>a,b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来表示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56176" y="1707654"/>
            <a:ext cx="2592288" cy="1169551"/>
            <a:chOff x="6156176" y="1707654"/>
            <a:chExt cx="2592288" cy="1169551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6156176" y="1707654"/>
              <a:ext cx="2520280" cy="1152128"/>
            </a:xfrm>
            <a:prstGeom prst="roundRect">
              <a:avLst>
                <a:gd name="adj" fmla="val 9523"/>
              </a:avLst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6156176" y="1707654"/>
              <a:ext cx="2592288" cy="11695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1400" b="1" dirty="0">
                  <a:latin typeface="+mj-lt"/>
                  <a:ea typeface="黑体" panose="02010609060101010101" pitchFamily="49" charset="-122"/>
                </a:rPr>
                <a:t>对于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 </a:t>
              </a:r>
              <a:r>
                <a:rPr lang="en-US" altLang="zh-CN" sz="1400" b="1" i="1" dirty="0" err="1">
                  <a:latin typeface="+mn-lt"/>
                  <a:ea typeface="黑体" panose="02010609060101010101" pitchFamily="49" charset="-122"/>
                </a:rPr>
                <a:t>i</a:t>
              </a:r>
              <a:r>
                <a:rPr lang="en-US" altLang="zh-CN" sz="1400" b="1" i="1" dirty="0">
                  <a:latin typeface="+mn-lt"/>
                  <a:ea typeface="黑体" panose="02010609060101010101" pitchFamily="49" charset="-122"/>
                </a:rPr>
                <a:t> 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个单元，</a:t>
              </a:r>
              <a:r>
                <a:rPr lang="zh-CN" altLang="en-US" sz="1400" b="1" dirty="0">
                  <a:latin typeface="+mj-lt"/>
                  <a:ea typeface="黑体" panose="02010609060101010101" pitchFamily="49" charset="-122"/>
                </a:rPr>
                <a:t>设</a:t>
              </a:r>
              <a:r>
                <a: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  <a:r>
                <a: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endPara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400" b="1" i="1" dirty="0" smtClean="0">
                  <a:latin typeface="+mj-lt"/>
                  <a:ea typeface="黑体" panose="02010609060101010101" pitchFamily="49" charset="-122"/>
                </a:rPr>
                <a:t>    S</a:t>
              </a:r>
              <a:r>
                <a:rPr lang="en-US" altLang="zh-CN" sz="1400" b="1" baseline="-25000" dirty="0" smtClean="0">
                  <a:latin typeface="+mj-lt"/>
                  <a:ea typeface="黑体" panose="02010609060101010101" pitchFamily="49" charset="-122"/>
                </a:rPr>
                <a:t>0 </a:t>
              </a:r>
              <a:r>
                <a:rPr lang="en-US" altLang="zh-CN" sz="1400" b="1" dirty="0">
                  <a:latin typeface="+mj-lt"/>
                  <a:ea typeface="黑体" panose="02010609060101010101" pitchFamily="49" charset="-122"/>
                </a:rPr>
                <a:t>:</a:t>
              </a:r>
              <a:r>
                <a:rPr lang="es-ES" altLang="zh-CN" sz="1400" b="1" i="1" dirty="0">
                  <a:ea typeface="黑体" panose="02010609060101010101" pitchFamily="49" charset="-122"/>
                </a:rPr>
                <a:t> X = </a:t>
              </a:r>
              <a:r>
                <a:rPr lang="es-ES" altLang="zh-CN" sz="1400" b="1" i="1" dirty="0" smtClean="0">
                  <a:ea typeface="黑体" panose="02010609060101010101" pitchFamily="49" charset="-122"/>
                </a:rPr>
                <a:t>Y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时</a:t>
              </a:r>
              <a:endParaRPr lang="en-US" altLang="zh-CN" sz="1400" b="1" baseline="-25000" dirty="0">
                <a:latin typeface="+mj-lt"/>
                <a:ea typeface="黑体" panose="02010609060101010101" pitchFamily="49" charset="-122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400" b="1" i="1" dirty="0" smtClean="0">
                  <a:ea typeface="黑体" panose="02010609060101010101" pitchFamily="49" charset="-122"/>
                </a:rPr>
                <a:t>    S</a:t>
              </a:r>
              <a:r>
                <a:rPr lang="en-US" altLang="zh-CN" sz="1400" b="1" baseline="-25000" dirty="0" smtClean="0">
                  <a:ea typeface="黑体" panose="02010609060101010101" pitchFamily="49" charset="-122"/>
                </a:rPr>
                <a:t>1 </a:t>
              </a:r>
              <a:r>
                <a:rPr lang="en-US" altLang="zh-CN" sz="1400" b="1" dirty="0">
                  <a:ea typeface="黑体" panose="02010609060101010101" pitchFamily="49" charset="-122"/>
                </a:rPr>
                <a:t>: </a:t>
              </a:r>
              <a:r>
                <a:rPr lang="es-ES" altLang="zh-CN" sz="1400" b="1" i="1" dirty="0">
                  <a:ea typeface="黑体" panose="02010609060101010101" pitchFamily="49" charset="-122"/>
                </a:rPr>
                <a:t>X &gt; </a:t>
              </a:r>
              <a:r>
                <a:rPr lang="es-ES" altLang="zh-CN" sz="1400" b="1" i="1" dirty="0" smtClean="0">
                  <a:ea typeface="黑体" panose="02010609060101010101" pitchFamily="49" charset="-122"/>
                </a:rPr>
                <a:t>Y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时</a:t>
              </a:r>
              <a:endParaRPr lang="en-US" altLang="zh-CN" sz="1400" b="1" dirty="0">
                <a:solidFill>
                  <a:schemeClr val="bg1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400" b="1" i="1" dirty="0" smtClean="0">
                  <a:ea typeface="黑体" panose="02010609060101010101" pitchFamily="49" charset="-122"/>
                </a:rPr>
                <a:t>    S</a:t>
              </a:r>
              <a:r>
                <a:rPr lang="en-US" altLang="zh-CN" sz="1400" b="1" baseline="-25000" dirty="0" smtClean="0">
                  <a:ea typeface="黑体" panose="02010609060101010101" pitchFamily="49" charset="-122"/>
                </a:rPr>
                <a:t>2 </a:t>
              </a:r>
              <a:r>
                <a:rPr lang="en-US" altLang="zh-CN" sz="1400" b="1" dirty="0">
                  <a:ea typeface="黑体" panose="02010609060101010101" pitchFamily="49" charset="-122"/>
                </a:rPr>
                <a:t>: </a:t>
              </a:r>
              <a:r>
                <a:rPr lang="es-ES" altLang="zh-CN" sz="1400" b="1" i="1" dirty="0">
                  <a:ea typeface="黑体" panose="02010609060101010101" pitchFamily="49" charset="-122"/>
                </a:rPr>
                <a:t>X &lt; </a:t>
              </a:r>
              <a:r>
                <a:rPr lang="es-ES" altLang="zh-CN" sz="1400" b="1" i="1" dirty="0" smtClean="0">
                  <a:ea typeface="黑体" panose="02010609060101010101" pitchFamily="49" charset="-122"/>
                </a:rPr>
                <a:t>Y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时</a:t>
              </a:r>
              <a:endParaRPr lang="en-US" altLang="zh-CN" sz="1400" b="1" dirty="0" smtClean="0">
                <a:ea typeface="黑体" panose="02010609060101010101" pitchFamily="49" charset="-122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400" b="1" i="1" dirty="0" smtClean="0">
                  <a:ea typeface="黑体" panose="02010609060101010101" pitchFamily="49" charset="-122"/>
                </a:rPr>
                <a:t>    </a:t>
              </a:r>
              <a:r>
                <a:rPr lang="en-US" altLang="zh-CN" sz="1400" b="1" i="1" dirty="0" smtClean="0">
                  <a:ea typeface="黑体" panose="02010609060101010101" pitchFamily="49" charset="-122"/>
                </a:rPr>
                <a:t>Z</a:t>
              </a:r>
              <a:r>
                <a:rPr lang="en-US" altLang="zh-CN" sz="1400" b="1" baseline="-25000" dirty="0" smtClean="0">
                  <a:ea typeface="黑体" panose="02010609060101010101" pitchFamily="49" charset="-122"/>
                </a:rPr>
                <a:t>1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、</a:t>
              </a:r>
              <a:r>
                <a:rPr lang="en-US" altLang="zh-CN" sz="1400" b="1" i="1" dirty="0" smtClean="0">
                  <a:ea typeface="黑体" panose="02010609060101010101" pitchFamily="49" charset="-122"/>
                </a:rPr>
                <a:t>Z</a:t>
              </a:r>
              <a:r>
                <a:rPr lang="en-US" altLang="zh-CN" sz="1400" b="1" baseline="-25000" dirty="0" smtClean="0">
                  <a:ea typeface="黑体" panose="02010609060101010101" pitchFamily="49" charset="-122"/>
                </a:rPr>
                <a:t>2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、</a:t>
              </a:r>
              <a:r>
                <a:rPr lang="en-US" altLang="zh-CN" sz="1400" b="1" baseline="-25000" dirty="0" smtClean="0">
                  <a:ea typeface="黑体" panose="02010609060101010101" pitchFamily="49" charset="-122"/>
                </a:rPr>
                <a:t> </a:t>
              </a:r>
              <a:r>
                <a:rPr lang="en-US" altLang="zh-CN" sz="1400" b="1" i="1" dirty="0" smtClean="0">
                  <a:ea typeface="黑体" panose="02010609060101010101" pitchFamily="49" charset="-122"/>
                </a:rPr>
                <a:t>Z</a:t>
              </a:r>
              <a:r>
                <a:rPr lang="en-US" altLang="zh-CN" sz="1400" b="1" baseline="-25000" dirty="0" smtClean="0">
                  <a:ea typeface="黑体" panose="02010609060101010101" pitchFamily="49" charset="-122"/>
                </a:rPr>
                <a:t>3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分别</a:t>
              </a: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取值为</a:t>
              </a:r>
              <a:r>
                <a:rPr lang="en-US" altLang="zh-CN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b="1" dirty="0" smtClean="0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8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Rectangle 167"/>
          <p:cNvSpPr>
            <a:spLocks noChangeArrowheads="1"/>
          </p:cNvSpPr>
          <p:nvPr/>
        </p:nvSpPr>
        <p:spPr bwMode="auto">
          <a:xfrm>
            <a:off x="755576" y="726043"/>
            <a:ext cx="208756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7" y="3692674"/>
            <a:ext cx="3168352" cy="12852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716016" y="909811"/>
            <a:ext cx="4027339" cy="2400013"/>
            <a:chOff x="4716016" y="909811"/>
            <a:chExt cx="4027339" cy="240001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909811"/>
              <a:ext cx="4027339" cy="2400013"/>
            </a:xfrm>
            <a:prstGeom prst="rect">
              <a:avLst/>
            </a:prstGeom>
          </p:spPr>
        </p:pic>
        <p:sp>
          <p:nvSpPr>
            <p:cNvPr id="12" name="矩形: 圆角 11"/>
            <p:cNvSpPr/>
            <p:nvPr/>
          </p:nvSpPr>
          <p:spPr bwMode="auto">
            <a:xfrm>
              <a:off x="5148064" y="1198755"/>
              <a:ext cx="3024336" cy="2111069"/>
            </a:xfrm>
            <a:prstGeom prst="roundRect">
              <a:avLst>
                <a:gd name="adj" fmla="val 5613"/>
              </a:avLst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482" y="1059582"/>
            <a:ext cx="4312518" cy="228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632613"/>
            <a:ext cx="4724400" cy="151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6228184" y="699542"/>
            <a:ext cx="284380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1800" b="1" dirty="0" smtClean="0">
                <a:ea typeface="宋体" panose="02010600030101010101" pitchFamily="2" charset="-122"/>
              </a:rPr>
              <a:t> </a:t>
            </a:r>
            <a:r>
              <a:rPr lang="en-US" altLang="zh-CN" sz="1800" b="1" i="1" dirty="0" err="1" smtClean="0">
                <a:latin typeface="+mn-lt"/>
                <a:ea typeface="宋体" panose="02010600030101010101" pitchFamily="2" charset="-122"/>
              </a:rPr>
              <a:t>i</a:t>
            </a:r>
            <a:r>
              <a:rPr lang="zh-CN" altLang="en-US" sz="1800" b="1" i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个子单元的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99792" y="724317"/>
            <a:ext cx="5184576" cy="2677748"/>
          </a:xfrm>
          <a:prstGeom prst="rect">
            <a:avLst/>
          </a:prstGeom>
        </p:spPr>
      </p:pic>
      <p:pic>
        <p:nvPicPr>
          <p:cNvPr id="5" name="Picture 2" descr="ELEG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8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 Box 149"/>
          <p:cNvSpPr txBox="1">
            <a:spLocks noChangeArrowheads="1"/>
          </p:cNvSpPr>
          <p:nvPr/>
        </p:nvSpPr>
        <p:spPr bwMode="auto">
          <a:xfrm>
            <a:off x="809030" y="726043"/>
            <a:ext cx="201622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电路实现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0004" y="3795886"/>
            <a:ext cx="7012396" cy="1120505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</a:ln>
        </p:spPr>
      </p:pic>
      <p:sp>
        <p:nvSpPr>
          <p:cNvPr id="10" name="Text Box 149"/>
          <p:cNvSpPr txBox="1">
            <a:spLocks noChangeArrowheads="1"/>
          </p:cNvSpPr>
          <p:nvPr/>
        </p:nvSpPr>
        <p:spPr bwMode="auto">
          <a:xfrm>
            <a:off x="827088" y="1350518"/>
            <a:ext cx="2016224" cy="78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宋体" panose="02010600030101010101" pitchFamily="2" charset="-122"/>
              </a:rPr>
              <a:t>7.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无关项检查</a:t>
            </a:r>
            <a:endParaRPr lang="en-US" altLang="zh-CN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（略）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2"/>
          <p:cNvGrpSpPr/>
          <p:nvPr/>
        </p:nvGrpSpPr>
        <p:grpSpPr bwMode="auto">
          <a:xfrm>
            <a:off x="6277042" y="2750491"/>
            <a:ext cx="2327406" cy="954107"/>
            <a:chOff x="4413448" y="1000112"/>
            <a:chExt cx="1360006" cy="612421"/>
          </a:xfrm>
        </p:grpSpPr>
        <p:sp>
          <p:nvSpPr>
            <p:cNvPr id="12" name="圆角矩形标注 13"/>
            <p:cNvSpPr>
              <a:spLocks noChangeArrowheads="1"/>
            </p:cNvSpPr>
            <p:nvPr/>
          </p:nvSpPr>
          <p:spPr bwMode="auto">
            <a:xfrm>
              <a:off x="4413448" y="1011893"/>
              <a:ext cx="1360006" cy="589084"/>
            </a:xfrm>
            <a:prstGeom prst="wedgeRoundRectCallout">
              <a:avLst>
                <a:gd name="adj1" fmla="val -77971"/>
                <a:gd name="adj2" fmla="val -38934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4429123" y="1000112"/>
              <a:ext cx="1344331" cy="6124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ea typeface="黑体" panose="02010609060101010101" pitchFamily="49" charset="-122"/>
                </a:rPr>
                <a:t>D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触发器作用：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当时钟信号到来，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存储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第 </a:t>
              </a:r>
              <a:r>
                <a:rPr lang="en-US" altLang="zh-CN" sz="1400" b="1" i="1" dirty="0" err="1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i</a:t>
              </a:r>
              <a:r>
                <a:rPr lang="en-US" altLang="zh-CN" sz="1400" b="1" i="1" dirty="0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 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个（前一个）单元的比较结果，并产生第 </a:t>
              </a:r>
              <a:r>
                <a:rPr lang="en-US" altLang="zh-CN" sz="1400" b="1" i="1" dirty="0" err="1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i</a:t>
              </a:r>
              <a:r>
                <a:rPr lang="en-US" altLang="zh-CN" sz="1400" b="1" i="1" dirty="0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lt"/>
                  <a:ea typeface="黑体" panose="02010609060101010101" pitchFamily="49" charset="-122"/>
                </a:rPr>
                <a:t>+1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个单元的比较结果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060" y="699542"/>
            <a:ext cx="777737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42925" indent="-542925">
              <a:spcBef>
                <a:spcPct val="50000"/>
              </a:spcBef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9: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触发器设计一个同步时序电路，当输入序列以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010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1001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结尾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时（允许重叠检测），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Z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，否则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Z=0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9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635646"/>
            <a:ext cx="5256584" cy="118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 bwMode="auto">
          <a:xfrm>
            <a:off x="3851920" y="1635646"/>
            <a:ext cx="743526" cy="23001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331037" y="1635646"/>
            <a:ext cx="743526" cy="230012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644008" y="1563638"/>
            <a:ext cx="946306" cy="345018"/>
          </a:xfrm>
          <a:prstGeom prst="roundRect">
            <a:avLst/>
          </a:prstGeom>
          <a:noFill/>
          <a:ln w="19050" cap="flat" cmpd="sng" algn="ctr">
            <a:solidFill>
              <a:srgbClr val="99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173003" y="1635646"/>
            <a:ext cx="743526" cy="23001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228184" y="1635646"/>
            <a:ext cx="743526" cy="23001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485490" y="1563638"/>
            <a:ext cx="1013899" cy="345018"/>
          </a:xfrm>
          <a:prstGeom prst="roundRect">
            <a:avLst/>
          </a:prstGeom>
          <a:noFill/>
          <a:ln w="19050" cap="flat" cmpd="sng" algn="ctr">
            <a:solidFill>
              <a:srgbClr val="99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87774"/>
            <a:ext cx="1424099" cy="185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27784" y="2931790"/>
            <a:ext cx="352839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Mealy</a:t>
            </a:r>
            <a:r>
              <a:rPr lang="zh-CN" altLang="en-US" sz="18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型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原始状态图构建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7544" y="1635646"/>
            <a:ext cx="2158350" cy="879230"/>
            <a:chOff x="497525" y="1898830"/>
            <a:chExt cx="2158350" cy="879230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40535" y="1898830"/>
              <a:ext cx="1000233" cy="50779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序列检测器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97525" y="2006971"/>
              <a:ext cx="549398" cy="307495"/>
              <a:chOff x="899592" y="3976034"/>
              <a:chExt cx="549398" cy="307495"/>
            </a:xfrm>
          </p:grpSpPr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1142349" y="4118967"/>
                <a:ext cx="306641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899592" y="3976034"/>
                <a:ext cx="306641" cy="30749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X</a:t>
                </a:r>
                <a:endParaRPr lang="en-US" altLang="zh-CN" sz="1400" b="1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43544" y="2406621"/>
              <a:ext cx="913535" cy="371439"/>
              <a:chOff x="1045611" y="4375684"/>
              <a:chExt cx="913535" cy="371439"/>
            </a:xfrm>
          </p:grpSpPr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1418874" y="4587263"/>
                <a:ext cx="54027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V="1">
                <a:off x="1949107" y="4375684"/>
                <a:ext cx="0" cy="216281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1045611" y="4439628"/>
                <a:ext cx="490990" cy="30749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CP</a:t>
                </a:r>
                <a:endParaRPr lang="en-US" altLang="zh-CN" sz="1400" b="1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51720" y="1995686"/>
              <a:ext cx="604155" cy="307495"/>
              <a:chOff x="2453787" y="3964749"/>
              <a:chExt cx="604155" cy="307495"/>
            </a:xfrm>
          </p:grpSpPr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2453787" y="4101101"/>
                <a:ext cx="28838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2663689" y="3964749"/>
                <a:ext cx="394253" cy="30749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Z</a:t>
                </a:r>
                <a:endParaRPr lang="en-US" altLang="zh-CN" sz="1400" b="1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555776" y="3363838"/>
            <a:ext cx="6184913" cy="15819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）子序列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010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检测的状态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设定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初始复位状态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表示没有任何输入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表示序列以“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>
                <a:latin typeface="+mj-lt"/>
                <a:ea typeface="黑体" panose="02010609060101010101" pitchFamily="49" charset="-122"/>
              </a:rPr>
              <a:t>3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表示序列以“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010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”结束，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此时输出标志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Z=1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79512" y="4640237"/>
            <a:ext cx="252028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010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检测的局部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5" grpId="0"/>
      <p:bldP spid="27" grpId="0" bldLvl="0" animBg="1" autoUpdateAnimBg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20576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51470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9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91343" y="629738"/>
            <a:ext cx="6184913" cy="20813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）子序列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检测的状态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设定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初始复位状态</a:t>
            </a: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表示没有任何输入</a:t>
            </a:r>
            <a:endParaRPr lang="zh-CN" altLang="en-US" sz="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表示序列以“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</a:t>
            </a:r>
            <a:endParaRPr lang="zh-CN" altLang="en-US" sz="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lang="zh-CN" altLang="en-US" sz="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3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表示序列以“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010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”结束，</a:t>
            </a: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此时输出标志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Z=1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5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 smtClean="0">
                <a:ea typeface="黑体" panose="02010609060101010101" pitchFamily="49" charset="-122"/>
              </a:rPr>
              <a:t>         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ea typeface="黑体" panose="02010609060101010101" pitchFamily="49" charset="-122"/>
              </a:rPr>
              <a:t>4</a:t>
            </a:r>
            <a:r>
              <a:rPr lang="en-US" altLang="zh-CN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表示接收到</a:t>
            </a:r>
            <a:r>
              <a:rPr lang="en-US" altLang="zh-CN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序列的第一个“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1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15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 smtClean="0">
                <a:ea typeface="黑体" panose="02010609060101010101" pitchFamily="49" charset="-122"/>
              </a:rPr>
              <a:t>         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ea typeface="黑体" panose="02010609060101010101" pitchFamily="49" charset="-122"/>
              </a:rPr>
              <a:t>5</a:t>
            </a:r>
            <a:r>
              <a:rPr lang="en-US" altLang="zh-CN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100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5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9782"/>
            <a:ext cx="1424099" cy="185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右箭头 8"/>
          <p:cNvSpPr/>
          <p:nvPr/>
        </p:nvSpPr>
        <p:spPr bwMode="auto">
          <a:xfrm>
            <a:off x="2411760" y="3507854"/>
            <a:ext cx="360040" cy="2160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43758"/>
            <a:ext cx="1635734" cy="23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2"/>
          <p:cNvGrpSpPr/>
          <p:nvPr/>
        </p:nvGrpSpPr>
        <p:grpSpPr bwMode="auto">
          <a:xfrm>
            <a:off x="4003711" y="1203598"/>
            <a:ext cx="1944216" cy="528068"/>
            <a:chOff x="4413448" y="1000113"/>
            <a:chExt cx="1360006" cy="338956"/>
          </a:xfrm>
        </p:grpSpPr>
        <p:sp>
          <p:nvSpPr>
            <p:cNvPr id="12" name="圆角矩形标注 13"/>
            <p:cNvSpPr>
              <a:spLocks noChangeArrowheads="1"/>
            </p:cNvSpPr>
            <p:nvPr/>
          </p:nvSpPr>
          <p:spPr bwMode="auto">
            <a:xfrm>
              <a:off x="4413448" y="1011894"/>
              <a:ext cx="1360006" cy="327175"/>
            </a:xfrm>
            <a:prstGeom prst="wedgeRoundRectCallout">
              <a:avLst>
                <a:gd name="adj1" fmla="val -53659"/>
                <a:gd name="adj2" fmla="val 81293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4429123" y="1000113"/>
              <a:ext cx="1344331" cy="3358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ea typeface="黑体" panose="02010609060101010101" pitchFamily="49" charset="-122"/>
                </a:rPr>
                <a:t>重叠检测：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010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中的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10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可以被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1001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检测重用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2"/>
          <p:cNvGrpSpPr/>
          <p:nvPr/>
        </p:nvGrpSpPr>
        <p:grpSpPr bwMode="auto">
          <a:xfrm>
            <a:off x="4788024" y="3507854"/>
            <a:ext cx="1944216" cy="528068"/>
            <a:chOff x="4413448" y="1000113"/>
            <a:chExt cx="1360006" cy="338956"/>
          </a:xfrm>
        </p:grpSpPr>
        <p:sp>
          <p:nvSpPr>
            <p:cNvPr id="15" name="圆角矩形标注 13"/>
            <p:cNvSpPr>
              <a:spLocks noChangeArrowheads="1"/>
            </p:cNvSpPr>
            <p:nvPr/>
          </p:nvSpPr>
          <p:spPr bwMode="auto">
            <a:xfrm>
              <a:off x="4413448" y="1011894"/>
              <a:ext cx="1360006" cy="327175"/>
            </a:xfrm>
            <a:prstGeom prst="wedgeRoundRectCallout">
              <a:avLst>
                <a:gd name="adj1" fmla="val -56224"/>
                <a:gd name="adj2" fmla="val 40522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4429123" y="1000113"/>
              <a:ext cx="1344331" cy="3358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ea typeface="黑体" panose="02010609060101010101" pitchFamily="49" charset="-122"/>
                </a:rPr>
                <a:t>重叠检测：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010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中的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10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可以被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1001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检测重用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60032" y="4155926"/>
            <a:ext cx="3513619" cy="864096"/>
            <a:chOff x="4860032" y="4155926"/>
            <a:chExt cx="3513619" cy="864096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4227934"/>
              <a:ext cx="3513619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" name="直接连接符 18"/>
            <p:cNvCxnSpPr/>
            <p:nvPr/>
          </p:nvCxnSpPr>
          <p:spPr bwMode="auto">
            <a:xfrm>
              <a:off x="7172601" y="4405202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圆角矩形 19"/>
            <p:cNvSpPr/>
            <p:nvPr/>
          </p:nvSpPr>
          <p:spPr bwMode="auto">
            <a:xfrm>
              <a:off x="7308305" y="4155926"/>
              <a:ext cx="720080" cy="288032"/>
            </a:xfrm>
            <a:prstGeom prst="roundRect">
              <a:avLst/>
            </a:prstGeom>
            <a:noFill/>
            <a:ln w="19050" cap="flat" cmpd="sng" algn="ctr">
              <a:solidFill>
                <a:srgbClr val="99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499992" y="2787774"/>
            <a:ext cx="252028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1001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检测</a:t>
            </a:r>
            <a:r>
              <a:rPr lang="zh-CN" altLang="en-US" sz="1400" b="1" dirty="0" smtClean="0">
                <a:latin typeface="+mj-lt"/>
                <a:ea typeface="黑体" panose="02010609060101010101" pitchFamily="49" charset="-122"/>
              </a:rPr>
              <a:t>的局部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20576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51470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+mj-lt"/>
                <a:ea typeface="Arial Unicode MS" panose="020B0604020202020204" pitchFamily="34" charset="-122"/>
              </a:rPr>
              <a:t>9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91343" y="629738"/>
            <a:ext cx="6184913" cy="20813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）子序列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检测的状态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设定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初始复位状态</a:t>
            </a: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表示没有任何输入</a:t>
            </a:r>
            <a:endParaRPr lang="zh-CN" altLang="en-US" sz="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表示序列以“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</a:t>
            </a:r>
            <a:endParaRPr lang="zh-CN" altLang="en-US" sz="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lang="zh-CN" altLang="en-US" sz="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latin typeface="+mj-lt"/>
                <a:ea typeface="黑体" panose="02010609060101010101" pitchFamily="49" charset="-122"/>
              </a:rPr>
              <a:t>3</a:t>
            </a:r>
            <a:r>
              <a:rPr lang="en-US" altLang="zh-CN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表示序列以“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010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”结束，</a:t>
            </a:r>
            <a:r>
              <a:rPr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</a:rPr>
              <a:t>此时输出标志 </a:t>
            </a:r>
            <a:r>
              <a:rPr lang="en-US" altLang="zh-CN" sz="1500" b="1" dirty="0" smtClean="0">
                <a:latin typeface="+mj-lt"/>
                <a:ea typeface="黑体" panose="02010609060101010101" pitchFamily="49" charset="-122"/>
              </a:rPr>
              <a:t>Z=1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5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 smtClean="0">
                <a:ea typeface="黑体" panose="02010609060101010101" pitchFamily="49" charset="-122"/>
              </a:rPr>
              <a:t>         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ea typeface="黑体" panose="02010609060101010101" pitchFamily="49" charset="-122"/>
              </a:rPr>
              <a:t>4</a:t>
            </a:r>
            <a:r>
              <a:rPr lang="en-US" altLang="zh-CN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表示接收到</a:t>
            </a:r>
            <a:r>
              <a:rPr lang="en-US" altLang="zh-CN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序列的第一个“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1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15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500" b="1" dirty="0" smtClean="0">
                <a:ea typeface="黑体" panose="02010609060101010101" pitchFamily="49" charset="-122"/>
              </a:rPr>
              <a:t>         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S</a:t>
            </a:r>
            <a:r>
              <a:rPr kumimoji="0" lang="en-US" altLang="zh-CN" sz="1500" b="1" baseline="-25000" dirty="0" smtClean="0">
                <a:ea typeface="黑体" panose="02010609060101010101" pitchFamily="49" charset="-122"/>
              </a:rPr>
              <a:t>5</a:t>
            </a:r>
            <a:r>
              <a:rPr lang="en-US" altLang="zh-CN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表示序列以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500" b="1" dirty="0" smtClean="0">
                <a:ea typeface="黑体" panose="02010609060101010101" pitchFamily="49" charset="-122"/>
              </a:rPr>
              <a:t>100</a:t>
            </a:r>
            <a:r>
              <a:rPr lang="zh-CN" altLang="en-US" sz="15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”结束。</a:t>
            </a:r>
            <a:endParaRPr lang="en-US" altLang="zh-CN" sz="15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12"/>
          <p:cNvGrpSpPr/>
          <p:nvPr/>
        </p:nvGrpSpPr>
        <p:grpSpPr bwMode="auto">
          <a:xfrm>
            <a:off x="4003711" y="1203598"/>
            <a:ext cx="1944216" cy="528068"/>
            <a:chOff x="4413448" y="1000113"/>
            <a:chExt cx="1360006" cy="338956"/>
          </a:xfrm>
        </p:grpSpPr>
        <p:sp>
          <p:nvSpPr>
            <p:cNvPr id="9" name="圆角矩形标注 13"/>
            <p:cNvSpPr>
              <a:spLocks noChangeArrowheads="1"/>
            </p:cNvSpPr>
            <p:nvPr/>
          </p:nvSpPr>
          <p:spPr bwMode="auto">
            <a:xfrm>
              <a:off x="4413448" y="1011894"/>
              <a:ext cx="1360006" cy="327175"/>
            </a:xfrm>
            <a:prstGeom prst="wedgeRoundRectCallout">
              <a:avLst>
                <a:gd name="adj1" fmla="val -53659"/>
                <a:gd name="adj2" fmla="val 81293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4429123" y="1000113"/>
              <a:ext cx="1344331" cy="3358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ea typeface="黑体" panose="02010609060101010101" pitchFamily="49" charset="-122"/>
                </a:rPr>
                <a:t>重叠检测：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010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中的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10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可以被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1001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检测重用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356" y="2859782"/>
            <a:ext cx="1424099" cy="185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11"/>
          <p:cNvSpPr/>
          <p:nvPr/>
        </p:nvSpPr>
        <p:spPr bwMode="auto">
          <a:xfrm>
            <a:off x="1763524" y="3507854"/>
            <a:ext cx="360040" cy="2160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643758"/>
            <a:ext cx="1635734" cy="23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/>
          <p:nvPr/>
        </p:nvGrpSpPr>
        <p:grpSpPr>
          <a:xfrm>
            <a:off x="6228184" y="699542"/>
            <a:ext cx="2664296" cy="1728192"/>
            <a:chOff x="6228184" y="699542"/>
            <a:chExt cx="2664296" cy="1728192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6228184" y="699542"/>
              <a:ext cx="2664296" cy="1728192"/>
            </a:xfrm>
            <a:prstGeom prst="roundRect">
              <a:avLst>
                <a:gd name="adj" fmla="val 10895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300192" y="771550"/>
              <a:ext cx="2520280" cy="16312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2.</a:t>
              </a:r>
              <a:r>
                <a:rPr lang="en-US" altLang="zh-CN" sz="1800" b="1" i="1" dirty="0" smtClean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 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状态化简（略）</a:t>
              </a:r>
              <a:endPara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3.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状态分配（略）</a:t>
              </a:r>
              <a:endPara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4.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状态转换真值表（略）</a:t>
              </a:r>
              <a:endPara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5.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卡诺图化简（略）</a:t>
              </a:r>
              <a:endPara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6. 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电路实现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（略）</a:t>
              </a:r>
              <a:endPara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92080" y="2499742"/>
            <a:ext cx="3528392" cy="2612033"/>
            <a:chOff x="5292080" y="2499742"/>
            <a:chExt cx="3528392" cy="2612033"/>
          </a:xfrm>
        </p:grpSpPr>
        <p:grpSp>
          <p:nvGrpSpPr>
            <p:cNvPr id="20" name="组合 19"/>
            <p:cNvGrpSpPr/>
            <p:nvPr/>
          </p:nvGrpSpPr>
          <p:grpSpPr>
            <a:xfrm>
              <a:off x="5292080" y="2499742"/>
              <a:ext cx="2952328" cy="2356669"/>
              <a:chOff x="5292080" y="2499742"/>
              <a:chExt cx="2952328" cy="2356669"/>
            </a:xfrm>
          </p:grpSpPr>
          <p:sp>
            <p:nvSpPr>
              <p:cNvPr id="14" name="右箭头 13"/>
              <p:cNvSpPr/>
              <p:nvPr/>
            </p:nvSpPr>
            <p:spPr bwMode="auto">
              <a:xfrm>
                <a:off x="5292080" y="3579862"/>
                <a:ext cx="360040" cy="216024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60438" y="2499742"/>
                <a:ext cx="2283970" cy="2356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5796136" y="4803998"/>
              <a:ext cx="30243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  <a:ea typeface="黑体" panose="02010609060101010101" pitchFamily="49" charset="-122"/>
                </a:rPr>
                <a:t>（</a:t>
              </a:r>
              <a:r>
                <a:rPr lang="en-US" altLang="zh-CN" sz="1400" b="1" dirty="0" smtClean="0">
                  <a:latin typeface="+mj-lt"/>
                  <a:ea typeface="黑体" panose="02010609060101010101" pitchFamily="49" charset="-122"/>
                </a:rPr>
                <a:t>3</a:t>
              </a:r>
              <a:r>
                <a:rPr lang="zh-CN" altLang="en-US" sz="1400" b="1" dirty="0" smtClean="0">
                  <a:latin typeface="+mj-lt"/>
                  <a:ea typeface="黑体" panose="02010609060101010101" pitchFamily="49" charset="-122"/>
                </a:rPr>
                <a:t>）</a:t>
              </a:r>
              <a:r>
                <a:rPr lang="en-US" altLang="zh-CN" sz="1400" b="1" dirty="0" smtClean="0">
                  <a:latin typeface="+mj-lt"/>
                  <a:ea typeface="黑体" panose="02010609060101010101" pitchFamily="49" charset="-122"/>
                </a:rPr>
                <a:t>010</a:t>
              </a:r>
              <a:r>
                <a:rPr lang="zh-CN" altLang="en-US" sz="1400" b="1" dirty="0" smtClean="0">
                  <a:latin typeface="+mj-lt"/>
                  <a:ea typeface="黑体" panose="02010609060101010101" pitchFamily="49" charset="-122"/>
                </a:rPr>
                <a:t>及</a:t>
              </a:r>
              <a:r>
                <a:rPr lang="en-US" altLang="zh-CN" sz="1400" b="1" dirty="0" smtClean="0">
                  <a:latin typeface="+mj-lt"/>
                  <a:ea typeface="黑体" panose="02010609060101010101" pitchFamily="49" charset="-122"/>
                </a:rPr>
                <a:t>1001</a:t>
              </a:r>
              <a:r>
                <a:rPr lang="zh-CN" altLang="en-US" sz="1400" b="1" dirty="0" smtClean="0">
                  <a:latin typeface="+mj-lt"/>
                  <a:ea typeface="黑体" panose="02010609060101010101" pitchFamily="49" charset="-122"/>
                </a:rPr>
                <a:t>检测的完整</a:t>
              </a: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状态图</a:t>
              </a: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组合 12"/>
          <p:cNvGrpSpPr/>
          <p:nvPr/>
        </p:nvGrpSpPr>
        <p:grpSpPr bwMode="auto">
          <a:xfrm>
            <a:off x="4139952" y="4337225"/>
            <a:ext cx="1944216" cy="528070"/>
            <a:chOff x="4413448" y="1000112"/>
            <a:chExt cx="1360006" cy="338957"/>
          </a:xfrm>
        </p:grpSpPr>
        <p:sp>
          <p:nvSpPr>
            <p:cNvPr id="23" name="圆角矩形标注 13"/>
            <p:cNvSpPr>
              <a:spLocks noChangeArrowheads="1"/>
            </p:cNvSpPr>
            <p:nvPr/>
          </p:nvSpPr>
          <p:spPr bwMode="auto">
            <a:xfrm>
              <a:off x="4413448" y="1011894"/>
              <a:ext cx="1360006" cy="327175"/>
            </a:xfrm>
            <a:prstGeom prst="wedgeRoundRectCallout">
              <a:avLst>
                <a:gd name="adj1" fmla="val 68981"/>
                <a:gd name="adj2" fmla="val -66310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4429123" y="1000112"/>
              <a:ext cx="1344331" cy="3358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ea typeface="黑体" panose="02010609060101010101" pitchFamily="49" charset="-122"/>
                </a:rPr>
                <a:t>重叠检测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1001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中的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01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可以被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010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检测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重用</a:t>
              </a:r>
              <a:endParaRPr lang="zh-CN" altLang="en-US" sz="1400" b="1" dirty="0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10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560" y="627534"/>
            <a:ext cx="770485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42925" indent="-542925">
              <a:spcBef>
                <a:spcPct val="50000"/>
              </a:spcBef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10: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某同步时序电路如下所示，按图接线后，试验得到如下的循环状态。经检查：触发器工作正常，试分析故障所在。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71213" y="1391451"/>
            <a:ext cx="2036691" cy="1451857"/>
            <a:chOff x="3275856" y="1767965"/>
            <a:chExt cx="2036691" cy="1451857"/>
          </a:xfrm>
        </p:grpSpPr>
        <p:grpSp>
          <p:nvGrpSpPr>
            <p:cNvPr id="22" name="组合 73"/>
            <p:cNvGrpSpPr/>
            <p:nvPr/>
          </p:nvGrpSpPr>
          <p:grpSpPr>
            <a:xfrm>
              <a:off x="3423356" y="2859822"/>
              <a:ext cx="491408" cy="360000"/>
              <a:chOff x="185707" y="1643056"/>
              <a:chExt cx="428628" cy="360000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组合 76"/>
            <p:cNvGrpSpPr/>
            <p:nvPr/>
          </p:nvGrpSpPr>
          <p:grpSpPr>
            <a:xfrm>
              <a:off x="4821139" y="2859822"/>
              <a:ext cx="491408" cy="360000"/>
              <a:chOff x="185707" y="1643056"/>
              <a:chExt cx="428628" cy="360000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67"/>
            <p:cNvGrpSpPr/>
            <p:nvPr/>
          </p:nvGrpSpPr>
          <p:grpSpPr>
            <a:xfrm>
              <a:off x="3412436" y="2073926"/>
              <a:ext cx="491408" cy="499763"/>
              <a:chOff x="185707" y="1643056"/>
              <a:chExt cx="428628" cy="499763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70"/>
            <p:cNvGrpSpPr/>
            <p:nvPr/>
          </p:nvGrpSpPr>
          <p:grpSpPr>
            <a:xfrm>
              <a:off x="4810219" y="2073926"/>
              <a:ext cx="491408" cy="360000"/>
              <a:chOff x="185707" y="1643056"/>
              <a:chExt cx="428628" cy="36000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275856" y="1767965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</a:t>
              </a: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0 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3867832" y="2253716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3865519" y="3062274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5050528" y="2437990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635896" y="2433926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31126" y="3056097"/>
            <a:ext cx="25727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获得正确状态图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4685720" y="1347614"/>
            <a:ext cx="3484147" cy="1609370"/>
            <a:chOff x="4342466" y="1568816"/>
            <a:chExt cx="3484147" cy="1609370"/>
          </a:xfrm>
        </p:grpSpPr>
        <p:cxnSp>
          <p:nvCxnSpPr>
            <p:cNvPr id="73" name="直接连接符 34"/>
            <p:cNvCxnSpPr>
              <a:cxnSpLocks noChangeShapeType="1"/>
            </p:cNvCxnSpPr>
            <p:nvPr/>
          </p:nvCxnSpPr>
          <p:spPr bwMode="auto">
            <a:xfrm rot="5400000">
              <a:off x="4554834" y="268689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</p:cxnSp>
        <p:grpSp>
          <p:nvGrpSpPr>
            <p:cNvPr id="74" name="组合 16"/>
            <p:cNvGrpSpPr/>
            <p:nvPr/>
          </p:nvGrpSpPr>
          <p:grpSpPr bwMode="auto">
            <a:xfrm>
              <a:off x="4384292" y="1876948"/>
              <a:ext cx="870174" cy="881868"/>
              <a:chOff x="1863800" y="2488442"/>
              <a:chExt cx="803540" cy="756588"/>
            </a:xfrm>
          </p:grpSpPr>
          <p:cxnSp>
            <p:nvCxnSpPr>
              <p:cNvPr id="138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40" y="2813953"/>
                <a:ext cx="648504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139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21935" y="2865942"/>
                <a:ext cx="75658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140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" name="TextBox 197"/>
              <p:cNvSpPr txBox="1">
                <a:spLocks noChangeArrowheads="1"/>
              </p:cNvSpPr>
              <p:nvPr/>
            </p:nvSpPr>
            <p:spPr bwMode="auto">
              <a:xfrm>
                <a:off x="2310034" y="285335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42" name="TextBox 198"/>
              <p:cNvSpPr txBox="1">
                <a:spLocks noChangeArrowheads="1"/>
              </p:cNvSpPr>
              <p:nvPr/>
            </p:nvSpPr>
            <p:spPr bwMode="auto">
              <a:xfrm>
                <a:off x="1863800" y="2627790"/>
                <a:ext cx="357305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43" name="TextBox 199"/>
              <p:cNvSpPr txBox="1">
                <a:spLocks noChangeArrowheads="1"/>
              </p:cNvSpPr>
              <p:nvPr/>
            </p:nvSpPr>
            <p:spPr bwMode="auto">
              <a:xfrm>
                <a:off x="2268746" y="262779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44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5896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75" name="等腰三角形 36"/>
            <p:cNvSpPr>
              <a:spLocks noChangeArrowheads="1"/>
            </p:cNvSpPr>
            <p:nvPr/>
          </p:nvSpPr>
          <p:spPr bwMode="auto">
            <a:xfrm>
              <a:off x="4725809" y="2433689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TextBox 135"/>
            <p:cNvSpPr txBox="1">
              <a:spLocks noChangeArrowheads="1"/>
            </p:cNvSpPr>
            <p:nvPr/>
          </p:nvSpPr>
          <p:spPr bwMode="auto">
            <a:xfrm>
              <a:off x="4609082" y="2250484"/>
              <a:ext cx="457343" cy="2499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77" name="Text Box 69"/>
            <p:cNvSpPr txBox="1">
              <a:spLocks noChangeArrowheads="1"/>
            </p:cNvSpPr>
            <p:nvPr/>
          </p:nvSpPr>
          <p:spPr bwMode="auto">
            <a:xfrm>
              <a:off x="7352579" y="2759732"/>
              <a:ext cx="474034" cy="358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>
                  <a:solidFill>
                    <a:schemeClr val="bg1"/>
                  </a:solidFill>
                </a:rPr>
                <a:t>cp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</a:rPr>
                <a:t> </a:t>
              </a:r>
              <a:endParaRPr kumimoji="0" lang="en-US" altLang="zh-CN" sz="1400" b="1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直接连接符 34"/>
            <p:cNvCxnSpPr>
              <a:cxnSpLocks noChangeShapeType="1"/>
            </p:cNvCxnSpPr>
            <p:nvPr/>
          </p:nvCxnSpPr>
          <p:spPr bwMode="auto">
            <a:xfrm rot="5400000">
              <a:off x="5685627" y="268692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oval"/>
            </a:ln>
          </p:spPr>
        </p:cxnSp>
        <p:grpSp>
          <p:nvGrpSpPr>
            <p:cNvPr id="79" name="组合 16"/>
            <p:cNvGrpSpPr/>
            <p:nvPr/>
          </p:nvGrpSpPr>
          <p:grpSpPr bwMode="auto">
            <a:xfrm>
              <a:off x="5510872" y="1892256"/>
              <a:ext cx="870174" cy="756806"/>
              <a:chOff x="1863914" y="2503340"/>
              <a:chExt cx="803540" cy="649298"/>
            </a:xfrm>
          </p:grpSpPr>
          <p:cxnSp>
            <p:nvCxnSpPr>
              <p:cNvPr id="131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27589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oval" w="med" len="med"/>
              </a:ln>
            </p:spPr>
          </p:cxnSp>
          <p:cxnSp>
            <p:nvCxnSpPr>
              <p:cNvPr id="132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75973" y="2826801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33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" name="TextBox 190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35" name="TextBox 191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36" name="TextBox 192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37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80" name="等腰三角形 36"/>
            <p:cNvSpPr>
              <a:spLocks noChangeArrowheads="1"/>
            </p:cNvSpPr>
            <p:nvPr/>
          </p:nvSpPr>
          <p:spPr bwMode="auto">
            <a:xfrm>
              <a:off x="5852264" y="2431642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TextBox 140"/>
            <p:cNvSpPr txBox="1">
              <a:spLocks noChangeArrowheads="1"/>
            </p:cNvSpPr>
            <p:nvPr/>
          </p:nvSpPr>
          <p:spPr bwMode="auto">
            <a:xfrm>
              <a:off x="5735663" y="2248600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 rot="16200000" flipV="1">
              <a:off x="6101869" y="1604914"/>
              <a:ext cx="0" cy="2628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Box 145"/>
            <p:cNvSpPr txBox="1">
              <a:spLocks noChangeArrowheads="1"/>
            </p:cNvSpPr>
            <p:nvPr/>
          </p:nvSpPr>
          <p:spPr bwMode="auto">
            <a:xfrm>
              <a:off x="4370051" y="2304139"/>
              <a:ext cx="38685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4" name="TextBox 146"/>
            <p:cNvSpPr txBox="1">
              <a:spLocks noChangeArrowheads="1"/>
            </p:cNvSpPr>
            <p:nvPr/>
          </p:nvSpPr>
          <p:spPr bwMode="auto">
            <a:xfrm>
              <a:off x="5488078" y="2311530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 rot="16200000" flipV="1">
              <a:off x="6008556" y="2097735"/>
              <a:ext cx="0" cy="151279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9" name="直接连接符 34"/>
            <p:cNvCxnSpPr>
              <a:cxnSpLocks noChangeShapeType="1"/>
            </p:cNvCxnSpPr>
            <p:nvPr/>
          </p:nvCxnSpPr>
          <p:spPr bwMode="auto">
            <a:xfrm rot="5400000">
              <a:off x="6783263" y="2686015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/>
              <a:tailEnd type="oval" w="med" len="med"/>
            </a:ln>
          </p:spPr>
        </p:cxnSp>
        <p:grpSp>
          <p:nvGrpSpPr>
            <p:cNvPr id="90" name="组合 16"/>
            <p:cNvGrpSpPr/>
            <p:nvPr/>
          </p:nvGrpSpPr>
          <p:grpSpPr bwMode="auto">
            <a:xfrm>
              <a:off x="6608508" y="1902593"/>
              <a:ext cx="870174" cy="956944"/>
              <a:chOff x="1863914" y="2512482"/>
              <a:chExt cx="803540" cy="821004"/>
            </a:xfrm>
          </p:grpSpPr>
          <p:cxnSp>
            <p:nvCxnSpPr>
              <p:cNvPr id="124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35943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125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593109" y="2925573"/>
                <a:ext cx="814239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26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7" name="TextBox 206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8" name="TextBox 207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9" name="TextBox 208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30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91" name="等腰三角形 36"/>
            <p:cNvSpPr>
              <a:spLocks noChangeArrowheads="1"/>
            </p:cNvSpPr>
            <p:nvPr/>
          </p:nvSpPr>
          <p:spPr bwMode="auto">
            <a:xfrm>
              <a:off x="6949900" y="2431316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Box 211"/>
            <p:cNvSpPr txBox="1">
              <a:spLocks noChangeArrowheads="1"/>
            </p:cNvSpPr>
            <p:nvPr/>
          </p:nvSpPr>
          <p:spPr bwMode="auto">
            <a:xfrm>
              <a:off x="6833298" y="2248273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93" name="TextBox 212"/>
            <p:cNvSpPr txBox="1">
              <a:spLocks noChangeArrowheads="1"/>
            </p:cNvSpPr>
            <p:nvPr/>
          </p:nvSpPr>
          <p:spPr bwMode="auto">
            <a:xfrm>
              <a:off x="6585714" y="2311203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0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95" name="Line 28"/>
            <p:cNvSpPr>
              <a:spLocks noChangeShapeType="1"/>
            </p:cNvSpPr>
            <p:nvPr/>
          </p:nvSpPr>
          <p:spPr bwMode="auto">
            <a:xfrm rot="16200000" flipV="1">
              <a:off x="6089788" y="2216779"/>
              <a:ext cx="0" cy="86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" name="直接连接符 18"/>
            <p:cNvCxnSpPr>
              <a:cxnSpLocks noChangeShapeType="1"/>
            </p:cNvCxnSpPr>
            <p:nvPr/>
          </p:nvCxnSpPr>
          <p:spPr bwMode="auto">
            <a:xfrm rot="5400000">
              <a:off x="5886875" y="2538705"/>
              <a:ext cx="1259812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103" name="Line 28"/>
            <p:cNvSpPr>
              <a:spLocks noChangeShapeType="1"/>
            </p:cNvSpPr>
            <p:nvPr/>
          </p:nvSpPr>
          <p:spPr bwMode="auto">
            <a:xfrm rot="16200000" flipV="1">
              <a:off x="6641633" y="1792690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4" name="直接连接符 18"/>
            <p:cNvCxnSpPr>
              <a:cxnSpLocks noChangeShapeType="1"/>
            </p:cNvCxnSpPr>
            <p:nvPr/>
          </p:nvCxnSpPr>
          <p:spPr bwMode="auto">
            <a:xfrm rot="5400000">
              <a:off x="4768001" y="2373178"/>
              <a:ext cx="9658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105" name="Line 28"/>
            <p:cNvSpPr>
              <a:spLocks noChangeShapeType="1"/>
            </p:cNvSpPr>
            <p:nvPr/>
          </p:nvSpPr>
          <p:spPr bwMode="auto">
            <a:xfrm rot="16200000" flipV="1">
              <a:off x="5137015" y="1774141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6" name="直接连接符 18"/>
            <p:cNvCxnSpPr>
              <a:cxnSpLocks noChangeShapeType="1"/>
            </p:cNvCxnSpPr>
            <p:nvPr/>
          </p:nvCxnSpPr>
          <p:spPr bwMode="auto">
            <a:xfrm rot="5400000">
              <a:off x="4779538" y="2499159"/>
              <a:ext cx="1217818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107" name="Line 28"/>
            <p:cNvSpPr>
              <a:spLocks noChangeShapeType="1"/>
            </p:cNvSpPr>
            <p:nvPr/>
          </p:nvSpPr>
          <p:spPr bwMode="auto">
            <a:xfrm rot="16200000" flipV="1">
              <a:off x="5524314" y="1754646"/>
              <a:ext cx="0" cy="27292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 rot="16200000" flipV="1">
              <a:off x="4991730" y="2702536"/>
              <a:ext cx="0" cy="8031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 rot="16200000" flipV="1">
              <a:off x="5499980" y="2156658"/>
              <a:ext cx="0" cy="20430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0" name="直接连接符 18"/>
            <p:cNvCxnSpPr>
              <a:cxnSpLocks noChangeShapeType="1"/>
            </p:cNvCxnSpPr>
            <p:nvPr/>
          </p:nvCxnSpPr>
          <p:spPr bwMode="auto">
            <a:xfrm rot="5400000">
              <a:off x="4340814" y="3026697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1" name="直接连接符 18"/>
            <p:cNvCxnSpPr>
              <a:cxnSpLocks noChangeShapeType="1"/>
            </p:cNvCxnSpPr>
            <p:nvPr/>
          </p:nvCxnSpPr>
          <p:spPr bwMode="auto">
            <a:xfrm rot="5400000">
              <a:off x="4445591" y="2963152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2" name="流程图: 延期 95"/>
            <p:cNvSpPr>
              <a:spLocks noChangeArrowheads="1"/>
            </p:cNvSpPr>
            <p:nvPr/>
          </p:nvSpPr>
          <p:spPr bwMode="auto">
            <a:xfrm rot="16200000">
              <a:off x="4396836" y="2737111"/>
              <a:ext cx="272959" cy="233938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Text Box 64"/>
            <p:cNvSpPr txBox="1">
              <a:spLocks noChangeArrowheads="1"/>
            </p:cNvSpPr>
            <p:nvPr/>
          </p:nvSpPr>
          <p:spPr bwMode="auto">
            <a:xfrm>
              <a:off x="4342466" y="1568816"/>
              <a:ext cx="42811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2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114" name="Text Box 65"/>
            <p:cNvSpPr txBox="1">
              <a:spLocks noChangeArrowheads="1"/>
            </p:cNvSpPr>
            <p:nvPr/>
          </p:nvSpPr>
          <p:spPr bwMode="auto">
            <a:xfrm>
              <a:off x="5467047" y="1568816"/>
              <a:ext cx="412640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1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115" name="Text Box 66"/>
            <p:cNvSpPr txBox="1">
              <a:spLocks noChangeArrowheads="1"/>
            </p:cNvSpPr>
            <p:nvPr/>
          </p:nvSpPr>
          <p:spPr bwMode="auto">
            <a:xfrm>
              <a:off x="6550235" y="1568816"/>
              <a:ext cx="434992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0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145" name="Text Box 35"/>
            <p:cNvSpPr txBox="1">
              <a:spLocks noChangeArrowheads="1"/>
            </p:cNvSpPr>
            <p:nvPr/>
          </p:nvSpPr>
          <p:spPr bwMode="auto">
            <a:xfrm>
              <a:off x="4820990" y="2639834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46" name="Text Box 35"/>
            <p:cNvSpPr txBox="1">
              <a:spLocks noChangeArrowheads="1"/>
            </p:cNvSpPr>
            <p:nvPr/>
          </p:nvSpPr>
          <p:spPr bwMode="auto">
            <a:xfrm>
              <a:off x="7040210" y="2629089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51" name="Text Box 81"/>
          <p:cNvSpPr txBox="1">
            <a:spLocks noChangeArrowheads="1"/>
          </p:cNvSpPr>
          <p:nvPr/>
        </p:nvSpPr>
        <p:spPr bwMode="auto">
          <a:xfrm>
            <a:off x="631126" y="3472230"/>
            <a:ext cx="1728787" cy="3397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>
            <a:spAutoFit/>
          </a:bodyPr>
          <a:lstStyle/>
          <a:p>
            <a:pPr marL="88900" indent="-88900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输入方程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Text Box 83"/>
          <p:cNvSpPr txBox="1">
            <a:spLocks noChangeArrowheads="1"/>
          </p:cNvSpPr>
          <p:nvPr/>
        </p:nvSpPr>
        <p:spPr bwMode="auto">
          <a:xfrm>
            <a:off x="6049454" y="3127534"/>
            <a:ext cx="2699009" cy="33855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正确的状态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转换图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775587" y="3904030"/>
            <a:ext cx="2040157" cy="929485"/>
            <a:chOff x="1317253" y="4259511"/>
            <a:chExt cx="2040157" cy="929485"/>
          </a:xfrm>
        </p:grpSpPr>
        <p:sp>
          <p:nvSpPr>
            <p:cNvPr id="150" name="Text Box 3"/>
            <p:cNvSpPr txBox="1">
              <a:spLocks noChangeArrowheads="1"/>
            </p:cNvSpPr>
            <p:nvPr/>
          </p:nvSpPr>
          <p:spPr bwMode="auto">
            <a:xfrm>
              <a:off x="1317253" y="4259511"/>
              <a:ext cx="2040157" cy="929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kumimoji="0" lang="en-US" altLang="zh-CN" sz="1600" b="1" dirty="0">
                  <a:cs typeface="Arial" panose="020B0604020202020204" pitchFamily="34" charset="0"/>
                </a:rPr>
                <a:t>J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0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= 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2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 </a:t>
              </a:r>
              <a:r>
                <a:rPr kumimoji="0" lang="zh-CN" altLang="en-US" sz="1600" b="1" dirty="0">
                  <a:cs typeface="Arial" panose="020B0604020202020204" pitchFamily="34" charset="0"/>
                </a:rPr>
                <a:t>，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K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0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=1</a:t>
              </a:r>
              <a:endParaRPr kumimoji="0" lang="en-US" altLang="zh-CN" sz="1600" b="1" dirty="0">
                <a:cs typeface="Arial" panose="020B0604020202020204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kumimoji="0" lang="en-US" altLang="zh-CN" sz="1600" b="1" dirty="0">
                  <a:cs typeface="Arial" panose="020B0604020202020204" pitchFamily="34" charset="0"/>
                </a:rPr>
                <a:t>J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1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= K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1 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= 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0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 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    </a:t>
              </a:r>
              <a:endParaRPr kumimoji="0" lang="en-US" altLang="zh-CN" sz="1600" b="1" dirty="0"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kumimoji="0" lang="en-US" altLang="zh-CN" sz="1600" b="1" dirty="0">
                  <a:cs typeface="Arial" panose="020B0604020202020204" pitchFamily="34" charset="0"/>
                </a:rPr>
                <a:t>J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2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= 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0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 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1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</a:t>
              </a:r>
              <a:r>
                <a:rPr kumimoji="0" lang="zh-CN" altLang="en-US" sz="1600" b="1" dirty="0">
                  <a:cs typeface="Arial" panose="020B0604020202020204" pitchFamily="34" charset="0"/>
                </a:rPr>
                <a:t>，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K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2 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=1</a:t>
              </a:r>
              <a:endParaRPr lang="en-US" altLang="zh-CN" sz="1600" b="1" baseline="30000" dirty="0"/>
            </a:p>
          </p:txBody>
        </p: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>
              <a:off x="1762328" y="4299942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291383" y="3837453"/>
            <a:ext cx="2162175" cy="1077218"/>
            <a:chOff x="3291383" y="4003441"/>
            <a:chExt cx="2162175" cy="1077218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3291383" y="4003441"/>
              <a:ext cx="2162175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 </a:t>
              </a: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2</a:t>
              </a:r>
              <a:r>
                <a:rPr kumimoji="0" lang="en-US" altLang="zh-CN" sz="1600" b="1" baseline="30000" dirty="0"/>
                <a:t>n</a:t>
              </a:r>
              <a:endParaRPr kumimoji="0" lang="en-US" altLang="zh-CN" sz="1600" b="1" baseline="30000" dirty="0"/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1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Q</a:t>
              </a:r>
              <a:r>
                <a:rPr kumimoji="0" lang="en-US" altLang="zh-CN" sz="1600" b="1" baseline="-25000" dirty="0"/>
                <a:t>1</a:t>
              </a:r>
              <a:r>
                <a:rPr kumimoji="0" lang="en-US" altLang="zh-CN" sz="1600" b="1" baseline="30000" dirty="0"/>
                <a:t>n</a:t>
              </a:r>
              <a:r>
                <a:rPr kumimoji="0" lang="en-US" altLang="zh-CN" sz="1600" b="1" dirty="0"/>
                <a:t>⊕Q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</a:t>
              </a:r>
              <a:endParaRPr kumimoji="0" lang="en-US" altLang="zh-CN" sz="1600" b="1" baseline="30000" dirty="0"/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2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 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 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1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 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2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</a:t>
              </a:r>
              <a:endParaRPr kumimoji="0" lang="en-US" altLang="zh-CN" sz="1600" b="1" baseline="30000" dirty="0"/>
            </a:p>
          </p:txBody>
        </p:sp>
        <p:sp>
          <p:nvSpPr>
            <p:cNvPr id="159" name="Line 7"/>
            <p:cNvSpPr>
              <a:spLocks noChangeShapeType="1"/>
            </p:cNvSpPr>
            <p:nvPr/>
          </p:nvSpPr>
          <p:spPr bwMode="auto">
            <a:xfrm>
              <a:off x="4068068" y="407001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" name="Line 7"/>
            <p:cNvSpPr>
              <a:spLocks noChangeShapeType="1"/>
            </p:cNvSpPr>
            <p:nvPr/>
          </p:nvSpPr>
          <p:spPr bwMode="auto">
            <a:xfrm>
              <a:off x="4463988" y="407001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Line 7"/>
            <p:cNvSpPr>
              <a:spLocks noChangeShapeType="1"/>
            </p:cNvSpPr>
            <p:nvPr/>
          </p:nvSpPr>
          <p:spPr bwMode="auto">
            <a:xfrm>
              <a:off x="4885589" y="480399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" name="Text Box 83"/>
          <p:cNvSpPr txBox="1">
            <a:spLocks noChangeArrowheads="1"/>
          </p:cNvSpPr>
          <p:nvPr/>
        </p:nvSpPr>
        <p:spPr bwMode="auto">
          <a:xfrm>
            <a:off x="3264751" y="3435846"/>
            <a:ext cx="1728788" cy="3397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>
            <a:spAutoFit/>
          </a:bodyPr>
          <a:lstStyle/>
          <a:p>
            <a:pPr marL="179705" indent="-179705" eaLnBrk="1" hangingPunct="1">
              <a:spcBef>
                <a:spcPct val="50000"/>
              </a:spcBef>
              <a:buFontTx/>
              <a:buAutoNum type="circleNumDbPlain" startAt="2"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次态方程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5691466" y="3507854"/>
            <a:ext cx="3273022" cy="1366164"/>
            <a:chOff x="5413062" y="3448220"/>
            <a:chExt cx="3273022" cy="1366164"/>
          </a:xfrm>
        </p:grpSpPr>
        <p:grpSp>
          <p:nvGrpSpPr>
            <p:cNvPr id="166" name="组合 76"/>
            <p:cNvGrpSpPr/>
            <p:nvPr/>
          </p:nvGrpSpPr>
          <p:grpSpPr>
            <a:xfrm>
              <a:off x="7506087" y="3750443"/>
              <a:ext cx="491408" cy="360000"/>
              <a:chOff x="185707" y="1643056"/>
              <a:chExt cx="428628" cy="360000"/>
            </a:xfrm>
          </p:grpSpPr>
          <p:sp>
            <p:nvSpPr>
              <p:cNvPr id="178" name="椭圆 177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7" name="组合 67"/>
            <p:cNvGrpSpPr/>
            <p:nvPr/>
          </p:nvGrpSpPr>
          <p:grpSpPr>
            <a:xfrm>
              <a:off x="6103121" y="3754181"/>
              <a:ext cx="491408" cy="360000"/>
              <a:chOff x="185707" y="1643056"/>
              <a:chExt cx="428628" cy="360000"/>
            </a:xfrm>
          </p:grpSpPr>
          <p:sp>
            <p:nvSpPr>
              <p:cNvPr id="176" name="椭圆 17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8" name="组合 70"/>
            <p:cNvGrpSpPr/>
            <p:nvPr/>
          </p:nvGrpSpPr>
          <p:grpSpPr>
            <a:xfrm>
              <a:off x="6823846" y="3733398"/>
              <a:ext cx="491408" cy="360000"/>
              <a:chOff x="185707" y="1643056"/>
              <a:chExt cx="428628" cy="360000"/>
            </a:xfrm>
          </p:grpSpPr>
          <p:sp>
            <p:nvSpPr>
              <p:cNvPr id="174" name="椭圆 17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9" name="Text Box 35"/>
            <p:cNvSpPr txBox="1">
              <a:spLocks noChangeArrowheads="1"/>
            </p:cNvSpPr>
            <p:nvPr/>
          </p:nvSpPr>
          <p:spPr bwMode="auto">
            <a:xfrm>
              <a:off x="5966541" y="3448220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</a:t>
              </a: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0 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170" name="直接箭头连接符 169"/>
            <p:cNvCxnSpPr/>
            <p:nvPr/>
          </p:nvCxnSpPr>
          <p:spPr bwMode="auto">
            <a:xfrm>
              <a:off x="6558517" y="3933971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箭头连接符 170"/>
            <p:cNvCxnSpPr/>
            <p:nvPr/>
          </p:nvCxnSpPr>
          <p:spPr bwMode="auto">
            <a:xfrm>
              <a:off x="6556204" y="4654949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直接箭头连接符 171"/>
            <p:cNvCxnSpPr/>
            <p:nvPr/>
          </p:nvCxnSpPr>
          <p:spPr bwMode="auto">
            <a:xfrm>
              <a:off x="7741213" y="4118245"/>
              <a:ext cx="0" cy="32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箭头连接符 172"/>
            <p:cNvCxnSpPr/>
            <p:nvPr/>
          </p:nvCxnSpPr>
          <p:spPr bwMode="auto">
            <a:xfrm>
              <a:off x="6326581" y="4114181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2" name="组合 70"/>
            <p:cNvGrpSpPr/>
            <p:nvPr/>
          </p:nvGrpSpPr>
          <p:grpSpPr>
            <a:xfrm>
              <a:off x="7506087" y="4454384"/>
              <a:ext cx="491408" cy="360000"/>
              <a:chOff x="185707" y="1643056"/>
              <a:chExt cx="428628" cy="360000"/>
            </a:xfrm>
          </p:grpSpPr>
          <p:sp>
            <p:nvSpPr>
              <p:cNvPr id="183" name="椭圆 182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5" name="组合 67"/>
            <p:cNvGrpSpPr/>
            <p:nvPr/>
          </p:nvGrpSpPr>
          <p:grpSpPr>
            <a:xfrm>
              <a:off x="5413062" y="3750443"/>
              <a:ext cx="491408" cy="360000"/>
              <a:chOff x="185707" y="1643056"/>
              <a:chExt cx="428628" cy="360000"/>
            </a:xfrm>
          </p:grpSpPr>
          <p:sp>
            <p:nvSpPr>
              <p:cNvPr id="186" name="椭圆 18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 bwMode="auto">
            <a:xfrm>
              <a:off x="5867372" y="3947965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9" name="组合 67"/>
            <p:cNvGrpSpPr/>
            <p:nvPr/>
          </p:nvGrpSpPr>
          <p:grpSpPr>
            <a:xfrm>
              <a:off x="8185048" y="3750204"/>
              <a:ext cx="491408" cy="360000"/>
              <a:chOff x="185707" y="1643056"/>
              <a:chExt cx="428628" cy="360000"/>
            </a:xfrm>
          </p:grpSpPr>
          <p:sp>
            <p:nvSpPr>
              <p:cNvPr id="190" name="椭圆 18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92" name="直接箭头连接符 191"/>
            <p:cNvCxnSpPr/>
            <p:nvPr/>
          </p:nvCxnSpPr>
          <p:spPr bwMode="auto">
            <a:xfrm>
              <a:off x="7959300" y="3933971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箭头连接符 192"/>
            <p:cNvCxnSpPr/>
            <p:nvPr/>
          </p:nvCxnSpPr>
          <p:spPr bwMode="auto">
            <a:xfrm>
              <a:off x="7261223" y="3949626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5" name="组合 73"/>
            <p:cNvGrpSpPr/>
            <p:nvPr/>
          </p:nvGrpSpPr>
          <p:grpSpPr>
            <a:xfrm>
              <a:off x="6114041" y="4452497"/>
              <a:ext cx="491408" cy="360000"/>
              <a:chOff x="185707" y="1643056"/>
              <a:chExt cx="428628" cy="360000"/>
            </a:xfrm>
          </p:grpSpPr>
          <p:sp>
            <p:nvSpPr>
              <p:cNvPr id="180" name="椭圆 17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" name="组合 67"/>
            <p:cNvGrpSpPr/>
            <p:nvPr/>
          </p:nvGrpSpPr>
          <p:grpSpPr>
            <a:xfrm>
              <a:off x="8194676" y="4176370"/>
              <a:ext cx="491408" cy="360000"/>
              <a:chOff x="185707" y="1643056"/>
              <a:chExt cx="428628" cy="360000"/>
            </a:xfrm>
          </p:grpSpPr>
          <p:sp>
            <p:nvSpPr>
              <p:cNvPr id="195" name="椭圆 194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97" name="直接箭头连接符 196"/>
            <p:cNvCxnSpPr/>
            <p:nvPr/>
          </p:nvCxnSpPr>
          <p:spPr bwMode="auto">
            <a:xfrm>
              <a:off x="7929491" y="4024771"/>
              <a:ext cx="298293" cy="1896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63638"/>
            <a:ext cx="864096" cy="10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51" grpId="0"/>
      <p:bldP spid="152" grpId="0"/>
      <p:bldP spid="16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/>
          <p:cNvSpPr/>
          <p:nvPr/>
        </p:nvSpPr>
        <p:spPr bwMode="auto">
          <a:xfrm>
            <a:off x="3572200" y="4310862"/>
            <a:ext cx="1793672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10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7344" y="710455"/>
            <a:ext cx="3273022" cy="1366164"/>
            <a:chOff x="5413062" y="3448220"/>
            <a:chExt cx="3273022" cy="1366164"/>
          </a:xfrm>
        </p:grpSpPr>
        <p:grpSp>
          <p:nvGrpSpPr>
            <p:cNvPr id="7" name="组合 76"/>
            <p:cNvGrpSpPr/>
            <p:nvPr/>
          </p:nvGrpSpPr>
          <p:grpSpPr>
            <a:xfrm>
              <a:off x="7506087" y="3750443"/>
              <a:ext cx="491408" cy="360000"/>
              <a:chOff x="185707" y="1643056"/>
              <a:chExt cx="428628" cy="360000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组合 67"/>
            <p:cNvGrpSpPr/>
            <p:nvPr/>
          </p:nvGrpSpPr>
          <p:grpSpPr>
            <a:xfrm>
              <a:off x="6103121" y="3754181"/>
              <a:ext cx="491408" cy="360000"/>
              <a:chOff x="185707" y="1643056"/>
              <a:chExt cx="428628" cy="360000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70"/>
            <p:cNvGrpSpPr/>
            <p:nvPr/>
          </p:nvGrpSpPr>
          <p:grpSpPr>
            <a:xfrm>
              <a:off x="6823846" y="3733398"/>
              <a:ext cx="491408" cy="360000"/>
              <a:chOff x="185707" y="1643056"/>
              <a:chExt cx="428628" cy="360000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5966541" y="3448220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</a:t>
              </a: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0 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6558517" y="3933971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6556204" y="4654949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7741213" y="4118245"/>
              <a:ext cx="0" cy="32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326581" y="4114181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" name="组合 70"/>
            <p:cNvGrpSpPr/>
            <p:nvPr/>
          </p:nvGrpSpPr>
          <p:grpSpPr>
            <a:xfrm>
              <a:off x="7506087" y="4454384"/>
              <a:ext cx="491408" cy="360000"/>
              <a:chOff x="185707" y="1643056"/>
              <a:chExt cx="428628" cy="360000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组合 67"/>
            <p:cNvGrpSpPr/>
            <p:nvPr/>
          </p:nvGrpSpPr>
          <p:grpSpPr>
            <a:xfrm>
              <a:off x="5413062" y="3750443"/>
              <a:ext cx="491408" cy="360000"/>
              <a:chOff x="185707" y="1643056"/>
              <a:chExt cx="428628" cy="36000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7" name="直接箭头连接符 16"/>
            <p:cNvCxnSpPr/>
            <p:nvPr/>
          </p:nvCxnSpPr>
          <p:spPr bwMode="auto">
            <a:xfrm>
              <a:off x="5867372" y="3947965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" name="组合 67"/>
            <p:cNvGrpSpPr/>
            <p:nvPr/>
          </p:nvGrpSpPr>
          <p:grpSpPr>
            <a:xfrm>
              <a:off x="8185048" y="3750204"/>
              <a:ext cx="491408" cy="360000"/>
              <a:chOff x="185707" y="1643056"/>
              <a:chExt cx="428628" cy="360000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 bwMode="auto">
            <a:xfrm>
              <a:off x="7959300" y="3933971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7261223" y="3949626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组合 73"/>
            <p:cNvGrpSpPr/>
            <p:nvPr/>
          </p:nvGrpSpPr>
          <p:grpSpPr>
            <a:xfrm>
              <a:off x="6114041" y="4452497"/>
              <a:ext cx="491408" cy="360000"/>
              <a:chOff x="185707" y="1643056"/>
              <a:chExt cx="428628" cy="360000"/>
            </a:xfrm>
          </p:grpSpPr>
          <p:sp>
            <p:nvSpPr>
              <p:cNvPr id="26" name="椭圆 2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组合 67"/>
            <p:cNvGrpSpPr/>
            <p:nvPr/>
          </p:nvGrpSpPr>
          <p:grpSpPr>
            <a:xfrm>
              <a:off x="8194676" y="4176370"/>
              <a:ext cx="491408" cy="360000"/>
              <a:chOff x="185707" y="1643056"/>
              <a:chExt cx="428628" cy="360000"/>
            </a:xfrm>
          </p:grpSpPr>
          <p:sp>
            <p:nvSpPr>
              <p:cNvPr id="24" name="椭圆 2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 bwMode="auto">
            <a:xfrm>
              <a:off x="7929491" y="4024771"/>
              <a:ext cx="298293" cy="1896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组合 39"/>
          <p:cNvGrpSpPr/>
          <p:nvPr/>
        </p:nvGrpSpPr>
        <p:grpSpPr>
          <a:xfrm>
            <a:off x="4943124" y="737726"/>
            <a:ext cx="3484147" cy="1609370"/>
            <a:chOff x="4342466" y="1568816"/>
            <a:chExt cx="3484147" cy="1609370"/>
          </a:xfrm>
        </p:grpSpPr>
        <p:cxnSp>
          <p:nvCxnSpPr>
            <p:cNvPr id="41" name="直接连接符 34"/>
            <p:cNvCxnSpPr>
              <a:cxnSpLocks noChangeShapeType="1"/>
            </p:cNvCxnSpPr>
            <p:nvPr/>
          </p:nvCxnSpPr>
          <p:spPr bwMode="auto">
            <a:xfrm rot="5400000">
              <a:off x="4554834" y="268689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</p:cxnSp>
        <p:grpSp>
          <p:nvGrpSpPr>
            <p:cNvPr id="42" name="组合 16"/>
            <p:cNvGrpSpPr/>
            <p:nvPr/>
          </p:nvGrpSpPr>
          <p:grpSpPr bwMode="auto">
            <a:xfrm>
              <a:off x="4384292" y="1876948"/>
              <a:ext cx="870174" cy="881868"/>
              <a:chOff x="1863800" y="2488442"/>
              <a:chExt cx="803540" cy="756588"/>
            </a:xfrm>
          </p:grpSpPr>
          <p:cxnSp>
            <p:nvCxnSpPr>
              <p:cNvPr id="90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40" y="2813953"/>
                <a:ext cx="648504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91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21935" y="2865942"/>
                <a:ext cx="75658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92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" name="TextBox 197"/>
              <p:cNvSpPr txBox="1">
                <a:spLocks noChangeArrowheads="1"/>
              </p:cNvSpPr>
              <p:nvPr/>
            </p:nvSpPr>
            <p:spPr bwMode="auto">
              <a:xfrm>
                <a:off x="2310034" y="285335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TextBox 198"/>
              <p:cNvSpPr txBox="1">
                <a:spLocks noChangeArrowheads="1"/>
              </p:cNvSpPr>
              <p:nvPr/>
            </p:nvSpPr>
            <p:spPr bwMode="auto">
              <a:xfrm>
                <a:off x="1863800" y="2627790"/>
                <a:ext cx="357305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TextBox 199"/>
              <p:cNvSpPr txBox="1">
                <a:spLocks noChangeArrowheads="1"/>
              </p:cNvSpPr>
              <p:nvPr/>
            </p:nvSpPr>
            <p:spPr bwMode="auto">
              <a:xfrm>
                <a:off x="2268746" y="262779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96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5896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43" name="等腰三角形 36"/>
            <p:cNvSpPr>
              <a:spLocks noChangeArrowheads="1"/>
            </p:cNvSpPr>
            <p:nvPr/>
          </p:nvSpPr>
          <p:spPr bwMode="auto">
            <a:xfrm>
              <a:off x="4725809" y="2433689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135"/>
            <p:cNvSpPr txBox="1">
              <a:spLocks noChangeArrowheads="1"/>
            </p:cNvSpPr>
            <p:nvPr/>
          </p:nvSpPr>
          <p:spPr bwMode="auto">
            <a:xfrm>
              <a:off x="4609082" y="2250484"/>
              <a:ext cx="457343" cy="2499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5" name="Text Box 69"/>
            <p:cNvSpPr txBox="1">
              <a:spLocks noChangeArrowheads="1"/>
            </p:cNvSpPr>
            <p:nvPr/>
          </p:nvSpPr>
          <p:spPr bwMode="auto">
            <a:xfrm>
              <a:off x="7352579" y="2759732"/>
              <a:ext cx="474034" cy="358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>
                  <a:solidFill>
                    <a:schemeClr val="bg1"/>
                  </a:solidFill>
                </a:rPr>
                <a:t>cp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</a:rPr>
                <a:t> </a:t>
              </a:r>
              <a:endParaRPr kumimoji="0" lang="en-US" altLang="zh-CN" sz="1400" b="1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接连接符 34"/>
            <p:cNvCxnSpPr>
              <a:cxnSpLocks noChangeShapeType="1"/>
            </p:cNvCxnSpPr>
            <p:nvPr/>
          </p:nvCxnSpPr>
          <p:spPr bwMode="auto">
            <a:xfrm rot="5400000">
              <a:off x="5685627" y="268692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oval"/>
            </a:ln>
          </p:spPr>
        </p:cxnSp>
        <p:grpSp>
          <p:nvGrpSpPr>
            <p:cNvPr id="47" name="组合 16"/>
            <p:cNvGrpSpPr/>
            <p:nvPr/>
          </p:nvGrpSpPr>
          <p:grpSpPr bwMode="auto">
            <a:xfrm>
              <a:off x="5510872" y="1892256"/>
              <a:ext cx="870174" cy="756806"/>
              <a:chOff x="1863914" y="2503340"/>
              <a:chExt cx="803540" cy="649298"/>
            </a:xfrm>
          </p:grpSpPr>
          <p:cxnSp>
            <p:nvCxnSpPr>
              <p:cNvPr id="83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27589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oval" w="med" len="med"/>
              </a:ln>
            </p:spPr>
          </p:cxnSp>
          <p:cxnSp>
            <p:nvCxnSpPr>
              <p:cNvPr id="84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75973" y="2826801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85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TextBox 190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87" name="TextBox 191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88" name="TextBox 192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89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48" name="等腰三角形 36"/>
            <p:cNvSpPr>
              <a:spLocks noChangeArrowheads="1"/>
            </p:cNvSpPr>
            <p:nvPr/>
          </p:nvSpPr>
          <p:spPr bwMode="auto">
            <a:xfrm>
              <a:off x="5852264" y="2431642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Box 140"/>
            <p:cNvSpPr txBox="1">
              <a:spLocks noChangeArrowheads="1"/>
            </p:cNvSpPr>
            <p:nvPr/>
          </p:nvSpPr>
          <p:spPr bwMode="auto">
            <a:xfrm>
              <a:off x="5735663" y="2248600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 rot="16200000" flipV="1">
              <a:off x="6101869" y="1604914"/>
              <a:ext cx="0" cy="2628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Box 145"/>
            <p:cNvSpPr txBox="1">
              <a:spLocks noChangeArrowheads="1"/>
            </p:cNvSpPr>
            <p:nvPr/>
          </p:nvSpPr>
          <p:spPr bwMode="auto">
            <a:xfrm>
              <a:off x="4370051" y="2304139"/>
              <a:ext cx="38685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2" name="TextBox 146"/>
            <p:cNvSpPr txBox="1">
              <a:spLocks noChangeArrowheads="1"/>
            </p:cNvSpPr>
            <p:nvPr/>
          </p:nvSpPr>
          <p:spPr bwMode="auto">
            <a:xfrm>
              <a:off x="5488078" y="2311530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 rot="16200000" flipV="1">
              <a:off x="6008556" y="2097735"/>
              <a:ext cx="0" cy="151279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" name="直接连接符 34"/>
            <p:cNvCxnSpPr>
              <a:cxnSpLocks noChangeShapeType="1"/>
            </p:cNvCxnSpPr>
            <p:nvPr/>
          </p:nvCxnSpPr>
          <p:spPr bwMode="auto">
            <a:xfrm rot="5400000">
              <a:off x="6783263" y="2686015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/>
              <a:tailEnd type="oval" w="med" len="med"/>
            </a:ln>
          </p:spPr>
        </p:cxnSp>
        <p:grpSp>
          <p:nvGrpSpPr>
            <p:cNvPr id="55" name="组合 16"/>
            <p:cNvGrpSpPr/>
            <p:nvPr/>
          </p:nvGrpSpPr>
          <p:grpSpPr bwMode="auto">
            <a:xfrm>
              <a:off x="6608508" y="1902593"/>
              <a:ext cx="870174" cy="956944"/>
              <a:chOff x="1863914" y="2512482"/>
              <a:chExt cx="803540" cy="821004"/>
            </a:xfrm>
          </p:grpSpPr>
          <p:cxnSp>
            <p:nvCxnSpPr>
              <p:cNvPr id="76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35943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77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593109" y="2925573"/>
                <a:ext cx="814239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78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TextBox 206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80" name="TextBox 207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81" name="TextBox 208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82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56" name="等腰三角形 36"/>
            <p:cNvSpPr>
              <a:spLocks noChangeArrowheads="1"/>
            </p:cNvSpPr>
            <p:nvPr/>
          </p:nvSpPr>
          <p:spPr bwMode="auto">
            <a:xfrm>
              <a:off x="6949900" y="2431316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Box 211"/>
            <p:cNvSpPr txBox="1">
              <a:spLocks noChangeArrowheads="1"/>
            </p:cNvSpPr>
            <p:nvPr/>
          </p:nvSpPr>
          <p:spPr bwMode="auto">
            <a:xfrm>
              <a:off x="6833298" y="2248273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8" name="TextBox 212"/>
            <p:cNvSpPr txBox="1">
              <a:spLocks noChangeArrowheads="1"/>
            </p:cNvSpPr>
            <p:nvPr/>
          </p:nvSpPr>
          <p:spPr bwMode="auto">
            <a:xfrm>
              <a:off x="6585714" y="2311203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0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 rot="16200000" flipV="1">
              <a:off x="6089788" y="2216779"/>
              <a:ext cx="0" cy="86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0" name="直接连接符 18"/>
            <p:cNvCxnSpPr>
              <a:cxnSpLocks noChangeShapeType="1"/>
            </p:cNvCxnSpPr>
            <p:nvPr/>
          </p:nvCxnSpPr>
          <p:spPr bwMode="auto">
            <a:xfrm rot="5400000">
              <a:off x="5886875" y="2538705"/>
              <a:ext cx="1259812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rot="16200000" flipV="1">
              <a:off x="6641633" y="1792690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连接符 18"/>
            <p:cNvCxnSpPr>
              <a:cxnSpLocks noChangeShapeType="1"/>
            </p:cNvCxnSpPr>
            <p:nvPr/>
          </p:nvCxnSpPr>
          <p:spPr bwMode="auto">
            <a:xfrm rot="5400000">
              <a:off x="4768001" y="2373178"/>
              <a:ext cx="9658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rot="16200000" flipV="1">
              <a:off x="5137015" y="1774141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4" name="直接连接符 18"/>
            <p:cNvCxnSpPr>
              <a:cxnSpLocks noChangeShapeType="1"/>
            </p:cNvCxnSpPr>
            <p:nvPr/>
          </p:nvCxnSpPr>
          <p:spPr bwMode="auto">
            <a:xfrm rot="5400000">
              <a:off x="4779538" y="2499159"/>
              <a:ext cx="1217818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rot="16200000" flipV="1">
              <a:off x="5524314" y="1754646"/>
              <a:ext cx="0" cy="27292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rot="16200000" flipV="1">
              <a:off x="4991730" y="2702536"/>
              <a:ext cx="0" cy="8031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rot="16200000" flipV="1">
              <a:off x="5499980" y="2156658"/>
              <a:ext cx="0" cy="20430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8" name="直接连接符 18"/>
            <p:cNvCxnSpPr>
              <a:cxnSpLocks noChangeShapeType="1"/>
            </p:cNvCxnSpPr>
            <p:nvPr/>
          </p:nvCxnSpPr>
          <p:spPr bwMode="auto">
            <a:xfrm rot="5400000">
              <a:off x="4340814" y="3026697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9" name="直接连接符 18"/>
            <p:cNvCxnSpPr>
              <a:cxnSpLocks noChangeShapeType="1"/>
            </p:cNvCxnSpPr>
            <p:nvPr/>
          </p:nvCxnSpPr>
          <p:spPr bwMode="auto">
            <a:xfrm rot="5400000">
              <a:off x="4445591" y="2963152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0" name="流程图: 延期 95"/>
            <p:cNvSpPr>
              <a:spLocks noChangeArrowheads="1"/>
            </p:cNvSpPr>
            <p:nvPr/>
          </p:nvSpPr>
          <p:spPr bwMode="auto">
            <a:xfrm rot="16200000">
              <a:off x="4396836" y="2737111"/>
              <a:ext cx="272959" cy="233938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64"/>
            <p:cNvSpPr txBox="1">
              <a:spLocks noChangeArrowheads="1"/>
            </p:cNvSpPr>
            <p:nvPr/>
          </p:nvSpPr>
          <p:spPr bwMode="auto">
            <a:xfrm>
              <a:off x="4342466" y="1568816"/>
              <a:ext cx="42811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2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5467047" y="1568816"/>
              <a:ext cx="412640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1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6550235" y="1568816"/>
              <a:ext cx="434992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0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4820990" y="2639834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7040210" y="2629089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692101" y="2638776"/>
            <a:ext cx="156461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2.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故障分析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716729" y="2211628"/>
            <a:ext cx="4005538" cy="33855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电路功能：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加法计数器，可自启动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17329" y="302286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① 触发器工作正常：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41097" y="3003798"/>
            <a:ext cx="5115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电源和地线接触良好、时钟信号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正常送入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故障只可能在进位链或驱动回路中</a:t>
            </a:r>
            <a:endParaRPr lang="zh-CN" altLang="en-US" sz="16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611560" y="365187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② 分析各触发器状态：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316908" y="3778285"/>
            <a:ext cx="2036691" cy="1294139"/>
            <a:chOff x="3642665" y="3641367"/>
            <a:chExt cx="2036691" cy="1294139"/>
          </a:xfrm>
        </p:grpSpPr>
        <p:grpSp>
          <p:nvGrpSpPr>
            <p:cNvPr id="103" name="组合 73"/>
            <p:cNvGrpSpPr/>
            <p:nvPr/>
          </p:nvGrpSpPr>
          <p:grpSpPr>
            <a:xfrm>
              <a:off x="3790165" y="4575506"/>
              <a:ext cx="491408" cy="360000"/>
              <a:chOff x="185707" y="1643056"/>
              <a:chExt cx="428628" cy="360000"/>
            </a:xfrm>
          </p:grpSpPr>
          <p:sp>
            <p:nvSpPr>
              <p:cNvPr id="118" name="椭圆 117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4" name="组合 76"/>
            <p:cNvGrpSpPr/>
            <p:nvPr/>
          </p:nvGrpSpPr>
          <p:grpSpPr>
            <a:xfrm>
              <a:off x="5187948" y="4575506"/>
              <a:ext cx="491408" cy="360000"/>
              <a:chOff x="185707" y="1643056"/>
              <a:chExt cx="428628" cy="360000"/>
            </a:xfrm>
          </p:grpSpPr>
          <p:sp>
            <p:nvSpPr>
              <p:cNvPr id="116" name="椭圆 11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" name="组合 67"/>
            <p:cNvGrpSpPr/>
            <p:nvPr/>
          </p:nvGrpSpPr>
          <p:grpSpPr>
            <a:xfrm>
              <a:off x="3779245" y="3947328"/>
              <a:ext cx="491408" cy="360000"/>
              <a:chOff x="185707" y="1643056"/>
              <a:chExt cx="428628" cy="360000"/>
            </a:xfrm>
          </p:grpSpPr>
          <p:sp>
            <p:nvSpPr>
              <p:cNvPr id="114" name="椭圆 11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" name="组合 70"/>
            <p:cNvGrpSpPr/>
            <p:nvPr/>
          </p:nvGrpSpPr>
          <p:grpSpPr>
            <a:xfrm>
              <a:off x="5177028" y="3947328"/>
              <a:ext cx="491408" cy="360000"/>
              <a:chOff x="185707" y="1643056"/>
              <a:chExt cx="428628" cy="360000"/>
            </a:xfrm>
          </p:grpSpPr>
          <p:sp>
            <p:nvSpPr>
              <p:cNvPr id="112" name="椭圆 11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7" name="Text Box 35"/>
            <p:cNvSpPr txBox="1">
              <a:spLocks noChangeArrowheads="1"/>
            </p:cNvSpPr>
            <p:nvPr/>
          </p:nvSpPr>
          <p:spPr bwMode="auto">
            <a:xfrm>
              <a:off x="3642665" y="3641367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</a:t>
              </a: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0 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>
              <a:off x="4234641" y="4127118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4232328" y="4777958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5417337" y="4311392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4002705" y="4307328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1" name="组合 120"/>
          <p:cNvGrpSpPr/>
          <p:nvPr/>
        </p:nvGrpSpPr>
        <p:grpSpPr>
          <a:xfrm>
            <a:off x="3601388" y="3946973"/>
            <a:ext cx="2162175" cy="1077218"/>
            <a:chOff x="3291383" y="4003441"/>
            <a:chExt cx="2162175" cy="1077218"/>
          </a:xfrm>
        </p:grpSpPr>
        <p:sp>
          <p:nvSpPr>
            <p:cNvPr id="122" name="Text Box 6"/>
            <p:cNvSpPr txBox="1">
              <a:spLocks noChangeArrowheads="1"/>
            </p:cNvSpPr>
            <p:nvPr/>
          </p:nvSpPr>
          <p:spPr bwMode="auto">
            <a:xfrm>
              <a:off x="3291383" y="4003441"/>
              <a:ext cx="2162175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 </a:t>
              </a: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2</a:t>
              </a:r>
              <a:r>
                <a:rPr kumimoji="0" lang="en-US" altLang="zh-CN" sz="1600" b="1" baseline="30000" dirty="0"/>
                <a:t>n</a:t>
              </a:r>
              <a:endParaRPr kumimoji="0" lang="en-US" altLang="zh-CN" sz="1600" b="1" baseline="30000" dirty="0"/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1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Q</a:t>
              </a:r>
              <a:r>
                <a:rPr kumimoji="0" lang="en-US" altLang="zh-CN" sz="1600" b="1" baseline="-25000" dirty="0"/>
                <a:t>1</a:t>
              </a:r>
              <a:r>
                <a:rPr kumimoji="0" lang="en-US" altLang="zh-CN" sz="1600" b="1" baseline="30000" dirty="0"/>
                <a:t>n</a:t>
              </a:r>
              <a:r>
                <a:rPr kumimoji="0" lang="en-US" altLang="zh-CN" sz="1600" b="1" dirty="0"/>
                <a:t>⊕Q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</a:t>
              </a:r>
              <a:endParaRPr kumimoji="0" lang="en-US" altLang="zh-CN" sz="1600" b="1" baseline="30000" dirty="0"/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2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 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 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1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 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2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</a:t>
              </a:r>
              <a:endParaRPr kumimoji="0" lang="en-US" altLang="zh-CN" sz="1600" b="1" baseline="30000" dirty="0"/>
            </a:p>
          </p:txBody>
        </p:sp>
        <p:sp>
          <p:nvSpPr>
            <p:cNvPr id="123" name="Line 7"/>
            <p:cNvSpPr>
              <a:spLocks noChangeShapeType="1"/>
            </p:cNvSpPr>
            <p:nvPr/>
          </p:nvSpPr>
          <p:spPr bwMode="auto">
            <a:xfrm>
              <a:off x="4068068" y="407001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4463988" y="407001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Line 7"/>
            <p:cNvSpPr>
              <a:spLocks noChangeShapeType="1"/>
            </p:cNvSpPr>
            <p:nvPr/>
          </p:nvSpPr>
          <p:spPr bwMode="auto">
            <a:xfrm>
              <a:off x="4885589" y="480399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6" name="Text Box 83"/>
          <p:cNvSpPr txBox="1">
            <a:spLocks noChangeArrowheads="1"/>
          </p:cNvSpPr>
          <p:nvPr/>
        </p:nvSpPr>
        <p:spPr bwMode="auto">
          <a:xfrm>
            <a:off x="3563888" y="3612504"/>
            <a:ext cx="1728788" cy="3397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次态方程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6677402" y="4345665"/>
            <a:ext cx="1365308" cy="299651"/>
            <a:chOff x="6677402" y="4345665"/>
            <a:chExt cx="1365308" cy="299651"/>
          </a:xfrm>
        </p:grpSpPr>
        <p:sp>
          <p:nvSpPr>
            <p:cNvPr id="128" name="任意多边形 56"/>
            <p:cNvSpPr/>
            <p:nvPr/>
          </p:nvSpPr>
          <p:spPr bwMode="auto">
            <a:xfrm rot="10800000">
              <a:off x="6691165" y="4345665"/>
              <a:ext cx="1351545" cy="190639"/>
            </a:xfrm>
            <a:custGeom>
              <a:avLst/>
              <a:gdLst>
                <a:gd name="connsiteX0" fmla="*/ 0 w 885825"/>
                <a:gd name="connsiteY0" fmla="*/ 69850 h 88900"/>
                <a:gd name="connsiteX1" fmla="*/ 409575 w 885825"/>
                <a:gd name="connsiteY1" fmla="*/ 3175 h 88900"/>
                <a:gd name="connsiteX2" fmla="*/ 885825 w 885825"/>
                <a:gd name="connsiteY2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88900">
                  <a:moveTo>
                    <a:pt x="0" y="69850"/>
                  </a:moveTo>
                  <a:cubicBezTo>
                    <a:pt x="130969" y="34925"/>
                    <a:pt x="261938" y="0"/>
                    <a:pt x="409575" y="3175"/>
                  </a:cubicBezTo>
                  <a:cubicBezTo>
                    <a:pt x="557213" y="6350"/>
                    <a:pt x="721519" y="47625"/>
                    <a:pt x="885825" y="88900"/>
                  </a:cubicBez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232720" y="4399095"/>
              <a:ext cx="288000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kumimoji="0" lang="en-US" altLang="zh-CN" sz="1600" b="1" dirty="0"/>
                <a:t>⊕</a:t>
              </a:r>
              <a:endParaRPr lang="zh-CN" altLang="en-US" sz="1600" dirty="0"/>
            </a:p>
          </p:txBody>
        </p:sp>
        <p:sp>
          <p:nvSpPr>
            <p:cNvPr id="130" name="Line 7"/>
            <p:cNvSpPr>
              <a:spLocks noChangeShapeType="1"/>
            </p:cNvSpPr>
            <p:nvPr/>
          </p:nvSpPr>
          <p:spPr bwMode="auto">
            <a:xfrm>
              <a:off x="6677402" y="4351064"/>
              <a:ext cx="1440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2" name="箭头: 左 131"/>
          <p:cNvSpPr/>
          <p:nvPr/>
        </p:nvSpPr>
        <p:spPr bwMode="auto">
          <a:xfrm>
            <a:off x="3171687" y="4417044"/>
            <a:ext cx="317847" cy="197006"/>
          </a:xfrm>
          <a:prstGeom prst="lef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Text Box 83"/>
          <p:cNvSpPr txBox="1">
            <a:spLocks noChangeArrowheads="1"/>
          </p:cNvSpPr>
          <p:nvPr/>
        </p:nvSpPr>
        <p:spPr bwMode="auto">
          <a:xfrm>
            <a:off x="1998812" y="4260843"/>
            <a:ext cx="1263371" cy="58477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FF1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没有问题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箭头: 右 133"/>
          <p:cNvSpPr/>
          <p:nvPr/>
        </p:nvSpPr>
        <p:spPr bwMode="auto">
          <a:xfrm>
            <a:off x="5577073" y="4376695"/>
            <a:ext cx="347677" cy="176535"/>
          </a:xfrm>
          <a:prstGeom prst="righ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  <p:bldP spid="97" grpId="0"/>
      <p:bldP spid="98" grpId="0"/>
      <p:bldP spid="99" grpId="0"/>
      <p:bldP spid="100" grpId="0"/>
      <p:bldP spid="101" grpId="0"/>
      <p:bldP spid="126" grpId="0"/>
      <p:bldP spid="132" grpId="0" bldLvl="0" animBg="1"/>
      <p:bldP spid="133" grpId="0"/>
      <p:bldP spid="134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: 圆角 153"/>
          <p:cNvSpPr/>
          <p:nvPr/>
        </p:nvSpPr>
        <p:spPr bwMode="auto">
          <a:xfrm>
            <a:off x="4274462" y="3557873"/>
            <a:ext cx="2048504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10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 bwMode="auto">
          <a:xfrm>
            <a:off x="4273180" y="4249751"/>
            <a:ext cx="2048504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2101" y="2139702"/>
            <a:ext cx="156461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2.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故障分析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147" y="265515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② 分析各触发器状态：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302368" y="3541977"/>
            <a:ext cx="2162175" cy="1077218"/>
            <a:chOff x="3291383" y="4003441"/>
            <a:chExt cx="2162175" cy="1077218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3291383" y="4003441"/>
              <a:ext cx="2162175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 </a:t>
              </a: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2</a:t>
              </a:r>
              <a:r>
                <a:rPr kumimoji="0" lang="en-US" altLang="zh-CN" sz="1600" b="1" baseline="30000" dirty="0"/>
                <a:t>n</a:t>
              </a:r>
              <a:endParaRPr kumimoji="0" lang="en-US" altLang="zh-CN" sz="1600" b="1" baseline="30000" dirty="0"/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1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Q</a:t>
              </a:r>
              <a:r>
                <a:rPr kumimoji="0" lang="en-US" altLang="zh-CN" sz="1600" b="1" baseline="-25000" dirty="0"/>
                <a:t>1</a:t>
              </a:r>
              <a:r>
                <a:rPr kumimoji="0" lang="en-US" altLang="zh-CN" sz="1600" b="1" baseline="30000" dirty="0"/>
                <a:t>n</a:t>
              </a:r>
              <a:r>
                <a:rPr kumimoji="0" lang="en-US" altLang="zh-CN" sz="1600" b="1" dirty="0"/>
                <a:t>⊕Q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</a:t>
              </a:r>
              <a:endParaRPr kumimoji="0" lang="en-US" altLang="zh-CN" sz="1600" b="1" baseline="30000" dirty="0"/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 dirty="0"/>
                <a:t>Q</a:t>
              </a:r>
              <a:r>
                <a:rPr kumimoji="0" lang="en-US" altLang="zh-CN" sz="1600" b="1" baseline="-25000" dirty="0"/>
                <a:t>2</a:t>
              </a:r>
              <a:r>
                <a:rPr kumimoji="0" lang="en-US" altLang="zh-CN" sz="1600" b="1" baseline="30000" dirty="0"/>
                <a:t>n+1  </a:t>
              </a:r>
              <a:r>
                <a:rPr kumimoji="0" lang="en-US" altLang="zh-CN" sz="1600" b="1" dirty="0"/>
                <a:t>=  Q</a:t>
              </a:r>
              <a:r>
                <a:rPr kumimoji="0" lang="en-US" altLang="zh-CN" sz="1600" b="1" baseline="-25000" dirty="0"/>
                <a:t>0</a:t>
              </a:r>
              <a:r>
                <a:rPr kumimoji="0" lang="en-US" altLang="zh-CN" sz="1600" b="1" baseline="30000" dirty="0"/>
                <a:t>n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 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1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 </a:t>
              </a:r>
              <a:r>
                <a:rPr kumimoji="0" lang="en-US" altLang="zh-CN" sz="1600" b="1" dirty="0">
                  <a:cs typeface="Arial" panose="020B0604020202020204" pitchFamily="34" charset="0"/>
                </a:rPr>
                <a:t>Q</a:t>
              </a:r>
              <a:r>
                <a:rPr kumimoji="0" lang="en-US" altLang="zh-CN" sz="1600" b="1" baseline="-25000" dirty="0">
                  <a:cs typeface="Arial" panose="020B0604020202020204" pitchFamily="34" charset="0"/>
                </a:rPr>
                <a:t>2</a:t>
              </a:r>
              <a:r>
                <a:rPr kumimoji="0" lang="en-US" altLang="zh-CN" sz="1600" b="1" baseline="30000" dirty="0">
                  <a:cs typeface="Arial" panose="020B0604020202020204" pitchFamily="34" charset="0"/>
                </a:rPr>
                <a:t>n</a:t>
              </a:r>
              <a:endParaRPr kumimoji="0" lang="en-US" altLang="zh-CN" sz="1600" b="1" baseline="30000" dirty="0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4068068" y="407001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4463988" y="407001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885589" y="4803998"/>
              <a:ext cx="215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Text Box 83"/>
          <p:cNvSpPr txBox="1">
            <a:spLocks noChangeArrowheads="1"/>
          </p:cNvSpPr>
          <p:nvPr/>
        </p:nvSpPr>
        <p:spPr bwMode="auto">
          <a:xfrm>
            <a:off x="4264868" y="3207508"/>
            <a:ext cx="1728788" cy="3397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次态方程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649143" y="3337412"/>
            <a:ext cx="2036691" cy="1294139"/>
            <a:chOff x="5746592" y="2593169"/>
            <a:chExt cx="2036691" cy="1294139"/>
          </a:xfrm>
        </p:grpSpPr>
        <p:grpSp>
          <p:nvGrpSpPr>
            <p:cNvPr id="11" name="组合 10"/>
            <p:cNvGrpSpPr/>
            <p:nvPr/>
          </p:nvGrpSpPr>
          <p:grpSpPr>
            <a:xfrm>
              <a:off x="5746592" y="2593169"/>
              <a:ext cx="2036691" cy="1294139"/>
              <a:chOff x="3642665" y="3641367"/>
              <a:chExt cx="2036691" cy="1294139"/>
            </a:xfrm>
          </p:grpSpPr>
          <p:grpSp>
            <p:nvGrpSpPr>
              <p:cNvPr id="12" name="组合 73"/>
              <p:cNvGrpSpPr/>
              <p:nvPr/>
            </p:nvGrpSpPr>
            <p:grpSpPr>
              <a:xfrm>
                <a:off x="3790165" y="4575506"/>
                <a:ext cx="491408" cy="360000"/>
                <a:chOff x="185707" y="1643056"/>
                <a:chExt cx="428628" cy="360000"/>
              </a:xfrm>
            </p:grpSpPr>
            <p:sp>
              <p:nvSpPr>
                <p:cNvPr id="27" name="椭圆 26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90679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latin typeface="+mj-lt"/>
                      <a:ea typeface="宋体" panose="02010600030101010101" pitchFamily="2" charset="-122"/>
                    </a:rPr>
                    <a:t>100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组合 76"/>
              <p:cNvGrpSpPr/>
              <p:nvPr/>
            </p:nvGrpSpPr>
            <p:grpSpPr>
              <a:xfrm>
                <a:off x="5187948" y="4575506"/>
                <a:ext cx="491408" cy="360000"/>
                <a:chOff x="185707" y="1643056"/>
                <a:chExt cx="428628" cy="360000"/>
              </a:xfrm>
            </p:grpSpPr>
            <p:sp>
              <p:nvSpPr>
                <p:cNvPr id="25" name="椭圆 24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90679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latin typeface="+mj-lt"/>
                      <a:ea typeface="宋体" panose="02010600030101010101" pitchFamily="2" charset="-122"/>
                    </a:rPr>
                    <a:t>011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组合 67"/>
              <p:cNvGrpSpPr/>
              <p:nvPr/>
            </p:nvGrpSpPr>
            <p:grpSpPr>
              <a:xfrm>
                <a:off x="3779245" y="3947328"/>
                <a:ext cx="491408" cy="360000"/>
                <a:chOff x="185707" y="1643056"/>
                <a:chExt cx="428628" cy="360000"/>
              </a:xfrm>
            </p:grpSpPr>
            <p:sp>
              <p:nvSpPr>
                <p:cNvPr id="23" name="椭圆 22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81154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solidFill>
                        <a:srgbClr val="C00000"/>
                      </a:solidFill>
                      <a:latin typeface="+mj-lt"/>
                      <a:ea typeface="宋体" panose="02010600030101010101" pitchFamily="2" charset="-122"/>
                    </a:rPr>
                    <a:t>001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" name="组合 70"/>
              <p:cNvGrpSpPr/>
              <p:nvPr/>
            </p:nvGrpSpPr>
            <p:grpSpPr>
              <a:xfrm>
                <a:off x="5177028" y="3947328"/>
                <a:ext cx="491408" cy="360000"/>
                <a:chOff x="185707" y="1643056"/>
                <a:chExt cx="428628" cy="360000"/>
              </a:xfrm>
            </p:grpSpPr>
            <p:sp>
              <p:nvSpPr>
                <p:cNvPr id="21" name="椭圆 20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90679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solidFill>
                        <a:srgbClr val="C00000"/>
                      </a:solidFill>
                      <a:latin typeface="+mj-lt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200" b="1" dirty="0">
                      <a:latin typeface="+mj-lt"/>
                      <a:ea typeface="宋体" panose="02010600030101010101" pitchFamily="2" charset="-122"/>
                    </a:rPr>
                    <a:t>10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" name="Text Box 35"/>
              <p:cNvSpPr txBox="1">
                <a:spLocks noChangeArrowheads="1"/>
              </p:cNvSpPr>
              <p:nvPr/>
            </p:nvSpPr>
            <p:spPr bwMode="auto">
              <a:xfrm>
                <a:off x="3642665" y="3641367"/>
                <a:ext cx="936920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 sz="1400" b="1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Q</a:t>
                </a:r>
                <a:r>
                  <a:rPr kumimoji="0" lang="en-US" altLang="zh-CN" sz="1400" b="1" baseline="-25000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2</a:t>
                </a:r>
                <a:r>
                  <a:rPr kumimoji="0" lang="en-US" altLang="zh-CN" sz="1400" b="1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Q</a:t>
                </a:r>
                <a:r>
                  <a:rPr kumimoji="0" lang="en-US" altLang="zh-CN" sz="1400" b="1" baseline="-25000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kumimoji="0" lang="en-US" altLang="zh-CN" sz="1400" b="1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Q</a:t>
                </a:r>
                <a:r>
                  <a:rPr kumimoji="0" lang="en-US" altLang="zh-CN" sz="1400" b="1" baseline="-25000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0 </a:t>
                </a:r>
                <a:endParaRPr lang="en-US" altLang="zh-CN" sz="14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 bwMode="auto">
              <a:xfrm>
                <a:off x="4234641" y="4127118"/>
                <a:ext cx="972000" cy="1053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箭头连接符 17"/>
              <p:cNvCxnSpPr/>
              <p:nvPr/>
            </p:nvCxnSpPr>
            <p:spPr bwMode="auto">
              <a:xfrm>
                <a:off x="4232328" y="4777958"/>
                <a:ext cx="972000" cy="1053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triangl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5417337" y="4311392"/>
                <a:ext cx="0" cy="25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>
                <a:off x="4002705" y="4307328"/>
                <a:ext cx="0" cy="25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triangl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任意多边形 56"/>
            <p:cNvSpPr/>
            <p:nvPr/>
          </p:nvSpPr>
          <p:spPr bwMode="auto">
            <a:xfrm rot="10800000">
              <a:off x="6120849" y="3160549"/>
              <a:ext cx="1351545" cy="190639"/>
            </a:xfrm>
            <a:custGeom>
              <a:avLst/>
              <a:gdLst>
                <a:gd name="connsiteX0" fmla="*/ 0 w 885825"/>
                <a:gd name="connsiteY0" fmla="*/ 69850 h 88900"/>
                <a:gd name="connsiteX1" fmla="*/ 409575 w 885825"/>
                <a:gd name="connsiteY1" fmla="*/ 3175 h 88900"/>
                <a:gd name="connsiteX2" fmla="*/ 885825 w 885825"/>
                <a:gd name="connsiteY2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88900">
                  <a:moveTo>
                    <a:pt x="0" y="69850"/>
                  </a:moveTo>
                  <a:cubicBezTo>
                    <a:pt x="130969" y="34925"/>
                    <a:pt x="261938" y="0"/>
                    <a:pt x="409575" y="3175"/>
                  </a:cubicBezTo>
                  <a:cubicBezTo>
                    <a:pt x="557213" y="6350"/>
                    <a:pt x="721519" y="47625"/>
                    <a:pt x="885825" y="88900"/>
                  </a:cubicBez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62404" y="3213979"/>
              <a:ext cx="288000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kumimoji="0" lang="en-US" altLang="zh-CN" sz="1600" b="1" dirty="0"/>
                <a:t>•</a:t>
              </a:r>
              <a:endParaRPr lang="zh-CN" altLang="en-US" sz="1600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5981932" y="3149324"/>
              <a:ext cx="2520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" name="箭头: 左 37"/>
          <p:cNvSpPr/>
          <p:nvPr/>
        </p:nvSpPr>
        <p:spPr bwMode="auto">
          <a:xfrm>
            <a:off x="3872667" y="4355933"/>
            <a:ext cx="317847" cy="197006"/>
          </a:xfrm>
          <a:prstGeom prst="lef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83"/>
          <p:cNvSpPr txBox="1">
            <a:spLocks noChangeArrowheads="1"/>
          </p:cNvSpPr>
          <p:nvPr/>
        </p:nvSpPr>
        <p:spPr bwMode="auto">
          <a:xfrm>
            <a:off x="2699792" y="4199732"/>
            <a:ext cx="1263371" cy="58477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FF2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没有问题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47344" y="710455"/>
            <a:ext cx="3273022" cy="1366164"/>
            <a:chOff x="5413062" y="3448220"/>
            <a:chExt cx="3273022" cy="1366164"/>
          </a:xfrm>
        </p:grpSpPr>
        <p:grpSp>
          <p:nvGrpSpPr>
            <p:cNvPr id="41" name="组合 76"/>
            <p:cNvGrpSpPr/>
            <p:nvPr/>
          </p:nvGrpSpPr>
          <p:grpSpPr>
            <a:xfrm>
              <a:off x="7506087" y="3750443"/>
              <a:ext cx="491408" cy="360000"/>
              <a:chOff x="185707" y="1643056"/>
              <a:chExt cx="428628" cy="360000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" name="组合 67"/>
            <p:cNvGrpSpPr/>
            <p:nvPr/>
          </p:nvGrpSpPr>
          <p:grpSpPr>
            <a:xfrm>
              <a:off x="6103121" y="3754181"/>
              <a:ext cx="491408" cy="360000"/>
              <a:chOff x="185707" y="1643056"/>
              <a:chExt cx="428628" cy="360000"/>
            </a:xfrm>
          </p:grpSpPr>
          <p:sp>
            <p:nvSpPr>
              <p:cNvPr id="70" name="椭圆 6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" name="组合 70"/>
            <p:cNvGrpSpPr/>
            <p:nvPr/>
          </p:nvGrpSpPr>
          <p:grpSpPr>
            <a:xfrm>
              <a:off x="6823846" y="3733398"/>
              <a:ext cx="491408" cy="360000"/>
              <a:chOff x="185707" y="1643056"/>
              <a:chExt cx="428628" cy="360000"/>
            </a:xfrm>
          </p:grpSpPr>
          <p:sp>
            <p:nvSpPr>
              <p:cNvPr id="68" name="椭圆 67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5966541" y="3448220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</a:t>
              </a: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0 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558517" y="3933971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6556204" y="4654949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7741213" y="4118245"/>
              <a:ext cx="0" cy="32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6326581" y="4114181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9" name="组合 70"/>
            <p:cNvGrpSpPr/>
            <p:nvPr/>
          </p:nvGrpSpPr>
          <p:grpSpPr>
            <a:xfrm>
              <a:off x="7506087" y="4454384"/>
              <a:ext cx="491408" cy="360000"/>
              <a:chOff x="185707" y="1643056"/>
              <a:chExt cx="428628" cy="360000"/>
            </a:xfrm>
          </p:grpSpPr>
          <p:sp>
            <p:nvSpPr>
              <p:cNvPr id="66" name="椭圆 65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" name="组合 67"/>
            <p:cNvGrpSpPr/>
            <p:nvPr/>
          </p:nvGrpSpPr>
          <p:grpSpPr>
            <a:xfrm>
              <a:off x="5413062" y="3750443"/>
              <a:ext cx="491408" cy="360000"/>
              <a:chOff x="185707" y="1643056"/>
              <a:chExt cx="428628" cy="360000"/>
            </a:xfrm>
          </p:grpSpPr>
          <p:sp>
            <p:nvSpPr>
              <p:cNvPr id="64" name="椭圆 6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 bwMode="auto">
            <a:xfrm>
              <a:off x="5867372" y="3947965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2" name="组合 67"/>
            <p:cNvGrpSpPr/>
            <p:nvPr/>
          </p:nvGrpSpPr>
          <p:grpSpPr>
            <a:xfrm>
              <a:off x="8185048" y="3750204"/>
              <a:ext cx="491408" cy="360000"/>
              <a:chOff x="185707" y="1643056"/>
              <a:chExt cx="428628" cy="360000"/>
            </a:xfrm>
          </p:grpSpPr>
          <p:sp>
            <p:nvSpPr>
              <p:cNvPr id="62" name="椭圆 6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 bwMode="auto">
            <a:xfrm>
              <a:off x="7959300" y="3933971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261223" y="3949626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5" name="组合 73"/>
            <p:cNvGrpSpPr/>
            <p:nvPr/>
          </p:nvGrpSpPr>
          <p:grpSpPr>
            <a:xfrm>
              <a:off x="6114041" y="4452497"/>
              <a:ext cx="491408" cy="360000"/>
              <a:chOff x="185707" y="1643056"/>
              <a:chExt cx="428628" cy="360000"/>
            </a:xfrm>
          </p:grpSpPr>
          <p:sp>
            <p:nvSpPr>
              <p:cNvPr id="60" name="椭圆 5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" name="组合 67"/>
            <p:cNvGrpSpPr/>
            <p:nvPr/>
          </p:nvGrpSpPr>
          <p:grpSpPr>
            <a:xfrm>
              <a:off x="8194676" y="4176370"/>
              <a:ext cx="491408" cy="360000"/>
              <a:chOff x="185707" y="1643056"/>
              <a:chExt cx="428628" cy="360000"/>
            </a:xfrm>
          </p:grpSpPr>
          <p:sp>
            <p:nvSpPr>
              <p:cNvPr id="58" name="椭圆 57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7" name="直接箭头连接符 56"/>
            <p:cNvCxnSpPr/>
            <p:nvPr/>
          </p:nvCxnSpPr>
          <p:spPr bwMode="auto">
            <a:xfrm>
              <a:off x="7929491" y="4024771"/>
              <a:ext cx="298293" cy="1896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组合 73"/>
          <p:cNvGrpSpPr/>
          <p:nvPr/>
        </p:nvGrpSpPr>
        <p:grpSpPr>
          <a:xfrm>
            <a:off x="4943124" y="737726"/>
            <a:ext cx="3484147" cy="1609370"/>
            <a:chOff x="4342466" y="1568816"/>
            <a:chExt cx="3484147" cy="1609370"/>
          </a:xfrm>
        </p:grpSpPr>
        <p:cxnSp>
          <p:nvCxnSpPr>
            <p:cNvPr id="75" name="直接连接符 34"/>
            <p:cNvCxnSpPr>
              <a:cxnSpLocks noChangeShapeType="1"/>
            </p:cNvCxnSpPr>
            <p:nvPr/>
          </p:nvCxnSpPr>
          <p:spPr bwMode="auto">
            <a:xfrm rot="5400000">
              <a:off x="4554834" y="268689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</p:cxnSp>
        <p:grpSp>
          <p:nvGrpSpPr>
            <p:cNvPr id="76" name="组合 16"/>
            <p:cNvGrpSpPr/>
            <p:nvPr/>
          </p:nvGrpSpPr>
          <p:grpSpPr bwMode="auto">
            <a:xfrm>
              <a:off x="4384292" y="1876948"/>
              <a:ext cx="870174" cy="881868"/>
              <a:chOff x="1863800" y="2488442"/>
              <a:chExt cx="803540" cy="756588"/>
            </a:xfrm>
          </p:grpSpPr>
          <p:cxnSp>
            <p:nvCxnSpPr>
              <p:cNvPr id="124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40" y="2813953"/>
                <a:ext cx="648504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125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21935" y="2865942"/>
                <a:ext cx="75658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126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7" name="TextBox 197"/>
              <p:cNvSpPr txBox="1">
                <a:spLocks noChangeArrowheads="1"/>
              </p:cNvSpPr>
              <p:nvPr/>
            </p:nvSpPr>
            <p:spPr bwMode="auto">
              <a:xfrm>
                <a:off x="2310034" y="285335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8" name="TextBox 198"/>
              <p:cNvSpPr txBox="1">
                <a:spLocks noChangeArrowheads="1"/>
              </p:cNvSpPr>
              <p:nvPr/>
            </p:nvSpPr>
            <p:spPr bwMode="auto">
              <a:xfrm>
                <a:off x="1863800" y="2627790"/>
                <a:ext cx="357305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9" name="TextBox 199"/>
              <p:cNvSpPr txBox="1">
                <a:spLocks noChangeArrowheads="1"/>
              </p:cNvSpPr>
              <p:nvPr/>
            </p:nvSpPr>
            <p:spPr bwMode="auto">
              <a:xfrm>
                <a:off x="2268746" y="262779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30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5896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77" name="等腰三角形 36"/>
            <p:cNvSpPr>
              <a:spLocks noChangeArrowheads="1"/>
            </p:cNvSpPr>
            <p:nvPr/>
          </p:nvSpPr>
          <p:spPr bwMode="auto">
            <a:xfrm>
              <a:off x="4725809" y="2433689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TextBox 135"/>
            <p:cNvSpPr txBox="1">
              <a:spLocks noChangeArrowheads="1"/>
            </p:cNvSpPr>
            <p:nvPr/>
          </p:nvSpPr>
          <p:spPr bwMode="auto">
            <a:xfrm>
              <a:off x="4609082" y="2250484"/>
              <a:ext cx="457343" cy="2499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79" name="Text Box 69"/>
            <p:cNvSpPr txBox="1">
              <a:spLocks noChangeArrowheads="1"/>
            </p:cNvSpPr>
            <p:nvPr/>
          </p:nvSpPr>
          <p:spPr bwMode="auto">
            <a:xfrm>
              <a:off x="7352579" y="2759732"/>
              <a:ext cx="474034" cy="358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>
                  <a:solidFill>
                    <a:schemeClr val="bg1"/>
                  </a:solidFill>
                </a:rPr>
                <a:t>cp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</a:rPr>
                <a:t> </a:t>
              </a:r>
              <a:endParaRPr kumimoji="0" lang="en-US" altLang="zh-CN" sz="1400" b="1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直接连接符 34"/>
            <p:cNvCxnSpPr>
              <a:cxnSpLocks noChangeShapeType="1"/>
            </p:cNvCxnSpPr>
            <p:nvPr/>
          </p:nvCxnSpPr>
          <p:spPr bwMode="auto">
            <a:xfrm rot="5400000">
              <a:off x="5685627" y="268692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oval"/>
            </a:ln>
          </p:spPr>
        </p:cxnSp>
        <p:grpSp>
          <p:nvGrpSpPr>
            <p:cNvPr id="81" name="组合 16"/>
            <p:cNvGrpSpPr/>
            <p:nvPr/>
          </p:nvGrpSpPr>
          <p:grpSpPr bwMode="auto">
            <a:xfrm>
              <a:off x="5510872" y="1892256"/>
              <a:ext cx="870174" cy="756806"/>
              <a:chOff x="1863914" y="2503340"/>
              <a:chExt cx="803540" cy="649298"/>
            </a:xfrm>
          </p:grpSpPr>
          <p:cxnSp>
            <p:nvCxnSpPr>
              <p:cNvPr id="117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27589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oval" w="med" len="med"/>
              </a:ln>
            </p:spPr>
          </p:cxnSp>
          <p:cxnSp>
            <p:nvCxnSpPr>
              <p:cNvPr id="118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75973" y="2826801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19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" name="TextBox 190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1" name="TextBox 191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2" name="TextBox 192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23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82" name="等腰三角形 36"/>
            <p:cNvSpPr>
              <a:spLocks noChangeArrowheads="1"/>
            </p:cNvSpPr>
            <p:nvPr/>
          </p:nvSpPr>
          <p:spPr bwMode="auto">
            <a:xfrm>
              <a:off x="5852264" y="2431642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Box 140"/>
            <p:cNvSpPr txBox="1">
              <a:spLocks noChangeArrowheads="1"/>
            </p:cNvSpPr>
            <p:nvPr/>
          </p:nvSpPr>
          <p:spPr bwMode="auto">
            <a:xfrm>
              <a:off x="5735663" y="2248600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 rot="16200000" flipV="1">
              <a:off x="6101869" y="1604914"/>
              <a:ext cx="0" cy="2628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Box 145"/>
            <p:cNvSpPr txBox="1">
              <a:spLocks noChangeArrowheads="1"/>
            </p:cNvSpPr>
            <p:nvPr/>
          </p:nvSpPr>
          <p:spPr bwMode="auto">
            <a:xfrm>
              <a:off x="4370051" y="2304139"/>
              <a:ext cx="38685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6" name="TextBox 146"/>
            <p:cNvSpPr txBox="1">
              <a:spLocks noChangeArrowheads="1"/>
            </p:cNvSpPr>
            <p:nvPr/>
          </p:nvSpPr>
          <p:spPr bwMode="auto">
            <a:xfrm>
              <a:off x="5488078" y="2311530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 rot="16200000" flipV="1">
              <a:off x="6008556" y="2097735"/>
              <a:ext cx="0" cy="151279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34"/>
            <p:cNvCxnSpPr>
              <a:cxnSpLocks noChangeShapeType="1"/>
            </p:cNvCxnSpPr>
            <p:nvPr/>
          </p:nvCxnSpPr>
          <p:spPr bwMode="auto">
            <a:xfrm rot="5400000">
              <a:off x="6783263" y="2686015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/>
              <a:tailEnd type="oval" w="med" len="med"/>
            </a:ln>
          </p:spPr>
        </p:cxnSp>
        <p:grpSp>
          <p:nvGrpSpPr>
            <p:cNvPr id="89" name="组合 16"/>
            <p:cNvGrpSpPr/>
            <p:nvPr/>
          </p:nvGrpSpPr>
          <p:grpSpPr bwMode="auto">
            <a:xfrm>
              <a:off x="6608508" y="1902593"/>
              <a:ext cx="870174" cy="956944"/>
              <a:chOff x="1863914" y="2512482"/>
              <a:chExt cx="803540" cy="821004"/>
            </a:xfrm>
          </p:grpSpPr>
          <p:cxnSp>
            <p:nvCxnSpPr>
              <p:cNvPr id="110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35943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111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593109" y="2925573"/>
                <a:ext cx="814239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12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TextBox 206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14" name="TextBox 207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15" name="TextBox 208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16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90" name="等腰三角形 36"/>
            <p:cNvSpPr>
              <a:spLocks noChangeArrowheads="1"/>
            </p:cNvSpPr>
            <p:nvPr/>
          </p:nvSpPr>
          <p:spPr bwMode="auto">
            <a:xfrm>
              <a:off x="6949900" y="2431316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Box 211"/>
            <p:cNvSpPr txBox="1">
              <a:spLocks noChangeArrowheads="1"/>
            </p:cNvSpPr>
            <p:nvPr/>
          </p:nvSpPr>
          <p:spPr bwMode="auto">
            <a:xfrm>
              <a:off x="6833298" y="2248273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92" name="TextBox 212"/>
            <p:cNvSpPr txBox="1">
              <a:spLocks noChangeArrowheads="1"/>
            </p:cNvSpPr>
            <p:nvPr/>
          </p:nvSpPr>
          <p:spPr bwMode="auto">
            <a:xfrm>
              <a:off x="6585714" y="2311203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0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93" name="Line 28"/>
            <p:cNvSpPr>
              <a:spLocks noChangeShapeType="1"/>
            </p:cNvSpPr>
            <p:nvPr/>
          </p:nvSpPr>
          <p:spPr bwMode="auto">
            <a:xfrm rot="16200000" flipV="1">
              <a:off x="6089788" y="2216779"/>
              <a:ext cx="0" cy="86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4" name="直接连接符 18"/>
            <p:cNvCxnSpPr>
              <a:cxnSpLocks noChangeShapeType="1"/>
            </p:cNvCxnSpPr>
            <p:nvPr/>
          </p:nvCxnSpPr>
          <p:spPr bwMode="auto">
            <a:xfrm rot="5400000">
              <a:off x="5886875" y="2538705"/>
              <a:ext cx="1259812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95" name="Line 28"/>
            <p:cNvSpPr>
              <a:spLocks noChangeShapeType="1"/>
            </p:cNvSpPr>
            <p:nvPr/>
          </p:nvSpPr>
          <p:spPr bwMode="auto">
            <a:xfrm rot="16200000" flipV="1">
              <a:off x="6641633" y="1792690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6" name="直接连接符 18"/>
            <p:cNvCxnSpPr>
              <a:cxnSpLocks noChangeShapeType="1"/>
            </p:cNvCxnSpPr>
            <p:nvPr/>
          </p:nvCxnSpPr>
          <p:spPr bwMode="auto">
            <a:xfrm rot="5400000">
              <a:off x="4768001" y="2373178"/>
              <a:ext cx="9658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97" name="Line 28"/>
            <p:cNvSpPr>
              <a:spLocks noChangeShapeType="1"/>
            </p:cNvSpPr>
            <p:nvPr/>
          </p:nvSpPr>
          <p:spPr bwMode="auto">
            <a:xfrm rot="16200000" flipV="1">
              <a:off x="5137015" y="1774141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8" name="直接连接符 18"/>
            <p:cNvCxnSpPr>
              <a:cxnSpLocks noChangeShapeType="1"/>
            </p:cNvCxnSpPr>
            <p:nvPr/>
          </p:nvCxnSpPr>
          <p:spPr bwMode="auto">
            <a:xfrm rot="5400000">
              <a:off x="4779538" y="2499159"/>
              <a:ext cx="1217818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99" name="Line 28"/>
            <p:cNvSpPr>
              <a:spLocks noChangeShapeType="1"/>
            </p:cNvSpPr>
            <p:nvPr/>
          </p:nvSpPr>
          <p:spPr bwMode="auto">
            <a:xfrm rot="16200000" flipV="1">
              <a:off x="5524314" y="1754646"/>
              <a:ext cx="0" cy="27292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 rot="16200000" flipV="1">
              <a:off x="4991730" y="2702536"/>
              <a:ext cx="0" cy="8031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 rot="16200000" flipV="1">
              <a:off x="5499980" y="2156658"/>
              <a:ext cx="0" cy="20430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" name="直接连接符 18"/>
            <p:cNvCxnSpPr>
              <a:cxnSpLocks noChangeShapeType="1"/>
            </p:cNvCxnSpPr>
            <p:nvPr/>
          </p:nvCxnSpPr>
          <p:spPr bwMode="auto">
            <a:xfrm rot="5400000">
              <a:off x="4340814" y="3026697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" name="直接连接符 18"/>
            <p:cNvCxnSpPr>
              <a:cxnSpLocks noChangeShapeType="1"/>
            </p:cNvCxnSpPr>
            <p:nvPr/>
          </p:nvCxnSpPr>
          <p:spPr bwMode="auto">
            <a:xfrm rot="5400000">
              <a:off x="4445591" y="2963152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4" name="流程图: 延期 95"/>
            <p:cNvSpPr>
              <a:spLocks noChangeArrowheads="1"/>
            </p:cNvSpPr>
            <p:nvPr/>
          </p:nvSpPr>
          <p:spPr bwMode="auto">
            <a:xfrm rot="16200000">
              <a:off x="4396836" y="2737111"/>
              <a:ext cx="272959" cy="233938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64"/>
            <p:cNvSpPr txBox="1">
              <a:spLocks noChangeArrowheads="1"/>
            </p:cNvSpPr>
            <p:nvPr/>
          </p:nvSpPr>
          <p:spPr bwMode="auto">
            <a:xfrm>
              <a:off x="4342466" y="1568816"/>
              <a:ext cx="42811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2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106" name="Text Box 65"/>
            <p:cNvSpPr txBox="1">
              <a:spLocks noChangeArrowheads="1"/>
            </p:cNvSpPr>
            <p:nvPr/>
          </p:nvSpPr>
          <p:spPr bwMode="auto">
            <a:xfrm>
              <a:off x="5467047" y="1568816"/>
              <a:ext cx="412640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1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107" name="Text Box 66"/>
            <p:cNvSpPr txBox="1">
              <a:spLocks noChangeArrowheads="1"/>
            </p:cNvSpPr>
            <p:nvPr/>
          </p:nvSpPr>
          <p:spPr bwMode="auto">
            <a:xfrm>
              <a:off x="6550235" y="1568816"/>
              <a:ext cx="434992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0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4820990" y="2639834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09" name="Text Box 35"/>
            <p:cNvSpPr txBox="1">
              <a:spLocks noChangeArrowheads="1"/>
            </p:cNvSpPr>
            <p:nvPr/>
          </p:nvSpPr>
          <p:spPr bwMode="auto">
            <a:xfrm>
              <a:off x="7040210" y="2629089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55" name="箭头: 左 154"/>
          <p:cNvSpPr/>
          <p:nvPr/>
        </p:nvSpPr>
        <p:spPr bwMode="auto">
          <a:xfrm rot="1020739">
            <a:off x="3799113" y="3497941"/>
            <a:ext cx="454268" cy="199194"/>
          </a:xfrm>
          <a:prstGeom prst="lef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Text Box 83"/>
          <p:cNvSpPr txBox="1">
            <a:spLocks noChangeArrowheads="1"/>
          </p:cNvSpPr>
          <p:nvPr/>
        </p:nvSpPr>
        <p:spPr bwMode="auto">
          <a:xfrm>
            <a:off x="2699792" y="3075806"/>
            <a:ext cx="1263371" cy="58477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FF0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有问题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519085" y="3291830"/>
            <a:ext cx="2036691" cy="1294139"/>
            <a:chOff x="336319" y="3207508"/>
            <a:chExt cx="2036691" cy="1294139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36319" y="3207508"/>
              <a:ext cx="2036691" cy="1294139"/>
              <a:chOff x="3642665" y="3641367"/>
              <a:chExt cx="2036691" cy="1294139"/>
            </a:xfrm>
          </p:grpSpPr>
          <p:grpSp>
            <p:nvGrpSpPr>
              <p:cNvPr id="137" name="组合 73"/>
              <p:cNvGrpSpPr/>
              <p:nvPr/>
            </p:nvGrpSpPr>
            <p:grpSpPr>
              <a:xfrm>
                <a:off x="3790165" y="4575506"/>
                <a:ext cx="491408" cy="360000"/>
                <a:chOff x="185707" y="1643056"/>
                <a:chExt cx="428628" cy="360000"/>
              </a:xfrm>
            </p:grpSpPr>
            <p:sp>
              <p:nvSpPr>
                <p:cNvPr id="152" name="椭圆 151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90679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latin typeface="+mj-lt"/>
                      <a:ea typeface="宋体" panose="02010600030101010101" pitchFamily="2" charset="-122"/>
                    </a:rPr>
                    <a:t>100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8" name="组合 76"/>
              <p:cNvGrpSpPr/>
              <p:nvPr/>
            </p:nvGrpSpPr>
            <p:grpSpPr>
              <a:xfrm>
                <a:off x="5187948" y="4575506"/>
                <a:ext cx="491408" cy="360000"/>
                <a:chOff x="185707" y="1643056"/>
                <a:chExt cx="428628" cy="360000"/>
              </a:xfrm>
            </p:grpSpPr>
            <p:sp>
              <p:nvSpPr>
                <p:cNvPr id="150" name="椭圆 149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90679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latin typeface="+mj-lt"/>
                      <a:ea typeface="宋体" panose="02010600030101010101" pitchFamily="2" charset="-122"/>
                    </a:rPr>
                    <a:t>011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9" name="组合 67"/>
              <p:cNvGrpSpPr/>
              <p:nvPr/>
            </p:nvGrpSpPr>
            <p:grpSpPr>
              <a:xfrm>
                <a:off x="3779245" y="3947328"/>
                <a:ext cx="491408" cy="360000"/>
                <a:chOff x="185707" y="1643056"/>
                <a:chExt cx="428628" cy="360000"/>
              </a:xfrm>
            </p:grpSpPr>
            <p:sp>
              <p:nvSpPr>
                <p:cNvPr id="148" name="椭圆 147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81154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solidFill>
                        <a:srgbClr val="C00000"/>
                      </a:solidFill>
                      <a:latin typeface="+mj-lt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200" b="1" dirty="0">
                      <a:latin typeface="+mj-lt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200" b="1" dirty="0">
                      <a:solidFill>
                        <a:srgbClr val="C00000"/>
                      </a:solidFill>
                      <a:latin typeface="+mj-lt"/>
                      <a:ea typeface="宋体" panose="02010600030101010101" pitchFamily="2" charset="-122"/>
                    </a:rPr>
                    <a:t>1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0" name="组合 70"/>
              <p:cNvGrpSpPr/>
              <p:nvPr/>
            </p:nvGrpSpPr>
            <p:grpSpPr>
              <a:xfrm>
                <a:off x="5177028" y="3947328"/>
                <a:ext cx="491408" cy="360000"/>
                <a:chOff x="185707" y="1643056"/>
                <a:chExt cx="428628" cy="360000"/>
              </a:xfrm>
            </p:grpSpPr>
            <p:sp>
              <p:nvSpPr>
                <p:cNvPr id="146" name="椭圆 145"/>
                <p:cNvSpPr/>
                <p:nvPr/>
              </p:nvSpPr>
              <p:spPr bwMode="auto"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07" y="1690679"/>
                  <a:ext cx="4286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200" b="1" dirty="0">
                      <a:latin typeface="+mj-lt"/>
                      <a:ea typeface="宋体" panose="02010600030101010101" pitchFamily="2" charset="-122"/>
                    </a:rPr>
                    <a:t>01</a:t>
                  </a:r>
                  <a:r>
                    <a:rPr lang="en-US" altLang="zh-CN" sz="1200" b="1" dirty="0">
                      <a:solidFill>
                        <a:srgbClr val="C00000"/>
                      </a:solidFill>
                      <a:latin typeface="+mj-lt"/>
                      <a:ea typeface="宋体" panose="02010600030101010101" pitchFamily="2" charset="-122"/>
                    </a:rPr>
                    <a:t>0</a:t>
                  </a:r>
                  <a:endParaRPr kumimoji="0" lang="en-US" altLang="zh-CN" sz="1200" b="1" baseline="-25000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1" name="Text Box 35"/>
              <p:cNvSpPr txBox="1">
                <a:spLocks noChangeArrowheads="1"/>
              </p:cNvSpPr>
              <p:nvPr/>
            </p:nvSpPr>
            <p:spPr bwMode="auto">
              <a:xfrm>
                <a:off x="3642665" y="3641367"/>
                <a:ext cx="936920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 sz="1400" b="1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Q</a:t>
                </a:r>
                <a:r>
                  <a:rPr kumimoji="0" lang="en-US" altLang="zh-CN" sz="1400" b="1" baseline="-25000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2</a:t>
                </a:r>
                <a:r>
                  <a:rPr kumimoji="0" lang="en-US" altLang="zh-CN" sz="1400" b="1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Q</a:t>
                </a:r>
                <a:r>
                  <a:rPr kumimoji="0" lang="en-US" altLang="zh-CN" sz="1400" b="1" baseline="-25000" dirty="0">
                    <a:solidFill>
                      <a:schemeClr val="bg1"/>
                    </a:solidFill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kumimoji="0" lang="en-US" altLang="zh-CN" sz="1400" b="1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Q</a:t>
                </a:r>
                <a:r>
                  <a:rPr kumimoji="0" lang="en-US" altLang="zh-CN" sz="1400" b="1" baseline="-25000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0 </a:t>
                </a:r>
                <a:endParaRPr lang="en-US" altLang="zh-CN" sz="14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  <p:cxnSp>
            <p:nvCxnSpPr>
              <p:cNvPr id="142" name="直接箭头连接符 141"/>
              <p:cNvCxnSpPr/>
              <p:nvPr/>
            </p:nvCxnSpPr>
            <p:spPr bwMode="auto">
              <a:xfrm>
                <a:off x="4234641" y="4127118"/>
                <a:ext cx="972000" cy="1053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4232328" y="4777958"/>
                <a:ext cx="972000" cy="1053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triangl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直接箭头连接符 143"/>
              <p:cNvCxnSpPr/>
              <p:nvPr/>
            </p:nvCxnSpPr>
            <p:spPr bwMode="auto">
              <a:xfrm>
                <a:off x="5417337" y="4311392"/>
                <a:ext cx="0" cy="25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直接箭头连接符 144"/>
              <p:cNvCxnSpPr/>
              <p:nvPr/>
            </p:nvCxnSpPr>
            <p:spPr bwMode="auto">
              <a:xfrm>
                <a:off x="4002705" y="4307328"/>
                <a:ext cx="0" cy="25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triangl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4" name="任意多边形 56"/>
            <p:cNvSpPr/>
            <p:nvPr/>
          </p:nvSpPr>
          <p:spPr bwMode="auto">
            <a:xfrm rot="10800000">
              <a:off x="710576" y="3774888"/>
              <a:ext cx="1351545" cy="190639"/>
            </a:xfrm>
            <a:custGeom>
              <a:avLst/>
              <a:gdLst>
                <a:gd name="connsiteX0" fmla="*/ 0 w 885825"/>
                <a:gd name="connsiteY0" fmla="*/ 69850 h 88900"/>
                <a:gd name="connsiteX1" fmla="*/ 409575 w 885825"/>
                <a:gd name="connsiteY1" fmla="*/ 3175 h 88900"/>
                <a:gd name="connsiteX2" fmla="*/ 885825 w 885825"/>
                <a:gd name="connsiteY2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88900">
                  <a:moveTo>
                    <a:pt x="0" y="69850"/>
                  </a:moveTo>
                  <a:cubicBezTo>
                    <a:pt x="130969" y="34925"/>
                    <a:pt x="261938" y="0"/>
                    <a:pt x="409575" y="3175"/>
                  </a:cubicBezTo>
                  <a:cubicBezTo>
                    <a:pt x="557213" y="6350"/>
                    <a:pt x="721519" y="47625"/>
                    <a:pt x="885825" y="88900"/>
                  </a:cubicBez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125936" y="3859095"/>
              <a:ext cx="578893" cy="1846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kumimoji="0" lang="en-US" altLang="zh-CN" sz="1200" b="1" dirty="0"/>
                <a:t>Q</a:t>
              </a:r>
              <a:r>
                <a:rPr kumimoji="0" lang="en-US" altLang="zh-CN" sz="1200" b="1" baseline="-25000" dirty="0"/>
                <a:t>0</a:t>
              </a:r>
              <a:r>
                <a:rPr kumimoji="0" lang="en-US" altLang="zh-CN" sz="1200" b="1" baseline="30000" dirty="0"/>
                <a:t>n </a:t>
              </a:r>
              <a:r>
                <a:rPr kumimoji="0" lang="en-US" altLang="zh-CN" sz="1200" b="1" dirty="0"/>
                <a:t>Q</a:t>
              </a:r>
              <a:r>
                <a:rPr kumimoji="0" lang="en-US" altLang="zh-CN" sz="1200" b="1" baseline="-25000" dirty="0"/>
                <a:t>2</a:t>
              </a:r>
              <a:r>
                <a:rPr kumimoji="0" lang="en-US" altLang="zh-CN" sz="1200" b="1" baseline="30000" dirty="0"/>
                <a:t>n</a:t>
              </a:r>
              <a:endParaRPr lang="zh-CN" altLang="en-US" sz="1200" dirty="0"/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571659" y="3763663"/>
              <a:ext cx="2520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7"/>
            <p:cNvSpPr>
              <a:spLocks noChangeShapeType="1"/>
            </p:cNvSpPr>
            <p:nvPr/>
          </p:nvSpPr>
          <p:spPr bwMode="auto">
            <a:xfrm>
              <a:off x="1154238" y="3867894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7"/>
            <p:cNvSpPr>
              <a:spLocks noChangeShapeType="1"/>
            </p:cNvSpPr>
            <p:nvPr/>
          </p:nvSpPr>
          <p:spPr bwMode="auto">
            <a:xfrm>
              <a:off x="1431623" y="3865297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" name="箭头: 右 160"/>
          <p:cNvSpPr/>
          <p:nvPr/>
        </p:nvSpPr>
        <p:spPr bwMode="auto">
          <a:xfrm rot="19636253">
            <a:off x="6385539" y="4170805"/>
            <a:ext cx="374580" cy="180548"/>
          </a:xfrm>
          <a:prstGeom prst="righ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" name="箭头: 右 160"/>
          <p:cNvSpPr/>
          <p:nvPr/>
        </p:nvSpPr>
        <p:spPr bwMode="auto">
          <a:xfrm rot="19636253">
            <a:off x="2502842" y="3522775"/>
            <a:ext cx="374580" cy="180548"/>
          </a:xfrm>
          <a:prstGeom prst="righ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ldLvl="0" animBg="1"/>
      <p:bldP spid="6" grpId="0" bldLvl="0" animBg="1"/>
      <p:bldP spid="34" grpId="0"/>
      <p:bldP spid="38" grpId="0" bldLvl="0" animBg="1"/>
      <p:bldP spid="39" grpId="0"/>
      <p:bldP spid="155" grpId="0" bldLvl="0" animBg="1"/>
      <p:bldP spid="156" grpId="0"/>
      <p:bldP spid="161" grpId="0" bldLvl="0" animBg="1"/>
      <p:bldP spid="16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用触发器设计同步时序逻辑</a:t>
            </a:r>
            <a:r>
              <a:rPr lang="en-US" altLang="zh-CN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实例</a:t>
            </a:r>
            <a:br>
              <a:rPr lang="en-US" altLang="zh-CN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模8可逆计数器</a:t>
            </a:r>
            <a:endParaRPr lang="zh-CN" altLang="en-US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cs typeface="宋体" panose="02010600030101010101" pitchFamily="2" charset="-122"/>
                <a:sym typeface="+mn-ea"/>
              </a:rPr>
              <a:t>自动售卖机</a:t>
            </a:r>
            <a:endParaRPr lang="zh-CN" altLang="en-US" b="1" dirty="0">
              <a:solidFill>
                <a:srgbClr val="0000CC"/>
              </a:solidFill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时序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锁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二进制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串行加法器</a:t>
            </a:r>
            <a:endParaRPr lang="zh-CN" altLang="en-US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宋体" panose="02010600030101010101" pitchFamily="2" charset="-122"/>
                <a:sym typeface="+mn-ea"/>
              </a:rPr>
              <a:t> 串行输入的</a:t>
            </a:r>
            <a:r>
              <a:rPr lang="en-US" altLang="zh-CN" b="1" dirty="0">
                <a:cs typeface="宋体" panose="02010600030101010101" pitchFamily="2" charset="-122"/>
                <a:sym typeface="+mn-ea"/>
              </a:rPr>
              <a:t>8421BCD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码检测器</a:t>
            </a:r>
            <a:endParaRPr lang="en-US" altLang="zh-CN" b="1" dirty="0">
              <a:cs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奇偶校验</a:t>
            </a: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器</a:t>
            </a:r>
            <a:endParaRPr lang="zh-CN" altLang="en-US" b="1" dirty="0" smtClean="0"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FF66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cs typeface="宋体" panose="02010600030101010101" pitchFamily="2" charset="-122"/>
                <a:sym typeface="+mn-ea"/>
              </a:rPr>
              <a:t>更复杂的同步时序逻辑设计</a:t>
            </a:r>
            <a:endParaRPr lang="zh-CN" altLang="en-US" dirty="0">
              <a:cs typeface="宋体" panose="02010600030101010101" pitchFamily="2" charset="-122"/>
            </a:endParaRPr>
          </a:p>
          <a:p>
            <a:endParaRPr lang="zh-CN" altLang="en-US"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5736" y="104775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更复杂的同步时序设计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</a:rPr>
              <a:t>10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3528" y="2490450"/>
            <a:ext cx="156461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2.</a:t>
            </a:r>
            <a:r>
              <a:rPr lang="en-US" altLang="zh-CN" sz="18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故障分析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293179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针对触发器</a:t>
            </a:r>
            <a:r>
              <a:rPr lang="en-US" altLang="zh-CN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47344" y="710455"/>
            <a:ext cx="3273022" cy="1366164"/>
            <a:chOff x="5413062" y="3448220"/>
            <a:chExt cx="3273022" cy="1366164"/>
          </a:xfrm>
        </p:grpSpPr>
        <p:grpSp>
          <p:nvGrpSpPr>
            <p:cNvPr id="12" name="组合 76"/>
            <p:cNvGrpSpPr/>
            <p:nvPr/>
          </p:nvGrpSpPr>
          <p:grpSpPr>
            <a:xfrm>
              <a:off x="7506087" y="3750443"/>
              <a:ext cx="491408" cy="360000"/>
              <a:chOff x="185707" y="1643056"/>
              <a:chExt cx="428628" cy="360000"/>
            </a:xfrm>
          </p:grpSpPr>
          <p:sp>
            <p:nvSpPr>
              <p:cNvPr id="43" name="椭圆 42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67"/>
            <p:cNvGrpSpPr/>
            <p:nvPr/>
          </p:nvGrpSpPr>
          <p:grpSpPr>
            <a:xfrm>
              <a:off x="6103121" y="3754181"/>
              <a:ext cx="491408" cy="360000"/>
              <a:chOff x="185707" y="1643056"/>
              <a:chExt cx="428628" cy="360000"/>
            </a:xfrm>
          </p:grpSpPr>
          <p:sp>
            <p:nvSpPr>
              <p:cNvPr id="41" name="椭圆 40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组合 70"/>
            <p:cNvGrpSpPr/>
            <p:nvPr/>
          </p:nvGrpSpPr>
          <p:grpSpPr>
            <a:xfrm>
              <a:off x="6823846" y="3733398"/>
              <a:ext cx="491408" cy="360000"/>
              <a:chOff x="185707" y="1643056"/>
              <a:chExt cx="428628" cy="36000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5966541" y="3448220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</a:t>
              </a: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0 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6558517" y="3933971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6556204" y="4654949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1213" y="4118245"/>
              <a:ext cx="0" cy="32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6326581" y="4114181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组合 70"/>
            <p:cNvGrpSpPr/>
            <p:nvPr/>
          </p:nvGrpSpPr>
          <p:grpSpPr>
            <a:xfrm>
              <a:off x="7506087" y="4454384"/>
              <a:ext cx="491408" cy="360000"/>
              <a:chOff x="185707" y="1643056"/>
              <a:chExt cx="428628" cy="360000"/>
            </a:xfrm>
          </p:grpSpPr>
          <p:sp>
            <p:nvSpPr>
              <p:cNvPr id="37" name="椭圆 36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组合 67"/>
            <p:cNvGrpSpPr/>
            <p:nvPr/>
          </p:nvGrpSpPr>
          <p:grpSpPr>
            <a:xfrm>
              <a:off x="5413062" y="3750443"/>
              <a:ext cx="491408" cy="360000"/>
              <a:chOff x="185707" y="1643056"/>
              <a:chExt cx="428628" cy="360000"/>
            </a:xfrm>
          </p:grpSpPr>
          <p:sp>
            <p:nvSpPr>
              <p:cNvPr id="35" name="椭圆 34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>
              <a:off x="5867372" y="3947965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" name="组合 67"/>
            <p:cNvGrpSpPr/>
            <p:nvPr/>
          </p:nvGrpSpPr>
          <p:grpSpPr>
            <a:xfrm>
              <a:off x="8185048" y="3750204"/>
              <a:ext cx="491408" cy="360000"/>
              <a:chOff x="185707" y="1643056"/>
              <a:chExt cx="428628" cy="360000"/>
            </a:xfrm>
          </p:grpSpPr>
          <p:sp>
            <p:nvSpPr>
              <p:cNvPr id="33" name="椭圆 32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 bwMode="auto">
            <a:xfrm>
              <a:off x="7959300" y="3933971"/>
              <a:ext cx="25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7261223" y="3949626"/>
              <a:ext cx="288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组合 73"/>
            <p:cNvGrpSpPr/>
            <p:nvPr/>
          </p:nvGrpSpPr>
          <p:grpSpPr>
            <a:xfrm>
              <a:off x="6114041" y="4452497"/>
              <a:ext cx="491408" cy="360000"/>
              <a:chOff x="185707" y="1643056"/>
              <a:chExt cx="428628" cy="360000"/>
            </a:xfrm>
          </p:grpSpPr>
          <p:sp>
            <p:nvSpPr>
              <p:cNvPr id="31" name="椭圆 30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67"/>
            <p:cNvGrpSpPr/>
            <p:nvPr/>
          </p:nvGrpSpPr>
          <p:grpSpPr>
            <a:xfrm>
              <a:off x="8194676" y="4176370"/>
              <a:ext cx="491408" cy="360000"/>
              <a:chOff x="185707" y="1643056"/>
              <a:chExt cx="428628" cy="360000"/>
            </a:xfrm>
          </p:grpSpPr>
          <p:sp>
            <p:nvSpPr>
              <p:cNvPr id="29" name="椭圆 28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110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 bwMode="auto">
            <a:xfrm>
              <a:off x="7929491" y="4024771"/>
              <a:ext cx="298293" cy="1896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组合 44"/>
          <p:cNvGrpSpPr/>
          <p:nvPr/>
        </p:nvGrpSpPr>
        <p:grpSpPr>
          <a:xfrm>
            <a:off x="4943124" y="699542"/>
            <a:ext cx="3484147" cy="1609370"/>
            <a:chOff x="4342466" y="1568816"/>
            <a:chExt cx="3484147" cy="1609370"/>
          </a:xfrm>
        </p:grpSpPr>
        <p:cxnSp>
          <p:nvCxnSpPr>
            <p:cNvPr id="46" name="直接连接符 34"/>
            <p:cNvCxnSpPr>
              <a:cxnSpLocks noChangeShapeType="1"/>
            </p:cNvCxnSpPr>
            <p:nvPr/>
          </p:nvCxnSpPr>
          <p:spPr bwMode="auto">
            <a:xfrm rot="5400000">
              <a:off x="4554834" y="268689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</p:cxnSp>
        <p:grpSp>
          <p:nvGrpSpPr>
            <p:cNvPr id="47" name="组合 16"/>
            <p:cNvGrpSpPr/>
            <p:nvPr/>
          </p:nvGrpSpPr>
          <p:grpSpPr bwMode="auto">
            <a:xfrm>
              <a:off x="4384292" y="1876948"/>
              <a:ext cx="870174" cy="881868"/>
              <a:chOff x="1863800" y="2488442"/>
              <a:chExt cx="803540" cy="756588"/>
            </a:xfrm>
          </p:grpSpPr>
          <p:cxnSp>
            <p:nvCxnSpPr>
              <p:cNvPr id="95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40" y="2813953"/>
                <a:ext cx="648504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96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21935" y="2865942"/>
                <a:ext cx="756588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  <p:sp>
            <p:nvSpPr>
              <p:cNvPr id="97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TextBox 197"/>
              <p:cNvSpPr txBox="1">
                <a:spLocks noChangeArrowheads="1"/>
              </p:cNvSpPr>
              <p:nvPr/>
            </p:nvSpPr>
            <p:spPr bwMode="auto">
              <a:xfrm>
                <a:off x="2310034" y="285335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9" name="TextBox 198"/>
              <p:cNvSpPr txBox="1">
                <a:spLocks noChangeArrowheads="1"/>
              </p:cNvSpPr>
              <p:nvPr/>
            </p:nvSpPr>
            <p:spPr bwMode="auto">
              <a:xfrm>
                <a:off x="1863800" y="2627790"/>
                <a:ext cx="357305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00" name="TextBox 199"/>
              <p:cNvSpPr txBox="1">
                <a:spLocks noChangeArrowheads="1"/>
              </p:cNvSpPr>
              <p:nvPr/>
            </p:nvSpPr>
            <p:spPr bwMode="auto">
              <a:xfrm>
                <a:off x="2268746" y="2627790"/>
                <a:ext cx="357306" cy="211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1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58964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48" name="等腰三角形 36"/>
            <p:cNvSpPr>
              <a:spLocks noChangeArrowheads="1"/>
            </p:cNvSpPr>
            <p:nvPr/>
          </p:nvSpPr>
          <p:spPr bwMode="auto">
            <a:xfrm>
              <a:off x="4725809" y="2433689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Box 135"/>
            <p:cNvSpPr txBox="1">
              <a:spLocks noChangeArrowheads="1"/>
            </p:cNvSpPr>
            <p:nvPr/>
          </p:nvSpPr>
          <p:spPr bwMode="auto">
            <a:xfrm>
              <a:off x="4609082" y="2250484"/>
              <a:ext cx="457343" cy="2499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0" name="Text Box 69"/>
            <p:cNvSpPr txBox="1">
              <a:spLocks noChangeArrowheads="1"/>
            </p:cNvSpPr>
            <p:nvPr/>
          </p:nvSpPr>
          <p:spPr bwMode="auto">
            <a:xfrm>
              <a:off x="7352579" y="2759732"/>
              <a:ext cx="474034" cy="35899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400" b="1" dirty="0">
                  <a:solidFill>
                    <a:schemeClr val="bg1"/>
                  </a:solidFill>
                </a:rPr>
                <a:t>cp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</a:rPr>
                <a:t> </a:t>
              </a:r>
              <a:endParaRPr kumimoji="0" lang="en-US" altLang="zh-CN" sz="1400" b="1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接连接符 34"/>
            <p:cNvCxnSpPr>
              <a:cxnSpLocks noChangeShapeType="1"/>
            </p:cNvCxnSpPr>
            <p:nvPr/>
          </p:nvCxnSpPr>
          <p:spPr bwMode="auto">
            <a:xfrm rot="5400000">
              <a:off x="5685627" y="2686929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tailEnd type="oval"/>
            </a:ln>
          </p:spPr>
        </p:cxnSp>
        <p:grpSp>
          <p:nvGrpSpPr>
            <p:cNvPr id="52" name="组合 16"/>
            <p:cNvGrpSpPr/>
            <p:nvPr/>
          </p:nvGrpSpPr>
          <p:grpSpPr bwMode="auto">
            <a:xfrm>
              <a:off x="5510872" y="1892256"/>
              <a:ext cx="870174" cy="756806"/>
              <a:chOff x="1863914" y="2503340"/>
              <a:chExt cx="803540" cy="649298"/>
            </a:xfrm>
          </p:grpSpPr>
          <p:cxnSp>
            <p:nvCxnSpPr>
              <p:cNvPr id="88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27589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oval" w="med" len="med"/>
              </a:ln>
            </p:spPr>
          </p:cxnSp>
          <p:cxnSp>
            <p:nvCxnSpPr>
              <p:cNvPr id="89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675973" y="2826801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90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" name="TextBox 190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2" name="TextBox 191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93" name="TextBox 192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94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53" name="等腰三角形 36"/>
            <p:cNvSpPr>
              <a:spLocks noChangeArrowheads="1"/>
            </p:cNvSpPr>
            <p:nvPr/>
          </p:nvSpPr>
          <p:spPr bwMode="auto">
            <a:xfrm>
              <a:off x="5852264" y="2431642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Box 140"/>
            <p:cNvSpPr txBox="1">
              <a:spLocks noChangeArrowheads="1"/>
            </p:cNvSpPr>
            <p:nvPr/>
          </p:nvSpPr>
          <p:spPr bwMode="auto">
            <a:xfrm>
              <a:off x="5735663" y="2248600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 rot="16200000" flipV="1">
              <a:off x="6101869" y="1604914"/>
              <a:ext cx="0" cy="2628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Box 145"/>
            <p:cNvSpPr txBox="1">
              <a:spLocks noChangeArrowheads="1"/>
            </p:cNvSpPr>
            <p:nvPr/>
          </p:nvSpPr>
          <p:spPr bwMode="auto">
            <a:xfrm>
              <a:off x="4370051" y="2304139"/>
              <a:ext cx="38685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7" name="TextBox 146"/>
            <p:cNvSpPr txBox="1">
              <a:spLocks noChangeArrowheads="1"/>
            </p:cNvSpPr>
            <p:nvPr/>
          </p:nvSpPr>
          <p:spPr bwMode="auto">
            <a:xfrm>
              <a:off x="5488078" y="2311530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rot="16200000" flipV="1">
              <a:off x="6008556" y="2097735"/>
              <a:ext cx="0" cy="151279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9" name="直接连接符 34"/>
            <p:cNvCxnSpPr>
              <a:cxnSpLocks noChangeShapeType="1"/>
            </p:cNvCxnSpPr>
            <p:nvPr/>
          </p:nvCxnSpPr>
          <p:spPr bwMode="auto">
            <a:xfrm rot="5400000">
              <a:off x="6783263" y="2686015"/>
              <a:ext cx="461063" cy="1719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 type="none"/>
              <a:tailEnd type="oval" w="med" len="med"/>
            </a:ln>
          </p:spPr>
        </p:cxnSp>
        <p:grpSp>
          <p:nvGrpSpPr>
            <p:cNvPr id="60" name="组合 16"/>
            <p:cNvGrpSpPr/>
            <p:nvPr/>
          </p:nvGrpSpPr>
          <p:grpSpPr bwMode="auto">
            <a:xfrm>
              <a:off x="6608508" y="1902593"/>
              <a:ext cx="870174" cy="956944"/>
              <a:chOff x="1863914" y="2512482"/>
              <a:chExt cx="803540" cy="821004"/>
            </a:xfrm>
          </p:grpSpPr>
          <p:cxnSp>
            <p:nvCxnSpPr>
              <p:cNvPr id="81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2116135" y="2835943"/>
                <a:ext cx="64851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tailEnd type="none" w="sm" len="sm"/>
              </a:ln>
            </p:spPr>
          </p:cxnSp>
          <p:cxnSp>
            <p:nvCxnSpPr>
              <p:cNvPr id="82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593109" y="2925573"/>
                <a:ext cx="814239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83" name="矩形 19"/>
              <p:cNvSpPr>
                <a:spLocks noChangeArrowheads="1"/>
              </p:cNvSpPr>
              <p:nvPr/>
            </p:nvSpPr>
            <p:spPr bwMode="auto"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TextBox 206"/>
              <p:cNvSpPr txBox="1">
                <a:spLocks noChangeArrowheads="1"/>
              </p:cNvSpPr>
              <p:nvPr/>
            </p:nvSpPr>
            <p:spPr bwMode="auto">
              <a:xfrm>
                <a:off x="2310148" y="286146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85" name="TextBox 207"/>
              <p:cNvSpPr txBox="1">
                <a:spLocks noChangeArrowheads="1"/>
              </p:cNvSpPr>
              <p:nvPr/>
            </p:nvSpPr>
            <p:spPr bwMode="auto">
              <a:xfrm>
                <a:off x="1863914" y="2618409"/>
                <a:ext cx="357305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86" name="TextBox 208"/>
              <p:cNvSpPr txBox="1">
                <a:spLocks noChangeArrowheads="1"/>
              </p:cNvSpPr>
              <p:nvPr/>
            </p:nvSpPr>
            <p:spPr bwMode="auto">
              <a:xfrm>
                <a:off x="2268860" y="2627942"/>
                <a:ext cx="357306" cy="211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0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87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6663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</p:spPr>
          </p:cxnSp>
        </p:grpSp>
        <p:sp>
          <p:nvSpPr>
            <p:cNvPr id="61" name="等腰三角形 36"/>
            <p:cNvSpPr>
              <a:spLocks noChangeArrowheads="1"/>
            </p:cNvSpPr>
            <p:nvPr/>
          </p:nvSpPr>
          <p:spPr bwMode="auto">
            <a:xfrm>
              <a:off x="6949900" y="2431316"/>
              <a:ext cx="116931" cy="12597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TextBox 211"/>
            <p:cNvSpPr txBox="1">
              <a:spLocks noChangeArrowheads="1"/>
            </p:cNvSpPr>
            <p:nvPr/>
          </p:nvSpPr>
          <p:spPr bwMode="auto">
            <a:xfrm>
              <a:off x="6833298" y="2248273"/>
              <a:ext cx="457343" cy="249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3" name="TextBox 212"/>
            <p:cNvSpPr txBox="1">
              <a:spLocks noChangeArrowheads="1"/>
            </p:cNvSpPr>
            <p:nvPr/>
          </p:nvSpPr>
          <p:spPr bwMode="auto">
            <a:xfrm>
              <a:off x="6585714" y="2311203"/>
              <a:ext cx="385131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 b="1" dirty="0">
                  <a:latin typeface="+mj-lt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latin typeface="+mj-lt"/>
                  <a:ea typeface="黑体" panose="02010609060101010101" pitchFamily="49" charset="-122"/>
                </a:rPr>
                <a:t>0</a:t>
              </a:r>
              <a:endParaRPr lang="zh-CN" altLang="en-US" sz="1000" b="1" baseline="-25000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 rot="16200000" flipV="1">
              <a:off x="6089788" y="2216779"/>
              <a:ext cx="0" cy="86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oval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5" name="直接连接符 18"/>
            <p:cNvCxnSpPr>
              <a:cxnSpLocks noChangeShapeType="1"/>
            </p:cNvCxnSpPr>
            <p:nvPr/>
          </p:nvCxnSpPr>
          <p:spPr bwMode="auto">
            <a:xfrm rot="5400000">
              <a:off x="5886875" y="2538705"/>
              <a:ext cx="1259812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rot="16200000" flipV="1">
              <a:off x="6641633" y="1792690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7" name="直接连接符 18"/>
            <p:cNvCxnSpPr>
              <a:cxnSpLocks noChangeShapeType="1"/>
            </p:cNvCxnSpPr>
            <p:nvPr/>
          </p:nvCxnSpPr>
          <p:spPr bwMode="auto">
            <a:xfrm rot="5400000">
              <a:off x="4768001" y="2373178"/>
              <a:ext cx="9658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 rot="16200000" flipV="1">
              <a:off x="5137015" y="1774141"/>
              <a:ext cx="0" cy="2339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9" name="直接连接符 18"/>
            <p:cNvCxnSpPr>
              <a:cxnSpLocks noChangeShapeType="1"/>
            </p:cNvCxnSpPr>
            <p:nvPr/>
          </p:nvCxnSpPr>
          <p:spPr bwMode="auto">
            <a:xfrm rot="5400000">
              <a:off x="4779538" y="2499159"/>
              <a:ext cx="1217818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</a:ln>
          </p:spPr>
        </p:cxn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 rot="16200000" flipV="1">
              <a:off x="5524314" y="1754646"/>
              <a:ext cx="0" cy="27292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 rot="16200000" flipV="1">
              <a:off x="4991730" y="2702536"/>
              <a:ext cx="0" cy="8031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rot="16200000" flipV="1">
              <a:off x="5499980" y="2156658"/>
              <a:ext cx="0" cy="20430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连接符 18"/>
            <p:cNvCxnSpPr>
              <a:cxnSpLocks noChangeShapeType="1"/>
            </p:cNvCxnSpPr>
            <p:nvPr/>
          </p:nvCxnSpPr>
          <p:spPr bwMode="auto">
            <a:xfrm rot="5400000">
              <a:off x="4340814" y="3026697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4" name="直接连接符 18"/>
            <p:cNvCxnSpPr>
              <a:cxnSpLocks noChangeShapeType="1"/>
            </p:cNvCxnSpPr>
            <p:nvPr/>
          </p:nvCxnSpPr>
          <p:spPr bwMode="auto">
            <a:xfrm rot="5400000">
              <a:off x="4445591" y="2963152"/>
              <a:ext cx="293956" cy="1720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5" name="流程图: 延期 95"/>
            <p:cNvSpPr>
              <a:spLocks noChangeArrowheads="1"/>
            </p:cNvSpPr>
            <p:nvPr/>
          </p:nvSpPr>
          <p:spPr bwMode="auto">
            <a:xfrm rot="16200000">
              <a:off x="4396836" y="2737111"/>
              <a:ext cx="272959" cy="233938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64"/>
            <p:cNvSpPr txBox="1">
              <a:spLocks noChangeArrowheads="1"/>
            </p:cNvSpPr>
            <p:nvPr/>
          </p:nvSpPr>
          <p:spPr bwMode="auto">
            <a:xfrm>
              <a:off x="4342466" y="1568816"/>
              <a:ext cx="42811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2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5467047" y="1568816"/>
              <a:ext cx="412640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1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78" name="Text Box 66"/>
            <p:cNvSpPr txBox="1">
              <a:spLocks noChangeArrowheads="1"/>
            </p:cNvSpPr>
            <p:nvPr/>
          </p:nvSpPr>
          <p:spPr bwMode="auto">
            <a:xfrm>
              <a:off x="6550235" y="1568816"/>
              <a:ext cx="434992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+mj-lt"/>
                </a:rPr>
                <a:t>Q</a:t>
              </a:r>
              <a:r>
                <a:rPr kumimoji="0" lang="en-US" altLang="zh-CN" sz="1400" b="1" baseline="-25000" dirty="0">
                  <a:latin typeface="+mj-lt"/>
                </a:rPr>
                <a:t>0</a:t>
              </a:r>
              <a:endParaRPr kumimoji="0" lang="en-US" altLang="zh-CN" sz="1400" b="1" baseline="-25000" dirty="0">
                <a:latin typeface="+mj-lt"/>
              </a:endParaRP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4820990" y="2639834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7040210" y="2629089"/>
              <a:ext cx="421109" cy="27699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“1”</a:t>
              </a:r>
              <a:endParaRPr lang="en-US" altLang="zh-CN" sz="12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02" name="Text Box 83"/>
          <p:cNvSpPr txBox="1">
            <a:spLocks noChangeArrowheads="1"/>
          </p:cNvSpPr>
          <p:nvPr/>
        </p:nvSpPr>
        <p:spPr bwMode="auto">
          <a:xfrm>
            <a:off x="899592" y="3435846"/>
            <a:ext cx="1656184" cy="33855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K</a:t>
            </a:r>
            <a:r>
              <a:rPr lang="en-US" altLang="zh-CN" sz="16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接触不良？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2411760" y="3291830"/>
            <a:ext cx="2013666" cy="656783"/>
            <a:chOff x="2411760" y="3003798"/>
            <a:chExt cx="2013666" cy="656783"/>
          </a:xfrm>
        </p:grpSpPr>
        <p:sp>
          <p:nvSpPr>
            <p:cNvPr id="137" name="圆角矩形 136"/>
            <p:cNvSpPr/>
            <p:nvPr/>
          </p:nvSpPr>
          <p:spPr bwMode="auto">
            <a:xfrm>
              <a:off x="2411760" y="3003798"/>
              <a:ext cx="2013666" cy="648072"/>
            </a:xfrm>
            <a:prstGeom prst="roundRect">
              <a:avLst/>
            </a:prstGeom>
            <a:solidFill>
              <a:srgbClr val="FFE5FF"/>
            </a:solidFill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83"/>
            <p:cNvSpPr txBox="1">
              <a:spLocks noChangeArrowheads="1"/>
            </p:cNvSpPr>
            <p:nvPr/>
          </p:nvSpPr>
          <p:spPr bwMode="auto">
            <a:xfrm>
              <a:off x="2449043" y="3075806"/>
              <a:ext cx="1952600" cy="584775"/>
            </a:xfrm>
            <a:prstGeom prst="rect">
              <a:avLst/>
            </a:prstGeom>
            <a:noFill/>
            <a:ln w="1905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 smtClean="0">
                  <a:latin typeface="+mj-lt"/>
                  <a:ea typeface="黑体" panose="02010609060101010101" pitchFamily="49" charset="-122"/>
                </a:rPr>
                <a:t>TTL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电路管脚悬空等效为高电平</a:t>
              </a:r>
              <a:r>
                <a:rPr lang="en-US" altLang="zh-CN" sz="1600" b="1" dirty="0" smtClean="0">
                  <a:latin typeface="+mj-lt"/>
                  <a:ea typeface="黑体" panose="02010609060101010101" pitchFamily="49" charset="-122"/>
                </a:rPr>
                <a:t>1</a:t>
              </a:r>
              <a:endParaRPr lang="zh-CN" altLang="en-US" sz="1600" b="1" dirty="0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104" name="箭头: 右 133"/>
          <p:cNvSpPr/>
          <p:nvPr/>
        </p:nvSpPr>
        <p:spPr bwMode="auto">
          <a:xfrm>
            <a:off x="4499992" y="3579862"/>
            <a:ext cx="347677" cy="176535"/>
          </a:xfrm>
          <a:prstGeom prst="righ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83"/>
          <p:cNvSpPr txBox="1">
            <a:spLocks noChangeArrowheads="1"/>
          </p:cNvSpPr>
          <p:nvPr/>
        </p:nvSpPr>
        <p:spPr bwMode="auto">
          <a:xfrm>
            <a:off x="4716016" y="3507854"/>
            <a:ext cx="1440160" cy="33855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K</a:t>
            </a:r>
            <a:r>
              <a:rPr lang="en-US" altLang="zh-CN" sz="16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没问题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Text Box 83"/>
          <p:cNvSpPr txBox="1">
            <a:spLocks noChangeArrowheads="1"/>
          </p:cNvSpPr>
          <p:nvPr/>
        </p:nvSpPr>
        <p:spPr bwMode="auto">
          <a:xfrm>
            <a:off x="899592" y="4155926"/>
            <a:ext cx="1431143" cy="33855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J</a:t>
            </a:r>
            <a:r>
              <a:rPr lang="en-US" altLang="zh-CN" sz="16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接触不良？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箭头: 右 133"/>
          <p:cNvSpPr/>
          <p:nvPr/>
        </p:nvSpPr>
        <p:spPr bwMode="auto">
          <a:xfrm>
            <a:off x="4499992" y="4227934"/>
            <a:ext cx="347677" cy="176535"/>
          </a:xfrm>
          <a:prstGeom prst="rightArrow">
            <a:avLst/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Text Box 83"/>
          <p:cNvSpPr txBox="1">
            <a:spLocks noChangeArrowheads="1"/>
          </p:cNvSpPr>
          <p:nvPr/>
        </p:nvSpPr>
        <p:spPr bwMode="auto">
          <a:xfrm>
            <a:off x="4860032" y="4011910"/>
            <a:ext cx="1440160" cy="58477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触发器变成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T’,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符合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故障现象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2411760" y="4011910"/>
            <a:ext cx="2016224" cy="648072"/>
            <a:chOff x="2411760" y="3723878"/>
            <a:chExt cx="2016224" cy="648072"/>
          </a:xfrm>
        </p:grpSpPr>
        <p:sp>
          <p:nvSpPr>
            <p:cNvPr id="138" name="圆角矩形 137"/>
            <p:cNvSpPr/>
            <p:nvPr/>
          </p:nvSpPr>
          <p:spPr bwMode="auto">
            <a:xfrm>
              <a:off x="2411760" y="3723878"/>
              <a:ext cx="2016224" cy="648072"/>
            </a:xfrm>
            <a:prstGeom prst="roundRect">
              <a:avLst/>
            </a:prstGeom>
            <a:solidFill>
              <a:srgbClr val="FFE5FF"/>
            </a:solidFill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2411760" y="3723878"/>
              <a:ext cx="1952600" cy="584775"/>
              <a:chOff x="2483768" y="3939902"/>
              <a:chExt cx="1952600" cy="584775"/>
            </a:xfrm>
          </p:grpSpPr>
          <p:sp>
            <p:nvSpPr>
              <p:cNvPr id="107" name="Text Box 83"/>
              <p:cNvSpPr txBox="1">
                <a:spLocks noChangeArrowheads="1"/>
              </p:cNvSpPr>
              <p:nvPr/>
            </p:nvSpPr>
            <p:spPr bwMode="auto">
              <a:xfrm>
                <a:off x="2483768" y="3939902"/>
                <a:ext cx="1952600" cy="584775"/>
              </a:xfrm>
              <a:prstGeom prst="rect">
                <a:avLst/>
              </a:prstGeom>
              <a:noFill/>
              <a:ln w="19050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CN" sz="1600" b="1" dirty="0" smtClean="0"/>
                  <a:t>Q</a:t>
                </a:r>
                <a:r>
                  <a:rPr kumimoji="0" lang="en-US" altLang="zh-CN" sz="1600" b="1" baseline="-25000" dirty="0" smtClean="0"/>
                  <a:t>2</a:t>
                </a:r>
                <a:r>
                  <a:rPr kumimoji="0" lang="en-US" altLang="zh-CN" sz="1600" b="1" baseline="30000" dirty="0" smtClean="0"/>
                  <a:t> </a:t>
                </a:r>
                <a:r>
                  <a:rPr lang="zh-CN" altLang="en-US" sz="1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没有</a:t>
                </a:r>
                <a:r>
                  <a:rPr lang="zh-CN" altLang="en-US" sz="1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接入，</a:t>
                </a:r>
                <a:r>
                  <a:rPr lang="en-US" altLang="zh-CN" sz="1600" b="1" dirty="0" smtClean="0">
                    <a:ea typeface="黑体" panose="02010609060101010101" pitchFamily="49" charset="-122"/>
                  </a:rPr>
                  <a:t> </a:t>
                </a:r>
                <a:r>
                  <a:rPr lang="en-US" altLang="zh-CN" sz="1600" b="1" dirty="0" smtClean="0">
                    <a:latin typeface="+mj-lt"/>
                    <a:ea typeface="黑体" panose="02010609060101010101" pitchFamily="49" charset="-122"/>
                  </a:rPr>
                  <a:t>J</a:t>
                </a:r>
                <a:r>
                  <a:rPr lang="en-US" altLang="zh-CN" sz="1600" b="1" baseline="-25000" dirty="0" smtClean="0">
                    <a:ea typeface="黑体" panose="02010609060101010101" pitchFamily="49" charset="-122"/>
                  </a:rPr>
                  <a:t>0</a:t>
                </a:r>
                <a:r>
                  <a:rPr lang="zh-CN" altLang="en-US" sz="1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悬空</a:t>
                </a:r>
                <a:r>
                  <a:rPr lang="zh-CN" altLang="en-US" sz="1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等效为高电平</a:t>
                </a:r>
                <a:r>
                  <a:rPr lang="en-US" altLang="zh-CN" sz="1600" b="1" dirty="0" smtClean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6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2586256" y="4004290"/>
                <a:ext cx="144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6516216" y="3363838"/>
            <a:ext cx="2036691" cy="1294139"/>
            <a:chOff x="3642665" y="3641367"/>
            <a:chExt cx="2036691" cy="1294139"/>
          </a:xfrm>
        </p:grpSpPr>
        <p:grpSp>
          <p:nvGrpSpPr>
            <p:cNvPr id="112" name="组合 73"/>
            <p:cNvGrpSpPr/>
            <p:nvPr/>
          </p:nvGrpSpPr>
          <p:grpSpPr>
            <a:xfrm>
              <a:off x="3790165" y="4575506"/>
              <a:ext cx="491408" cy="360000"/>
              <a:chOff x="185707" y="1643056"/>
              <a:chExt cx="428628" cy="360000"/>
            </a:xfrm>
          </p:grpSpPr>
          <p:sp>
            <p:nvSpPr>
              <p:cNvPr id="127" name="椭圆 126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10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0</a:t>
                </a:r>
                <a:endParaRPr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3" name="组合 76"/>
            <p:cNvGrpSpPr/>
            <p:nvPr/>
          </p:nvGrpSpPr>
          <p:grpSpPr>
            <a:xfrm>
              <a:off x="5187948" y="4575506"/>
              <a:ext cx="491408" cy="360000"/>
              <a:chOff x="185707" y="1643056"/>
              <a:chExt cx="428628" cy="360000"/>
            </a:xfrm>
          </p:grpSpPr>
          <p:sp>
            <p:nvSpPr>
              <p:cNvPr id="125" name="椭圆 124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1</a:t>
                </a:r>
                <a:endParaRPr lang="en-US" altLang="zh-CN" sz="12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4" name="组合 67"/>
            <p:cNvGrpSpPr/>
            <p:nvPr/>
          </p:nvGrpSpPr>
          <p:grpSpPr>
            <a:xfrm>
              <a:off x="3779245" y="3947328"/>
              <a:ext cx="491408" cy="360000"/>
              <a:chOff x="185707" y="1643056"/>
              <a:chExt cx="428628" cy="360000"/>
            </a:xfrm>
          </p:grpSpPr>
          <p:sp>
            <p:nvSpPr>
              <p:cNvPr id="123" name="椭圆 122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81154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00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1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" name="组合 70"/>
            <p:cNvGrpSpPr/>
            <p:nvPr/>
          </p:nvGrpSpPr>
          <p:grpSpPr>
            <a:xfrm>
              <a:off x="5177028" y="3947328"/>
              <a:ext cx="491408" cy="360000"/>
              <a:chOff x="185707" y="1643056"/>
              <a:chExt cx="428628" cy="360000"/>
            </a:xfrm>
          </p:grpSpPr>
          <p:sp>
            <p:nvSpPr>
              <p:cNvPr id="121" name="椭圆 120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Text Box 6"/>
              <p:cNvSpPr txBox="1">
                <a:spLocks noChangeArrowheads="1"/>
              </p:cNvSpPr>
              <p:nvPr/>
            </p:nvSpPr>
            <p:spPr bwMode="auto">
              <a:xfrm>
                <a:off x="185707" y="1690679"/>
                <a:ext cx="42862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200" b="1" dirty="0">
                    <a:latin typeface="+mj-lt"/>
                    <a:ea typeface="宋体" panose="02010600030101010101" pitchFamily="2" charset="-122"/>
                  </a:rPr>
                  <a:t>01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200" b="1" baseline="-2500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6" name="Text Box 35"/>
            <p:cNvSpPr txBox="1">
              <a:spLocks noChangeArrowheads="1"/>
            </p:cNvSpPr>
            <p:nvPr/>
          </p:nvSpPr>
          <p:spPr bwMode="auto">
            <a:xfrm>
              <a:off x="3642665" y="3641367"/>
              <a:ext cx="93692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2</a:t>
              </a:r>
              <a:r>
                <a:rPr kumimoji="0"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0" lang="en-US" altLang="zh-CN" sz="1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0 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>
              <a:off x="4234641" y="4127118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4232328" y="4777958"/>
              <a:ext cx="972000" cy="105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417337" y="4311392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4002705" y="4307328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435846"/>
            <a:ext cx="77530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" name="组合 145"/>
          <p:cNvGrpSpPr/>
          <p:nvPr/>
        </p:nvGrpSpPr>
        <p:grpSpPr>
          <a:xfrm>
            <a:off x="6228184" y="2499742"/>
            <a:ext cx="2088232" cy="864096"/>
            <a:chOff x="3203848" y="2355726"/>
            <a:chExt cx="2088232" cy="864096"/>
          </a:xfrm>
        </p:grpSpPr>
        <p:sp>
          <p:nvSpPr>
            <p:cNvPr id="145" name="云形标注 144"/>
            <p:cNvSpPr/>
            <p:nvPr/>
          </p:nvSpPr>
          <p:spPr bwMode="auto">
            <a:xfrm>
              <a:off x="3203848" y="2355726"/>
              <a:ext cx="2088232" cy="864096"/>
            </a:xfrm>
            <a:prstGeom prst="cloudCallout">
              <a:avLst>
                <a:gd name="adj1" fmla="val -111"/>
                <a:gd name="adj2" fmla="val -111637"/>
              </a:avLst>
            </a:prstGeom>
            <a:solidFill>
              <a:srgbClr val="FFEFFF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491881" y="2499742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结论：</a:t>
              </a:r>
              <a:r>
                <a:rPr kumimoji="0" lang="en-US" altLang="zh-CN" sz="1600" b="1" dirty="0" smtClean="0"/>
                <a:t> Q</a:t>
              </a:r>
              <a:r>
                <a:rPr kumimoji="0" lang="en-US" altLang="zh-CN" sz="1600" b="1" baseline="-25000" dirty="0" smtClean="0"/>
                <a:t>2</a:t>
              </a:r>
              <a:r>
                <a:rPr kumimoji="0" lang="en-US" altLang="zh-CN" sz="1600" b="1" baseline="30000" dirty="0" smtClean="0"/>
                <a:t> 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没有接入，</a:t>
              </a:r>
              <a:r>
                <a:rPr lang="en-US" altLang="zh-CN" sz="1600" b="1" dirty="0" smtClean="0">
                  <a:ea typeface="黑体" panose="02010609060101010101" pitchFamily="49" charset="-122"/>
                </a:rPr>
                <a:t> J</a:t>
              </a:r>
              <a:r>
                <a:rPr lang="en-US" altLang="zh-CN" sz="1600" b="1" baseline="-25000" dirty="0" smtClean="0">
                  <a:ea typeface="黑体" panose="02010609060101010101" pitchFamily="49" charset="-122"/>
                </a:rPr>
                <a:t>0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悬空</a:t>
              </a:r>
              <a:endPara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5" name="Line 7"/>
            <p:cNvSpPr>
              <a:spLocks noChangeShapeType="1"/>
            </p:cNvSpPr>
            <p:nvPr/>
          </p:nvSpPr>
          <p:spPr bwMode="auto">
            <a:xfrm>
              <a:off x="4272393" y="2560175"/>
              <a:ext cx="144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 bldLvl="0" animBg="1"/>
      <p:bldP spid="105" grpId="0"/>
      <p:bldP spid="106" grpId="0"/>
      <p:bldP spid="108" grpId="0" bldLvl="0" animBg="1"/>
      <p:bldP spid="10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060" y="716046"/>
            <a:ext cx="7704856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42925" indent="-542925">
              <a:spcBef>
                <a:spcPct val="50000"/>
              </a:spcBef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某同步时序电路如下所示，在电路状态转换图保持不变的前提下，把电路中的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触发器换成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触发器，应该怎样设计？如果将电路改成模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计数器，最简单的实现方法是什么？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878652" y="1851670"/>
            <a:ext cx="5069612" cy="1824218"/>
            <a:chOff x="1878652" y="1851670"/>
            <a:chExt cx="5069612" cy="1824218"/>
          </a:xfrm>
        </p:grpSpPr>
        <p:grpSp>
          <p:nvGrpSpPr>
            <p:cNvPr id="93" name="组合 92"/>
            <p:cNvGrpSpPr/>
            <p:nvPr/>
          </p:nvGrpSpPr>
          <p:grpSpPr>
            <a:xfrm>
              <a:off x="1878652" y="1851670"/>
              <a:ext cx="5069612" cy="1824218"/>
              <a:chOff x="1878652" y="1851670"/>
              <a:chExt cx="5069612" cy="182421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4777831" y="2731652"/>
                <a:ext cx="1080000" cy="172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</a:ln>
            </p:spPr>
          </p:cxnSp>
          <p:cxnSp>
            <p:nvCxnSpPr>
              <p:cNvPr id="7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2264088" y="2969753"/>
                <a:ext cx="461063" cy="1719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8" name="组合 16"/>
              <p:cNvGrpSpPr/>
              <p:nvPr/>
            </p:nvGrpSpPr>
            <p:grpSpPr bwMode="auto">
              <a:xfrm>
                <a:off x="2093546" y="2159796"/>
                <a:ext cx="870173" cy="1118389"/>
                <a:chOff x="1863800" y="2488442"/>
                <a:chExt cx="803540" cy="959510"/>
              </a:xfrm>
            </p:grpSpPr>
            <p:cxnSp>
              <p:nvCxnSpPr>
                <p:cNvPr id="72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61661" y="2968428"/>
                  <a:ext cx="957460" cy="1588"/>
                </a:xfrm>
                <a:prstGeom prst="line">
                  <a:avLst/>
                </a:prstGeom>
                <a:noFill/>
                <a:ln w="19050" algn="ctr">
                  <a:solidFill>
                    <a:srgbClr val="C00000"/>
                  </a:solidFill>
                  <a:round/>
                  <a:tailEnd type="none" w="sm" len="sm"/>
                </a:ln>
              </p:spPr>
            </p:cxnSp>
            <p:cxnSp>
              <p:nvCxnSpPr>
                <p:cNvPr id="73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1935" y="2865942"/>
                  <a:ext cx="756588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  <p:sp>
              <p:nvSpPr>
                <p:cNvPr id="74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7"/>
                  <a:ext cx="720005" cy="432304"/>
                </a:xfrm>
                <a:prstGeom prst="rect">
                  <a:avLst/>
                </a:prstGeom>
                <a:solidFill>
                  <a:srgbClr val="FFFF00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algn="ctr" eaLnBrk="1" hangingPunct="1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" name="TextBox 197"/>
                <p:cNvSpPr txBox="1">
                  <a:spLocks noChangeArrowheads="1"/>
                </p:cNvSpPr>
                <p:nvPr/>
              </p:nvSpPr>
              <p:spPr bwMode="auto">
                <a:xfrm>
                  <a:off x="2310034" y="2853350"/>
                  <a:ext cx="357306" cy="246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K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4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6" name="TextBox 198"/>
                <p:cNvSpPr txBox="1">
                  <a:spLocks noChangeArrowheads="1"/>
                </p:cNvSpPr>
                <p:nvPr/>
              </p:nvSpPr>
              <p:spPr bwMode="auto">
                <a:xfrm>
                  <a:off x="1863800" y="2627790"/>
                  <a:ext cx="357305" cy="246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4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7" name="TextBox 199"/>
                <p:cNvSpPr txBox="1">
                  <a:spLocks noChangeArrowheads="1"/>
                </p:cNvSpPr>
                <p:nvPr/>
              </p:nvSpPr>
              <p:spPr bwMode="auto">
                <a:xfrm>
                  <a:off x="2268746" y="2627790"/>
                  <a:ext cx="357306" cy="246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4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78" name="直接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2366639" y="2681298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</p:grpSp>
          <p:sp>
            <p:nvSpPr>
              <p:cNvPr id="9" name="等腰三角形 36"/>
              <p:cNvSpPr>
                <a:spLocks noChangeArrowheads="1"/>
              </p:cNvSpPr>
              <p:nvPr/>
            </p:nvSpPr>
            <p:spPr bwMode="auto">
              <a:xfrm>
                <a:off x="2435063" y="2716543"/>
                <a:ext cx="116931" cy="125972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Box 135"/>
              <p:cNvSpPr txBox="1">
                <a:spLocks noChangeArrowheads="1"/>
              </p:cNvSpPr>
              <p:nvPr/>
            </p:nvSpPr>
            <p:spPr bwMode="auto">
              <a:xfrm>
                <a:off x="2318336" y="2533338"/>
                <a:ext cx="457343" cy="2499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Text Box 69"/>
              <p:cNvSpPr txBox="1">
                <a:spLocks noChangeArrowheads="1"/>
              </p:cNvSpPr>
              <p:nvPr/>
            </p:nvSpPr>
            <p:spPr bwMode="auto">
              <a:xfrm>
                <a:off x="6474231" y="3016522"/>
                <a:ext cx="474033" cy="358992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400" b="1" dirty="0">
                    <a:solidFill>
                      <a:schemeClr val="bg1"/>
                    </a:solidFill>
                  </a:rPr>
                  <a:t>cp</a:t>
                </a:r>
                <a:r>
                  <a:rPr kumimoji="0" lang="en-US" altLang="zh-CN" sz="1400" b="1" baseline="-25000" dirty="0">
                    <a:solidFill>
                      <a:schemeClr val="bg1"/>
                    </a:solidFill>
                  </a:rPr>
                  <a:t> </a:t>
                </a:r>
                <a:endParaRPr kumimoji="0" lang="en-US" altLang="zh-CN" sz="1400" b="1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3394880" y="2971806"/>
                <a:ext cx="461063" cy="1719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headEnd type="oval"/>
                <a:tailEnd type="oval"/>
              </a:ln>
            </p:spPr>
          </p:cxnSp>
          <p:grpSp>
            <p:nvGrpSpPr>
              <p:cNvPr id="13" name="组合 16"/>
              <p:cNvGrpSpPr/>
              <p:nvPr/>
            </p:nvGrpSpPr>
            <p:grpSpPr bwMode="auto">
              <a:xfrm>
                <a:off x="3220126" y="2175109"/>
                <a:ext cx="870173" cy="1432800"/>
                <a:chOff x="1863914" y="2503339"/>
                <a:chExt cx="803540" cy="1229263"/>
              </a:xfrm>
            </p:grpSpPr>
            <p:cxnSp>
              <p:nvCxnSpPr>
                <p:cNvPr id="65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7267" y="2920295"/>
                  <a:ext cx="833922" cy="1588"/>
                </a:xfrm>
                <a:prstGeom prst="line">
                  <a:avLst/>
                </a:prstGeom>
                <a:noFill/>
                <a:ln w="19050" algn="ctr">
                  <a:solidFill>
                    <a:srgbClr val="C00000"/>
                  </a:solidFill>
                  <a:round/>
                  <a:tailEnd type="none" w="sm" len="sm"/>
                </a:ln>
              </p:spPr>
            </p:cxnSp>
            <p:cxnSp>
              <p:nvCxnSpPr>
                <p:cNvPr id="66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385597" y="3117177"/>
                  <a:ext cx="1229263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7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7"/>
                  <a:ext cx="720005" cy="432304"/>
                </a:xfrm>
                <a:prstGeom prst="rect">
                  <a:avLst/>
                </a:prstGeom>
                <a:solidFill>
                  <a:srgbClr val="FFFF00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algn="ctr" eaLnBrk="1" hangingPunct="1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TextBox 190"/>
                <p:cNvSpPr txBox="1">
                  <a:spLocks noChangeArrowheads="1"/>
                </p:cNvSpPr>
                <p:nvPr/>
              </p:nvSpPr>
              <p:spPr bwMode="auto">
                <a:xfrm>
                  <a:off x="2310148" y="2861462"/>
                  <a:ext cx="357306" cy="246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K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3</a:t>
                  </a: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 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863914" y="2618409"/>
                  <a:ext cx="357305" cy="246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3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" name="TextBox 192"/>
                <p:cNvSpPr txBox="1">
                  <a:spLocks noChangeArrowheads="1"/>
                </p:cNvSpPr>
                <p:nvPr/>
              </p:nvSpPr>
              <p:spPr bwMode="auto">
                <a:xfrm>
                  <a:off x="2268860" y="2627942"/>
                  <a:ext cx="357306" cy="246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3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71" name="直接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2366639" y="2681298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</p:grpSp>
          <p:sp>
            <p:nvSpPr>
              <p:cNvPr id="14" name="等腰三角形 36"/>
              <p:cNvSpPr>
                <a:spLocks noChangeArrowheads="1"/>
              </p:cNvSpPr>
              <p:nvPr/>
            </p:nvSpPr>
            <p:spPr bwMode="auto">
              <a:xfrm>
                <a:off x="3561518" y="2714496"/>
                <a:ext cx="116931" cy="125972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Box 140"/>
              <p:cNvSpPr txBox="1">
                <a:spLocks noChangeArrowheads="1"/>
              </p:cNvSpPr>
              <p:nvPr/>
            </p:nvSpPr>
            <p:spPr bwMode="auto">
              <a:xfrm>
                <a:off x="3444916" y="2531454"/>
                <a:ext cx="457343" cy="2499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4477123" y="1221769"/>
                <a:ext cx="0" cy="39600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Box 145"/>
              <p:cNvSpPr txBox="1">
                <a:spLocks noChangeArrowheads="1"/>
              </p:cNvSpPr>
              <p:nvPr/>
            </p:nvSpPr>
            <p:spPr bwMode="auto">
              <a:xfrm>
                <a:off x="2079305" y="2586993"/>
                <a:ext cx="386851" cy="2870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J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4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TextBox 146"/>
              <p:cNvSpPr txBox="1">
                <a:spLocks noChangeArrowheads="1"/>
              </p:cNvSpPr>
              <p:nvPr/>
            </p:nvSpPr>
            <p:spPr bwMode="auto">
              <a:xfrm>
                <a:off x="3197332" y="2594384"/>
                <a:ext cx="385131" cy="287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J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3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93"/>
              <p:cNvSpPr>
                <a:spLocks noChangeArrowheads="1"/>
              </p:cNvSpPr>
              <p:nvPr/>
            </p:nvSpPr>
            <p:spPr bwMode="auto">
              <a:xfrm>
                <a:off x="3583230" y="2838449"/>
                <a:ext cx="77346" cy="8332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椭圆 93"/>
              <p:cNvSpPr>
                <a:spLocks noChangeArrowheads="1"/>
              </p:cNvSpPr>
              <p:nvPr/>
            </p:nvSpPr>
            <p:spPr bwMode="auto">
              <a:xfrm>
                <a:off x="2455936" y="2845228"/>
                <a:ext cx="77346" cy="8332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3411412" y="2686987"/>
                <a:ext cx="0" cy="90000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4492516" y="2968869"/>
                <a:ext cx="461063" cy="1719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headEnd type="none"/>
                <a:tailEnd type="oval" w="med" len="med"/>
              </a:ln>
            </p:spPr>
          </p:cxnSp>
          <p:grpSp>
            <p:nvGrpSpPr>
              <p:cNvPr id="24" name="组合 16"/>
              <p:cNvGrpSpPr/>
              <p:nvPr/>
            </p:nvGrpSpPr>
            <p:grpSpPr bwMode="auto">
              <a:xfrm>
                <a:off x="4317761" y="2164663"/>
                <a:ext cx="870173" cy="1231062"/>
                <a:chOff x="1863914" y="2494654"/>
                <a:chExt cx="803540" cy="1056183"/>
              </a:xfrm>
            </p:grpSpPr>
            <p:cxnSp>
              <p:nvCxnSpPr>
                <p:cNvPr id="58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54315" y="2879935"/>
                  <a:ext cx="772149" cy="1588"/>
                </a:xfrm>
                <a:prstGeom prst="line">
                  <a:avLst/>
                </a:prstGeom>
                <a:noFill/>
                <a:ln w="19050" algn="ctr">
                  <a:solidFill>
                    <a:srgbClr val="C00000"/>
                  </a:solidFill>
                  <a:round/>
                  <a:tailEnd type="none" w="sm" len="sm"/>
                </a:ln>
              </p:spPr>
            </p:cxnSp>
            <p:cxnSp>
              <p:nvCxnSpPr>
                <p:cNvPr id="59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84433" y="3034248"/>
                  <a:ext cx="1031591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0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7"/>
                  <a:ext cx="720005" cy="432304"/>
                </a:xfrm>
                <a:prstGeom prst="rect">
                  <a:avLst/>
                </a:prstGeom>
                <a:solidFill>
                  <a:srgbClr val="FFFF00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algn="ctr" eaLnBrk="1" hangingPunct="1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206"/>
                <p:cNvSpPr txBox="1">
                  <a:spLocks noChangeArrowheads="1"/>
                </p:cNvSpPr>
                <p:nvPr/>
              </p:nvSpPr>
              <p:spPr bwMode="auto">
                <a:xfrm>
                  <a:off x="2310148" y="2861462"/>
                  <a:ext cx="357306" cy="246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K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2</a:t>
                  </a: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 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" name="TextBox 207"/>
                <p:cNvSpPr txBox="1">
                  <a:spLocks noChangeArrowheads="1"/>
                </p:cNvSpPr>
                <p:nvPr/>
              </p:nvSpPr>
              <p:spPr bwMode="auto">
                <a:xfrm>
                  <a:off x="1863914" y="2618409"/>
                  <a:ext cx="357305" cy="246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2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" name="TextBox 208"/>
                <p:cNvSpPr txBox="1">
                  <a:spLocks noChangeArrowheads="1"/>
                </p:cNvSpPr>
                <p:nvPr/>
              </p:nvSpPr>
              <p:spPr bwMode="auto">
                <a:xfrm>
                  <a:off x="2268860" y="2627942"/>
                  <a:ext cx="357306" cy="246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2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64" name="直接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2366639" y="2681298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</p:grpSp>
          <p:sp>
            <p:nvSpPr>
              <p:cNvPr id="25" name="等腰三角形 36"/>
              <p:cNvSpPr>
                <a:spLocks noChangeArrowheads="1"/>
              </p:cNvSpPr>
              <p:nvPr/>
            </p:nvSpPr>
            <p:spPr bwMode="auto">
              <a:xfrm>
                <a:off x="4659153" y="2714170"/>
                <a:ext cx="116931" cy="125972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Box 211"/>
              <p:cNvSpPr txBox="1">
                <a:spLocks noChangeArrowheads="1"/>
              </p:cNvSpPr>
              <p:nvPr/>
            </p:nvSpPr>
            <p:spPr bwMode="auto">
              <a:xfrm>
                <a:off x="4542551" y="2531127"/>
                <a:ext cx="457343" cy="2499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TextBox 212"/>
              <p:cNvSpPr txBox="1">
                <a:spLocks noChangeArrowheads="1"/>
              </p:cNvSpPr>
              <p:nvPr/>
            </p:nvSpPr>
            <p:spPr bwMode="auto">
              <a:xfrm>
                <a:off x="4294967" y="2594057"/>
                <a:ext cx="385131" cy="287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J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椭圆 93"/>
              <p:cNvSpPr>
                <a:spLocks noChangeArrowheads="1"/>
              </p:cNvSpPr>
              <p:nvPr/>
            </p:nvSpPr>
            <p:spPr bwMode="auto">
              <a:xfrm>
                <a:off x="4680865" y="2838123"/>
                <a:ext cx="77346" cy="8332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5434073" y="2075543"/>
                <a:ext cx="0" cy="23393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0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5575703" y="2966293"/>
                <a:ext cx="461063" cy="1719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tailEnd type="oval"/>
              </a:ln>
            </p:spPr>
          </p:cxnSp>
          <p:grpSp>
            <p:nvGrpSpPr>
              <p:cNvPr id="31" name="组合 16"/>
              <p:cNvGrpSpPr/>
              <p:nvPr/>
            </p:nvGrpSpPr>
            <p:grpSpPr bwMode="auto">
              <a:xfrm>
                <a:off x="5400949" y="2184055"/>
                <a:ext cx="870173" cy="1296000"/>
                <a:chOff x="1863914" y="2511296"/>
                <a:chExt cx="803540" cy="1111898"/>
              </a:xfrm>
            </p:grpSpPr>
            <p:cxnSp>
              <p:nvCxnSpPr>
                <p:cNvPr id="51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46212" y="3015740"/>
                  <a:ext cx="988354" cy="1588"/>
                </a:xfrm>
                <a:prstGeom prst="line">
                  <a:avLst/>
                </a:prstGeom>
                <a:noFill/>
                <a:ln w="19050" algn="ctr">
                  <a:solidFill>
                    <a:srgbClr val="C00000"/>
                  </a:solidFill>
                  <a:round/>
                  <a:tailEnd type="none" w="sm" len="sm"/>
                </a:ln>
              </p:spPr>
            </p:cxnSp>
            <p:cxnSp>
              <p:nvCxnSpPr>
                <p:cNvPr id="52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44279" y="3066451"/>
                  <a:ext cx="1111898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3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7"/>
                  <a:ext cx="720005" cy="432304"/>
                </a:xfrm>
                <a:prstGeom prst="rect">
                  <a:avLst/>
                </a:prstGeom>
                <a:solidFill>
                  <a:srgbClr val="FFFF00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/>
                <a:p>
                  <a:pPr algn="ctr" eaLnBrk="1" hangingPunct="1"/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220"/>
                <p:cNvSpPr txBox="1">
                  <a:spLocks noChangeArrowheads="1"/>
                </p:cNvSpPr>
                <p:nvPr/>
              </p:nvSpPr>
              <p:spPr bwMode="auto">
                <a:xfrm>
                  <a:off x="2310148" y="2861461"/>
                  <a:ext cx="357306" cy="246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K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1</a:t>
                  </a: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 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" name="TextBox 221"/>
                <p:cNvSpPr txBox="1">
                  <a:spLocks noChangeArrowheads="1"/>
                </p:cNvSpPr>
                <p:nvPr/>
              </p:nvSpPr>
              <p:spPr bwMode="auto">
                <a:xfrm>
                  <a:off x="1863914" y="2618409"/>
                  <a:ext cx="357305" cy="2462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1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2268860" y="2627942"/>
                  <a:ext cx="357306" cy="2462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r>
                    <a:rPr lang="en-US" altLang="zh-CN" sz="1000" b="1" baseline="-25000" dirty="0">
                      <a:latin typeface="+mj-lt"/>
                      <a:ea typeface="黑体" panose="02010609060101010101" pitchFamily="49" charset="-122"/>
                    </a:rPr>
                    <a:t>1</a:t>
                  </a:r>
                  <a:endParaRPr lang="zh-CN" altLang="en-US" sz="1000" b="1" baseline="-25000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57" name="直接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2366639" y="2681298"/>
                  <a:ext cx="936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</p:spPr>
            </p:cxnSp>
          </p:grpSp>
          <p:sp>
            <p:nvSpPr>
              <p:cNvPr id="32" name="等腰三角形 36"/>
              <p:cNvSpPr>
                <a:spLocks noChangeArrowheads="1"/>
              </p:cNvSpPr>
              <p:nvPr/>
            </p:nvSpPr>
            <p:spPr bwMode="auto">
              <a:xfrm>
                <a:off x="5742341" y="2714170"/>
                <a:ext cx="116931" cy="125972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Box 225"/>
              <p:cNvSpPr txBox="1">
                <a:spLocks noChangeArrowheads="1"/>
              </p:cNvSpPr>
              <p:nvPr/>
            </p:nvSpPr>
            <p:spPr bwMode="auto">
              <a:xfrm>
                <a:off x="5625739" y="2531127"/>
                <a:ext cx="457343" cy="2499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TextBox 226"/>
              <p:cNvSpPr txBox="1">
                <a:spLocks noChangeArrowheads="1"/>
              </p:cNvSpPr>
              <p:nvPr/>
            </p:nvSpPr>
            <p:spPr bwMode="auto">
              <a:xfrm>
                <a:off x="5378155" y="2594057"/>
                <a:ext cx="385131" cy="287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J</a:t>
                </a:r>
                <a:r>
                  <a:rPr lang="en-US" altLang="zh-CN" sz="1000" b="1" baseline="-25000" dirty="0">
                    <a:latin typeface="+mj-lt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椭圆 93"/>
              <p:cNvSpPr>
                <a:spLocks noChangeArrowheads="1"/>
              </p:cNvSpPr>
              <p:nvPr/>
            </p:nvSpPr>
            <p:spPr bwMode="auto">
              <a:xfrm>
                <a:off x="5764052" y="2838123"/>
                <a:ext cx="77346" cy="8332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6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3596128" y="2821559"/>
                <a:ext cx="1259812" cy="172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</a:ln>
            </p:spPr>
          </p:cxn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4350886" y="2075544"/>
                <a:ext cx="0" cy="23393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8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2477254" y="2656032"/>
                <a:ext cx="965856" cy="1720"/>
              </a:xfrm>
              <a:prstGeom prst="line">
                <a:avLst/>
              </a:prstGeom>
              <a:noFill/>
              <a:ln w="19050" algn="ctr">
                <a:solidFill>
                  <a:srgbClr val="C00000"/>
                </a:solidFill>
                <a:round/>
                <a:headEnd type="none" w="sm" len="sm"/>
              </a:ln>
            </p:spPr>
          </p:cxn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2846269" y="2056995"/>
                <a:ext cx="0" cy="233938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40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2488792" y="2782013"/>
                <a:ext cx="1217818" cy="172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</a:ln>
            </p:spPr>
          </p:cxnSp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3233567" y="2037500"/>
                <a:ext cx="0" cy="2729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4297391" y="1666338"/>
                <a:ext cx="0" cy="399600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3868906" y="1779839"/>
                <a:ext cx="0" cy="33624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44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2050068" y="3309551"/>
                <a:ext cx="293956" cy="172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2013823" y="3387028"/>
                <a:ext cx="576000" cy="1720"/>
              </a:xfrm>
              <a:prstGeom prst="line">
                <a:avLst/>
              </a:prstGeom>
              <a:noFill/>
              <a:ln w="19050" algn="ctr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46" name="流程图: 延期 95"/>
              <p:cNvSpPr>
                <a:spLocks noChangeArrowheads="1"/>
              </p:cNvSpPr>
              <p:nvPr/>
            </p:nvSpPr>
            <p:spPr bwMode="auto">
              <a:xfrm rot="16200000">
                <a:off x="2106090" y="3036589"/>
                <a:ext cx="272959" cy="233938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Text Box 64"/>
              <p:cNvSpPr txBox="1">
                <a:spLocks noChangeArrowheads="1"/>
              </p:cNvSpPr>
              <p:nvPr/>
            </p:nvSpPr>
            <p:spPr bwMode="auto">
              <a:xfrm>
                <a:off x="2051720" y="1851670"/>
                <a:ext cx="428113" cy="3590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</a:rPr>
                  <a:t>Y</a:t>
                </a:r>
                <a:r>
                  <a:rPr kumimoji="0" lang="en-US" altLang="zh-CN" sz="1400" b="1" baseline="-25000" dirty="0">
                    <a:latin typeface="+mj-lt"/>
                  </a:rPr>
                  <a:t>4</a:t>
                </a:r>
                <a:endParaRPr kumimoji="0" lang="en-US" altLang="zh-CN" sz="1400" b="1" baseline="-25000" dirty="0">
                  <a:latin typeface="+mj-lt"/>
                </a:endParaRPr>
              </a:p>
            </p:txBody>
          </p:sp>
          <p:sp>
            <p:nvSpPr>
              <p:cNvPr id="48" name="Text Box 65"/>
              <p:cNvSpPr txBox="1">
                <a:spLocks noChangeArrowheads="1"/>
              </p:cNvSpPr>
              <p:nvPr/>
            </p:nvSpPr>
            <p:spPr bwMode="auto">
              <a:xfrm>
                <a:off x="3176300" y="1851670"/>
                <a:ext cx="412640" cy="3590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</a:rPr>
                  <a:t>Y</a:t>
                </a:r>
                <a:r>
                  <a:rPr kumimoji="0" lang="en-US" altLang="zh-CN" sz="1400" b="1" baseline="-25000" dirty="0">
                    <a:latin typeface="+mj-lt"/>
                  </a:rPr>
                  <a:t>3</a:t>
                </a:r>
                <a:endParaRPr kumimoji="0" lang="en-US" altLang="zh-CN" sz="1400" b="1" baseline="-25000" dirty="0">
                  <a:latin typeface="+mj-lt"/>
                </a:endParaRPr>
              </a:p>
            </p:txBody>
          </p:sp>
          <p:sp>
            <p:nvSpPr>
              <p:cNvPr id="49" name="Text Box 66"/>
              <p:cNvSpPr txBox="1">
                <a:spLocks noChangeArrowheads="1"/>
              </p:cNvSpPr>
              <p:nvPr/>
            </p:nvSpPr>
            <p:spPr bwMode="auto">
              <a:xfrm>
                <a:off x="4248743" y="1852690"/>
                <a:ext cx="434992" cy="3590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</a:rPr>
                  <a:t>Y</a:t>
                </a:r>
                <a:r>
                  <a:rPr kumimoji="0" lang="en-US" altLang="zh-CN" sz="1400" b="1" baseline="-25000" dirty="0">
                    <a:latin typeface="+mj-lt"/>
                  </a:rPr>
                  <a:t>2</a:t>
                </a:r>
                <a:endParaRPr kumimoji="0" lang="en-US" altLang="zh-CN" sz="1400" b="1" baseline="-25000" dirty="0">
                  <a:latin typeface="+mj-lt"/>
                </a:endParaRPr>
              </a:p>
            </p:txBody>
          </p:sp>
          <p:sp>
            <p:nvSpPr>
              <p:cNvPr id="50" name="Text Box 64"/>
              <p:cNvSpPr txBox="1">
                <a:spLocks noChangeArrowheads="1"/>
              </p:cNvSpPr>
              <p:nvPr/>
            </p:nvSpPr>
            <p:spPr bwMode="auto">
              <a:xfrm>
                <a:off x="5336653" y="1881330"/>
                <a:ext cx="428115" cy="3590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</a:rPr>
                  <a:t>Y</a:t>
                </a:r>
                <a:r>
                  <a:rPr kumimoji="0" lang="en-US" altLang="zh-CN" sz="1400" b="1" baseline="-25000" dirty="0">
                    <a:latin typeface="+mj-lt"/>
                  </a:rPr>
                  <a:t>1</a:t>
                </a:r>
                <a:endParaRPr kumimoji="0" lang="en-US" altLang="zh-CN" sz="1400" b="1" baseline="-25000" dirty="0">
                  <a:latin typeface="+mj-lt"/>
                </a:endParaRPr>
              </a:p>
            </p:txBody>
          </p:sp>
          <p:sp>
            <p:nvSpPr>
              <p:cNvPr id="79" name="椭圆 93"/>
              <p:cNvSpPr>
                <a:spLocks noChangeArrowheads="1"/>
              </p:cNvSpPr>
              <p:nvPr/>
            </p:nvSpPr>
            <p:spPr bwMode="auto">
              <a:xfrm>
                <a:off x="2199892" y="2939439"/>
                <a:ext cx="77346" cy="8332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2058652" y="1982481"/>
                <a:ext cx="0" cy="360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81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163269" y="2878942"/>
                <a:ext cx="1440000" cy="1720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  <a:headEnd type="none" w="sm" len="sm"/>
              </a:ln>
            </p:spPr>
          </p:cxnSp>
          <p:sp>
            <p:nvSpPr>
              <p:cNvPr id="82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2619739" y="2854485"/>
                <a:ext cx="0" cy="1476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3958350" y="2063423"/>
                <a:ext cx="0" cy="233938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84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3631258" y="2625166"/>
                <a:ext cx="900000" cy="1720"/>
              </a:xfrm>
              <a:prstGeom prst="line">
                <a:avLst/>
              </a:prstGeom>
              <a:noFill/>
              <a:ln w="19050" algn="ctr">
                <a:solidFill>
                  <a:srgbClr val="C00000"/>
                </a:solidFill>
                <a:round/>
                <a:headEnd type="none" w="sm" len="sm"/>
              </a:ln>
            </p:spPr>
          </p:cxn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4507319" y="2635505"/>
                <a:ext cx="0" cy="86400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5050671" y="2053629"/>
                <a:ext cx="0" cy="233938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88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4574539" y="2761387"/>
                <a:ext cx="1188000" cy="1720"/>
              </a:xfrm>
              <a:prstGeom prst="line">
                <a:avLst/>
              </a:prstGeom>
              <a:noFill/>
              <a:ln w="19050" algn="ctr">
                <a:solidFill>
                  <a:srgbClr val="C00000"/>
                </a:solidFill>
                <a:round/>
                <a:headEnd type="none" w="sm" len="sm"/>
              </a:ln>
            </p:spPr>
          </p:cxnSp>
          <p:sp>
            <p:nvSpPr>
              <p:cNvPr id="89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5594416" y="2924247"/>
                <a:ext cx="0" cy="86400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4020074" y="1975434"/>
                <a:ext cx="0" cy="261000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6155341" y="2048512"/>
                <a:ext cx="0" cy="28800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92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5563739" y="2920129"/>
                <a:ext cx="1476000" cy="1720"/>
              </a:xfrm>
              <a:prstGeom prst="line">
                <a:avLst/>
              </a:prstGeom>
              <a:noFill/>
              <a:ln w="19050" algn="ctr">
                <a:solidFill>
                  <a:srgbClr val="C00000"/>
                </a:solidFill>
                <a:round/>
                <a:headEnd type="none" w="sm" len="sm"/>
              </a:ln>
            </p:spPr>
          </p:cxnSp>
        </p:grp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 rot="16200000" flipV="1">
              <a:off x="3777079" y="2697472"/>
              <a:ext cx="0" cy="13824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510426" y="1059582"/>
            <a:ext cx="4357718" cy="11926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6700" indent="-266700">
              <a:spcBef>
                <a:spcPts val="3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只接收硬币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0.5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￥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, 1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￥</a:t>
            </a:r>
            <a:endParaRPr lang="zh-CN" altLang="en-US" sz="1600" b="1" dirty="0">
              <a:latin typeface="+mj-lt"/>
              <a:ea typeface="黑体" panose="02010609060101010101" pitchFamily="49" charset="-122"/>
            </a:endParaRPr>
          </a:p>
          <a:p>
            <a:pPr marL="266700" indent="-266700">
              <a:spcBef>
                <a:spcPts val="3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每次投币只接收一枚硬币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3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机器收到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1.5 </a:t>
            </a:r>
            <a:r>
              <a:rPr lang="zh-CN" altLang="en-US" sz="1600" b="1" dirty="0">
                <a:latin typeface="+mn-lt"/>
                <a:ea typeface="黑体" panose="02010609060101010101" pitchFamily="49" charset="-122"/>
              </a:rPr>
              <a:t>￥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，给出一瓶饮料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3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机器收到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2.0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￥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，给出一瓶饮料，找回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0.5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￥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7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7211" y="647687"/>
            <a:ext cx="550072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：利用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触发器设计一个自动售卖机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71600" y="2571750"/>
            <a:ext cx="2318096" cy="879512"/>
            <a:chOff x="1143547" y="3000378"/>
            <a:chExt cx="2318096" cy="879512"/>
          </a:xfrm>
        </p:grpSpPr>
        <p:grpSp>
          <p:nvGrpSpPr>
            <p:cNvPr id="10" name="组合 9"/>
            <p:cNvGrpSpPr/>
            <p:nvPr/>
          </p:nvGrpSpPr>
          <p:grpSpPr>
            <a:xfrm>
              <a:off x="1143547" y="3000378"/>
              <a:ext cx="2316083" cy="879512"/>
              <a:chOff x="1245915" y="1707654"/>
              <a:chExt cx="2316083" cy="879512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946658" y="1707654"/>
                <a:ext cx="1000233" cy="50779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自动</a:t>
                </a:r>
                <a:endParaRPr lang="en-US" altLang="zh-CN" sz="14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售卖机</a:t>
                </a:r>
                <a:endParaRPr lang="zh-CN" altLang="en-US" sz="1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1646405" y="1851670"/>
                <a:ext cx="306641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1250107" y="1739595"/>
                <a:ext cx="450657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1</a:t>
                </a:r>
                <a:endParaRPr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922930" y="2427024"/>
                <a:ext cx="54027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2453163" y="2215445"/>
                <a:ext cx="0" cy="216281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1400671" y="2279389"/>
                <a:ext cx="543249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CP</a:t>
                </a:r>
                <a:endParaRPr lang="en-US" altLang="zh-CN" sz="1400" b="1" dirty="0"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2957843" y="1844006"/>
                <a:ext cx="28838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3167745" y="1707654"/>
                <a:ext cx="394253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solidFill>
                      <a:srgbClr val="C00000"/>
                    </a:solidFill>
                    <a:latin typeface="+mj-lt"/>
                    <a:ea typeface="宋体" panose="02010600030101010101" pitchFamily="2" charset="-122"/>
                  </a:rPr>
                  <a:t>Z</a:t>
                </a:r>
                <a:endParaRPr lang="en-US" altLang="zh-CN" sz="1400" b="1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1646405" y="2114197"/>
                <a:ext cx="306641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1245915" y="1938536"/>
                <a:ext cx="504056" cy="3077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0.5</a:t>
                </a:r>
                <a:endParaRPr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857488" y="3383205"/>
              <a:ext cx="2883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067390" y="3246853"/>
              <a:ext cx="394253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Y</a:t>
              </a:r>
              <a:endParaRPr lang="en-US" altLang="zh-CN" sz="14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043608" y="3571882"/>
            <a:ext cx="281401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 smtClean="0">
                <a:latin typeface="+mj-lt"/>
                <a:ea typeface="黑体" panose="02010609060101010101" pitchFamily="49" charset="-122"/>
              </a:rPr>
              <a:t>1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 smtClean="0">
                <a:latin typeface="+mj-lt"/>
                <a:ea typeface="黑体" panose="02010609060101010101" pitchFamily="49" charset="-122"/>
              </a:rPr>
              <a:t>0.5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＝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00:  0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￥       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 smtClean="0">
                <a:latin typeface="+mj-lt"/>
                <a:ea typeface="黑体" panose="02010609060101010101" pitchFamily="49" charset="-122"/>
              </a:rPr>
              <a:t>1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 smtClean="0">
                <a:latin typeface="+mj-lt"/>
                <a:ea typeface="黑体" panose="02010609060101010101" pitchFamily="49" charset="-122"/>
              </a:rPr>
              <a:t>0.5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＝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01: 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0.5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 smtClean="0">
                <a:latin typeface="+mj-lt"/>
                <a:ea typeface="黑体" panose="02010609060101010101" pitchFamily="49" charset="-122"/>
              </a:rPr>
              <a:t>1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 smtClean="0">
                <a:latin typeface="+mj-lt"/>
                <a:ea typeface="黑体" panose="02010609060101010101" pitchFamily="49" charset="-122"/>
              </a:rPr>
              <a:t>0.5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＝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10: 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Y=1/ 0:  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给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/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不给 饮料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Z=1</a:t>
            </a:r>
            <a:r>
              <a:rPr lang="en-US" altLang="zh-CN" sz="1600" b="1" dirty="0" smtClean="0">
                <a:ea typeface="黑体" panose="02010609060101010101" pitchFamily="49" charset="-122"/>
              </a:rPr>
              <a:t>/ 0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:   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找零</a:t>
            </a:r>
            <a:r>
              <a:rPr lang="en-US" altLang="zh-CN" sz="1600" b="1" dirty="0" smtClean="0">
                <a:ea typeface="黑体" panose="02010609060101010101" pitchFamily="49" charset="-122"/>
              </a:rPr>
              <a:t>/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不找零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139952" y="2355726"/>
            <a:ext cx="28575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en-US" altLang="zh-CN" sz="2000" b="1" i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原始状态图及状态表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306641" y="2717679"/>
            <a:ext cx="4657847" cy="2362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① </a:t>
            </a:r>
            <a:r>
              <a:rPr lang="zh-CN" altLang="en-US" sz="1800" b="1" dirty="0">
                <a:latin typeface="+mj-lt"/>
                <a:ea typeface="黑体" panose="02010609060101010101" pitchFamily="49" charset="-122"/>
              </a:rPr>
              <a:t>状态设定</a:t>
            </a:r>
            <a:endParaRPr lang="zh-CN" altLang="en-US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初始状态，无投币</a:t>
            </a:r>
            <a:endParaRPr lang="zh-CN" altLang="en-US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机器收到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0.5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  </a:t>
            </a:r>
            <a:endParaRPr lang="zh-CN" altLang="en-US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600" b="1" dirty="0">
                <a:latin typeface="+mj-lt"/>
                <a:ea typeface="黑体" panose="02010609060101010101" pitchFamily="49" charset="-122"/>
              </a:rPr>
              <a:t>  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机器收到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1.0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个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0.5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, or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个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1.0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     </a:t>
            </a:r>
            <a:r>
              <a:rPr lang="en-US" altLang="zh-CN" sz="1600" b="1" dirty="0" smtClean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if </a:t>
            </a:r>
            <a:r>
              <a:rPr lang="zh-CN" altLang="en-US" sz="1600" b="1" dirty="0" smtClean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机器又收到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个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0.5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r>
              <a:rPr lang="zh-CN" altLang="en-US" sz="1600" b="1" dirty="0" smtClean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1600" b="1" dirty="0">
              <a:solidFill>
                <a:srgbClr val="006600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     </a:t>
            </a:r>
            <a:r>
              <a:rPr lang="en-US" altLang="zh-CN" sz="1600" b="1" dirty="0" smtClean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then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Y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=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1,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且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Z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=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, 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回到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600" b="1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     </a:t>
            </a:r>
            <a:r>
              <a:rPr lang="zh-CN" altLang="en-US" sz="1600" b="1" dirty="0" smtClean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</a:t>
            </a:r>
            <a:r>
              <a:rPr lang="en-US" altLang="zh-CN" sz="1600" b="1" dirty="0" smtClean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Else </a:t>
            </a:r>
            <a:r>
              <a:rPr lang="en-US" altLang="zh-CN" sz="1600" b="1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If </a:t>
            </a:r>
            <a:r>
              <a:rPr lang="zh-CN" altLang="en-US" sz="1600" b="1" dirty="0" smtClean="0">
                <a:solidFill>
                  <a:srgbClr val="006600"/>
                </a:solidFill>
                <a:ea typeface="黑体" panose="02010609060101010101" pitchFamily="49" charset="-122"/>
              </a:rPr>
              <a:t>（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机器又收到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个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r>
              <a:rPr lang="zh-CN" altLang="en-US" sz="1600" b="1" dirty="0" smtClean="0">
                <a:solidFill>
                  <a:srgbClr val="006600"/>
                </a:solidFill>
                <a:ea typeface="黑体" panose="02010609060101010101" pitchFamily="49" charset="-122"/>
              </a:rPr>
              <a:t>）</a:t>
            </a:r>
            <a:endParaRPr lang="en-US" altLang="zh-CN" sz="1600" b="1" dirty="0">
              <a:solidFill>
                <a:srgbClr val="006600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     </a:t>
            </a:r>
            <a:r>
              <a:rPr lang="en-US" altLang="zh-CN" sz="1600" b="1" dirty="0" smtClean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   then 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Y=1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, 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且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Z=1,</a:t>
            </a:r>
            <a:r>
              <a:rPr lang="zh-CN" altLang="en-US" sz="1600" b="1" dirty="0" smtClean="0">
                <a:ea typeface="黑体" panose="02010609060101010101" pitchFamily="49" charset="-122"/>
              </a:rPr>
              <a:t>回到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600" b="1" baseline="-25000" dirty="0" smtClean="0">
                <a:latin typeface="+mj-lt"/>
                <a:ea typeface="黑体" panose="02010609060101010101" pitchFamily="49" charset="-122"/>
              </a:rPr>
              <a:t> </a:t>
            </a:r>
            <a:endParaRPr kumimoji="0" lang="en-US" altLang="zh-CN" sz="1600" b="1" baseline="-250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020272" y="2859782"/>
            <a:ext cx="1268214" cy="561692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400" b="1" u="sng" dirty="0">
                <a:solidFill>
                  <a:schemeClr val="hlink"/>
                </a:solidFill>
                <a:ea typeface="楷体_GB2312" pitchFamily="49" charset="-122"/>
              </a:rPr>
              <a:t>Solution 1:</a:t>
            </a:r>
            <a:r>
              <a:rPr lang="en-US" altLang="zh-CN" sz="1400" b="1" dirty="0">
                <a:ea typeface="楷体_GB2312" pitchFamily="49" charset="-122"/>
              </a:rPr>
              <a:t> </a:t>
            </a:r>
            <a:endParaRPr lang="en-US" altLang="zh-CN" sz="1400" b="1" dirty="0">
              <a:ea typeface="楷体_GB2312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400" b="1" dirty="0">
                <a:ea typeface="楷体_GB2312" pitchFamily="49" charset="-122"/>
              </a:rPr>
              <a:t>Mealy circuit</a:t>
            </a:r>
            <a:endParaRPr lang="zh-CN" altLang="en-US" sz="14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/>
      <p:bldP spid="24" grpId="0" autoUpdateAnimBg="0"/>
      <p:bldP spid="25" grpId="0"/>
      <p:bldP spid="26" grpId="0" autoUpdateAnimBg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683568" y="1059582"/>
            <a:ext cx="2556000" cy="338554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600" b="1" u="sng" dirty="0">
                <a:solidFill>
                  <a:schemeClr val="hlink"/>
                </a:solidFill>
                <a:ea typeface="楷体_GB2312" pitchFamily="49" charset="-122"/>
              </a:rPr>
              <a:t>Solution 1:</a:t>
            </a:r>
            <a:r>
              <a:rPr lang="en-US" altLang="zh-CN" sz="1600" b="1" dirty="0">
                <a:ea typeface="楷体_GB2312" pitchFamily="49" charset="-122"/>
              </a:rPr>
              <a:t> </a:t>
            </a:r>
            <a:r>
              <a:rPr lang="en-US" altLang="zh-CN" sz="1600" b="1" dirty="0" smtClean="0">
                <a:ea typeface="楷体_GB2312" pitchFamily="49" charset="-122"/>
              </a:rPr>
              <a:t>Mealy circuit</a:t>
            </a:r>
            <a:endParaRPr lang="zh-CN" altLang="en-US" sz="1600" b="1" dirty="0">
              <a:ea typeface="楷体_GB2312" pitchFamily="49" charset="-122"/>
            </a:endParaRPr>
          </a:p>
        </p:txBody>
      </p:sp>
      <p:pic>
        <p:nvPicPr>
          <p:cNvPr id="7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1520" y="666737"/>
            <a:ext cx="214314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状态转换分析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253066" y="714362"/>
            <a:ext cx="5567406" cy="2352691"/>
            <a:chOff x="209515" y="2114547"/>
            <a:chExt cx="5567406" cy="2352691"/>
          </a:xfrm>
        </p:grpSpPr>
        <p:grpSp>
          <p:nvGrpSpPr>
            <p:cNvPr id="13" name="组合 66"/>
            <p:cNvGrpSpPr/>
            <p:nvPr/>
          </p:nvGrpSpPr>
          <p:grpSpPr>
            <a:xfrm>
              <a:off x="209515" y="2895600"/>
              <a:ext cx="433391" cy="360002"/>
              <a:chOff x="209519" y="1643054"/>
              <a:chExt cx="433391" cy="360002"/>
            </a:xfrm>
          </p:grpSpPr>
          <p:sp>
            <p:nvSpPr>
              <p:cNvPr id="62" name="椭圆 6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AutoShape 7"/>
            <p:cNvSpPr/>
            <p:nvPr/>
          </p:nvSpPr>
          <p:spPr bwMode="auto">
            <a:xfrm>
              <a:off x="671478" y="2738438"/>
              <a:ext cx="108000" cy="7920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>
                <a:latin typeface="+mj-lt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704823" y="2605087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=00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714480" y="2747963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24005" y="3148011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926810" y="3048000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35" name="组合 91"/>
            <p:cNvGrpSpPr/>
            <p:nvPr/>
          </p:nvGrpSpPr>
          <p:grpSpPr>
            <a:xfrm>
              <a:off x="2024044" y="2957515"/>
              <a:ext cx="433391" cy="360000"/>
              <a:chOff x="209519" y="1624006"/>
              <a:chExt cx="433391" cy="360000"/>
            </a:xfrm>
          </p:grpSpPr>
          <p:sp>
            <p:nvSpPr>
              <p:cNvPr id="60" name="椭圆 59"/>
              <p:cNvSpPr/>
              <p:nvPr/>
            </p:nvSpPr>
            <p:spPr bwMode="auto"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1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" name="组合 94"/>
            <p:cNvGrpSpPr/>
            <p:nvPr/>
          </p:nvGrpSpPr>
          <p:grpSpPr>
            <a:xfrm>
              <a:off x="2024045" y="2571750"/>
              <a:ext cx="433391" cy="360002"/>
              <a:chOff x="209519" y="1643054"/>
              <a:chExt cx="433391" cy="360002"/>
            </a:xfrm>
          </p:grpSpPr>
          <p:sp>
            <p:nvSpPr>
              <p:cNvPr id="58" name="椭圆 57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4562475" y="2981329"/>
              <a:ext cx="1214446" cy="2323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(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Y=1</a:t>
              </a:r>
              <a:r>
                <a:rPr lang="zh-CN" altLang="en-US" sz="1400" b="1" dirty="0" smtClean="0">
                  <a:latin typeface="+mj-lt"/>
                  <a:ea typeface="宋体" panose="02010600030101010101" pitchFamily="2" charset="-122"/>
                </a:rPr>
                <a:t>，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Z=0 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)</a:t>
              </a:r>
              <a:endParaRPr lang="en-US" altLang="zh-CN" sz="1400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04823" y="2987877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=01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695298" y="3364118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=10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14480" y="3545254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67" name="组合 91"/>
            <p:cNvGrpSpPr/>
            <p:nvPr/>
          </p:nvGrpSpPr>
          <p:grpSpPr>
            <a:xfrm>
              <a:off x="2014519" y="3354758"/>
              <a:ext cx="433391" cy="360000"/>
              <a:chOff x="209519" y="1624006"/>
              <a:chExt cx="433391" cy="360000"/>
            </a:xfrm>
          </p:grpSpPr>
          <p:sp>
            <p:nvSpPr>
              <p:cNvPr id="68" name="椭圆 67"/>
              <p:cNvSpPr/>
              <p:nvPr/>
            </p:nvSpPr>
            <p:spPr bwMode="auto"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2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1" name="直接箭头连接符 70"/>
            <p:cNvCxnSpPr>
              <a:stCxn id="60" idx="6"/>
            </p:cNvCxnSpPr>
            <p:nvPr/>
          </p:nvCxnSpPr>
          <p:spPr bwMode="auto">
            <a:xfrm flipV="1">
              <a:off x="2384044" y="2672474"/>
              <a:ext cx="525832" cy="465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AutoShape 7"/>
            <p:cNvSpPr/>
            <p:nvPr/>
          </p:nvSpPr>
          <p:spPr bwMode="auto">
            <a:xfrm>
              <a:off x="2928926" y="2276473"/>
              <a:ext cx="108000" cy="7920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>
                <a:latin typeface="+mj-lt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2962271" y="2143122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=00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3929058" y="2285998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3929058" y="2686046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2962271" y="2525912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=01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2952746" y="2890840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=10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3931572" y="4235658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cxnSp>
          <p:nvCxnSpPr>
            <p:cNvPr id="81" name="直接箭头连接符 80"/>
            <p:cNvCxnSpPr>
              <a:stCxn id="68" idx="6"/>
              <a:endCxn id="82" idx="1"/>
            </p:cNvCxnSpPr>
            <p:nvPr/>
          </p:nvCxnSpPr>
          <p:spPr bwMode="auto">
            <a:xfrm>
              <a:off x="2374519" y="3534758"/>
              <a:ext cx="559169" cy="3253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AutoShape 7"/>
            <p:cNvSpPr/>
            <p:nvPr/>
          </p:nvSpPr>
          <p:spPr bwMode="auto">
            <a:xfrm>
              <a:off x="2933688" y="3464131"/>
              <a:ext cx="108000" cy="7920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>
                <a:latin typeface="+mj-lt"/>
              </a:endParaRP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2967033" y="3330780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=00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>
              <a:off x="3933820" y="3473656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3933820" y="3873704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2967033" y="3713570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=01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87" name="Text Box 9"/>
            <p:cNvSpPr txBox="1">
              <a:spLocks noChangeArrowheads="1"/>
            </p:cNvSpPr>
            <p:nvPr/>
          </p:nvSpPr>
          <p:spPr bwMode="auto">
            <a:xfrm>
              <a:off x="2957508" y="4078498"/>
              <a:ext cx="1057287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 =10</a:t>
              </a:r>
              <a:endParaRPr lang="en-US" altLang="zh-CN" sz="1400" b="1" dirty="0">
                <a:latin typeface="+mj-lt"/>
                <a:ea typeface="宋体" panose="02010600030101010101" pitchFamily="2" charset="-122"/>
              </a:endParaRPr>
            </a:p>
          </p:txBody>
        </p:sp>
        <p:grpSp>
          <p:nvGrpSpPr>
            <p:cNvPr id="89" name="组合 91"/>
            <p:cNvGrpSpPr/>
            <p:nvPr/>
          </p:nvGrpSpPr>
          <p:grpSpPr>
            <a:xfrm>
              <a:off x="4233860" y="2500312"/>
              <a:ext cx="433391" cy="360000"/>
              <a:chOff x="209519" y="1624006"/>
              <a:chExt cx="433391" cy="360000"/>
            </a:xfrm>
          </p:grpSpPr>
          <p:sp>
            <p:nvSpPr>
              <p:cNvPr id="90" name="椭圆 89"/>
              <p:cNvSpPr/>
              <p:nvPr/>
            </p:nvSpPr>
            <p:spPr bwMode="auto"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2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" name="组合 94"/>
            <p:cNvGrpSpPr/>
            <p:nvPr/>
          </p:nvGrpSpPr>
          <p:grpSpPr>
            <a:xfrm>
              <a:off x="4233861" y="2114547"/>
              <a:ext cx="433391" cy="360002"/>
              <a:chOff x="209519" y="1643054"/>
              <a:chExt cx="433391" cy="360002"/>
            </a:xfrm>
          </p:grpSpPr>
          <p:sp>
            <p:nvSpPr>
              <p:cNvPr id="93" name="椭圆 92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1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5" name="组合 91"/>
            <p:cNvGrpSpPr/>
            <p:nvPr/>
          </p:nvGrpSpPr>
          <p:grpSpPr>
            <a:xfrm>
              <a:off x="4224335" y="2897555"/>
              <a:ext cx="433391" cy="360000"/>
              <a:chOff x="209519" y="1624006"/>
              <a:chExt cx="433391" cy="360000"/>
            </a:xfrm>
          </p:grpSpPr>
          <p:sp>
            <p:nvSpPr>
              <p:cNvPr id="96" name="椭圆 95"/>
              <p:cNvSpPr/>
              <p:nvPr/>
            </p:nvSpPr>
            <p:spPr bwMode="auto"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" name="Text Box 31"/>
            <p:cNvSpPr txBox="1">
              <a:spLocks noChangeArrowheads="1"/>
            </p:cNvSpPr>
            <p:nvPr/>
          </p:nvSpPr>
          <p:spPr bwMode="auto">
            <a:xfrm>
              <a:off x="4545940" y="4191012"/>
              <a:ext cx="1214446" cy="232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( Y=1</a:t>
              </a:r>
              <a:r>
                <a:rPr lang="zh-CN" altLang="en-US" sz="1400" b="1" dirty="0" smtClean="0">
                  <a:latin typeface="+mj-lt"/>
                  <a:ea typeface="宋体" panose="02010600030101010101" pitchFamily="2" charset="-122"/>
                </a:rPr>
                <a:t>，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Z=1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)</a:t>
              </a:r>
              <a:endParaRPr lang="en-US" altLang="zh-CN" sz="1400" dirty="0">
                <a:latin typeface="+mj-lt"/>
                <a:ea typeface="宋体" panose="02010600030101010101" pitchFamily="2" charset="-122"/>
              </a:endParaRPr>
            </a:p>
          </p:txBody>
        </p:sp>
        <p:grpSp>
          <p:nvGrpSpPr>
            <p:cNvPr id="100" name="组合 91"/>
            <p:cNvGrpSpPr/>
            <p:nvPr/>
          </p:nvGrpSpPr>
          <p:grpSpPr>
            <a:xfrm>
              <a:off x="4217325" y="3709995"/>
              <a:ext cx="433391" cy="360000"/>
              <a:chOff x="209519" y="1624006"/>
              <a:chExt cx="433391" cy="360000"/>
            </a:xfrm>
          </p:grpSpPr>
          <p:sp>
            <p:nvSpPr>
              <p:cNvPr id="101" name="椭圆 100"/>
              <p:cNvSpPr/>
              <p:nvPr/>
            </p:nvSpPr>
            <p:spPr bwMode="auto"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3" name="组合 94"/>
            <p:cNvGrpSpPr/>
            <p:nvPr/>
          </p:nvGrpSpPr>
          <p:grpSpPr>
            <a:xfrm>
              <a:off x="4217326" y="3324230"/>
              <a:ext cx="433391" cy="360002"/>
              <a:chOff x="209519" y="1643054"/>
              <a:chExt cx="433391" cy="360002"/>
            </a:xfrm>
          </p:grpSpPr>
          <p:sp>
            <p:nvSpPr>
              <p:cNvPr id="104" name="椭圆 10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2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" name="组合 91"/>
            <p:cNvGrpSpPr/>
            <p:nvPr/>
          </p:nvGrpSpPr>
          <p:grpSpPr>
            <a:xfrm>
              <a:off x="4207800" y="4107238"/>
              <a:ext cx="433391" cy="360000"/>
              <a:chOff x="209519" y="1624006"/>
              <a:chExt cx="433391" cy="360000"/>
            </a:xfrm>
          </p:grpSpPr>
          <p:sp>
            <p:nvSpPr>
              <p:cNvPr id="107" name="椭圆 106"/>
              <p:cNvSpPr/>
              <p:nvPr/>
            </p:nvSpPr>
            <p:spPr bwMode="auto"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4543425" y="3790959"/>
              <a:ext cx="1214446" cy="232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(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Y=1</a:t>
              </a:r>
              <a:r>
                <a:rPr lang="zh-CN" altLang="en-US" sz="1400" b="1" dirty="0" smtClean="0">
                  <a:latin typeface="+mj-lt"/>
                  <a:ea typeface="宋体" panose="02010600030101010101" pitchFamily="2" charset="-122"/>
                </a:rPr>
                <a:t>，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Z=0 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)</a:t>
              </a:r>
              <a:endParaRPr lang="en-US" altLang="zh-CN" sz="1400" dirty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72" name="Text Box 33"/>
          <p:cNvSpPr txBox="1">
            <a:spLocks noChangeArrowheads="1"/>
          </p:cNvSpPr>
          <p:nvPr/>
        </p:nvSpPr>
        <p:spPr bwMode="auto">
          <a:xfrm>
            <a:off x="251520" y="2706474"/>
            <a:ext cx="217803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ea typeface="宋体" panose="02010600030101010101" pitchFamily="2" charset="-122"/>
              </a:rPr>
              <a:t>③ </a:t>
            </a:r>
            <a:r>
              <a:rPr lang="en-US" altLang="zh-CN" sz="1800" b="1" dirty="0">
                <a:ea typeface="宋体" panose="02010600030101010101" pitchFamily="2" charset="-122"/>
              </a:rPr>
              <a:t>Mealy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611560" y="3131084"/>
            <a:ext cx="3115050" cy="1888938"/>
            <a:chOff x="709585" y="2876552"/>
            <a:chExt cx="3115050" cy="1888938"/>
          </a:xfrm>
        </p:grpSpPr>
        <p:sp>
          <p:nvSpPr>
            <p:cNvPr id="116" name="Freeform 20"/>
            <p:cNvSpPr/>
            <p:nvPr/>
          </p:nvSpPr>
          <p:spPr bwMode="auto">
            <a:xfrm rot="7271196">
              <a:off x="2265912" y="4027133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117" name="Freeform 22"/>
            <p:cNvSpPr/>
            <p:nvPr/>
          </p:nvSpPr>
          <p:spPr bwMode="auto">
            <a:xfrm rot="3468437" flipH="1" flipV="1">
              <a:off x="1388257" y="4027133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118" name="Text Box 23"/>
            <p:cNvSpPr txBox="1">
              <a:spLocks noChangeArrowheads="1"/>
            </p:cNvSpPr>
            <p:nvPr/>
          </p:nvSpPr>
          <p:spPr bwMode="auto">
            <a:xfrm>
              <a:off x="709585" y="3190879"/>
              <a:ext cx="67187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19" name="Freeform 24"/>
            <p:cNvSpPr/>
            <p:nvPr/>
          </p:nvSpPr>
          <p:spPr bwMode="auto">
            <a:xfrm>
              <a:off x="1257629" y="3205167"/>
              <a:ext cx="396000" cy="288000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120" name="Text Box 25"/>
            <p:cNvSpPr txBox="1">
              <a:spLocks noChangeArrowheads="1"/>
            </p:cNvSpPr>
            <p:nvPr/>
          </p:nvSpPr>
          <p:spPr bwMode="auto">
            <a:xfrm>
              <a:off x="1928794" y="3057528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01/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 rot="20084750">
              <a:off x="2332946" y="4418644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128" name="Text Box 35"/>
            <p:cNvSpPr txBox="1">
              <a:spLocks noChangeArrowheads="1"/>
            </p:cNvSpPr>
            <p:nvPr/>
          </p:nvSpPr>
          <p:spPr bwMode="auto">
            <a:xfrm>
              <a:off x="2681273" y="2876552"/>
              <a:ext cx="1071570" cy="3077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X</a:t>
              </a:r>
              <a:r>
                <a:rPr kumimoji="0" lang="en-US" altLang="zh-CN" sz="1400" b="1" baseline="-25000" dirty="0" smtClean="0">
                  <a:latin typeface="+mj-lt"/>
                  <a:ea typeface="宋体" panose="02010600030101010101" pitchFamily="2" charset="-122"/>
                </a:rPr>
                <a:t>0.5</a:t>
              </a:r>
              <a:r>
                <a:rPr kumimoji="0" lang="en-US" altLang="zh-CN" sz="1400" b="1" baseline="-25000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 smtClean="0">
                  <a:latin typeface="+mj-lt"/>
                  <a:ea typeface="宋体" panose="02010600030101010101" pitchFamily="2" charset="-122"/>
                </a:rPr>
                <a:t>/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Y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Z</a:t>
              </a:r>
              <a:endParaRPr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29" name="Freeform 19"/>
            <p:cNvSpPr/>
            <p:nvPr/>
          </p:nvSpPr>
          <p:spPr bwMode="auto">
            <a:xfrm>
              <a:off x="1771983" y="3311481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131" name="组合 76"/>
            <p:cNvGrpSpPr/>
            <p:nvPr/>
          </p:nvGrpSpPr>
          <p:grpSpPr>
            <a:xfrm>
              <a:off x="2071670" y="4273925"/>
              <a:ext cx="433391" cy="360002"/>
              <a:chOff x="209519" y="1643054"/>
              <a:chExt cx="433391" cy="360002"/>
            </a:xfrm>
          </p:grpSpPr>
          <p:sp>
            <p:nvSpPr>
              <p:cNvPr id="144" name="椭圆 143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2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9" name="Text Box 23"/>
            <p:cNvSpPr txBox="1">
              <a:spLocks noChangeArrowheads="1"/>
            </p:cNvSpPr>
            <p:nvPr/>
          </p:nvSpPr>
          <p:spPr bwMode="auto">
            <a:xfrm>
              <a:off x="2547571" y="4457713"/>
              <a:ext cx="67187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70" name="Freeform 33"/>
            <p:cNvSpPr/>
            <p:nvPr/>
          </p:nvSpPr>
          <p:spPr bwMode="auto">
            <a:xfrm rot="17504314">
              <a:off x="2941541" y="3298620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j-lt"/>
              </a:endParaRPr>
            </a:p>
          </p:txBody>
        </p:sp>
        <p:sp>
          <p:nvSpPr>
            <p:cNvPr id="171" name="Text Box 23"/>
            <p:cNvSpPr txBox="1">
              <a:spLocks noChangeArrowheads="1"/>
            </p:cNvSpPr>
            <p:nvPr/>
          </p:nvSpPr>
          <p:spPr bwMode="auto">
            <a:xfrm>
              <a:off x="3152765" y="3281368"/>
              <a:ext cx="671870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96" name="Freeform 19"/>
            <p:cNvSpPr/>
            <p:nvPr/>
          </p:nvSpPr>
          <p:spPr bwMode="auto">
            <a:xfrm rot="10800000">
              <a:off x="1818812" y="3571882"/>
              <a:ext cx="972000" cy="108000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133" name="组合 70"/>
            <p:cNvGrpSpPr/>
            <p:nvPr/>
          </p:nvGrpSpPr>
          <p:grpSpPr>
            <a:xfrm>
              <a:off x="2686389" y="3348043"/>
              <a:ext cx="433391" cy="360002"/>
              <a:chOff x="209519" y="1643054"/>
              <a:chExt cx="433391" cy="360002"/>
            </a:xfrm>
          </p:grpSpPr>
          <p:sp>
            <p:nvSpPr>
              <p:cNvPr id="140" name="椭圆 139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 smtClean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 smtClean="0">
                    <a:latin typeface="+mj-lt"/>
                    <a:ea typeface="宋体" panose="02010600030101010101" pitchFamily="2" charset="-122"/>
                  </a:rPr>
                  <a:t>1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7" name="Text Box 25"/>
            <p:cNvSpPr txBox="1">
              <a:spLocks noChangeArrowheads="1"/>
            </p:cNvSpPr>
            <p:nvPr/>
          </p:nvSpPr>
          <p:spPr bwMode="auto">
            <a:xfrm>
              <a:off x="1985944" y="3406981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10/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98" name="Freeform 20"/>
            <p:cNvSpPr/>
            <p:nvPr/>
          </p:nvSpPr>
          <p:spPr bwMode="auto">
            <a:xfrm rot="4045710">
              <a:off x="1580690" y="3920897"/>
              <a:ext cx="828000" cy="108000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 sz="1400">
                <a:latin typeface="+mj-lt"/>
              </a:endParaRPr>
            </a:p>
          </p:txBody>
        </p:sp>
        <p:grpSp>
          <p:nvGrpSpPr>
            <p:cNvPr id="132" name="组合 67"/>
            <p:cNvGrpSpPr/>
            <p:nvPr/>
          </p:nvGrpSpPr>
          <p:grpSpPr>
            <a:xfrm>
              <a:off x="1467181" y="3348043"/>
              <a:ext cx="433391" cy="360002"/>
              <a:chOff x="209519" y="1643054"/>
              <a:chExt cx="433391" cy="360002"/>
            </a:xfrm>
          </p:grpSpPr>
          <p:sp>
            <p:nvSpPr>
              <p:cNvPr id="142" name="椭圆 141"/>
              <p:cNvSpPr/>
              <p:nvPr/>
            </p:nvSpPr>
            <p:spPr bwMode="auto"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Text Box 6"/>
              <p:cNvSpPr txBox="1">
                <a:spLocks noChangeArrowheads="1"/>
              </p:cNvSpPr>
              <p:nvPr/>
            </p:nvSpPr>
            <p:spPr bwMode="auto"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400" b="1" baseline="-25000" dirty="0">
                    <a:latin typeface="+mj-lt"/>
                    <a:ea typeface="宋体" panose="02010600030101010101" pitchFamily="2" charset="-122"/>
                  </a:rPr>
                  <a:t>0</a:t>
                </a:r>
                <a:endParaRPr kumimoji="0" lang="en-US" altLang="zh-CN" sz="1400" b="1" baseline="-25000" dirty="0">
                  <a:latin typeface="+mj-lt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9" name="Text Box 25"/>
            <p:cNvSpPr txBox="1">
              <a:spLocks noChangeArrowheads="1"/>
            </p:cNvSpPr>
            <p:nvPr/>
          </p:nvSpPr>
          <p:spPr bwMode="auto">
            <a:xfrm>
              <a:off x="2714612" y="3857634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01/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00" name="Text Box 25"/>
            <p:cNvSpPr txBox="1">
              <a:spLocks noChangeArrowheads="1"/>
            </p:cNvSpPr>
            <p:nvPr/>
          </p:nvSpPr>
          <p:spPr bwMode="auto">
            <a:xfrm>
              <a:off x="1928794" y="3764171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10/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01" name="Text Box 25"/>
            <p:cNvSpPr txBox="1">
              <a:spLocks noChangeArrowheads="1"/>
            </p:cNvSpPr>
            <p:nvPr/>
          </p:nvSpPr>
          <p:spPr bwMode="auto">
            <a:xfrm>
              <a:off x="1136650" y="3890971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01/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0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202" name="Text Box 25"/>
            <p:cNvSpPr txBox="1">
              <a:spLocks noChangeArrowheads="1"/>
            </p:cNvSpPr>
            <p:nvPr/>
          </p:nvSpPr>
          <p:spPr bwMode="auto">
            <a:xfrm>
              <a:off x="1270000" y="4126124"/>
              <a:ext cx="692131" cy="30777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400" b="1" dirty="0" smtClean="0">
                  <a:latin typeface="+mj-lt"/>
                  <a:ea typeface="宋体" panose="02010600030101010101" pitchFamily="2" charset="-122"/>
                </a:rPr>
                <a:t>10/</a:t>
              </a:r>
              <a:r>
                <a:rPr kumimoji="0" lang="en-US" altLang="zh-CN" sz="1400" b="1" dirty="0" smtClean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r>
                <a:rPr kumimoji="0" lang="en-US" altLang="zh-CN" sz="1400" b="1" dirty="0" smtClean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</a:rPr>
                <a:t>1</a:t>
              </a:r>
              <a:endParaRPr kumimoji="0" lang="en-US" altLang="zh-CN" sz="1400" b="1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4" name="表格 203"/>
          <p:cNvGraphicFramePr>
            <a:graphicFrameLocks noGrp="1"/>
          </p:cNvGraphicFramePr>
          <p:nvPr/>
        </p:nvGraphicFramePr>
        <p:xfrm>
          <a:off x="4716018" y="3643320"/>
          <a:ext cx="3960440" cy="1124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967"/>
                <a:gridCol w="819179"/>
                <a:gridCol w="880098"/>
                <a:gridCol w="880098"/>
                <a:gridCol w="880098"/>
              </a:tblGrid>
              <a:tr h="1451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S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S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=00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=01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=10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=11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205" name="Text Box 2"/>
          <p:cNvSpPr txBox="1">
            <a:spLocks noChangeArrowheads="1"/>
          </p:cNvSpPr>
          <p:nvPr/>
        </p:nvSpPr>
        <p:spPr bwMode="auto">
          <a:xfrm>
            <a:off x="4644008" y="3271800"/>
            <a:ext cx="1452553" cy="300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④ 状态表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683568" y="1460609"/>
            <a:ext cx="2016224" cy="8951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无投币</a:t>
            </a:r>
            <a:endParaRPr lang="en-US" altLang="zh-CN" sz="1600" b="1" dirty="0" smtClean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—0.5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  </a:t>
            </a:r>
            <a:endParaRPr lang="zh-CN" altLang="en-US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S</a:t>
            </a:r>
            <a:r>
              <a:rPr kumimoji="0" lang="en-US" altLang="zh-CN" sz="1600" b="1" baseline="-25000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—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机器收到</a:t>
            </a:r>
            <a:r>
              <a:rPr lang="en-US" altLang="zh-CN" sz="1600" b="1" dirty="0" smtClean="0">
                <a:latin typeface="+mj-lt"/>
                <a:ea typeface="黑体" panose="02010609060101010101" pitchFamily="49" charset="-122"/>
              </a:rPr>
              <a:t>1.0</a:t>
            </a:r>
            <a:r>
              <a:rPr lang="zh-CN" altLang="en-US" sz="1600" b="1" dirty="0" smtClean="0">
                <a:latin typeface="+mj-lt"/>
                <a:ea typeface="黑体" panose="02010609060101010101" pitchFamily="49" charset="-122"/>
              </a:rPr>
              <a:t>￥</a:t>
            </a:r>
            <a:endParaRPr kumimoji="0" lang="en-US" altLang="zh-CN" sz="1600" b="1" baseline="-25000" dirty="0"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utoUpdateAnimBg="0"/>
      <p:bldP spid="2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7970462" y="1438672"/>
            <a:ext cx="684000" cy="36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213695" y="1429147"/>
            <a:ext cx="878585" cy="36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51089" y="1438672"/>
            <a:ext cx="1267200" cy="36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72306" y="2428874"/>
            <a:ext cx="18573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状态化简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467544" y="2838452"/>
            <a:ext cx="153509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状态分配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899592" y="3357568"/>
            <a:ext cx="1100120" cy="7602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S</a:t>
            </a:r>
            <a:r>
              <a:rPr kumimoji="0" lang="en-US" altLang="zh-CN" sz="1400" b="1" baseline="-25000" dirty="0">
                <a:ea typeface="宋体" panose="02010600030101010101" pitchFamily="2" charset="-122"/>
              </a:rPr>
              <a:t>0 </a:t>
            </a:r>
            <a:r>
              <a:rPr lang="en-US" altLang="zh-CN" sz="1400" b="1" dirty="0">
                <a:ea typeface="宋体" panose="02010600030101010101" pitchFamily="2" charset="-122"/>
              </a:rPr>
              <a:t>—— 00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S</a:t>
            </a:r>
            <a:r>
              <a:rPr kumimoji="0" lang="en-US" altLang="zh-CN" sz="1400" b="1" baseline="-25000" dirty="0">
                <a:ea typeface="宋体" panose="02010600030101010101" pitchFamily="2" charset="-122"/>
              </a:rPr>
              <a:t>1 </a:t>
            </a:r>
            <a:r>
              <a:rPr lang="en-US" altLang="zh-CN" sz="1400" b="1" dirty="0">
                <a:ea typeface="宋体" panose="02010600030101010101" pitchFamily="2" charset="-122"/>
              </a:rPr>
              <a:t>—— 01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S</a:t>
            </a:r>
            <a:r>
              <a:rPr kumimoji="0" lang="en-US" altLang="zh-CN" sz="1400" b="1" baseline="-25000" dirty="0">
                <a:ea typeface="宋体" panose="02010600030101010101" pitchFamily="2" charset="-122"/>
              </a:rPr>
              <a:t>2 </a:t>
            </a:r>
            <a:r>
              <a:rPr lang="en-US" altLang="zh-CN" sz="1400" b="1" dirty="0">
                <a:ea typeface="宋体" panose="02010600030101010101" pitchFamily="2" charset="-122"/>
              </a:rPr>
              <a:t>—— 10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683568" y="4218409"/>
            <a:ext cx="1872208" cy="2462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66750" indent="-666750" algn="just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en-US" altLang="zh-CN" sz="1400" b="1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400" b="1" dirty="0" smtClean="0">
                <a:ea typeface="宋体" panose="02010600030101010101" pitchFamily="2" charset="-122"/>
              </a:rPr>
              <a:t>D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95536" y="831508"/>
            <a:ext cx="1452553" cy="300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④ 状态表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860032" y="627534"/>
            <a:ext cx="224629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39552" y="1184548"/>
          <a:ext cx="3816424" cy="1124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751"/>
                <a:gridCol w="789391"/>
                <a:gridCol w="848094"/>
                <a:gridCol w="848094"/>
                <a:gridCol w="848094"/>
              </a:tblGrid>
              <a:tr h="1451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 smtClean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latin typeface="+mj-lt"/>
                        </a:rPr>
                        <a:t>S</a:t>
                      </a:r>
                      <a:r>
                        <a:rPr lang="en-US" altLang="zh-CN" sz="1400" kern="1200" baseline="30000" dirty="0" smtClean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 smtClean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j-lt"/>
                        </a:rPr>
                        <a:t>S</a:t>
                      </a:r>
                      <a:r>
                        <a:rPr lang="en-US" altLang="zh-CN" sz="1400" b="1" baseline="30000" dirty="0" err="1" smtClean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=00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=01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=10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altLang="zh-CN" sz="14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=11</a:t>
                      </a:r>
                      <a:endParaRPr lang="zh-CN" altLang="en-US" sz="14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946662" y="995363"/>
          <a:ext cx="3714776" cy="41076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5751"/>
                <a:gridCol w="357190"/>
                <a:gridCol w="352800"/>
                <a:gridCol w="272463"/>
                <a:gridCol w="446307"/>
                <a:gridCol w="428628"/>
                <a:gridCol w="448578"/>
                <a:gridCol w="432048"/>
                <a:gridCol w="333820"/>
                <a:gridCol w="357191"/>
              </a:tblGrid>
              <a:tr h="216024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2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现态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输入       输出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X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1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X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0.5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300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baseline="30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200" b="1" baseline="30000" dirty="0" smtClean="0">
                          <a:latin typeface="+mj-lt"/>
                        </a:rPr>
                        <a:t>n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2</a:t>
                      </a:r>
                      <a:r>
                        <a:rPr lang="en-US" altLang="zh-CN" sz="1200" b="1" baseline="30000" dirty="0" smtClean="0">
                          <a:latin typeface="+mj-lt"/>
                        </a:rPr>
                        <a:t>n+1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 smtClean="0">
                          <a:latin typeface="+mj-lt"/>
                        </a:rPr>
                        <a:t>1</a:t>
                      </a:r>
                      <a:r>
                        <a:rPr lang="en-US" altLang="zh-CN" sz="1200" b="1" baseline="30000" dirty="0" smtClean="0">
                          <a:latin typeface="+mj-lt"/>
                        </a:rPr>
                        <a:t>n+1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r>
                        <a:rPr lang="en-US" altLang="zh-CN" sz="1200" b="1" baseline="-2500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Y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 smtClean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276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 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pSp>
        <p:nvGrpSpPr>
          <p:cNvPr id="13" name="Group 34"/>
          <p:cNvGrpSpPr/>
          <p:nvPr/>
        </p:nvGrpSpPr>
        <p:grpSpPr bwMode="auto">
          <a:xfrm>
            <a:off x="2915858" y="3231451"/>
            <a:ext cx="1224094" cy="852467"/>
            <a:chOff x="2722" y="2490"/>
            <a:chExt cx="1934" cy="990"/>
          </a:xfrm>
        </p:grpSpPr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1400" b="1" dirty="0"/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400" b="1" baseline="-25000" dirty="0" smtClean="0">
                  <a:ea typeface="宋体" panose="02010600030101010101" pitchFamily="2" charset="-122"/>
                </a:rPr>
                <a:t>2</a:t>
              </a:r>
              <a:endParaRPr lang="en-US" altLang="zh-CN" sz="1400" b="1" dirty="0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400" b="1" baseline="-25000" dirty="0" smtClean="0">
                  <a:ea typeface="宋体" panose="02010600030101010101" pitchFamily="2" charset="-122"/>
                </a:rPr>
                <a:t>1</a:t>
              </a:r>
              <a:endParaRPr lang="en-US" altLang="zh-CN" sz="1400" b="1" dirty="0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b="1" dirty="0" smtClean="0">
                  <a:ea typeface="宋体" panose="02010600030101010101" pitchFamily="2" charset="-122"/>
                </a:rPr>
                <a:t>S</a:t>
              </a:r>
              <a:r>
                <a:rPr kumimoji="0" lang="en-US" altLang="zh-CN" sz="1400" b="1" baseline="-25000" dirty="0" smtClean="0">
                  <a:ea typeface="宋体" panose="02010600030101010101" pitchFamily="2" charset="-122"/>
                </a:rPr>
                <a:t>0</a:t>
              </a:r>
              <a:endParaRPr lang="en-US" altLang="zh-CN" sz="1400" b="1" dirty="0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2949" y="2657"/>
              <a:ext cx="171" cy="127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3312" y="2490"/>
              <a:ext cx="1230" cy="357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0       </a:t>
              </a:r>
              <a:r>
                <a:rPr lang="en-US" altLang="zh-CN" sz="1400" b="1" dirty="0" smtClean="0"/>
                <a:t>1</a:t>
              </a:r>
              <a:endParaRPr lang="en-US" altLang="zh-CN" sz="1400" b="1" dirty="0"/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22" y="2800"/>
              <a:ext cx="384" cy="680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 dirty="0"/>
                <a:t>0</a:t>
              </a:r>
              <a:endParaRPr lang="en-US" altLang="zh-CN" sz="1400" b="1" dirty="0"/>
            </a:p>
            <a:p>
              <a:pPr>
                <a:lnSpc>
                  <a:spcPct val="120000"/>
                </a:lnSpc>
              </a:pPr>
              <a:r>
                <a:rPr lang="en-US" altLang="zh-CN" sz="1400" b="1" dirty="0"/>
                <a:t>1</a:t>
              </a:r>
              <a:endParaRPr lang="en-US" altLang="zh-CN" sz="1400" b="1" dirty="0"/>
            </a:p>
          </p:txBody>
        </p:sp>
      </p:grpSp>
      <p:grpSp>
        <p:nvGrpSpPr>
          <p:cNvPr id="38" name="组合 12"/>
          <p:cNvGrpSpPr/>
          <p:nvPr/>
        </p:nvGrpSpPr>
        <p:grpSpPr bwMode="auto">
          <a:xfrm>
            <a:off x="7236297" y="382935"/>
            <a:ext cx="1584175" cy="523218"/>
            <a:chOff x="4429119" y="1000114"/>
            <a:chExt cx="1113777" cy="246286"/>
          </a:xfrm>
        </p:grpSpPr>
        <p:sp>
          <p:nvSpPr>
            <p:cNvPr id="39" name="圆角矩形标注 13"/>
            <p:cNvSpPr>
              <a:spLocks noChangeArrowheads="1"/>
            </p:cNvSpPr>
            <p:nvPr/>
          </p:nvSpPr>
          <p:spPr bwMode="auto">
            <a:xfrm>
              <a:off x="4462660" y="1011896"/>
              <a:ext cx="1012413" cy="220294"/>
            </a:xfrm>
            <a:prstGeom prst="wedgeRoundRectCallout">
              <a:avLst>
                <a:gd name="adj1" fmla="val -37567"/>
                <a:gd name="adj2" fmla="val 81249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429119" y="1000114"/>
              <a:ext cx="1113777" cy="24628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2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2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  <a:p>
              <a:r>
                <a:rPr lang="zh-CN" altLang="en-US" sz="1400" b="1" dirty="0" smtClean="0"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 smtClean="0"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 smtClean="0">
                  <a:solidFill>
                    <a:schemeClr val="dk1"/>
                  </a:solidFill>
                </a:rPr>
                <a:t>1</a:t>
              </a:r>
              <a:r>
                <a:rPr lang="zh-CN" altLang="en-US" sz="1400" b="1" dirty="0" smtClean="0"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 smtClean="0"/>
                <a:t>Q</a:t>
              </a:r>
              <a:r>
                <a:rPr lang="en-US" altLang="zh-CN" sz="1400" b="1" baseline="-25000" dirty="0" smtClean="0"/>
                <a:t>1</a:t>
              </a:r>
              <a:r>
                <a:rPr lang="en-US" altLang="zh-CN" sz="1400" b="1" baseline="30000" dirty="0" smtClean="0"/>
                <a:t>n+1</a:t>
              </a:r>
              <a:endParaRPr lang="en-US" altLang="zh-CN" sz="1400" b="1" baseline="30000" dirty="0" smtClean="0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流程图: 可选过程 32"/>
          <p:cNvSpPr/>
          <p:nvPr/>
        </p:nvSpPr>
        <p:spPr bwMode="auto">
          <a:xfrm>
            <a:off x="4884905" y="2102419"/>
            <a:ext cx="3852000" cy="252000"/>
          </a:xfrm>
          <a:prstGeom prst="flowChartAlternateProcess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流程图: 可选过程 40"/>
          <p:cNvSpPr/>
          <p:nvPr/>
        </p:nvSpPr>
        <p:spPr bwMode="auto">
          <a:xfrm>
            <a:off x="4894757" y="3038523"/>
            <a:ext cx="3851984" cy="252000"/>
          </a:xfrm>
          <a:prstGeom prst="flowChartAlternateProcess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流程图: 可选过程 41"/>
          <p:cNvSpPr/>
          <p:nvPr/>
        </p:nvSpPr>
        <p:spPr bwMode="auto">
          <a:xfrm>
            <a:off x="4883182" y="3948919"/>
            <a:ext cx="3851984" cy="252000"/>
          </a:xfrm>
          <a:prstGeom prst="flowChartAlternateProcess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流程图: 可选过程 42"/>
          <p:cNvSpPr/>
          <p:nvPr/>
        </p:nvSpPr>
        <p:spPr bwMode="auto">
          <a:xfrm>
            <a:off x="4883182" y="4191958"/>
            <a:ext cx="3851984" cy="951542"/>
          </a:xfrm>
          <a:prstGeom prst="flowChartAlternateProcess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296963" grpId="0" autoUpdateAnimBg="0"/>
      <p:bldP spid="296977" grpId="0" autoUpdateAnimBg="0"/>
      <p:bldP spid="296978" grpId="0" autoUpdateAnimBg="0"/>
      <p:bldP spid="296980" grpId="0" autoUpdateAnimBg="0"/>
      <p:bldP spid="23" grpId="0"/>
      <p:bldP spid="33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573881"/>
            <a:ext cx="7416800" cy="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67"/>
          <p:cNvSpPr>
            <a:spLocks noChangeArrowheads="1"/>
          </p:cNvSpPr>
          <p:nvPr/>
        </p:nvSpPr>
        <p:spPr bwMode="auto">
          <a:xfrm>
            <a:off x="770434" y="646584"/>
            <a:ext cx="20875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1403648" y="1002432"/>
            <a:ext cx="6552455" cy="3995687"/>
            <a:chOff x="683840" y="1002432"/>
            <a:chExt cx="6552455" cy="3995687"/>
          </a:xfrm>
        </p:grpSpPr>
        <p:grpSp>
          <p:nvGrpSpPr>
            <p:cNvPr id="15" name="组合 113"/>
            <p:cNvGrpSpPr/>
            <p:nvPr/>
          </p:nvGrpSpPr>
          <p:grpSpPr bwMode="auto">
            <a:xfrm>
              <a:off x="891739" y="1002432"/>
              <a:ext cx="2168093" cy="1538298"/>
              <a:chOff x="5860261" y="1050876"/>
              <a:chExt cx="3065896" cy="2043616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1</a:t>
                </a:r>
                <a:endParaRPr lang="en-US" altLang="zh-CN" sz="1200" b="1" dirty="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0</a:t>
                </a:r>
                <a:endParaRPr lang="en-US" altLang="zh-CN" sz="1200" b="1"/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33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5860261" y="1290465"/>
                <a:ext cx="860551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endParaRPr lang="en-US" altLang="zh-CN" sz="1200" b="1" baseline="-25000" dirty="0"/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40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/>
                  <a:t>1</a:t>
                </a:r>
                <a:endParaRPr lang="en-US" altLang="zh-CN" sz="1200" b="1"/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3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4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6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0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51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grpSp>
          <p:nvGrpSpPr>
            <p:cNvPr id="90" name="Group 150"/>
            <p:cNvGrpSpPr/>
            <p:nvPr/>
          </p:nvGrpSpPr>
          <p:grpSpPr bwMode="auto">
            <a:xfrm>
              <a:off x="683840" y="2643758"/>
              <a:ext cx="3311526" cy="338138"/>
              <a:chOff x="144" y="1680"/>
              <a:chExt cx="2086" cy="284"/>
            </a:xfrm>
          </p:grpSpPr>
          <p:sp>
            <p:nvSpPr>
              <p:cNvPr id="91" name="Text Box 151"/>
              <p:cNvSpPr txBox="1">
                <a:spLocks noChangeArrowheads="1"/>
              </p:cNvSpPr>
              <p:nvPr/>
            </p:nvSpPr>
            <p:spPr bwMode="auto">
              <a:xfrm>
                <a:off x="144" y="1680"/>
                <a:ext cx="2086" cy="2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 smtClean="0">
                    <a:latin typeface="+mj-lt"/>
                  </a:rPr>
                  <a:t>D</a:t>
                </a:r>
                <a:r>
                  <a:rPr kumimoji="0" lang="en-US" altLang="zh-CN" sz="1600" b="1" baseline="-25000" dirty="0" smtClean="0">
                    <a:latin typeface="+mj-lt"/>
                  </a:rPr>
                  <a:t>2 </a:t>
                </a:r>
                <a:r>
                  <a:rPr lang="en-US" altLang="zh-CN" sz="1600" b="1" dirty="0">
                    <a:latin typeface="+mj-lt"/>
                  </a:rPr>
                  <a:t>= </a:t>
                </a:r>
                <a:r>
                  <a:rPr kumimoji="0" lang="en-US" altLang="zh-CN" sz="1600" b="1" dirty="0" smtClean="0">
                    <a:latin typeface="+mj-lt"/>
                  </a:rPr>
                  <a:t>X</a:t>
                </a:r>
                <a:r>
                  <a:rPr kumimoji="0" lang="en-US" altLang="zh-CN" sz="1600" b="1" baseline="-25000" dirty="0" smtClean="0">
                    <a:latin typeface="+mj-lt"/>
                  </a:rPr>
                  <a:t>1</a:t>
                </a:r>
                <a:r>
                  <a:rPr kumimoji="0" lang="en-US" altLang="zh-CN" sz="1600" b="1" dirty="0" smtClean="0">
                    <a:latin typeface="+mj-lt"/>
                  </a:rPr>
                  <a:t>X</a:t>
                </a:r>
                <a:r>
                  <a:rPr kumimoji="0" lang="en-US" altLang="zh-CN" sz="1600" b="1" baseline="-25000" dirty="0" smtClean="0">
                    <a:latin typeface="+mj-lt"/>
                  </a:rPr>
                  <a:t>0.5</a:t>
                </a:r>
                <a:r>
                  <a:rPr kumimoji="0" lang="en-US" altLang="zh-CN" sz="1600" b="1" dirty="0" smtClean="0">
                    <a:latin typeface="+mj-lt"/>
                  </a:rPr>
                  <a:t>Q</a:t>
                </a:r>
                <a:r>
                  <a:rPr kumimoji="0" lang="en-US" altLang="zh-CN" sz="1600" b="1" baseline="-25000" dirty="0" smtClean="0">
                    <a:latin typeface="+mj-lt"/>
                  </a:rPr>
                  <a:t>2</a:t>
                </a:r>
                <a:r>
                  <a:rPr kumimoji="0" lang="en-US" altLang="zh-CN" sz="1600" b="1" baseline="30000" dirty="0" smtClean="0">
                    <a:latin typeface="+mj-lt"/>
                  </a:rPr>
                  <a:t>n</a:t>
                </a:r>
                <a:r>
                  <a:rPr lang="en-US" altLang="zh-CN" sz="1600" b="1" dirty="0" smtClean="0">
                    <a:latin typeface="+mj-lt"/>
                  </a:rPr>
                  <a:t>+</a:t>
                </a:r>
                <a:r>
                  <a:rPr kumimoji="0" lang="en-US" altLang="zh-CN" sz="1600" b="1" dirty="0" smtClean="0">
                    <a:latin typeface="+mj-lt"/>
                  </a:rPr>
                  <a:t>Q</a:t>
                </a:r>
                <a:r>
                  <a:rPr kumimoji="0" lang="en-US" altLang="zh-CN" sz="1600" b="1" baseline="-25000" dirty="0" smtClean="0">
                    <a:latin typeface="+mj-lt"/>
                  </a:rPr>
                  <a:t>1</a:t>
                </a:r>
                <a:r>
                  <a:rPr kumimoji="0" lang="en-US" altLang="zh-CN" sz="1600" b="1" baseline="30000" dirty="0" smtClean="0">
                    <a:latin typeface="+mj-lt"/>
                  </a:rPr>
                  <a:t>n </a:t>
                </a:r>
                <a:r>
                  <a:rPr kumimoji="0" lang="en-US" altLang="zh-CN" sz="1600" b="1" dirty="0" smtClean="0">
                    <a:latin typeface="+mj-lt"/>
                  </a:rPr>
                  <a:t>X</a:t>
                </a:r>
                <a:r>
                  <a:rPr kumimoji="0" lang="en-US" altLang="zh-CN" sz="1600" b="1" baseline="-25000" dirty="0" smtClean="0">
                    <a:latin typeface="+mj-lt"/>
                  </a:rPr>
                  <a:t>0.5</a:t>
                </a:r>
                <a:r>
                  <a:rPr lang="en-US" altLang="zh-CN" sz="1600" b="1" dirty="0" smtClean="0">
                    <a:latin typeface="+mj-lt"/>
                  </a:rPr>
                  <a:t>+ </a:t>
                </a:r>
                <a:r>
                  <a:rPr kumimoji="0" lang="en-US" altLang="zh-CN" sz="1600" b="1" dirty="0" smtClean="0">
                    <a:latin typeface="+mj-lt"/>
                  </a:rPr>
                  <a:t>X</a:t>
                </a:r>
                <a:r>
                  <a:rPr kumimoji="0" lang="en-US" altLang="zh-CN" sz="1600" b="1" baseline="-25000" dirty="0" smtClean="0">
                    <a:latin typeface="+mj-lt"/>
                  </a:rPr>
                  <a:t>1</a:t>
                </a:r>
                <a:r>
                  <a:rPr kumimoji="0" lang="en-US" altLang="zh-CN" sz="1600" b="1" dirty="0" smtClean="0">
                    <a:latin typeface="+mj-lt"/>
                  </a:rPr>
                  <a:t>Q</a:t>
                </a:r>
                <a:r>
                  <a:rPr kumimoji="0" lang="en-US" altLang="zh-CN" sz="1600" b="1" baseline="-25000" dirty="0" smtClean="0">
                    <a:latin typeface="+mj-lt"/>
                  </a:rPr>
                  <a:t>1</a:t>
                </a:r>
                <a:r>
                  <a:rPr kumimoji="0" lang="en-US" altLang="zh-CN" sz="1600" b="1" baseline="30000" dirty="0" smtClean="0">
                    <a:latin typeface="+mj-lt"/>
                  </a:rPr>
                  <a:t>n</a:t>
                </a:r>
                <a:r>
                  <a:rPr kumimoji="0" lang="en-US" altLang="zh-CN" sz="1600" b="1" dirty="0" smtClean="0">
                    <a:latin typeface="+mj-lt"/>
                  </a:rPr>
                  <a:t>Q</a:t>
                </a:r>
                <a:r>
                  <a:rPr kumimoji="0" lang="en-US" altLang="zh-CN" sz="1600" b="1" baseline="-25000" dirty="0" smtClean="0">
                    <a:latin typeface="+mj-lt"/>
                  </a:rPr>
                  <a:t>2</a:t>
                </a:r>
                <a:r>
                  <a:rPr kumimoji="0" lang="en-US" altLang="zh-CN" sz="1600" b="1" baseline="30000" dirty="0" smtClean="0">
                    <a:latin typeface="+mj-lt"/>
                  </a:rPr>
                  <a:t>n</a:t>
                </a:r>
                <a:endParaRPr kumimoji="0" lang="en-US" altLang="zh-CN" sz="1600" b="1" baseline="30000" dirty="0">
                  <a:latin typeface="+mj-lt"/>
                </a:endParaRPr>
              </a:p>
            </p:txBody>
          </p:sp>
          <p:sp>
            <p:nvSpPr>
              <p:cNvPr id="92" name="Line 152"/>
              <p:cNvSpPr>
                <a:spLocks noChangeShapeType="1"/>
              </p:cNvSpPr>
              <p:nvPr/>
            </p:nvSpPr>
            <p:spPr bwMode="auto">
              <a:xfrm>
                <a:off x="1963" y="1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93" name="Line 153"/>
              <p:cNvSpPr>
                <a:spLocks noChangeShapeType="1"/>
              </p:cNvSpPr>
              <p:nvPr/>
            </p:nvSpPr>
            <p:spPr bwMode="auto">
              <a:xfrm>
                <a:off x="1758" y="1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94" name="Line 154"/>
              <p:cNvSpPr>
                <a:spLocks noChangeShapeType="1"/>
              </p:cNvSpPr>
              <p:nvPr/>
            </p:nvSpPr>
            <p:spPr bwMode="auto">
              <a:xfrm>
                <a:off x="474" y="17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95" name="Line 155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</p:grpSp>
        <p:sp>
          <p:nvSpPr>
            <p:cNvPr id="96" name="AutoShape 43"/>
            <p:cNvSpPr>
              <a:spLocks noChangeArrowheads="1"/>
            </p:cNvSpPr>
            <p:nvPr/>
          </p:nvSpPr>
          <p:spPr bwMode="auto">
            <a:xfrm>
              <a:off x="1925698" y="1734125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7" name="AutoShape 43"/>
            <p:cNvSpPr>
              <a:spLocks noChangeArrowheads="1"/>
            </p:cNvSpPr>
            <p:nvPr/>
          </p:nvSpPr>
          <p:spPr bwMode="auto">
            <a:xfrm>
              <a:off x="1590041" y="2012688"/>
              <a:ext cx="252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8" name="AutoShape 43"/>
            <p:cNvSpPr>
              <a:spLocks noChangeArrowheads="1"/>
            </p:cNvSpPr>
            <p:nvPr/>
          </p:nvSpPr>
          <p:spPr bwMode="auto">
            <a:xfrm>
              <a:off x="2293243" y="1451426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grpSp>
          <p:nvGrpSpPr>
            <p:cNvPr id="135" name="Group 156"/>
            <p:cNvGrpSpPr/>
            <p:nvPr/>
          </p:nvGrpSpPr>
          <p:grpSpPr bwMode="auto">
            <a:xfrm>
              <a:off x="1043956" y="4659982"/>
              <a:ext cx="2663827" cy="338137"/>
              <a:chOff x="3456" y="1680"/>
              <a:chExt cx="1678" cy="284"/>
            </a:xfrm>
          </p:grpSpPr>
          <p:sp>
            <p:nvSpPr>
              <p:cNvPr id="137" name="Text Box 158"/>
              <p:cNvSpPr txBox="1">
                <a:spLocks noChangeArrowheads="1"/>
              </p:cNvSpPr>
              <p:nvPr/>
            </p:nvSpPr>
            <p:spPr bwMode="auto">
              <a:xfrm>
                <a:off x="3456" y="1680"/>
                <a:ext cx="1678" cy="2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 smtClean="0">
                    <a:latin typeface="+mj-lt"/>
                  </a:rPr>
                  <a:t>D</a:t>
                </a:r>
                <a:r>
                  <a:rPr kumimoji="0" lang="en-US" altLang="zh-CN" sz="1600" b="1" baseline="-25000" dirty="0" smtClean="0">
                    <a:latin typeface="+mj-lt"/>
                  </a:rPr>
                  <a:t>1 </a:t>
                </a:r>
                <a:r>
                  <a:rPr lang="en-US" altLang="zh-CN" sz="1600" b="1" dirty="0">
                    <a:latin typeface="+mj-lt"/>
                  </a:rPr>
                  <a:t>= </a:t>
                </a:r>
                <a:r>
                  <a:rPr kumimoji="0" lang="en-US" altLang="zh-CN" sz="1600" b="1" dirty="0" smtClean="0">
                    <a:latin typeface="+mj-lt"/>
                  </a:rPr>
                  <a:t>X</a:t>
                </a:r>
                <a:r>
                  <a:rPr kumimoji="0" lang="en-US" altLang="zh-CN" sz="1600" b="1" baseline="-25000" dirty="0" smtClean="0">
                    <a:latin typeface="+mj-lt"/>
                  </a:rPr>
                  <a:t>1</a:t>
                </a:r>
                <a:r>
                  <a:rPr kumimoji="0" lang="en-US" altLang="zh-CN" sz="1600" b="1" dirty="0" smtClean="0">
                    <a:latin typeface="+mj-lt"/>
                  </a:rPr>
                  <a:t>X</a:t>
                </a:r>
                <a:r>
                  <a:rPr kumimoji="0" lang="en-US" altLang="zh-CN" sz="1600" b="1" baseline="-25000" dirty="0" smtClean="0">
                    <a:latin typeface="+mj-lt"/>
                  </a:rPr>
                  <a:t>0.5</a:t>
                </a:r>
                <a:r>
                  <a:rPr kumimoji="0" lang="en-US" altLang="zh-CN" sz="1600" b="1" dirty="0" smtClean="0">
                    <a:latin typeface="+mj-lt"/>
                  </a:rPr>
                  <a:t>Q</a:t>
                </a:r>
                <a:r>
                  <a:rPr kumimoji="0" lang="en-US" altLang="zh-CN" sz="1600" b="1" baseline="-25000" dirty="0" smtClean="0">
                    <a:latin typeface="+mj-lt"/>
                  </a:rPr>
                  <a:t>1</a:t>
                </a:r>
                <a:r>
                  <a:rPr kumimoji="0" lang="en-US" altLang="zh-CN" sz="1600" b="1" baseline="30000" dirty="0" smtClean="0">
                    <a:latin typeface="+mj-lt"/>
                  </a:rPr>
                  <a:t>n</a:t>
                </a:r>
                <a:r>
                  <a:rPr kumimoji="0" lang="en-US" altLang="zh-CN" sz="1600" b="1" baseline="-25000" dirty="0" smtClean="0">
                    <a:latin typeface="+mj-lt"/>
                  </a:rPr>
                  <a:t> </a:t>
                </a:r>
                <a:r>
                  <a:rPr lang="en-US" altLang="zh-CN" sz="1600" b="1" dirty="0">
                    <a:latin typeface="+mj-lt"/>
                  </a:rPr>
                  <a:t>+ </a:t>
                </a:r>
                <a:r>
                  <a:rPr kumimoji="0" lang="en-US" altLang="zh-CN" sz="1600" b="1" dirty="0" smtClean="0">
                    <a:latin typeface="+mj-lt"/>
                  </a:rPr>
                  <a:t>X</a:t>
                </a:r>
                <a:r>
                  <a:rPr kumimoji="0" lang="en-US" altLang="zh-CN" sz="1600" b="1" baseline="-25000" dirty="0" smtClean="0">
                    <a:latin typeface="+mj-lt"/>
                  </a:rPr>
                  <a:t>0.5</a:t>
                </a:r>
                <a:r>
                  <a:rPr kumimoji="0" lang="en-US" altLang="zh-CN" sz="1600" b="1" dirty="0" smtClean="0">
                    <a:latin typeface="+mj-lt"/>
                  </a:rPr>
                  <a:t>Q</a:t>
                </a:r>
                <a:r>
                  <a:rPr kumimoji="0" lang="en-US" altLang="zh-CN" sz="1600" b="1" baseline="-25000" dirty="0" smtClean="0">
                    <a:latin typeface="+mj-lt"/>
                  </a:rPr>
                  <a:t>1</a:t>
                </a:r>
                <a:r>
                  <a:rPr kumimoji="0" lang="en-US" altLang="zh-CN" sz="1600" b="1" baseline="30000" dirty="0" smtClean="0">
                    <a:latin typeface="+mj-lt"/>
                  </a:rPr>
                  <a:t>n</a:t>
                </a:r>
                <a:r>
                  <a:rPr kumimoji="0" lang="en-US" altLang="zh-CN" sz="1600" b="1" dirty="0" smtClean="0">
                    <a:latin typeface="+mj-lt"/>
                  </a:rPr>
                  <a:t>Q</a:t>
                </a:r>
                <a:r>
                  <a:rPr kumimoji="0" lang="en-US" altLang="zh-CN" sz="1600" b="1" baseline="-25000" dirty="0" smtClean="0">
                    <a:latin typeface="+mj-lt"/>
                  </a:rPr>
                  <a:t>2</a:t>
                </a:r>
                <a:r>
                  <a:rPr kumimoji="0" lang="en-US" altLang="zh-CN" sz="1600" b="1" baseline="30000" dirty="0" smtClean="0">
                    <a:latin typeface="+mj-lt"/>
                  </a:rPr>
                  <a:t>n</a:t>
                </a:r>
                <a:endParaRPr kumimoji="0" lang="en-US" altLang="zh-CN" sz="1600" b="1" baseline="30000" dirty="0">
                  <a:latin typeface="+mj-lt"/>
                </a:endParaRPr>
              </a:p>
            </p:txBody>
          </p:sp>
          <p:sp>
            <p:nvSpPr>
              <p:cNvPr id="138" name="Line 159"/>
              <p:cNvSpPr>
                <a:spLocks noChangeShapeType="1"/>
              </p:cNvSpPr>
              <p:nvPr/>
            </p:nvSpPr>
            <p:spPr bwMode="auto">
              <a:xfrm>
                <a:off x="4857" y="17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39" name="Line 160"/>
              <p:cNvSpPr>
                <a:spLocks noChangeShapeType="1"/>
              </p:cNvSpPr>
              <p:nvPr/>
            </p:nvSpPr>
            <p:spPr bwMode="auto">
              <a:xfrm>
                <a:off x="4661" y="17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40" name="Line 161"/>
              <p:cNvSpPr>
                <a:spLocks noChangeShapeType="1"/>
              </p:cNvSpPr>
              <p:nvPr/>
            </p:nvSpPr>
            <p:spPr bwMode="auto">
              <a:xfrm>
                <a:off x="3913" y="17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41" name="Line 162"/>
              <p:cNvSpPr>
                <a:spLocks noChangeShapeType="1"/>
              </p:cNvSpPr>
              <p:nvPr/>
            </p:nvSpPr>
            <p:spPr bwMode="auto">
              <a:xfrm>
                <a:off x="3780" y="17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1600">
                  <a:latin typeface="+mj-lt"/>
                </a:endParaRPr>
              </a:p>
            </p:txBody>
          </p:sp>
        </p:grpSp>
        <p:grpSp>
          <p:nvGrpSpPr>
            <p:cNvPr id="142" name="组合 113"/>
            <p:cNvGrpSpPr/>
            <p:nvPr/>
          </p:nvGrpSpPr>
          <p:grpSpPr bwMode="auto">
            <a:xfrm>
              <a:off x="918642" y="3003798"/>
              <a:ext cx="2168093" cy="1538298"/>
              <a:chOff x="5860261" y="1050876"/>
              <a:chExt cx="3065896" cy="2043616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44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45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46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47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48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49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50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51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2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3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4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5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6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7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8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59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161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162" name="Text Box 26"/>
              <p:cNvSpPr txBox="1">
                <a:spLocks noChangeArrowheads="1"/>
              </p:cNvSpPr>
              <p:nvPr/>
            </p:nvSpPr>
            <p:spPr bwMode="auto">
              <a:xfrm>
                <a:off x="5860261" y="1290465"/>
                <a:ext cx="860551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endParaRPr lang="en-US" altLang="zh-CN" sz="1200" b="1" baseline="-25000" dirty="0"/>
              </a:p>
            </p:txBody>
          </p:sp>
          <p:sp>
            <p:nvSpPr>
              <p:cNvPr id="163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998131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164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65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66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</p:txBody>
          </p:sp>
          <p:sp>
            <p:nvSpPr>
              <p:cNvPr id="167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68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69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0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1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72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3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4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5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6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7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78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179" name="AutoShape 43"/>
            <p:cNvSpPr>
              <a:spLocks noChangeArrowheads="1"/>
            </p:cNvSpPr>
            <p:nvPr/>
          </p:nvSpPr>
          <p:spPr bwMode="auto">
            <a:xfrm>
              <a:off x="1600622" y="3723934"/>
              <a:ext cx="252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80" name="AutoShape 43"/>
            <p:cNvSpPr>
              <a:spLocks noChangeArrowheads="1"/>
            </p:cNvSpPr>
            <p:nvPr/>
          </p:nvSpPr>
          <p:spPr bwMode="auto">
            <a:xfrm>
              <a:off x="1951137" y="3445395"/>
              <a:ext cx="648000" cy="216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grpSp>
          <p:nvGrpSpPr>
            <p:cNvPr id="181" name="组合 113"/>
            <p:cNvGrpSpPr/>
            <p:nvPr/>
          </p:nvGrpSpPr>
          <p:grpSpPr bwMode="auto">
            <a:xfrm>
              <a:off x="4490467" y="1040532"/>
              <a:ext cx="2168093" cy="1538298"/>
              <a:chOff x="5860261" y="1050876"/>
              <a:chExt cx="3065896" cy="2043616"/>
            </a:xfrm>
          </p:grpSpPr>
          <p:sp>
            <p:nvSpPr>
              <p:cNvPr id="182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83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84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85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86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87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188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89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190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1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2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3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4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5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6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7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8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199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00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01" name="Text Box 26"/>
              <p:cNvSpPr txBox="1">
                <a:spLocks noChangeArrowheads="1"/>
              </p:cNvSpPr>
              <p:nvPr/>
            </p:nvSpPr>
            <p:spPr bwMode="auto">
              <a:xfrm>
                <a:off x="5860261" y="1290465"/>
                <a:ext cx="860551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endParaRPr lang="en-US" altLang="zh-CN" sz="1200" b="1" baseline="-25000" dirty="0"/>
              </a:p>
            </p:txBody>
          </p:sp>
          <p:sp>
            <p:nvSpPr>
              <p:cNvPr id="202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936713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03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04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05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06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07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08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09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10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11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2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3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4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5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6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17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256" name="Text Box 163"/>
            <p:cNvSpPr txBox="1">
              <a:spLocks noChangeArrowheads="1"/>
            </p:cNvSpPr>
            <p:nvPr/>
          </p:nvSpPr>
          <p:spPr bwMode="auto">
            <a:xfrm>
              <a:off x="4513708" y="2658616"/>
              <a:ext cx="2722587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+mj-lt"/>
                </a:rPr>
                <a:t>Y= </a:t>
              </a:r>
              <a:r>
                <a:rPr kumimoji="0" lang="en-US" altLang="zh-CN" sz="1600" b="1" dirty="0" smtClean="0">
                  <a:latin typeface="+mj-lt"/>
                </a:rPr>
                <a:t>Q</a:t>
              </a:r>
              <a:r>
                <a:rPr kumimoji="0" lang="en-US" altLang="zh-CN" sz="1600" b="1" baseline="-25000" dirty="0" smtClean="0">
                  <a:latin typeface="+mj-lt"/>
                </a:rPr>
                <a:t>2</a:t>
              </a:r>
              <a:r>
                <a:rPr kumimoji="0" lang="en-US" altLang="zh-CN" sz="1600" b="1" baseline="30000" dirty="0" smtClean="0">
                  <a:latin typeface="+mj-lt"/>
                </a:rPr>
                <a:t>n</a:t>
              </a:r>
              <a:r>
                <a:rPr kumimoji="0" lang="en-US" altLang="zh-CN" sz="1600" b="1" dirty="0" smtClean="0">
                  <a:latin typeface="+mj-lt"/>
                </a:rPr>
                <a:t>X</a:t>
              </a:r>
              <a:r>
                <a:rPr kumimoji="0" lang="en-US" altLang="zh-CN" sz="1600" b="1" baseline="-25000" dirty="0" smtClean="0">
                  <a:latin typeface="+mj-lt"/>
                </a:rPr>
                <a:t>0.5 </a:t>
              </a:r>
              <a:r>
                <a:rPr lang="en-US" altLang="zh-CN" sz="1600" b="1" dirty="0">
                  <a:latin typeface="+mj-lt"/>
                </a:rPr>
                <a:t>+ </a:t>
              </a:r>
              <a:r>
                <a:rPr kumimoji="0" lang="en-US" altLang="zh-CN" sz="1600" b="1" dirty="0" smtClean="0">
                  <a:latin typeface="+mj-lt"/>
                </a:rPr>
                <a:t>Q</a:t>
              </a:r>
              <a:r>
                <a:rPr kumimoji="0" lang="en-US" altLang="zh-CN" sz="1600" b="1" baseline="-25000" dirty="0" smtClean="0">
                  <a:latin typeface="+mj-lt"/>
                </a:rPr>
                <a:t>2</a:t>
              </a:r>
              <a:r>
                <a:rPr kumimoji="0" lang="en-US" altLang="zh-CN" sz="1600" b="1" baseline="30000" dirty="0" smtClean="0">
                  <a:latin typeface="+mj-lt"/>
                </a:rPr>
                <a:t>n</a:t>
              </a:r>
              <a:r>
                <a:rPr kumimoji="0" lang="en-US" altLang="zh-CN" sz="1600" b="1" dirty="0" smtClean="0">
                  <a:latin typeface="+mj-lt"/>
                </a:rPr>
                <a:t>X</a:t>
              </a:r>
              <a:r>
                <a:rPr kumimoji="0" lang="en-US" altLang="zh-CN" sz="1600" b="1" baseline="-25000" dirty="0" smtClean="0">
                  <a:latin typeface="+mj-lt"/>
                </a:rPr>
                <a:t>1</a:t>
              </a:r>
              <a:r>
                <a:rPr lang="en-US" altLang="zh-CN" sz="1600" b="1" dirty="0" smtClean="0">
                  <a:latin typeface="+mj-lt"/>
                </a:rPr>
                <a:t>+ </a:t>
              </a:r>
              <a:r>
                <a:rPr kumimoji="0" lang="en-US" altLang="zh-CN" sz="1600" b="1" dirty="0" smtClean="0">
                  <a:latin typeface="+mj-lt"/>
                </a:rPr>
                <a:t>X</a:t>
              </a:r>
              <a:r>
                <a:rPr kumimoji="0" lang="en-US" altLang="zh-CN" sz="1600" b="1" baseline="-25000" dirty="0" smtClean="0">
                  <a:latin typeface="+mj-lt"/>
                </a:rPr>
                <a:t>1</a:t>
              </a:r>
              <a:r>
                <a:rPr kumimoji="0" lang="en-US" altLang="zh-CN" sz="1600" b="1" dirty="0" smtClean="0">
                  <a:latin typeface="+mj-lt"/>
                </a:rPr>
                <a:t>Q</a:t>
              </a:r>
              <a:r>
                <a:rPr kumimoji="0" lang="en-US" altLang="zh-CN" sz="1600" b="1" baseline="-25000" dirty="0" smtClean="0">
                  <a:latin typeface="+mj-lt"/>
                </a:rPr>
                <a:t>1</a:t>
              </a:r>
              <a:r>
                <a:rPr kumimoji="0" lang="en-US" altLang="zh-CN" sz="1600" b="1" baseline="30000" dirty="0" smtClean="0">
                  <a:latin typeface="+mj-lt"/>
                </a:rPr>
                <a:t>n</a:t>
              </a:r>
              <a:r>
                <a:rPr kumimoji="0" lang="en-US" altLang="zh-CN" sz="1600" b="1" baseline="-25000" dirty="0" smtClean="0">
                  <a:latin typeface="+mj-lt"/>
                </a:rPr>
                <a:t> </a:t>
              </a:r>
              <a:endParaRPr lang="en-US" altLang="zh-CN" sz="1600" dirty="0">
                <a:latin typeface="+mj-lt"/>
              </a:endParaRPr>
            </a:p>
          </p:txBody>
        </p:sp>
        <p:sp>
          <p:nvSpPr>
            <p:cNvPr id="257" name="AutoShape 43"/>
            <p:cNvSpPr>
              <a:spLocks noChangeArrowheads="1"/>
            </p:cNvSpPr>
            <p:nvPr/>
          </p:nvSpPr>
          <p:spPr bwMode="auto">
            <a:xfrm>
              <a:off x="5517629" y="2043311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99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58" name="AutoShape 43"/>
            <p:cNvSpPr>
              <a:spLocks noChangeArrowheads="1"/>
            </p:cNvSpPr>
            <p:nvPr/>
          </p:nvSpPr>
          <p:spPr bwMode="auto">
            <a:xfrm>
              <a:off x="5870316" y="1764804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59" name="AutoShape 43"/>
            <p:cNvSpPr>
              <a:spLocks noChangeArrowheads="1"/>
            </p:cNvSpPr>
            <p:nvPr/>
          </p:nvSpPr>
          <p:spPr bwMode="auto">
            <a:xfrm>
              <a:off x="5868144" y="2048700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grpSp>
          <p:nvGrpSpPr>
            <p:cNvPr id="260" name="组合 113"/>
            <p:cNvGrpSpPr/>
            <p:nvPr/>
          </p:nvGrpSpPr>
          <p:grpSpPr bwMode="auto">
            <a:xfrm>
              <a:off x="4490467" y="2977668"/>
              <a:ext cx="2168093" cy="1538298"/>
              <a:chOff x="5860261" y="1050876"/>
              <a:chExt cx="3065896" cy="2043616"/>
            </a:xfrm>
          </p:grpSpPr>
          <p:sp>
            <p:nvSpPr>
              <p:cNvPr id="261" name="Rectangle 6"/>
              <p:cNvSpPr>
                <a:spLocks noChangeArrowheads="1"/>
              </p:cNvSpPr>
              <p:nvPr/>
            </p:nvSpPr>
            <p:spPr bwMode="auto"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2" name="Rectangle 7"/>
              <p:cNvSpPr>
                <a:spLocks noChangeArrowheads="1"/>
              </p:cNvSpPr>
              <p:nvPr/>
            </p:nvSpPr>
            <p:spPr bwMode="auto"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63" name="Rectangle 8"/>
              <p:cNvSpPr>
                <a:spLocks noChangeArrowheads="1"/>
              </p:cNvSpPr>
              <p:nvPr/>
            </p:nvSpPr>
            <p:spPr bwMode="auto"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4" name="Rectangle 9"/>
              <p:cNvSpPr>
                <a:spLocks noChangeArrowheads="1"/>
              </p:cNvSpPr>
              <p:nvPr/>
            </p:nvSpPr>
            <p:spPr bwMode="auto"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5" name="Rectangle 10"/>
              <p:cNvSpPr>
                <a:spLocks noChangeArrowheads="1"/>
              </p:cNvSpPr>
              <p:nvPr/>
            </p:nvSpPr>
            <p:spPr bwMode="auto"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6" name="Rectangle 11"/>
              <p:cNvSpPr>
                <a:spLocks noChangeArrowheads="1"/>
              </p:cNvSpPr>
              <p:nvPr/>
            </p:nvSpPr>
            <p:spPr bwMode="auto"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67" name="Rectangle 12"/>
              <p:cNvSpPr>
                <a:spLocks noChangeArrowheads="1"/>
              </p:cNvSpPr>
              <p:nvPr/>
            </p:nvSpPr>
            <p:spPr bwMode="auto"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8" name="Rectangle 13"/>
              <p:cNvSpPr>
                <a:spLocks noChangeArrowheads="1"/>
              </p:cNvSpPr>
              <p:nvPr/>
            </p:nvSpPr>
            <p:spPr bwMode="auto"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69" name="Line 14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2073275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0" name="Line 15"/>
              <p:cNvSpPr>
                <a:spLocks noChangeShapeType="1"/>
              </p:cNvSpPr>
              <p:nvPr/>
            </p:nvSpPr>
            <p:spPr bwMode="auto">
              <a:xfrm>
                <a:off x="6745709" y="1975170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1" name="Line 17"/>
              <p:cNvSpPr>
                <a:spLocks noChangeShapeType="1"/>
              </p:cNvSpPr>
              <p:nvPr/>
            </p:nvSpPr>
            <p:spPr bwMode="auto">
              <a:xfrm>
                <a:off x="6745709" y="1601977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2" name="Line 18"/>
              <p:cNvSpPr>
                <a:spLocks noChangeShapeType="1"/>
              </p:cNvSpPr>
              <p:nvPr/>
            </p:nvSpPr>
            <p:spPr bwMode="auto">
              <a:xfrm>
                <a:off x="7264822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3" name="Line 19"/>
              <p:cNvSpPr>
                <a:spLocks noChangeShapeType="1"/>
              </p:cNvSpPr>
              <p:nvPr/>
            </p:nvSpPr>
            <p:spPr bwMode="auto">
              <a:xfrm>
                <a:off x="7782347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4" name="Line 20"/>
              <p:cNvSpPr>
                <a:spLocks noChangeShapeType="1"/>
              </p:cNvSpPr>
              <p:nvPr/>
            </p:nvSpPr>
            <p:spPr bwMode="auto">
              <a:xfrm>
                <a:off x="8301459" y="1601977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5" name="Line 21"/>
              <p:cNvSpPr>
                <a:spLocks noChangeShapeType="1"/>
              </p:cNvSpPr>
              <p:nvPr/>
            </p:nvSpPr>
            <p:spPr bwMode="auto">
              <a:xfrm>
                <a:off x="8818984" y="1975170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6" name="Line 22"/>
              <p:cNvSpPr>
                <a:spLocks noChangeShapeType="1"/>
              </p:cNvSpPr>
              <p:nvPr/>
            </p:nvSpPr>
            <p:spPr bwMode="auto">
              <a:xfrm>
                <a:off x="8818984" y="1601977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7" name="Line 23"/>
              <p:cNvSpPr>
                <a:spLocks noChangeShapeType="1"/>
              </p:cNvSpPr>
              <p:nvPr/>
            </p:nvSpPr>
            <p:spPr bwMode="auto">
              <a:xfrm>
                <a:off x="6471072" y="1325245"/>
                <a:ext cx="274638" cy="27673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78" name="Text Box 24"/>
              <p:cNvSpPr txBox="1">
                <a:spLocks noChangeArrowheads="1"/>
              </p:cNvSpPr>
              <p:nvPr/>
            </p:nvSpPr>
            <p:spPr bwMode="auto"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00     01     11     10</a:t>
                </a:r>
                <a:endParaRPr lang="en-US" altLang="zh-CN" sz="1200" b="1" dirty="0"/>
              </a:p>
            </p:txBody>
          </p:sp>
          <p:sp>
            <p:nvSpPr>
              <p:cNvPr id="279" name="Text Box 25"/>
              <p:cNvSpPr txBox="1">
                <a:spLocks noChangeArrowheads="1"/>
              </p:cNvSpPr>
              <p:nvPr/>
            </p:nvSpPr>
            <p:spPr bwMode="auto"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01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11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/>
                  <a:t>10</a:t>
                </a:r>
                <a:endParaRPr lang="en-US" altLang="zh-CN" sz="1200" b="1" dirty="0"/>
              </a:p>
            </p:txBody>
          </p:sp>
          <p:sp>
            <p:nvSpPr>
              <p:cNvPr id="280" name="Text Box 26"/>
              <p:cNvSpPr txBox="1">
                <a:spLocks noChangeArrowheads="1"/>
              </p:cNvSpPr>
              <p:nvPr/>
            </p:nvSpPr>
            <p:spPr bwMode="auto">
              <a:xfrm>
                <a:off x="5860261" y="1290465"/>
                <a:ext cx="860551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dirty="0" smtClean="0"/>
                  <a:t>X</a:t>
                </a:r>
                <a:r>
                  <a:rPr lang="en-US" altLang="zh-CN" sz="1200" b="1" baseline="-25000" dirty="0" smtClean="0"/>
                  <a:t>0.5</a:t>
                </a:r>
                <a:endParaRPr lang="en-US" altLang="zh-CN" sz="1200" b="1" baseline="-25000" dirty="0"/>
              </a:p>
            </p:txBody>
          </p:sp>
          <p:sp>
            <p:nvSpPr>
              <p:cNvPr id="281" name="Text Box 27"/>
              <p:cNvSpPr txBox="1">
                <a:spLocks noChangeArrowheads="1"/>
              </p:cNvSpPr>
              <p:nvPr/>
            </p:nvSpPr>
            <p:spPr bwMode="auto">
              <a:xfrm>
                <a:off x="6362587" y="1050876"/>
                <a:ext cx="936713" cy="367991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2</a:t>
                </a:r>
                <a:r>
                  <a:rPr lang="en-US" altLang="zh-CN" sz="1200" b="1" baseline="30000" dirty="0" smtClean="0"/>
                  <a:t>n</a:t>
                </a:r>
                <a:r>
                  <a:rPr lang="en-US" altLang="zh-CN" sz="1200" b="1" dirty="0" smtClean="0"/>
                  <a:t>Q</a:t>
                </a:r>
                <a:r>
                  <a:rPr lang="en-US" altLang="zh-CN" sz="1200" b="1" baseline="-25000" dirty="0" smtClean="0"/>
                  <a:t>1</a:t>
                </a:r>
                <a:r>
                  <a:rPr lang="en-US" altLang="zh-CN" sz="1200" b="1" baseline="30000" dirty="0" smtClean="0"/>
                  <a:t>n</a:t>
                </a:r>
                <a:endParaRPr lang="en-US" altLang="zh-CN" sz="1200" b="1" baseline="30000" dirty="0"/>
              </a:p>
            </p:txBody>
          </p:sp>
          <p:sp>
            <p:nvSpPr>
              <p:cNvPr id="282" name="Rectangle 6"/>
              <p:cNvSpPr>
                <a:spLocks noChangeArrowheads="1"/>
              </p:cNvSpPr>
              <p:nvPr/>
            </p:nvSpPr>
            <p:spPr bwMode="auto"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283" name="Rectangle 7"/>
              <p:cNvSpPr>
                <a:spLocks noChangeArrowheads="1"/>
              </p:cNvSpPr>
              <p:nvPr/>
            </p:nvSpPr>
            <p:spPr bwMode="auto"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84" name="Rectangle 8"/>
              <p:cNvSpPr>
                <a:spLocks noChangeArrowheads="1"/>
              </p:cNvSpPr>
              <p:nvPr/>
            </p:nvSpPr>
            <p:spPr bwMode="auto"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85" name="Rectangle 9"/>
              <p:cNvSpPr>
                <a:spLocks noChangeArrowheads="1"/>
              </p:cNvSpPr>
              <p:nvPr/>
            </p:nvSpPr>
            <p:spPr bwMode="auto"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0</a:t>
                </a:r>
                <a:endParaRPr lang="en-US" altLang="zh-CN" sz="1200" b="1" dirty="0"/>
              </a:p>
            </p:txBody>
          </p:sp>
          <p:sp>
            <p:nvSpPr>
              <p:cNvPr id="286" name="Rectangle 10"/>
              <p:cNvSpPr>
                <a:spLocks noChangeArrowheads="1"/>
              </p:cNvSpPr>
              <p:nvPr/>
            </p:nvSpPr>
            <p:spPr bwMode="auto"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87" name="Rectangle 11"/>
              <p:cNvSpPr>
                <a:spLocks noChangeArrowheads="1"/>
              </p:cNvSpPr>
              <p:nvPr/>
            </p:nvSpPr>
            <p:spPr bwMode="auto"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88" name="Rectangle 12"/>
              <p:cNvSpPr>
                <a:spLocks noChangeArrowheads="1"/>
              </p:cNvSpPr>
              <p:nvPr/>
            </p:nvSpPr>
            <p:spPr bwMode="auto"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89" name="Rectangle 13"/>
              <p:cNvSpPr>
                <a:spLocks noChangeArrowheads="1"/>
              </p:cNvSpPr>
              <p:nvPr/>
            </p:nvSpPr>
            <p:spPr bwMode="auto"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200" b="1" dirty="0" smtClean="0"/>
                  <a:t>X</a:t>
                </a:r>
                <a:endParaRPr lang="en-US" altLang="zh-CN" sz="1200" b="1" dirty="0"/>
              </a:p>
            </p:txBody>
          </p:sp>
          <p:sp>
            <p:nvSpPr>
              <p:cNvPr id="290" name="Line 15"/>
              <p:cNvSpPr>
                <a:spLocks noChangeShapeType="1"/>
              </p:cNvSpPr>
              <p:nvPr/>
            </p:nvSpPr>
            <p:spPr bwMode="auto">
              <a:xfrm>
                <a:off x="6747770" y="2721299"/>
                <a:ext cx="207327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1" name="Line 17"/>
              <p:cNvSpPr>
                <a:spLocks noChangeShapeType="1"/>
              </p:cNvSpPr>
              <p:nvPr/>
            </p:nvSpPr>
            <p:spPr bwMode="auto">
              <a:xfrm>
                <a:off x="6747770" y="2348106"/>
                <a:ext cx="0" cy="74638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2" name="Line 18"/>
              <p:cNvSpPr>
                <a:spLocks noChangeShapeType="1"/>
              </p:cNvSpPr>
              <p:nvPr/>
            </p:nvSpPr>
            <p:spPr bwMode="auto">
              <a:xfrm>
                <a:off x="7266883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3" name="Line 19"/>
              <p:cNvSpPr>
                <a:spLocks noChangeShapeType="1"/>
              </p:cNvSpPr>
              <p:nvPr/>
            </p:nvSpPr>
            <p:spPr bwMode="auto">
              <a:xfrm>
                <a:off x="7784408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4" name="Line 20"/>
              <p:cNvSpPr>
                <a:spLocks noChangeShapeType="1"/>
              </p:cNvSpPr>
              <p:nvPr/>
            </p:nvSpPr>
            <p:spPr bwMode="auto">
              <a:xfrm>
                <a:off x="8303520" y="2348106"/>
                <a:ext cx="0" cy="74638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5" name="Line 21"/>
              <p:cNvSpPr>
                <a:spLocks noChangeShapeType="1"/>
              </p:cNvSpPr>
              <p:nvPr/>
            </p:nvSpPr>
            <p:spPr bwMode="auto">
              <a:xfrm>
                <a:off x="8821045" y="2721299"/>
                <a:ext cx="0" cy="37319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  <p:sp>
            <p:nvSpPr>
              <p:cNvPr id="296" name="Line 22"/>
              <p:cNvSpPr>
                <a:spLocks noChangeShapeType="1"/>
              </p:cNvSpPr>
              <p:nvPr/>
            </p:nvSpPr>
            <p:spPr bwMode="auto">
              <a:xfrm>
                <a:off x="8821045" y="2348106"/>
                <a:ext cx="0" cy="373193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200"/>
              </a:p>
            </p:txBody>
          </p:sp>
        </p:grpSp>
        <p:sp>
          <p:nvSpPr>
            <p:cNvPr id="297" name="Text Box 164"/>
            <p:cNvSpPr txBox="1">
              <a:spLocks noChangeArrowheads="1"/>
            </p:cNvSpPr>
            <p:nvPr/>
          </p:nvSpPr>
          <p:spPr bwMode="auto">
            <a:xfrm>
              <a:off x="5076056" y="465289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+mj-lt"/>
                </a:rPr>
                <a:t>Z= </a:t>
              </a:r>
              <a:r>
                <a:rPr kumimoji="0" lang="en-US" altLang="zh-CN" sz="1600" b="1" dirty="0" smtClean="0">
                  <a:latin typeface="+mj-lt"/>
                </a:rPr>
                <a:t>X</a:t>
              </a:r>
              <a:r>
                <a:rPr kumimoji="0" lang="en-US" altLang="zh-CN" sz="1600" b="1" baseline="-25000" dirty="0" smtClean="0">
                  <a:latin typeface="+mj-lt"/>
                </a:rPr>
                <a:t>1</a:t>
              </a:r>
              <a:r>
                <a:rPr kumimoji="0" lang="en-US" altLang="zh-CN" sz="1600" b="1" dirty="0" smtClean="0">
                  <a:latin typeface="+mj-lt"/>
                </a:rPr>
                <a:t>Q</a:t>
              </a:r>
              <a:r>
                <a:rPr kumimoji="0" lang="en-US" altLang="zh-CN" sz="1600" b="1" baseline="-25000" dirty="0" smtClean="0">
                  <a:latin typeface="+mj-lt"/>
                </a:rPr>
                <a:t>2</a:t>
              </a:r>
              <a:r>
                <a:rPr kumimoji="0" lang="en-US" altLang="zh-CN" sz="1600" b="1" baseline="30000" dirty="0" smtClean="0">
                  <a:latin typeface="+mj-lt"/>
                </a:rPr>
                <a:t>n</a:t>
              </a:r>
              <a:r>
                <a:rPr kumimoji="0" lang="en-US" altLang="zh-CN" sz="1600" b="1" baseline="-25000" dirty="0" smtClean="0">
                  <a:latin typeface="+mj-lt"/>
                </a:rPr>
                <a:t> </a:t>
              </a:r>
              <a:endParaRPr lang="en-US" altLang="zh-CN" sz="1600" dirty="0">
                <a:latin typeface="+mj-lt"/>
              </a:endParaRPr>
            </a:p>
          </p:txBody>
        </p:sp>
        <p:sp>
          <p:nvSpPr>
            <p:cNvPr id="298" name="AutoShape 43"/>
            <p:cNvSpPr>
              <a:spLocks noChangeArrowheads="1"/>
            </p:cNvSpPr>
            <p:nvPr/>
          </p:nvSpPr>
          <p:spPr bwMode="auto">
            <a:xfrm>
              <a:off x="5873477" y="3968477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sp>
        <p:nvSpPr>
          <p:cNvPr id="220" name="Text Box 4"/>
          <p:cNvSpPr txBox="1">
            <a:spLocks noChangeArrowheads="1"/>
          </p:cNvSpPr>
          <p:nvPr/>
        </p:nvSpPr>
        <p:spPr bwMode="auto">
          <a:xfrm>
            <a:off x="1763688" y="104775"/>
            <a:ext cx="58326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利用触发器设计同步时序逻辑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800" b="1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13382</Words>
  <Application>WPS 演示</Application>
  <PresentationFormat>全屏显示(16:9)</PresentationFormat>
  <Paragraphs>6136</Paragraphs>
  <Slides>51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3" baseType="lpstr">
      <vt:lpstr>Arial</vt:lpstr>
      <vt:lpstr>宋体</vt:lpstr>
      <vt:lpstr>Wingdings</vt:lpstr>
      <vt:lpstr>Times New Roman</vt:lpstr>
      <vt:lpstr>黑体</vt:lpstr>
      <vt:lpstr>等线 Light</vt:lpstr>
      <vt:lpstr>Segoe UI Black</vt:lpstr>
      <vt:lpstr>隶书</vt:lpstr>
      <vt:lpstr>Arial Unicode MS</vt:lpstr>
      <vt:lpstr>楷体_GB2312</vt:lpstr>
      <vt:lpstr>新宋体</vt:lpstr>
      <vt:lpstr>微软雅黑</vt:lpstr>
      <vt:lpstr>Calibri</vt:lpstr>
      <vt:lpstr>Tahoma</vt:lpstr>
      <vt:lpstr>Arial Narrow</vt:lpstr>
      <vt:lpstr>Arial</vt:lpstr>
      <vt:lpstr>等线</vt:lpstr>
      <vt:lpstr>Soaring</vt:lpstr>
      <vt:lpstr>主题1</vt:lpstr>
      <vt:lpstr>Office 主题​​</vt:lpstr>
      <vt:lpstr>Equation.3</vt:lpstr>
      <vt:lpstr>Equation.3</vt:lpstr>
      <vt:lpstr>PowerPoint 演示文稿</vt:lpstr>
      <vt:lpstr>用触发器设计同步时序逻辑—实例 </vt:lpstr>
      <vt:lpstr>PowerPoint 演示文稿</vt:lpstr>
      <vt:lpstr>PowerPoint 演示文稿</vt:lpstr>
      <vt:lpstr>用触发器设计同步时序逻辑—实例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用触发器设计同步时序逻辑—实例 </vt:lpstr>
      <vt:lpstr>PowerPoint 演示文稿</vt:lpstr>
      <vt:lpstr>PowerPoint 演示文稿</vt:lpstr>
      <vt:lpstr>PowerPoint 演示文稿</vt:lpstr>
      <vt:lpstr>PowerPoint 演示文稿</vt:lpstr>
      <vt:lpstr>用触发器设计同步时序逻辑—实例 </vt:lpstr>
      <vt:lpstr>PowerPoint 演示文稿</vt:lpstr>
      <vt:lpstr>PowerPoint 演示文稿</vt:lpstr>
      <vt:lpstr>用触发器设计同步时序逻辑—实例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利用触发器设计时序逻辑——实例 </vt:lpstr>
      <vt:lpstr>PowerPoint 演示文稿</vt:lpstr>
      <vt:lpstr>用触发器设计同步时序逻辑—实例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forrest</cp:lastModifiedBy>
  <cp:revision>2442</cp:revision>
  <dcterms:created xsi:type="dcterms:W3CDTF">2002-03-18T12:39:00Z</dcterms:created>
  <dcterms:modified xsi:type="dcterms:W3CDTF">2020-11-16T00:32:14Z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