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944" r:id="rId2"/>
    <p:sldId id="945" r:id="rId3"/>
    <p:sldId id="946" r:id="rId4"/>
    <p:sldId id="947" r:id="rId5"/>
    <p:sldId id="948" r:id="rId6"/>
    <p:sldId id="949" r:id="rId7"/>
    <p:sldId id="950" r:id="rId8"/>
    <p:sldId id="951" r:id="rId9"/>
    <p:sldId id="952" r:id="rId10"/>
    <p:sldId id="953" r:id="rId11"/>
    <p:sldId id="954" r:id="rId12"/>
    <p:sldId id="955" r:id="rId13"/>
    <p:sldId id="956" r:id="rId14"/>
    <p:sldId id="957" r:id="rId15"/>
    <p:sldId id="958" r:id="rId16"/>
    <p:sldId id="959" r:id="rId17"/>
    <p:sldId id="960" r:id="rId18"/>
    <p:sldId id="961" r:id="rId19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7">
          <p15:clr>
            <a:srgbClr val="A4A3A4"/>
          </p15:clr>
        </p15:guide>
        <p15:guide id="2" pos="29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CCECFF"/>
    <a:srgbClr val="99FF99"/>
    <a:srgbClr val="00FFCC"/>
    <a:srgbClr val="003300"/>
    <a:srgbClr val="00CC00"/>
    <a:srgbClr val="FFFF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8"/>
    <p:restoredTop sz="88479" autoAdjust="0"/>
  </p:normalViewPr>
  <p:slideViewPr>
    <p:cSldViewPr showGuides="1">
      <p:cViewPr varScale="1">
        <p:scale>
          <a:sx n="106" d="100"/>
          <a:sy n="106" d="100"/>
        </p:scale>
        <p:origin x="1608" y="102"/>
      </p:cViewPr>
      <p:guideLst>
        <p:guide orient="horz" pos="1597"/>
        <p:guide pos="2902"/>
      </p:guideLst>
    </p:cSldViewPr>
  </p:slideViewPr>
  <p:outlineViewPr>
    <p:cViewPr>
      <p:scale>
        <a:sx n="50" d="100"/>
        <a:sy n="50" d="100"/>
      </p:scale>
      <p:origin x="0" y="-432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kumimoji="1" sz="1200">
                <a:effectLst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kumimoji="1" sz="1200">
                <a:effectLst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kumimoji="1" sz="1200">
                <a:effectLst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noProof="1" dirty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A9200C1-2312-4BC1-A952-AF3A1AD632E8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70C0C9E-35DB-41B1-BFE0-8B8C3BC16AC0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2019/11/13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编辑母版文本样式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AADC110-36C8-4044-AF0D-EE53A8EB305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614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14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2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5966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662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/>
            <a:r>
              <a:rPr lang="zh-CN" altLang="en-US" dirty="0"/>
              <a:t>因为是下降沿触发，因此触发器</a:t>
            </a:r>
            <a:r>
              <a:rPr lang="en-US" altLang="zh-CN" dirty="0"/>
              <a:t>cp</a:t>
            </a:r>
            <a:r>
              <a:rPr lang="zh-CN" altLang="en-US" dirty="0"/>
              <a:t>的接法表格中，箭头是针对</a:t>
            </a:r>
            <a:r>
              <a:rPr lang="en-US" altLang="zh-CN" dirty="0"/>
              <a:t>1 -&gt;0</a:t>
            </a:r>
            <a:r>
              <a:rPr lang="zh-CN" altLang="en-US" dirty="0"/>
              <a:t>的情况。</a:t>
            </a:r>
            <a:endParaRPr lang="en-US" altLang="zh-CN" dirty="0"/>
          </a:p>
          <a:p>
            <a:pPr lvl="0" eaLnBrk="1" hangingPunct="1"/>
            <a:endParaRPr lang="en-US" altLang="zh-CN" dirty="0"/>
          </a:p>
          <a:p>
            <a:pPr lvl="0" eaLnBrk="1" hangingPunct="1"/>
            <a:r>
              <a:rPr lang="zh-CN" altLang="en-US" dirty="0"/>
              <a:t>因为“</a:t>
            </a:r>
            <a:r>
              <a:rPr kumimoji="0" lang="zh-CN" altLang="en-US" sz="1200" b="1" kern="1200" cap="none" spc="0" normalizeH="0" baseline="0" noProof="0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在满足翻转的前提下，时钟脉冲越少越好</a:t>
            </a:r>
            <a:r>
              <a:rPr lang="zh-CN" altLang="en-US" dirty="0"/>
              <a:t>”，对于</a:t>
            </a:r>
            <a:r>
              <a:rPr lang="en-US" altLang="zh-CN" dirty="0"/>
              <a:t>q3</a:t>
            </a:r>
            <a:r>
              <a:rPr lang="zh-CN" altLang="en-US" dirty="0"/>
              <a:t>而言，</a:t>
            </a:r>
            <a:r>
              <a:rPr lang="en-US" altLang="zh-CN" dirty="0"/>
              <a:t>q1</a:t>
            </a:r>
            <a:r>
              <a:rPr lang="zh-CN" altLang="en-US" dirty="0"/>
              <a:t>可以提供两个下降沿，但提供的下降沿的位置不适合</a:t>
            </a:r>
            <a:r>
              <a:rPr lang="en-US" altLang="zh-CN" dirty="0"/>
              <a:t>q3</a:t>
            </a:r>
            <a:r>
              <a:rPr lang="zh-CN" altLang="en-US" dirty="0"/>
              <a:t>的翻转，所以“</a:t>
            </a:r>
            <a:r>
              <a:rPr lang="en-US" altLang="zh-CN" sz="12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CP</a:t>
            </a:r>
            <a:r>
              <a:rPr lang="en-US" altLang="zh-CN" sz="1200" b="1" baseline="-25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 </a:t>
            </a:r>
            <a:r>
              <a:rPr lang="zh-CN" altLang="en-US" sz="12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只能接</a:t>
            </a:r>
            <a:r>
              <a:rPr lang="en-US" altLang="zh-CN" sz="12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CP</a:t>
            </a:r>
            <a:r>
              <a:rPr lang="zh-CN" altLang="en-US" dirty="0"/>
              <a:t>”。</a:t>
            </a:r>
          </a:p>
        </p:txBody>
      </p:sp>
      <p:sp>
        <p:nvSpPr>
          <p:cNvPr id="2662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13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37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  <p:sp>
        <p:nvSpPr>
          <p:cNvPr id="337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17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3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0242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注意：</a:t>
            </a:r>
            <a:r>
              <a:rPr lang="en-US" altLang="zh-CN" dirty="0"/>
              <a:t>s3</a:t>
            </a:r>
            <a:r>
              <a:rPr lang="zh-CN" altLang="en-US" dirty="0"/>
              <a:t>在输入为从</a:t>
            </a:r>
            <a:r>
              <a:rPr lang="en-US" altLang="zh-CN" dirty="0"/>
              <a:t>10</a:t>
            </a:r>
            <a:r>
              <a:rPr lang="zh-CN" altLang="en-US" dirty="0"/>
              <a:t>改变为</a:t>
            </a:r>
            <a:r>
              <a:rPr lang="en-US" altLang="zh-CN" dirty="0"/>
              <a:t>00</a:t>
            </a:r>
            <a:r>
              <a:rPr lang="zh-CN" altLang="en-US" dirty="0"/>
              <a:t>时，</a:t>
            </a:r>
            <a:r>
              <a:rPr lang="en-US" altLang="zh-CN" dirty="0"/>
              <a:t>s3</a:t>
            </a:r>
            <a:r>
              <a:rPr lang="zh-CN" altLang="en-US" dirty="0"/>
              <a:t>状态是不变的，并且</a:t>
            </a:r>
            <a:r>
              <a:rPr lang="en-US" altLang="zh-CN" dirty="0"/>
              <a:t>z</a:t>
            </a:r>
            <a:r>
              <a:rPr lang="zh-CN" altLang="en-US" dirty="0"/>
              <a:t>输出为</a:t>
            </a:r>
            <a:r>
              <a:rPr lang="en-US" altLang="zh-CN" dirty="0"/>
              <a:t>0. </a:t>
            </a:r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4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229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对于左上角的状态表，对于行</a:t>
            </a:r>
            <a:r>
              <a:rPr lang="en-US" altLang="zh-CN" dirty="0"/>
              <a:t>s3</a:t>
            </a:r>
            <a:r>
              <a:rPr lang="zh-CN" altLang="en-US" dirty="0"/>
              <a:t>，其次态分别为</a:t>
            </a:r>
            <a:r>
              <a:rPr lang="en-US" altLang="zh-CN" dirty="0"/>
              <a:t>s3</a:t>
            </a:r>
            <a:r>
              <a:rPr lang="zh-CN" altLang="en-US" dirty="0"/>
              <a:t>，</a:t>
            </a:r>
            <a:r>
              <a:rPr lang="en-US" altLang="zh-CN" dirty="0"/>
              <a:t>s0</a:t>
            </a:r>
            <a:r>
              <a:rPr lang="zh-CN" altLang="en-US" dirty="0"/>
              <a:t>，</a:t>
            </a:r>
            <a:r>
              <a:rPr lang="en-US" altLang="zh-CN" dirty="0"/>
              <a:t>s1</a:t>
            </a:r>
            <a:r>
              <a:rPr lang="zh-CN" altLang="en-US" dirty="0"/>
              <a:t>，对于行</a:t>
            </a:r>
            <a:r>
              <a:rPr lang="en-US" altLang="zh-CN" dirty="0"/>
              <a:t>s0</a:t>
            </a:r>
            <a:r>
              <a:rPr lang="zh-CN" altLang="en-US" dirty="0"/>
              <a:t>，次态分别为</a:t>
            </a:r>
            <a:r>
              <a:rPr lang="en-US" altLang="zh-CN" dirty="0"/>
              <a:t>s0</a:t>
            </a:r>
            <a:r>
              <a:rPr lang="zh-CN" altLang="en-US" dirty="0"/>
              <a:t>，</a:t>
            </a:r>
            <a:r>
              <a:rPr lang="en-US" altLang="zh-CN" dirty="0"/>
              <a:t>s0</a:t>
            </a:r>
            <a:r>
              <a:rPr lang="zh-CN" altLang="en-US" dirty="0"/>
              <a:t>，</a:t>
            </a:r>
            <a:r>
              <a:rPr lang="en-US" altLang="zh-CN" dirty="0"/>
              <a:t>s1</a:t>
            </a:r>
            <a:r>
              <a:rPr lang="zh-CN" altLang="en-US" dirty="0"/>
              <a:t>，因为</a:t>
            </a:r>
            <a:r>
              <a:rPr lang="en-US" altLang="zh-CN" dirty="0"/>
              <a:t>s3</a:t>
            </a:r>
            <a:r>
              <a:rPr lang="zh-CN" altLang="en-US" dirty="0"/>
              <a:t>和</a:t>
            </a:r>
            <a:r>
              <a:rPr lang="en-US" altLang="zh-CN" dirty="0"/>
              <a:t>s0</a:t>
            </a:r>
            <a:r>
              <a:rPr lang="zh-CN" altLang="en-US" dirty="0"/>
              <a:t>在输入为</a:t>
            </a:r>
            <a:r>
              <a:rPr lang="en-US" altLang="zh-CN" dirty="0"/>
              <a:t>00</a:t>
            </a:r>
            <a:r>
              <a:rPr lang="zh-CN" altLang="en-US" dirty="0"/>
              <a:t>时，其状态保持不变，输入为</a:t>
            </a:r>
            <a:r>
              <a:rPr lang="en-US" altLang="zh-CN" dirty="0"/>
              <a:t>01</a:t>
            </a:r>
            <a:r>
              <a:rPr lang="zh-CN" altLang="en-US" dirty="0"/>
              <a:t>和</a:t>
            </a:r>
            <a:r>
              <a:rPr lang="en-US" altLang="zh-CN" dirty="0"/>
              <a:t>10</a:t>
            </a:r>
            <a:r>
              <a:rPr lang="zh-CN" altLang="en-US" dirty="0"/>
              <a:t>时，次态是相同的，因此</a:t>
            </a:r>
            <a:r>
              <a:rPr lang="en-US" altLang="zh-CN" dirty="0"/>
              <a:t>s0</a:t>
            </a:r>
            <a:r>
              <a:rPr lang="zh-CN" altLang="en-US" dirty="0"/>
              <a:t>和</a:t>
            </a:r>
            <a:r>
              <a:rPr lang="en-US" altLang="zh-CN" dirty="0"/>
              <a:t>s3</a:t>
            </a:r>
            <a:r>
              <a:rPr lang="zh-CN" altLang="en-US" dirty="0"/>
              <a:t>时可以合并的。</a:t>
            </a:r>
          </a:p>
        </p:txBody>
      </p:sp>
      <p:sp>
        <p:nvSpPr>
          <p:cNvPr id="1229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5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4338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状态真值转移表</a:t>
            </a:r>
          </a:p>
        </p:txBody>
      </p:sp>
      <p:sp>
        <p:nvSpPr>
          <p:cNvPr id="1433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6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638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638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7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843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这是米里电路</a:t>
            </a:r>
          </a:p>
        </p:txBody>
      </p:sp>
      <p:sp>
        <p:nvSpPr>
          <p:cNvPr id="1843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8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0482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/>
            <a:r>
              <a:rPr lang="zh-CN" altLang="en-US" dirty="0"/>
              <a:t>输入为</a:t>
            </a:r>
            <a:r>
              <a:rPr lang="en-US" altLang="zh-CN" dirty="0"/>
              <a:t>x1</a:t>
            </a:r>
            <a:r>
              <a:rPr lang="zh-CN" altLang="en-US" dirty="0"/>
              <a:t>，</a:t>
            </a:r>
            <a:r>
              <a:rPr lang="en-US" altLang="zh-CN" dirty="0"/>
              <a:t>x2</a:t>
            </a:r>
            <a:r>
              <a:rPr lang="zh-CN" altLang="en-US" dirty="0"/>
              <a:t>和</a:t>
            </a:r>
            <a:r>
              <a:rPr lang="en-US" altLang="zh-CN" dirty="0"/>
              <a:t>x3</a:t>
            </a:r>
            <a:r>
              <a:rPr lang="zh-CN" altLang="en-US" dirty="0"/>
              <a:t>，所以输入种类为</a:t>
            </a:r>
            <a:r>
              <a:rPr lang="en-US" altLang="zh-CN" dirty="0"/>
              <a:t>3+1=4</a:t>
            </a:r>
            <a:r>
              <a:rPr lang="zh-CN" altLang="en-US" dirty="0"/>
              <a:t>，分别为</a:t>
            </a:r>
            <a:r>
              <a:rPr lang="en-US" altLang="zh-CN" dirty="0"/>
              <a:t>000,001,010,100.</a:t>
            </a:r>
          </a:p>
          <a:p>
            <a:pPr lvl="0" eaLnBrk="1" hangingPunct="1"/>
            <a:r>
              <a:rPr lang="zh-CN" altLang="en-US" dirty="0"/>
              <a:t>注意：</a:t>
            </a:r>
            <a:r>
              <a:rPr lang="en-US" altLang="zh-CN" dirty="0"/>
              <a:t>x1</a:t>
            </a:r>
            <a:r>
              <a:rPr lang="zh-CN" altLang="en-US" dirty="0"/>
              <a:t>，</a:t>
            </a:r>
            <a:r>
              <a:rPr lang="en-US" altLang="zh-CN" dirty="0"/>
              <a:t>x2</a:t>
            </a:r>
            <a:r>
              <a:rPr lang="zh-CN" altLang="en-US" dirty="0"/>
              <a:t>和</a:t>
            </a:r>
            <a:r>
              <a:rPr lang="en-US" altLang="zh-CN" dirty="0"/>
              <a:t>x3</a:t>
            </a:r>
            <a:r>
              <a:rPr lang="zh-CN" altLang="en-US" dirty="0"/>
              <a:t>的脉冲，一定是连续的依次脉冲，否则就进入相应的状态。</a:t>
            </a:r>
          </a:p>
        </p:txBody>
      </p:sp>
      <p:sp>
        <p:nvSpPr>
          <p:cNvPr id="2048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9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253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/>
            <a:r>
              <a:rPr lang="zh-CN" altLang="en-US" dirty="0"/>
              <a:t>我觉得</a:t>
            </a:r>
            <a:r>
              <a:rPr lang="en-US" altLang="zh-CN" dirty="0"/>
              <a:t>s3</a:t>
            </a:r>
            <a:r>
              <a:rPr lang="zh-CN" altLang="en-US" dirty="0"/>
              <a:t>状态时，输入</a:t>
            </a:r>
            <a:r>
              <a:rPr lang="en-US" altLang="zh-CN" dirty="0"/>
              <a:t>000</a:t>
            </a:r>
            <a:r>
              <a:rPr lang="zh-CN" altLang="en-US" dirty="0"/>
              <a:t>时，状态转移到</a:t>
            </a:r>
            <a:r>
              <a:rPr lang="en-US" altLang="zh-CN" dirty="0"/>
              <a:t>s0</a:t>
            </a:r>
            <a:r>
              <a:rPr lang="zh-CN" altLang="en-US" dirty="0"/>
              <a:t>。但本</a:t>
            </a:r>
            <a:r>
              <a:rPr lang="en-US" altLang="zh-CN" dirty="0"/>
              <a:t>slide</a:t>
            </a:r>
            <a:r>
              <a:rPr lang="zh-CN" altLang="en-US" dirty="0"/>
              <a:t>为状态不变，仍旧是</a:t>
            </a:r>
            <a:r>
              <a:rPr lang="en-US" altLang="zh-CN" dirty="0"/>
              <a:t>s3.</a:t>
            </a:r>
            <a:endParaRPr lang="zh-CN" altLang="en-US" dirty="0"/>
          </a:p>
        </p:txBody>
      </p:sp>
      <p:sp>
        <p:nvSpPr>
          <p:cNvPr id="2253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10</a:t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8457" y="548680"/>
            <a:ext cx="7772400" cy="576262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4693836-1615-4B1E-906B-4B0EA14E70B6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4693836-1615-4B1E-906B-4B0EA14E70B6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4693836-1615-4B1E-906B-4B0EA14E70B6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19138" y="115888"/>
            <a:ext cx="7772400" cy="5762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/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546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eaLnBrk="1" hangingPunct="1">
              <a:buFontTx/>
              <a:buNone/>
              <a:defRPr kumimoji="0" sz="1400">
                <a:effectLst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46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algn="ctr" eaLnBrk="1" hangingPunct="1">
              <a:buFontTx/>
              <a:buNone/>
              <a:defRPr kumimoji="0" sz="1400">
                <a:effectLst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46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 noProof="1" smtClean="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4693836-1615-4B1E-906B-4B0EA14E70B6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9"/>
          <p:cNvSpPr>
            <a:spLocks noGrp="1"/>
          </p:cNvSpPr>
          <p:nvPr>
            <p:ph type="body"/>
          </p:nvPr>
        </p:nvSpPr>
        <p:spPr>
          <a:xfrm>
            <a:off x="685800" y="981075"/>
            <a:ext cx="7772400" cy="46799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endParaRPr lang="zh-CN" alt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defRPr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image" Target="../media/image4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9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5" Type="http://schemas.openxmlformats.org/officeDocument/2006/relationships/image" Target="../media/image1.png"/><Relationship Id="rId15" Type="http://schemas.openxmlformats.org/officeDocument/2006/relationships/image" Target="../media/image8.wmf"/><Relationship Id="rId10" Type="http://schemas.openxmlformats.org/officeDocument/2006/relationships/oleObject" Target="../embeddings/oleObject4.bin"/><Relationship Id="rId4" Type="http://schemas.openxmlformats.org/officeDocument/2006/relationships/image" Target="../media/image3.wmf"/><Relationship Id="rId9" Type="http://schemas.openxmlformats.org/officeDocument/2006/relationships/image" Target="../media/image5.wmf"/><Relationship Id="rId14" Type="http://schemas.openxmlformats.org/officeDocument/2006/relationships/oleObject" Target="../embeddings/oleObject6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7.wmf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8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1.pn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8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5"/>
          <p:cNvSpPr/>
          <p:nvPr/>
        </p:nvSpPr>
        <p:spPr>
          <a:xfrm>
            <a:off x="1187450" y="1700213"/>
            <a:ext cx="6840538" cy="11064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buSzTx/>
            </a:pPr>
            <a:r>
              <a:rPr lang="zh-CN" altLang="en-US" sz="6600" b="1" dirty="0">
                <a:solidFill>
                  <a:srgbClr val="000000"/>
                </a:solidFill>
                <a:latin typeface="Segoe UI Black" panose="020B0A02040204020203" pitchFamily="34" charset="0"/>
                <a:ea typeface="黑体" panose="02010609060101010101" pitchFamily="49" charset="-122"/>
              </a:rPr>
              <a:t>数字逻辑设计</a:t>
            </a:r>
            <a:endParaRPr lang="zh-CN" altLang="en-US" sz="3600" dirty="0">
              <a:solidFill>
                <a:srgbClr val="00000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sp>
        <p:nvSpPr>
          <p:cNvPr id="4099" name="矩形 6"/>
          <p:cNvSpPr/>
          <p:nvPr/>
        </p:nvSpPr>
        <p:spPr>
          <a:xfrm>
            <a:off x="5076825" y="4797425"/>
            <a:ext cx="3743325" cy="11985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SzTx/>
            </a:pP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张春慨</a:t>
            </a:r>
          </a:p>
          <a:p>
            <a:pPr>
              <a:buSzTx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School of Computer Science</a:t>
            </a:r>
          </a:p>
          <a:p>
            <a:pPr>
              <a:buSzTx/>
            </a:pP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ckzhang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@hit.edu.cn</a:t>
            </a:r>
          </a:p>
        </p:txBody>
      </p:sp>
      <p:sp>
        <p:nvSpPr>
          <p:cNvPr id="4100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2075" tIns="46038" rIns="92075" bIns="46038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2"/>
                </a:solidFill>
              </a:rPr>
              <a:t>1</a:t>
            </a:fld>
            <a:endParaRPr lang="en-US" altLang="zh-CN" sz="14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7" descr="ELEGLIN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88" y="1168400"/>
            <a:ext cx="7416800" cy="523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06" name="Text Box 4"/>
          <p:cNvSpPr txBox="1"/>
          <p:nvPr/>
        </p:nvSpPr>
        <p:spPr>
          <a:xfrm>
            <a:off x="785813" y="1571625"/>
            <a:ext cx="2071687" cy="3698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>
              <a:spcBef>
                <a:spcPct val="50000"/>
              </a:spcBef>
              <a:buSzTx/>
            </a:pPr>
            <a:r>
              <a:rPr lang="en-US" altLang="zh-CN" sz="18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②</a:t>
            </a:r>
            <a:r>
              <a:rPr lang="en-US" altLang="zh-CN" sz="18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8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状态转换情况</a:t>
            </a:r>
          </a:p>
        </p:txBody>
      </p:sp>
      <p:sp>
        <p:nvSpPr>
          <p:cNvPr id="7" name="Text Box 31"/>
          <p:cNvSpPr txBox="1"/>
          <p:nvPr/>
        </p:nvSpPr>
        <p:spPr>
          <a:xfrm>
            <a:off x="5976755" y="2303485"/>
            <a:ext cx="717636" cy="237232"/>
          </a:xfrm>
          <a:prstGeom prst="rect">
            <a:avLst/>
          </a:prstGeom>
          <a:noFill/>
          <a:ln w="19050">
            <a:noFill/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buSzTx/>
            </a:pPr>
            <a:r>
              <a:rPr lang="en-US" altLang="zh-CN" sz="14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(Z=1)</a:t>
            </a:r>
            <a:endParaRPr lang="en-US" altLang="zh-CN" sz="14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9" name="Text Box 33"/>
          <p:cNvSpPr txBox="1"/>
          <p:nvPr/>
        </p:nvSpPr>
        <p:spPr>
          <a:xfrm>
            <a:off x="714375" y="3429000"/>
            <a:ext cx="2057400" cy="3698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>
              <a:spcBef>
                <a:spcPct val="50000"/>
              </a:spcBef>
              <a:buSzTx/>
            </a:pPr>
            <a:r>
              <a:rPr lang="zh-CN" altLang="en-US" sz="18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③</a:t>
            </a:r>
            <a:r>
              <a:rPr lang="zh-CN" altLang="en-US" sz="18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8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Mealy </a:t>
            </a:r>
            <a:r>
              <a:rPr lang="zh-CN" altLang="en-US" sz="18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状态图</a:t>
            </a:r>
          </a:p>
        </p:txBody>
      </p:sp>
      <p:graphicFrame>
        <p:nvGraphicFramePr>
          <p:cNvPr id="117" name="表格 116"/>
          <p:cNvGraphicFramePr>
            <a:graphicFrameLocks noGrp="1"/>
          </p:cNvGraphicFramePr>
          <p:nvPr/>
        </p:nvGraphicFramePr>
        <p:xfrm>
          <a:off x="4427538" y="4214813"/>
          <a:ext cx="4608513" cy="137800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85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1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0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1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69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kern="1200" baseline="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现态</a:t>
                      </a:r>
                      <a:endParaRPr lang="zh-CN" altLang="en-US" sz="1400" b="1" kern="1200" baseline="0" dirty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 marB="0" anchor="ctr" anchorCtr="1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kern="1200" dirty="0">
                          <a:latin typeface="+mj-lt"/>
                        </a:rPr>
                        <a:t>Q</a:t>
                      </a:r>
                      <a:r>
                        <a:rPr lang="en-US" altLang="zh-CN" sz="1400" kern="1200" baseline="30000" dirty="0">
                          <a:latin typeface="+mj-lt"/>
                        </a:rPr>
                        <a:t>n+1</a:t>
                      </a:r>
                      <a:r>
                        <a:rPr lang="en-US" altLang="zh-CN" sz="1400" kern="1200" baseline="0" dirty="0">
                          <a:latin typeface="+mj-lt"/>
                        </a:rPr>
                        <a:t>/ </a:t>
                      </a:r>
                      <a:r>
                        <a:rPr lang="en-US" altLang="zh-CN" sz="1400" kern="1200" baseline="0" dirty="0">
                          <a:solidFill>
                            <a:srgbClr val="C00000"/>
                          </a:solidFill>
                          <a:latin typeface="+mj-lt"/>
                        </a:rPr>
                        <a:t>Z</a:t>
                      </a:r>
                      <a:endParaRPr lang="zh-CN" altLang="en-US" sz="1400" b="1" kern="1200" baseline="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4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>
                          <a:latin typeface="+mj-lt"/>
                        </a:rPr>
                        <a:t>Q</a:t>
                      </a:r>
                      <a:r>
                        <a:rPr lang="en-US" altLang="zh-CN" sz="1400" b="1" baseline="30000" dirty="0" err="1">
                          <a:latin typeface="+mj-lt"/>
                        </a:rPr>
                        <a:t>n</a:t>
                      </a:r>
                      <a:endParaRPr lang="zh-CN" altLang="en-US" sz="1400" b="1" baseline="30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00CC"/>
                          </a:solidFill>
                          <a:latin typeface="+mj-lt"/>
                        </a:rPr>
                        <a:t>X</a:t>
                      </a:r>
                      <a:r>
                        <a:rPr lang="en-US" altLang="zh-CN" sz="1400" b="1" baseline="-25000" dirty="0">
                          <a:solidFill>
                            <a:srgbClr val="0000CC"/>
                          </a:solidFill>
                          <a:latin typeface="+mj-lt"/>
                        </a:rPr>
                        <a:t>1</a:t>
                      </a:r>
                      <a:r>
                        <a:rPr lang="en-US" altLang="zh-CN" sz="1400" b="1" dirty="0">
                          <a:solidFill>
                            <a:srgbClr val="0000CC"/>
                          </a:solidFill>
                          <a:latin typeface="+mj-lt"/>
                        </a:rPr>
                        <a:t>X</a:t>
                      </a:r>
                      <a:r>
                        <a:rPr lang="en-US" altLang="zh-CN" sz="1400" b="1" kern="1200" baseline="-25000" dirty="0">
                          <a:solidFill>
                            <a:srgbClr val="0000CC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400" b="1" kern="1200" dirty="0">
                          <a:solidFill>
                            <a:srgbClr val="0000CC"/>
                          </a:solidFill>
                          <a:latin typeface="+mj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altLang="zh-CN" sz="1400" b="1" kern="1200" baseline="-25000" dirty="0">
                          <a:solidFill>
                            <a:srgbClr val="0000CC"/>
                          </a:solidFill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1400" b="1" dirty="0">
                          <a:solidFill>
                            <a:srgbClr val="0000CC"/>
                          </a:solidFill>
                          <a:latin typeface="+mj-lt"/>
                        </a:rPr>
                        <a:t>=000</a:t>
                      </a:r>
                      <a:endParaRPr lang="zh-CN" altLang="en-US" sz="1400" b="1" baseline="30000" dirty="0">
                        <a:solidFill>
                          <a:srgbClr val="0000CC"/>
                        </a:solidFill>
                        <a:latin typeface="+mj-lt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00CC"/>
                          </a:solidFill>
                          <a:latin typeface="+mj-lt"/>
                        </a:rPr>
                        <a:t>X</a:t>
                      </a:r>
                      <a:r>
                        <a:rPr lang="en-US" altLang="zh-CN" sz="1400" b="1" baseline="-25000" dirty="0">
                          <a:solidFill>
                            <a:srgbClr val="0000CC"/>
                          </a:solidFill>
                          <a:latin typeface="+mj-lt"/>
                        </a:rPr>
                        <a:t>1</a:t>
                      </a:r>
                      <a:r>
                        <a:rPr lang="en-US" altLang="zh-CN" sz="1400" b="1" dirty="0">
                          <a:solidFill>
                            <a:srgbClr val="0000CC"/>
                          </a:solidFill>
                          <a:latin typeface="+mj-lt"/>
                        </a:rPr>
                        <a:t>X</a:t>
                      </a:r>
                      <a:r>
                        <a:rPr lang="en-US" altLang="zh-CN" sz="1400" b="1" kern="1200" baseline="-25000" dirty="0">
                          <a:solidFill>
                            <a:srgbClr val="0000CC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400" b="1" kern="1200" dirty="0">
                          <a:solidFill>
                            <a:srgbClr val="0000CC"/>
                          </a:solidFill>
                          <a:latin typeface="+mj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altLang="zh-CN" sz="1400" b="1" kern="1200" baseline="-25000" dirty="0">
                          <a:solidFill>
                            <a:srgbClr val="0000CC"/>
                          </a:solidFill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1400" b="1" dirty="0">
                          <a:solidFill>
                            <a:srgbClr val="0000CC"/>
                          </a:solidFill>
                          <a:latin typeface="+mj-lt"/>
                        </a:rPr>
                        <a:t>=100</a:t>
                      </a:r>
                      <a:endParaRPr lang="zh-CN" altLang="en-US" sz="1400" b="1" baseline="30000" dirty="0">
                        <a:solidFill>
                          <a:srgbClr val="0000CC"/>
                        </a:solidFill>
                        <a:latin typeface="+mj-lt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00CC"/>
                          </a:solidFill>
                          <a:latin typeface="+mj-lt"/>
                        </a:rPr>
                        <a:t>X</a:t>
                      </a:r>
                      <a:r>
                        <a:rPr lang="en-US" altLang="zh-CN" sz="1400" b="1" baseline="-25000" dirty="0">
                          <a:solidFill>
                            <a:srgbClr val="0000CC"/>
                          </a:solidFill>
                          <a:latin typeface="+mj-lt"/>
                        </a:rPr>
                        <a:t>1</a:t>
                      </a:r>
                      <a:r>
                        <a:rPr lang="en-US" altLang="zh-CN" sz="1400" b="1" dirty="0">
                          <a:solidFill>
                            <a:srgbClr val="0000CC"/>
                          </a:solidFill>
                          <a:latin typeface="+mj-lt"/>
                        </a:rPr>
                        <a:t>X</a:t>
                      </a:r>
                      <a:r>
                        <a:rPr lang="en-US" altLang="zh-CN" sz="1400" b="1" kern="1200" baseline="-25000" dirty="0">
                          <a:solidFill>
                            <a:srgbClr val="0000CC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400" b="1" kern="1200" dirty="0">
                          <a:solidFill>
                            <a:srgbClr val="0000CC"/>
                          </a:solidFill>
                          <a:latin typeface="+mj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altLang="zh-CN" sz="1400" b="1" kern="1200" baseline="-25000" dirty="0">
                          <a:solidFill>
                            <a:srgbClr val="0000CC"/>
                          </a:solidFill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1400" b="1" dirty="0">
                          <a:solidFill>
                            <a:srgbClr val="0000CC"/>
                          </a:solidFill>
                          <a:latin typeface="+mj-lt"/>
                        </a:rPr>
                        <a:t>=010</a:t>
                      </a:r>
                      <a:endParaRPr lang="zh-CN" altLang="en-US" sz="1400" b="1" baseline="30000" dirty="0">
                        <a:solidFill>
                          <a:srgbClr val="0000CC"/>
                        </a:solidFill>
                        <a:latin typeface="+mj-lt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00CC"/>
                          </a:solidFill>
                          <a:latin typeface="+mj-lt"/>
                        </a:rPr>
                        <a:t>X</a:t>
                      </a:r>
                      <a:r>
                        <a:rPr lang="en-US" altLang="zh-CN" sz="1400" b="1" baseline="-25000" dirty="0">
                          <a:solidFill>
                            <a:srgbClr val="0000CC"/>
                          </a:solidFill>
                          <a:latin typeface="+mj-lt"/>
                        </a:rPr>
                        <a:t>1</a:t>
                      </a:r>
                      <a:r>
                        <a:rPr lang="en-US" altLang="zh-CN" sz="1400" b="1" dirty="0">
                          <a:solidFill>
                            <a:srgbClr val="0000CC"/>
                          </a:solidFill>
                          <a:latin typeface="+mj-lt"/>
                        </a:rPr>
                        <a:t>X</a:t>
                      </a:r>
                      <a:r>
                        <a:rPr lang="en-US" altLang="zh-CN" sz="1400" b="1" kern="1200" baseline="-25000" dirty="0">
                          <a:solidFill>
                            <a:srgbClr val="0000CC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400" b="1" kern="1200" dirty="0">
                          <a:solidFill>
                            <a:srgbClr val="0000CC"/>
                          </a:solidFill>
                          <a:latin typeface="+mj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altLang="zh-CN" sz="1400" b="1" kern="1200" baseline="-25000" dirty="0">
                          <a:solidFill>
                            <a:srgbClr val="0000CC"/>
                          </a:solidFill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1400" b="1" dirty="0">
                          <a:solidFill>
                            <a:srgbClr val="0000CC"/>
                          </a:solidFill>
                          <a:latin typeface="+mj-lt"/>
                        </a:rPr>
                        <a:t>=001</a:t>
                      </a:r>
                      <a:endParaRPr lang="zh-CN" altLang="en-US" sz="1400" b="1" baseline="30000" dirty="0">
                        <a:solidFill>
                          <a:srgbClr val="0000CC"/>
                        </a:solidFill>
                        <a:latin typeface="+mj-lt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9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r>
                        <a:rPr lang="en-US" altLang="zh-CN" sz="1400" b="1" kern="1200" baseline="-250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>
                          <a:latin typeface="+mj-lt"/>
                        </a:rPr>
                        <a:t>/ </a:t>
                      </a:r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r>
                        <a:rPr lang="en-US" altLang="zh-CN" sz="1400" b="1" kern="1200" baseline="-250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r>
                        <a:rPr lang="en-US" altLang="zh-CN" sz="1400" b="1" kern="1200" baseline="-250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r>
                        <a:rPr lang="en-US" altLang="zh-CN" sz="1400" b="1" kern="1200" baseline="-250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9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r>
                        <a:rPr lang="en-US" altLang="zh-CN" sz="1400" b="1" dirty="0"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r>
                        <a:rPr lang="en-US" altLang="zh-CN" sz="1400" b="1" kern="1200" baseline="-250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2</a:t>
                      </a:r>
                      <a:r>
                        <a:rPr lang="en-US" altLang="zh-CN" sz="1400" b="1" kern="1200" baseline="-250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r>
                        <a:rPr lang="en-US" altLang="zh-CN" sz="1400" b="1" kern="1200" baseline="-250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9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2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2</a:t>
                      </a:r>
                      <a:r>
                        <a:rPr lang="en-US" altLang="zh-CN" sz="1400" b="1" kern="1200" baseline="-250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1400" b="1" kern="1200" baseline="-250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>
                          <a:latin typeface="+mj-lt"/>
                        </a:rPr>
                        <a:t>/ </a:t>
                      </a:r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lang="en-US" altLang="zh-CN" sz="1400" b="1" kern="1200" baseline="-250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1400" b="1" dirty="0">
                          <a:latin typeface="+mj-lt"/>
                        </a:rPr>
                        <a:t>/ </a:t>
                      </a:r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lang="en-US" altLang="zh-CN" sz="1400" b="1" kern="1200" baseline="-250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1400" b="1" dirty="0">
                          <a:latin typeface="+mj-lt"/>
                        </a:rPr>
                        <a:t>/ </a:t>
                      </a:r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9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3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1400" b="1" kern="1200" baseline="-250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1400" b="1" kern="1200" baseline="-250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/ </a:t>
                      </a:r>
                      <a:r>
                        <a:rPr lang="en-US" altLang="zh-CN" sz="14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lang="en-US" altLang="zh-CN" sz="1400" b="1" kern="1200" baseline="-250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/ </a:t>
                      </a:r>
                      <a:r>
                        <a:rPr lang="en-US" altLang="zh-CN" sz="14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lang="en-US" altLang="zh-CN" sz="1400" b="1" kern="1200" baseline="-250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/ </a:t>
                      </a:r>
                      <a:r>
                        <a:rPr lang="en-US" altLang="zh-CN" sz="14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8" name="Text Box 2"/>
          <p:cNvSpPr txBox="1"/>
          <p:nvPr/>
        </p:nvSpPr>
        <p:spPr>
          <a:xfrm>
            <a:off x="4572000" y="3857625"/>
            <a:ext cx="1357313" cy="3000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lnSpc>
                <a:spcPct val="75000"/>
              </a:lnSpc>
              <a:spcBef>
                <a:spcPct val="50000"/>
              </a:spcBef>
            </a:pPr>
            <a:r>
              <a:rPr lang="en-US" altLang="zh-CN" sz="18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④ </a:t>
            </a:r>
            <a:r>
              <a:rPr lang="zh-CN" altLang="en-US" sz="18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状态表</a:t>
            </a:r>
          </a:p>
        </p:txBody>
      </p:sp>
      <p:grpSp>
        <p:nvGrpSpPr>
          <p:cNvPr id="175" name="组合 174"/>
          <p:cNvGrpSpPr/>
          <p:nvPr/>
        </p:nvGrpSpPr>
        <p:grpSpPr>
          <a:xfrm>
            <a:off x="70485" y="1611313"/>
            <a:ext cx="8606790" cy="1889687"/>
            <a:chOff x="70456" y="754585"/>
            <a:chExt cx="8606513" cy="1888603"/>
          </a:xfrm>
        </p:grpSpPr>
        <p:grpSp>
          <p:nvGrpSpPr>
            <p:cNvPr id="21553" name="组合 66"/>
            <p:cNvGrpSpPr/>
            <p:nvPr/>
          </p:nvGrpSpPr>
          <p:grpSpPr>
            <a:xfrm>
              <a:off x="923895" y="1585554"/>
              <a:ext cx="433391" cy="360002"/>
              <a:chOff x="209519" y="1643054"/>
              <a:chExt cx="433391" cy="360002"/>
            </a:xfrm>
          </p:grpSpPr>
          <p:sp>
            <p:nvSpPr>
              <p:cNvPr id="21554" name="椭圆 56"/>
              <p:cNvSpPr/>
              <p:nvPr/>
            </p:nvSpPr>
            <p:spPr>
              <a:xfrm>
                <a:off x="209519" y="1643056"/>
                <a:ext cx="360000" cy="360000"/>
              </a:xfrm>
              <a:prstGeom prst="ellipse">
                <a:avLst/>
              </a:prstGeom>
              <a:solidFill>
                <a:srgbClr val="92D050"/>
              </a:solidFill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t"/>
              <a:lstStyle/>
              <a:p>
                <a:pPr algn="ctr"/>
                <a:endParaRPr lang="zh-CN" altLang="en-US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55" name="Text Box 6"/>
              <p:cNvSpPr txBox="1"/>
              <p:nvPr/>
            </p:nvSpPr>
            <p:spPr>
              <a:xfrm>
                <a:off x="214282" y="1643054"/>
                <a:ext cx="428628" cy="3077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buSzTx/>
                </a:pPr>
                <a:r>
                  <a:rPr lang="en-US" altLang="zh-CN" sz="14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S</a:t>
                </a:r>
                <a:r>
                  <a:rPr lang="en-US" altLang="zh-CN" sz="14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0</a:t>
                </a:r>
              </a:p>
            </p:txBody>
          </p:sp>
        </p:grpSp>
        <p:sp>
          <p:nvSpPr>
            <p:cNvPr id="9" name="AutoShape 7"/>
            <p:cNvSpPr/>
            <p:nvPr/>
          </p:nvSpPr>
          <p:spPr bwMode="auto">
            <a:xfrm>
              <a:off x="1385858" y="1428392"/>
              <a:ext cx="108000" cy="612000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19050">
              <a:solidFill>
                <a:schemeClr val="bg2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57" name="Text Box 8"/>
            <p:cNvSpPr txBox="1"/>
            <p:nvPr/>
          </p:nvSpPr>
          <p:spPr>
            <a:xfrm>
              <a:off x="70456" y="1453954"/>
              <a:ext cx="857857" cy="3065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eaLnBrk="0" hangingPunct="0">
                <a:spcBef>
                  <a:spcPct val="50000"/>
                </a:spcBef>
                <a:buSzTx/>
              </a:pPr>
              <a:r>
                <a:rPr lang="zh-CN" altLang="en-US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“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000</a:t>
              </a:r>
              <a:r>
                <a:rPr lang="zh-CN" altLang="en-US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”</a:t>
              </a:r>
              <a:endParaRPr lang="en-US" altLang="zh-CN" sz="14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58" name="Text Box 9"/>
            <p:cNvSpPr txBox="1"/>
            <p:nvPr/>
          </p:nvSpPr>
          <p:spPr>
            <a:xfrm>
              <a:off x="1428728" y="1266467"/>
              <a:ext cx="1168626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anchor="t">
              <a:spAutoFit/>
            </a:bodyPr>
            <a:lstStyle/>
            <a:p>
              <a:pPr eaLnBrk="0" hangingPunct="0">
                <a:spcBef>
                  <a:spcPct val="50000"/>
                </a:spcBef>
                <a:buSzTx/>
              </a:pP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r>
                <a:rPr lang="en-US" altLang="zh-CN" sz="14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r>
                <a:rPr lang="en-US" altLang="zh-CN" sz="14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r>
                <a:rPr lang="en-US" altLang="zh-CN" sz="14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=001</a:t>
              </a: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2500298" y="1414023"/>
              <a:ext cx="2880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2500298" y="2042673"/>
              <a:ext cx="2880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1561" name="组合 91"/>
            <p:cNvGrpSpPr/>
            <p:nvPr/>
          </p:nvGrpSpPr>
          <p:grpSpPr>
            <a:xfrm>
              <a:off x="2776526" y="1923615"/>
              <a:ext cx="433391" cy="360000"/>
              <a:chOff x="209519" y="1624006"/>
              <a:chExt cx="433391" cy="360000"/>
            </a:xfrm>
          </p:grpSpPr>
          <p:sp>
            <p:nvSpPr>
              <p:cNvPr id="21562" name="椭圆 54"/>
              <p:cNvSpPr/>
              <p:nvPr/>
            </p:nvSpPr>
            <p:spPr>
              <a:xfrm>
                <a:off x="209519" y="1624006"/>
                <a:ext cx="360000" cy="360000"/>
              </a:xfrm>
              <a:prstGeom prst="ellipse">
                <a:avLst/>
              </a:prstGeom>
              <a:solidFill>
                <a:srgbClr val="92D050"/>
              </a:solidFill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t"/>
              <a:lstStyle/>
              <a:p>
                <a:pPr algn="ctr"/>
                <a:endParaRPr lang="zh-CN" altLang="en-US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63" name="Text Box 6"/>
              <p:cNvSpPr txBox="1"/>
              <p:nvPr/>
            </p:nvSpPr>
            <p:spPr>
              <a:xfrm>
                <a:off x="214282" y="1643054"/>
                <a:ext cx="428628" cy="3077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buSzTx/>
                </a:pPr>
                <a:r>
                  <a:rPr lang="en-US" altLang="zh-CN" sz="14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S</a:t>
                </a:r>
                <a:r>
                  <a:rPr lang="en-US" altLang="zh-CN" sz="14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</a:p>
            </p:txBody>
          </p:sp>
        </p:grpSp>
        <p:grpSp>
          <p:nvGrpSpPr>
            <p:cNvPr id="21564" name="组合 94"/>
            <p:cNvGrpSpPr/>
            <p:nvPr/>
          </p:nvGrpSpPr>
          <p:grpSpPr>
            <a:xfrm>
              <a:off x="2786048" y="1173514"/>
              <a:ext cx="433391" cy="360002"/>
              <a:chOff x="209519" y="1643054"/>
              <a:chExt cx="433391" cy="360002"/>
            </a:xfrm>
          </p:grpSpPr>
          <p:sp>
            <p:nvSpPr>
              <p:cNvPr id="21565" name="椭圆 52"/>
              <p:cNvSpPr/>
              <p:nvPr/>
            </p:nvSpPr>
            <p:spPr>
              <a:xfrm>
                <a:off x="209519" y="1643056"/>
                <a:ext cx="360000" cy="360000"/>
              </a:xfrm>
              <a:prstGeom prst="ellipse">
                <a:avLst/>
              </a:prstGeom>
              <a:solidFill>
                <a:srgbClr val="92D050"/>
              </a:solidFill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t"/>
              <a:lstStyle/>
              <a:p>
                <a:pPr algn="ctr"/>
                <a:endParaRPr lang="zh-CN" altLang="en-US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66" name="Text Box 6"/>
              <p:cNvSpPr txBox="1"/>
              <p:nvPr/>
            </p:nvSpPr>
            <p:spPr>
              <a:xfrm>
                <a:off x="214282" y="1643054"/>
                <a:ext cx="428628" cy="3077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buSzTx/>
                </a:pPr>
                <a:r>
                  <a:rPr lang="en-US" altLang="zh-CN" sz="14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S</a:t>
                </a:r>
                <a:r>
                  <a:rPr lang="en-US" altLang="zh-CN" sz="14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0</a:t>
                </a:r>
              </a:p>
            </p:txBody>
          </p:sp>
        </p:grpSp>
        <p:sp>
          <p:nvSpPr>
            <p:cNvPr id="21567" name="Freeform 59"/>
            <p:cNvSpPr/>
            <p:nvPr/>
          </p:nvSpPr>
          <p:spPr>
            <a:xfrm rot="-387879">
              <a:off x="756279" y="1379943"/>
              <a:ext cx="252000" cy="461665"/>
            </a:xfrm>
            <a:custGeom>
              <a:avLst/>
              <a:gdLst/>
              <a:ahLst/>
              <a:cxnLst>
                <a:cxn ang="0">
                  <a:pos x="438" y="242"/>
                </a:cxn>
                <a:cxn ang="0">
                  <a:pos x="257" y="15"/>
                </a:cxn>
                <a:cxn ang="0">
                  <a:pos x="76" y="151"/>
                </a:cxn>
                <a:cxn ang="0">
                  <a:pos x="30" y="378"/>
                </a:cxn>
                <a:cxn ang="0">
                  <a:pos x="257" y="378"/>
                </a:cxn>
              </a:cxnLst>
              <a:rect l="0" t="0" r="0" b="0"/>
              <a:pathLst>
                <a:path w="438" h="416">
                  <a:moveTo>
                    <a:pt x="438" y="242"/>
                  </a:moveTo>
                  <a:cubicBezTo>
                    <a:pt x="377" y="136"/>
                    <a:pt x="317" y="30"/>
                    <a:pt x="257" y="15"/>
                  </a:cubicBezTo>
                  <a:cubicBezTo>
                    <a:pt x="197" y="0"/>
                    <a:pt x="114" y="91"/>
                    <a:pt x="76" y="151"/>
                  </a:cubicBezTo>
                  <a:cubicBezTo>
                    <a:pt x="38" y="211"/>
                    <a:pt x="0" y="340"/>
                    <a:pt x="30" y="378"/>
                  </a:cubicBezTo>
                  <a:cubicBezTo>
                    <a:pt x="60" y="416"/>
                    <a:pt x="219" y="378"/>
                    <a:pt x="257" y="378"/>
                  </a:cubicBezTo>
                </a:path>
              </a:pathLst>
            </a:custGeom>
            <a:noFill/>
            <a:ln w="19050" cap="flat" cmpd="sng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68" name="Freeform 59"/>
            <p:cNvSpPr/>
            <p:nvPr/>
          </p:nvSpPr>
          <p:spPr>
            <a:xfrm rot="-7966383">
              <a:off x="2828879" y="2140132"/>
              <a:ext cx="252000" cy="461665"/>
            </a:xfrm>
            <a:custGeom>
              <a:avLst/>
              <a:gdLst/>
              <a:ahLst/>
              <a:cxnLst>
                <a:cxn ang="0">
                  <a:pos x="438" y="242"/>
                </a:cxn>
                <a:cxn ang="0">
                  <a:pos x="257" y="15"/>
                </a:cxn>
                <a:cxn ang="0">
                  <a:pos x="76" y="151"/>
                </a:cxn>
                <a:cxn ang="0">
                  <a:pos x="30" y="378"/>
                </a:cxn>
                <a:cxn ang="0">
                  <a:pos x="257" y="378"/>
                </a:cxn>
              </a:cxnLst>
              <a:rect l="0" t="0" r="0" b="0"/>
              <a:pathLst>
                <a:path w="438" h="416">
                  <a:moveTo>
                    <a:pt x="438" y="242"/>
                  </a:moveTo>
                  <a:cubicBezTo>
                    <a:pt x="377" y="136"/>
                    <a:pt x="317" y="30"/>
                    <a:pt x="257" y="15"/>
                  </a:cubicBezTo>
                  <a:cubicBezTo>
                    <a:pt x="197" y="0"/>
                    <a:pt x="114" y="91"/>
                    <a:pt x="76" y="151"/>
                  </a:cubicBezTo>
                  <a:cubicBezTo>
                    <a:pt x="38" y="211"/>
                    <a:pt x="0" y="340"/>
                    <a:pt x="30" y="378"/>
                  </a:cubicBezTo>
                  <a:cubicBezTo>
                    <a:pt x="60" y="416"/>
                    <a:pt x="219" y="378"/>
                    <a:pt x="257" y="378"/>
                  </a:cubicBezTo>
                </a:path>
              </a:pathLst>
            </a:custGeom>
            <a:noFill/>
            <a:ln w="19050" cap="flat" cmpd="sng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69" name="Text Box 8"/>
            <p:cNvSpPr txBox="1"/>
            <p:nvPr/>
          </p:nvSpPr>
          <p:spPr>
            <a:xfrm>
              <a:off x="2021113" y="2285961"/>
              <a:ext cx="883892" cy="3065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eaLnBrk="0" hangingPunct="0">
                <a:spcBef>
                  <a:spcPct val="50000"/>
                </a:spcBef>
                <a:buSzTx/>
              </a:pPr>
              <a:r>
                <a:rPr lang="zh-CN" altLang="en-US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“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000</a:t>
              </a:r>
              <a:r>
                <a:rPr lang="zh-CN" altLang="en-US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”</a:t>
              </a:r>
              <a:endParaRPr lang="en-US" altLang="zh-CN" sz="14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70" name="Freeform 59"/>
            <p:cNvSpPr/>
            <p:nvPr/>
          </p:nvSpPr>
          <p:spPr>
            <a:xfrm rot="789086">
              <a:off x="4461734" y="1249644"/>
              <a:ext cx="324000" cy="461665"/>
            </a:xfrm>
            <a:custGeom>
              <a:avLst/>
              <a:gdLst/>
              <a:ahLst/>
              <a:cxnLst>
                <a:cxn ang="0">
                  <a:pos x="438" y="242"/>
                </a:cxn>
                <a:cxn ang="0">
                  <a:pos x="257" y="15"/>
                </a:cxn>
                <a:cxn ang="0">
                  <a:pos x="76" y="151"/>
                </a:cxn>
                <a:cxn ang="0">
                  <a:pos x="30" y="378"/>
                </a:cxn>
                <a:cxn ang="0">
                  <a:pos x="257" y="378"/>
                </a:cxn>
              </a:cxnLst>
              <a:rect l="0" t="0" r="0" b="0"/>
              <a:pathLst>
                <a:path w="438" h="416">
                  <a:moveTo>
                    <a:pt x="438" y="242"/>
                  </a:moveTo>
                  <a:cubicBezTo>
                    <a:pt x="377" y="136"/>
                    <a:pt x="317" y="30"/>
                    <a:pt x="257" y="15"/>
                  </a:cubicBezTo>
                  <a:cubicBezTo>
                    <a:pt x="197" y="0"/>
                    <a:pt x="114" y="91"/>
                    <a:pt x="76" y="151"/>
                  </a:cubicBezTo>
                  <a:cubicBezTo>
                    <a:pt x="38" y="211"/>
                    <a:pt x="0" y="340"/>
                    <a:pt x="30" y="378"/>
                  </a:cubicBezTo>
                  <a:cubicBezTo>
                    <a:pt x="60" y="416"/>
                    <a:pt x="219" y="378"/>
                    <a:pt x="257" y="378"/>
                  </a:cubicBezTo>
                </a:path>
              </a:pathLst>
            </a:custGeom>
            <a:noFill/>
            <a:ln w="19050" cap="flat" cmpd="sng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71" name="Text Box 8"/>
            <p:cNvSpPr txBox="1"/>
            <p:nvPr/>
          </p:nvSpPr>
          <p:spPr>
            <a:xfrm>
              <a:off x="3950181" y="1142982"/>
              <a:ext cx="883892" cy="3065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eaLnBrk="0" hangingPunct="0">
                <a:spcBef>
                  <a:spcPct val="50000"/>
                </a:spcBef>
                <a:buSzTx/>
              </a:pPr>
              <a:r>
                <a:rPr lang="zh-CN" altLang="en-US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“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000</a:t>
              </a:r>
              <a:r>
                <a:rPr lang="zh-CN" altLang="en-US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”</a:t>
              </a:r>
              <a:endParaRPr lang="en-US" altLang="zh-CN" sz="14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72" name="Text Box 9"/>
            <p:cNvSpPr txBox="1"/>
            <p:nvPr/>
          </p:nvSpPr>
          <p:spPr>
            <a:xfrm>
              <a:off x="1428728" y="1585313"/>
              <a:ext cx="1168626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anchor="t">
              <a:spAutoFit/>
            </a:bodyPr>
            <a:lstStyle/>
            <a:p>
              <a:pPr eaLnBrk="0" hangingPunct="0">
                <a:spcBef>
                  <a:spcPct val="50000"/>
                </a:spcBef>
                <a:buSzTx/>
              </a:pP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r>
                <a:rPr lang="en-US" altLang="zh-CN" sz="14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r>
                <a:rPr lang="en-US" altLang="zh-CN" sz="14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r>
                <a:rPr lang="en-US" altLang="zh-CN" sz="14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=010</a:t>
              </a:r>
            </a:p>
          </p:txBody>
        </p:sp>
        <p:sp>
          <p:nvSpPr>
            <p:cNvPr id="21573" name="Text Box 9"/>
            <p:cNvSpPr txBox="1"/>
            <p:nvPr/>
          </p:nvSpPr>
          <p:spPr>
            <a:xfrm>
              <a:off x="1428728" y="1906783"/>
              <a:ext cx="1168626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anchor="t">
              <a:spAutoFit/>
            </a:bodyPr>
            <a:lstStyle/>
            <a:p>
              <a:pPr eaLnBrk="0" hangingPunct="0">
                <a:spcBef>
                  <a:spcPct val="50000"/>
                </a:spcBef>
                <a:buSzTx/>
              </a:pP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r>
                <a:rPr lang="en-US" altLang="zh-CN" sz="14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r>
                <a:rPr lang="en-US" altLang="zh-CN" sz="14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r>
                <a:rPr lang="en-US" altLang="zh-CN" sz="14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=100</a:t>
              </a:r>
            </a:p>
          </p:txBody>
        </p:sp>
        <p:sp>
          <p:nvSpPr>
            <p:cNvPr id="119" name="Line 10"/>
            <p:cNvSpPr>
              <a:spLocks noChangeShapeType="1"/>
            </p:cNvSpPr>
            <p:nvPr/>
          </p:nvSpPr>
          <p:spPr bwMode="auto">
            <a:xfrm>
              <a:off x="2500298" y="1735926"/>
              <a:ext cx="2880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1575" name="组合 94"/>
            <p:cNvGrpSpPr/>
            <p:nvPr/>
          </p:nvGrpSpPr>
          <p:grpSpPr>
            <a:xfrm>
              <a:off x="2786050" y="1557330"/>
              <a:ext cx="433391" cy="360002"/>
              <a:chOff x="209519" y="1643054"/>
              <a:chExt cx="433391" cy="360002"/>
            </a:xfrm>
          </p:grpSpPr>
          <p:sp>
            <p:nvSpPr>
              <p:cNvPr id="21576" name="椭圆 120"/>
              <p:cNvSpPr/>
              <p:nvPr/>
            </p:nvSpPr>
            <p:spPr>
              <a:xfrm>
                <a:off x="209519" y="1643056"/>
                <a:ext cx="360000" cy="360000"/>
              </a:xfrm>
              <a:prstGeom prst="ellipse">
                <a:avLst/>
              </a:prstGeom>
              <a:solidFill>
                <a:srgbClr val="92D050"/>
              </a:solidFill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t"/>
              <a:lstStyle/>
              <a:p>
                <a:pPr algn="ctr"/>
                <a:endParaRPr lang="zh-CN" altLang="en-US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77" name="Text Box 6"/>
              <p:cNvSpPr txBox="1"/>
              <p:nvPr/>
            </p:nvSpPr>
            <p:spPr>
              <a:xfrm>
                <a:off x="214282" y="1643054"/>
                <a:ext cx="428628" cy="3077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buSzTx/>
                </a:pPr>
                <a:r>
                  <a:rPr lang="en-US" altLang="zh-CN" sz="14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S</a:t>
                </a:r>
                <a:r>
                  <a:rPr lang="en-US" altLang="zh-CN" sz="14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0</a:t>
                </a:r>
              </a:p>
            </p:txBody>
          </p:sp>
        </p:grpSp>
        <p:sp>
          <p:nvSpPr>
            <p:cNvPr id="123" name="AutoShape 7"/>
            <p:cNvSpPr/>
            <p:nvPr/>
          </p:nvSpPr>
          <p:spPr bwMode="auto">
            <a:xfrm>
              <a:off x="3214678" y="1787965"/>
              <a:ext cx="108000" cy="612000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19050">
              <a:solidFill>
                <a:schemeClr val="bg2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79" name="Text Box 9"/>
            <p:cNvSpPr txBox="1"/>
            <p:nvPr/>
          </p:nvSpPr>
          <p:spPr>
            <a:xfrm>
              <a:off x="3257548" y="1626040"/>
              <a:ext cx="1168626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anchor="t">
              <a:spAutoFit/>
            </a:bodyPr>
            <a:lstStyle/>
            <a:p>
              <a:pPr eaLnBrk="0" hangingPunct="0">
                <a:spcBef>
                  <a:spcPct val="50000"/>
                </a:spcBef>
                <a:buSzTx/>
              </a:pP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r>
                <a:rPr lang="en-US" altLang="zh-CN" sz="14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r>
                <a:rPr lang="en-US" altLang="zh-CN" sz="14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r>
                <a:rPr lang="en-US" altLang="zh-CN" sz="14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=010</a:t>
              </a:r>
            </a:p>
          </p:txBody>
        </p:sp>
        <p:sp>
          <p:nvSpPr>
            <p:cNvPr id="125" name="Line 10"/>
            <p:cNvSpPr>
              <a:spLocks noChangeShapeType="1"/>
            </p:cNvSpPr>
            <p:nvPr/>
          </p:nvSpPr>
          <p:spPr bwMode="auto">
            <a:xfrm>
              <a:off x="4329118" y="1773596"/>
              <a:ext cx="2880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6" name="Line 13"/>
            <p:cNvSpPr>
              <a:spLocks noChangeShapeType="1"/>
            </p:cNvSpPr>
            <p:nvPr/>
          </p:nvSpPr>
          <p:spPr bwMode="auto">
            <a:xfrm>
              <a:off x="4329118" y="2402246"/>
              <a:ext cx="2880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1582" name="组合 91"/>
            <p:cNvGrpSpPr/>
            <p:nvPr/>
          </p:nvGrpSpPr>
          <p:grpSpPr>
            <a:xfrm>
              <a:off x="4605346" y="2283188"/>
              <a:ext cx="433391" cy="360000"/>
              <a:chOff x="209519" y="1624006"/>
              <a:chExt cx="433391" cy="360000"/>
            </a:xfrm>
          </p:grpSpPr>
          <p:sp>
            <p:nvSpPr>
              <p:cNvPr id="21583" name="椭圆 127"/>
              <p:cNvSpPr/>
              <p:nvPr/>
            </p:nvSpPr>
            <p:spPr>
              <a:xfrm>
                <a:off x="209519" y="1624006"/>
                <a:ext cx="360000" cy="360000"/>
              </a:xfrm>
              <a:prstGeom prst="ellipse">
                <a:avLst/>
              </a:prstGeom>
              <a:solidFill>
                <a:srgbClr val="92D050"/>
              </a:solidFill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t"/>
              <a:lstStyle/>
              <a:p>
                <a:pPr algn="ctr"/>
                <a:endParaRPr lang="zh-CN" altLang="en-US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84" name="Text Box 6"/>
              <p:cNvSpPr txBox="1"/>
              <p:nvPr/>
            </p:nvSpPr>
            <p:spPr>
              <a:xfrm>
                <a:off x="214282" y="1643054"/>
                <a:ext cx="428628" cy="3077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buSzTx/>
                </a:pPr>
                <a:r>
                  <a:rPr lang="en-US" altLang="zh-CN" sz="14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S</a:t>
                </a:r>
                <a:r>
                  <a:rPr lang="en-US" altLang="zh-CN" sz="14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</a:p>
            </p:txBody>
          </p:sp>
        </p:grpSp>
        <p:grpSp>
          <p:nvGrpSpPr>
            <p:cNvPr id="21585" name="组合 94"/>
            <p:cNvGrpSpPr/>
            <p:nvPr/>
          </p:nvGrpSpPr>
          <p:grpSpPr>
            <a:xfrm>
              <a:off x="4614868" y="1533087"/>
              <a:ext cx="433391" cy="360002"/>
              <a:chOff x="209519" y="1643054"/>
              <a:chExt cx="433391" cy="360002"/>
            </a:xfrm>
          </p:grpSpPr>
          <p:sp>
            <p:nvSpPr>
              <p:cNvPr id="21586" name="椭圆 130"/>
              <p:cNvSpPr/>
              <p:nvPr/>
            </p:nvSpPr>
            <p:spPr>
              <a:xfrm>
                <a:off x="209519" y="1643056"/>
                <a:ext cx="360000" cy="360000"/>
              </a:xfrm>
              <a:prstGeom prst="ellipse">
                <a:avLst/>
              </a:prstGeom>
              <a:solidFill>
                <a:srgbClr val="92D050"/>
              </a:solidFill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t"/>
              <a:lstStyle/>
              <a:p>
                <a:pPr algn="ctr"/>
                <a:endParaRPr lang="zh-CN" altLang="en-US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87" name="Text Box 6"/>
              <p:cNvSpPr txBox="1"/>
              <p:nvPr/>
            </p:nvSpPr>
            <p:spPr>
              <a:xfrm>
                <a:off x="214282" y="1643054"/>
                <a:ext cx="428628" cy="3077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buSzTx/>
                </a:pPr>
                <a:r>
                  <a:rPr lang="en-US" altLang="zh-CN" sz="14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S</a:t>
                </a:r>
                <a:r>
                  <a:rPr lang="en-US" altLang="zh-CN" sz="14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2</a:t>
                </a:r>
              </a:p>
            </p:txBody>
          </p:sp>
        </p:grpSp>
        <p:sp>
          <p:nvSpPr>
            <p:cNvPr id="21588" name="Text Box 9"/>
            <p:cNvSpPr txBox="1"/>
            <p:nvPr/>
          </p:nvSpPr>
          <p:spPr>
            <a:xfrm>
              <a:off x="3257548" y="1944886"/>
              <a:ext cx="1168626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anchor="t">
              <a:spAutoFit/>
            </a:bodyPr>
            <a:lstStyle/>
            <a:p>
              <a:pPr eaLnBrk="0" hangingPunct="0">
                <a:spcBef>
                  <a:spcPct val="50000"/>
                </a:spcBef>
                <a:buSzTx/>
              </a:pP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r>
                <a:rPr lang="en-US" altLang="zh-CN" sz="14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r>
                <a:rPr lang="en-US" altLang="zh-CN" sz="14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r>
                <a:rPr lang="en-US" altLang="zh-CN" sz="14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=001</a:t>
              </a:r>
            </a:p>
          </p:txBody>
        </p:sp>
        <p:sp>
          <p:nvSpPr>
            <p:cNvPr id="21589" name="Text Box 9"/>
            <p:cNvSpPr txBox="1"/>
            <p:nvPr/>
          </p:nvSpPr>
          <p:spPr>
            <a:xfrm>
              <a:off x="3257548" y="2266356"/>
              <a:ext cx="1168626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anchor="t">
              <a:spAutoFit/>
            </a:bodyPr>
            <a:lstStyle/>
            <a:p>
              <a:pPr eaLnBrk="0" hangingPunct="0">
                <a:spcBef>
                  <a:spcPct val="50000"/>
                </a:spcBef>
                <a:buSzTx/>
              </a:pP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r>
                <a:rPr lang="en-US" altLang="zh-CN" sz="14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r>
                <a:rPr lang="en-US" altLang="zh-CN" sz="14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r>
                <a:rPr lang="en-US" altLang="zh-CN" sz="14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=100</a:t>
              </a:r>
            </a:p>
          </p:txBody>
        </p:sp>
        <p:sp>
          <p:nvSpPr>
            <p:cNvPr id="135" name="Line 10"/>
            <p:cNvSpPr>
              <a:spLocks noChangeShapeType="1"/>
            </p:cNvSpPr>
            <p:nvPr/>
          </p:nvSpPr>
          <p:spPr bwMode="auto">
            <a:xfrm>
              <a:off x="4329118" y="2095499"/>
              <a:ext cx="2880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1591" name="组合 94"/>
            <p:cNvGrpSpPr/>
            <p:nvPr/>
          </p:nvGrpSpPr>
          <p:grpSpPr>
            <a:xfrm>
              <a:off x="4614870" y="1916903"/>
              <a:ext cx="433391" cy="360002"/>
              <a:chOff x="209519" y="1643054"/>
              <a:chExt cx="433391" cy="360002"/>
            </a:xfrm>
          </p:grpSpPr>
          <p:sp>
            <p:nvSpPr>
              <p:cNvPr id="21592" name="椭圆 136"/>
              <p:cNvSpPr/>
              <p:nvPr/>
            </p:nvSpPr>
            <p:spPr>
              <a:xfrm>
                <a:off x="209519" y="1643056"/>
                <a:ext cx="360000" cy="360000"/>
              </a:xfrm>
              <a:prstGeom prst="ellipse">
                <a:avLst/>
              </a:prstGeom>
              <a:solidFill>
                <a:srgbClr val="92D050"/>
              </a:solidFill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t"/>
              <a:lstStyle/>
              <a:p>
                <a:pPr algn="ctr"/>
                <a:endParaRPr lang="zh-CN" altLang="en-US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93" name="Text Box 6"/>
              <p:cNvSpPr txBox="1"/>
              <p:nvPr/>
            </p:nvSpPr>
            <p:spPr>
              <a:xfrm>
                <a:off x="214282" y="1643054"/>
                <a:ext cx="428628" cy="3077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buSzTx/>
                </a:pPr>
                <a:r>
                  <a:rPr lang="en-US" altLang="zh-CN" sz="14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S</a:t>
                </a:r>
                <a:r>
                  <a:rPr lang="en-US" altLang="zh-CN" sz="14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0</a:t>
                </a:r>
              </a:p>
            </p:txBody>
          </p:sp>
        </p:grpSp>
        <p:sp>
          <p:nvSpPr>
            <p:cNvPr id="21594" name="Freeform 59"/>
            <p:cNvSpPr/>
            <p:nvPr/>
          </p:nvSpPr>
          <p:spPr>
            <a:xfrm rot="789086">
              <a:off x="6271489" y="892454"/>
              <a:ext cx="324000" cy="461665"/>
            </a:xfrm>
            <a:custGeom>
              <a:avLst/>
              <a:gdLst/>
              <a:ahLst/>
              <a:cxnLst>
                <a:cxn ang="0">
                  <a:pos x="438" y="242"/>
                </a:cxn>
                <a:cxn ang="0">
                  <a:pos x="257" y="15"/>
                </a:cxn>
                <a:cxn ang="0">
                  <a:pos x="76" y="151"/>
                </a:cxn>
                <a:cxn ang="0">
                  <a:pos x="30" y="378"/>
                </a:cxn>
                <a:cxn ang="0">
                  <a:pos x="257" y="378"/>
                </a:cxn>
              </a:cxnLst>
              <a:rect l="0" t="0" r="0" b="0"/>
              <a:pathLst>
                <a:path w="438" h="416">
                  <a:moveTo>
                    <a:pt x="438" y="242"/>
                  </a:moveTo>
                  <a:cubicBezTo>
                    <a:pt x="377" y="136"/>
                    <a:pt x="317" y="30"/>
                    <a:pt x="257" y="15"/>
                  </a:cubicBezTo>
                  <a:cubicBezTo>
                    <a:pt x="197" y="0"/>
                    <a:pt x="114" y="91"/>
                    <a:pt x="76" y="151"/>
                  </a:cubicBezTo>
                  <a:cubicBezTo>
                    <a:pt x="38" y="211"/>
                    <a:pt x="0" y="340"/>
                    <a:pt x="30" y="378"/>
                  </a:cubicBezTo>
                  <a:cubicBezTo>
                    <a:pt x="60" y="416"/>
                    <a:pt x="219" y="378"/>
                    <a:pt x="257" y="378"/>
                  </a:cubicBezTo>
                </a:path>
              </a:pathLst>
            </a:custGeom>
            <a:noFill/>
            <a:ln w="19050" cap="flat" cmpd="sng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95" name="Text Box 8"/>
            <p:cNvSpPr txBox="1"/>
            <p:nvPr/>
          </p:nvSpPr>
          <p:spPr>
            <a:xfrm>
              <a:off x="5573824" y="928475"/>
              <a:ext cx="868652" cy="3065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eaLnBrk="0" hangingPunct="0">
                <a:spcBef>
                  <a:spcPct val="50000"/>
                </a:spcBef>
                <a:buSzTx/>
              </a:pPr>
              <a:r>
                <a:rPr lang="zh-CN" altLang="en-US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“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000</a:t>
              </a:r>
              <a:r>
                <a:rPr lang="zh-CN" altLang="en-US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”</a:t>
              </a:r>
              <a:endParaRPr lang="en-US" altLang="zh-CN" sz="14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1" name="AutoShape 7"/>
            <p:cNvSpPr/>
            <p:nvPr/>
          </p:nvSpPr>
          <p:spPr bwMode="auto">
            <a:xfrm>
              <a:off x="5024433" y="1430775"/>
              <a:ext cx="108000" cy="612000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19050">
              <a:solidFill>
                <a:schemeClr val="bg2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97" name="Text Box 9"/>
            <p:cNvSpPr txBox="1"/>
            <p:nvPr/>
          </p:nvSpPr>
          <p:spPr>
            <a:xfrm>
              <a:off x="5067303" y="1268850"/>
              <a:ext cx="1168626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anchor="t">
              <a:spAutoFit/>
            </a:bodyPr>
            <a:lstStyle/>
            <a:p>
              <a:pPr eaLnBrk="0" hangingPunct="0">
                <a:spcBef>
                  <a:spcPct val="50000"/>
                </a:spcBef>
                <a:buSzTx/>
              </a:pP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r>
                <a:rPr lang="en-US" altLang="zh-CN" sz="14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r>
                <a:rPr lang="en-US" altLang="zh-CN" sz="14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r>
                <a:rPr lang="en-US" altLang="zh-CN" sz="14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=001</a:t>
              </a:r>
            </a:p>
          </p:txBody>
        </p:sp>
        <p:sp>
          <p:nvSpPr>
            <p:cNvPr id="143" name="Line 10"/>
            <p:cNvSpPr>
              <a:spLocks noChangeShapeType="1"/>
            </p:cNvSpPr>
            <p:nvPr/>
          </p:nvSpPr>
          <p:spPr bwMode="auto">
            <a:xfrm>
              <a:off x="6138873" y="1416406"/>
              <a:ext cx="2880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" name="Line 13"/>
            <p:cNvSpPr>
              <a:spLocks noChangeShapeType="1"/>
            </p:cNvSpPr>
            <p:nvPr/>
          </p:nvSpPr>
          <p:spPr bwMode="auto">
            <a:xfrm>
              <a:off x="6138873" y="2045056"/>
              <a:ext cx="2880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1600" name="组合 91"/>
            <p:cNvGrpSpPr/>
            <p:nvPr/>
          </p:nvGrpSpPr>
          <p:grpSpPr>
            <a:xfrm>
              <a:off x="6415101" y="1925998"/>
              <a:ext cx="433391" cy="360000"/>
              <a:chOff x="209519" y="1624006"/>
              <a:chExt cx="433391" cy="360000"/>
            </a:xfrm>
          </p:grpSpPr>
          <p:sp>
            <p:nvSpPr>
              <p:cNvPr id="21601" name="椭圆 145"/>
              <p:cNvSpPr/>
              <p:nvPr/>
            </p:nvSpPr>
            <p:spPr>
              <a:xfrm>
                <a:off x="209519" y="1624006"/>
                <a:ext cx="360000" cy="360000"/>
              </a:xfrm>
              <a:prstGeom prst="ellipse">
                <a:avLst/>
              </a:prstGeom>
              <a:solidFill>
                <a:srgbClr val="92D050"/>
              </a:solidFill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t"/>
              <a:lstStyle/>
              <a:p>
                <a:pPr algn="ctr"/>
                <a:endParaRPr lang="zh-CN" altLang="en-US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602" name="Text Box 6"/>
              <p:cNvSpPr txBox="1"/>
              <p:nvPr/>
            </p:nvSpPr>
            <p:spPr>
              <a:xfrm>
                <a:off x="214282" y="1643054"/>
                <a:ext cx="428628" cy="3077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buSzTx/>
                </a:pPr>
                <a:r>
                  <a:rPr lang="en-US" altLang="zh-CN" sz="14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S</a:t>
                </a:r>
                <a:r>
                  <a:rPr lang="en-US" altLang="zh-CN" sz="14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</a:p>
            </p:txBody>
          </p:sp>
        </p:grpSp>
        <p:grpSp>
          <p:nvGrpSpPr>
            <p:cNvPr id="21603" name="组合 94"/>
            <p:cNvGrpSpPr/>
            <p:nvPr/>
          </p:nvGrpSpPr>
          <p:grpSpPr>
            <a:xfrm>
              <a:off x="6424623" y="1175897"/>
              <a:ext cx="433391" cy="360002"/>
              <a:chOff x="209519" y="1643054"/>
              <a:chExt cx="433391" cy="360002"/>
            </a:xfrm>
          </p:grpSpPr>
          <p:sp>
            <p:nvSpPr>
              <p:cNvPr id="21604" name="椭圆 148"/>
              <p:cNvSpPr/>
              <p:nvPr/>
            </p:nvSpPr>
            <p:spPr>
              <a:xfrm>
                <a:off x="209519" y="1643056"/>
                <a:ext cx="360000" cy="360000"/>
              </a:xfrm>
              <a:prstGeom prst="ellipse">
                <a:avLst/>
              </a:prstGeom>
              <a:solidFill>
                <a:srgbClr val="92D050"/>
              </a:solidFill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t"/>
              <a:lstStyle/>
              <a:p>
                <a:pPr algn="ctr"/>
                <a:endParaRPr lang="zh-CN" altLang="en-US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605" name="Text Box 6"/>
              <p:cNvSpPr txBox="1"/>
              <p:nvPr/>
            </p:nvSpPr>
            <p:spPr>
              <a:xfrm>
                <a:off x="214282" y="1643054"/>
                <a:ext cx="428628" cy="3077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buSzTx/>
                </a:pPr>
                <a:r>
                  <a:rPr lang="en-US" altLang="zh-CN" sz="14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S</a:t>
                </a:r>
                <a:r>
                  <a:rPr lang="en-US" altLang="zh-CN" sz="14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3</a:t>
                </a:r>
              </a:p>
            </p:txBody>
          </p:sp>
        </p:grpSp>
        <p:sp>
          <p:nvSpPr>
            <p:cNvPr id="21606" name="Text Box 9"/>
            <p:cNvSpPr txBox="1"/>
            <p:nvPr/>
          </p:nvSpPr>
          <p:spPr>
            <a:xfrm>
              <a:off x="5067303" y="1587696"/>
              <a:ext cx="1168626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anchor="t">
              <a:spAutoFit/>
            </a:bodyPr>
            <a:lstStyle/>
            <a:p>
              <a:pPr eaLnBrk="0" hangingPunct="0">
                <a:spcBef>
                  <a:spcPct val="50000"/>
                </a:spcBef>
                <a:buSzTx/>
              </a:pP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r>
                <a:rPr lang="en-US" altLang="zh-CN" sz="14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r>
                <a:rPr lang="en-US" altLang="zh-CN" sz="14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r>
                <a:rPr lang="en-US" altLang="zh-CN" sz="14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=010</a:t>
              </a:r>
            </a:p>
          </p:txBody>
        </p:sp>
        <p:sp>
          <p:nvSpPr>
            <p:cNvPr id="21607" name="Text Box 9"/>
            <p:cNvSpPr txBox="1"/>
            <p:nvPr/>
          </p:nvSpPr>
          <p:spPr>
            <a:xfrm>
              <a:off x="5067303" y="1909166"/>
              <a:ext cx="1168626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anchor="t">
              <a:spAutoFit/>
            </a:bodyPr>
            <a:lstStyle/>
            <a:p>
              <a:pPr eaLnBrk="0" hangingPunct="0">
                <a:spcBef>
                  <a:spcPct val="50000"/>
                </a:spcBef>
                <a:buSzTx/>
              </a:pP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r>
                <a:rPr lang="en-US" altLang="zh-CN" sz="14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r>
                <a:rPr lang="en-US" altLang="zh-CN" sz="14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r>
                <a:rPr lang="en-US" altLang="zh-CN" sz="14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=100</a:t>
              </a:r>
            </a:p>
          </p:txBody>
        </p:sp>
        <p:sp>
          <p:nvSpPr>
            <p:cNvPr id="153" name="Line 10"/>
            <p:cNvSpPr>
              <a:spLocks noChangeShapeType="1"/>
            </p:cNvSpPr>
            <p:nvPr/>
          </p:nvSpPr>
          <p:spPr bwMode="auto">
            <a:xfrm>
              <a:off x="6138873" y="1738309"/>
              <a:ext cx="2880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1609" name="组合 94"/>
            <p:cNvGrpSpPr/>
            <p:nvPr/>
          </p:nvGrpSpPr>
          <p:grpSpPr>
            <a:xfrm>
              <a:off x="6424625" y="1559713"/>
              <a:ext cx="433391" cy="360002"/>
              <a:chOff x="209519" y="1643054"/>
              <a:chExt cx="433391" cy="360002"/>
            </a:xfrm>
          </p:grpSpPr>
          <p:sp>
            <p:nvSpPr>
              <p:cNvPr id="21610" name="椭圆 154"/>
              <p:cNvSpPr/>
              <p:nvPr/>
            </p:nvSpPr>
            <p:spPr>
              <a:xfrm>
                <a:off x="209519" y="1643056"/>
                <a:ext cx="360000" cy="360000"/>
              </a:xfrm>
              <a:prstGeom prst="ellipse">
                <a:avLst/>
              </a:prstGeom>
              <a:solidFill>
                <a:srgbClr val="92D050"/>
              </a:solidFill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t"/>
              <a:lstStyle/>
              <a:p>
                <a:pPr algn="ctr"/>
                <a:endParaRPr lang="zh-CN" altLang="en-US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611" name="Text Box 6"/>
              <p:cNvSpPr txBox="1"/>
              <p:nvPr/>
            </p:nvSpPr>
            <p:spPr>
              <a:xfrm>
                <a:off x="214282" y="1643054"/>
                <a:ext cx="428628" cy="3077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buSzTx/>
                </a:pPr>
                <a:r>
                  <a:rPr lang="en-US" altLang="zh-CN" sz="14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S</a:t>
                </a:r>
                <a:r>
                  <a:rPr lang="en-US" altLang="zh-CN" sz="14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0</a:t>
                </a:r>
              </a:p>
            </p:txBody>
          </p:sp>
        </p:grpSp>
        <p:sp>
          <p:nvSpPr>
            <p:cNvPr id="159" name="AutoShape 7"/>
            <p:cNvSpPr/>
            <p:nvPr/>
          </p:nvSpPr>
          <p:spPr bwMode="auto">
            <a:xfrm>
              <a:off x="6843386" y="1009463"/>
              <a:ext cx="108000" cy="612000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19050">
              <a:solidFill>
                <a:schemeClr val="bg2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613" name="Text Box 9"/>
            <p:cNvSpPr txBox="1"/>
            <p:nvPr/>
          </p:nvSpPr>
          <p:spPr>
            <a:xfrm>
              <a:off x="6886256" y="847538"/>
              <a:ext cx="1168626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anchor="t">
              <a:spAutoFit/>
            </a:bodyPr>
            <a:lstStyle/>
            <a:p>
              <a:pPr eaLnBrk="0" hangingPunct="0">
                <a:spcBef>
                  <a:spcPct val="50000"/>
                </a:spcBef>
                <a:buSzTx/>
              </a:pP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r>
                <a:rPr lang="en-US" altLang="zh-CN" sz="14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r>
                <a:rPr lang="en-US" altLang="zh-CN" sz="14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r>
                <a:rPr lang="en-US" altLang="zh-CN" sz="14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=001</a:t>
              </a:r>
            </a:p>
          </p:txBody>
        </p:sp>
        <p:sp>
          <p:nvSpPr>
            <p:cNvPr id="161" name="Line 10"/>
            <p:cNvSpPr>
              <a:spLocks noChangeShapeType="1"/>
            </p:cNvSpPr>
            <p:nvPr/>
          </p:nvSpPr>
          <p:spPr bwMode="auto">
            <a:xfrm>
              <a:off x="7957826" y="995094"/>
              <a:ext cx="2880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2" name="Line 13"/>
            <p:cNvSpPr>
              <a:spLocks noChangeShapeType="1"/>
            </p:cNvSpPr>
            <p:nvPr/>
          </p:nvSpPr>
          <p:spPr bwMode="auto">
            <a:xfrm>
              <a:off x="7957826" y="1623744"/>
              <a:ext cx="2880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1616" name="组合 91"/>
            <p:cNvGrpSpPr/>
            <p:nvPr/>
          </p:nvGrpSpPr>
          <p:grpSpPr>
            <a:xfrm>
              <a:off x="8234054" y="1504686"/>
              <a:ext cx="433391" cy="360000"/>
              <a:chOff x="209519" y="1624006"/>
              <a:chExt cx="433391" cy="360000"/>
            </a:xfrm>
          </p:grpSpPr>
          <p:sp>
            <p:nvSpPr>
              <p:cNvPr id="21617" name="椭圆 163"/>
              <p:cNvSpPr/>
              <p:nvPr/>
            </p:nvSpPr>
            <p:spPr>
              <a:xfrm>
                <a:off x="209519" y="1624006"/>
                <a:ext cx="360000" cy="360000"/>
              </a:xfrm>
              <a:prstGeom prst="ellipse">
                <a:avLst/>
              </a:prstGeom>
              <a:solidFill>
                <a:srgbClr val="92D050"/>
              </a:solidFill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t"/>
              <a:lstStyle/>
              <a:p>
                <a:pPr algn="ctr"/>
                <a:endParaRPr lang="zh-CN" altLang="en-US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618" name="Text Box 6"/>
              <p:cNvSpPr txBox="1"/>
              <p:nvPr/>
            </p:nvSpPr>
            <p:spPr>
              <a:xfrm>
                <a:off x="214282" y="1643054"/>
                <a:ext cx="428628" cy="3077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buSzTx/>
                </a:pPr>
                <a:r>
                  <a:rPr lang="en-US" altLang="zh-CN" sz="14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S</a:t>
                </a:r>
                <a:r>
                  <a:rPr lang="en-US" altLang="zh-CN" sz="14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</a:p>
            </p:txBody>
          </p:sp>
        </p:grpSp>
        <p:grpSp>
          <p:nvGrpSpPr>
            <p:cNvPr id="21619" name="组合 94"/>
            <p:cNvGrpSpPr/>
            <p:nvPr/>
          </p:nvGrpSpPr>
          <p:grpSpPr>
            <a:xfrm>
              <a:off x="8243576" y="754585"/>
              <a:ext cx="433391" cy="360002"/>
              <a:chOff x="209519" y="1643054"/>
              <a:chExt cx="433391" cy="360002"/>
            </a:xfrm>
          </p:grpSpPr>
          <p:sp>
            <p:nvSpPr>
              <p:cNvPr id="21620" name="椭圆 166"/>
              <p:cNvSpPr/>
              <p:nvPr/>
            </p:nvSpPr>
            <p:spPr>
              <a:xfrm>
                <a:off x="209519" y="1643056"/>
                <a:ext cx="360000" cy="360000"/>
              </a:xfrm>
              <a:prstGeom prst="ellipse">
                <a:avLst/>
              </a:prstGeom>
              <a:solidFill>
                <a:srgbClr val="92D050"/>
              </a:solidFill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t"/>
              <a:lstStyle/>
              <a:p>
                <a:pPr algn="ctr"/>
                <a:endParaRPr lang="zh-CN" altLang="en-US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621" name="Text Box 6"/>
              <p:cNvSpPr txBox="1"/>
              <p:nvPr/>
            </p:nvSpPr>
            <p:spPr>
              <a:xfrm>
                <a:off x="214282" y="1643054"/>
                <a:ext cx="428628" cy="3077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buSzTx/>
                </a:pPr>
                <a:r>
                  <a:rPr lang="en-US" altLang="zh-CN" sz="14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S</a:t>
                </a:r>
                <a:r>
                  <a:rPr lang="en-US" altLang="zh-CN" sz="14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0</a:t>
                </a:r>
              </a:p>
            </p:txBody>
          </p:sp>
        </p:grpSp>
        <p:sp>
          <p:nvSpPr>
            <p:cNvPr id="21622" name="Text Box 9"/>
            <p:cNvSpPr txBox="1"/>
            <p:nvPr/>
          </p:nvSpPr>
          <p:spPr>
            <a:xfrm>
              <a:off x="6886256" y="1166384"/>
              <a:ext cx="1168626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anchor="t">
              <a:spAutoFit/>
            </a:bodyPr>
            <a:lstStyle/>
            <a:p>
              <a:pPr eaLnBrk="0" hangingPunct="0">
                <a:spcBef>
                  <a:spcPct val="50000"/>
                </a:spcBef>
                <a:buSzTx/>
              </a:pP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r>
                <a:rPr lang="en-US" altLang="zh-CN" sz="14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r>
                <a:rPr lang="en-US" altLang="zh-CN" sz="14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r>
                <a:rPr lang="en-US" altLang="zh-CN" sz="14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=010</a:t>
              </a:r>
            </a:p>
          </p:txBody>
        </p:sp>
        <p:sp>
          <p:nvSpPr>
            <p:cNvPr id="21623" name="Text Box 9"/>
            <p:cNvSpPr txBox="1"/>
            <p:nvPr/>
          </p:nvSpPr>
          <p:spPr>
            <a:xfrm>
              <a:off x="6886256" y="1487854"/>
              <a:ext cx="1168626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anchor="t">
              <a:spAutoFit/>
            </a:bodyPr>
            <a:lstStyle/>
            <a:p>
              <a:pPr eaLnBrk="0" hangingPunct="0">
                <a:spcBef>
                  <a:spcPct val="50000"/>
                </a:spcBef>
                <a:buSzTx/>
              </a:pP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r>
                <a:rPr lang="en-US" altLang="zh-CN" sz="14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r>
                <a:rPr lang="en-US" altLang="zh-CN" sz="14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r>
                <a:rPr lang="en-US" altLang="zh-CN" sz="14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=100</a:t>
              </a:r>
            </a:p>
          </p:txBody>
        </p:sp>
        <p:sp>
          <p:nvSpPr>
            <p:cNvPr id="171" name="Line 10"/>
            <p:cNvSpPr>
              <a:spLocks noChangeShapeType="1"/>
            </p:cNvSpPr>
            <p:nvPr/>
          </p:nvSpPr>
          <p:spPr bwMode="auto">
            <a:xfrm>
              <a:off x="7957826" y="1316997"/>
              <a:ext cx="2880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1625" name="组合 94"/>
            <p:cNvGrpSpPr/>
            <p:nvPr/>
          </p:nvGrpSpPr>
          <p:grpSpPr>
            <a:xfrm>
              <a:off x="8243578" y="1138401"/>
              <a:ext cx="433391" cy="360002"/>
              <a:chOff x="209519" y="1643054"/>
              <a:chExt cx="433391" cy="360002"/>
            </a:xfrm>
          </p:grpSpPr>
          <p:sp>
            <p:nvSpPr>
              <p:cNvPr id="21626" name="椭圆 172"/>
              <p:cNvSpPr/>
              <p:nvPr/>
            </p:nvSpPr>
            <p:spPr>
              <a:xfrm>
                <a:off x="209519" y="1643056"/>
                <a:ext cx="360000" cy="360000"/>
              </a:xfrm>
              <a:prstGeom prst="ellipse">
                <a:avLst/>
              </a:prstGeom>
              <a:solidFill>
                <a:srgbClr val="92D050"/>
              </a:solidFill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t"/>
              <a:lstStyle/>
              <a:p>
                <a:pPr algn="ctr"/>
                <a:endParaRPr lang="zh-CN" altLang="en-US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627" name="Text Box 6"/>
              <p:cNvSpPr txBox="1"/>
              <p:nvPr/>
            </p:nvSpPr>
            <p:spPr>
              <a:xfrm>
                <a:off x="214282" y="1643054"/>
                <a:ext cx="428628" cy="3077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buSzTx/>
                </a:pPr>
                <a:r>
                  <a:rPr lang="en-US" altLang="zh-CN" sz="14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S</a:t>
                </a:r>
                <a:r>
                  <a:rPr lang="en-US" altLang="zh-CN" sz="14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0</a:t>
                </a:r>
              </a:p>
            </p:txBody>
          </p:sp>
        </p:grpSp>
      </p:grpSp>
      <p:grpSp>
        <p:nvGrpSpPr>
          <p:cNvPr id="181" name="组合 180"/>
          <p:cNvGrpSpPr/>
          <p:nvPr/>
        </p:nvGrpSpPr>
        <p:grpSpPr>
          <a:xfrm>
            <a:off x="468313" y="3857625"/>
            <a:ext cx="3695700" cy="1808163"/>
            <a:chOff x="733398" y="3000378"/>
            <a:chExt cx="3695726" cy="1807975"/>
          </a:xfrm>
        </p:grpSpPr>
        <p:sp>
          <p:nvSpPr>
            <p:cNvPr id="21629" name="Text Box 29"/>
            <p:cNvSpPr txBox="1"/>
            <p:nvPr/>
          </p:nvSpPr>
          <p:spPr>
            <a:xfrm>
              <a:off x="2285984" y="3443294"/>
              <a:ext cx="679266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t">
              <a:spAutoFit/>
            </a:bodyPr>
            <a:lstStyle/>
            <a:p>
              <a:pPr eaLnBrk="0" hangingPunct="0">
                <a:spcBef>
                  <a:spcPct val="50000"/>
                </a:spcBef>
                <a:buSzTx/>
              </a:pPr>
              <a:r>
                <a:rPr lang="en-US" altLang="zh-CN" sz="1400" b="1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001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/</a:t>
              </a:r>
              <a:r>
                <a:rPr lang="en-US" altLang="zh-CN" sz="1400" b="1" dirty="0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58" name="Freeform 19"/>
            <p:cNvSpPr/>
            <p:nvPr/>
          </p:nvSpPr>
          <p:spPr bwMode="auto">
            <a:xfrm rot="10800000">
              <a:off x="2093103" y="3492386"/>
              <a:ext cx="972000" cy="307777"/>
            </a:xfrm>
            <a:custGeom>
              <a:avLst/>
              <a:gdLst>
                <a:gd name="T0" fmla="*/ 0 w 953"/>
                <a:gd name="T1" fmla="*/ 0 h 181"/>
                <a:gd name="T2" fmla="*/ 157 w 953"/>
                <a:gd name="T3" fmla="*/ 0 h 181"/>
                <a:gd name="T4" fmla="*/ 327 w 953"/>
                <a:gd name="T5" fmla="*/ 0 h 181"/>
                <a:gd name="T6" fmla="*/ 0 60000 65536"/>
                <a:gd name="T7" fmla="*/ 0 60000 65536"/>
                <a:gd name="T8" fmla="*/ 0 60000 65536"/>
                <a:gd name="T9" fmla="*/ 0 w 953"/>
                <a:gd name="T10" fmla="*/ 0 h 181"/>
                <a:gd name="T11" fmla="*/ 953 w 953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181">
                  <a:moveTo>
                    <a:pt x="0" y="181"/>
                  </a:moveTo>
                  <a:cubicBezTo>
                    <a:pt x="147" y="90"/>
                    <a:pt x="295" y="0"/>
                    <a:pt x="454" y="0"/>
                  </a:cubicBezTo>
                  <a:cubicBezTo>
                    <a:pt x="613" y="0"/>
                    <a:pt x="870" y="151"/>
                    <a:pt x="953" y="181"/>
                  </a:cubicBezTo>
                </a:path>
              </a:pathLst>
            </a:custGeom>
            <a:noFill/>
            <a:ln w="19050">
              <a:solidFill>
                <a:schemeClr val="bg2"/>
              </a:solidFill>
              <a:round/>
              <a:tailEnd type="triangle" w="med" len="lg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0" name="Freeform 22"/>
            <p:cNvSpPr/>
            <p:nvPr/>
          </p:nvSpPr>
          <p:spPr bwMode="auto">
            <a:xfrm rot="4825010" flipH="1" flipV="1">
              <a:off x="2659458" y="3928670"/>
              <a:ext cx="828000" cy="307777"/>
            </a:xfrm>
            <a:custGeom>
              <a:avLst/>
              <a:gdLst>
                <a:gd name="T0" fmla="*/ 0 w 953"/>
                <a:gd name="T1" fmla="*/ 0 h 181"/>
                <a:gd name="T2" fmla="*/ 5 w 953"/>
                <a:gd name="T3" fmla="*/ 0 h 181"/>
                <a:gd name="T4" fmla="*/ 11 w 953"/>
                <a:gd name="T5" fmla="*/ 0 h 181"/>
                <a:gd name="T6" fmla="*/ 0 60000 65536"/>
                <a:gd name="T7" fmla="*/ 0 60000 65536"/>
                <a:gd name="T8" fmla="*/ 0 60000 65536"/>
                <a:gd name="T9" fmla="*/ 0 w 953"/>
                <a:gd name="T10" fmla="*/ 0 h 181"/>
                <a:gd name="T11" fmla="*/ 953 w 953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181">
                  <a:moveTo>
                    <a:pt x="0" y="181"/>
                  </a:moveTo>
                  <a:cubicBezTo>
                    <a:pt x="147" y="90"/>
                    <a:pt x="295" y="0"/>
                    <a:pt x="454" y="0"/>
                  </a:cubicBezTo>
                  <a:cubicBezTo>
                    <a:pt x="613" y="0"/>
                    <a:pt x="870" y="151"/>
                    <a:pt x="953" y="181"/>
                  </a:cubicBezTo>
                </a:path>
              </a:pathLst>
            </a:custGeom>
            <a:noFill/>
            <a:ln w="19050">
              <a:solidFill>
                <a:schemeClr val="bg2"/>
              </a:solidFill>
              <a:round/>
              <a:tailEnd type="triangle" w="med" len="lg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9" name="Freeform 20"/>
            <p:cNvSpPr/>
            <p:nvPr/>
          </p:nvSpPr>
          <p:spPr bwMode="auto">
            <a:xfrm rot="5400000">
              <a:off x="2878843" y="3806394"/>
              <a:ext cx="828000" cy="307777"/>
            </a:xfrm>
            <a:custGeom>
              <a:avLst/>
              <a:gdLst>
                <a:gd name="T0" fmla="*/ 0 w 953"/>
                <a:gd name="T1" fmla="*/ 0 h 181"/>
                <a:gd name="T2" fmla="*/ 6 w 953"/>
                <a:gd name="T3" fmla="*/ 0 h 181"/>
                <a:gd name="T4" fmla="*/ 12 w 953"/>
                <a:gd name="T5" fmla="*/ 0 h 181"/>
                <a:gd name="T6" fmla="*/ 0 60000 65536"/>
                <a:gd name="T7" fmla="*/ 0 60000 65536"/>
                <a:gd name="T8" fmla="*/ 0 60000 65536"/>
                <a:gd name="T9" fmla="*/ 0 w 953"/>
                <a:gd name="T10" fmla="*/ 0 h 181"/>
                <a:gd name="T11" fmla="*/ 953 w 953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181">
                  <a:moveTo>
                    <a:pt x="0" y="181"/>
                  </a:moveTo>
                  <a:cubicBezTo>
                    <a:pt x="147" y="90"/>
                    <a:pt x="295" y="0"/>
                    <a:pt x="454" y="0"/>
                  </a:cubicBezTo>
                  <a:cubicBezTo>
                    <a:pt x="613" y="0"/>
                    <a:pt x="870" y="151"/>
                    <a:pt x="953" y="181"/>
                  </a:cubicBezTo>
                </a:path>
              </a:pathLst>
            </a:custGeom>
            <a:noFill/>
            <a:ln w="19050">
              <a:solidFill>
                <a:schemeClr val="bg2"/>
              </a:solidFill>
              <a:round/>
              <a:tailEnd type="triangle" w="med" len="lg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" name="Freeform 22"/>
            <p:cNvSpPr/>
            <p:nvPr/>
          </p:nvSpPr>
          <p:spPr bwMode="auto">
            <a:xfrm rot="4825010" flipH="1" flipV="1">
              <a:off x="1375419" y="3968320"/>
              <a:ext cx="828000" cy="307777"/>
            </a:xfrm>
            <a:custGeom>
              <a:avLst/>
              <a:gdLst>
                <a:gd name="T0" fmla="*/ 0 w 953"/>
                <a:gd name="T1" fmla="*/ 0 h 181"/>
                <a:gd name="T2" fmla="*/ 5 w 953"/>
                <a:gd name="T3" fmla="*/ 0 h 181"/>
                <a:gd name="T4" fmla="*/ 11 w 953"/>
                <a:gd name="T5" fmla="*/ 0 h 181"/>
                <a:gd name="T6" fmla="*/ 0 60000 65536"/>
                <a:gd name="T7" fmla="*/ 0 60000 65536"/>
                <a:gd name="T8" fmla="*/ 0 60000 65536"/>
                <a:gd name="T9" fmla="*/ 0 w 953"/>
                <a:gd name="T10" fmla="*/ 0 h 181"/>
                <a:gd name="T11" fmla="*/ 953 w 953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181">
                  <a:moveTo>
                    <a:pt x="0" y="181"/>
                  </a:moveTo>
                  <a:cubicBezTo>
                    <a:pt x="147" y="90"/>
                    <a:pt x="295" y="0"/>
                    <a:pt x="454" y="0"/>
                  </a:cubicBezTo>
                  <a:cubicBezTo>
                    <a:pt x="613" y="0"/>
                    <a:pt x="870" y="151"/>
                    <a:pt x="953" y="181"/>
                  </a:cubicBezTo>
                </a:path>
              </a:pathLst>
            </a:custGeom>
            <a:noFill/>
            <a:ln w="19050">
              <a:solidFill>
                <a:schemeClr val="bg2"/>
              </a:solidFill>
              <a:round/>
              <a:tailEnd type="triangle" w="med" len="lg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634" name="Text Box 23"/>
            <p:cNvSpPr txBox="1"/>
            <p:nvPr/>
          </p:nvSpPr>
          <p:spPr>
            <a:xfrm>
              <a:off x="733398" y="3108129"/>
              <a:ext cx="909644" cy="52322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anchor="t">
              <a:spAutoFit/>
            </a:bodyPr>
            <a:lstStyle/>
            <a:p>
              <a:pPr eaLnBrk="0" hangingPunct="0">
                <a:spcBef>
                  <a:spcPct val="50000"/>
                </a:spcBef>
                <a:buSzTx/>
              </a:pPr>
              <a:r>
                <a:rPr lang="en-US" altLang="zh-CN" sz="1400" b="1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000,001,010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/</a:t>
              </a:r>
              <a:r>
                <a:rPr lang="en-US" altLang="zh-CN" sz="1400" b="1" dirty="0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82" name="Freeform 24"/>
            <p:cNvSpPr/>
            <p:nvPr/>
          </p:nvSpPr>
          <p:spPr bwMode="auto">
            <a:xfrm>
              <a:off x="1524331" y="3227192"/>
              <a:ext cx="396000" cy="307777"/>
            </a:xfrm>
            <a:custGeom>
              <a:avLst/>
              <a:gdLst>
                <a:gd name="T0" fmla="*/ 152 w 438"/>
                <a:gd name="T1" fmla="*/ 26 h 416"/>
                <a:gd name="T2" fmla="*/ 89 w 438"/>
                <a:gd name="T3" fmla="*/ 3 h 416"/>
                <a:gd name="T4" fmla="*/ 26 w 438"/>
                <a:gd name="T5" fmla="*/ 16 h 416"/>
                <a:gd name="T6" fmla="*/ 11 w 438"/>
                <a:gd name="T7" fmla="*/ 42 h 416"/>
                <a:gd name="T8" fmla="*/ 89 w 438"/>
                <a:gd name="T9" fmla="*/ 42 h 4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8"/>
                <a:gd name="T16" fmla="*/ 0 h 416"/>
                <a:gd name="T17" fmla="*/ 438 w 438"/>
                <a:gd name="T18" fmla="*/ 416 h 4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8" h="416">
                  <a:moveTo>
                    <a:pt x="438" y="242"/>
                  </a:moveTo>
                  <a:cubicBezTo>
                    <a:pt x="377" y="136"/>
                    <a:pt x="317" y="30"/>
                    <a:pt x="257" y="15"/>
                  </a:cubicBezTo>
                  <a:cubicBezTo>
                    <a:pt x="197" y="0"/>
                    <a:pt x="114" y="91"/>
                    <a:pt x="76" y="151"/>
                  </a:cubicBezTo>
                  <a:cubicBezTo>
                    <a:pt x="38" y="211"/>
                    <a:pt x="0" y="340"/>
                    <a:pt x="30" y="378"/>
                  </a:cubicBezTo>
                  <a:cubicBezTo>
                    <a:pt x="60" y="416"/>
                    <a:pt x="219" y="378"/>
                    <a:pt x="257" y="378"/>
                  </a:cubicBezTo>
                </a:path>
              </a:pathLst>
            </a:custGeom>
            <a:noFill/>
            <a:ln w="19050">
              <a:solidFill>
                <a:schemeClr val="bg2"/>
              </a:solidFill>
              <a:round/>
              <a:tailEnd type="triangle" w="med" len="med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636" name="Text Box 25"/>
            <p:cNvSpPr txBox="1"/>
            <p:nvPr/>
          </p:nvSpPr>
          <p:spPr>
            <a:xfrm>
              <a:off x="2214546" y="3079553"/>
              <a:ext cx="692131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t">
              <a:spAutoFit/>
            </a:bodyPr>
            <a:lstStyle/>
            <a:p>
              <a:pPr eaLnBrk="0" hangingPunct="0">
                <a:spcBef>
                  <a:spcPct val="50000"/>
                </a:spcBef>
                <a:buSzTx/>
              </a:pPr>
              <a:r>
                <a:rPr lang="en-US" altLang="zh-CN" sz="1400" b="1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100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/</a:t>
              </a:r>
              <a:r>
                <a:rPr lang="en-US" altLang="zh-CN" sz="1400" b="1" dirty="0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21637" name="Text Box 27"/>
            <p:cNvSpPr txBox="1"/>
            <p:nvPr/>
          </p:nvSpPr>
          <p:spPr>
            <a:xfrm rot="-2159527">
              <a:off x="1837515" y="4000356"/>
              <a:ext cx="706283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t">
              <a:spAutoFit/>
            </a:bodyPr>
            <a:lstStyle/>
            <a:p>
              <a:pPr eaLnBrk="0" hangingPunct="0">
                <a:spcBef>
                  <a:spcPct val="50000"/>
                </a:spcBef>
                <a:buSzTx/>
              </a:pPr>
              <a:r>
                <a:rPr lang="en-US" altLang="zh-CN" sz="1400" b="1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100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/</a:t>
              </a:r>
              <a:r>
                <a:rPr lang="en-US" altLang="zh-CN" sz="1400" b="1" dirty="0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21638" name="Text Box 29"/>
            <p:cNvSpPr txBox="1"/>
            <p:nvPr/>
          </p:nvSpPr>
          <p:spPr>
            <a:xfrm>
              <a:off x="2345263" y="4363057"/>
              <a:ext cx="679266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t">
              <a:spAutoFit/>
            </a:bodyPr>
            <a:lstStyle/>
            <a:p>
              <a:pPr eaLnBrk="0" hangingPunct="0">
                <a:spcBef>
                  <a:spcPct val="50000"/>
                </a:spcBef>
                <a:buSzTx/>
              </a:pPr>
              <a:r>
                <a:rPr lang="en-US" altLang="zh-CN" sz="1400" b="1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001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/</a:t>
              </a:r>
              <a:r>
                <a:rPr lang="en-US" altLang="zh-CN" sz="1400" b="1" dirty="0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1639" name="Text Box 30"/>
            <p:cNvSpPr txBox="1"/>
            <p:nvPr/>
          </p:nvSpPr>
          <p:spPr>
            <a:xfrm>
              <a:off x="831715" y="3908235"/>
              <a:ext cx="1118509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anchor="t">
              <a:spAutoFit/>
            </a:bodyPr>
            <a:lstStyle/>
            <a:p>
              <a:pPr eaLnBrk="0" hangingPunct="0">
                <a:spcBef>
                  <a:spcPct val="50000"/>
                </a:spcBef>
                <a:buSzTx/>
              </a:pPr>
              <a:r>
                <a:rPr lang="en-US" altLang="zh-CN" sz="1400" b="1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010,001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/</a:t>
              </a:r>
              <a:r>
                <a:rPr lang="en-US" altLang="zh-CN" sz="1400" b="1" dirty="0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21640" name="Text Box 32"/>
            <p:cNvSpPr txBox="1"/>
            <p:nvPr/>
          </p:nvSpPr>
          <p:spPr>
            <a:xfrm>
              <a:off x="3267066" y="3879659"/>
              <a:ext cx="733430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anchor="t">
              <a:spAutoFit/>
            </a:bodyPr>
            <a:lstStyle/>
            <a:p>
              <a:pPr eaLnBrk="0" hangingPunct="0">
                <a:spcBef>
                  <a:spcPct val="50000"/>
                </a:spcBef>
                <a:buSzTx/>
              </a:pPr>
              <a:r>
                <a:rPr lang="en-US" altLang="zh-CN" sz="1400" b="1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010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/</a:t>
              </a:r>
              <a:r>
                <a:rPr lang="en-US" altLang="zh-CN" sz="1400" b="1" dirty="0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89" name="Freeform 33"/>
            <p:cNvSpPr/>
            <p:nvPr/>
          </p:nvSpPr>
          <p:spPr bwMode="auto">
            <a:xfrm rot="18198984">
              <a:off x="3195628" y="3379593"/>
              <a:ext cx="324000" cy="288000"/>
            </a:xfrm>
            <a:custGeom>
              <a:avLst/>
              <a:gdLst>
                <a:gd name="T0" fmla="*/ 192 w 344"/>
                <a:gd name="T1" fmla="*/ 0 h 336"/>
                <a:gd name="T2" fmla="*/ 336 w 344"/>
                <a:gd name="T3" fmla="*/ 144 h 336"/>
                <a:gd name="T4" fmla="*/ 144 w 344"/>
                <a:gd name="T5" fmla="*/ 336 h 336"/>
                <a:gd name="T6" fmla="*/ 0 w 344"/>
                <a:gd name="T7" fmla="*/ 144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4"/>
                <a:gd name="T13" fmla="*/ 0 h 336"/>
                <a:gd name="T14" fmla="*/ 344 w 344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4" h="336">
                  <a:moveTo>
                    <a:pt x="192" y="0"/>
                  </a:moveTo>
                  <a:cubicBezTo>
                    <a:pt x="268" y="44"/>
                    <a:pt x="344" y="88"/>
                    <a:pt x="336" y="144"/>
                  </a:cubicBezTo>
                  <a:cubicBezTo>
                    <a:pt x="328" y="200"/>
                    <a:pt x="200" y="336"/>
                    <a:pt x="144" y="336"/>
                  </a:cubicBezTo>
                  <a:cubicBezTo>
                    <a:pt x="88" y="336"/>
                    <a:pt x="44" y="240"/>
                    <a:pt x="0" y="144"/>
                  </a:cubicBezTo>
                </a:path>
              </a:pathLst>
            </a:custGeom>
            <a:noFill/>
            <a:ln w="19050">
              <a:solidFill>
                <a:schemeClr val="bg2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642" name="Text Box 34"/>
            <p:cNvSpPr txBox="1"/>
            <p:nvPr/>
          </p:nvSpPr>
          <p:spPr>
            <a:xfrm>
              <a:off x="3390892" y="3327205"/>
              <a:ext cx="1038232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anchor="t">
              <a:spAutoFit/>
            </a:bodyPr>
            <a:lstStyle/>
            <a:p>
              <a:pPr eaLnBrk="0" hangingPunct="0">
                <a:spcBef>
                  <a:spcPct val="50000"/>
                </a:spcBef>
                <a:buSzTx/>
              </a:pPr>
              <a:r>
                <a:rPr lang="en-US" altLang="zh-CN" sz="1400" b="1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000,100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/</a:t>
              </a:r>
              <a:r>
                <a:rPr lang="en-US" altLang="zh-CN" sz="1400" b="1" dirty="0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21643" name="Text Box 35"/>
            <p:cNvSpPr txBox="1"/>
            <p:nvPr/>
          </p:nvSpPr>
          <p:spPr>
            <a:xfrm>
              <a:off x="2838438" y="3000378"/>
              <a:ext cx="571504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anchor="t">
              <a:spAutoFit/>
            </a:bodyPr>
            <a:lstStyle/>
            <a:p>
              <a:pPr eaLnBrk="0" hangingPunct="0">
                <a:spcBef>
                  <a:spcPct val="50000"/>
                </a:spcBef>
                <a:buSzTx/>
              </a:pPr>
              <a:r>
                <a:rPr lang="en-US" altLang="zh-CN" sz="1400" b="1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r>
                <a:rPr lang="en-US" altLang="zh-CN" sz="1400" b="1" dirty="0">
                  <a:latin typeface="Arial" panose="020B0604020202020204" pitchFamily="34" charset="0"/>
                  <a:ea typeface="宋体" panose="02010600030101010101" pitchFamily="2" charset="-122"/>
                </a:rPr>
                <a:t>/</a:t>
              </a:r>
              <a:r>
                <a:rPr lang="en-US" altLang="zh-CN" sz="1400" b="1" dirty="0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Z</a:t>
              </a:r>
            </a:p>
          </p:txBody>
        </p:sp>
        <p:sp>
          <p:nvSpPr>
            <p:cNvPr id="92" name="Freeform 19"/>
            <p:cNvSpPr/>
            <p:nvPr/>
          </p:nvSpPr>
          <p:spPr bwMode="auto">
            <a:xfrm>
              <a:off x="2038685" y="3333506"/>
              <a:ext cx="972000" cy="307777"/>
            </a:xfrm>
            <a:custGeom>
              <a:avLst/>
              <a:gdLst>
                <a:gd name="T0" fmla="*/ 0 w 953"/>
                <a:gd name="T1" fmla="*/ 0 h 181"/>
                <a:gd name="T2" fmla="*/ 157 w 953"/>
                <a:gd name="T3" fmla="*/ 0 h 181"/>
                <a:gd name="T4" fmla="*/ 327 w 953"/>
                <a:gd name="T5" fmla="*/ 0 h 181"/>
                <a:gd name="T6" fmla="*/ 0 60000 65536"/>
                <a:gd name="T7" fmla="*/ 0 60000 65536"/>
                <a:gd name="T8" fmla="*/ 0 60000 65536"/>
                <a:gd name="T9" fmla="*/ 0 w 953"/>
                <a:gd name="T10" fmla="*/ 0 h 181"/>
                <a:gd name="T11" fmla="*/ 953 w 953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181">
                  <a:moveTo>
                    <a:pt x="0" y="181"/>
                  </a:moveTo>
                  <a:cubicBezTo>
                    <a:pt x="147" y="90"/>
                    <a:pt x="295" y="0"/>
                    <a:pt x="454" y="0"/>
                  </a:cubicBezTo>
                  <a:cubicBezTo>
                    <a:pt x="613" y="0"/>
                    <a:pt x="870" y="151"/>
                    <a:pt x="953" y="181"/>
                  </a:cubicBezTo>
                </a:path>
              </a:pathLst>
            </a:custGeom>
            <a:noFill/>
            <a:ln w="19050">
              <a:solidFill>
                <a:schemeClr val="bg2"/>
              </a:solidFill>
              <a:round/>
              <a:tailEnd type="triangle" w="med" len="lg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" name="Freeform 19"/>
            <p:cNvSpPr/>
            <p:nvPr/>
          </p:nvSpPr>
          <p:spPr bwMode="auto">
            <a:xfrm rot="10800000">
              <a:off x="2103266" y="4412149"/>
              <a:ext cx="972000" cy="307777"/>
            </a:xfrm>
            <a:custGeom>
              <a:avLst/>
              <a:gdLst>
                <a:gd name="T0" fmla="*/ 0 w 953"/>
                <a:gd name="T1" fmla="*/ 0 h 181"/>
                <a:gd name="T2" fmla="*/ 157 w 953"/>
                <a:gd name="T3" fmla="*/ 0 h 181"/>
                <a:gd name="T4" fmla="*/ 327 w 953"/>
                <a:gd name="T5" fmla="*/ 0 h 181"/>
                <a:gd name="T6" fmla="*/ 0 60000 65536"/>
                <a:gd name="T7" fmla="*/ 0 60000 65536"/>
                <a:gd name="T8" fmla="*/ 0 60000 65536"/>
                <a:gd name="T9" fmla="*/ 0 w 953"/>
                <a:gd name="T10" fmla="*/ 0 h 181"/>
                <a:gd name="T11" fmla="*/ 953 w 953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181">
                  <a:moveTo>
                    <a:pt x="0" y="181"/>
                  </a:moveTo>
                  <a:cubicBezTo>
                    <a:pt x="147" y="90"/>
                    <a:pt x="295" y="0"/>
                    <a:pt x="454" y="0"/>
                  </a:cubicBezTo>
                  <a:cubicBezTo>
                    <a:pt x="613" y="0"/>
                    <a:pt x="870" y="151"/>
                    <a:pt x="953" y="181"/>
                  </a:cubicBezTo>
                </a:path>
              </a:pathLst>
            </a:custGeom>
            <a:noFill/>
            <a:ln w="19050">
              <a:solidFill>
                <a:schemeClr val="bg2"/>
              </a:solidFill>
              <a:round/>
              <a:tailEnd type="triangle" w="med" len="lg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1646" name="组合 76"/>
            <p:cNvGrpSpPr/>
            <p:nvPr/>
          </p:nvGrpSpPr>
          <p:grpSpPr>
            <a:xfrm>
              <a:off x="2962616" y="4295950"/>
              <a:ext cx="433391" cy="360002"/>
              <a:chOff x="209519" y="1643054"/>
              <a:chExt cx="433391" cy="360002"/>
            </a:xfrm>
          </p:grpSpPr>
          <p:sp>
            <p:nvSpPr>
              <p:cNvPr id="21647" name="椭圆 106"/>
              <p:cNvSpPr/>
              <p:nvPr/>
            </p:nvSpPr>
            <p:spPr>
              <a:xfrm>
                <a:off x="209519" y="1643056"/>
                <a:ext cx="360000" cy="360000"/>
              </a:xfrm>
              <a:prstGeom prst="ellipse">
                <a:avLst/>
              </a:prstGeom>
              <a:solidFill>
                <a:srgbClr val="92D050"/>
              </a:solidFill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t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648" name="Text Box 6"/>
              <p:cNvSpPr txBox="1"/>
              <p:nvPr/>
            </p:nvSpPr>
            <p:spPr>
              <a:xfrm>
                <a:off x="214282" y="1643054"/>
                <a:ext cx="428628" cy="3077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buSzTx/>
                </a:pPr>
                <a:r>
                  <a:rPr lang="en-US" altLang="zh-CN" sz="14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S</a:t>
                </a:r>
                <a:r>
                  <a:rPr lang="en-US" altLang="zh-CN" sz="14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2</a:t>
                </a:r>
              </a:p>
            </p:txBody>
          </p:sp>
        </p:grpSp>
        <p:grpSp>
          <p:nvGrpSpPr>
            <p:cNvPr id="21649" name="组合 67"/>
            <p:cNvGrpSpPr/>
            <p:nvPr/>
          </p:nvGrpSpPr>
          <p:grpSpPr>
            <a:xfrm>
              <a:off x="1733883" y="3370068"/>
              <a:ext cx="433391" cy="360002"/>
              <a:chOff x="209519" y="1643054"/>
              <a:chExt cx="433391" cy="360002"/>
            </a:xfrm>
          </p:grpSpPr>
          <p:sp>
            <p:nvSpPr>
              <p:cNvPr id="21650" name="椭圆 104"/>
              <p:cNvSpPr/>
              <p:nvPr/>
            </p:nvSpPr>
            <p:spPr>
              <a:xfrm>
                <a:off x="209519" y="1643056"/>
                <a:ext cx="360000" cy="360000"/>
              </a:xfrm>
              <a:prstGeom prst="ellipse">
                <a:avLst/>
              </a:prstGeom>
              <a:solidFill>
                <a:srgbClr val="92D050"/>
              </a:solidFill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t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651" name="Text Box 6"/>
              <p:cNvSpPr txBox="1"/>
              <p:nvPr/>
            </p:nvSpPr>
            <p:spPr>
              <a:xfrm>
                <a:off x="214282" y="1643054"/>
                <a:ext cx="428628" cy="3077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buSzTx/>
                </a:pPr>
                <a:r>
                  <a:rPr lang="en-US" altLang="zh-CN" sz="14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S</a:t>
                </a:r>
                <a:r>
                  <a:rPr lang="en-US" altLang="zh-CN" sz="14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0</a:t>
                </a:r>
              </a:p>
            </p:txBody>
          </p:sp>
        </p:grpSp>
        <p:grpSp>
          <p:nvGrpSpPr>
            <p:cNvPr id="21652" name="组合 70"/>
            <p:cNvGrpSpPr/>
            <p:nvPr/>
          </p:nvGrpSpPr>
          <p:grpSpPr>
            <a:xfrm>
              <a:off x="2953091" y="3370068"/>
              <a:ext cx="433391" cy="360002"/>
              <a:chOff x="209519" y="1643054"/>
              <a:chExt cx="433391" cy="360002"/>
            </a:xfrm>
          </p:grpSpPr>
          <p:sp>
            <p:nvSpPr>
              <p:cNvPr id="21653" name="椭圆 102"/>
              <p:cNvSpPr/>
              <p:nvPr/>
            </p:nvSpPr>
            <p:spPr>
              <a:xfrm>
                <a:off x="209519" y="1643056"/>
                <a:ext cx="360000" cy="360000"/>
              </a:xfrm>
              <a:prstGeom prst="ellipse">
                <a:avLst/>
              </a:prstGeom>
              <a:solidFill>
                <a:srgbClr val="92D050"/>
              </a:solidFill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t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654" name="Text Box 6"/>
              <p:cNvSpPr txBox="1"/>
              <p:nvPr/>
            </p:nvSpPr>
            <p:spPr>
              <a:xfrm>
                <a:off x="214282" y="1643054"/>
                <a:ext cx="428628" cy="3077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buSzTx/>
                </a:pPr>
                <a:r>
                  <a:rPr lang="en-US" altLang="zh-CN" sz="14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S</a:t>
                </a:r>
                <a:r>
                  <a:rPr lang="en-US" altLang="zh-CN" sz="14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</a:p>
            </p:txBody>
          </p:sp>
        </p:grpSp>
        <p:cxnSp>
          <p:nvCxnSpPr>
            <p:cNvPr id="21655" name="直接箭头连接符 96"/>
            <p:cNvCxnSpPr>
              <a:stCxn id="21657" idx="7"/>
              <a:endCxn id="21653" idx="3"/>
            </p:cNvCxnSpPr>
            <p:nvPr/>
          </p:nvCxnSpPr>
          <p:spPr>
            <a:xfrm rot="5400000" flipH="1" flipV="1">
              <a:off x="2192585" y="3535448"/>
              <a:ext cx="671324" cy="955125"/>
            </a:xfrm>
            <a:prstGeom prst="straightConnector1">
              <a:avLst/>
            </a:prstGeom>
            <a:ln w="19050" cap="flat" cmpd="sng">
              <a:solidFill>
                <a:schemeClr val="bg2"/>
              </a:solidFill>
              <a:prstDash val="solid"/>
              <a:round/>
              <a:headEnd type="none" w="med" len="med"/>
              <a:tailEnd type="triangle" w="med" len="lg"/>
            </a:ln>
          </p:spPr>
        </p:cxnSp>
        <p:grpSp>
          <p:nvGrpSpPr>
            <p:cNvPr id="21656" name="组合 73"/>
            <p:cNvGrpSpPr/>
            <p:nvPr/>
          </p:nvGrpSpPr>
          <p:grpSpPr>
            <a:xfrm>
              <a:off x="1743408" y="4295950"/>
              <a:ext cx="433391" cy="360002"/>
              <a:chOff x="209519" y="1643054"/>
              <a:chExt cx="433391" cy="360002"/>
            </a:xfrm>
          </p:grpSpPr>
          <p:sp>
            <p:nvSpPr>
              <p:cNvPr id="21657" name="椭圆 100"/>
              <p:cNvSpPr/>
              <p:nvPr/>
            </p:nvSpPr>
            <p:spPr>
              <a:xfrm>
                <a:off x="209519" y="1643056"/>
                <a:ext cx="360000" cy="360000"/>
              </a:xfrm>
              <a:prstGeom prst="ellipse">
                <a:avLst/>
              </a:prstGeom>
              <a:solidFill>
                <a:srgbClr val="92D050"/>
              </a:solidFill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t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658" name="Text Box 6"/>
              <p:cNvSpPr txBox="1"/>
              <p:nvPr/>
            </p:nvSpPr>
            <p:spPr>
              <a:xfrm>
                <a:off x="214282" y="1643054"/>
                <a:ext cx="428628" cy="3077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buSzTx/>
                </a:pPr>
                <a:r>
                  <a:rPr lang="en-US" altLang="zh-CN" sz="14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S</a:t>
                </a:r>
                <a:r>
                  <a:rPr lang="en-US" altLang="zh-CN" sz="14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3</a:t>
                </a:r>
              </a:p>
            </p:txBody>
          </p:sp>
        </p:grpSp>
        <p:sp>
          <p:nvSpPr>
            <p:cNvPr id="21659" name="Text Box 32"/>
            <p:cNvSpPr txBox="1"/>
            <p:nvPr/>
          </p:nvSpPr>
          <p:spPr>
            <a:xfrm rot="-5400000">
              <a:off x="2581262" y="3899900"/>
              <a:ext cx="661992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anchor="t">
              <a:spAutoFit/>
            </a:bodyPr>
            <a:lstStyle/>
            <a:p>
              <a:pPr eaLnBrk="0" hangingPunct="0">
                <a:spcBef>
                  <a:spcPct val="50000"/>
                </a:spcBef>
                <a:buSzTx/>
              </a:pPr>
              <a:r>
                <a:rPr lang="en-US" altLang="zh-CN" sz="1400" b="1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100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/</a:t>
              </a:r>
              <a:r>
                <a:rPr lang="en-US" altLang="zh-CN" sz="1400" b="1" dirty="0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12" name="Freeform 33"/>
            <p:cNvSpPr/>
            <p:nvPr/>
          </p:nvSpPr>
          <p:spPr bwMode="auto">
            <a:xfrm rot="20138810">
              <a:off x="3214366" y="4435906"/>
              <a:ext cx="324000" cy="288000"/>
            </a:xfrm>
            <a:custGeom>
              <a:avLst/>
              <a:gdLst>
                <a:gd name="T0" fmla="*/ 192 w 344"/>
                <a:gd name="T1" fmla="*/ 0 h 336"/>
                <a:gd name="T2" fmla="*/ 336 w 344"/>
                <a:gd name="T3" fmla="*/ 144 h 336"/>
                <a:gd name="T4" fmla="*/ 144 w 344"/>
                <a:gd name="T5" fmla="*/ 336 h 336"/>
                <a:gd name="T6" fmla="*/ 0 w 344"/>
                <a:gd name="T7" fmla="*/ 144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4"/>
                <a:gd name="T13" fmla="*/ 0 h 336"/>
                <a:gd name="T14" fmla="*/ 344 w 344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4" h="336">
                  <a:moveTo>
                    <a:pt x="192" y="0"/>
                  </a:moveTo>
                  <a:cubicBezTo>
                    <a:pt x="268" y="44"/>
                    <a:pt x="344" y="88"/>
                    <a:pt x="336" y="144"/>
                  </a:cubicBezTo>
                  <a:cubicBezTo>
                    <a:pt x="328" y="200"/>
                    <a:pt x="200" y="336"/>
                    <a:pt x="144" y="336"/>
                  </a:cubicBezTo>
                  <a:cubicBezTo>
                    <a:pt x="88" y="336"/>
                    <a:pt x="44" y="240"/>
                    <a:pt x="0" y="144"/>
                  </a:cubicBezTo>
                </a:path>
              </a:pathLst>
            </a:custGeom>
            <a:noFill/>
            <a:ln w="19050">
              <a:solidFill>
                <a:schemeClr val="bg2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661" name="Text Box 34"/>
            <p:cNvSpPr txBox="1"/>
            <p:nvPr/>
          </p:nvSpPr>
          <p:spPr>
            <a:xfrm>
              <a:off x="3409942" y="4500576"/>
              <a:ext cx="804868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anchor="t">
              <a:spAutoFit/>
            </a:bodyPr>
            <a:lstStyle/>
            <a:p>
              <a:pPr eaLnBrk="0" hangingPunct="0">
                <a:spcBef>
                  <a:spcPct val="50000"/>
                </a:spcBef>
                <a:buSzTx/>
              </a:pPr>
              <a:r>
                <a:rPr lang="en-US" altLang="zh-CN" sz="1400" b="1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000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/</a:t>
              </a:r>
              <a:r>
                <a:rPr lang="en-US" altLang="zh-CN" sz="1400" b="1" dirty="0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14" name="Freeform 33"/>
            <p:cNvSpPr/>
            <p:nvPr/>
          </p:nvSpPr>
          <p:spPr bwMode="auto">
            <a:xfrm rot="6370443">
              <a:off x="1519890" y="4443624"/>
              <a:ext cx="324000" cy="288000"/>
            </a:xfrm>
            <a:custGeom>
              <a:avLst/>
              <a:gdLst>
                <a:gd name="T0" fmla="*/ 192 w 344"/>
                <a:gd name="T1" fmla="*/ 0 h 336"/>
                <a:gd name="T2" fmla="*/ 336 w 344"/>
                <a:gd name="T3" fmla="*/ 144 h 336"/>
                <a:gd name="T4" fmla="*/ 144 w 344"/>
                <a:gd name="T5" fmla="*/ 336 h 336"/>
                <a:gd name="T6" fmla="*/ 0 w 344"/>
                <a:gd name="T7" fmla="*/ 144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4"/>
                <a:gd name="T13" fmla="*/ 0 h 336"/>
                <a:gd name="T14" fmla="*/ 344 w 344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4" h="336">
                  <a:moveTo>
                    <a:pt x="192" y="0"/>
                  </a:moveTo>
                  <a:cubicBezTo>
                    <a:pt x="268" y="44"/>
                    <a:pt x="344" y="88"/>
                    <a:pt x="336" y="144"/>
                  </a:cubicBezTo>
                  <a:cubicBezTo>
                    <a:pt x="328" y="200"/>
                    <a:pt x="200" y="336"/>
                    <a:pt x="144" y="336"/>
                  </a:cubicBezTo>
                  <a:cubicBezTo>
                    <a:pt x="88" y="336"/>
                    <a:pt x="44" y="240"/>
                    <a:pt x="0" y="144"/>
                  </a:cubicBezTo>
                </a:path>
              </a:pathLst>
            </a:custGeom>
            <a:noFill/>
            <a:ln w="19050">
              <a:solidFill>
                <a:schemeClr val="bg2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663" name="Text Box 34"/>
            <p:cNvSpPr txBox="1"/>
            <p:nvPr/>
          </p:nvSpPr>
          <p:spPr>
            <a:xfrm>
              <a:off x="979462" y="4451163"/>
              <a:ext cx="715968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anchor="t">
              <a:spAutoFit/>
            </a:bodyPr>
            <a:lstStyle/>
            <a:p>
              <a:pPr eaLnBrk="0" hangingPunct="0">
                <a:spcBef>
                  <a:spcPct val="50000"/>
                </a:spcBef>
                <a:buSzTx/>
              </a:pPr>
              <a:r>
                <a:rPr lang="en-US" altLang="zh-CN" sz="1400" b="1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000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/</a:t>
              </a:r>
              <a:r>
                <a:rPr lang="en-US" altLang="zh-CN" sz="1400" b="1" dirty="0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21664" name="直接箭头连接符 175"/>
            <p:cNvCxnSpPr>
              <a:stCxn id="21648" idx="1"/>
              <a:endCxn id="21651" idx="2"/>
            </p:cNvCxnSpPr>
            <p:nvPr/>
          </p:nvCxnSpPr>
          <p:spPr>
            <a:xfrm rot="10800000">
              <a:off x="1952961" y="3677845"/>
              <a:ext cx="1014419" cy="771994"/>
            </a:xfrm>
            <a:prstGeom prst="straightConnector1">
              <a:avLst/>
            </a:prstGeom>
            <a:ln w="19050" cap="flat" cmpd="sng">
              <a:solidFill>
                <a:schemeClr val="bg2"/>
              </a:solidFill>
              <a:prstDash val="solid"/>
              <a:round/>
              <a:headEnd type="none" w="med" len="med"/>
              <a:tailEnd type="triangle" w="med" len="lg"/>
            </a:ln>
          </p:spPr>
        </p:cxnSp>
        <p:sp>
          <p:nvSpPr>
            <p:cNvPr id="21665" name="Text Box 27"/>
            <p:cNvSpPr txBox="1"/>
            <p:nvPr/>
          </p:nvSpPr>
          <p:spPr>
            <a:xfrm rot="1787123">
              <a:off x="2037165" y="3705544"/>
              <a:ext cx="706283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t">
              <a:spAutoFit/>
            </a:bodyPr>
            <a:lstStyle/>
            <a:p>
              <a:pPr eaLnBrk="0" hangingPunct="0">
                <a:spcBef>
                  <a:spcPct val="50000"/>
                </a:spcBef>
                <a:buSzTx/>
              </a:pPr>
              <a:r>
                <a:rPr lang="en-US" altLang="zh-CN" sz="1400" b="1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010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/</a:t>
              </a:r>
              <a:r>
                <a:rPr lang="en-US" altLang="zh-CN" sz="1400" b="1" dirty="0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</p:grpSp>
      <p:sp>
        <p:nvSpPr>
          <p:cNvPr id="21666" name="标题 4"/>
          <p:cNvSpPr>
            <a:spLocks noGrp="1"/>
          </p:cNvSpPr>
          <p:nvPr>
            <p:ph type="title"/>
          </p:nvPr>
        </p:nvSpPr>
        <p:spPr>
          <a:xfrm>
            <a:off x="714375" y="447675"/>
            <a:ext cx="7772400" cy="576263"/>
          </a:xfrm>
        </p:spPr>
        <p:txBody>
          <a:bodyPr vert="horz" wrap="square" lIns="92075" tIns="46038" rIns="92075" bIns="46038" anchor="ctr"/>
          <a:lstStyle/>
          <a:p>
            <a:pPr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利用触发器设计异步时序逻辑</a:t>
            </a:r>
            <a:endParaRPr lang="zh-CN" alt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21667" name="内容占位符 5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>
              <a:buSzPct val="80000"/>
              <a:buNone/>
            </a:pPr>
            <a:r>
              <a:rPr lang="en-US" altLang="zh-CN" dirty="0">
                <a:latin typeface="+mn-lt"/>
                <a:ea typeface="+mn-ea"/>
                <a:cs typeface="+mn-cs"/>
              </a:rPr>
              <a:t> </a:t>
            </a:r>
            <a:endParaRPr lang="zh-CN" alt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21668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 wrap="square" lIns="92075" tIns="46038" rIns="92075" bIns="46038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2"/>
                </a:solidFill>
              </a:rPr>
              <a:t>10</a:t>
            </a:fld>
            <a:endParaRPr lang="en-US" altLang="zh-CN" sz="14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9" grpId="0"/>
      <p:bldP spid="1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6"/>
          <p:cNvSpPr txBox="1"/>
          <p:nvPr/>
        </p:nvSpPr>
        <p:spPr>
          <a:xfrm>
            <a:off x="4664075" y="2543175"/>
            <a:ext cx="428625" cy="338138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16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√</a:t>
            </a:r>
            <a:endParaRPr lang="en-US" altLang="zh-CN" sz="16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Text Box 27"/>
          <p:cNvSpPr txBox="1"/>
          <p:nvPr/>
        </p:nvSpPr>
        <p:spPr>
          <a:xfrm>
            <a:off x="4621213" y="3186113"/>
            <a:ext cx="500062" cy="338137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16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√</a:t>
            </a:r>
            <a:endParaRPr lang="en-US" altLang="zh-CN" sz="16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AutoShape 28"/>
          <p:cNvSpPr>
            <a:spLocks noChangeArrowheads="1"/>
          </p:cNvSpPr>
          <p:nvPr/>
        </p:nvSpPr>
        <p:spPr bwMode="auto">
          <a:xfrm rot="5400000">
            <a:off x="2555081" y="3717131"/>
            <a:ext cx="325438" cy="2159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3">
                <a:lumMod val="10000"/>
              </a:schemeClr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Text Box 38"/>
          <p:cNvSpPr txBox="1"/>
          <p:nvPr/>
        </p:nvSpPr>
        <p:spPr>
          <a:xfrm>
            <a:off x="5076825" y="1557338"/>
            <a:ext cx="1552575" cy="4000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>
              <a:spcBef>
                <a:spcPct val="50000"/>
              </a:spcBef>
              <a:buSzTx/>
            </a:pPr>
            <a:r>
              <a:rPr lang="en-US" altLang="zh-CN" sz="20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3. </a:t>
            </a:r>
            <a:r>
              <a:rPr lang="zh-CN" altLang="en-US" sz="20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状态编码</a:t>
            </a:r>
          </a:p>
        </p:txBody>
      </p:sp>
      <p:sp>
        <p:nvSpPr>
          <p:cNvPr id="6" name="Text Box 39"/>
          <p:cNvSpPr txBox="1"/>
          <p:nvPr/>
        </p:nvSpPr>
        <p:spPr>
          <a:xfrm>
            <a:off x="5003800" y="2497138"/>
            <a:ext cx="4176713" cy="10007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SzTx/>
            </a:pPr>
            <a:r>
              <a:rPr lang="zh-CN" altLang="en-US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原则</a:t>
            </a: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zh-CN" altLang="en-US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：</a:t>
            </a: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</a:t>
            </a:r>
            <a:r>
              <a:rPr lang="en-US" altLang="zh-CN" sz="1600" b="1" baseline="-25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</a:t>
            </a: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</a:t>
            </a:r>
            <a:r>
              <a:rPr lang="en-US" altLang="zh-CN" sz="1600" b="1" baseline="-25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r>
              <a:rPr lang="zh-CN" altLang="en-US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、</a:t>
            </a: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</a:t>
            </a:r>
            <a:r>
              <a:rPr lang="en-US" altLang="zh-CN" sz="1600" b="1" baseline="-25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</a:t>
            </a: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</a:t>
            </a:r>
            <a:r>
              <a:rPr lang="en-US" altLang="zh-CN" sz="1600" b="1" baseline="-25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zh-CN" altLang="en-US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、</a:t>
            </a: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</a:t>
            </a:r>
            <a:r>
              <a:rPr lang="en-US" altLang="zh-CN" sz="1600" b="1" baseline="-25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</a:t>
            </a:r>
            <a:r>
              <a:rPr lang="en-US" altLang="zh-CN" sz="1600" b="1" baseline="-25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r>
              <a:rPr lang="zh-CN" altLang="en-US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应取相邻编码 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SzTx/>
            </a:pPr>
            <a:r>
              <a:rPr lang="zh-CN" altLang="en-US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原则</a:t>
            </a: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r>
              <a:rPr lang="zh-CN" altLang="en-US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：</a:t>
            </a: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</a:t>
            </a:r>
            <a:r>
              <a:rPr lang="en-US" altLang="zh-CN" sz="1600" b="1" baseline="-25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</a:t>
            </a: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</a:t>
            </a:r>
            <a:r>
              <a:rPr lang="en-US" altLang="zh-CN" sz="1600" b="1" baseline="-25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zh-CN" altLang="en-US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、</a:t>
            </a: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</a:t>
            </a:r>
            <a:r>
              <a:rPr lang="en-US" altLang="zh-CN" sz="1600" b="1" baseline="-25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</a:t>
            </a:r>
            <a:r>
              <a:rPr lang="en-US" altLang="zh-CN" sz="1600" b="1" baseline="-25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r>
              <a:rPr lang="zh-CN" altLang="en-US" sz="16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</a:t>
            </a:r>
            <a:r>
              <a:rPr lang="en-US" altLang="zh-CN" sz="1600" b="1" baseline="-25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</a:t>
            </a: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</a:t>
            </a:r>
            <a:r>
              <a:rPr lang="en-US" altLang="zh-CN" sz="1600" b="1" baseline="-25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 </a:t>
            </a:r>
            <a:r>
              <a:rPr lang="zh-CN" altLang="en-US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应取相邻编码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SzTx/>
            </a:pPr>
            <a:r>
              <a:rPr lang="zh-CN" altLang="en-US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原则</a:t>
            </a: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r>
              <a:rPr lang="zh-CN" altLang="en-US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：</a:t>
            </a: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</a:t>
            </a:r>
            <a:r>
              <a:rPr lang="en-US" altLang="zh-CN" sz="1600" b="1" baseline="-25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</a:t>
            </a: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</a:t>
            </a:r>
            <a:r>
              <a:rPr lang="en-US" altLang="zh-CN" sz="1600" b="1" baseline="-25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r>
              <a:rPr lang="zh-CN" altLang="en-US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、</a:t>
            </a: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</a:t>
            </a:r>
            <a:r>
              <a:rPr lang="en-US" altLang="zh-CN" sz="1600" b="1" baseline="-25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</a:t>
            </a: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</a:t>
            </a:r>
            <a:r>
              <a:rPr lang="en-US" altLang="zh-CN" sz="1600" b="1" baseline="-25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 </a:t>
            </a:r>
            <a:r>
              <a:rPr lang="zh-CN" altLang="en-US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、</a:t>
            </a: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</a:t>
            </a:r>
            <a:r>
              <a:rPr lang="en-US" altLang="zh-CN" sz="1600" b="1" baseline="-25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</a:t>
            </a:r>
            <a:r>
              <a:rPr lang="en-US" altLang="zh-CN" sz="1600" b="1" baseline="-25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r>
              <a:rPr lang="zh-CN" altLang="en-US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应取相邻编码</a:t>
            </a:r>
          </a:p>
        </p:txBody>
      </p:sp>
      <p:grpSp>
        <p:nvGrpSpPr>
          <p:cNvPr id="9" name="Group 34"/>
          <p:cNvGrpSpPr/>
          <p:nvPr/>
        </p:nvGrpSpPr>
        <p:grpSpPr>
          <a:xfrm>
            <a:off x="5508625" y="4076700"/>
            <a:ext cx="1223963" cy="876300"/>
            <a:chOff x="2722" y="2490"/>
            <a:chExt cx="1934" cy="1018"/>
          </a:xfrm>
        </p:grpSpPr>
        <p:sp>
          <p:nvSpPr>
            <p:cNvPr id="10" name="Rectangle 35"/>
            <p:cNvSpPr>
              <a:spLocks noChangeArrowheads="1"/>
            </p:cNvSpPr>
            <p:nvPr/>
          </p:nvSpPr>
          <p:spPr bwMode="auto">
            <a:xfrm>
              <a:off x="3888" y="3112"/>
              <a:ext cx="768" cy="326"/>
            </a:xfrm>
            <a:prstGeom prst="rect">
              <a:avLst/>
            </a:prstGeom>
            <a:noFill/>
            <a:ln w="1905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Rectangle 36"/>
            <p:cNvSpPr>
              <a:spLocks noChangeArrowheads="1"/>
            </p:cNvSpPr>
            <p:nvPr/>
          </p:nvSpPr>
          <p:spPr bwMode="auto">
            <a:xfrm>
              <a:off x="3120" y="3112"/>
              <a:ext cx="768" cy="326"/>
            </a:xfrm>
            <a:prstGeom prst="rect">
              <a:avLst/>
            </a:prstGeom>
            <a:noFill/>
            <a:ln w="1905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  <a:ea typeface="黑体" panose="02010609060101010101" pitchFamily="49" charset="-122"/>
                  <a:cs typeface="+mn-cs"/>
                </a:rPr>
                <a:t>S</a:t>
              </a:r>
              <a:r>
                <a:rPr kumimoji="0" lang="en-US" altLang="zh-CN" sz="1400" b="1" i="0" u="none" strike="noStrike" kern="1200" cap="none" spc="0" normalizeH="0" baseline="-2500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  <a:ea typeface="黑体" panose="02010609060101010101" pitchFamily="49" charset="-122"/>
                  <a:cs typeface="+mn-cs"/>
                </a:rPr>
                <a:t>2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Rectangle 37"/>
            <p:cNvSpPr>
              <a:spLocks noChangeArrowheads="1"/>
            </p:cNvSpPr>
            <p:nvPr/>
          </p:nvSpPr>
          <p:spPr bwMode="auto">
            <a:xfrm>
              <a:off x="3888" y="2784"/>
              <a:ext cx="768" cy="328"/>
            </a:xfrm>
            <a:prstGeom prst="rect">
              <a:avLst/>
            </a:prstGeom>
            <a:noFill/>
            <a:ln w="1905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  <a:ea typeface="黑体" panose="02010609060101010101" pitchFamily="49" charset="-122"/>
                  <a:cs typeface="+mn-cs"/>
                </a:rPr>
                <a:t>S</a:t>
              </a:r>
              <a:r>
                <a:rPr kumimoji="0" lang="en-US" altLang="zh-CN" sz="1400" b="1" i="0" u="none" strike="noStrike" kern="1200" cap="none" spc="0" normalizeH="0" baseline="-2500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  <a:ea typeface="黑体" panose="02010609060101010101" pitchFamily="49" charset="-122"/>
                  <a:cs typeface="+mn-cs"/>
                </a:rPr>
                <a:t>1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Rectangle 38"/>
            <p:cNvSpPr>
              <a:spLocks noChangeArrowheads="1"/>
            </p:cNvSpPr>
            <p:nvPr/>
          </p:nvSpPr>
          <p:spPr bwMode="auto">
            <a:xfrm>
              <a:off x="3120" y="2784"/>
              <a:ext cx="768" cy="328"/>
            </a:xfrm>
            <a:prstGeom prst="rect">
              <a:avLst/>
            </a:prstGeom>
            <a:noFill/>
            <a:ln w="1905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  <a:ea typeface="黑体" panose="02010609060101010101" pitchFamily="49" charset="-122"/>
                  <a:cs typeface="+mn-cs"/>
                </a:rPr>
                <a:t>S</a:t>
              </a:r>
              <a:r>
                <a:rPr kumimoji="0" lang="en-US" altLang="zh-CN" sz="1400" b="1" i="0" u="none" strike="noStrike" kern="1200" cap="none" spc="0" normalizeH="0" baseline="-2500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Line 39"/>
            <p:cNvSpPr>
              <a:spLocks noChangeShapeType="1"/>
            </p:cNvSpPr>
            <p:nvPr/>
          </p:nvSpPr>
          <p:spPr bwMode="auto">
            <a:xfrm>
              <a:off x="3120" y="2784"/>
              <a:ext cx="1536" cy="0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Line 40"/>
            <p:cNvSpPr>
              <a:spLocks noChangeShapeType="1"/>
            </p:cNvSpPr>
            <p:nvPr/>
          </p:nvSpPr>
          <p:spPr bwMode="auto">
            <a:xfrm>
              <a:off x="3120" y="3112"/>
              <a:ext cx="1536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Line 41"/>
            <p:cNvSpPr>
              <a:spLocks noChangeShapeType="1"/>
            </p:cNvSpPr>
            <p:nvPr/>
          </p:nvSpPr>
          <p:spPr bwMode="auto">
            <a:xfrm>
              <a:off x="3120" y="3438"/>
              <a:ext cx="1536" cy="0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Line 42"/>
            <p:cNvSpPr>
              <a:spLocks noChangeShapeType="1"/>
            </p:cNvSpPr>
            <p:nvPr/>
          </p:nvSpPr>
          <p:spPr bwMode="auto">
            <a:xfrm>
              <a:off x="3120" y="2784"/>
              <a:ext cx="0" cy="654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Line 43"/>
            <p:cNvSpPr>
              <a:spLocks noChangeShapeType="1"/>
            </p:cNvSpPr>
            <p:nvPr/>
          </p:nvSpPr>
          <p:spPr bwMode="auto">
            <a:xfrm>
              <a:off x="3888" y="2784"/>
              <a:ext cx="0" cy="654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Line 44"/>
            <p:cNvSpPr>
              <a:spLocks noChangeShapeType="1"/>
            </p:cNvSpPr>
            <p:nvPr/>
          </p:nvSpPr>
          <p:spPr bwMode="auto">
            <a:xfrm>
              <a:off x="4656" y="3112"/>
              <a:ext cx="0" cy="326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Line 45"/>
            <p:cNvSpPr>
              <a:spLocks noChangeShapeType="1"/>
            </p:cNvSpPr>
            <p:nvPr/>
          </p:nvSpPr>
          <p:spPr bwMode="auto">
            <a:xfrm>
              <a:off x="4656" y="2784"/>
              <a:ext cx="0" cy="328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Line 46"/>
            <p:cNvSpPr>
              <a:spLocks noChangeShapeType="1"/>
            </p:cNvSpPr>
            <p:nvPr/>
          </p:nvSpPr>
          <p:spPr bwMode="auto">
            <a:xfrm>
              <a:off x="2949" y="2657"/>
              <a:ext cx="171" cy="127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571" name="Text Box 47"/>
            <p:cNvSpPr txBox="1"/>
            <p:nvPr/>
          </p:nvSpPr>
          <p:spPr>
            <a:xfrm>
              <a:off x="3312" y="2490"/>
              <a:ext cx="1230" cy="35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anchor="t">
              <a:spAutoFit/>
            </a:bodyPr>
            <a:lstStyle/>
            <a:p>
              <a:pPr eaLnBrk="0" hangingPunct="0">
                <a:buSzTx/>
              </a:pP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0       1</a:t>
              </a:r>
            </a:p>
          </p:txBody>
        </p:sp>
        <p:sp>
          <p:nvSpPr>
            <p:cNvPr id="23572" name="Text Box 48"/>
            <p:cNvSpPr txBox="1"/>
            <p:nvPr/>
          </p:nvSpPr>
          <p:spPr>
            <a:xfrm>
              <a:off x="2722" y="2800"/>
              <a:ext cx="384" cy="708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t">
              <a:spAutoFit/>
            </a:bodyPr>
            <a:lstStyle/>
            <a:p>
              <a:pPr eaLnBrk="0" hangingPunct="0">
                <a:lnSpc>
                  <a:spcPct val="120000"/>
                </a:lnSpc>
                <a:buSzTx/>
              </a:pP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</a:p>
            <a:p>
              <a:pPr eaLnBrk="0" hangingPunct="0">
                <a:lnSpc>
                  <a:spcPct val="120000"/>
                </a:lnSpc>
                <a:buSzTx/>
              </a:pP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sp>
        <p:nvSpPr>
          <p:cNvPr id="24" name="AutoShape 28"/>
          <p:cNvSpPr>
            <a:spLocks noChangeArrowheads="1"/>
          </p:cNvSpPr>
          <p:nvPr/>
        </p:nvSpPr>
        <p:spPr bwMode="auto">
          <a:xfrm rot="5400000">
            <a:off x="6677819" y="3771106"/>
            <a:ext cx="325438" cy="2159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3">
                <a:lumMod val="10000"/>
              </a:schemeClr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3574" name="Picture 7" descr="ELEGLIN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1241425"/>
            <a:ext cx="7416800" cy="523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575" name="Text Box 15"/>
          <p:cNvSpPr txBox="1"/>
          <p:nvPr/>
        </p:nvSpPr>
        <p:spPr>
          <a:xfrm>
            <a:off x="857250" y="1571625"/>
            <a:ext cx="2000250" cy="4000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>
              <a:spcBef>
                <a:spcPct val="50000"/>
              </a:spcBef>
              <a:buSzTx/>
            </a:pPr>
            <a:r>
              <a:rPr lang="en-US" altLang="zh-CN" sz="20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2. </a:t>
            </a:r>
            <a:r>
              <a:rPr lang="zh-CN" altLang="en-US" sz="20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状态表化简</a:t>
            </a:r>
          </a:p>
        </p:txBody>
      </p:sp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179388" y="2143125"/>
          <a:ext cx="4643436" cy="139389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88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9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9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7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90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52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kern="1200" baseline="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现态</a:t>
                      </a:r>
                      <a:endParaRPr lang="zh-CN" altLang="en-US" sz="1400" b="1" kern="1200" baseline="0" dirty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 marB="0" anchor="ctr" anchorCtr="1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kern="1200" dirty="0">
                          <a:latin typeface="+mj-lt"/>
                        </a:rPr>
                        <a:t>Q</a:t>
                      </a:r>
                      <a:r>
                        <a:rPr lang="en-US" altLang="zh-CN" sz="1400" kern="1200" baseline="30000" dirty="0">
                          <a:latin typeface="+mj-lt"/>
                        </a:rPr>
                        <a:t>n+1</a:t>
                      </a:r>
                      <a:r>
                        <a:rPr lang="en-US" altLang="zh-CN" sz="1400" kern="1200" baseline="0" dirty="0">
                          <a:latin typeface="+mj-lt"/>
                        </a:rPr>
                        <a:t>/ </a:t>
                      </a:r>
                      <a:r>
                        <a:rPr lang="en-US" altLang="zh-CN" sz="1400" kern="1200" baseline="0" dirty="0">
                          <a:solidFill>
                            <a:srgbClr val="C00000"/>
                          </a:solidFill>
                          <a:latin typeface="+mj-lt"/>
                        </a:rPr>
                        <a:t>Z</a:t>
                      </a:r>
                      <a:endParaRPr lang="zh-CN" altLang="en-US" sz="1400" b="1" kern="1200" baseline="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>
                          <a:latin typeface="+mj-lt"/>
                        </a:rPr>
                        <a:t>Q</a:t>
                      </a:r>
                      <a:r>
                        <a:rPr lang="en-US" altLang="zh-CN" sz="1400" b="1" baseline="30000" dirty="0" err="1">
                          <a:latin typeface="+mj-lt"/>
                        </a:rPr>
                        <a:t>n</a:t>
                      </a:r>
                      <a:endParaRPr lang="zh-CN" altLang="en-US" sz="1400" b="1" baseline="30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00CC"/>
                          </a:solidFill>
                          <a:latin typeface="+mj-lt"/>
                        </a:rPr>
                        <a:t>X</a:t>
                      </a:r>
                      <a:r>
                        <a:rPr lang="en-US" altLang="zh-CN" sz="1400" b="1" baseline="-25000" dirty="0">
                          <a:solidFill>
                            <a:srgbClr val="0000CC"/>
                          </a:solidFill>
                          <a:latin typeface="+mj-lt"/>
                        </a:rPr>
                        <a:t>1</a:t>
                      </a:r>
                      <a:r>
                        <a:rPr lang="en-US" altLang="zh-CN" sz="1400" b="1" dirty="0">
                          <a:solidFill>
                            <a:srgbClr val="0000CC"/>
                          </a:solidFill>
                          <a:latin typeface="+mj-lt"/>
                        </a:rPr>
                        <a:t>X</a:t>
                      </a:r>
                      <a:r>
                        <a:rPr lang="en-US" altLang="zh-CN" sz="1400" b="1" kern="1200" baseline="-25000" dirty="0">
                          <a:solidFill>
                            <a:srgbClr val="0000CC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400" b="1" kern="1200" dirty="0">
                          <a:solidFill>
                            <a:srgbClr val="0000CC"/>
                          </a:solidFill>
                          <a:latin typeface="+mj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altLang="zh-CN" sz="1400" b="1" kern="1200" baseline="-25000" dirty="0">
                          <a:solidFill>
                            <a:srgbClr val="0000CC"/>
                          </a:solidFill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1400" b="1" dirty="0">
                          <a:solidFill>
                            <a:srgbClr val="0000CC"/>
                          </a:solidFill>
                          <a:latin typeface="+mj-lt"/>
                        </a:rPr>
                        <a:t>=000</a:t>
                      </a:r>
                      <a:endParaRPr lang="zh-CN" altLang="en-US" sz="1400" b="1" baseline="30000" dirty="0">
                        <a:solidFill>
                          <a:srgbClr val="0000CC"/>
                        </a:solidFill>
                        <a:latin typeface="+mj-lt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00CC"/>
                          </a:solidFill>
                          <a:latin typeface="+mj-lt"/>
                        </a:rPr>
                        <a:t>X</a:t>
                      </a:r>
                      <a:r>
                        <a:rPr lang="en-US" altLang="zh-CN" sz="1400" b="1" baseline="-25000" dirty="0">
                          <a:solidFill>
                            <a:srgbClr val="0000CC"/>
                          </a:solidFill>
                          <a:latin typeface="+mj-lt"/>
                        </a:rPr>
                        <a:t>1</a:t>
                      </a:r>
                      <a:r>
                        <a:rPr lang="en-US" altLang="zh-CN" sz="1400" b="1" dirty="0">
                          <a:solidFill>
                            <a:srgbClr val="0000CC"/>
                          </a:solidFill>
                          <a:latin typeface="+mj-lt"/>
                        </a:rPr>
                        <a:t>X</a:t>
                      </a:r>
                      <a:r>
                        <a:rPr lang="en-US" altLang="zh-CN" sz="1400" b="1" kern="1200" baseline="-25000" dirty="0">
                          <a:solidFill>
                            <a:srgbClr val="0000CC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400" b="1" kern="1200" dirty="0">
                          <a:solidFill>
                            <a:srgbClr val="0000CC"/>
                          </a:solidFill>
                          <a:latin typeface="+mj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altLang="zh-CN" sz="1400" b="1" kern="1200" baseline="-25000" dirty="0">
                          <a:solidFill>
                            <a:srgbClr val="0000CC"/>
                          </a:solidFill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1400" b="1" dirty="0">
                          <a:solidFill>
                            <a:srgbClr val="0000CC"/>
                          </a:solidFill>
                          <a:latin typeface="+mj-lt"/>
                        </a:rPr>
                        <a:t>=100</a:t>
                      </a:r>
                      <a:endParaRPr lang="zh-CN" altLang="en-US" sz="1400" b="1" baseline="30000" dirty="0">
                        <a:solidFill>
                          <a:srgbClr val="0000CC"/>
                        </a:solidFill>
                        <a:latin typeface="+mj-lt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00CC"/>
                          </a:solidFill>
                          <a:latin typeface="+mj-lt"/>
                        </a:rPr>
                        <a:t>X</a:t>
                      </a:r>
                      <a:r>
                        <a:rPr lang="en-US" altLang="zh-CN" sz="1400" b="1" baseline="-25000" dirty="0">
                          <a:solidFill>
                            <a:srgbClr val="0000CC"/>
                          </a:solidFill>
                          <a:latin typeface="+mj-lt"/>
                        </a:rPr>
                        <a:t>1</a:t>
                      </a:r>
                      <a:r>
                        <a:rPr lang="en-US" altLang="zh-CN" sz="1400" b="1" dirty="0">
                          <a:solidFill>
                            <a:srgbClr val="0000CC"/>
                          </a:solidFill>
                          <a:latin typeface="+mj-lt"/>
                        </a:rPr>
                        <a:t>X</a:t>
                      </a:r>
                      <a:r>
                        <a:rPr lang="en-US" altLang="zh-CN" sz="1400" b="1" kern="1200" baseline="-25000" dirty="0">
                          <a:solidFill>
                            <a:srgbClr val="0000CC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400" b="1" kern="1200" dirty="0">
                          <a:solidFill>
                            <a:srgbClr val="0000CC"/>
                          </a:solidFill>
                          <a:latin typeface="+mj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altLang="zh-CN" sz="1400" b="1" kern="1200" baseline="-25000" dirty="0">
                          <a:solidFill>
                            <a:srgbClr val="0000CC"/>
                          </a:solidFill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1400" b="1" dirty="0">
                          <a:solidFill>
                            <a:srgbClr val="0000CC"/>
                          </a:solidFill>
                          <a:latin typeface="+mj-lt"/>
                        </a:rPr>
                        <a:t>=010</a:t>
                      </a:r>
                      <a:endParaRPr lang="zh-CN" altLang="en-US" sz="1400" b="1" baseline="30000" dirty="0">
                        <a:solidFill>
                          <a:srgbClr val="0000CC"/>
                        </a:solidFill>
                        <a:latin typeface="+mj-lt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00CC"/>
                          </a:solidFill>
                          <a:latin typeface="+mj-lt"/>
                        </a:rPr>
                        <a:t>X</a:t>
                      </a:r>
                      <a:r>
                        <a:rPr lang="en-US" altLang="zh-CN" sz="1400" b="1" baseline="-25000" dirty="0">
                          <a:solidFill>
                            <a:srgbClr val="0000CC"/>
                          </a:solidFill>
                          <a:latin typeface="+mj-lt"/>
                        </a:rPr>
                        <a:t>1</a:t>
                      </a:r>
                      <a:r>
                        <a:rPr lang="en-US" altLang="zh-CN" sz="1400" b="1" dirty="0">
                          <a:solidFill>
                            <a:srgbClr val="0000CC"/>
                          </a:solidFill>
                          <a:latin typeface="+mj-lt"/>
                        </a:rPr>
                        <a:t>X</a:t>
                      </a:r>
                      <a:r>
                        <a:rPr lang="en-US" altLang="zh-CN" sz="1400" b="1" kern="1200" baseline="-25000" dirty="0">
                          <a:solidFill>
                            <a:srgbClr val="0000CC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400" b="1" kern="1200" dirty="0">
                          <a:solidFill>
                            <a:srgbClr val="0000CC"/>
                          </a:solidFill>
                          <a:latin typeface="+mj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altLang="zh-CN" sz="1400" b="1" kern="1200" baseline="-25000" dirty="0">
                          <a:solidFill>
                            <a:srgbClr val="0000CC"/>
                          </a:solidFill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1400" b="1" dirty="0">
                          <a:solidFill>
                            <a:srgbClr val="0000CC"/>
                          </a:solidFill>
                          <a:latin typeface="+mj-lt"/>
                        </a:rPr>
                        <a:t>=001</a:t>
                      </a:r>
                      <a:endParaRPr lang="zh-CN" altLang="en-US" sz="1400" b="1" baseline="30000" dirty="0">
                        <a:solidFill>
                          <a:srgbClr val="0000CC"/>
                        </a:solidFill>
                        <a:latin typeface="+mj-lt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2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r>
                        <a:rPr lang="en-US" altLang="zh-CN" sz="1400" b="1" kern="1200" baseline="-250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>
                          <a:latin typeface="+mj-lt"/>
                        </a:rPr>
                        <a:t>/ </a:t>
                      </a:r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r>
                        <a:rPr lang="en-US" altLang="zh-CN" sz="1400" b="1" kern="1200" baseline="-250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r>
                        <a:rPr lang="en-US" altLang="zh-CN" sz="1400" b="1" kern="1200" baseline="-250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r>
                        <a:rPr lang="en-US" altLang="zh-CN" sz="1400" b="1" kern="1200" baseline="-250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2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r>
                        <a:rPr lang="en-US" altLang="zh-CN" sz="1400" b="1" dirty="0"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r>
                        <a:rPr lang="en-US" altLang="zh-CN" sz="1400" b="1" kern="1200" baseline="-250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2</a:t>
                      </a:r>
                      <a:r>
                        <a:rPr lang="en-US" altLang="zh-CN" sz="1400" b="1" kern="1200" baseline="-250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r>
                        <a:rPr lang="en-US" altLang="zh-CN" sz="1400" b="1" kern="1200" baseline="-250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2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2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2</a:t>
                      </a:r>
                      <a:r>
                        <a:rPr lang="en-US" altLang="zh-CN" sz="1400" b="1" kern="1200" baseline="-250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1400" b="1" kern="1200" baseline="-250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>
                          <a:latin typeface="+mj-lt"/>
                        </a:rPr>
                        <a:t>/ </a:t>
                      </a:r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lang="en-US" altLang="zh-CN" sz="1400" b="1" kern="1200" baseline="-250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1400" b="1" dirty="0">
                          <a:latin typeface="+mj-lt"/>
                        </a:rPr>
                        <a:t>/ </a:t>
                      </a:r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lang="en-US" altLang="zh-CN" sz="1400" b="1" kern="1200" baseline="-250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1400" b="1" dirty="0">
                          <a:latin typeface="+mj-lt"/>
                        </a:rPr>
                        <a:t>/ </a:t>
                      </a:r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2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3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1400" b="1" kern="1200" baseline="-250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1400" b="1" kern="1200" baseline="-250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/ </a:t>
                      </a:r>
                      <a:r>
                        <a:rPr lang="en-US" altLang="zh-CN" sz="14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lang="en-US" altLang="zh-CN" sz="1400" b="1" kern="1200" baseline="-250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/ </a:t>
                      </a:r>
                      <a:r>
                        <a:rPr lang="en-US" altLang="zh-CN" sz="14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lang="en-US" altLang="zh-CN" sz="1400" b="1" kern="1200" baseline="-250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/ </a:t>
                      </a:r>
                      <a:r>
                        <a:rPr lang="en-US" altLang="zh-CN" sz="14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249238" y="4076700"/>
          <a:ext cx="4682801" cy="124575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2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8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58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80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6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kern="1200" baseline="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现态</a:t>
                      </a:r>
                      <a:endParaRPr lang="zh-CN" altLang="en-US" sz="1400" b="1" kern="1200" baseline="0" dirty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 marB="0" anchor="ctr" anchorCtr="1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kern="1200" dirty="0">
                          <a:latin typeface="+mj-lt"/>
                        </a:rPr>
                        <a:t>Q</a:t>
                      </a:r>
                      <a:r>
                        <a:rPr lang="en-US" altLang="zh-CN" sz="1400" kern="1200" baseline="30000" dirty="0">
                          <a:latin typeface="+mj-lt"/>
                        </a:rPr>
                        <a:t>n+1</a:t>
                      </a:r>
                      <a:r>
                        <a:rPr lang="en-US" altLang="zh-CN" sz="1400" kern="1200" baseline="0" dirty="0">
                          <a:latin typeface="+mj-lt"/>
                        </a:rPr>
                        <a:t>/ </a:t>
                      </a:r>
                      <a:r>
                        <a:rPr lang="en-US" altLang="zh-CN" sz="1400" kern="1200" baseline="0" dirty="0">
                          <a:solidFill>
                            <a:srgbClr val="C00000"/>
                          </a:solidFill>
                          <a:latin typeface="+mj-lt"/>
                        </a:rPr>
                        <a:t>Z</a:t>
                      </a:r>
                      <a:endParaRPr lang="zh-CN" altLang="en-US" sz="1400" b="1" kern="1200" baseline="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1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>
                          <a:latin typeface="+mj-lt"/>
                        </a:rPr>
                        <a:t>Q</a:t>
                      </a:r>
                      <a:r>
                        <a:rPr lang="en-US" altLang="zh-CN" sz="1400" b="1" baseline="30000" dirty="0" err="1">
                          <a:latin typeface="+mj-lt"/>
                        </a:rPr>
                        <a:t>n</a:t>
                      </a:r>
                      <a:endParaRPr lang="zh-CN" altLang="en-US" sz="1400" b="1" baseline="30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00CC"/>
                          </a:solidFill>
                          <a:latin typeface="+mj-lt"/>
                        </a:rPr>
                        <a:t>X</a:t>
                      </a:r>
                      <a:r>
                        <a:rPr lang="en-US" altLang="zh-CN" sz="1400" b="1" baseline="-25000" dirty="0">
                          <a:solidFill>
                            <a:srgbClr val="0000CC"/>
                          </a:solidFill>
                          <a:latin typeface="+mj-lt"/>
                        </a:rPr>
                        <a:t>1</a:t>
                      </a:r>
                      <a:r>
                        <a:rPr lang="en-US" altLang="zh-CN" sz="1400" b="1" dirty="0">
                          <a:solidFill>
                            <a:srgbClr val="0000CC"/>
                          </a:solidFill>
                          <a:latin typeface="+mj-lt"/>
                        </a:rPr>
                        <a:t>X</a:t>
                      </a:r>
                      <a:r>
                        <a:rPr lang="en-US" altLang="zh-CN" sz="1400" b="1" kern="1200" baseline="-25000" dirty="0">
                          <a:solidFill>
                            <a:srgbClr val="0000CC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400" b="1" kern="1200" dirty="0">
                          <a:solidFill>
                            <a:srgbClr val="0000CC"/>
                          </a:solidFill>
                          <a:latin typeface="+mj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altLang="zh-CN" sz="1400" b="1" kern="1200" baseline="-25000" dirty="0">
                          <a:solidFill>
                            <a:srgbClr val="0000CC"/>
                          </a:solidFill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1400" b="1" dirty="0">
                          <a:solidFill>
                            <a:srgbClr val="0000CC"/>
                          </a:solidFill>
                          <a:latin typeface="+mj-lt"/>
                        </a:rPr>
                        <a:t>=000</a:t>
                      </a:r>
                      <a:endParaRPr lang="zh-CN" altLang="en-US" sz="1400" b="1" baseline="30000" dirty="0">
                        <a:solidFill>
                          <a:srgbClr val="0000CC"/>
                        </a:solidFill>
                        <a:latin typeface="+mj-lt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00CC"/>
                          </a:solidFill>
                          <a:latin typeface="+mj-lt"/>
                        </a:rPr>
                        <a:t>X</a:t>
                      </a:r>
                      <a:r>
                        <a:rPr lang="en-US" altLang="zh-CN" sz="1400" b="1" baseline="-25000" dirty="0">
                          <a:solidFill>
                            <a:srgbClr val="0000CC"/>
                          </a:solidFill>
                          <a:latin typeface="+mj-lt"/>
                        </a:rPr>
                        <a:t>1</a:t>
                      </a:r>
                      <a:r>
                        <a:rPr lang="en-US" altLang="zh-CN" sz="1400" b="1" dirty="0">
                          <a:solidFill>
                            <a:srgbClr val="0000CC"/>
                          </a:solidFill>
                          <a:latin typeface="+mj-lt"/>
                        </a:rPr>
                        <a:t>X</a:t>
                      </a:r>
                      <a:r>
                        <a:rPr lang="en-US" altLang="zh-CN" sz="1400" b="1" kern="1200" baseline="-25000" dirty="0">
                          <a:solidFill>
                            <a:srgbClr val="0000CC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400" b="1" kern="1200" dirty="0">
                          <a:solidFill>
                            <a:srgbClr val="0000CC"/>
                          </a:solidFill>
                          <a:latin typeface="+mj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altLang="zh-CN" sz="1400" b="1" kern="1200" baseline="-25000" dirty="0">
                          <a:solidFill>
                            <a:srgbClr val="0000CC"/>
                          </a:solidFill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1400" b="1" dirty="0">
                          <a:solidFill>
                            <a:srgbClr val="0000CC"/>
                          </a:solidFill>
                          <a:latin typeface="+mj-lt"/>
                        </a:rPr>
                        <a:t>=100</a:t>
                      </a:r>
                      <a:endParaRPr lang="zh-CN" altLang="en-US" sz="1400" b="1" baseline="30000" dirty="0">
                        <a:solidFill>
                          <a:srgbClr val="0000CC"/>
                        </a:solidFill>
                        <a:latin typeface="+mj-lt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00CC"/>
                          </a:solidFill>
                          <a:latin typeface="+mj-lt"/>
                        </a:rPr>
                        <a:t>X</a:t>
                      </a:r>
                      <a:r>
                        <a:rPr lang="en-US" altLang="zh-CN" sz="1400" b="1" baseline="-25000" dirty="0">
                          <a:solidFill>
                            <a:srgbClr val="0000CC"/>
                          </a:solidFill>
                          <a:latin typeface="+mj-lt"/>
                        </a:rPr>
                        <a:t>1</a:t>
                      </a:r>
                      <a:r>
                        <a:rPr lang="en-US" altLang="zh-CN" sz="1400" b="1" dirty="0">
                          <a:solidFill>
                            <a:srgbClr val="0000CC"/>
                          </a:solidFill>
                          <a:latin typeface="+mj-lt"/>
                        </a:rPr>
                        <a:t>X</a:t>
                      </a:r>
                      <a:r>
                        <a:rPr lang="en-US" altLang="zh-CN" sz="1400" b="1" kern="1200" baseline="-25000" dirty="0">
                          <a:solidFill>
                            <a:srgbClr val="0000CC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400" b="1" kern="1200" dirty="0">
                          <a:solidFill>
                            <a:srgbClr val="0000CC"/>
                          </a:solidFill>
                          <a:latin typeface="+mj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altLang="zh-CN" sz="1400" b="1" kern="1200" baseline="-25000" dirty="0">
                          <a:solidFill>
                            <a:srgbClr val="0000CC"/>
                          </a:solidFill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1400" b="1" dirty="0">
                          <a:solidFill>
                            <a:srgbClr val="0000CC"/>
                          </a:solidFill>
                          <a:latin typeface="+mj-lt"/>
                        </a:rPr>
                        <a:t>=010</a:t>
                      </a:r>
                      <a:endParaRPr lang="zh-CN" altLang="en-US" sz="1400" b="1" baseline="30000" dirty="0">
                        <a:solidFill>
                          <a:srgbClr val="0000CC"/>
                        </a:solidFill>
                        <a:latin typeface="+mj-lt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00CC"/>
                          </a:solidFill>
                          <a:latin typeface="+mj-lt"/>
                        </a:rPr>
                        <a:t>X</a:t>
                      </a:r>
                      <a:r>
                        <a:rPr lang="en-US" altLang="zh-CN" sz="1400" b="1" baseline="-25000" dirty="0">
                          <a:solidFill>
                            <a:srgbClr val="0000CC"/>
                          </a:solidFill>
                          <a:latin typeface="+mj-lt"/>
                        </a:rPr>
                        <a:t>1</a:t>
                      </a:r>
                      <a:r>
                        <a:rPr lang="en-US" altLang="zh-CN" sz="1400" b="1" dirty="0">
                          <a:solidFill>
                            <a:srgbClr val="0000CC"/>
                          </a:solidFill>
                          <a:latin typeface="+mj-lt"/>
                        </a:rPr>
                        <a:t>X</a:t>
                      </a:r>
                      <a:r>
                        <a:rPr lang="en-US" altLang="zh-CN" sz="1400" b="1" kern="1200" baseline="-25000" dirty="0">
                          <a:solidFill>
                            <a:srgbClr val="0000CC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400" b="1" kern="1200" dirty="0">
                          <a:solidFill>
                            <a:srgbClr val="0000CC"/>
                          </a:solidFill>
                          <a:latin typeface="+mj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altLang="zh-CN" sz="1400" b="1" kern="1200" baseline="-25000" dirty="0">
                          <a:solidFill>
                            <a:srgbClr val="0000CC"/>
                          </a:solidFill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1400" b="1" dirty="0">
                          <a:solidFill>
                            <a:srgbClr val="0000CC"/>
                          </a:solidFill>
                          <a:latin typeface="+mj-lt"/>
                        </a:rPr>
                        <a:t>=001</a:t>
                      </a:r>
                      <a:endParaRPr lang="zh-CN" altLang="en-US" sz="1400" b="1" baseline="30000" dirty="0">
                        <a:solidFill>
                          <a:srgbClr val="0000CC"/>
                        </a:solidFill>
                        <a:latin typeface="+mj-lt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r>
                        <a:rPr lang="en-US" altLang="zh-CN" sz="1400" b="1" kern="1200" baseline="-250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>
                          <a:latin typeface="+mj-lt"/>
                        </a:rPr>
                        <a:t>/ </a:t>
                      </a:r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r>
                        <a:rPr lang="en-US" altLang="zh-CN" sz="1400" b="1" kern="1200" baseline="-250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r>
                        <a:rPr lang="en-US" altLang="zh-CN" sz="1400" b="1" kern="1200" baseline="-250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r>
                        <a:rPr lang="en-US" altLang="zh-CN" sz="1400" b="1" kern="1200" baseline="-250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r>
                        <a:rPr lang="en-US" altLang="zh-CN" sz="1400" b="1" dirty="0"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r>
                        <a:rPr lang="en-US" altLang="zh-CN" sz="1400" b="1" kern="1200" baseline="-250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2</a:t>
                      </a:r>
                      <a:r>
                        <a:rPr lang="en-US" altLang="zh-CN" sz="1400" b="1" kern="1200" baseline="-250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r>
                        <a:rPr lang="en-US" altLang="zh-CN" sz="1400" b="1" kern="1200" baseline="-250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6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2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2</a:t>
                      </a:r>
                      <a:r>
                        <a:rPr lang="en-US" altLang="zh-CN" sz="1400" b="1" kern="1200" baseline="-250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1400" b="1" kern="1200" baseline="-250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>
                          <a:latin typeface="+mj-lt"/>
                        </a:rPr>
                        <a:t>/ </a:t>
                      </a:r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lang="en-US" altLang="zh-CN" sz="1400" b="1" kern="1200" baseline="-250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1400" b="1" dirty="0">
                          <a:latin typeface="+mj-lt"/>
                        </a:rPr>
                        <a:t>/ </a:t>
                      </a:r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lang="en-US" altLang="zh-CN" sz="1400" b="1" kern="1200" baseline="-250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1400" b="1" dirty="0">
                          <a:latin typeface="+mj-lt"/>
                        </a:rPr>
                        <a:t>/ </a:t>
                      </a:r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" name="Text Box 39"/>
          <p:cNvSpPr txBox="1"/>
          <p:nvPr/>
        </p:nvSpPr>
        <p:spPr>
          <a:xfrm>
            <a:off x="7164388" y="4221163"/>
            <a:ext cx="1223962" cy="75501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90000"/>
              </a:lnSpc>
              <a:buSzTx/>
            </a:pP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</a:t>
            </a:r>
            <a:r>
              <a:rPr lang="en-US" altLang="zh-CN" sz="1600" b="1" baseline="-25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</a:t>
            </a:r>
            <a:r>
              <a:rPr lang="zh-CN" altLang="en-US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：</a:t>
            </a: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00</a:t>
            </a:r>
            <a:r>
              <a:rPr lang="zh-CN" altLang="en-US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endParaRPr lang="en-US" altLang="zh-CN" sz="1600" b="1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0" hangingPunct="0">
              <a:lnSpc>
                <a:spcPct val="90000"/>
              </a:lnSpc>
              <a:buSzTx/>
            </a:pP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</a:t>
            </a:r>
            <a:r>
              <a:rPr lang="en-US" altLang="zh-CN" sz="1600" b="1" baseline="-25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zh-CN" altLang="en-US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：</a:t>
            </a: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01</a:t>
            </a:r>
          </a:p>
          <a:p>
            <a:pPr eaLnBrk="0" hangingPunct="0">
              <a:lnSpc>
                <a:spcPct val="90000"/>
              </a:lnSpc>
              <a:buSzTx/>
            </a:pP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</a:t>
            </a:r>
            <a:r>
              <a:rPr lang="en-US" altLang="zh-CN" sz="1600" b="1" baseline="-25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r>
              <a:rPr lang="zh-CN" altLang="en-US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：</a:t>
            </a: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10</a:t>
            </a:r>
            <a:endParaRPr lang="zh-CN" altLang="en-US" sz="1600" b="1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3655" name="标题 6"/>
          <p:cNvSpPr>
            <a:spLocks noGrp="1"/>
          </p:cNvSpPr>
          <p:nvPr>
            <p:ph type="title"/>
          </p:nvPr>
        </p:nvSpPr>
        <p:spPr>
          <a:xfrm>
            <a:off x="720725" y="376238"/>
            <a:ext cx="7772400" cy="576262"/>
          </a:xfrm>
        </p:spPr>
        <p:txBody>
          <a:bodyPr vert="horz" wrap="square" lIns="92075" tIns="46038" rIns="92075" bIns="46038" anchor="ctr"/>
          <a:lstStyle/>
          <a:p>
            <a:pPr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利用触发器设计异步时序逻辑</a:t>
            </a:r>
            <a:endParaRPr lang="zh-CN" alt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23656" name="内容占位符 7"/>
          <p:cNvSpPr>
            <a:spLocks noGrp="1"/>
          </p:cNvSpPr>
          <p:nvPr>
            <p:ph idx="1"/>
          </p:nvPr>
        </p:nvSpPr>
        <p:spPr>
          <a:xfrm>
            <a:off x="889635" y="1831975"/>
            <a:ext cx="5843270" cy="3536950"/>
          </a:xfrm>
        </p:spPr>
        <p:txBody>
          <a:bodyPr vert="horz" wrap="square" lIns="91440" tIns="45720" rIns="91440" bIns="45720" anchor="t"/>
          <a:lstStyle/>
          <a:p>
            <a:pPr>
              <a:buSzPct val="80000"/>
              <a:buNone/>
            </a:pPr>
            <a:endParaRPr lang="zh-CN" alt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23657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 wrap="square" lIns="92075" tIns="46038" rIns="92075" bIns="46038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2"/>
                </a:solidFill>
              </a:rPr>
              <a:t>11</a:t>
            </a:fld>
            <a:endParaRPr lang="en-US" altLang="zh-CN" sz="14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Picture 7" descr="ELEGLIN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50" y="1270000"/>
            <a:ext cx="7416800" cy="523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78" name="Text Box 23"/>
          <p:cNvSpPr txBox="1"/>
          <p:nvPr/>
        </p:nvSpPr>
        <p:spPr>
          <a:xfrm>
            <a:off x="785813" y="1558925"/>
            <a:ext cx="2628900" cy="3698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>
              <a:spcBef>
                <a:spcPct val="50000"/>
              </a:spcBef>
              <a:buSzTx/>
            </a:pPr>
            <a:r>
              <a:rPr lang="en-US" altLang="zh-CN" sz="18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4</a:t>
            </a:r>
            <a:r>
              <a:rPr lang="zh-CN" altLang="en-US" sz="18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、 状态转换真值表</a:t>
            </a:r>
          </a:p>
        </p:txBody>
      </p:sp>
      <p:grpSp>
        <p:nvGrpSpPr>
          <p:cNvPr id="12" name="Group 34"/>
          <p:cNvGrpSpPr/>
          <p:nvPr/>
        </p:nvGrpSpPr>
        <p:grpSpPr>
          <a:xfrm>
            <a:off x="1692275" y="4437063"/>
            <a:ext cx="1223963" cy="876300"/>
            <a:chOff x="2722" y="2490"/>
            <a:chExt cx="1934" cy="1018"/>
          </a:xfrm>
        </p:grpSpPr>
        <p:sp>
          <p:nvSpPr>
            <p:cNvPr id="13" name="Rectangle 35"/>
            <p:cNvSpPr>
              <a:spLocks noChangeArrowheads="1"/>
            </p:cNvSpPr>
            <p:nvPr/>
          </p:nvSpPr>
          <p:spPr bwMode="auto">
            <a:xfrm>
              <a:off x="3888" y="3112"/>
              <a:ext cx="768" cy="326"/>
            </a:xfrm>
            <a:prstGeom prst="rect">
              <a:avLst/>
            </a:prstGeom>
            <a:noFill/>
            <a:ln w="1905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Rectangle 36"/>
            <p:cNvSpPr>
              <a:spLocks noChangeArrowheads="1"/>
            </p:cNvSpPr>
            <p:nvPr/>
          </p:nvSpPr>
          <p:spPr bwMode="auto">
            <a:xfrm>
              <a:off x="3120" y="3112"/>
              <a:ext cx="768" cy="326"/>
            </a:xfrm>
            <a:prstGeom prst="rect">
              <a:avLst/>
            </a:prstGeom>
            <a:noFill/>
            <a:ln w="1905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  <a:ea typeface="黑体" panose="02010609060101010101" pitchFamily="49" charset="-122"/>
                  <a:cs typeface="+mn-cs"/>
                </a:rPr>
                <a:t>S</a:t>
              </a:r>
              <a:r>
                <a:rPr kumimoji="0" lang="en-US" altLang="zh-CN" sz="1400" b="1" i="0" u="none" strike="noStrike" kern="1200" cap="none" spc="0" normalizeH="0" baseline="-2500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  <a:ea typeface="黑体" panose="02010609060101010101" pitchFamily="49" charset="-122"/>
                  <a:cs typeface="+mn-cs"/>
                </a:rPr>
                <a:t>2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Rectangle 37"/>
            <p:cNvSpPr>
              <a:spLocks noChangeArrowheads="1"/>
            </p:cNvSpPr>
            <p:nvPr/>
          </p:nvSpPr>
          <p:spPr bwMode="auto">
            <a:xfrm>
              <a:off x="3888" y="2784"/>
              <a:ext cx="768" cy="328"/>
            </a:xfrm>
            <a:prstGeom prst="rect">
              <a:avLst/>
            </a:prstGeom>
            <a:noFill/>
            <a:ln w="1905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  <a:ea typeface="黑体" panose="02010609060101010101" pitchFamily="49" charset="-122"/>
                  <a:cs typeface="+mn-cs"/>
                </a:rPr>
                <a:t>S</a:t>
              </a:r>
              <a:r>
                <a:rPr kumimoji="0" lang="en-US" altLang="zh-CN" sz="1400" b="1" i="0" u="none" strike="noStrike" kern="1200" cap="none" spc="0" normalizeH="0" baseline="-2500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  <a:ea typeface="黑体" panose="02010609060101010101" pitchFamily="49" charset="-122"/>
                  <a:cs typeface="+mn-cs"/>
                </a:rPr>
                <a:t>1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Rectangle 38"/>
            <p:cNvSpPr>
              <a:spLocks noChangeArrowheads="1"/>
            </p:cNvSpPr>
            <p:nvPr/>
          </p:nvSpPr>
          <p:spPr bwMode="auto">
            <a:xfrm>
              <a:off x="3120" y="2784"/>
              <a:ext cx="768" cy="328"/>
            </a:xfrm>
            <a:prstGeom prst="rect">
              <a:avLst/>
            </a:prstGeom>
            <a:noFill/>
            <a:ln w="1905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  <a:ea typeface="黑体" panose="02010609060101010101" pitchFamily="49" charset="-122"/>
                  <a:cs typeface="+mn-cs"/>
                </a:rPr>
                <a:t>S</a:t>
              </a:r>
              <a:r>
                <a:rPr kumimoji="0" lang="en-US" altLang="zh-CN" sz="1400" b="1" i="0" u="none" strike="noStrike" kern="1200" cap="none" spc="0" normalizeH="0" baseline="-2500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Line 39"/>
            <p:cNvSpPr>
              <a:spLocks noChangeShapeType="1"/>
            </p:cNvSpPr>
            <p:nvPr/>
          </p:nvSpPr>
          <p:spPr bwMode="auto">
            <a:xfrm>
              <a:off x="3120" y="2784"/>
              <a:ext cx="1536" cy="0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Line 40"/>
            <p:cNvSpPr>
              <a:spLocks noChangeShapeType="1"/>
            </p:cNvSpPr>
            <p:nvPr/>
          </p:nvSpPr>
          <p:spPr bwMode="auto">
            <a:xfrm>
              <a:off x="3120" y="3112"/>
              <a:ext cx="1536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Line 41"/>
            <p:cNvSpPr>
              <a:spLocks noChangeShapeType="1"/>
            </p:cNvSpPr>
            <p:nvPr/>
          </p:nvSpPr>
          <p:spPr bwMode="auto">
            <a:xfrm>
              <a:off x="3120" y="3438"/>
              <a:ext cx="1536" cy="0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Line 42"/>
            <p:cNvSpPr>
              <a:spLocks noChangeShapeType="1"/>
            </p:cNvSpPr>
            <p:nvPr/>
          </p:nvSpPr>
          <p:spPr bwMode="auto">
            <a:xfrm>
              <a:off x="3120" y="2784"/>
              <a:ext cx="0" cy="654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Line 43"/>
            <p:cNvSpPr>
              <a:spLocks noChangeShapeType="1"/>
            </p:cNvSpPr>
            <p:nvPr/>
          </p:nvSpPr>
          <p:spPr bwMode="auto">
            <a:xfrm>
              <a:off x="3888" y="2784"/>
              <a:ext cx="0" cy="654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Line 44"/>
            <p:cNvSpPr>
              <a:spLocks noChangeShapeType="1"/>
            </p:cNvSpPr>
            <p:nvPr/>
          </p:nvSpPr>
          <p:spPr bwMode="auto">
            <a:xfrm>
              <a:off x="4656" y="3112"/>
              <a:ext cx="0" cy="326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Line 45"/>
            <p:cNvSpPr>
              <a:spLocks noChangeShapeType="1"/>
            </p:cNvSpPr>
            <p:nvPr/>
          </p:nvSpPr>
          <p:spPr bwMode="auto">
            <a:xfrm>
              <a:off x="4656" y="2784"/>
              <a:ext cx="0" cy="328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Line 46"/>
            <p:cNvSpPr>
              <a:spLocks noChangeShapeType="1"/>
            </p:cNvSpPr>
            <p:nvPr/>
          </p:nvSpPr>
          <p:spPr bwMode="auto">
            <a:xfrm>
              <a:off x="2949" y="2657"/>
              <a:ext cx="171" cy="127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592" name="Text Box 47"/>
            <p:cNvSpPr txBox="1"/>
            <p:nvPr/>
          </p:nvSpPr>
          <p:spPr>
            <a:xfrm>
              <a:off x="3312" y="2490"/>
              <a:ext cx="1230" cy="35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anchor="t">
              <a:spAutoFit/>
            </a:bodyPr>
            <a:lstStyle/>
            <a:p>
              <a:pPr eaLnBrk="0" hangingPunct="0">
                <a:buSzTx/>
              </a:pP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0       1</a:t>
              </a:r>
            </a:p>
          </p:txBody>
        </p:sp>
        <p:sp>
          <p:nvSpPr>
            <p:cNvPr id="24593" name="Text Box 48"/>
            <p:cNvSpPr txBox="1"/>
            <p:nvPr/>
          </p:nvSpPr>
          <p:spPr>
            <a:xfrm>
              <a:off x="2722" y="2800"/>
              <a:ext cx="384" cy="708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t">
              <a:spAutoFit/>
            </a:bodyPr>
            <a:lstStyle/>
            <a:p>
              <a:pPr eaLnBrk="0" hangingPunct="0">
                <a:lnSpc>
                  <a:spcPct val="120000"/>
                </a:lnSpc>
                <a:buSzTx/>
              </a:pP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</a:p>
            <a:p>
              <a:pPr eaLnBrk="0" hangingPunct="0">
                <a:lnSpc>
                  <a:spcPct val="120000"/>
                </a:lnSpc>
                <a:buSzTx/>
              </a:pP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1763713" y="2565400"/>
          <a:ext cx="2442087" cy="1523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88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14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6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07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06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baseline="0" dirty="0" err="1">
                          <a:solidFill>
                            <a:schemeClr val="bg1"/>
                          </a:solidFill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Q</a:t>
                      </a:r>
                      <a:r>
                        <a:rPr lang="en-US" altLang="zh-CN" sz="1400" b="1" kern="1200" baseline="-25000" dirty="0" err="1">
                          <a:solidFill>
                            <a:schemeClr val="bg1"/>
                          </a:solidFill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n</a:t>
                      </a:r>
                      <a:endParaRPr lang="zh-CN" altLang="en-US" sz="1400" b="1" kern="1200" baseline="-25000" dirty="0">
                        <a:solidFill>
                          <a:schemeClr val="bg1"/>
                        </a:solidFill>
                        <a:latin typeface="+mn-lt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91462" marR="91462" marT="45704" marB="45704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kern="1200" baseline="0" dirty="0">
                          <a:solidFill>
                            <a:schemeClr val="bg1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→</a:t>
                      </a:r>
                    </a:p>
                  </a:txBody>
                  <a:tcPr marL="91462" marR="91462" marT="45704" marB="4570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baseline="0" dirty="0">
                          <a:solidFill>
                            <a:schemeClr val="bg1"/>
                          </a:solidFill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Q</a:t>
                      </a:r>
                      <a:r>
                        <a:rPr lang="en-US" altLang="zh-CN" sz="1400" b="1" kern="1200" baseline="-25000" dirty="0">
                          <a:solidFill>
                            <a:schemeClr val="bg1"/>
                          </a:solidFill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n+1</a:t>
                      </a:r>
                      <a:endParaRPr lang="zh-CN" altLang="en-US" sz="1400" b="1" kern="1200" baseline="-25000" dirty="0">
                        <a:solidFill>
                          <a:schemeClr val="bg1"/>
                        </a:solidFill>
                        <a:latin typeface="+mn-lt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91462" marR="91462" marT="45704" marB="4570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baseline="0" dirty="0">
                          <a:solidFill>
                            <a:srgbClr val="C00000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CP</a:t>
                      </a:r>
                      <a:endParaRPr lang="zh-CN" altLang="en-US" sz="1400" b="1" kern="1200" baseline="0" dirty="0">
                        <a:solidFill>
                          <a:srgbClr val="C00000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91462" marR="91462" marT="45704" marB="45704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baseline="0" dirty="0">
                          <a:solidFill>
                            <a:srgbClr val="C00000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D</a:t>
                      </a:r>
                      <a:endParaRPr lang="zh-CN" altLang="en-US" sz="1400" b="1" kern="1200" baseline="0" dirty="0">
                        <a:solidFill>
                          <a:srgbClr val="C00000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91462" marR="91462" marT="45704" marB="45704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5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62" marR="91462" marT="45704" marB="45704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kern="1200" baseline="0" dirty="0">
                          <a:solidFill>
                            <a:schemeClr val="bg1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→</a:t>
                      </a:r>
                    </a:p>
                  </a:txBody>
                  <a:tcPr marL="91462" marR="91462" marT="45704" marB="4570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62" marR="91462" marT="45704" marB="4570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62" marR="91462" marT="45704" marB="45704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62" marR="91462" marT="45704" marB="4570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5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62" marR="91462" marT="45704" marB="45704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kern="1200" baseline="0" dirty="0">
                          <a:solidFill>
                            <a:schemeClr val="bg1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→</a:t>
                      </a:r>
                    </a:p>
                  </a:txBody>
                  <a:tcPr marL="91462" marR="91462" marT="45704" marB="4570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62" marR="91462" marT="45704" marB="4570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62" marR="91462" marT="45704" marB="45704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62" marR="91462" marT="45704" marB="4570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5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62" marR="91462" marT="45704" marB="45704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kern="1200" baseline="0" dirty="0">
                          <a:solidFill>
                            <a:schemeClr val="bg1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→</a:t>
                      </a:r>
                    </a:p>
                  </a:txBody>
                  <a:tcPr marL="91462" marR="91462" marT="45704" marB="4570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62" marR="91462" marT="45704" marB="4570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62" marR="91462" marT="45704" marB="45704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62" marR="91462" marT="45704" marB="4570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5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62" marR="91462" marT="45704" marB="45704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kern="1200" baseline="0" dirty="0">
                          <a:solidFill>
                            <a:schemeClr val="bg1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→</a:t>
                      </a:r>
                    </a:p>
                  </a:txBody>
                  <a:tcPr marL="91462" marR="91462" marT="45704" marB="4570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62" marR="91462" marT="45704" marB="4570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62" marR="91462" marT="45704" marB="45704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62" marR="91462" marT="45704" marB="4570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" name="Text Box 4"/>
          <p:cNvSpPr txBox="1"/>
          <p:nvPr/>
        </p:nvSpPr>
        <p:spPr>
          <a:xfrm>
            <a:off x="2051050" y="2257425"/>
            <a:ext cx="1728788" cy="3381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  <a:buSzTx/>
            </a:pP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D</a:t>
            </a:r>
            <a:r>
              <a:rPr lang="zh-CN" altLang="en-US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触发器驱动表</a:t>
            </a:r>
            <a:endParaRPr lang="zh-CN" altLang="en-US" sz="1600" b="1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" name="Text Box 39"/>
          <p:cNvSpPr txBox="1"/>
          <p:nvPr/>
        </p:nvSpPr>
        <p:spPr>
          <a:xfrm>
            <a:off x="3203575" y="4581525"/>
            <a:ext cx="1223963" cy="75501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90000"/>
              </a:lnSpc>
              <a:buSzTx/>
            </a:pP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</a:t>
            </a:r>
            <a:r>
              <a:rPr lang="en-US" altLang="zh-CN" sz="1600" b="1" baseline="-25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</a:t>
            </a:r>
            <a:r>
              <a:rPr lang="zh-CN" altLang="en-US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：</a:t>
            </a: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00</a:t>
            </a:r>
            <a:r>
              <a:rPr lang="zh-CN" altLang="en-US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endParaRPr lang="en-US" altLang="zh-CN" sz="1600" b="1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0" hangingPunct="0">
              <a:lnSpc>
                <a:spcPct val="90000"/>
              </a:lnSpc>
              <a:buSzTx/>
            </a:pP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</a:t>
            </a:r>
            <a:r>
              <a:rPr lang="en-US" altLang="zh-CN" sz="1600" b="1" baseline="-25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zh-CN" altLang="en-US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：</a:t>
            </a: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01</a:t>
            </a:r>
          </a:p>
          <a:p>
            <a:pPr eaLnBrk="0" hangingPunct="0">
              <a:lnSpc>
                <a:spcPct val="90000"/>
              </a:lnSpc>
              <a:buSzTx/>
            </a:pP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</a:t>
            </a:r>
            <a:r>
              <a:rPr lang="en-US" altLang="zh-CN" sz="1600" b="1" baseline="-25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r>
              <a:rPr lang="zh-CN" altLang="en-US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：</a:t>
            </a: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10</a:t>
            </a:r>
            <a:endParaRPr lang="zh-CN" altLang="en-US" sz="1600" b="1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309688" y="2205038"/>
            <a:ext cx="3983037" cy="3311525"/>
            <a:chOff x="179512" y="1635646"/>
            <a:chExt cx="3982344" cy="3312368"/>
          </a:xfrm>
        </p:grpSpPr>
        <p:sp>
          <p:nvSpPr>
            <p:cNvPr id="24635" name="圆角矩形 248"/>
            <p:cNvSpPr/>
            <p:nvPr/>
          </p:nvSpPr>
          <p:spPr>
            <a:xfrm>
              <a:off x="179512" y="1635646"/>
              <a:ext cx="3406280" cy="3312368"/>
            </a:xfrm>
            <a:prstGeom prst="roundRect">
              <a:avLst>
                <a:gd name="adj" fmla="val 7005"/>
              </a:avLst>
            </a:prstGeom>
            <a:noFill/>
            <a:ln w="19050" cap="flat" cmpd="sng">
              <a:solidFill>
                <a:srgbClr val="C00000"/>
              </a:solidFill>
              <a:prstDash val="sysDash"/>
              <a:round/>
              <a:headEnd type="none" w="med" len="med"/>
              <a:tailEnd type="none" w="med" len="med"/>
            </a:ln>
          </p:spPr>
          <p:txBody>
            <a:bodyPr wrap="none" anchor="t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" name="右箭头 38"/>
            <p:cNvSpPr/>
            <p:nvPr/>
          </p:nvSpPr>
          <p:spPr bwMode="auto">
            <a:xfrm>
              <a:off x="3729808" y="3075806"/>
              <a:ext cx="432048" cy="288032"/>
            </a:xfrm>
            <a:prstGeom prst="rightArrow">
              <a:avLst/>
            </a:prstGeom>
            <a:solidFill>
              <a:schemeClr val="tx2">
                <a:lumMod val="75000"/>
              </a:schemeClr>
            </a:solidFill>
            <a:ln w="19050" cap="flat" cmpd="sng" algn="ctr">
              <a:solidFill>
                <a:schemeClr val="accent5">
                  <a:lumMod val="2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0" name="Text Box 23"/>
          <p:cNvSpPr txBox="1"/>
          <p:nvPr/>
        </p:nvSpPr>
        <p:spPr>
          <a:xfrm>
            <a:off x="5580063" y="3573463"/>
            <a:ext cx="2087562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>
              <a:spcBef>
                <a:spcPct val="50000"/>
              </a:spcBef>
              <a:buSzTx/>
            </a:pPr>
            <a:r>
              <a:rPr lang="zh-CN" altLang="en-US" sz="18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状态转换真值表？</a:t>
            </a:r>
          </a:p>
        </p:txBody>
      </p:sp>
      <p:sp>
        <p:nvSpPr>
          <p:cNvPr id="24639" name="标题 4"/>
          <p:cNvSpPr>
            <a:spLocks noGrp="1"/>
          </p:cNvSpPr>
          <p:nvPr>
            <p:ph type="title"/>
          </p:nvPr>
        </p:nvSpPr>
        <p:spPr>
          <a:xfrm>
            <a:off x="701675" y="455613"/>
            <a:ext cx="7772400" cy="576262"/>
          </a:xfrm>
        </p:spPr>
        <p:txBody>
          <a:bodyPr vert="horz" wrap="square" lIns="92075" tIns="46038" rIns="92075" bIns="46038" anchor="ctr"/>
          <a:lstStyle/>
          <a:p>
            <a:pPr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利用触发器设计异步时序逻辑</a:t>
            </a:r>
            <a:endParaRPr lang="zh-CN" alt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24640" name="内容占位符 5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>
              <a:buSzPct val="80000"/>
              <a:buNone/>
            </a:pPr>
            <a:r>
              <a:rPr lang="en-US" altLang="zh-CN" dirty="0">
                <a:latin typeface="+mn-lt"/>
                <a:ea typeface="+mn-ea"/>
                <a:cs typeface="+mn-cs"/>
              </a:rPr>
              <a:t> </a:t>
            </a:r>
            <a:endParaRPr lang="zh-CN" alt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2464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wrap="square" lIns="92075" tIns="46038" rIns="92075" bIns="46038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2"/>
                </a:solidFill>
              </a:rPr>
              <a:t>12</a:t>
            </a:fld>
            <a:endParaRPr lang="en-US" altLang="zh-CN" sz="14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6" grpId="0"/>
      <p:bldP spid="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598488" y="1481138"/>
            <a:ext cx="7772400" cy="46799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例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1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：试用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JK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触发器设计异步模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5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加法计数器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1979613" y="3489325"/>
            <a:ext cx="539750" cy="13684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2517775" y="3500438"/>
            <a:ext cx="504825" cy="13684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3059113" y="3500438"/>
            <a:ext cx="504825" cy="13684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4228" name="Text Box 4"/>
          <p:cNvSpPr txBox="1"/>
          <p:nvPr/>
        </p:nvSpPr>
        <p:spPr>
          <a:xfrm>
            <a:off x="684213" y="1987550"/>
            <a:ext cx="5156200" cy="3698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>
              <a:spcBef>
                <a:spcPct val="50000"/>
              </a:spcBef>
              <a:buSzTx/>
            </a:pPr>
            <a:r>
              <a:rPr lang="en-US" altLang="zh-CN" sz="18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① </a:t>
            </a:r>
            <a:r>
              <a:rPr lang="zh-CN" altLang="en-US" sz="18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确定触发器个数：需要</a:t>
            </a:r>
            <a:r>
              <a:rPr lang="en-US" altLang="zh-CN" sz="18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r>
              <a:rPr lang="zh-CN" altLang="en-US" sz="18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个</a:t>
            </a:r>
            <a:r>
              <a:rPr lang="en-US" altLang="zh-CN" sz="18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JK</a:t>
            </a:r>
            <a:r>
              <a:rPr lang="zh-CN" altLang="en-US" sz="18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触发器</a:t>
            </a:r>
            <a:r>
              <a:rPr lang="en-US" altLang="zh-CN" sz="18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,</a:t>
            </a:r>
            <a:r>
              <a:rPr lang="zh-CN" altLang="en-US" sz="18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1800" b="1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↓</a:t>
            </a:r>
            <a:r>
              <a:rPr lang="zh-CN" altLang="en-US" sz="18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触发</a:t>
            </a:r>
          </a:p>
        </p:txBody>
      </p:sp>
      <p:sp>
        <p:nvSpPr>
          <p:cNvPr id="564230" name="Text Box 6"/>
          <p:cNvSpPr txBox="1"/>
          <p:nvPr/>
        </p:nvSpPr>
        <p:spPr>
          <a:xfrm>
            <a:off x="690563" y="2351088"/>
            <a:ext cx="2038350" cy="3698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>
              <a:spcBef>
                <a:spcPct val="50000"/>
              </a:spcBef>
              <a:buSzTx/>
            </a:pPr>
            <a:r>
              <a:rPr lang="en-US" altLang="zh-CN" sz="18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② </a:t>
            </a:r>
            <a:r>
              <a:rPr lang="zh-CN" altLang="en-US" sz="18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画状态转换图</a:t>
            </a:r>
          </a:p>
        </p:txBody>
      </p:sp>
      <p:grpSp>
        <p:nvGrpSpPr>
          <p:cNvPr id="2" name="Group 23"/>
          <p:cNvGrpSpPr/>
          <p:nvPr/>
        </p:nvGrpSpPr>
        <p:grpSpPr bwMode="auto">
          <a:xfrm>
            <a:off x="5816534" y="2028166"/>
            <a:ext cx="2355867" cy="896779"/>
            <a:chOff x="2976" y="2688"/>
            <a:chExt cx="2448" cy="957"/>
          </a:xfrm>
          <a:solidFill>
            <a:srgbClr val="E3F2D2"/>
          </a:solidFill>
        </p:grpSpPr>
        <p:sp>
          <p:nvSpPr>
            <p:cNvPr id="35850" name="Oval 7"/>
            <p:cNvSpPr>
              <a:spLocks noChangeArrowheads="1"/>
            </p:cNvSpPr>
            <p:nvPr/>
          </p:nvSpPr>
          <p:spPr bwMode="auto">
            <a:xfrm>
              <a:off x="2976" y="2688"/>
              <a:ext cx="576" cy="288"/>
            </a:xfrm>
            <a:prstGeom prst="ellipse">
              <a:avLst/>
            </a:prstGeom>
            <a:grpFill/>
            <a:ln w="19050">
              <a:solidFill>
                <a:schemeClr val="bg2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rPr>
                <a:t>000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/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35851" name="Oval 8"/>
            <p:cNvSpPr>
              <a:spLocks noChangeArrowheads="1"/>
            </p:cNvSpPr>
            <p:nvPr/>
          </p:nvSpPr>
          <p:spPr bwMode="auto">
            <a:xfrm>
              <a:off x="3888" y="2688"/>
              <a:ext cx="576" cy="288"/>
            </a:xfrm>
            <a:prstGeom prst="ellipse">
              <a:avLst/>
            </a:prstGeom>
            <a:grpFill/>
            <a:ln w="19050">
              <a:solidFill>
                <a:schemeClr val="bg2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rPr>
                <a:t>001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/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35852" name="Oval 9"/>
            <p:cNvSpPr>
              <a:spLocks noChangeArrowheads="1"/>
            </p:cNvSpPr>
            <p:nvPr/>
          </p:nvSpPr>
          <p:spPr bwMode="auto">
            <a:xfrm>
              <a:off x="4848" y="2688"/>
              <a:ext cx="576" cy="288"/>
            </a:xfrm>
            <a:prstGeom prst="ellipse">
              <a:avLst/>
            </a:prstGeom>
            <a:grpFill/>
            <a:ln w="19050">
              <a:solidFill>
                <a:schemeClr val="bg2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rPr>
                <a:t>010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/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35853" name="Oval 10"/>
            <p:cNvSpPr>
              <a:spLocks noChangeArrowheads="1"/>
            </p:cNvSpPr>
            <p:nvPr/>
          </p:nvSpPr>
          <p:spPr bwMode="auto">
            <a:xfrm>
              <a:off x="4368" y="3357"/>
              <a:ext cx="576" cy="288"/>
            </a:xfrm>
            <a:prstGeom prst="ellipse">
              <a:avLst/>
            </a:prstGeom>
            <a:grpFill/>
            <a:ln w="19050">
              <a:solidFill>
                <a:schemeClr val="bg2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rPr>
                <a:t>011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/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35854" name="Oval 11"/>
            <p:cNvSpPr>
              <a:spLocks noChangeArrowheads="1"/>
            </p:cNvSpPr>
            <p:nvPr/>
          </p:nvSpPr>
          <p:spPr bwMode="auto">
            <a:xfrm>
              <a:off x="3360" y="3357"/>
              <a:ext cx="576" cy="288"/>
            </a:xfrm>
            <a:prstGeom prst="ellipse">
              <a:avLst/>
            </a:prstGeom>
            <a:grpFill/>
            <a:ln w="19050">
              <a:solidFill>
                <a:schemeClr val="bg2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rPr>
                <a:t>100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/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4236" name="Line 12"/>
            <p:cNvSpPr>
              <a:spLocks noChangeShapeType="1"/>
            </p:cNvSpPr>
            <p:nvPr/>
          </p:nvSpPr>
          <p:spPr bwMode="auto">
            <a:xfrm>
              <a:off x="3574" y="2832"/>
              <a:ext cx="288" cy="0"/>
            </a:xfrm>
            <a:prstGeom prst="line">
              <a:avLst/>
            </a:prstGeom>
            <a:grpFill/>
            <a:ln w="19050">
              <a:solidFill>
                <a:schemeClr val="bg2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4237" name="Line 13"/>
            <p:cNvSpPr>
              <a:spLocks noChangeShapeType="1"/>
            </p:cNvSpPr>
            <p:nvPr/>
          </p:nvSpPr>
          <p:spPr bwMode="auto">
            <a:xfrm>
              <a:off x="4512" y="2832"/>
              <a:ext cx="288" cy="0"/>
            </a:xfrm>
            <a:prstGeom prst="line">
              <a:avLst/>
            </a:prstGeom>
            <a:grpFill/>
            <a:ln w="19050">
              <a:solidFill>
                <a:schemeClr val="bg2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4238" name="Line 14"/>
            <p:cNvSpPr>
              <a:spLocks noChangeShapeType="1"/>
            </p:cNvSpPr>
            <p:nvPr/>
          </p:nvSpPr>
          <p:spPr bwMode="auto">
            <a:xfrm flipH="1">
              <a:off x="4830" y="3024"/>
              <a:ext cx="306" cy="387"/>
            </a:xfrm>
            <a:prstGeom prst="line">
              <a:avLst/>
            </a:prstGeom>
            <a:grpFill/>
            <a:ln w="19050">
              <a:solidFill>
                <a:schemeClr val="bg2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4239" name="Line 15"/>
            <p:cNvSpPr>
              <a:spLocks noChangeShapeType="1"/>
            </p:cNvSpPr>
            <p:nvPr/>
          </p:nvSpPr>
          <p:spPr bwMode="auto">
            <a:xfrm flipH="1">
              <a:off x="3954" y="3510"/>
              <a:ext cx="384" cy="0"/>
            </a:xfrm>
            <a:prstGeom prst="line">
              <a:avLst/>
            </a:prstGeom>
            <a:grpFill/>
            <a:ln w="19050">
              <a:solidFill>
                <a:schemeClr val="bg2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4240" name="Line 16"/>
            <p:cNvSpPr>
              <a:spLocks noChangeShapeType="1"/>
            </p:cNvSpPr>
            <p:nvPr/>
          </p:nvSpPr>
          <p:spPr bwMode="auto">
            <a:xfrm flipH="1" flipV="1">
              <a:off x="3227" y="2999"/>
              <a:ext cx="223" cy="381"/>
            </a:xfrm>
            <a:prstGeom prst="line">
              <a:avLst/>
            </a:prstGeom>
            <a:grpFill/>
            <a:ln w="19050">
              <a:solidFill>
                <a:schemeClr val="bg2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25607" name="Picture 7" descr="ELEGLIN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00" y="1276350"/>
            <a:ext cx="7416800" cy="52388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0" name="组合 29"/>
          <p:cNvGrpSpPr/>
          <p:nvPr/>
        </p:nvGrpSpPr>
        <p:grpSpPr>
          <a:xfrm>
            <a:off x="4211638" y="3068638"/>
            <a:ext cx="4143375" cy="1285875"/>
            <a:chOff x="1071538" y="3214692"/>
            <a:chExt cx="4143404" cy="1285884"/>
          </a:xfrm>
        </p:grpSpPr>
        <p:sp>
          <p:nvSpPr>
            <p:cNvPr id="27" name="Text Box 2"/>
            <p:cNvSpPr txBox="1">
              <a:spLocks noChangeArrowheads="1"/>
            </p:cNvSpPr>
            <p:nvPr/>
          </p:nvSpPr>
          <p:spPr bwMode="auto">
            <a:xfrm>
              <a:off x="1071538" y="3571882"/>
              <a:ext cx="4143404" cy="86946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marL="179705" marR="0" indent="-179705" defTabSz="914400" eaLnBrk="0" hangingPunct="0">
                <a:spcBef>
                  <a:spcPts val="0"/>
                </a:spcBef>
                <a:buClr>
                  <a:schemeClr val="bg1"/>
                </a:buClr>
                <a:buSzPct val="110000"/>
                <a:buFont typeface="Wingdings" panose="05000000000000000000" pitchFamily="2" charset="2"/>
                <a:buChar char="§"/>
                <a:defRPr/>
              </a:pPr>
              <a:r>
                <a:rPr kumimoji="0" lang="zh-CN" altLang="en-US" sz="1600" b="1" kern="1200" cap="none" spc="0" normalizeH="0" baseline="0" noProof="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时序图中，凡是触发器状态翻转的地方，都必须为其提供时钟脉冲。</a:t>
              </a:r>
            </a:p>
            <a:p>
              <a:pPr marR="0" defTabSz="914400" eaLnBrk="0" hangingPunct="0">
                <a:spcBef>
                  <a:spcPts val="300"/>
                </a:spcBef>
                <a:buClr>
                  <a:schemeClr val="bg1"/>
                </a:buClr>
                <a:buSzPct val="110000"/>
                <a:buFont typeface="Wingdings" panose="05000000000000000000" pitchFamily="2" charset="2"/>
                <a:buChar char="§"/>
                <a:defRPr/>
              </a:pPr>
              <a:r>
                <a:rPr kumimoji="0" lang="zh-CN" altLang="en-US" sz="1600" b="1" kern="1200" cap="none" spc="0" normalizeH="0" baseline="0" noProof="0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 在满足翻转的前提下，时钟脉冲越少越好</a:t>
              </a:r>
            </a:p>
          </p:txBody>
        </p:sp>
        <p:sp>
          <p:nvSpPr>
            <p:cNvPr id="29" name="圆角矩形 248"/>
            <p:cNvSpPr>
              <a:spLocks noChangeArrowheads="1"/>
            </p:cNvSpPr>
            <p:nvPr/>
          </p:nvSpPr>
          <p:spPr bwMode="auto">
            <a:xfrm>
              <a:off x="1071538" y="3429006"/>
              <a:ext cx="4071966" cy="1071570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chemeClr val="accent1">
                  <a:lumMod val="50000"/>
                </a:schemeClr>
              </a:solidFill>
              <a:prstDash val="sysDash"/>
              <a:round/>
            </a:ln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611" name="Text Box 6"/>
            <p:cNvSpPr txBox="1"/>
            <p:nvPr/>
          </p:nvSpPr>
          <p:spPr>
            <a:xfrm>
              <a:off x="2570940" y="3214692"/>
              <a:ext cx="1275850" cy="369332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txBody>
            <a:bodyPr anchor="t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设计原则</a:t>
              </a:r>
              <a:endParaRPr lang="en-US" altLang="zh-CN" sz="18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1477963" y="3278188"/>
          <a:ext cx="2093692" cy="158030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4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00CC"/>
                          </a:solidFill>
                          <a:latin typeface="+mj-lt"/>
                        </a:rPr>
                        <a:t>CP</a:t>
                      </a:r>
                      <a:endParaRPr lang="zh-CN" altLang="en-US" sz="1400" b="1" baseline="0" dirty="0">
                        <a:solidFill>
                          <a:srgbClr val="0000CC"/>
                        </a:solidFill>
                        <a:latin typeface="+mj-lt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rgbClr val="0000CC"/>
                          </a:solidFill>
                          <a:latin typeface="+mj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1400" b="1" kern="1200" baseline="-25000" dirty="0">
                          <a:solidFill>
                            <a:srgbClr val="0000CC"/>
                          </a:solidFill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b="1" kern="1200" baseline="30000" dirty="0">
                        <a:solidFill>
                          <a:srgbClr val="0000CC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rgbClr val="0000CC"/>
                          </a:solidFill>
                          <a:latin typeface="+mj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1400" b="1" kern="1200" baseline="-25000" dirty="0">
                          <a:solidFill>
                            <a:srgbClr val="0000CC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baseline="30000" dirty="0">
                        <a:solidFill>
                          <a:srgbClr val="0000CC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rgbClr val="0000CC"/>
                          </a:solidFill>
                          <a:latin typeface="+mj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1400" b="1" kern="1200" baseline="-25000" dirty="0">
                          <a:solidFill>
                            <a:srgbClr val="0000CC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baseline="30000" dirty="0">
                        <a:solidFill>
                          <a:srgbClr val="0000CC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6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↓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6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↓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rgbClr val="C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6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↓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rgbClr val="C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6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↓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rgbClr val="C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6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↓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rgbClr val="C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6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↓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2" name="Freeform 10"/>
          <p:cNvSpPr/>
          <p:nvPr/>
        </p:nvSpPr>
        <p:spPr>
          <a:xfrm>
            <a:off x="3406775" y="3798888"/>
            <a:ext cx="71438" cy="323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" y="144"/>
              </a:cxn>
              <a:cxn ang="0">
                <a:pos x="0" y="336"/>
              </a:cxn>
            </a:cxnLst>
            <a:rect l="0" t="0" r="0" b="0"/>
            <a:pathLst>
              <a:path w="96" h="336">
                <a:moveTo>
                  <a:pt x="0" y="0"/>
                </a:moveTo>
                <a:cubicBezTo>
                  <a:pt x="48" y="44"/>
                  <a:pt x="96" y="88"/>
                  <a:pt x="96" y="144"/>
                </a:cubicBezTo>
                <a:cubicBezTo>
                  <a:pt x="96" y="200"/>
                  <a:pt x="48" y="268"/>
                  <a:pt x="0" y="336"/>
                </a:cubicBezTo>
              </a:path>
            </a:pathLst>
          </a:custGeom>
          <a:noFill/>
          <a:ln w="19050" cap="flat" cmpd="sng">
            <a:solidFill>
              <a:schemeClr val="hlink"/>
            </a:solidFill>
            <a:prstDash val="solid"/>
            <a:miter/>
            <a:headEnd type="none" w="med" len="med"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" name="Freeform 10"/>
          <p:cNvSpPr/>
          <p:nvPr/>
        </p:nvSpPr>
        <p:spPr>
          <a:xfrm>
            <a:off x="3406775" y="4238625"/>
            <a:ext cx="71438" cy="3254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" y="144"/>
              </a:cxn>
              <a:cxn ang="0">
                <a:pos x="0" y="336"/>
              </a:cxn>
            </a:cxnLst>
            <a:rect l="0" t="0" r="0" b="0"/>
            <a:pathLst>
              <a:path w="96" h="336">
                <a:moveTo>
                  <a:pt x="0" y="0"/>
                </a:moveTo>
                <a:cubicBezTo>
                  <a:pt x="48" y="44"/>
                  <a:pt x="96" y="88"/>
                  <a:pt x="96" y="144"/>
                </a:cubicBezTo>
                <a:cubicBezTo>
                  <a:pt x="96" y="200"/>
                  <a:pt x="48" y="268"/>
                  <a:pt x="0" y="336"/>
                </a:cubicBezTo>
              </a:path>
            </a:pathLst>
          </a:custGeom>
          <a:noFill/>
          <a:ln w="19050" cap="flat" cmpd="sng">
            <a:solidFill>
              <a:schemeClr val="hlink"/>
            </a:solidFill>
            <a:prstDash val="solid"/>
            <a:miter/>
            <a:headEnd type="none" w="med" len="med"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" name="Freeform 10"/>
          <p:cNvSpPr/>
          <p:nvPr/>
        </p:nvSpPr>
        <p:spPr>
          <a:xfrm>
            <a:off x="2835275" y="4278313"/>
            <a:ext cx="71438" cy="323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" y="144"/>
              </a:cxn>
              <a:cxn ang="0">
                <a:pos x="0" y="336"/>
              </a:cxn>
            </a:cxnLst>
            <a:rect l="0" t="0" r="0" b="0"/>
            <a:pathLst>
              <a:path w="96" h="336">
                <a:moveTo>
                  <a:pt x="0" y="0"/>
                </a:moveTo>
                <a:cubicBezTo>
                  <a:pt x="48" y="44"/>
                  <a:pt x="96" y="88"/>
                  <a:pt x="96" y="144"/>
                </a:cubicBezTo>
                <a:cubicBezTo>
                  <a:pt x="96" y="200"/>
                  <a:pt x="48" y="268"/>
                  <a:pt x="0" y="336"/>
                </a:cubicBezTo>
              </a:path>
            </a:pathLst>
          </a:custGeom>
          <a:noFill/>
          <a:ln w="19050" cap="flat" cmpd="sng">
            <a:solidFill>
              <a:schemeClr val="bg1"/>
            </a:solidFill>
            <a:prstDash val="solid"/>
            <a:miter/>
            <a:headEnd type="none" w="med" len="med"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" name="Text Box 2"/>
          <p:cNvSpPr txBox="1"/>
          <p:nvPr/>
        </p:nvSpPr>
        <p:spPr>
          <a:xfrm>
            <a:off x="684213" y="2749550"/>
            <a:ext cx="27146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>
              <a:spcBef>
                <a:spcPct val="50000"/>
              </a:spcBef>
              <a:buSzTx/>
            </a:pPr>
            <a:r>
              <a:rPr lang="en-US" altLang="zh-CN" sz="18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③ </a:t>
            </a:r>
            <a:r>
              <a:rPr lang="zh-CN" altLang="en-US" sz="18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确定触发器</a:t>
            </a:r>
            <a:r>
              <a:rPr lang="en-US" altLang="zh-CN" sz="18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CP</a:t>
            </a:r>
            <a:r>
              <a:rPr lang="zh-CN" altLang="en-US" sz="18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的接法</a:t>
            </a:r>
          </a:p>
        </p:txBody>
      </p:sp>
      <p:sp>
        <p:nvSpPr>
          <p:cNvPr id="36" name="Text Box 16"/>
          <p:cNvSpPr txBox="1"/>
          <p:nvPr/>
        </p:nvSpPr>
        <p:spPr>
          <a:xfrm>
            <a:off x="1384300" y="4957763"/>
            <a:ext cx="3600450" cy="3397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>
              <a:spcBef>
                <a:spcPct val="50000"/>
              </a:spcBef>
              <a:buSzTx/>
            </a:pP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Q</a:t>
            </a:r>
            <a:r>
              <a:rPr lang="en-US" altLang="zh-CN" sz="1600" b="1" baseline="-25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——</a:t>
            </a:r>
            <a:r>
              <a:rPr lang="zh-CN" altLang="en-US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由</a:t>
            </a: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CP</a:t>
            </a:r>
            <a:r>
              <a:rPr lang="zh-CN" altLang="en-US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提供下降沿，</a:t>
            </a: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CP</a:t>
            </a:r>
            <a:r>
              <a:rPr lang="en-US" altLang="zh-CN" sz="1600" b="1" baseline="-25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 </a:t>
            </a: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=CP</a:t>
            </a:r>
          </a:p>
        </p:txBody>
      </p:sp>
      <p:sp>
        <p:nvSpPr>
          <p:cNvPr id="37" name="Text Box 17"/>
          <p:cNvSpPr txBox="1"/>
          <p:nvPr/>
        </p:nvSpPr>
        <p:spPr>
          <a:xfrm>
            <a:off x="1392238" y="5262563"/>
            <a:ext cx="7500937" cy="3381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1238250" indent="-1238250" eaLnBrk="0" hangingPunct="0">
              <a:spcBef>
                <a:spcPct val="50000"/>
              </a:spcBef>
              <a:buSzTx/>
            </a:pP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Q</a:t>
            </a:r>
            <a:r>
              <a:rPr lang="en-US" altLang="zh-CN" sz="1600" b="1" baseline="-25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——</a:t>
            </a:r>
            <a:r>
              <a:rPr lang="zh-CN" altLang="en-US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翻转两次，需两个下降沿，恰好此时</a:t>
            </a: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Q</a:t>
            </a:r>
            <a:r>
              <a:rPr lang="en-US" altLang="zh-CN" sz="1600" b="1" baseline="-25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zh-CN" altLang="en-US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有两个下降沿，</a:t>
            </a: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CP</a:t>
            </a:r>
            <a:r>
              <a:rPr lang="en-US" altLang="zh-CN" sz="1600" b="1" baseline="-25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 </a:t>
            </a: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=</a:t>
            </a:r>
            <a:r>
              <a:rPr lang="zh-CN" altLang="en-US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Q</a:t>
            </a:r>
            <a:r>
              <a:rPr lang="en-US" altLang="zh-CN" sz="1600" b="1" baseline="-25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en-US" altLang="zh-CN" sz="1600" b="1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↓</a:t>
            </a:r>
            <a:endParaRPr lang="en-US" altLang="zh-CN" sz="1600" b="1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8" name="Text Box 18"/>
          <p:cNvSpPr txBox="1"/>
          <p:nvPr/>
        </p:nvSpPr>
        <p:spPr>
          <a:xfrm>
            <a:off x="1392238" y="5529263"/>
            <a:ext cx="7143750" cy="3397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1238250" indent="-1238250" eaLnBrk="0" hangingPunct="0">
              <a:spcBef>
                <a:spcPct val="50000"/>
              </a:spcBef>
              <a:buSzTx/>
            </a:pP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Q</a:t>
            </a:r>
            <a:r>
              <a:rPr lang="en-US" altLang="zh-CN" sz="1600" b="1" baseline="-25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——</a:t>
            </a:r>
            <a:r>
              <a:rPr lang="zh-CN" altLang="en-US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翻转两次，需两个下降沿，此时</a:t>
            </a: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Q</a:t>
            </a:r>
            <a:r>
              <a:rPr lang="en-US" altLang="zh-CN" sz="1600" b="1" baseline="-25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 </a:t>
            </a:r>
            <a:r>
              <a:rPr lang="zh-CN" altLang="en-US" sz="1600" b="1" baseline="-25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、 </a:t>
            </a: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Q</a:t>
            </a:r>
            <a:r>
              <a:rPr lang="en-US" altLang="zh-CN" sz="1600" b="1" baseline="-25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zh-CN" altLang="en-US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都不能提供，</a:t>
            </a: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CP</a:t>
            </a:r>
            <a:r>
              <a:rPr lang="en-US" altLang="zh-CN" sz="1600" b="1" baseline="-25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 </a:t>
            </a:r>
            <a:r>
              <a:rPr lang="zh-CN" altLang="en-US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只能接</a:t>
            </a: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CP</a:t>
            </a:r>
            <a:endParaRPr lang="en-US" altLang="zh-CN" sz="1600" b="1" baseline="-250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pSp>
        <p:nvGrpSpPr>
          <p:cNvPr id="44" name="组合 12"/>
          <p:cNvGrpSpPr/>
          <p:nvPr/>
        </p:nvGrpSpPr>
        <p:grpSpPr>
          <a:xfrm>
            <a:off x="5940425" y="4508500"/>
            <a:ext cx="2911475" cy="1476000"/>
            <a:chOff x="4429119" y="1000114"/>
            <a:chExt cx="1113356" cy="346505"/>
          </a:xfrm>
        </p:grpSpPr>
        <p:sp>
          <p:nvSpPr>
            <p:cNvPr id="25662" name="圆角矩形标注 13"/>
            <p:cNvSpPr/>
            <p:nvPr/>
          </p:nvSpPr>
          <p:spPr>
            <a:xfrm>
              <a:off x="4454668" y="1011892"/>
              <a:ext cx="1076022" cy="159801"/>
            </a:xfrm>
            <a:prstGeom prst="wedgeRoundRectCallout">
              <a:avLst>
                <a:gd name="adj1" fmla="val -36292"/>
                <a:gd name="adj2" fmla="val -89449"/>
                <a:gd name="adj3" fmla="val 16667"/>
              </a:avLst>
            </a:prstGeom>
            <a:solidFill>
              <a:schemeClr val="tx1"/>
            </a:solidFill>
            <a:ln w="19050" cap="flat" cmpd="sng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anchor="t">
              <a:spAutoFit/>
            </a:bodyPr>
            <a:lstStyle/>
            <a:p>
              <a:pPr eaLnBrk="0" hangingPunct="0"/>
              <a:endParaRPr lang="zh-CN" altLang="en-US" sz="14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63" name="Text Box 34"/>
            <p:cNvSpPr txBox="1"/>
            <p:nvPr/>
          </p:nvSpPr>
          <p:spPr>
            <a:xfrm>
              <a:off x="4429119" y="1000114"/>
              <a:ext cx="1113356" cy="34650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anchor="t">
              <a:spAutoFit/>
            </a:bodyPr>
            <a:lstStyle/>
            <a:p>
              <a:pPr eaLnBrk="0" hangingPunct="0"/>
              <a:r>
                <a:rPr lang="zh-CN" altLang="en-US" sz="14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对触发器而言：只要提供时钟，状态的保持就必须依靠输入端（如</a:t>
              </a:r>
              <a:r>
                <a:rPr lang="en-US" altLang="zh-CN" sz="14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J</a:t>
              </a:r>
              <a:r>
                <a:rPr lang="zh-CN" altLang="en-US" sz="14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、</a:t>
              </a:r>
              <a:r>
                <a:rPr lang="en-US" altLang="zh-CN" sz="14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K</a:t>
              </a:r>
              <a:r>
                <a:rPr lang="zh-CN" altLang="en-US" sz="14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）的控制来实现。</a:t>
              </a:r>
              <a:endParaRPr lang="en-US" altLang="zh-CN" sz="14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5664" name="标题 4"/>
          <p:cNvSpPr>
            <a:spLocks noGrp="1"/>
          </p:cNvSpPr>
          <p:nvPr>
            <p:ph type="title"/>
          </p:nvPr>
        </p:nvSpPr>
        <p:spPr>
          <a:xfrm>
            <a:off x="719138" y="549275"/>
            <a:ext cx="7772400" cy="576263"/>
          </a:xfrm>
        </p:spPr>
        <p:txBody>
          <a:bodyPr vert="horz" wrap="square" lIns="92075" tIns="46038" rIns="92075" bIns="46038" anchor="ctr"/>
          <a:lstStyle/>
          <a:p>
            <a:pPr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利用触发器设计异步计数器</a:t>
            </a:r>
            <a:endParaRPr lang="zh-CN" alt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2566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wrap="square" lIns="92075" tIns="46038" rIns="92075" bIns="46038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2"/>
                </a:solidFill>
              </a:rPr>
              <a:t>13</a:t>
            </a:fld>
            <a:endParaRPr lang="en-US" altLang="zh-CN" sz="14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4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4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64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0" grpId="0" animBg="1"/>
      <p:bldP spid="39" grpId="0" animBg="1"/>
      <p:bldP spid="564228" grpId="0"/>
      <p:bldP spid="564230" grpId="0"/>
      <p:bldP spid="35" grpId="0"/>
      <p:bldP spid="36" grpId="0"/>
      <p:bldP spid="37" grpId="0"/>
      <p:bldP spid="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99" name="内容占位符 6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>
              <a:buSzPct val="80000"/>
              <a:buNone/>
            </a:pPr>
            <a:endParaRPr lang="zh-CN" alt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138" name="矩形 137"/>
          <p:cNvSpPr/>
          <p:nvPr/>
        </p:nvSpPr>
        <p:spPr bwMode="auto">
          <a:xfrm>
            <a:off x="1322388" y="2636838"/>
            <a:ext cx="1484313" cy="10588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9" name="矩形 138"/>
          <p:cNvSpPr/>
          <p:nvPr/>
        </p:nvSpPr>
        <p:spPr bwMode="auto">
          <a:xfrm>
            <a:off x="4303713" y="2651125"/>
            <a:ext cx="576263" cy="10509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" name="矩形 136"/>
          <p:cNvSpPr/>
          <p:nvPr/>
        </p:nvSpPr>
        <p:spPr bwMode="auto">
          <a:xfrm>
            <a:off x="430213" y="2652713"/>
            <a:ext cx="874713" cy="10572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431800" y="2122488"/>
          <a:ext cx="4463356" cy="159516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93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34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34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3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9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9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93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9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93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93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81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12353">
                <a:tc gridSpan="3">
                  <a:txBody>
                    <a:bodyPr/>
                    <a:lstStyle/>
                    <a:p>
                      <a:pPr algn="l"/>
                      <a:r>
                        <a:rPr lang="zh-CN" altLang="en-US" sz="1400" b="1" kern="1200" baseline="0" dirty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现态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baseline="0" dirty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次态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baseline="0" dirty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输入       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baseline="0" dirty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输出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0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1400" b="1" kern="1200" baseline="-250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1400" b="1" kern="1200" baseline="300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</a:t>
                      </a:r>
                      <a:endParaRPr lang="zh-CN" altLang="en-US" sz="1400" b="1" kern="1200" baseline="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1400" b="1" kern="1200" baseline="-250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400" b="1" kern="1200" baseline="300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</a:t>
                      </a:r>
                      <a:endParaRPr lang="zh-CN" altLang="en-US" sz="1400" b="1" kern="1200" baseline="300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j-lt"/>
                        </a:rPr>
                        <a:t>Q</a:t>
                      </a:r>
                      <a:r>
                        <a:rPr lang="en-US" altLang="zh-CN" sz="1400" b="1" baseline="-25000" dirty="0">
                          <a:latin typeface="+mj-lt"/>
                        </a:rPr>
                        <a:t>1</a:t>
                      </a:r>
                      <a:r>
                        <a:rPr lang="en-US" altLang="zh-CN" sz="1400" b="1" baseline="30000" dirty="0">
                          <a:latin typeface="+mj-lt"/>
                        </a:rPr>
                        <a:t>n</a:t>
                      </a:r>
                      <a:endParaRPr lang="zh-CN" altLang="en-US" sz="1400" b="1" baseline="30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j-lt"/>
                        </a:rPr>
                        <a:t>Q</a:t>
                      </a:r>
                      <a:r>
                        <a:rPr lang="en-US" altLang="zh-CN" sz="1400" b="1" baseline="-25000" dirty="0">
                          <a:latin typeface="+mj-lt"/>
                        </a:rPr>
                        <a:t>3</a:t>
                      </a:r>
                      <a:r>
                        <a:rPr lang="en-US" altLang="zh-CN" sz="1400" b="1" baseline="30000" dirty="0">
                          <a:latin typeface="+mj-lt"/>
                        </a:rPr>
                        <a:t>n+1</a:t>
                      </a:r>
                      <a:endParaRPr lang="zh-CN" altLang="en-US" sz="1400" b="1" baseline="30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1400" b="1" kern="1200" baseline="-250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400" b="1" kern="1200" baseline="300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n+1</a:t>
                      </a:r>
                      <a:endParaRPr lang="zh-CN" altLang="en-US" sz="1400" b="1" kern="1200" baseline="300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j-lt"/>
                        </a:rPr>
                        <a:t>Q</a:t>
                      </a:r>
                      <a:r>
                        <a:rPr lang="en-US" altLang="zh-CN" sz="1400" b="1" baseline="-25000" dirty="0">
                          <a:latin typeface="+mj-lt"/>
                        </a:rPr>
                        <a:t>1</a:t>
                      </a:r>
                      <a:r>
                        <a:rPr lang="en-US" altLang="zh-CN" sz="1400" b="1" baseline="30000" dirty="0">
                          <a:latin typeface="+mj-lt"/>
                        </a:rPr>
                        <a:t>n+1</a:t>
                      </a:r>
                      <a:endParaRPr lang="zh-CN" altLang="en-US" sz="1400" b="1" baseline="30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baseline="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J</a:t>
                      </a:r>
                      <a:r>
                        <a:rPr lang="en-US" altLang="zh-CN" sz="1400" b="1" kern="1200" baseline="-250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b="1" kern="1200" baseline="-250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baseline="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K</a:t>
                      </a:r>
                      <a:r>
                        <a:rPr lang="en-US" altLang="zh-CN" sz="1400" b="1" kern="1200" baseline="-250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b="1" kern="1200" baseline="-250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baseline="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J</a:t>
                      </a:r>
                      <a:r>
                        <a:rPr lang="en-US" altLang="zh-CN" sz="1400" b="1" kern="1200" baseline="-250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baseline="-250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chemeClr val="bg2"/>
                          </a:solidFill>
                          <a:latin typeface="+mj-lt"/>
                        </a:rPr>
                        <a:t>K</a:t>
                      </a:r>
                      <a:r>
                        <a:rPr lang="en-US" altLang="zh-CN" sz="1400" b="1" baseline="-25000" dirty="0">
                          <a:solidFill>
                            <a:schemeClr val="bg2"/>
                          </a:solidFill>
                          <a:latin typeface="+mj-lt"/>
                        </a:rPr>
                        <a:t>2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chemeClr val="bg2"/>
                          </a:solidFill>
                          <a:latin typeface="+mj-lt"/>
                        </a:rPr>
                        <a:t>J</a:t>
                      </a:r>
                      <a:r>
                        <a:rPr lang="en-US" altLang="zh-CN" sz="1400" b="1" baseline="-25000" dirty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chemeClr val="bg2"/>
                          </a:solidFill>
                          <a:latin typeface="+mj-lt"/>
                        </a:rPr>
                        <a:t>K</a:t>
                      </a:r>
                      <a:r>
                        <a:rPr lang="en-US" altLang="zh-CN" sz="1400" b="1" baseline="-25000" dirty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chemeClr val="bg2"/>
                          </a:solidFill>
                          <a:latin typeface="+mj-lt"/>
                        </a:rPr>
                        <a:t>Z</a:t>
                      </a:r>
                      <a:endParaRPr lang="zh-CN" altLang="en-US" sz="1400" b="1" baseline="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7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7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7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7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1 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7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7758" name="Picture 7" descr="ELEGLIN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1160463"/>
            <a:ext cx="7416800" cy="523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759" name="Text Box 2"/>
          <p:cNvSpPr txBox="1"/>
          <p:nvPr/>
        </p:nvSpPr>
        <p:spPr>
          <a:xfrm>
            <a:off x="198438" y="1484313"/>
            <a:ext cx="2286000" cy="3698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>
              <a:spcBef>
                <a:spcPct val="50000"/>
              </a:spcBef>
              <a:buSzTx/>
            </a:pPr>
            <a:r>
              <a:rPr lang="en-US" altLang="zh-CN" sz="18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④ </a:t>
            </a:r>
            <a:r>
              <a:rPr lang="zh-CN" altLang="en-US" sz="18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状态转换真值表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3146425" y="2647950"/>
            <a:ext cx="647700" cy="1260475"/>
            <a:chOff x="5029580" y="1828801"/>
            <a:chExt cx="813509" cy="1183371"/>
          </a:xfrm>
        </p:grpSpPr>
        <p:sp>
          <p:nvSpPr>
            <p:cNvPr id="27761" name="Oval 16"/>
            <p:cNvSpPr/>
            <p:nvPr/>
          </p:nvSpPr>
          <p:spPr>
            <a:xfrm>
              <a:off x="5231608" y="1828801"/>
              <a:ext cx="609600" cy="228600"/>
            </a:xfrm>
            <a:prstGeom prst="ellipse">
              <a:avLst/>
            </a:prstGeom>
            <a:noFill/>
            <a:ln w="1905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0" hangingPunct="0"/>
              <a:endParaRPr lang="zh-CN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762" name="Oval 17"/>
            <p:cNvSpPr/>
            <p:nvPr/>
          </p:nvSpPr>
          <p:spPr>
            <a:xfrm>
              <a:off x="5225386" y="2215796"/>
              <a:ext cx="609599" cy="228600"/>
            </a:xfrm>
            <a:prstGeom prst="ellipse">
              <a:avLst/>
            </a:prstGeom>
            <a:noFill/>
            <a:ln w="1905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0" hangingPunct="0"/>
              <a:endParaRPr lang="zh-CN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763" name="Oval 18"/>
            <p:cNvSpPr/>
            <p:nvPr/>
          </p:nvSpPr>
          <p:spPr>
            <a:xfrm>
              <a:off x="5233490" y="2611755"/>
              <a:ext cx="609599" cy="228600"/>
            </a:xfrm>
            <a:prstGeom prst="ellipse">
              <a:avLst/>
            </a:prstGeom>
            <a:noFill/>
            <a:ln w="1905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0" hangingPunct="0"/>
              <a:endParaRPr lang="zh-CN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764" name="Freeform 20"/>
            <p:cNvSpPr/>
            <p:nvPr/>
          </p:nvSpPr>
          <p:spPr>
            <a:xfrm>
              <a:off x="5029580" y="2003764"/>
              <a:ext cx="244524" cy="1008408"/>
            </a:xfrm>
            <a:custGeom>
              <a:avLst/>
              <a:gdLst/>
              <a:ahLst/>
              <a:cxnLst>
                <a:cxn ang="0">
                  <a:pos x="288" y="0"/>
                </a:cxn>
                <a:cxn ang="0">
                  <a:pos x="192" y="192"/>
                </a:cxn>
                <a:cxn ang="0">
                  <a:pos x="240" y="384"/>
                </a:cxn>
                <a:cxn ang="0">
                  <a:pos x="192" y="624"/>
                </a:cxn>
                <a:cxn ang="0">
                  <a:pos x="240" y="864"/>
                </a:cxn>
                <a:cxn ang="0">
                  <a:pos x="0" y="1200"/>
                </a:cxn>
              </a:cxnLst>
              <a:rect l="0" t="0" r="0" b="0"/>
              <a:pathLst>
                <a:path w="288" h="1200">
                  <a:moveTo>
                    <a:pt x="288" y="0"/>
                  </a:moveTo>
                  <a:cubicBezTo>
                    <a:pt x="244" y="64"/>
                    <a:pt x="200" y="128"/>
                    <a:pt x="192" y="192"/>
                  </a:cubicBezTo>
                  <a:cubicBezTo>
                    <a:pt x="184" y="256"/>
                    <a:pt x="240" y="312"/>
                    <a:pt x="240" y="384"/>
                  </a:cubicBezTo>
                  <a:cubicBezTo>
                    <a:pt x="240" y="456"/>
                    <a:pt x="192" y="544"/>
                    <a:pt x="192" y="624"/>
                  </a:cubicBezTo>
                  <a:cubicBezTo>
                    <a:pt x="192" y="704"/>
                    <a:pt x="272" y="768"/>
                    <a:pt x="240" y="864"/>
                  </a:cubicBezTo>
                  <a:cubicBezTo>
                    <a:pt x="208" y="960"/>
                    <a:pt x="104" y="1080"/>
                    <a:pt x="0" y="1200"/>
                  </a:cubicBezTo>
                </a:path>
              </a:pathLst>
            </a:custGeom>
            <a:noFill/>
            <a:ln w="19050" cap="flat" cmpd="sng">
              <a:solidFill>
                <a:schemeClr val="bg1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" name="Text Box 17"/>
          <p:cNvSpPr txBox="1"/>
          <p:nvPr/>
        </p:nvSpPr>
        <p:spPr>
          <a:xfrm>
            <a:off x="614363" y="1833563"/>
            <a:ext cx="2592387" cy="3063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1238250" indent="-1238250" eaLnBrk="0" hangingPunct="0">
              <a:spcBef>
                <a:spcPct val="50000"/>
              </a:spcBef>
              <a:buSzTx/>
            </a:pPr>
            <a:r>
              <a:rPr lang="en-US" altLang="zh-CN" sz="14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CP</a:t>
            </a:r>
            <a:r>
              <a:rPr lang="en-US" altLang="zh-CN" sz="1400" b="1" baseline="-25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 </a:t>
            </a:r>
            <a:r>
              <a:rPr lang="en-US" altLang="zh-CN" sz="14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=CP</a:t>
            </a:r>
            <a:r>
              <a:rPr lang="en-US" altLang="zh-CN" sz="1400" b="1" baseline="-25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r>
              <a:rPr lang="en-US" altLang="zh-CN" sz="14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=CP</a:t>
            </a:r>
            <a:r>
              <a:rPr lang="en-US" altLang="zh-CN" sz="1400" b="1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↓</a:t>
            </a:r>
            <a:r>
              <a:rPr lang="en-US" altLang="zh-CN" sz="14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, CP</a:t>
            </a:r>
            <a:r>
              <a:rPr lang="en-US" altLang="zh-CN" sz="1400" b="1" baseline="-25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 </a:t>
            </a:r>
            <a:r>
              <a:rPr lang="en-US" altLang="zh-CN" sz="14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=</a:t>
            </a:r>
            <a:r>
              <a:rPr lang="zh-CN" altLang="en-US" sz="14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14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Q</a:t>
            </a:r>
            <a:r>
              <a:rPr lang="en-US" altLang="zh-CN" sz="1400" b="1" baseline="-25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en-US" altLang="zh-CN" sz="1400" b="1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↓</a:t>
            </a:r>
            <a:endParaRPr lang="en-US" altLang="zh-CN" sz="1400" b="1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6" name="Text Box 21"/>
          <p:cNvSpPr txBox="1"/>
          <p:nvPr/>
        </p:nvSpPr>
        <p:spPr>
          <a:xfrm>
            <a:off x="430213" y="3841750"/>
            <a:ext cx="3046412" cy="338138"/>
          </a:xfrm>
          <a:prstGeom prst="rect">
            <a:avLst/>
          </a:prstGeom>
          <a:noFill/>
          <a:ln w="19050" cap="flat" cmpd="sng">
            <a:solidFill>
              <a:srgbClr val="00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eaLnBrk="0" hangingPunct="0">
              <a:spcBef>
                <a:spcPct val="50000"/>
              </a:spcBef>
              <a:buSzTx/>
            </a:pPr>
            <a:r>
              <a:rPr lang="zh-CN" altLang="en-US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此时</a:t>
            </a: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Q</a:t>
            </a:r>
            <a:r>
              <a:rPr lang="en-US" altLang="zh-CN" sz="1600" b="1" baseline="-25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zh-CN" altLang="en-US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无下降沿</a:t>
            </a: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, J</a:t>
            </a:r>
            <a:r>
              <a:rPr lang="en-US" altLang="zh-CN" sz="1600" b="1" baseline="-25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K</a:t>
            </a:r>
            <a:r>
              <a:rPr lang="en-US" altLang="zh-CN" sz="1600" b="1" baseline="-25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r>
              <a:rPr lang="zh-CN" altLang="en-US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为任意</a:t>
            </a:r>
          </a:p>
        </p:txBody>
      </p:sp>
      <p:sp>
        <p:nvSpPr>
          <p:cNvPr id="42" name="Rectangle 167"/>
          <p:cNvSpPr>
            <a:spLocks noChangeArrowheads="1"/>
          </p:cNvSpPr>
          <p:nvPr/>
        </p:nvSpPr>
        <p:spPr bwMode="auto">
          <a:xfrm>
            <a:off x="358775" y="4283075"/>
            <a:ext cx="2087563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n-cs"/>
              </a:rPr>
              <a:t>⑤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卡诺图化简</a:t>
            </a:r>
          </a:p>
        </p:txBody>
      </p:sp>
      <p:grpSp>
        <p:nvGrpSpPr>
          <p:cNvPr id="172" name="组合 171"/>
          <p:cNvGrpSpPr/>
          <p:nvPr/>
        </p:nvGrpSpPr>
        <p:grpSpPr>
          <a:xfrm>
            <a:off x="869950" y="4610100"/>
            <a:ext cx="4010606" cy="1266825"/>
            <a:chOff x="763025" y="3752774"/>
            <a:chExt cx="4009547" cy="1267248"/>
          </a:xfrm>
        </p:grpSpPr>
        <p:grpSp>
          <p:nvGrpSpPr>
            <p:cNvPr id="27769" name="组合 40"/>
            <p:cNvGrpSpPr/>
            <p:nvPr/>
          </p:nvGrpSpPr>
          <p:grpSpPr>
            <a:xfrm>
              <a:off x="763025" y="3752774"/>
              <a:ext cx="1887357" cy="817336"/>
              <a:chOff x="357158" y="1153076"/>
              <a:chExt cx="1887357" cy="817336"/>
            </a:xfrm>
          </p:grpSpPr>
          <p:sp>
            <p:nvSpPr>
              <p:cNvPr id="18" name="Rectangle 6"/>
              <p:cNvSpPr>
                <a:spLocks noChangeArrowheads="1"/>
              </p:cNvSpPr>
              <p:nvPr/>
            </p:nvSpPr>
            <p:spPr bwMode="auto">
              <a:xfrm>
                <a:off x="1777984" y="1735236"/>
                <a:ext cx="316447" cy="229365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  <a:defRPr/>
                </a:pPr>
                <a:r>
                  <a:rPr kumimoji="0" lang="en-US" altLang="zh-CN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+mj-lt"/>
                    <a:ea typeface="宋体" panose="02010600030101010101" pitchFamily="2" charset="-122"/>
                    <a:cs typeface="+mn-cs"/>
                  </a:rPr>
                  <a:t>X</a:t>
                </a:r>
              </a:p>
            </p:txBody>
          </p:sp>
          <p:sp>
            <p:nvSpPr>
              <p:cNvPr id="19" name="Rectangle 7"/>
              <p:cNvSpPr>
                <a:spLocks noChangeArrowheads="1"/>
              </p:cNvSpPr>
              <p:nvPr/>
            </p:nvSpPr>
            <p:spPr bwMode="auto">
              <a:xfrm>
                <a:off x="1460566" y="1735236"/>
                <a:ext cx="317418" cy="229365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  <a:defRPr/>
                </a:pPr>
                <a:r>
                  <a:rPr kumimoji="0" lang="en-US" altLang="zh-CN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+mj-lt"/>
                    <a:ea typeface="宋体" panose="02010600030101010101" pitchFamily="2" charset="-122"/>
                    <a:cs typeface="+mn-cs"/>
                  </a:rPr>
                  <a:t>X</a:t>
                </a:r>
                <a:endParaRPr kumimoji="0" lang="en-US" altLang="zh-CN" sz="900" b="1" i="0" u="none" strike="noStrike" kern="1200" cap="none" spc="0" normalizeH="0" baseline="-2500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" name="Rectangle 8"/>
              <p:cNvSpPr>
                <a:spLocks noChangeArrowheads="1"/>
              </p:cNvSpPr>
              <p:nvPr/>
            </p:nvSpPr>
            <p:spPr bwMode="auto">
              <a:xfrm>
                <a:off x="1144119" y="1735236"/>
                <a:ext cx="316447" cy="229365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  <a:defRPr/>
                </a:pPr>
                <a:r>
                  <a:rPr kumimoji="0" lang="en-US" altLang="zh-CN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+mj-lt"/>
                    <a:ea typeface="宋体" panose="02010600030101010101" pitchFamily="2" charset="-122"/>
                    <a:cs typeface="+mn-cs"/>
                  </a:rPr>
                  <a:t>X</a:t>
                </a:r>
                <a:endParaRPr kumimoji="0" lang="en-US" altLang="zh-CN" sz="900" b="1" i="0" u="none" strike="noStrike" kern="1200" cap="none" spc="0" normalizeH="0" baseline="-2500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Rectangle 9"/>
              <p:cNvSpPr>
                <a:spLocks noChangeArrowheads="1"/>
              </p:cNvSpPr>
              <p:nvPr/>
            </p:nvSpPr>
            <p:spPr bwMode="auto">
              <a:xfrm>
                <a:off x="826702" y="1735236"/>
                <a:ext cx="317418" cy="229365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  <a:defRPr/>
                </a:pPr>
                <a:r>
                  <a:rPr kumimoji="0" lang="en-US" altLang="zh-CN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+mj-lt"/>
                    <a:ea typeface="宋体" panose="02010600030101010101" pitchFamily="2" charset="-122"/>
                    <a:cs typeface="+mn-cs"/>
                  </a:rPr>
                  <a:t>X</a:t>
                </a:r>
                <a:endParaRPr kumimoji="0" lang="en-US" altLang="zh-CN" sz="900" b="1" i="0" u="none" strike="noStrike" kern="1200" cap="none" spc="0" normalizeH="0" baseline="-2500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Rectangle 10"/>
              <p:cNvSpPr>
                <a:spLocks noChangeArrowheads="1"/>
              </p:cNvSpPr>
              <p:nvPr/>
            </p:nvSpPr>
            <p:spPr bwMode="auto">
              <a:xfrm>
                <a:off x="1777984" y="1505871"/>
                <a:ext cx="316447" cy="229365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  <a:defRPr/>
                </a:pPr>
                <a:r>
                  <a:rPr kumimoji="0" lang="en-US" altLang="zh-CN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+mj-lt"/>
                    <a:ea typeface="宋体" panose="02010600030101010101" pitchFamily="2" charset="-122"/>
                    <a:cs typeface="+mn-cs"/>
                  </a:rPr>
                  <a:t>0</a:t>
                </a:r>
                <a:endParaRPr kumimoji="0" lang="en-US" altLang="zh-CN" sz="900" b="1" i="0" u="none" strike="noStrike" kern="1200" cap="none" spc="0" normalizeH="0" baseline="-2500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Rectangle 11"/>
              <p:cNvSpPr>
                <a:spLocks noChangeArrowheads="1"/>
              </p:cNvSpPr>
              <p:nvPr/>
            </p:nvSpPr>
            <p:spPr bwMode="auto">
              <a:xfrm>
                <a:off x="1460566" y="1505871"/>
                <a:ext cx="317418" cy="229365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  <a:defRPr/>
                </a:pPr>
                <a:r>
                  <a:rPr kumimoji="0" lang="en-US" altLang="zh-CN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+mj-lt"/>
                    <a:ea typeface="宋体" panose="02010600030101010101" pitchFamily="2" charset="-122"/>
                    <a:cs typeface="+mn-cs"/>
                  </a:rPr>
                  <a:t>1</a:t>
                </a:r>
                <a:endParaRPr kumimoji="0" lang="en-US" altLang="zh-CN" sz="900" b="1" i="0" u="none" strike="noStrike" kern="1200" cap="none" spc="0" normalizeH="0" baseline="-2500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Rectangle 12"/>
              <p:cNvSpPr>
                <a:spLocks noChangeArrowheads="1"/>
              </p:cNvSpPr>
              <p:nvPr/>
            </p:nvSpPr>
            <p:spPr bwMode="auto">
              <a:xfrm>
                <a:off x="1144119" y="1505871"/>
                <a:ext cx="316447" cy="229365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  <a:defRPr/>
                </a:pPr>
                <a:r>
                  <a:rPr kumimoji="0" lang="en-US" altLang="zh-CN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+mj-lt"/>
                    <a:ea typeface="宋体" panose="02010600030101010101" pitchFamily="2" charset="-122"/>
                    <a:cs typeface="+mn-cs"/>
                  </a:rPr>
                  <a:t>0</a:t>
                </a:r>
                <a:endParaRPr kumimoji="0" lang="en-US" altLang="zh-CN" sz="900" b="1" i="0" u="none" strike="noStrike" kern="1200" cap="none" spc="0" normalizeH="0" baseline="-2500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Rectangle 13"/>
              <p:cNvSpPr>
                <a:spLocks noChangeArrowheads="1"/>
              </p:cNvSpPr>
              <p:nvPr/>
            </p:nvSpPr>
            <p:spPr bwMode="auto">
              <a:xfrm>
                <a:off x="826702" y="1505871"/>
                <a:ext cx="317418" cy="229365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  <a:defRPr/>
                </a:pPr>
                <a:r>
                  <a:rPr kumimoji="0" lang="en-US" altLang="zh-CN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+mj-lt"/>
                    <a:ea typeface="宋体" panose="02010600030101010101" pitchFamily="2" charset="-122"/>
                    <a:cs typeface="+mn-cs"/>
                  </a:rPr>
                  <a:t>0</a:t>
                </a:r>
                <a:endParaRPr kumimoji="0" lang="en-US" altLang="zh-CN" sz="900" b="1" i="0" u="none" strike="noStrike" kern="1200" cap="none" spc="0" normalizeH="0" baseline="-2500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Line 14"/>
              <p:cNvSpPr>
                <a:spLocks noChangeShapeType="1"/>
              </p:cNvSpPr>
              <p:nvPr/>
            </p:nvSpPr>
            <p:spPr bwMode="auto">
              <a:xfrm>
                <a:off x="826702" y="1505871"/>
                <a:ext cx="1267729" cy="0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" name="Line 15"/>
              <p:cNvSpPr>
                <a:spLocks noChangeShapeType="1"/>
              </p:cNvSpPr>
              <p:nvPr/>
            </p:nvSpPr>
            <p:spPr bwMode="auto">
              <a:xfrm>
                <a:off x="826702" y="1735236"/>
                <a:ext cx="1267729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" name="Line 16"/>
              <p:cNvSpPr>
                <a:spLocks noChangeShapeType="1"/>
              </p:cNvSpPr>
              <p:nvPr/>
            </p:nvSpPr>
            <p:spPr bwMode="auto">
              <a:xfrm>
                <a:off x="826702" y="1964601"/>
                <a:ext cx="1267729" cy="0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" name="Line 17"/>
              <p:cNvSpPr>
                <a:spLocks noChangeShapeType="1"/>
              </p:cNvSpPr>
              <p:nvPr/>
            </p:nvSpPr>
            <p:spPr bwMode="auto">
              <a:xfrm>
                <a:off x="826702" y="1505871"/>
                <a:ext cx="0" cy="458730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" name="Line 18"/>
              <p:cNvSpPr>
                <a:spLocks noChangeShapeType="1"/>
              </p:cNvSpPr>
              <p:nvPr/>
            </p:nvSpPr>
            <p:spPr bwMode="auto">
              <a:xfrm>
                <a:off x="1144119" y="1505871"/>
                <a:ext cx="0" cy="45873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" name="Line 19"/>
              <p:cNvSpPr>
                <a:spLocks noChangeShapeType="1"/>
              </p:cNvSpPr>
              <p:nvPr/>
            </p:nvSpPr>
            <p:spPr bwMode="auto">
              <a:xfrm>
                <a:off x="1460566" y="1505871"/>
                <a:ext cx="0" cy="45873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" name="Line 20"/>
              <p:cNvSpPr>
                <a:spLocks noChangeShapeType="1"/>
              </p:cNvSpPr>
              <p:nvPr/>
            </p:nvSpPr>
            <p:spPr bwMode="auto">
              <a:xfrm>
                <a:off x="1777984" y="1505871"/>
                <a:ext cx="0" cy="45873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Line 21"/>
              <p:cNvSpPr>
                <a:spLocks noChangeShapeType="1"/>
              </p:cNvSpPr>
              <p:nvPr/>
            </p:nvSpPr>
            <p:spPr bwMode="auto">
              <a:xfrm>
                <a:off x="2094431" y="1735236"/>
                <a:ext cx="0" cy="229365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" name="Line 22"/>
              <p:cNvSpPr>
                <a:spLocks noChangeShapeType="1"/>
              </p:cNvSpPr>
              <p:nvPr/>
            </p:nvSpPr>
            <p:spPr bwMode="auto">
              <a:xfrm>
                <a:off x="2094431" y="1505871"/>
                <a:ext cx="0" cy="229365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" name="Line 23"/>
              <p:cNvSpPr>
                <a:spLocks noChangeShapeType="1"/>
              </p:cNvSpPr>
              <p:nvPr/>
            </p:nvSpPr>
            <p:spPr bwMode="auto">
              <a:xfrm>
                <a:off x="658771" y="1335791"/>
                <a:ext cx="167930" cy="170080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788" name="Text Box 24"/>
              <p:cNvSpPr txBox="1"/>
              <p:nvPr/>
            </p:nvSpPr>
            <p:spPr>
              <a:xfrm>
                <a:off x="843440" y="1304892"/>
                <a:ext cx="1401075" cy="24519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anchor="t">
                <a:spAutoFit/>
              </a:bodyPr>
              <a:lstStyle/>
              <a:p>
                <a:pPr eaLnBrk="0" hangingPunct="0">
                  <a:buSzTx/>
                </a:pPr>
                <a:r>
                  <a:rPr lang="en-US" altLang="zh-CN" sz="10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00     01     11    10</a:t>
                </a:r>
              </a:p>
            </p:txBody>
          </p:sp>
          <p:sp>
            <p:nvSpPr>
              <p:cNvPr id="27789" name="Text Box 25"/>
              <p:cNvSpPr txBox="1"/>
              <p:nvPr/>
            </p:nvSpPr>
            <p:spPr>
              <a:xfrm>
                <a:off x="620914" y="1572931"/>
                <a:ext cx="190256" cy="39748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anchor="t">
                <a:spAutoFit/>
              </a:bodyPr>
              <a:lstStyle/>
              <a:p>
                <a:pPr eaLnBrk="0" hangingPunct="0">
                  <a:lnSpc>
                    <a:spcPct val="65000"/>
                  </a:lnSpc>
                  <a:buSzTx/>
                </a:pPr>
                <a:r>
                  <a:rPr lang="en-US" altLang="zh-CN" sz="10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0</a:t>
                </a:r>
              </a:p>
              <a:p>
                <a:pPr eaLnBrk="0" hangingPunct="0">
                  <a:lnSpc>
                    <a:spcPct val="65000"/>
                  </a:lnSpc>
                  <a:buSzTx/>
                </a:pPr>
                <a:endParaRPr lang="en-US" altLang="zh-CN" sz="10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 eaLnBrk="0" hangingPunct="0">
                  <a:lnSpc>
                    <a:spcPct val="65000"/>
                  </a:lnSpc>
                  <a:buSzTx/>
                </a:pPr>
                <a:r>
                  <a:rPr lang="en-US" altLang="zh-CN" sz="10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27790" name="Text Box 27"/>
              <p:cNvSpPr txBox="1"/>
              <p:nvPr/>
            </p:nvSpPr>
            <p:spPr>
              <a:xfrm>
                <a:off x="584028" y="1153076"/>
                <a:ext cx="701824" cy="34881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anchor="t">
                <a:spAutoFit/>
              </a:bodyPr>
              <a:lstStyle/>
              <a:p>
                <a:pPr eaLnBrk="0" hangingPunct="0">
                  <a:buSzTx/>
                </a:pPr>
                <a:r>
                  <a:rPr lang="en-US" altLang="zh-CN" sz="10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Q</a:t>
                </a:r>
                <a:r>
                  <a:rPr lang="en-US" altLang="zh-CN" sz="10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2</a:t>
                </a:r>
                <a:r>
                  <a:rPr lang="en-US" altLang="zh-CN" sz="1000" b="1" baseline="30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n</a:t>
                </a:r>
                <a:r>
                  <a:rPr lang="en-US" altLang="zh-CN" sz="10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Q</a:t>
                </a:r>
                <a:r>
                  <a:rPr lang="en-US" altLang="zh-CN" sz="10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  <a:r>
                  <a:rPr lang="en-US" altLang="zh-CN" sz="1000" b="1" baseline="30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n</a:t>
                </a:r>
              </a:p>
              <a:p>
                <a:pPr eaLnBrk="0" hangingPunct="0">
                  <a:buSzTx/>
                </a:pPr>
                <a:endParaRPr lang="en-US" altLang="zh-CN" sz="1000" b="1" baseline="30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791" name="Text Box 26"/>
              <p:cNvSpPr txBox="1"/>
              <p:nvPr/>
            </p:nvSpPr>
            <p:spPr>
              <a:xfrm>
                <a:off x="357158" y="1307301"/>
                <a:ext cx="431960" cy="24588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anchor="t">
                <a:spAutoFit/>
              </a:bodyPr>
              <a:lstStyle/>
              <a:p>
                <a:pPr eaLnBrk="0" hangingPunct="0">
                  <a:buSzTx/>
                </a:pPr>
                <a:r>
                  <a:rPr lang="en-US" altLang="zh-CN" sz="10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Q</a:t>
                </a:r>
                <a:r>
                  <a:rPr lang="en-US" altLang="zh-CN" sz="10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3</a:t>
                </a:r>
                <a:r>
                  <a:rPr lang="en-US" altLang="zh-CN" sz="1000" b="1" baseline="30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n</a:t>
                </a:r>
              </a:p>
            </p:txBody>
          </p:sp>
        </p:grpSp>
        <p:grpSp>
          <p:nvGrpSpPr>
            <p:cNvPr id="27792" name="组合 42"/>
            <p:cNvGrpSpPr/>
            <p:nvPr/>
          </p:nvGrpSpPr>
          <p:grpSpPr>
            <a:xfrm>
              <a:off x="2906165" y="3752774"/>
              <a:ext cx="1866407" cy="817336"/>
              <a:chOff x="357158" y="1153076"/>
              <a:chExt cx="1866407" cy="817336"/>
            </a:xfrm>
          </p:grpSpPr>
          <p:sp>
            <p:nvSpPr>
              <p:cNvPr id="44" name="Rectangle 6"/>
              <p:cNvSpPr>
                <a:spLocks noChangeArrowheads="1"/>
              </p:cNvSpPr>
              <p:nvPr/>
            </p:nvSpPr>
            <p:spPr bwMode="auto">
              <a:xfrm>
                <a:off x="1777984" y="1735236"/>
                <a:ext cx="316447" cy="229365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  <a:defRPr/>
                </a:pPr>
                <a:r>
                  <a:rPr kumimoji="0" lang="en-US" altLang="zh-CN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+mj-lt"/>
                    <a:ea typeface="宋体" panose="02010600030101010101" pitchFamily="2" charset="-122"/>
                    <a:cs typeface="+mn-cs"/>
                  </a:rPr>
                  <a:t>X</a:t>
                </a:r>
                <a:endParaRPr kumimoji="0" lang="en-US" altLang="zh-CN" sz="900" b="1" i="0" u="none" strike="noStrike" kern="1200" cap="none" spc="0" normalizeH="0" baseline="-2500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" name="Rectangle 7"/>
              <p:cNvSpPr>
                <a:spLocks noChangeArrowheads="1"/>
              </p:cNvSpPr>
              <p:nvPr/>
            </p:nvSpPr>
            <p:spPr bwMode="auto">
              <a:xfrm>
                <a:off x="1460566" y="1735236"/>
                <a:ext cx="317418" cy="229365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  <a:defRPr/>
                </a:pPr>
                <a:r>
                  <a:rPr kumimoji="0" lang="en-US" altLang="zh-CN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+mj-lt"/>
                    <a:ea typeface="宋体" panose="02010600030101010101" pitchFamily="2" charset="-122"/>
                    <a:cs typeface="+mn-cs"/>
                  </a:rPr>
                  <a:t>X</a:t>
                </a:r>
                <a:endParaRPr kumimoji="0" lang="en-US" altLang="zh-CN" sz="900" b="1" i="0" u="none" strike="noStrike" kern="1200" cap="none" spc="0" normalizeH="0" baseline="-2500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" name="Rectangle 8"/>
              <p:cNvSpPr>
                <a:spLocks noChangeArrowheads="1"/>
              </p:cNvSpPr>
              <p:nvPr/>
            </p:nvSpPr>
            <p:spPr bwMode="auto">
              <a:xfrm>
                <a:off x="1144119" y="1735236"/>
                <a:ext cx="316447" cy="229365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  <a:defRPr/>
                </a:pPr>
                <a:r>
                  <a:rPr kumimoji="0" lang="en-US" altLang="zh-CN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+mj-lt"/>
                    <a:ea typeface="宋体" panose="02010600030101010101" pitchFamily="2" charset="-122"/>
                    <a:cs typeface="+mn-cs"/>
                  </a:rPr>
                  <a:t>X</a:t>
                </a:r>
                <a:endParaRPr kumimoji="0" lang="en-US" altLang="zh-CN" sz="900" b="1" i="0" u="none" strike="noStrike" kern="1200" cap="none" spc="0" normalizeH="0" baseline="-2500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7" name="Rectangle 9"/>
              <p:cNvSpPr>
                <a:spLocks noChangeArrowheads="1"/>
              </p:cNvSpPr>
              <p:nvPr/>
            </p:nvSpPr>
            <p:spPr bwMode="auto">
              <a:xfrm>
                <a:off x="826702" y="1735236"/>
                <a:ext cx="317418" cy="229365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  <a:defRPr/>
                </a:pPr>
                <a:r>
                  <a:rPr kumimoji="0" lang="en-US" altLang="zh-CN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+mj-lt"/>
                    <a:ea typeface="宋体" panose="02010600030101010101" pitchFamily="2" charset="-122"/>
                    <a:cs typeface="+mn-cs"/>
                  </a:rPr>
                  <a:t>0</a:t>
                </a:r>
                <a:endParaRPr kumimoji="0" lang="en-US" altLang="zh-CN" sz="900" b="1" i="0" u="none" strike="noStrike" kern="1200" cap="none" spc="0" normalizeH="0" baseline="-2500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8" name="Rectangle 10"/>
              <p:cNvSpPr>
                <a:spLocks noChangeArrowheads="1"/>
              </p:cNvSpPr>
              <p:nvPr/>
            </p:nvSpPr>
            <p:spPr bwMode="auto">
              <a:xfrm>
                <a:off x="1777984" y="1505871"/>
                <a:ext cx="316447" cy="229365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  <a:defRPr/>
                </a:pPr>
                <a:r>
                  <a:rPr kumimoji="0" lang="en-US" altLang="zh-CN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+mj-lt"/>
                    <a:ea typeface="宋体" panose="02010600030101010101" pitchFamily="2" charset="-122"/>
                    <a:cs typeface="+mn-cs"/>
                  </a:rPr>
                  <a:t>1</a:t>
                </a:r>
                <a:endParaRPr kumimoji="0" lang="en-US" altLang="zh-CN" sz="900" b="1" i="0" u="none" strike="noStrike" kern="1200" cap="none" spc="0" normalizeH="0" baseline="-2500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" name="Rectangle 11"/>
              <p:cNvSpPr>
                <a:spLocks noChangeArrowheads="1"/>
              </p:cNvSpPr>
              <p:nvPr/>
            </p:nvSpPr>
            <p:spPr bwMode="auto">
              <a:xfrm>
                <a:off x="1460566" y="1505871"/>
                <a:ext cx="317418" cy="229365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  <a:defRPr/>
                </a:pPr>
                <a:r>
                  <a:rPr kumimoji="0" lang="en-US" altLang="zh-CN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+mj-lt"/>
                    <a:ea typeface="宋体" panose="02010600030101010101" pitchFamily="2" charset="-122"/>
                    <a:cs typeface="+mn-cs"/>
                  </a:rPr>
                  <a:t>X</a:t>
                </a:r>
                <a:endParaRPr kumimoji="0" lang="en-US" altLang="zh-CN" sz="900" b="1" i="0" u="none" strike="noStrike" kern="1200" cap="none" spc="0" normalizeH="0" baseline="-2500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0" name="Rectangle 12"/>
              <p:cNvSpPr>
                <a:spLocks noChangeArrowheads="1"/>
              </p:cNvSpPr>
              <p:nvPr/>
            </p:nvSpPr>
            <p:spPr bwMode="auto">
              <a:xfrm>
                <a:off x="1144119" y="1505871"/>
                <a:ext cx="316447" cy="229365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  <a:defRPr/>
                </a:pPr>
                <a:r>
                  <a:rPr kumimoji="0" lang="en-US" altLang="zh-CN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+mj-lt"/>
                    <a:ea typeface="宋体" panose="02010600030101010101" pitchFamily="2" charset="-122"/>
                    <a:cs typeface="+mn-cs"/>
                  </a:rPr>
                  <a:t>X</a:t>
                </a:r>
                <a:endParaRPr kumimoji="0" lang="en-US" altLang="zh-CN" sz="900" b="1" i="0" u="none" strike="noStrike" kern="1200" cap="none" spc="0" normalizeH="0" baseline="-2500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" name="Rectangle 13"/>
              <p:cNvSpPr>
                <a:spLocks noChangeArrowheads="1"/>
              </p:cNvSpPr>
              <p:nvPr/>
            </p:nvSpPr>
            <p:spPr bwMode="auto">
              <a:xfrm>
                <a:off x="826702" y="1505871"/>
                <a:ext cx="317418" cy="229365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  <a:defRPr/>
                </a:pPr>
                <a:r>
                  <a:rPr kumimoji="0" lang="en-US" altLang="zh-CN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+mj-lt"/>
                    <a:ea typeface="宋体" panose="02010600030101010101" pitchFamily="2" charset="-122"/>
                    <a:cs typeface="+mn-cs"/>
                  </a:rPr>
                  <a:t>1</a:t>
                </a:r>
                <a:endParaRPr kumimoji="0" lang="en-US" altLang="zh-CN" sz="900" b="1" i="0" u="none" strike="noStrike" kern="1200" cap="none" spc="0" normalizeH="0" baseline="-2500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" name="Line 14"/>
              <p:cNvSpPr>
                <a:spLocks noChangeShapeType="1"/>
              </p:cNvSpPr>
              <p:nvPr/>
            </p:nvSpPr>
            <p:spPr bwMode="auto">
              <a:xfrm>
                <a:off x="826702" y="1505871"/>
                <a:ext cx="1267729" cy="0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" name="Line 15"/>
              <p:cNvSpPr>
                <a:spLocks noChangeShapeType="1"/>
              </p:cNvSpPr>
              <p:nvPr/>
            </p:nvSpPr>
            <p:spPr bwMode="auto">
              <a:xfrm>
                <a:off x="826702" y="1735236"/>
                <a:ext cx="1267729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4" name="Line 16"/>
              <p:cNvSpPr>
                <a:spLocks noChangeShapeType="1"/>
              </p:cNvSpPr>
              <p:nvPr/>
            </p:nvSpPr>
            <p:spPr bwMode="auto">
              <a:xfrm>
                <a:off x="826702" y="1964601"/>
                <a:ext cx="1267729" cy="0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5" name="Line 17"/>
              <p:cNvSpPr>
                <a:spLocks noChangeShapeType="1"/>
              </p:cNvSpPr>
              <p:nvPr/>
            </p:nvSpPr>
            <p:spPr bwMode="auto">
              <a:xfrm>
                <a:off x="826702" y="1505871"/>
                <a:ext cx="0" cy="458730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6" name="Line 18"/>
              <p:cNvSpPr>
                <a:spLocks noChangeShapeType="1"/>
              </p:cNvSpPr>
              <p:nvPr/>
            </p:nvSpPr>
            <p:spPr bwMode="auto">
              <a:xfrm>
                <a:off x="1144119" y="1505871"/>
                <a:ext cx="0" cy="45873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7" name="Line 19"/>
              <p:cNvSpPr>
                <a:spLocks noChangeShapeType="1"/>
              </p:cNvSpPr>
              <p:nvPr/>
            </p:nvSpPr>
            <p:spPr bwMode="auto">
              <a:xfrm>
                <a:off x="1460566" y="1505871"/>
                <a:ext cx="0" cy="45873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" name="Line 20"/>
              <p:cNvSpPr>
                <a:spLocks noChangeShapeType="1"/>
              </p:cNvSpPr>
              <p:nvPr/>
            </p:nvSpPr>
            <p:spPr bwMode="auto">
              <a:xfrm>
                <a:off x="1777984" y="1505871"/>
                <a:ext cx="0" cy="45873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9" name="Line 21"/>
              <p:cNvSpPr>
                <a:spLocks noChangeShapeType="1"/>
              </p:cNvSpPr>
              <p:nvPr/>
            </p:nvSpPr>
            <p:spPr bwMode="auto">
              <a:xfrm>
                <a:off x="2094431" y="1735236"/>
                <a:ext cx="0" cy="229365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" name="Line 22"/>
              <p:cNvSpPr>
                <a:spLocks noChangeShapeType="1"/>
              </p:cNvSpPr>
              <p:nvPr/>
            </p:nvSpPr>
            <p:spPr bwMode="auto">
              <a:xfrm>
                <a:off x="2094431" y="1505871"/>
                <a:ext cx="0" cy="229365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" name="Line 23"/>
              <p:cNvSpPr>
                <a:spLocks noChangeShapeType="1"/>
              </p:cNvSpPr>
              <p:nvPr/>
            </p:nvSpPr>
            <p:spPr bwMode="auto">
              <a:xfrm>
                <a:off x="658771" y="1335791"/>
                <a:ext cx="167930" cy="170080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811" name="Text Box 24"/>
              <p:cNvSpPr txBox="1"/>
              <p:nvPr/>
            </p:nvSpPr>
            <p:spPr>
              <a:xfrm>
                <a:off x="843440" y="1304892"/>
                <a:ext cx="1380125" cy="24519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anchor="t">
                <a:spAutoFit/>
              </a:bodyPr>
              <a:lstStyle/>
              <a:p>
                <a:pPr eaLnBrk="0" hangingPunct="0">
                  <a:buSzTx/>
                </a:pPr>
                <a:r>
                  <a:rPr lang="en-US" altLang="zh-CN" sz="10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00     01     11    10</a:t>
                </a:r>
              </a:p>
            </p:txBody>
          </p:sp>
          <p:sp>
            <p:nvSpPr>
              <p:cNvPr id="27812" name="Text Box 25"/>
              <p:cNvSpPr txBox="1"/>
              <p:nvPr/>
            </p:nvSpPr>
            <p:spPr>
              <a:xfrm>
                <a:off x="620914" y="1572931"/>
                <a:ext cx="190256" cy="39748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anchor="t">
                <a:spAutoFit/>
              </a:bodyPr>
              <a:lstStyle/>
              <a:p>
                <a:pPr eaLnBrk="0" hangingPunct="0">
                  <a:lnSpc>
                    <a:spcPct val="65000"/>
                  </a:lnSpc>
                  <a:buSzTx/>
                </a:pPr>
                <a:r>
                  <a:rPr lang="en-US" altLang="zh-CN" sz="10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0</a:t>
                </a:r>
              </a:p>
              <a:p>
                <a:pPr eaLnBrk="0" hangingPunct="0">
                  <a:lnSpc>
                    <a:spcPct val="65000"/>
                  </a:lnSpc>
                  <a:buSzTx/>
                </a:pPr>
                <a:endParaRPr lang="en-US" altLang="zh-CN" sz="10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 eaLnBrk="0" hangingPunct="0">
                  <a:lnSpc>
                    <a:spcPct val="65000"/>
                  </a:lnSpc>
                  <a:buSzTx/>
                </a:pPr>
                <a:r>
                  <a:rPr lang="en-US" altLang="zh-CN" sz="10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27813" name="Text Box 27"/>
              <p:cNvSpPr txBox="1"/>
              <p:nvPr/>
            </p:nvSpPr>
            <p:spPr>
              <a:xfrm>
                <a:off x="584028" y="1153076"/>
                <a:ext cx="701824" cy="34881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anchor="t">
                <a:spAutoFit/>
              </a:bodyPr>
              <a:lstStyle/>
              <a:p>
                <a:pPr eaLnBrk="0" hangingPunct="0">
                  <a:buSzTx/>
                </a:pPr>
                <a:r>
                  <a:rPr lang="en-US" altLang="zh-CN" sz="10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Q</a:t>
                </a:r>
                <a:r>
                  <a:rPr lang="en-US" altLang="zh-CN" sz="10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2</a:t>
                </a:r>
                <a:r>
                  <a:rPr lang="en-US" altLang="zh-CN" sz="1000" b="1" baseline="30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n</a:t>
                </a:r>
                <a:r>
                  <a:rPr lang="en-US" altLang="zh-CN" sz="10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Q</a:t>
                </a:r>
                <a:r>
                  <a:rPr lang="en-US" altLang="zh-CN" sz="10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  <a:r>
                  <a:rPr lang="en-US" altLang="zh-CN" sz="1000" b="1" baseline="30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n</a:t>
                </a:r>
              </a:p>
              <a:p>
                <a:pPr eaLnBrk="0" hangingPunct="0">
                  <a:buSzTx/>
                </a:pPr>
                <a:endParaRPr lang="en-US" altLang="zh-CN" sz="1000" b="1" baseline="30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814" name="Text Box 26"/>
              <p:cNvSpPr txBox="1"/>
              <p:nvPr/>
            </p:nvSpPr>
            <p:spPr>
              <a:xfrm>
                <a:off x="357158" y="1307301"/>
                <a:ext cx="431960" cy="24588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anchor="t">
                <a:spAutoFit/>
              </a:bodyPr>
              <a:lstStyle/>
              <a:p>
                <a:pPr eaLnBrk="0" hangingPunct="0">
                  <a:buSzTx/>
                </a:pPr>
                <a:r>
                  <a:rPr lang="en-US" altLang="zh-CN" sz="10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Q</a:t>
                </a:r>
                <a:r>
                  <a:rPr lang="en-US" altLang="zh-CN" sz="10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3</a:t>
                </a:r>
                <a:r>
                  <a:rPr lang="en-US" altLang="zh-CN" sz="1000" b="1" baseline="30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n</a:t>
                </a:r>
              </a:p>
            </p:txBody>
          </p:sp>
        </p:grpSp>
        <p:sp>
          <p:nvSpPr>
            <p:cNvPr id="27815" name="AutoShape 129"/>
            <p:cNvSpPr/>
            <p:nvPr/>
          </p:nvSpPr>
          <p:spPr>
            <a:xfrm>
              <a:off x="1928794" y="4109964"/>
              <a:ext cx="216000" cy="4320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C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0" hangingPunct="0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816" name="AutoShape 129"/>
            <p:cNvSpPr/>
            <p:nvPr/>
          </p:nvSpPr>
          <p:spPr>
            <a:xfrm>
              <a:off x="3428992" y="4131396"/>
              <a:ext cx="1188000" cy="1800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C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0" hangingPunct="0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7817" name="组合 71"/>
            <p:cNvGrpSpPr/>
            <p:nvPr/>
          </p:nvGrpSpPr>
          <p:grpSpPr>
            <a:xfrm>
              <a:off x="3500430" y="4681468"/>
              <a:ext cx="1000132" cy="338554"/>
              <a:chOff x="3286116" y="4714890"/>
              <a:chExt cx="1000132" cy="338554"/>
            </a:xfrm>
          </p:grpSpPr>
          <p:sp>
            <p:nvSpPr>
              <p:cNvPr id="27818" name="Text Box 35"/>
              <p:cNvSpPr txBox="1"/>
              <p:nvPr/>
            </p:nvSpPr>
            <p:spPr>
              <a:xfrm>
                <a:off x="3286116" y="4714890"/>
                <a:ext cx="1000132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buSzTx/>
                </a:pPr>
                <a:r>
                  <a:rPr lang="en-US" altLang="zh-CN" sz="16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J</a:t>
                </a:r>
                <a:r>
                  <a:rPr lang="en-US" altLang="zh-CN" sz="16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 </a:t>
                </a:r>
                <a:r>
                  <a:rPr lang="en-US" altLang="zh-CN" sz="16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= Q</a:t>
                </a:r>
                <a:r>
                  <a:rPr lang="en-US" altLang="zh-CN" sz="16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3</a:t>
                </a:r>
                <a:r>
                  <a:rPr lang="en-US" altLang="zh-CN" sz="1600" b="1" baseline="30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n</a:t>
                </a:r>
                <a:endParaRPr lang="en-US" altLang="zh-CN" sz="16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27819" name="直接连接符 70"/>
              <p:cNvCxnSpPr/>
              <p:nvPr/>
            </p:nvCxnSpPr>
            <p:spPr>
              <a:xfrm>
                <a:off x="3786182" y="4779184"/>
                <a:ext cx="144000" cy="1588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sp>
          <p:nvSpPr>
            <p:cNvPr id="27820" name="Text Box 35"/>
            <p:cNvSpPr txBox="1"/>
            <p:nvPr/>
          </p:nvSpPr>
          <p:spPr>
            <a:xfrm>
              <a:off x="1187624" y="4647476"/>
              <a:ext cx="1357322" cy="3385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eaLnBrk="0" hangingPunct="0">
                <a:spcBef>
                  <a:spcPct val="50000"/>
                </a:spcBef>
                <a:buSzTx/>
              </a:pPr>
              <a:r>
                <a:rPr lang="en-US" altLang="zh-CN" sz="16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J</a:t>
              </a:r>
              <a:r>
                <a:rPr lang="en-US" altLang="zh-CN" sz="16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 </a:t>
              </a:r>
              <a:r>
                <a:rPr lang="en-US" altLang="zh-CN" sz="16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= Q</a:t>
              </a:r>
              <a:r>
                <a:rPr lang="en-US" altLang="zh-CN" sz="16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zh-CN" sz="1600" b="1" baseline="30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</a:t>
              </a:r>
              <a:r>
                <a:rPr lang="en-US" altLang="zh-CN" sz="16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Q</a:t>
              </a:r>
              <a:r>
                <a:rPr lang="en-US" altLang="zh-CN" sz="16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zh-CN" sz="1600" b="1" baseline="30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</a:t>
              </a:r>
              <a:r>
                <a:rPr lang="en-US" altLang="zh-CN" sz="16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</a:p>
          </p:txBody>
        </p:sp>
      </p:grpSp>
      <p:sp>
        <p:nvSpPr>
          <p:cNvPr id="86" name="Rectangle 167"/>
          <p:cNvSpPr>
            <a:spLocks noChangeArrowheads="1"/>
          </p:cNvSpPr>
          <p:nvPr/>
        </p:nvSpPr>
        <p:spPr bwMode="auto">
          <a:xfrm>
            <a:off x="5364163" y="3760788"/>
            <a:ext cx="1357313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⑥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n-cs"/>
              </a:rPr>
              <a:t> 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n-cs"/>
              </a:rPr>
              <a:t>逻辑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图</a:t>
            </a:r>
          </a:p>
        </p:txBody>
      </p:sp>
      <p:grpSp>
        <p:nvGrpSpPr>
          <p:cNvPr id="163" name="组合 162"/>
          <p:cNvGrpSpPr/>
          <p:nvPr/>
        </p:nvGrpSpPr>
        <p:grpSpPr>
          <a:xfrm>
            <a:off x="5464175" y="2281238"/>
            <a:ext cx="3429000" cy="1393825"/>
            <a:chOff x="5572132" y="642924"/>
            <a:chExt cx="3429024" cy="1393635"/>
          </a:xfrm>
        </p:grpSpPr>
        <p:grpSp>
          <p:nvGrpSpPr>
            <p:cNvPr id="27823" name="组合 84"/>
            <p:cNvGrpSpPr/>
            <p:nvPr/>
          </p:nvGrpSpPr>
          <p:grpSpPr>
            <a:xfrm>
              <a:off x="5572132" y="642924"/>
              <a:ext cx="2008528" cy="1385896"/>
              <a:chOff x="5571008" y="1357304"/>
              <a:chExt cx="2008528" cy="1385896"/>
            </a:xfrm>
          </p:grpSpPr>
          <p:sp>
            <p:nvSpPr>
              <p:cNvPr id="27824" name="Text Box 35"/>
              <p:cNvSpPr txBox="1"/>
              <p:nvPr/>
            </p:nvSpPr>
            <p:spPr>
              <a:xfrm>
                <a:off x="5643570" y="1357304"/>
                <a:ext cx="1357322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buSzTx/>
                </a:pPr>
                <a:r>
                  <a:rPr lang="en-US" altLang="zh-CN" sz="16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J</a:t>
                </a:r>
                <a:r>
                  <a:rPr lang="en-US" altLang="zh-CN" sz="16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3 </a:t>
                </a:r>
                <a:r>
                  <a:rPr lang="en-US" altLang="zh-CN" sz="16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= Q</a:t>
                </a:r>
                <a:r>
                  <a:rPr lang="en-US" altLang="zh-CN" sz="16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2</a:t>
                </a:r>
                <a:r>
                  <a:rPr lang="en-US" altLang="zh-CN" sz="1600" b="1" baseline="30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n</a:t>
                </a:r>
                <a:r>
                  <a:rPr lang="en-US" altLang="zh-CN" sz="16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Q</a:t>
                </a:r>
                <a:r>
                  <a:rPr lang="en-US" altLang="zh-CN" sz="16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  <a:r>
                  <a:rPr lang="en-US" altLang="zh-CN" sz="1600" b="1" baseline="30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n</a:t>
                </a:r>
                <a:r>
                  <a:rPr lang="en-US" altLang="zh-CN" sz="16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 </a:t>
                </a:r>
              </a:p>
            </p:txBody>
          </p:sp>
          <p:grpSp>
            <p:nvGrpSpPr>
              <p:cNvPr id="27825" name="组合 73"/>
              <p:cNvGrpSpPr/>
              <p:nvPr/>
            </p:nvGrpSpPr>
            <p:grpSpPr>
              <a:xfrm>
                <a:off x="5679290" y="2083176"/>
                <a:ext cx="1000132" cy="338554"/>
                <a:chOff x="3286116" y="4714890"/>
                <a:chExt cx="1000132" cy="338554"/>
              </a:xfrm>
            </p:grpSpPr>
            <p:sp>
              <p:nvSpPr>
                <p:cNvPr id="27826" name="Text Box 35"/>
                <p:cNvSpPr txBox="1"/>
                <p:nvPr/>
              </p:nvSpPr>
              <p:spPr>
                <a:xfrm>
                  <a:off x="3286116" y="4714890"/>
                  <a:ext cx="1000132" cy="33855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  <a:buSzTx/>
                  </a:pPr>
                  <a:r>
                    <a:rPr lang="en-US" altLang="zh-CN" sz="1600" b="1" dirty="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rPr>
                    <a:t>J</a:t>
                  </a:r>
                  <a:r>
                    <a:rPr lang="en-US" altLang="zh-CN" sz="1600" b="1" baseline="-25000" dirty="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rPr>
                    <a:t>1 </a:t>
                  </a:r>
                  <a:r>
                    <a:rPr lang="en-US" altLang="zh-CN" sz="1600" b="1" dirty="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rPr>
                    <a:t>= Q</a:t>
                  </a:r>
                  <a:r>
                    <a:rPr lang="en-US" altLang="zh-CN" sz="1600" b="1" baseline="-25000" dirty="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rPr>
                    <a:t>3</a:t>
                  </a:r>
                  <a:r>
                    <a:rPr lang="en-US" altLang="zh-CN" sz="1600" b="1" baseline="30000" dirty="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rPr>
                    <a:t>n</a:t>
                  </a:r>
                  <a:endParaRPr lang="en-US" altLang="zh-CN" sz="16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27827" name="直接连接符 75"/>
                <p:cNvCxnSpPr/>
                <p:nvPr/>
              </p:nvCxnSpPr>
              <p:spPr>
                <a:xfrm>
                  <a:off x="3786182" y="4779184"/>
                  <a:ext cx="144000" cy="1588"/>
                </a:xfrm>
                <a:prstGeom prst="line">
                  <a:avLst/>
                </a:prstGeom>
                <a:ln w="19050" cap="flat" cmpd="sng">
                  <a:solidFill>
                    <a:schemeClr val="bg2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7828" name="Text Box 35"/>
              <p:cNvSpPr txBox="1"/>
              <p:nvPr/>
            </p:nvSpPr>
            <p:spPr>
              <a:xfrm>
                <a:off x="6722280" y="1378736"/>
                <a:ext cx="857256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buSzTx/>
                </a:pPr>
                <a:r>
                  <a:rPr lang="en-US" altLang="zh-CN" sz="16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, K</a:t>
                </a:r>
                <a:r>
                  <a:rPr lang="en-US" altLang="zh-CN" sz="16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3 </a:t>
                </a:r>
                <a:r>
                  <a:rPr lang="en-US" altLang="zh-CN" sz="16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= 1</a:t>
                </a:r>
                <a:r>
                  <a:rPr lang="en-US" altLang="zh-CN" sz="16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 </a:t>
                </a:r>
              </a:p>
            </p:txBody>
          </p:sp>
          <p:sp>
            <p:nvSpPr>
              <p:cNvPr id="27829" name="Text Box 35"/>
              <p:cNvSpPr txBox="1"/>
              <p:nvPr/>
            </p:nvSpPr>
            <p:spPr>
              <a:xfrm>
                <a:off x="6229360" y="1690266"/>
                <a:ext cx="857256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buSzTx/>
                </a:pPr>
                <a:r>
                  <a:rPr lang="en-US" altLang="zh-CN" sz="16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, K</a:t>
                </a:r>
                <a:r>
                  <a:rPr lang="en-US" altLang="zh-CN" sz="16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2 </a:t>
                </a:r>
                <a:r>
                  <a:rPr lang="en-US" altLang="zh-CN" sz="16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= 1</a:t>
                </a:r>
                <a:r>
                  <a:rPr lang="en-US" altLang="zh-CN" sz="16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 </a:t>
                </a:r>
              </a:p>
            </p:txBody>
          </p:sp>
          <p:sp>
            <p:nvSpPr>
              <p:cNvPr id="27830" name="Text Box 35"/>
              <p:cNvSpPr txBox="1"/>
              <p:nvPr/>
            </p:nvSpPr>
            <p:spPr>
              <a:xfrm>
                <a:off x="5672144" y="1700206"/>
                <a:ext cx="857256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buSzTx/>
                </a:pPr>
                <a:r>
                  <a:rPr lang="en-US" altLang="zh-CN" sz="16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J</a:t>
                </a:r>
                <a:r>
                  <a:rPr lang="en-US" altLang="zh-CN" sz="16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2 </a:t>
                </a:r>
                <a:r>
                  <a:rPr lang="en-US" altLang="zh-CN" sz="16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= 1</a:t>
                </a:r>
                <a:r>
                  <a:rPr lang="en-US" altLang="zh-CN" sz="16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 </a:t>
                </a:r>
              </a:p>
            </p:txBody>
          </p:sp>
          <p:sp>
            <p:nvSpPr>
              <p:cNvPr id="27831" name="Text Box 35"/>
              <p:cNvSpPr txBox="1"/>
              <p:nvPr/>
            </p:nvSpPr>
            <p:spPr>
              <a:xfrm>
                <a:off x="6417480" y="2076032"/>
                <a:ext cx="857256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buSzTx/>
                </a:pPr>
                <a:r>
                  <a:rPr lang="en-US" altLang="zh-CN" sz="16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, K</a:t>
                </a:r>
                <a:r>
                  <a:rPr lang="en-US" altLang="zh-CN" sz="16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 </a:t>
                </a:r>
                <a:r>
                  <a:rPr lang="en-US" altLang="zh-CN" sz="16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= 1</a:t>
                </a:r>
                <a:r>
                  <a:rPr lang="en-US" altLang="zh-CN" sz="16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 </a:t>
                </a:r>
              </a:p>
            </p:txBody>
          </p:sp>
          <p:sp>
            <p:nvSpPr>
              <p:cNvPr id="27832" name="AutoShape 87"/>
              <p:cNvSpPr/>
              <p:nvPr/>
            </p:nvSpPr>
            <p:spPr>
              <a:xfrm>
                <a:off x="5571008" y="1500180"/>
                <a:ext cx="144000" cy="1116000"/>
              </a:xfrm>
              <a:prstGeom prst="leftBrace">
                <a:avLst>
                  <a:gd name="adj1" fmla="val 72189"/>
                  <a:gd name="adj2" fmla="val 50000"/>
                </a:avLst>
              </a:prstGeom>
              <a:noFill/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833" name="Text Box 35"/>
              <p:cNvSpPr txBox="1"/>
              <p:nvPr/>
            </p:nvSpPr>
            <p:spPr>
              <a:xfrm>
                <a:off x="5700720" y="2404646"/>
                <a:ext cx="1000132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buSzTx/>
                </a:pPr>
                <a:r>
                  <a:rPr lang="en-US" altLang="zh-CN" sz="16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Z</a:t>
                </a:r>
                <a:r>
                  <a:rPr lang="en-US" altLang="zh-CN" sz="16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16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= Q</a:t>
                </a:r>
                <a:r>
                  <a:rPr lang="en-US" altLang="zh-CN" sz="16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3</a:t>
                </a:r>
                <a:r>
                  <a:rPr lang="en-US" altLang="zh-CN" sz="1600" b="1" baseline="30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n</a:t>
                </a:r>
                <a:endParaRPr lang="en-US" altLang="zh-CN" sz="16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7834" name="Text Box 17"/>
            <p:cNvSpPr txBox="1"/>
            <p:nvPr/>
          </p:nvSpPr>
          <p:spPr>
            <a:xfrm>
              <a:off x="6500826" y="1728782"/>
              <a:ext cx="1322459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marL="1238250" indent="-1238250" eaLnBrk="0" hangingPunct="0">
                <a:spcBef>
                  <a:spcPct val="50000"/>
                </a:spcBef>
                <a:buSzTx/>
              </a:pP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,CP</a:t>
              </a:r>
              <a:r>
                <a:rPr lang="en-US" altLang="zh-CN" sz="14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2 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=</a:t>
              </a:r>
              <a:r>
                <a:rPr lang="zh-CN" altLang="en-US" sz="1400" b="1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 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Q</a:t>
              </a:r>
              <a:r>
                <a:rPr lang="en-US" altLang="zh-CN" sz="14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1</a:t>
              </a:r>
              <a:r>
                <a:rPr lang="en-US" altLang="zh-CN" sz="1400" b="1" dirty="0">
                  <a:solidFill>
                    <a:schemeClr val="bg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↓</a:t>
              </a:r>
              <a:endParaRPr lang="en-US" altLang="zh-CN" sz="14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7835" name="Text Box 17"/>
            <p:cNvSpPr txBox="1"/>
            <p:nvPr/>
          </p:nvSpPr>
          <p:spPr>
            <a:xfrm>
              <a:off x="7500956" y="1728782"/>
              <a:ext cx="1500200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marL="1238250" indent="-1238250" eaLnBrk="0" hangingPunct="0">
                <a:spcBef>
                  <a:spcPct val="50000"/>
                </a:spcBef>
                <a:buSzTx/>
              </a:pP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,CP</a:t>
              </a:r>
              <a:r>
                <a:rPr lang="en-US" altLang="zh-CN" sz="14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3 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=</a:t>
              </a:r>
              <a:r>
                <a:rPr lang="zh-CN" altLang="en-US" sz="1400" b="1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 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CP</a:t>
              </a:r>
              <a:r>
                <a:rPr lang="en-US" altLang="zh-CN" sz="14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1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=</a:t>
              </a:r>
              <a:r>
                <a:rPr lang="zh-CN" altLang="en-US" sz="1400" b="1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 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CP</a:t>
              </a:r>
            </a:p>
          </p:txBody>
        </p:sp>
      </p:grpSp>
      <p:grpSp>
        <p:nvGrpSpPr>
          <p:cNvPr id="165" name="组合 164"/>
          <p:cNvGrpSpPr/>
          <p:nvPr/>
        </p:nvGrpSpPr>
        <p:grpSpPr>
          <a:xfrm>
            <a:off x="5535613" y="4360863"/>
            <a:ext cx="3024187" cy="1371600"/>
            <a:chOff x="5057780" y="2721770"/>
            <a:chExt cx="3023738" cy="1372522"/>
          </a:xfrm>
        </p:grpSpPr>
        <p:cxnSp>
          <p:nvCxnSpPr>
            <p:cNvPr id="27837" name="直接连接符 34"/>
            <p:cNvCxnSpPr/>
            <p:nvPr/>
          </p:nvCxnSpPr>
          <p:spPr>
            <a:xfrm rot="5400000">
              <a:off x="5245156" y="3673068"/>
              <a:ext cx="395256" cy="1587"/>
            </a:xfrm>
            <a:prstGeom prst="line">
              <a:avLst/>
            </a:prstGeom>
            <a:ln w="19050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7838" name="组合 16"/>
            <p:cNvGrpSpPr/>
            <p:nvPr/>
          </p:nvGrpSpPr>
          <p:grpSpPr>
            <a:xfrm>
              <a:off x="5072672" y="2978779"/>
              <a:ext cx="803540" cy="756000"/>
              <a:chOff x="1863800" y="2488442"/>
              <a:chExt cx="803540" cy="756588"/>
            </a:xfrm>
          </p:grpSpPr>
          <p:cxnSp>
            <p:nvCxnSpPr>
              <p:cNvPr id="27839" name="直接连接符 17"/>
              <p:cNvCxnSpPr/>
              <p:nvPr/>
            </p:nvCxnSpPr>
            <p:spPr>
              <a:xfrm rot="5400000">
                <a:off x="2116140" y="2813953"/>
                <a:ext cx="648504" cy="1588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sm" len="sm"/>
              </a:ln>
            </p:spPr>
          </p:cxnSp>
          <p:cxnSp>
            <p:nvCxnSpPr>
              <p:cNvPr id="27840" name="直接连接符 18"/>
              <p:cNvCxnSpPr/>
              <p:nvPr/>
            </p:nvCxnSpPr>
            <p:spPr>
              <a:xfrm rot="5400000">
                <a:off x="1621935" y="2865942"/>
                <a:ext cx="756588" cy="1588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7841" name="矩形 19"/>
              <p:cNvSpPr/>
              <p:nvPr/>
            </p:nvSpPr>
            <p:spPr>
              <a:xfrm>
                <a:off x="1876406" y="2643187"/>
                <a:ext cx="720005" cy="432304"/>
              </a:xfrm>
              <a:prstGeom prst="rect">
                <a:avLst/>
              </a:prstGeom>
              <a:solidFill>
                <a:srgbClr val="FFFF00"/>
              </a:solidFill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t"/>
              <a:lstStyle/>
              <a:p>
                <a:pPr algn="ctr"/>
                <a:endParaRPr lang="zh-CN" altLang="en-US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842" name="TextBox 156"/>
              <p:cNvSpPr txBox="1"/>
              <p:nvPr/>
            </p:nvSpPr>
            <p:spPr>
              <a:xfrm>
                <a:off x="2310034" y="2853350"/>
                <a:ext cx="357306" cy="2464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buSzTx/>
                </a:pPr>
                <a:r>
                  <a:rPr lang="en-US" altLang="zh-CN" sz="10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K</a:t>
                </a:r>
                <a:r>
                  <a:rPr lang="en-US" altLang="zh-CN" sz="10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3</a:t>
                </a:r>
                <a:endParaRPr lang="zh-CN" altLang="en-US" sz="10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7843" name="TextBox 157"/>
              <p:cNvSpPr txBox="1"/>
              <p:nvPr/>
            </p:nvSpPr>
            <p:spPr>
              <a:xfrm>
                <a:off x="1863800" y="2627790"/>
                <a:ext cx="357305" cy="2464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buSzTx/>
                </a:pPr>
                <a:r>
                  <a:rPr lang="en-US" altLang="zh-CN" sz="10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Q</a:t>
                </a:r>
                <a:r>
                  <a:rPr lang="en-US" altLang="zh-CN" sz="10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3</a:t>
                </a:r>
                <a:endParaRPr lang="zh-CN" altLang="en-US" sz="10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7844" name="TextBox 158"/>
              <p:cNvSpPr txBox="1"/>
              <p:nvPr/>
            </p:nvSpPr>
            <p:spPr>
              <a:xfrm>
                <a:off x="2268746" y="2627790"/>
                <a:ext cx="357306" cy="2464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buSzTx/>
                </a:pPr>
                <a:r>
                  <a:rPr lang="en-US" altLang="zh-CN" sz="10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Q</a:t>
                </a:r>
                <a:r>
                  <a:rPr lang="en-US" altLang="zh-CN" sz="10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3</a:t>
                </a:r>
                <a:endParaRPr lang="zh-CN" altLang="en-US" sz="10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cxnSp>
            <p:nvCxnSpPr>
              <p:cNvPr id="27845" name="直接连接符 25"/>
              <p:cNvCxnSpPr/>
              <p:nvPr/>
            </p:nvCxnSpPr>
            <p:spPr>
              <a:xfrm>
                <a:off x="2366639" y="2681298"/>
                <a:ext cx="93600" cy="1588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7846" name="等腰三角形 36"/>
            <p:cNvSpPr/>
            <p:nvPr/>
          </p:nvSpPr>
          <p:spPr>
            <a:xfrm>
              <a:off x="5387796" y="3456056"/>
              <a:ext cx="107965" cy="107992"/>
            </a:xfrm>
            <a:prstGeom prst="triangle">
              <a:avLst>
                <a:gd name="adj" fmla="val 50000"/>
              </a:avLst>
            </a:prstGeom>
            <a:solidFill>
              <a:srgbClr val="FFFF00"/>
            </a:solidFill>
            <a:ln w="1905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t"/>
            <a:lstStyle/>
            <a:p>
              <a:pPr algn="ctr"/>
              <a:endPara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847" name="TextBox 91"/>
            <p:cNvSpPr txBox="1"/>
            <p:nvPr/>
          </p:nvSpPr>
          <p:spPr>
            <a:xfrm>
              <a:off x="5280020" y="3299000"/>
              <a:ext cx="422275" cy="2143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buSzTx/>
              </a:pPr>
              <a:r>
                <a:rPr lang="en-US" altLang="zh-CN" sz="800" b="1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CK</a:t>
              </a:r>
              <a:endParaRPr lang="zh-CN" altLang="en-US" sz="8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7848" name="Text Box 69"/>
            <p:cNvSpPr txBox="1"/>
            <p:nvPr/>
          </p:nvSpPr>
          <p:spPr>
            <a:xfrm>
              <a:off x="7643832" y="3722814"/>
              <a:ext cx="437686" cy="307753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SzTx/>
              </a:pP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cp</a:t>
              </a:r>
              <a:r>
                <a:rPr lang="en-US" altLang="zh-CN" sz="14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</a:p>
          </p:txBody>
        </p:sp>
        <p:cxnSp>
          <p:nvCxnSpPr>
            <p:cNvPr id="27849" name="直接连接符 34"/>
            <p:cNvCxnSpPr/>
            <p:nvPr/>
          </p:nvCxnSpPr>
          <p:spPr>
            <a:xfrm rot="5400000">
              <a:off x="6289243" y="3569227"/>
              <a:ext cx="395256" cy="1587"/>
            </a:xfrm>
            <a:prstGeom prst="line">
              <a:avLst/>
            </a:prstGeom>
            <a:ln w="190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850" name="组合 16"/>
            <p:cNvGrpSpPr/>
            <p:nvPr/>
          </p:nvGrpSpPr>
          <p:grpSpPr>
            <a:xfrm>
              <a:off x="6112869" y="2991902"/>
              <a:ext cx="803540" cy="648788"/>
              <a:chOff x="1863914" y="2503340"/>
              <a:chExt cx="803540" cy="649298"/>
            </a:xfrm>
          </p:grpSpPr>
          <p:cxnSp>
            <p:nvCxnSpPr>
              <p:cNvPr id="27851" name="直接连接符 17"/>
              <p:cNvCxnSpPr/>
              <p:nvPr/>
            </p:nvCxnSpPr>
            <p:spPr>
              <a:xfrm rot="5400000">
                <a:off x="2116135" y="2827589"/>
                <a:ext cx="648510" cy="1588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sm" len="sm"/>
              </a:ln>
            </p:spPr>
          </p:cxnSp>
          <p:cxnSp>
            <p:nvCxnSpPr>
              <p:cNvPr id="27852" name="直接连接符 18"/>
              <p:cNvCxnSpPr/>
              <p:nvPr/>
            </p:nvCxnSpPr>
            <p:spPr>
              <a:xfrm rot="5400000">
                <a:off x="1675973" y="2826801"/>
                <a:ext cx="648510" cy="1588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7853" name="矩形 19"/>
              <p:cNvSpPr/>
              <p:nvPr/>
            </p:nvSpPr>
            <p:spPr>
              <a:xfrm>
                <a:off x="1876406" y="2643187"/>
                <a:ext cx="720005" cy="432304"/>
              </a:xfrm>
              <a:prstGeom prst="rect">
                <a:avLst/>
              </a:prstGeom>
              <a:solidFill>
                <a:srgbClr val="FFFF00"/>
              </a:solidFill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t"/>
              <a:lstStyle/>
              <a:p>
                <a:pPr algn="ctr"/>
                <a:endParaRPr lang="zh-CN" altLang="en-US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854" name="TextBox 149"/>
              <p:cNvSpPr txBox="1"/>
              <p:nvPr/>
            </p:nvSpPr>
            <p:spPr>
              <a:xfrm>
                <a:off x="2310148" y="2861463"/>
                <a:ext cx="357306" cy="24641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buSzTx/>
                </a:pPr>
                <a:r>
                  <a:rPr lang="en-US" altLang="zh-CN" sz="10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K</a:t>
                </a:r>
                <a:r>
                  <a:rPr lang="en-US" altLang="zh-CN" sz="10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2</a:t>
                </a:r>
                <a:r>
                  <a:rPr lang="en-US" altLang="zh-CN" sz="10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 </a:t>
                </a:r>
                <a:endParaRPr lang="zh-CN" altLang="en-US" sz="1000" b="1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7855" name="TextBox 150"/>
              <p:cNvSpPr txBox="1"/>
              <p:nvPr/>
            </p:nvSpPr>
            <p:spPr>
              <a:xfrm>
                <a:off x="1863914" y="2618409"/>
                <a:ext cx="357305" cy="24641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buSzTx/>
                </a:pPr>
                <a:r>
                  <a:rPr lang="en-US" altLang="zh-CN" sz="10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Q</a:t>
                </a:r>
                <a:r>
                  <a:rPr lang="en-US" altLang="zh-CN" sz="10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2</a:t>
                </a:r>
                <a:endParaRPr lang="zh-CN" altLang="en-US" sz="10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7856" name="TextBox 151"/>
              <p:cNvSpPr txBox="1"/>
              <p:nvPr/>
            </p:nvSpPr>
            <p:spPr>
              <a:xfrm>
                <a:off x="2268860" y="2627942"/>
                <a:ext cx="357306" cy="24641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buSzTx/>
                </a:pPr>
                <a:r>
                  <a:rPr lang="en-US" altLang="zh-CN" sz="10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Q</a:t>
                </a:r>
                <a:r>
                  <a:rPr lang="en-US" altLang="zh-CN" sz="10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2</a:t>
                </a:r>
                <a:endParaRPr lang="zh-CN" altLang="en-US" sz="10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cxnSp>
            <p:nvCxnSpPr>
              <p:cNvPr id="27857" name="直接连接符 25"/>
              <p:cNvCxnSpPr/>
              <p:nvPr/>
            </p:nvCxnSpPr>
            <p:spPr>
              <a:xfrm>
                <a:off x="2366639" y="2681298"/>
                <a:ext cx="93600" cy="1588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7858" name="等腰三角形 36"/>
            <p:cNvSpPr/>
            <p:nvPr/>
          </p:nvSpPr>
          <p:spPr>
            <a:xfrm>
              <a:off x="6427878" y="3454302"/>
              <a:ext cx="107965" cy="107992"/>
            </a:xfrm>
            <a:prstGeom prst="triangle">
              <a:avLst>
                <a:gd name="adj" fmla="val 50000"/>
              </a:avLst>
            </a:prstGeom>
            <a:solidFill>
              <a:srgbClr val="FFFF00"/>
            </a:solidFill>
            <a:ln w="1905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t"/>
            <a:lstStyle/>
            <a:p>
              <a:pPr algn="ctr"/>
              <a:endPara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859" name="TextBox 96"/>
            <p:cNvSpPr txBox="1"/>
            <p:nvPr/>
          </p:nvSpPr>
          <p:spPr>
            <a:xfrm>
              <a:off x="6320217" y="3297385"/>
              <a:ext cx="422275" cy="21431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buSzTx/>
              </a:pPr>
              <a:r>
                <a:rPr lang="en-US" altLang="zh-CN" sz="800" b="1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CK</a:t>
              </a:r>
              <a:endParaRPr lang="zh-CN" altLang="en-US" sz="8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7860" name="Line 28"/>
            <p:cNvSpPr/>
            <p:nvPr/>
          </p:nvSpPr>
          <p:spPr>
            <a:xfrm rot="-5400000" flipV="1">
              <a:off x="6579098" y="2738027"/>
              <a:ext cx="0" cy="2268000"/>
            </a:xfrm>
            <a:prstGeom prst="line">
              <a:avLst/>
            </a:prstGeom>
            <a:ln w="190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sm" len="sm"/>
            </a:ln>
          </p:spPr>
        </p:sp>
        <p:sp>
          <p:nvSpPr>
            <p:cNvPr id="27861" name="TextBox 98"/>
            <p:cNvSpPr txBox="1"/>
            <p:nvPr/>
          </p:nvSpPr>
          <p:spPr>
            <a:xfrm>
              <a:off x="5059317" y="3344997"/>
              <a:ext cx="357188" cy="24606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buSzTx/>
              </a:pPr>
              <a:r>
                <a:rPr lang="en-US" altLang="zh-CN" sz="1000" b="1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J</a:t>
              </a:r>
              <a:r>
                <a:rPr lang="en-US" altLang="zh-CN" sz="10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3</a:t>
              </a:r>
              <a:endParaRPr lang="zh-CN" altLang="en-US" sz="1000" b="1" baseline="-25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7862" name="TextBox 99"/>
            <p:cNvSpPr txBox="1"/>
            <p:nvPr/>
          </p:nvSpPr>
          <p:spPr>
            <a:xfrm>
              <a:off x="6091617" y="3351333"/>
              <a:ext cx="355600" cy="24606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buSzTx/>
              </a:pPr>
              <a:r>
                <a:rPr lang="en-US" altLang="zh-CN" sz="1000" b="1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J</a:t>
              </a:r>
              <a:r>
                <a:rPr lang="en-US" altLang="zh-CN" sz="10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2</a:t>
              </a:r>
              <a:endParaRPr lang="zh-CN" altLang="en-US" sz="1000" b="1" baseline="-25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7863" name="椭圆 93"/>
            <p:cNvSpPr/>
            <p:nvPr/>
          </p:nvSpPr>
          <p:spPr>
            <a:xfrm>
              <a:off x="6447925" y="3560563"/>
              <a:ext cx="71415" cy="71432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t"/>
            <a:lstStyle/>
            <a:p>
              <a:pPr algn="ctr" eaLnBrk="0" hangingPunct="0"/>
              <a:endPara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864" name="椭圆 93"/>
            <p:cNvSpPr/>
            <p:nvPr/>
          </p:nvSpPr>
          <p:spPr>
            <a:xfrm>
              <a:off x="5407069" y="3566374"/>
              <a:ext cx="71415" cy="71432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t"/>
            <a:lstStyle/>
            <a:p>
              <a:pPr algn="ctr" eaLnBrk="0" hangingPunct="0"/>
              <a:endPara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865" name="Line 28"/>
            <p:cNvSpPr/>
            <p:nvPr/>
          </p:nvSpPr>
          <p:spPr>
            <a:xfrm rot="-5400000" flipV="1">
              <a:off x="6765724" y="3480155"/>
              <a:ext cx="0" cy="561600"/>
            </a:xfrm>
            <a:prstGeom prst="line">
              <a:avLst/>
            </a:prstGeom>
            <a:ln w="19050" cap="flat" cmpd="sng">
              <a:solidFill>
                <a:schemeClr val="bg1"/>
              </a:solidFill>
              <a:prstDash val="solid"/>
              <a:round/>
              <a:headEnd type="oval" w="sm" len="sm"/>
              <a:tailEnd type="none" w="sm" len="sm"/>
            </a:ln>
          </p:spPr>
        </p:sp>
        <p:sp>
          <p:nvSpPr>
            <p:cNvPr id="27866" name="Line 28"/>
            <p:cNvSpPr/>
            <p:nvPr/>
          </p:nvSpPr>
          <p:spPr>
            <a:xfrm rot="-5400000" flipV="1">
              <a:off x="6572186" y="3118091"/>
              <a:ext cx="0" cy="139680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</p:sp>
        <p:cxnSp>
          <p:nvCxnSpPr>
            <p:cNvPr id="27867" name="直接连接符 34"/>
            <p:cNvCxnSpPr/>
            <p:nvPr/>
          </p:nvCxnSpPr>
          <p:spPr>
            <a:xfrm rot="5400000">
              <a:off x="7302715" y="3672310"/>
              <a:ext cx="395256" cy="1587"/>
            </a:xfrm>
            <a:prstGeom prst="line">
              <a:avLst/>
            </a:prstGeom>
            <a:ln w="19050" cap="flat" cmpd="sng">
              <a:solidFill>
                <a:schemeClr val="bg1"/>
              </a:solidFill>
              <a:prstDash val="solid"/>
              <a:round/>
              <a:headEnd type="none" w="med" len="med"/>
              <a:tailEnd type="oval" w="sm" len="sm"/>
            </a:ln>
          </p:spPr>
        </p:cxnSp>
        <p:grpSp>
          <p:nvGrpSpPr>
            <p:cNvPr id="27868" name="组合 16"/>
            <p:cNvGrpSpPr/>
            <p:nvPr/>
          </p:nvGrpSpPr>
          <p:grpSpPr>
            <a:xfrm>
              <a:off x="7126341" y="3000763"/>
              <a:ext cx="803540" cy="820360"/>
              <a:chOff x="1863914" y="2512482"/>
              <a:chExt cx="803540" cy="821004"/>
            </a:xfrm>
          </p:grpSpPr>
          <p:cxnSp>
            <p:nvCxnSpPr>
              <p:cNvPr id="27869" name="直接连接符 17"/>
              <p:cNvCxnSpPr/>
              <p:nvPr/>
            </p:nvCxnSpPr>
            <p:spPr>
              <a:xfrm rot="5400000">
                <a:off x="2116135" y="2835943"/>
                <a:ext cx="648510" cy="1588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sm" len="sm"/>
              </a:ln>
            </p:spPr>
          </p:cxnSp>
          <p:cxnSp>
            <p:nvCxnSpPr>
              <p:cNvPr id="27870" name="直接连接符 18"/>
              <p:cNvCxnSpPr/>
              <p:nvPr/>
            </p:nvCxnSpPr>
            <p:spPr>
              <a:xfrm rot="5400000">
                <a:off x="1593108" y="2925571"/>
                <a:ext cx="814239" cy="1588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7871" name="矩形 19"/>
              <p:cNvSpPr/>
              <p:nvPr/>
            </p:nvSpPr>
            <p:spPr>
              <a:xfrm>
                <a:off x="1876406" y="2643187"/>
                <a:ext cx="720005" cy="432304"/>
              </a:xfrm>
              <a:prstGeom prst="rect">
                <a:avLst/>
              </a:prstGeom>
              <a:solidFill>
                <a:srgbClr val="FFFF00"/>
              </a:solidFill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t"/>
              <a:lstStyle/>
              <a:p>
                <a:pPr algn="ctr"/>
                <a:endParaRPr lang="zh-CN" altLang="en-US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872" name="TextBox 142"/>
              <p:cNvSpPr txBox="1"/>
              <p:nvPr/>
            </p:nvSpPr>
            <p:spPr>
              <a:xfrm>
                <a:off x="2310148" y="2861462"/>
                <a:ext cx="357306" cy="24641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buSzTx/>
                </a:pPr>
                <a:r>
                  <a:rPr lang="en-US" altLang="zh-CN" sz="10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K</a:t>
                </a:r>
                <a:r>
                  <a:rPr lang="en-US" altLang="zh-CN" sz="10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1</a:t>
                </a:r>
                <a:r>
                  <a:rPr lang="en-US" altLang="zh-CN" sz="10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 </a:t>
                </a:r>
                <a:endParaRPr lang="zh-CN" altLang="en-US" sz="1000" b="1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7873" name="TextBox 143"/>
              <p:cNvSpPr txBox="1"/>
              <p:nvPr/>
            </p:nvSpPr>
            <p:spPr>
              <a:xfrm>
                <a:off x="1863914" y="2618409"/>
                <a:ext cx="357305" cy="24641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buSzTx/>
                </a:pPr>
                <a:r>
                  <a:rPr lang="en-US" altLang="zh-CN" sz="10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Q</a:t>
                </a:r>
                <a:r>
                  <a:rPr lang="en-US" altLang="zh-CN" sz="10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1</a:t>
                </a:r>
                <a:endParaRPr lang="zh-CN" altLang="en-US" sz="10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7874" name="TextBox 144"/>
              <p:cNvSpPr txBox="1"/>
              <p:nvPr/>
            </p:nvSpPr>
            <p:spPr>
              <a:xfrm>
                <a:off x="2268860" y="2627942"/>
                <a:ext cx="357306" cy="24641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buSzTx/>
                </a:pPr>
                <a:r>
                  <a:rPr lang="en-US" altLang="zh-CN" sz="10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Q</a:t>
                </a:r>
                <a:r>
                  <a:rPr lang="en-US" altLang="zh-CN" sz="10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1</a:t>
                </a:r>
                <a:endParaRPr lang="zh-CN" altLang="en-US" sz="10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cxnSp>
            <p:nvCxnSpPr>
              <p:cNvPr id="27875" name="直接连接符 25"/>
              <p:cNvCxnSpPr/>
              <p:nvPr/>
            </p:nvCxnSpPr>
            <p:spPr>
              <a:xfrm>
                <a:off x="2366639" y="2681298"/>
                <a:ext cx="93600" cy="1588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7876" name="等腰三角形 36"/>
            <p:cNvSpPr/>
            <p:nvPr/>
          </p:nvSpPr>
          <p:spPr>
            <a:xfrm>
              <a:off x="7441350" y="3454022"/>
              <a:ext cx="107965" cy="107992"/>
            </a:xfrm>
            <a:prstGeom prst="triangle">
              <a:avLst>
                <a:gd name="adj" fmla="val 50000"/>
              </a:avLst>
            </a:prstGeom>
            <a:solidFill>
              <a:srgbClr val="FFFF00"/>
            </a:solidFill>
            <a:ln w="1905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t"/>
            <a:lstStyle/>
            <a:p>
              <a:pPr algn="ctr"/>
              <a:endPara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877" name="TextBox 107"/>
            <p:cNvSpPr txBox="1"/>
            <p:nvPr/>
          </p:nvSpPr>
          <p:spPr>
            <a:xfrm>
              <a:off x="7333689" y="3297105"/>
              <a:ext cx="422275" cy="21431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buSzTx/>
              </a:pPr>
              <a:r>
                <a:rPr lang="en-US" altLang="zh-CN" sz="800" b="1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CK</a:t>
              </a:r>
              <a:endParaRPr lang="zh-CN" altLang="en-US" sz="8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7878" name="TextBox 108"/>
            <p:cNvSpPr txBox="1"/>
            <p:nvPr/>
          </p:nvSpPr>
          <p:spPr>
            <a:xfrm>
              <a:off x="7105089" y="3351053"/>
              <a:ext cx="355600" cy="24606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buSzTx/>
              </a:pPr>
              <a:r>
                <a:rPr lang="en-US" altLang="zh-CN" sz="1000" b="1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J</a:t>
              </a:r>
              <a:r>
                <a:rPr lang="en-US" altLang="zh-CN" sz="10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1</a:t>
              </a:r>
              <a:endParaRPr lang="zh-CN" altLang="en-US" sz="1000" b="1" baseline="-25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7879" name="椭圆 93"/>
            <p:cNvSpPr/>
            <p:nvPr/>
          </p:nvSpPr>
          <p:spPr>
            <a:xfrm>
              <a:off x="7461397" y="3560283"/>
              <a:ext cx="71415" cy="71432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t"/>
            <a:lstStyle/>
            <a:p>
              <a:pPr algn="ctr" eaLnBrk="0" hangingPunct="0"/>
              <a:endPara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27880" name="直接连接符 18"/>
            <p:cNvCxnSpPr/>
            <p:nvPr/>
          </p:nvCxnSpPr>
          <p:spPr>
            <a:xfrm rot="5400000">
              <a:off x="6501441" y="3546027"/>
              <a:ext cx="1080000" cy="1588"/>
            </a:xfrm>
            <a:prstGeom prst="line">
              <a:avLst/>
            </a:prstGeom>
            <a:ln w="19050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med" len="med"/>
            </a:ln>
          </p:spPr>
        </p:cxnSp>
        <p:sp>
          <p:nvSpPr>
            <p:cNvPr id="27881" name="Line 28"/>
            <p:cNvSpPr/>
            <p:nvPr/>
          </p:nvSpPr>
          <p:spPr>
            <a:xfrm rot="-5400000" flipV="1">
              <a:off x="7156720" y="2898821"/>
              <a:ext cx="0" cy="216000"/>
            </a:xfrm>
            <a:prstGeom prst="line">
              <a:avLst/>
            </a:prstGeom>
            <a:ln w="19050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</p:sp>
        <p:cxnSp>
          <p:nvCxnSpPr>
            <p:cNvPr id="27882" name="直接连接符 18"/>
            <p:cNvCxnSpPr/>
            <p:nvPr/>
          </p:nvCxnSpPr>
          <p:spPr>
            <a:xfrm rot="5400000">
              <a:off x="5458651" y="3404125"/>
              <a:ext cx="828000" cy="1588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med" len="med"/>
            </a:ln>
          </p:spPr>
        </p:cxnSp>
        <p:sp>
          <p:nvSpPr>
            <p:cNvPr id="27883" name="Line 28"/>
            <p:cNvSpPr/>
            <p:nvPr/>
          </p:nvSpPr>
          <p:spPr>
            <a:xfrm rot="-5400000" flipV="1">
              <a:off x="5767472" y="2882919"/>
              <a:ext cx="0" cy="21600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</p:sp>
        <p:cxnSp>
          <p:nvCxnSpPr>
            <p:cNvPr id="27884" name="直接连接符 18"/>
            <p:cNvCxnSpPr/>
            <p:nvPr/>
          </p:nvCxnSpPr>
          <p:spPr>
            <a:xfrm rot="5400000">
              <a:off x="5477625" y="3512125"/>
              <a:ext cx="1044000" cy="1588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med" len="med"/>
            </a:ln>
          </p:spPr>
        </p:cxnSp>
        <p:sp>
          <p:nvSpPr>
            <p:cNvPr id="27885" name="Line 28"/>
            <p:cNvSpPr/>
            <p:nvPr/>
          </p:nvSpPr>
          <p:spPr>
            <a:xfrm rot="-5400000" flipV="1">
              <a:off x="6125074" y="2864919"/>
              <a:ext cx="0" cy="25200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7886" name="Line 28"/>
            <p:cNvSpPr/>
            <p:nvPr/>
          </p:nvSpPr>
          <p:spPr>
            <a:xfrm rot="-5400000" flipV="1">
              <a:off x="5633327" y="3660005"/>
              <a:ext cx="0" cy="74160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7887" name="Line 28"/>
            <p:cNvSpPr/>
            <p:nvPr/>
          </p:nvSpPr>
          <p:spPr>
            <a:xfrm rot="-5400000" flipV="1">
              <a:off x="6102606" y="3151092"/>
              <a:ext cx="0" cy="188640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</p:sp>
        <p:cxnSp>
          <p:nvCxnSpPr>
            <p:cNvPr id="27888" name="直接连接符 18"/>
            <p:cNvCxnSpPr/>
            <p:nvPr/>
          </p:nvCxnSpPr>
          <p:spPr>
            <a:xfrm rot="5400000">
              <a:off x="5042030" y="3964368"/>
              <a:ext cx="252000" cy="1588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89" name="直接连接符 18"/>
            <p:cNvCxnSpPr/>
            <p:nvPr/>
          </p:nvCxnSpPr>
          <p:spPr>
            <a:xfrm rot="5400000">
              <a:off x="5138773" y="3909893"/>
              <a:ext cx="252000" cy="1588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8" name="流程图: 延期 95"/>
            <p:cNvSpPr>
              <a:spLocks noChangeArrowheads="1"/>
            </p:cNvSpPr>
            <p:nvPr/>
          </p:nvSpPr>
          <p:spPr bwMode="auto">
            <a:xfrm rot="16200000">
              <a:off x="5093063" y="3708445"/>
              <a:ext cx="234000" cy="216000"/>
            </a:xfrm>
            <a:prstGeom prst="flowChartDelay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algn="ctr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891" name="Text Box 69"/>
            <p:cNvSpPr txBox="1"/>
            <p:nvPr/>
          </p:nvSpPr>
          <p:spPr>
            <a:xfrm>
              <a:off x="5057780" y="2721770"/>
              <a:ext cx="357190" cy="30775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anchor="t">
              <a:spAutoFit/>
            </a:bodyPr>
            <a:lstStyle/>
            <a:p>
              <a:pPr>
                <a:spcBef>
                  <a:spcPct val="50000"/>
                </a:spcBef>
                <a:buSzTx/>
              </a:pP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Z</a:t>
              </a:r>
              <a:r>
                <a:rPr lang="en-US" altLang="zh-CN" sz="14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</a:p>
          </p:txBody>
        </p:sp>
      </p:grpSp>
      <p:grpSp>
        <p:nvGrpSpPr>
          <p:cNvPr id="166" name="组合 12"/>
          <p:cNvGrpSpPr/>
          <p:nvPr/>
        </p:nvGrpSpPr>
        <p:grpSpPr>
          <a:xfrm>
            <a:off x="3419475" y="1338263"/>
            <a:ext cx="2130425" cy="681037"/>
            <a:chOff x="4429119" y="1000114"/>
            <a:chExt cx="1113777" cy="246286"/>
          </a:xfrm>
        </p:grpSpPr>
        <p:sp>
          <p:nvSpPr>
            <p:cNvPr id="27893" name="圆角矩形标注 13"/>
            <p:cNvSpPr/>
            <p:nvPr/>
          </p:nvSpPr>
          <p:spPr>
            <a:xfrm>
              <a:off x="4454668" y="1011892"/>
              <a:ext cx="1076022" cy="160287"/>
            </a:xfrm>
            <a:prstGeom prst="wedgeRoundRectCallout">
              <a:avLst>
                <a:gd name="adj1" fmla="val -22750"/>
                <a:gd name="adj2" fmla="val 94273"/>
                <a:gd name="adj3" fmla="val 16667"/>
              </a:avLst>
            </a:prstGeom>
            <a:solidFill>
              <a:schemeClr val="tx1"/>
            </a:solidFill>
            <a:ln w="19050" cap="flat" cmpd="sng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eaLnBrk="0" hangingPunct="0"/>
              <a:endParaRPr lang="zh-CN" altLang="en-US" sz="14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894" name="Text Box 34"/>
            <p:cNvSpPr txBox="1"/>
            <p:nvPr/>
          </p:nvSpPr>
          <p:spPr>
            <a:xfrm>
              <a:off x="4429119" y="1000114"/>
              <a:ext cx="1113777" cy="2462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anchor="t">
              <a:spAutoFit/>
            </a:bodyPr>
            <a:lstStyle/>
            <a:p>
              <a:pPr eaLnBrk="0" hangingPunct="0">
                <a:buSzTx/>
              </a:pPr>
              <a:r>
                <a:rPr lang="zh-CN" altLang="en-US" sz="14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确定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J</a:t>
              </a:r>
              <a:r>
                <a:rPr lang="en-US" altLang="zh-CN" sz="14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K</a:t>
              </a:r>
              <a:r>
                <a:rPr lang="en-US" altLang="zh-CN" sz="14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 </a:t>
              </a:r>
              <a:r>
                <a:rPr lang="zh-CN" altLang="en-US" sz="14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：看</a:t>
              </a:r>
              <a:r>
                <a:rPr lang="en-US" altLang="zh-CN" sz="14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en-US" altLang="zh-CN" sz="1400" b="1" baseline="-25000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lang="en-US" altLang="zh-CN" sz="1400" b="1" baseline="30000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zh-CN" altLang="en-US" sz="1400" b="1" dirty="0">
                  <a:solidFill>
                    <a:schemeClr val="bg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→</a:t>
              </a:r>
              <a:r>
                <a:rPr lang="en-US" altLang="zh-CN" sz="14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en-US" altLang="zh-CN" sz="1400" b="1" baseline="-25000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lang="en-US" altLang="zh-CN" sz="1400" b="1" baseline="30000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n+1</a:t>
              </a:r>
            </a:p>
            <a:p>
              <a:pPr eaLnBrk="0" hangingPunct="0">
                <a:buSzTx/>
              </a:pPr>
              <a:r>
                <a:rPr lang="zh-CN" altLang="en-US" sz="14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确定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J</a:t>
              </a:r>
              <a:r>
                <a:rPr lang="en-US" altLang="zh-CN" sz="14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K</a:t>
              </a:r>
              <a:r>
                <a:rPr lang="en-US" altLang="zh-CN" sz="14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 </a:t>
              </a:r>
              <a:r>
                <a:rPr lang="zh-CN" altLang="en-US" sz="14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：看</a:t>
              </a:r>
              <a:r>
                <a:rPr lang="en-US" altLang="zh-CN" sz="14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en-US" altLang="zh-CN" sz="1400" b="1" baseline="-25000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1400" b="1" baseline="30000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zh-CN" altLang="en-US" sz="1400" b="1" dirty="0">
                  <a:solidFill>
                    <a:schemeClr val="bg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→</a:t>
              </a:r>
              <a:r>
                <a:rPr lang="en-US" altLang="zh-CN" sz="14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en-US" altLang="zh-CN" sz="1400" b="1" baseline="-25000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1400" b="1" baseline="30000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n+1</a:t>
              </a:r>
            </a:p>
          </p:txBody>
        </p:sp>
      </p:grpSp>
      <p:grpSp>
        <p:nvGrpSpPr>
          <p:cNvPr id="169" name="组合 12"/>
          <p:cNvGrpSpPr/>
          <p:nvPr/>
        </p:nvGrpSpPr>
        <p:grpSpPr>
          <a:xfrm>
            <a:off x="3671888" y="3860800"/>
            <a:ext cx="1397000" cy="741363"/>
            <a:chOff x="4429119" y="1000114"/>
            <a:chExt cx="1113777" cy="246286"/>
          </a:xfrm>
        </p:grpSpPr>
        <p:sp>
          <p:nvSpPr>
            <p:cNvPr id="27896" name="圆角矩形标注 13"/>
            <p:cNvSpPr/>
            <p:nvPr/>
          </p:nvSpPr>
          <p:spPr>
            <a:xfrm>
              <a:off x="4454668" y="1011892"/>
              <a:ext cx="1076022" cy="160287"/>
            </a:xfrm>
            <a:prstGeom prst="wedgeRoundRectCallout">
              <a:avLst>
                <a:gd name="adj1" fmla="val -48639"/>
                <a:gd name="adj2" fmla="val -75671"/>
                <a:gd name="adj3" fmla="val 16667"/>
              </a:avLst>
            </a:prstGeom>
            <a:solidFill>
              <a:schemeClr val="tx1"/>
            </a:solidFill>
            <a:ln w="19050" cap="flat" cmpd="sng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eaLnBrk="0" hangingPunct="0"/>
              <a:endParaRPr lang="zh-CN" altLang="en-US" sz="14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897" name="Text Box 34"/>
            <p:cNvSpPr txBox="1"/>
            <p:nvPr/>
          </p:nvSpPr>
          <p:spPr>
            <a:xfrm>
              <a:off x="4429119" y="1000114"/>
              <a:ext cx="1113777" cy="246286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t">
              <a:spAutoFit/>
            </a:bodyPr>
            <a:lstStyle/>
            <a:p>
              <a:pPr eaLnBrk="0" hangingPunct="0"/>
              <a:r>
                <a:rPr lang="zh-CN" altLang="en-US" sz="14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确定</a:t>
              </a:r>
              <a:r>
                <a:rPr lang="en-US" altLang="zh-CN" sz="14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J</a:t>
              </a:r>
              <a:r>
                <a:rPr lang="en-US" altLang="zh-CN" sz="1400" b="1" baseline="-25000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14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K</a:t>
              </a:r>
              <a:r>
                <a:rPr lang="en-US" altLang="zh-CN" sz="1400" b="1" baseline="-25000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 </a:t>
              </a:r>
              <a:r>
                <a:rPr lang="zh-CN" altLang="en-US" sz="14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：</a:t>
              </a:r>
              <a:endParaRPr lang="en-US" altLang="zh-CN" sz="14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 eaLnBrk="0" hangingPunct="0"/>
              <a:r>
                <a:rPr lang="zh-CN" altLang="en-US" sz="14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看</a:t>
              </a:r>
              <a:r>
                <a:rPr lang="en-US" altLang="zh-CN" sz="14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en-US" altLang="zh-CN" sz="1400" b="1" baseline="-25000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1400" b="1" baseline="30000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zh-CN" altLang="en-US" sz="1400" b="1" dirty="0">
                  <a:solidFill>
                    <a:schemeClr val="bg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→</a:t>
              </a:r>
              <a:r>
                <a:rPr lang="en-US" altLang="zh-CN" sz="14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en-US" altLang="zh-CN" sz="1400" b="1" baseline="-25000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1400" b="1" baseline="30000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n+1</a:t>
              </a:r>
            </a:p>
          </p:txBody>
        </p:sp>
      </p:grpSp>
      <p:sp>
        <p:nvSpPr>
          <p:cNvPr id="27898" name="标题 5"/>
          <p:cNvSpPr>
            <a:spLocks noGrp="1"/>
          </p:cNvSpPr>
          <p:nvPr>
            <p:ph type="title"/>
          </p:nvPr>
        </p:nvSpPr>
        <p:spPr>
          <a:xfrm>
            <a:off x="719138" y="549275"/>
            <a:ext cx="7772400" cy="576263"/>
          </a:xfrm>
        </p:spPr>
        <p:txBody>
          <a:bodyPr vert="horz" wrap="square" lIns="92075" tIns="46038" rIns="92075" bIns="46038" anchor="ctr"/>
          <a:lstStyle/>
          <a:p>
            <a:pPr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利用触发器设计异步计数器</a:t>
            </a:r>
            <a:endParaRPr lang="zh-CN" alt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27900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 wrap="square" lIns="92075" tIns="46038" rIns="92075" bIns="46038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2"/>
                </a:solidFill>
              </a:rPr>
              <a:t>14</a:t>
            </a:fld>
            <a:endParaRPr lang="en-US" altLang="zh-CN" sz="14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39" grpId="0" animBg="1"/>
      <p:bldP spid="137" grpId="0" animBg="1"/>
      <p:bldP spid="14" grpId="0"/>
      <p:bldP spid="16" grpId="0" animBg="1"/>
      <p:bldP spid="42" grpId="0"/>
      <p:bldP spid="8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3"/>
          <p:cNvSpPr txBox="1"/>
          <p:nvPr/>
        </p:nvSpPr>
        <p:spPr>
          <a:xfrm>
            <a:off x="757238" y="1614488"/>
            <a:ext cx="1885950" cy="314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buSzTx/>
            </a:pPr>
            <a:r>
              <a:rPr lang="en-US" altLang="zh-CN" sz="18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⑦</a:t>
            </a:r>
            <a:r>
              <a:rPr lang="zh-CN" altLang="en-US" sz="18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检查无关项 </a:t>
            </a:r>
          </a:p>
        </p:txBody>
      </p:sp>
      <p:pic>
        <p:nvPicPr>
          <p:cNvPr id="30722" name="Picture 7" descr="ELEGLIN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3" y="1250950"/>
            <a:ext cx="7416800" cy="52388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38" name="表格 37"/>
          <p:cNvGraphicFramePr>
            <a:graphicFrameLocks noGrp="1"/>
          </p:cNvGraphicFramePr>
          <p:nvPr/>
        </p:nvGraphicFramePr>
        <p:xfrm>
          <a:off x="754063" y="2000250"/>
          <a:ext cx="3962150" cy="124148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91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3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9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99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50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49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27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494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05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52725">
                <a:tc gridSpan="3">
                  <a:txBody>
                    <a:bodyPr/>
                    <a:lstStyle/>
                    <a:p>
                      <a:pPr algn="l"/>
                      <a:r>
                        <a:rPr lang="zh-CN" altLang="en-US" sz="1400" b="1" kern="1200" baseline="0" dirty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现态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baseline="0" dirty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次态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baseline="0" dirty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输入       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baseline="0" dirty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输出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9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1400" b="1" kern="1200" baseline="-250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1400" b="1" kern="1200" baseline="300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</a:t>
                      </a:r>
                      <a:endParaRPr lang="zh-CN" altLang="en-US" sz="1400" b="1" kern="1200" baseline="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1400" b="1" kern="1200" baseline="-250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400" b="1" kern="1200" baseline="300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</a:t>
                      </a:r>
                      <a:endParaRPr lang="zh-CN" altLang="en-US" sz="1400" b="1" kern="1200" baseline="300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j-lt"/>
                        </a:rPr>
                        <a:t>Q</a:t>
                      </a:r>
                      <a:r>
                        <a:rPr lang="en-US" altLang="zh-CN" sz="1400" b="1" baseline="-25000" dirty="0">
                          <a:latin typeface="+mj-lt"/>
                        </a:rPr>
                        <a:t>1</a:t>
                      </a:r>
                      <a:r>
                        <a:rPr lang="en-US" altLang="zh-CN" sz="1400" b="1" baseline="30000" dirty="0">
                          <a:latin typeface="+mj-lt"/>
                        </a:rPr>
                        <a:t>n</a:t>
                      </a:r>
                      <a:endParaRPr lang="zh-CN" altLang="en-US" sz="1400" b="1" baseline="30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j-lt"/>
                        </a:rPr>
                        <a:t>Q</a:t>
                      </a:r>
                      <a:r>
                        <a:rPr lang="en-US" altLang="zh-CN" sz="1400" b="1" baseline="-25000" dirty="0">
                          <a:latin typeface="+mj-lt"/>
                        </a:rPr>
                        <a:t>3</a:t>
                      </a:r>
                      <a:r>
                        <a:rPr lang="en-US" altLang="zh-CN" sz="1400" b="1" baseline="30000" dirty="0">
                          <a:latin typeface="+mj-lt"/>
                        </a:rPr>
                        <a:t>n+1</a:t>
                      </a:r>
                      <a:endParaRPr lang="zh-CN" altLang="en-US" sz="1400" b="1" baseline="30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1400" b="1" kern="1200" baseline="-250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400" b="1" kern="1200" baseline="300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n+1</a:t>
                      </a:r>
                      <a:endParaRPr lang="zh-CN" altLang="en-US" sz="1400" b="1" kern="1200" baseline="300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j-lt"/>
                        </a:rPr>
                        <a:t>Q</a:t>
                      </a:r>
                      <a:r>
                        <a:rPr lang="en-US" altLang="zh-CN" sz="1400" b="1" baseline="-25000" dirty="0">
                          <a:latin typeface="+mj-lt"/>
                        </a:rPr>
                        <a:t>1</a:t>
                      </a:r>
                      <a:r>
                        <a:rPr lang="en-US" altLang="zh-CN" sz="1400" b="1" baseline="30000" dirty="0">
                          <a:latin typeface="+mj-lt"/>
                        </a:rPr>
                        <a:t>n+1</a:t>
                      </a:r>
                      <a:endParaRPr lang="zh-CN" altLang="en-US" sz="1400" b="1" baseline="30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baseline="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CP</a:t>
                      </a:r>
                      <a:r>
                        <a:rPr lang="en-US" altLang="zh-CN" sz="1400" b="1" kern="1200" baseline="-250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b="1" kern="1200" baseline="-250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baseline="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CP</a:t>
                      </a:r>
                      <a:r>
                        <a:rPr lang="en-US" altLang="zh-CN" sz="1400" b="1" kern="1200" baseline="-250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baseline="-250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chemeClr val="bg2"/>
                          </a:solidFill>
                          <a:latin typeface="+mj-lt"/>
                        </a:rPr>
                        <a:t>CP</a:t>
                      </a:r>
                      <a:r>
                        <a:rPr lang="en-US" altLang="zh-CN" sz="1400" b="1" baseline="-25000" dirty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chemeClr val="bg2"/>
                          </a:solidFill>
                          <a:latin typeface="+mj-lt"/>
                        </a:rPr>
                        <a:t>Z</a:t>
                      </a:r>
                      <a:endParaRPr lang="zh-CN" altLang="en-US" sz="1400" b="1" baseline="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6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400" b="1" dirty="0">
                          <a:solidFill>
                            <a:schemeClr val="bg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↓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400" b="1" dirty="0">
                          <a:solidFill>
                            <a:schemeClr val="bg2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↓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400" b="1" dirty="0">
                          <a:solidFill>
                            <a:schemeClr val="bg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↓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6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400" b="1" dirty="0">
                          <a:solidFill>
                            <a:schemeClr val="bg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↓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400" b="1" dirty="0">
                          <a:solidFill>
                            <a:schemeClr val="bg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↓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6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400" b="1" dirty="0">
                          <a:solidFill>
                            <a:schemeClr val="bg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↓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400" b="1" dirty="0">
                          <a:solidFill>
                            <a:schemeClr val="bg2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↓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400" b="1" dirty="0">
                          <a:solidFill>
                            <a:schemeClr val="bg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↓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9" name="组合 38"/>
          <p:cNvGrpSpPr/>
          <p:nvPr/>
        </p:nvGrpSpPr>
        <p:grpSpPr>
          <a:xfrm>
            <a:off x="5103813" y="1714500"/>
            <a:ext cx="3429000" cy="1393825"/>
            <a:chOff x="5572132" y="642924"/>
            <a:chExt cx="3429024" cy="1393635"/>
          </a:xfrm>
        </p:grpSpPr>
        <p:grpSp>
          <p:nvGrpSpPr>
            <p:cNvPr id="30787" name="组合 84"/>
            <p:cNvGrpSpPr/>
            <p:nvPr/>
          </p:nvGrpSpPr>
          <p:grpSpPr>
            <a:xfrm>
              <a:off x="5572132" y="642924"/>
              <a:ext cx="2008528" cy="1385896"/>
              <a:chOff x="5571008" y="1357304"/>
              <a:chExt cx="2008528" cy="1385896"/>
            </a:xfrm>
          </p:grpSpPr>
          <p:sp>
            <p:nvSpPr>
              <p:cNvPr id="30788" name="Text Box 35"/>
              <p:cNvSpPr txBox="1"/>
              <p:nvPr/>
            </p:nvSpPr>
            <p:spPr>
              <a:xfrm>
                <a:off x="5643570" y="1357304"/>
                <a:ext cx="1357322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buSzTx/>
                </a:pPr>
                <a:r>
                  <a:rPr lang="en-US" altLang="zh-CN" sz="16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J</a:t>
                </a:r>
                <a:r>
                  <a:rPr lang="en-US" altLang="zh-CN" sz="16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3 </a:t>
                </a:r>
                <a:r>
                  <a:rPr lang="en-US" altLang="zh-CN" sz="16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= Q</a:t>
                </a:r>
                <a:r>
                  <a:rPr lang="en-US" altLang="zh-CN" sz="16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2</a:t>
                </a:r>
                <a:r>
                  <a:rPr lang="en-US" altLang="zh-CN" sz="1600" b="1" baseline="30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n</a:t>
                </a:r>
                <a:r>
                  <a:rPr lang="en-US" altLang="zh-CN" sz="16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Q</a:t>
                </a:r>
                <a:r>
                  <a:rPr lang="en-US" altLang="zh-CN" sz="16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  <a:r>
                  <a:rPr lang="en-US" altLang="zh-CN" sz="1600" b="1" baseline="30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n</a:t>
                </a:r>
                <a:r>
                  <a:rPr lang="en-US" altLang="zh-CN" sz="16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 </a:t>
                </a:r>
              </a:p>
            </p:txBody>
          </p:sp>
          <p:grpSp>
            <p:nvGrpSpPr>
              <p:cNvPr id="30789" name="组合 73"/>
              <p:cNvGrpSpPr/>
              <p:nvPr/>
            </p:nvGrpSpPr>
            <p:grpSpPr>
              <a:xfrm>
                <a:off x="5679290" y="2083176"/>
                <a:ext cx="1000132" cy="338554"/>
                <a:chOff x="3286116" y="4714890"/>
                <a:chExt cx="1000132" cy="338554"/>
              </a:xfrm>
            </p:grpSpPr>
            <p:sp>
              <p:nvSpPr>
                <p:cNvPr id="30790" name="Text Box 35"/>
                <p:cNvSpPr txBox="1"/>
                <p:nvPr/>
              </p:nvSpPr>
              <p:spPr>
                <a:xfrm>
                  <a:off x="3286116" y="4714890"/>
                  <a:ext cx="1000132" cy="33855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  <a:buSzTx/>
                  </a:pPr>
                  <a:r>
                    <a:rPr lang="en-US" altLang="zh-CN" sz="1600" b="1" dirty="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rPr>
                    <a:t>J</a:t>
                  </a:r>
                  <a:r>
                    <a:rPr lang="en-US" altLang="zh-CN" sz="1600" b="1" baseline="-25000" dirty="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rPr>
                    <a:t>1 </a:t>
                  </a:r>
                  <a:r>
                    <a:rPr lang="en-US" altLang="zh-CN" sz="1600" b="1" dirty="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rPr>
                    <a:t>= Q</a:t>
                  </a:r>
                  <a:r>
                    <a:rPr lang="en-US" altLang="zh-CN" sz="1600" b="1" baseline="-25000" dirty="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rPr>
                    <a:t>3</a:t>
                  </a:r>
                  <a:r>
                    <a:rPr lang="en-US" altLang="zh-CN" sz="1600" b="1" baseline="30000" dirty="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rPr>
                    <a:t>n</a:t>
                  </a:r>
                  <a:endParaRPr lang="en-US" altLang="zh-CN" sz="16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30791" name="直接连接符 51"/>
                <p:cNvCxnSpPr/>
                <p:nvPr/>
              </p:nvCxnSpPr>
              <p:spPr>
                <a:xfrm>
                  <a:off x="3786182" y="4779184"/>
                  <a:ext cx="144000" cy="1588"/>
                </a:xfrm>
                <a:prstGeom prst="line">
                  <a:avLst/>
                </a:prstGeom>
                <a:ln w="19050" cap="flat" cmpd="sng">
                  <a:solidFill>
                    <a:schemeClr val="bg2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0792" name="Text Box 35"/>
              <p:cNvSpPr txBox="1"/>
              <p:nvPr/>
            </p:nvSpPr>
            <p:spPr>
              <a:xfrm>
                <a:off x="6722280" y="1378736"/>
                <a:ext cx="857256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buSzTx/>
                </a:pPr>
                <a:r>
                  <a:rPr lang="en-US" altLang="zh-CN" sz="16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, K</a:t>
                </a:r>
                <a:r>
                  <a:rPr lang="en-US" altLang="zh-CN" sz="16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3 </a:t>
                </a:r>
                <a:r>
                  <a:rPr lang="en-US" altLang="zh-CN" sz="16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= 1</a:t>
                </a:r>
                <a:r>
                  <a:rPr lang="en-US" altLang="zh-CN" sz="16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 </a:t>
                </a:r>
              </a:p>
            </p:txBody>
          </p:sp>
          <p:sp>
            <p:nvSpPr>
              <p:cNvPr id="30793" name="Text Box 35"/>
              <p:cNvSpPr txBox="1"/>
              <p:nvPr/>
            </p:nvSpPr>
            <p:spPr>
              <a:xfrm>
                <a:off x="6229360" y="1690266"/>
                <a:ext cx="857256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buSzTx/>
                </a:pPr>
                <a:r>
                  <a:rPr lang="en-US" altLang="zh-CN" sz="16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, K</a:t>
                </a:r>
                <a:r>
                  <a:rPr lang="en-US" altLang="zh-CN" sz="16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2 </a:t>
                </a:r>
                <a:r>
                  <a:rPr lang="en-US" altLang="zh-CN" sz="16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= 1</a:t>
                </a:r>
                <a:r>
                  <a:rPr lang="en-US" altLang="zh-CN" sz="16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 </a:t>
                </a:r>
              </a:p>
            </p:txBody>
          </p:sp>
          <p:sp>
            <p:nvSpPr>
              <p:cNvPr id="30794" name="Text Box 35"/>
              <p:cNvSpPr txBox="1"/>
              <p:nvPr/>
            </p:nvSpPr>
            <p:spPr>
              <a:xfrm>
                <a:off x="5672144" y="1700206"/>
                <a:ext cx="857256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buSzTx/>
                </a:pPr>
                <a:r>
                  <a:rPr lang="en-US" altLang="zh-CN" sz="16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J</a:t>
                </a:r>
                <a:r>
                  <a:rPr lang="en-US" altLang="zh-CN" sz="16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2 </a:t>
                </a:r>
                <a:r>
                  <a:rPr lang="en-US" altLang="zh-CN" sz="16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= 1</a:t>
                </a:r>
                <a:r>
                  <a:rPr lang="en-US" altLang="zh-CN" sz="16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 </a:t>
                </a:r>
              </a:p>
            </p:txBody>
          </p:sp>
          <p:sp>
            <p:nvSpPr>
              <p:cNvPr id="30795" name="Text Box 35"/>
              <p:cNvSpPr txBox="1"/>
              <p:nvPr/>
            </p:nvSpPr>
            <p:spPr>
              <a:xfrm>
                <a:off x="6417480" y="2076032"/>
                <a:ext cx="857256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buSzTx/>
                </a:pPr>
                <a:r>
                  <a:rPr lang="en-US" altLang="zh-CN" sz="16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, K</a:t>
                </a:r>
                <a:r>
                  <a:rPr lang="en-US" altLang="zh-CN" sz="16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 </a:t>
                </a:r>
                <a:r>
                  <a:rPr lang="en-US" altLang="zh-CN" sz="16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= 1</a:t>
                </a:r>
                <a:r>
                  <a:rPr lang="en-US" altLang="zh-CN" sz="16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 </a:t>
                </a:r>
              </a:p>
            </p:txBody>
          </p:sp>
          <p:sp>
            <p:nvSpPr>
              <p:cNvPr id="30796" name="AutoShape 87"/>
              <p:cNvSpPr/>
              <p:nvPr/>
            </p:nvSpPr>
            <p:spPr>
              <a:xfrm>
                <a:off x="5571008" y="1500180"/>
                <a:ext cx="144000" cy="1116000"/>
              </a:xfrm>
              <a:prstGeom prst="leftBrace">
                <a:avLst>
                  <a:gd name="adj1" fmla="val 72189"/>
                  <a:gd name="adj2" fmla="val 50000"/>
                </a:avLst>
              </a:prstGeom>
              <a:noFill/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97" name="Text Box 35"/>
              <p:cNvSpPr txBox="1"/>
              <p:nvPr/>
            </p:nvSpPr>
            <p:spPr>
              <a:xfrm>
                <a:off x="5700720" y="2404646"/>
                <a:ext cx="1000132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buSzTx/>
                </a:pPr>
                <a:r>
                  <a:rPr lang="en-US" altLang="zh-CN" sz="16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Z</a:t>
                </a:r>
                <a:r>
                  <a:rPr lang="en-US" altLang="zh-CN" sz="16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16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= Q</a:t>
                </a:r>
                <a:r>
                  <a:rPr lang="en-US" altLang="zh-CN" sz="16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3</a:t>
                </a:r>
                <a:r>
                  <a:rPr lang="en-US" altLang="zh-CN" sz="1600" b="1" baseline="30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n</a:t>
                </a:r>
                <a:endParaRPr lang="en-US" altLang="zh-CN" sz="16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0798" name="Text Box 17"/>
            <p:cNvSpPr txBox="1"/>
            <p:nvPr/>
          </p:nvSpPr>
          <p:spPr>
            <a:xfrm>
              <a:off x="6500826" y="1728782"/>
              <a:ext cx="1322459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marL="1238250" indent="-1238250" eaLnBrk="0" hangingPunct="0">
                <a:spcBef>
                  <a:spcPct val="50000"/>
                </a:spcBef>
                <a:buSzTx/>
              </a:pP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,CP</a:t>
              </a:r>
              <a:r>
                <a:rPr lang="en-US" altLang="zh-CN" sz="14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2 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=</a:t>
              </a:r>
              <a:r>
                <a:rPr lang="zh-CN" altLang="en-US" sz="1400" b="1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 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Q</a:t>
              </a:r>
              <a:r>
                <a:rPr lang="en-US" altLang="zh-CN" sz="14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1</a:t>
              </a:r>
              <a:r>
                <a:rPr lang="en-US" altLang="zh-CN" sz="1400" b="1" dirty="0">
                  <a:solidFill>
                    <a:schemeClr val="bg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↓</a:t>
              </a:r>
              <a:endParaRPr lang="en-US" altLang="zh-CN" sz="14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0799" name="Text Box 17"/>
            <p:cNvSpPr txBox="1"/>
            <p:nvPr/>
          </p:nvSpPr>
          <p:spPr>
            <a:xfrm>
              <a:off x="7500956" y="1728782"/>
              <a:ext cx="1500200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marL="1238250" indent="-1238250" eaLnBrk="0" hangingPunct="0">
                <a:spcBef>
                  <a:spcPct val="50000"/>
                </a:spcBef>
                <a:buSzTx/>
              </a:pP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,CP</a:t>
              </a:r>
              <a:r>
                <a:rPr lang="en-US" altLang="zh-CN" sz="14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3 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=</a:t>
              </a:r>
              <a:r>
                <a:rPr lang="zh-CN" altLang="en-US" sz="1400" b="1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 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CP</a:t>
              </a:r>
              <a:r>
                <a:rPr lang="en-US" altLang="zh-CN" sz="14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1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=</a:t>
              </a:r>
              <a:r>
                <a:rPr lang="zh-CN" altLang="en-US" sz="1400" b="1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 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CP</a:t>
              </a: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1000125" y="3571875"/>
            <a:ext cx="3911600" cy="896938"/>
            <a:chOff x="4786314" y="1285866"/>
            <a:chExt cx="3912156" cy="896779"/>
          </a:xfrm>
        </p:grpSpPr>
        <p:grpSp>
          <p:nvGrpSpPr>
            <p:cNvPr id="53" name="Group 23"/>
            <p:cNvGrpSpPr/>
            <p:nvPr/>
          </p:nvGrpSpPr>
          <p:grpSpPr bwMode="auto">
            <a:xfrm>
              <a:off x="5572132" y="1285866"/>
              <a:ext cx="2355867" cy="896779"/>
              <a:chOff x="2976" y="2688"/>
              <a:chExt cx="2448" cy="957"/>
            </a:xfrm>
            <a:solidFill>
              <a:srgbClr val="B4DE86"/>
            </a:solidFill>
          </p:grpSpPr>
          <p:sp>
            <p:nvSpPr>
              <p:cNvPr id="54" name="Oval 7"/>
              <p:cNvSpPr>
                <a:spLocks noChangeArrowheads="1"/>
              </p:cNvSpPr>
              <p:nvPr/>
            </p:nvSpPr>
            <p:spPr bwMode="auto">
              <a:xfrm>
                <a:off x="2976" y="2688"/>
                <a:ext cx="576" cy="288"/>
              </a:xfrm>
              <a:prstGeom prst="ellipse">
                <a:avLst/>
              </a:prstGeom>
              <a:grpFill/>
              <a:ln w="19050">
                <a:solidFill>
                  <a:schemeClr val="bg2"/>
                </a:solidFill>
                <a:miter lim="800000"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+mj-lt"/>
                    <a:ea typeface="宋体" panose="02010600030101010101" pitchFamily="2" charset="-122"/>
                    <a:cs typeface="+mn-cs"/>
                  </a:rPr>
                  <a:t>000</a:t>
                </a:r>
                <a:r>
                  <a:rPr kumimoji="0" lang="en-US" altLang="zh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/</a:t>
                </a:r>
                <a:r>
                  <a:rPr kumimoji="0" lang="en-US" altLang="zh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55" name="Oval 8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576" cy="288"/>
              </a:xfrm>
              <a:prstGeom prst="ellipse">
                <a:avLst/>
              </a:prstGeom>
              <a:grpFill/>
              <a:ln w="19050">
                <a:solidFill>
                  <a:schemeClr val="bg2"/>
                </a:solidFill>
                <a:miter lim="800000"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+mj-lt"/>
                    <a:ea typeface="宋体" panose="02010600030101010101" pitchFamily="2" charset="-122"/>
                    <a:cs typeface="+mn-cs"/>
                  </a:rPr>
                  <a:t>001</a:t>
                </a:r>
                <a:r>
                  <a:rPr kumimoji="0" lang="en-US" altLang="zh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/</a:t>
                </a:r>
                <a:r>
                  <a:rPr kumimoji="0" lang="en-US" altLang="zh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56" name="Oval 9"/>
              <p:cNvSpPr>
                <a:spLocks noChangeArrowheads="1"/>
              </p:cNvSpPr>
              <p:nvPr/>
            </p:nvSpPr>
            <p:spPr bwMode="auto">
              <a:xfrm>
                <a:off x="4848" y="2688"/>
                <a:ext cx="576" cy="288"/>
              </a:xfrm>
              <a:prstGeom prst="ellipse">
                <a:avLst/>
              </a:prstGeom>
              <a:grpFill/>
              <a:ln w="19050">
                <a:solidFill>
                  <a:schemeClr val="bg2"/>
                </a:solidFill>
                <a:miter lim="800000"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+mj-lt"/>
                    <a:ea typeface="宋体" panose="02010600030101010101" pitchFamily="2" charset="-122"/>
                    <a:cs typeface="+mn-cs"/>
                  </a:rPr>
                  <a:t>010</a:t>
                </a:r>
                <a:r>
                  <a:rPr kumimoji="0" lang="en-US" altLang="zh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/</a:t>
                </a:r>
                <a:r>
                  <a:rPr kumimoji="0" lang="en-US" altLang="zh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57" name="Oval 10"/>
              <p:cNvSpPr>
                <a:spLocks noChangeArrowheads="1"/>
              </p:cNvSpPr>
              <p:nvPr/>
            </p:nvSpPr>
            <p:spPr bwMode="auto">
              <a:xfrm>
                <a:off x="4368" y="3357"/>
                <a:ext cx="576" cy="288"/>
              </a:xfrm>
              <a:prstGeom prst="ellipse">
                <a:avLst/>
              </a:prstGeom>
              <a:grpFill/>
              <a:ln w="19050">
                <a:solidFill>
                  <a:schemeClr val="bg2"/>
                </a:solidFill>
                <a:miter lim="800000"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+mj-lt"/>
                    <a:ea typeface="宋体" panose="02010600030101010101" pitchFamily="2" charset="-122"/>
                    <a:cs typeface="+mn-cs"/>
                  </a:rPr>
                  <a:t>011</a:t>
                </a:r>
                <a:r>
                  <a:rPr kumimoji="0" lang="en-US" altLang="zh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/</a:t>
                </a:r>
                <a:r>
                  <a:rPr kumimoji="0" lang="en-US" altLang="zh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58" name="Oval 11"/>
              <p:cNvSpPr>
                <a:spLocks noChangeArrowheads="1"/>
              </p:cNvSpPr>
              <p:nvPr/>
            </p:nvSpPr>
            <p:spPr bwMode="auto">
              <a:xfrm>
                <a:off x="3360" y="3357"/>
                <a:ext cx="576" cy="288"/>
              </a:xfrm>
              <a:prstGeom prst="ellipse">
                <a:avLst/>
              </a:prstGeom>
              <a:grpFill/>
              <a:ln w="19050">
                <a:solidFill>
                  <a:schemeClr val="bg2"/>
                </a:solidFill>
                <a:miter lim="800000"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+mj-lt"/>
                    <a:ea typeface="宋体" panose="02010600030101010101" pitchFamily="2" charset="-122"/>
                    <a:cs typeface="+mn-cs"/>
                  </a:rPr>
                  <a:t>100</a:t>
                </a:r>
                <a:r>
                  <a:rPr kumimoji="0" lang="en-US" altLang="zh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/</a:t>
                </a:r>
                <a:r>
                  <a:rPr kumimoji="0" lang="en-US" altLang="zh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j-lt"/>
                    <a:ea typeface="宋体" panose="02010600030101010101" pitchFamily="2" charset="-122"/>
                    <a:cs typeface="+mn-cs"/>
                  </a:rPr>
                  <a:t>1</a:t>
                </a:r>
                <a:endPara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9" name="Line 12"/>
              <p:cNvSpPr>
                <a:spLocks noChangeShapeType="1"/>
              </p:cNvSpPr>
              <p:nvPr/>
            </p:nvSpPr>
            <p:spPr bwMode="auto">
              <a:xfrm>
                <a:off x="3574" y="2832"/>
                <a:ext cx="288" cy="0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" name="Line 13"/>
              <p:cNvSpPr>
                <a:spLocks noChangeShapeType="1"/>
              </p:cNvSpPr>
              <p:nvPr/>
            </p:nvSpPr>
            <p:spPr bwMode="auto">
              <a:xfrm>
                <a:off x="4512" y="2832"/>
                <a:ext cx="288" cy="0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" name="Line 14"/>
              <p:cNvSpPr>
                <a:spLocks noChangeShapeType="1"/>
              </p:cNvSpPr>
              <p:nvPr/>
            </p:nvSpPr>
            <p:spPr bwMode="auto">
              <a:xfrm flipH="1">
                <a:off x="4830" y="3024"/>
                <a:ext cx="306" cy="387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" name="Line 15"/>
              <p:cNvSpPr>
                <a:spLocks noChangeShapeType="1"/>
              </p:cNvSpPr>
              <p:nvPr/>
            </p:nvSpPr>
            <p:spPr bwMode="auto">
              <a:xfrm flipH="1">
                <a:off x="3954" y="3510"/>
                <a:ext cx="384" cy="0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3" name="Line 16"/>
              <p:cNvSpPr>
                <a:spLocks noChangeShapeType="1"/>
              </p:cNvSpPr>
              <p:nvPr/>
            </p:nvSpPr>
            <p:spPr bwMode="auto">
              <a:xfrm flipH="1" flipV="1">
                <a:off x="3227" y="2999"/>
                <a:ext cx="223" cy="381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4" name="Oval 30"/>
            <p:cNvSpPr>
              <a:spLocks noChangeArrowheads="1"/>
            </p:cNvSpPr>
            <p:nvPr/>
          </p:nvSpPr>
          <p:spPr bwMode="auto">
            <a:xfrm>
              <a:off x="4786314" y="1285866"/>
              <a:ext cx="576000" cy="25200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bg2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rPr>
                <a:t>111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/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Line 12"/>
            <p:cNvSpPr>
              <a:spLocks noChangeShapeType="1"/>
            </p:cNvSpPr>
            <p:nvPr/>
          </p:nvSpPr>
          <p:spPr bwMode="auto">
            <a:xfrm>
              <a:off x="5357818" y="1428742"/>
              <a:ext cx="216000" cy="0"/>
            </a:xfrm>
            <a:prstGeom prst="line">
              <a:avLst/>
            </a:prstGeom>
            <a:solidFill>
              <a:srgbClr val="B4DE86"/>
            </a:solidFill>
            <a:ln w="19050">
              <a:solidFill>
                <a:schemeClr val="bg2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Oval 30"/>
            <p:cNvSpPr>
              <a:spLocks noChangeArrowheads="1"/>
            </p:cNvSpPr>
            <p:nvPr/>
          </p:nvSpPr>
          <p:spPr bwMode="auto">
            <a:xfrm>
              <a:off x="8122470" y="1285866"/>
              <a:ext cx="576000" cy="25200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bg2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rPr>
                <a:t>110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/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Oval 30"/>
            <p:cNvSpPr>
              <a:spLocks noChangeArrowheads="1"/>
            </p:cNvSpPr>
            <p:nvPr/>
          </p:nvSpPr>
          <p:spPr bwMode="auto">
            <a:xfrm>
              <a:off x="8122470" y="1605370"/>
              <a:ext cx="576000" cy="25200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bg2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rPr>
                <a:t>101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/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Line 15"/>
            <p:cNvSpPr>
              <a:spLocks noChangeShapeType="1"/>
            </p:cNvSpPr>
            <p:nvPr/>
          </p:nvSpPr>
          <p:spPr bwMode="auto">
            <a:xfrm flipH="1">
              <a:off x="7929586" y="1428742"/>
              <a:ext cx="180000" cy="0"/>
            </a:xfrm>
            <a:prstGeom prst="line">
              <a:avLst/>
            </a:prstGeom>
            <a:solidFill>
              <a:srgbClr val="B4DE86"/>
            </a:solidFill>
            <a:ln w="19050">
              <a:solidFill>
                <a:schemeClr val="bg2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Line 16"/>
            <p:cNvSpPr>
              <a:spLocks noChangeShapeType="1"/>
            </p:cNvSpPr>
            <p:nvPr/>
          </p:nvSpPr>
          <p:spPr bwMode="auto">
            <a:xfrm flipH="1" flipV="1">
              <a:off x="7858147" y="1500180"/>
              <a:ext cx="285752" cy="214314"/>
            </a:xfrm>
            <a:prstGeom prst="line">
              <a:avLst/>
            </a:prstGeom>
            <a:solidFill>
              <a:srgbClr val="B4DE86"/>
            </a:solidFill>
            <a:ln w="19050">
              <a:solidFill>
                <a:schemeClr val="bg2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4648200" y="4292600"/>
            <a:ext cx="577850" cy="523875"/>
            <a:chOff x="5110089" y="3648082"/>
            <a:chExt cx="901559" cy="523220"/>
          </a:xfrm>
        </p:grpSpPr>
        <p:sp>
          <p:nvSpPr>
            <p:cNvPr id="30809" name="AutoShape 9"/>
            <p:cNvSpPr/>
            <p:nvPr/>
          </p:nvSpPr>
          <p:spPr>
            <a:xfrm>
              <a:off x="5110089" y="3714879"/>
              <a:ext cx="868143" cy="432000"/>
            </a:xfrm>
            <a:prstGeom prst="wedgeRoundRectCallout">
              <a:avLst>
                <a:gd name="adj1" fmla="val -55500"/>
                <a:gd name="adj2" fmla="val -86884"/>
                <a:gd name="adj3" fmla="val 16667"/>
              </a:avLst>
            </a:prstGeom>
            <a:solidFill>
              <a:schemeClr val="tx1"/>
            </a:solidFill>
            <a:ln w="19050" cap="flat" cmpd="sng">
              <a:solidFill>
                <a:srgbClr val="00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4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0810" name="Text Box 9"/>
            <p:cNvSpPr txBox="1"/>
            <p:nvPr/>
          </p:nvSpPr>
          <p:spPr>
            <a:xfrm>
              <a:off x="5119692" y="3648082"/>
              <a:ext cx="891956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eaLnBrk="0" hangingPunct="0"/>
              <a:r>
                <a:rPr lang="zh-CN" altLang="en-US" sz="14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能自启动</a:t>
              </a:r>
            </a:p>
          </p:txBody>
        </p:sp>
      </p:grpSp>
      <p:sp>
        <p:nvSpPr>
          <p:cNvPr id="30811" name="标题 1"/>
          <p:cNvSpPr>
            <a:spLocks noGrp="1"/>
          </p:cNvSpPr>
          <p:nvPr>
            <p:ph type="title"/>
          </p:nvPr>
        </p:nvSpPr>
        <p:spPr>
          <a:xfrm>
            <a:off x="719138" y="549275"/>
            <a:ext cx="7772400" cy="576263"/>
          </a:xfrm>
        </p:spPr>
        <p:txBody>
          <a:bodyPr vert="horz" wrap="square" lIns="92075" tIns="46038" rIns="92075" bIns="46038" anchor="ctr"/>
          <a:lstStyle/>
          <a:p>
            <a:pPr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利用触发器设计异步计数器</a:t>
            </a:r>
            <a:endParaRPr lang="zh-CN" alt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30812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>
              <a:buSzPct val="80000"/>
              <a:buNone/>
            </a:pPr>
            <a:endParaRPr lang="zh-CN" alt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308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2075" tIns="46038" rIns="92075" bIns="46038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2"/>
                </a:solidFill>
              </a:rPr>
              <a:t>15</a:t>
            </a:fld>
            <a:endParaRPr lang="en-US" altLang="zh-CN" sz="14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42" name="Text Box 6"/>
          <p:cNvSpPr txBox="1"/>
          <p:nvPr/>
        </p:nvSpPr>
        <p:spPr>
          <a:xfrm>
            <a:off x="1323975" y="2671763"/>
            <a:ext cx="2505075" cy="3381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  <a:buSzTx/>
            </a:pPr>
            <a:r>
              <a:rPr lang="zh-CN" altLang="en-US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输出方程：</a:t>
            </a:r>
          </a:p>
        </p:txBody>
      </p:sp>
      <p:graphicFrame>
        <p:nvGraphicFramePr>
          <p:cNvPr id="679943" name="Object 7"/>
          <p:cNvGraphicFramePr>
            <a:graphicFrameLocks noChangeAspect="1"/>
          </p:cNvGraphicFramePr>
          <p:nvPr/>
        </p:nvGraphicFramePr>
        <p:xfrm>
          <a:off x="2478088" y="2686050"/>
          <a:ext cx="1214437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r:id="rId3" imgW="635000" imgH="241300" progId="Equation.3">
                  <p:embed/>
                </p:oleObj>
              </mc:Choice>
              <mc:Fallback>
                <p:oleObj r:id="rId3" imgW="635000" imgH="241300" progId="Equation.3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78088" y="2686050"/>
                        <a:ext cx="1214437" cy="34448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747" name="Picture 7" descr="ELEGLIN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088" y="1230313"/>
            <a:ext cx="7416800" cy="523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Text Box 4"/>
          <p:cNvSpPr txBox="1"/>
          <p:nvPr/>
        </p:nvSpPr>
        <p:spPr>
          <a:xfrm>
            <a:off x="1049338" y="1885950"/>
            <a:ext cx="6546850" cy="3698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>
              <a:spcBef>
                <a:spcPct val="50000"/>
              </a:spcBef>
              <a:buSzTx/>
            </a:pPr>
            <a:r>
              <a:rPr lang="en-US" altLang="zh-CN" sz="18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① </a:t>
            </a:r>
            <a:r>
              <a:rPr lang="zh-CN" altLang="en-US" sz="18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确定触发器个数：需要</a:t>
            </a:r>
            <a:r>
              <a:rPr lang="en-US" altLang="zh-CN" sz="18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4</a:t>
            </a:r>
            <a:r>
              <a:rPr lang="zh-CN" altLang="en-US" sz="18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个</a:t>
            </a:r>
            <a:r>
              <a:rPr lang="en-US" altLang="zh-CN" sz="18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</a:t>
            </a:r>
            <a:r>
              <a:rPr lang="zh-CN" altLang="en-US" sz="18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触发器</a:t>
            </a:r>
            <a:r>
              <a:rPr lang="en-US" altLang="zh-CN" sz="18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,</a:t>
            </a:r>
            <a:r>
              <a:rPr lang="zh-CN" altLang="en-US" sz="18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1800" b="1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↑</a:t>
            </a:r>
            <a:r>
              <a:rPr lang="zh-CN" altLang="en-US" sz="18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触发</a:t>
            </a:r>
          </a:p>
        </p:txBody>
      </p:sp>
      <p:sp>
        <p:nvSpPr>
          <p:cNvPr id="13" name="Text Box 6"/>
          <p:cNvSpPr txBox="1"/>
          <p:nvPr/>
        </p:nvSpPr>
        <p:spPr>
          <a:xfrm>
            <a:off x="1042988" y="2235200"/>
            <a:ext cx="2038350" cy="3698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>
              <a:spcBef>
                <a:spcPct val="50000"/>
              </a:spcBef>
              <a:buSzTx/>
            </a:pPr>
            <a:r>
              <a:rPr lang="en-US" altLang="zh-CN" sz="18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② </a:t>
            </a:r>
            <a:r>
              <a:rPr lang="zh-CN" altLang="en-US" sz="18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画状态转换图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3857625" y="2357438"/>
            <a:ext cx="4500563" cy="922337"/>
            <a:chOff x="3714744" y="1500180"/>
            <a:chExt cx="4500594" cy="922890"/>
          </a:xfrm>
        </p:grpSpPr>
        <p:graphicFrame>
          <p:nvGraphicFramePr>
            <p:cNvPr id="31751" name="Object 3"/>
            <p:cNvGraphicFramePr>
              <a:graphicFrameLocks noChangeAspect="1"/>
            </p:cNvGraphicFramePr>
            <p:nvPr/>
          </p:nvGraphicFramePr>
          <p:xfrm>
            <a:off x="3714744" y="1500180"/>
            <a:ext cx="4500594" cy="9228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6" r:id="rId6" imgW="3086100" imgH="904875" progId="Word.Picture.8">
                    <p:embed/>
                  </p:oleObj>
                </mc:Choice>
                <mc:Fallback>
                  <p:oleObj r:id="rId6" imgW="3086100" imgH="904875" progId="Word.Picture.8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7"/>
                        <a:srcRect t="14833" r="8696"/>
                        <a:stretch>
                          <a:fillRect/>
                        </a:stretch>
                      </p:blipFill>
                      <p:spPr>
                        <a:xfrm>
                          <a:off x="3714744" y="1500180"/>
                          <a:ext cx="4500594" cy="922890"/>
                        </a:xfrm>
                        <a:prstGeom prst="rect">
                          <a:avLst/>
                        </a:prstGeom>
                        <a:solidFill>
                          <a:srgbClr val="F8F8F8"/>
                        </a:solidFill>
                        <a:ln w="28575" cap="flat" cmpd="sng">
                          <a:solidFill>
                            <a:srgbClr val="66FF66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椭圆 13"/>
            <p:cNvSpPr/>
            <p:nvPr/>
          </p:nvSpPr>
          <p:spPr bwMode="auto">
            <a:xfrm>
              <a:off x="5507838" y="1585906"/>
              <a:ext cx="428628" cy="214314"/>
            </a:xfrm>
            <a:prstGeom prst="ellipse">
              <a:avLst/>
            </a:prstGeom>
            <a:noFill/>
            <a:ln w="9525" cap="flat" cmpd="sng" algn="ctr">
              <a:solidFill>
                <a:schemeClr val="bg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椭圆 14"/>
            <p:cNvSpPr/>
            <p:nvPr/>
          </p:nvSpPr>
          <p:spPr bwMode="auto">
            <a:xfrm>
              <a:off x="6057910" y="1585904"/>
              <a:ext cx="428628" cy="214314"/>
            </a:xfrm>
            <a:prstGeom prst="ellipse">
              <a:avLst/>
            </a:prstGeom>
            <a:noFill/>
            <a:ln w="9525" cap="flat" cmpd="sng" algn="ctr">
              <a:solidFill>
                <a:schemeClr val="bg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椭圆 15"/>
            <p:cNvSpPr/>
            <p:nvPr/>
          </p:nvSpPr>
          <p:spPr bwMode="auto">
            <a:xfrm>
              <a:off x="6622270" y="1593050"/>
              <a:ext cx="428628" cy="214314"/>
            </a:xfrm>
            <a:prstGeom prst="ellipse">
              <a:avLst/>
            </a:prstGeom>
            <a:noFill/>
            <a:ln w="9525" cap="flat" cmpd="sng" algn="ctr">
              <a:solidFill>
                <a:schemeClr val="bg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椭圆 16"/>
            <p:cNvSpPr/>
            <p:nvPr/>
          </p:nvSpPr>
          <p:spPr bwMode="auto">
            <a:xfrm>
              <a:off x="7158054" y="1593050"/>
              <a:ext cx="428628" cy="214314"/>
            </a:xfrm>
            <a:prstGeom prst="ellipse">
              <a:avLst/>
            </a:prstGeom>
            <a:noFill/>
            <a:ln w="9525" cap="flat" cmpd="sng" algn="ctr">
              <a:solidFill>
                <a:schemeClr val="bg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椭圆 17"/>
            <p:cNvSpPr/>
            <p:nvPr/>
          </p:nvSpPr>
          <p:spPr bwMode="auto">
            <a:xfrm>
              <a:off x="7715272" y="1593050"/>
              <a:ext cx="428628" cy="214314"/>
            </a:xfrm>
            <a:prstGeom prst="ellipse">
              <a:avLst/>
            </a:prstGeom>
            <a:noFill/>
            <a:ln w="9525" cap="flat" cmpd="sng" algn="ctr">
              <a:solidFill>
                <a:schemeClr val="bg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椭圆 18"/>
            <p:cNvSpPr/>
            <p:nvPr/>
          </p:nvSpPr>
          <p:spPr bwMode="auto">
            <a:xfrm>
              <a:off x="5529270" y="2064540"/>
              <a:ext cx="428628" cy="214314"/>
            </a:xfrm>
            <a:prstGeom prst="ellipse">
              <a:avLst/>
            </a:prstGeom>
            <a:noFill/>
            <a:ln w="9525" cap="flat" cmpd="sng" algn="ctr">
              <a:solidFill>
                <a:schemeClr val="bg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椭圆 19"/>
            <p:cNvSpPr/>
            <p:nvPr/>
          </p:nvSpPr>
          <p:spPr bwMode="auto">
            <a:xfrm>
              <a:off x="6079342" y="2064538"/>
              <a:ext cx="428628" cy="214314"/>
            </a:xfrm>
            <a:prstGeom prst="ellipse">
              <a:avLst/>
            </a:prstGeom>
            <a:noFill/>
            <a:ln w="9525" cap="flat" cmpd="sng" algn="ctr">
              <a:solidFill>
                <a:schemeClr val="bg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椭圆 20"/>
            <p:cNvSpPr/>
            <p:nvPr/>
          </p:nvSpPr>
          <p:spPr bwMode="auto">
            <a:xfrm>
              <a:off x="6615126" y="2064540"/>
              <a:ext cx="428628" cy="214314"/>
            </a:xfrm>
            <a:prstGeom prst="ellipse">
              <a:avLst/>
            </a:prstGeom>
            <a:noFill/>
            <a:ln w="9525" cap="flat" cmpd="sng" algn="ctr">
              <a:solidFill>
                <a:schemeClr val="bg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椭圆 21"/>
            <p:cNvSpPr/>
            <p:nvPr/>
          </p:nvSpPr>
          <p:spPr bwMode="auto">
            <a:xfrm>
              <a:off x="7165198" y="2071684"/>
              <a:ext cx="428628" cy="214314"/>
            </a:xfrm>
            <a:prstGeom prst="ellipse">
              <a:avLst/>
            </a:prstGeom>
            <a:noFill/>
            <a:ln w="9525" cap="flat" cmpd="sng" algn="ctr">
              <a:solidFill>
                <a:schemeClr val="bg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椭圆 22"/>
            <p:cNvSpPr/>
            <p:nvPr/>
          </p:nvSpPr>
          <p:spPr bwMode="auto">
            <a:xfrm>
              <a:off x="7722416" y="2071684"/>
              <a:ext cx="428628" cy="214314"/>
            </a:xfrm>
            <a:prstGeom prst="ellipse">
              <a:avLst/>
            </a:prstGeom>
            <a:noFill/>
            <a:ln w="9525" cap="flat" cmpd="sng" algn="ctr">
              <a:solidFill>
                <a:schemeClr val="bg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7" name="Text Box 2"/>
          <p:cNvSpPr txBox="1"/>
          <p:nvPr/>
        </p:nvSpPr>
        <p:spPr>
          <a:xfrm>
            <a:off x="1035050" y="3214688"/>
            <a:ext cx="2714625" cy="3698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>
              <a:spcBef>
                <a:spcPct val="50000"/>
              </a:spcBef>
              <a:buSzTx/>
            </a:pPr>
            <a:r>
              <a:rPr lang="en-US" altLang="zh-CN" sz="18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③ </a:t>
            </a:r>
            <a:r>
              <a:rPr lang="zh-CN" altLang="en-US" sz="18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确定触发器</a:t>
            </a:r>
            <a:r>
              <a:rPr lang="en-US" altLang="zh-CN" sz="18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CP</a:t>
            </a:r>
            <a:r>
              <a:rPr lang="zh-CN" altLang="en-US" sz="18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的接法</a:t>
            </a:r>
          </a:p>
        </p:txBody>
      </p:sp>
      <p:graphicFrame>
        <p:nvGraphicFramePr>
          <p:cNvPr id="3077" name="Object 43"/>
          <p:cNvGraphicFramePr>
            <a:graphicFrameLocks noChangeAspect="1"/>
          </p:cNvGraphicFramePr>
          <p:nvPr/>
        </p:nvGraphicFramePr>
        <p:xfrm>
          <a:off x="1357313" y="3786188"/>
          <a:ext cx="4921250" cy="141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r:id="rId8" imgW="4057650" imgH="1685925" progId="Word.Picture.8">
                  <p:embed/>
                </p:oleObj>
              </mc:Choice>
              <mc:Fallback>
                <p:oleObj r:id="rId8" imgW="4057650" imgH="1685925" progId="Word.Picture.8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9"/>
                      <a:srcRect t="4498" b="3281"/>
                      <a:stretch>
                        <a:fillRect/>
                      </a:stretch>
                    </p:blipFill>
                    <p:spPr>
                      <a:xfrm>
                        <a:off x="1357313" y="3786188"/>
                        <a:ext cx="4921250" cy="1414462"/>
                      </a:xfrm>
                      <a:prstGeom prst="rect">
                        <a:avLst/>
                      </a:prstGeom>
                      <a:solidFill>
                        <a:srgbClr val="F8F8F8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Group 61"/>
          <p:cNvGrpSpPr/>
          <p:nvPr/>
        </p:nvGrpSpPr>
        <p:grpSpPr>
          <a:xfrm>
            <a:off x="1814513" y="3922713"/>
            <a:ext cx="3992562" cy="395287"/>
            <a:chOff x="1008" y="432"/>
            <a:chExt cx="4454" cy="384"/>
          </a:xfrm>
        </p:grpSpPr>
        <p:sp>
          <p:nvSpPr>
            <p:cNvPr id="31765" name="Line 62"/>
            <p:cNvSpPr/>
            <p:nvPr/>
          </p:nvSpPr>
          <p:spPr>
            <a:xfrm>
              <a:off x="1008" y="432"/>
              <a:ext cx="1" cy="384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66" name="Line 63"/>
            <p:cNvSpPr/>
            <p:nvPr/>
          </p:nvSpPr>
          <p:spPr>
            <a:xfrm>
              <a:off x="1503" y="432"/>
              <a:ext cx="1" cy="384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67" name="Line 64"/>
            <p:cNvSpPr/>
            <p:nvPr/>
          </p:nvSpPr>
          <p:spPr>
            <a:xfrm>
              <a:off x="1991" y="432"/>
              <a:ext cx="1" cy="384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68" name="Line 65"/>
            <p:cNvSpPr/>
            <p:nvPr/>
          </p:nvSpPr>
          <p:spPr>
            <a:xfrm>
              <a:off x="2487" y="432"/>
              <a:ext cx="1" cy="384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69" name="Line 66"/>
            <p:cNvSpPr/>
            <p:nvPr/>
          </p:nvSpPr>
          <p:spPr>
            <a:xfrm>
              <a:off x="2983" y="432"/>
              <a:ext cx="1" cy="384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70" name="Line 67"/>
            <p:cNvSpPr/>
            <p:nvPr/>
          </p:nvSpPr>
          <p:spPr>
            <a:xfrm>
              <a:off x="3485" y="432"/>
              <a:ext cx="1" cy="384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71" name="Line 68"/>
            <p:cNvSpPr/>
            <p:nvPr/>
          </p:nvSpPr>
          <p:spPr>
            <a:xfrm>
              <a:off x="3971" y="432"/>
              <a:ext cx="1" cy="384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72" name="Line 69"/>
            <p:cNvSpPr/>
            <p:nvPr/>
          </p:nvSpPr>
          <p:spPr>
            <a:xfrm>
              <a:off x="4464" y="432"/>
              <a:ext cx="1" cy="384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73" name="Line 70"/>
            <p:cNvSpPr/>
            <p:nvPr/>
          </p:nvSpPr>
          <p:spPr>
            <a:xfrm>
              <a:off x="4957" y="432"/>
              <a:ext cx="1" cy="384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74" name="Line 71"/>
            <p:cNvSpPr/>
            <p:nvPr/>
          </p:nvSpPr>
          <p:spPr>
            <a:xfrm>
              <a:off x="5461" y="432"/>
              <a:ext cx="1" cy="384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0" name="Group 72"/>
          <p:cNvGrpSpPr/>
          <p:nvPr/>
        </p:nvGrpSpPr>
        <p:grpSpPr>
          <a:xfrm>
            <a:off x="2249488" y="4365625"/>
            <a:ext cx="2659062" cy="250825"/>
            <a:chOff x="1488" y="816"/>
            <a:chExt cx="1675" cy="302"/>
          </a:xfrm>
        </p:grpSpPr>
        <p:sp>
          <p:nvSpPr>
            <p:cNvPr id="31776" name="Line 73"/>
            <p:cNvSpPr/>
            <p:nvPr/>
          </p:nvSpPr>
          <p:spPr>
            <a:xfrm>
              <a:off x="1488" y="816"/>
              <a:ext cx="1" cy="302"/>
            </a:xfrm>
            <a:prstGeom prst="line">
              <a:avLst/>
            </a:prstGeom>
            <a:ln w="19050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77" name="Line 74"/>
            <p:cNvSpPr/>
            <p:nvPr/>
          </p:nvSpPr>
          <p:spPr>
            <a:xfrm>
              <a:off x="2051" y="816"/>
              <a:ext cx="1" cy="302"/>
            </a:xfrm>
            <a:prstGeom prst="line">
              <a:avLst/>
            </a:prstGeom>
            <a:ln w="19050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78" name="Line 75"/>
            <p:cNvSpPr/>
            <p:nvPr/>
          </p:nvSpPr>
          <p:spPr>
            <a:xfrm>
              <a:off x="2609" y="816"/>
              <a:ext cx="1" cy="302"/>
            </a:xfrm>
            <a:prstGeom prst="line">
              <a:avLst/>
            </a:prstGeom>
            <a:ln w="19050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79" name="Line 76"/>
            <p:cNvSpPr/>
            <p:nvPr/>
          </p:nvSpPr>
          <p:spPr>
            <a:xfrm>
              <a:off x="3162" y="816"/>
              <a:ext cx="1" cy="302"/>
            </a:xfrm>
            <a:prstGeom prst="line">
              <a:avLst/>
            </a:prstGeom>
            <a:ln w="19050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5" name="Group 77"/>
          <p:cNvGrpSpPr/>
          <p:nvPr/>
        </p:nvGrpSpPr>
        <p:grpSpPr>
          <a:xfrm>
            <a:off x="3149600" y="4629150"/>
            <a:ext cx="1758950" cy="287338"/>
            <a:chOff x="2400" y="1167"/>
            <a:chExt cx="1108" cy="391"/>
          </a:xfrm>
        </p:grpSpPr>
        <p:sp>
          <p:nvSpPr>
            <p:cNvPr id="31781" name="Line 78"/>
            <p:cNvSpPr/>
            <p:nvPr/>
          </p:nvSpPr>
          <p:spPr>
            <a:xfrm>
              <a:off x="2400" y="1174"/>
              <a:ext cx="1" cy="384"/>
            </a:xfrm>
            <a:prstGeom prst="line">
              <a:avLst/>
            </a:prstGeom>
            <a:ln w="190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82" name="Line 79"/>
            <p:cNvSpPr/>
            <p:nvPr/>
          </p:nvSpPr>
          <p:spPr>
            <a:xfrm>
              <a:off x="3507" y="1167"/>
              <a:ext cx="1" cy="384"/>
            </a:xfrm>
            <a:prstGeom prst="line">
              <a:avLst/>
            </a:prstGeom>
            <a:ln w="190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8" name="Group 80"/>
          <p:cNvGrpSpPr/>
          <p:nvPr/>
        </p:nvGrpSpPr>
        <p:grpSpPr>
          <a:xfrm>
            <a:off x="4908550" y="4422775"/>
            <a:ext cx="895350" cy="719138"/>
            <a:chOff x="4235" y="816"/>
            <a:chExt cx="564" cy="1104"/>
          </a:xfrm>
        </p:grpSpPr>
        <p:sp>
          <p:nvSpPr>
            <p:cNvPr id="31784" name="Line 81"/>
            <p:cNvSpPr/>
            <p:nvPr/>
          </p:nvSpPr>
          <p:spPr>
            <a:xfrm>
              <a:off x="4235" y="816"/>
              <a:ext cx="1" cy="1104"/>
            </a:xfrm>
            <a:prstGeom prst="line">
              <a:avLst/>
            </a:prstGeom>
            <a:ln w="19050" cap="flat" cmpd="sng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85" name="Line 82"/>
            <p:cNvSpPr/>
            <p:nvPr/>
          </p:nvSpPr>
          <p:spPr>
            <a:xfrm>
              <a:off x="4798" y="816"/>
              <a:ext cx="1" cy="1104"/>
            </a:xfrm>
            <a:prstGeom prst="line">
              <a:avLst/>
            </a:prstGeom>
            <a:ln w="19050" cap="flat" cmpd="sng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51" name="Text Box 51"/>
          <p:cNvSpPr txBox="1"/>
          <p:nvPr/>
        </p:nvSpPr>
        <p:spPr>
          <a:xfrm>
            <a:off x="1214755" y="5407025"/>
            <a:ext cx="6896735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选择时钟脉冲的基本原则：在满足翻转要求的条件下，触发沿越少越好。</a:t>
            </a:r>
          </a:p>
        </p:txBody>
      </p:sp>
      <p:graphicFrame>
        <p:nvGraphicFramePr>
          <p:cNvPr id="52" name="Object 46"/>
          <p:cNvGraphicFramePr>
            <a:graphicFrameLocks noChangeAspect="1"/>
          </p:cNvGraphicFramePr>
          <p:nvPr/>
        </p:nvGraphicFramePr>
        <p:xfrm>
          <a:off x="6869113" y="3860800"/>
          <a:ext cx="103505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" r:id="rId10" imgW="622300" imgH="228600" progId="Equation.3">
                  <p:embed/>
                </p:oleObj>
              </mc:Choice>
              <mc:Fallback>
                <p:oleObj r:id="rId10" imgW="622300" imgH="2286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869113" y="3860800"/>
                        <a:ext cx="1035050" cy="285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47"/>
          <p:cNvGraphicFramePr>
            <a:graphicFrameLocks noChangeAspect="1"/>
          </p:cNvGraphicFramePr>
          <p:nvPr/>
        </p:nvGraphicFramePr>
        <p:xfrm>
          <a:off x="6869113" y="4175125"/>
          <a:ext cx="88582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r:id="rId12" imgW="558800" imgH="241300" progId="Equation.3">
                  <p:embed/>
                </p:oleObj>
              </mc:Choice>
              <mc:Fallback>
                <p:oleObj r:id="rId12" imgW="558800" imgH="2413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869113" y="4175125"/>
                        <a:ext cx="885825" cy="285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48"/>
          <p:cNvGraphicFramePr>
            <a:graphicFrameLocks noChangeAspect="1"/>
          </p:cNvGraphicFramePr>
          <p:nvPr/>
        </p:nvGraphicFramePr>
        <p:xfrm>
          <a:off x="6869113" y="4446588"/>
          <a:ext cx="957262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r:id="rId14" imgW="558800" imgH="228600" progId="Equation.3">
                  <p:embed/>
                </p:oleObj>
              </mc:Choice>
              <mc:Fallback>
                <p:oleObj r:id="rId14" imgW="558800" imgH="2286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869113" y="4446588"/>
                        <a:ext cx="957262" cy="287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AutoShape 49"/>
          <p:cNvSpPr/>
          <p:nvPr/>
        </p:nvSpPr>
        <p:spPr>
          <a:xfrm>
            <a:off x="6732588" y="3910013"/>
            <a:ext cx="107950" cy="1044575"/>
          </a:xfrm>
          <a:prstGeom prst="leftBrace">
            <a:avLst>
              <a:gd name="adj1" fmla="val 94479"/>
              <a:gd name="adj2" fmla="val 50000"/>
            </a:avLst>
          </a:prstGeom>
          <a:noFill/>
          <a:ln w="1905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0" hangingPunct="0"/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6" name="Object 60"/>
          <p:cNvGraphicFramePr>
            <a:graphicFrameLocks noChangeAspect="1"/>
          </p:cNvGraphicFramePr>
          <p:nvPr/>
        </p:nvGraphicFramePr>
        <p:xfrm>
          <a:off x="6869113" y="4718050"/>
          <a:ext cx="957262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r:id="rId16" imgW="571500" imgH="241300" progId="Equation.3">
                  <p:embed/>
                </p:oleObj>
              </mc:Choice>
              <mc:Fallback>
                <p:oleObj r:id="rId16" imgW="571500" imgH="2413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869113" y="4718050"/>
                        <a:ext cx="957262" cy="301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92" name="标题 1"/>
          <p:cNvSpPr>
            <a:spLocks noGrp="1"/>
          </p:cNvSpPr>
          <p:nvPr>
            <p:ph type="title"/>
          </p:nvPr>
        </p:nvSpPr>
        <p:spPr>
          <a:xfrm>
            <a:off x="719138" y="549275"/>
            <a:ext cx="7772400" cy="576263"/>
          </a:xfrm>
        </p:spPr>
        <p:txBody>
          <a:bodyPr vert="horz" wrap="square" lIns="92075" tIns="46038" rIns="92075" bIns="46038" anchor="ctr"/>
          <a:lstStyle/>
          <a:p>
            <a:pPr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利用触发器设计异步计数器</a:t>
            </a:r>
            <a:endParaRPr lang="zh-CN" alt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3575" y="1446213"/>
            <a:ext cx="7772400" cy="46799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例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2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：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用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D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触发器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设计实现十进制异步加法计数器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79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2075" tIns="46038" rIns="92075" bIns="46038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2"/>
                </a:solidFill>
              </a:rPr>
              <a:t>16</a:t>
            </a:fld>
            <a:endParaRPr lang="en-US" altLang="zh-CN" sz="14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" fill="hold"/>
                                        <p:tgtEl>
                                          <p:spTgt spid="67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" fill="hold"/>
                                        <p:tgtEl>
                                          <p:spTgt spid="67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67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9942" grpId="0" build="p"/>
      <p:bldP spid="12" grpId="0"/>
      <p:bldP spid="13" grpId="0"/>
      <p:bldP spid="27" grpId="0"/>
      <p:bldP spid="51" grpId="0"/>
      <p:bldP spid="5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矩形 186"/>
          <p:cNvSpPr/>
          <p:nvPr/>
        </p:nvSpPr>
        <p:spPr bwMode="auto">
          <a:xfrm>
            <a:off x="6443663" y="2025650"/>
            <a:ext cx="360363" cy="1835150"/>
          </a:xfrm>
          <a:prstGeom prst="rect">
            <a:avLst/>
          </a:prstGeom>
          <a:solidFill>
            <a:srgbClr val="BDFFBD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5" name="矩形 184"/>
          <p:cNvSpPr/>
          <p:nvPr/>
        </p:nvSpPr>
        <p:spPr bwMode="auto">
          <a:xfrm>
            <a:off x="6813550" y="2000250"/>
            <a:ext cx="287338" cy="1836738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" name="矩形 183"/>
          <p:cNvSpPr/>
          <p:nvPr/>
        </p:nvSpPr>
        <p:spPr bwMode="auto">
          <a:xfrm>
            <a:off x="6072188" y="2009775"/>
            <a:ext cx="360363" cy="1835150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3" name="矩形 182"/>
          <p:cNvSpPr/>
          <p:nvPr/>
        </p:nvSpPr>
        <p:spPr bwMode="auto">
          <a:xfrm>
            <a:off x="7107238" y="2011363"/>
            <a:ext cx="360363" cy="18367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1" name="矩形 180"/>
          <p:cNvSpPr/>
          <p:nvPr/>
        </p:nvSpPr>
        <p:spPr bwMode="auto">
          <a:xfrm>
            <a:off x="4564063" y="2014538"/>
            <a:ext cx="1484313" cy="18367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2" name="矩形 181"/>
          <p:cNvSpPr/>
          <p:nvPr/>
        </p:nvSpPr>
        <p:spPr bwMode="auto">
          <a:xfrm>
            <a:off x="3230563" y="2011363"/>
            <a:ext cx="1317625" cy="18367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216275" y="1557338"/>
          <a:ext cx="5460067" cy="229000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73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9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9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39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39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39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39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39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39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9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7397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9918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9918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9918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9918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17689">
                <a:tc gridSpan="4">
                  <a:txBody>
                    <a:bodyPr/>
                    <a:lstStyle/>
                    <a:p>
                      <a:pPr algn="l"/>
                      <a:r>
                        <a:rPr lang="zh-CN" altLang="en-US" sz="1200" b="1" kern="1200" baseline="0" dirty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现态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200" b="1" kern="1200" baseline="0" dirty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次态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zh-CN" altLang="en-US" sz="1200" b="1" kern="1200" baseline="0" dirty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输入       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1200" b="1" kern="1200" baseline="-250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1200" b="1" kern="1200" baseline="300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</a:t>
                      </a:r>
                      <a:endParaRPr lang="zh-CN" altLang="en-US" sz="1200" b="1" kern="1200" baseline="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1200" b="1" kern="1200" baseline="-250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200" b="1" kern="1200" baseline="300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</a:t>
                      </a:r>
                      <a:endParaRPr lang="zh-CN" altLang="en-US" sz="1200" b="1" kern="1200" baseline="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1200" b="1" kern="1200" baseline="-250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1200" b="1" kern="1200" baseline="300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</a:t>
                      </a:r>
                      <a:endParaRPr lang="zh-CN" altLang="en-US" sz="1200" b="1" kern="1200" baseline="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+mj-lt"/>
                        </a:rPr>
                        <a:t>Q</a:t>
                      </a:r>
                      <a:r>
                        <a:rPr lang="en-US" altLang="zh-CN" sz="1200" b="1" baseline="-25000" dirty="0">
                          <a:latin typeface="+mj-lt"/>
                        </a:rPr>
                        <a:t>0</a:t>
                      </a:r>
                      <a:r>
                        <a:rPr lang="en-US" altLang="zh-CN" sz="1200" b="1" baseline="30000" dirty="0">
                          <a:latin typeface="+mj-lt"/>
                        </a:rPr>
                        <a:t>n</a:t>
                      </a:r>
                      <a:endParaRPr lang="zh-CN" altLang="en-US" sz="1200" b="1" baseline="30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+mj-lt"/>
                        </a:rPr>
                        <a:t>Q</a:t>
                      </a:r>
                      <a:r>
                        <a:rPr lang="en-US" altLang="zh-CN" sz="1200" b="1" baseline="-25000" dirty="0">
                          <a:latin typeface="+mj-lt"/>
                        </a:rPr>
                        <a:t>3</a:t>
                      </a:r>
                      <a:r>
                        <a:rPr lang="en-US" altLang="zh-CN" sz="1200" b="1" baseline="30000" dirty="0">
                          <a:latin typeface="+mj-lt"/>
                        </a:rPr>
                        <a:t>n+1</a:t>
                      </a:r>
                      <a:endParaRPr lang="zh-CN" altLang="en-US" sz="1200" b="1" baseline="30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1200" b="1" kern="1200" baseline="-250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200" b="1" kern="1200" baseline="300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n+1</a:t>
                      </a:r>
                      <a:endParaRPr lang="zh-CN" altLang="en-US" sz="1200" b="1" kern="1200" baseline="300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1200" b="1" kern="1200" baseline="-250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1200" b="1" kern="1200" baseline="300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n+1</a:t>
                      </a:r>
                      <a:endParaRPr lang="zh-CN" altLang="en-US" sz="1200" b="1" kern="1200" baseline="300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+mj-lt"/>
                        </a:rPr>
                        <a:t>Q</a:t>
                      </a:r>
                      <a:r>
                        <a:rPr lang="en-US" altLang="zh-CN" sz="1200" b="1" baseline="-25000" dirty="0">
                          <a:latin typeface="+mj-lt"/>
                        </a:rPr>
                        <a:t>0</a:t>
                      </a:r>
                      <a:r>
                        <a:rPr lang="en-US" altLang="zh-CN" sz="1200" b="1" baseline="30000" dirty="0">
                          <a:latin typeface="+mj-lt"/>
                        </a:rPr>
                        <a:t>n+1</a:t>
                      </a:r>
                      <a:endParaRPr lang="zh-CN" altLang="en-US" sz="1200" b="1" baseline="30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kern="1200" baseline="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CP</a:t>
                      </a:r>
                      <a:r>
                        <a:rPr lang="en-US" altLang="zh-CN" sz="1200" b="1" kern="1200" baseline="-250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kern="1200" baseline="-250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kern="1200" baseline="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CP</a:t>
                      </a:r>
                      <a:r>
                        <a:rPr lang="en-US" altLang="zh-CN" sz="1200" b="1" kern="1200" baseline="-250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baseline="-250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baseline="0" dirty="0">
                          <a:solidFill>
                            <a:schemeClr val="bg2"/>
                          </a:solidFill>
                          <a:latin typeface="+mj-lt"/>
                        </a:rPr>
                        <a:t>CP</a:t>
                      </a:r>
                      <a:r>
                        <a:rPr lang="en-US" altLang="zh-CN" sz="1200" b="1" baseline="-25000" dirty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 baseline="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CP</a:t>
                      </a:r>
                      <a:r>
                        <a:rPr lang="en-US" altLang="zh-CN" sz="1200" b="1" kern="1200" baseline="-250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baseline="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kern="1200" baseline="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altLang="zh-CN" sz="1200" b="1" kern="1200" baseline="-250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kern="1200" baseline="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kern="1200" baseline="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altLang="zh-CN" sz="1200" b="1" kern="1200" baseline="-250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baseline="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kern="1200" baseline="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altLang="zh-CN" sz="1200" b="1" kern="1200" baseline="-250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kern="1200" baseline="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kern="1200" baseline="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altLang="zh-CN" sz="1200" b="1" kern="1200" baseline="-250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baseline="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2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200" b="1" dirty="0">
                          <a:solidFill>
                            <a:schemeClr val="bg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↑</a:t>
                      </a:r>
                      <a:endParaRPr lang="zh-CN" altLang="en-US" sz="12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2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kern="120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2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2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rgbClr val="FF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200" b="1" dirty="0"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↑</a:t>
                      </a:r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200" b="1" dirty="0"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↑</a:t>
                      </a:r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200" b="1" dirty="0">
                          <a:solidFill>
                            <a:schemeClr val="bg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↑</a:t>
                      </a:r>
                      <a:endParaRPr lang="zh-CN" altLang="en-US" sz="12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rgbClr val="FF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kern="120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2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2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200" b="1">
                          <a:solidFill>
                            <a:schemeClr val="bg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↑</a:t>
                      </a:r>
                      <a:endParaRPr lang="zh-CN" altLang="en-US" sz="12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kern="120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2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2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kern="1200" dirty="0">
                        <a:solidFill>
                          <a:srgbClr val="FF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rgbClr val="FF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1" kern="1200" dirty="0"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cs typeface="+mn-cs"/>
                        </a:rPr>
                        <a:t>↑</a:t>
                      </a:r>
                      <a:endParaRPr kumimoji="0" lang="zh-CN" altLang="en-US" sz="1200" b="1" kern="1200" dirty="0">
                        <a:solidFill>
                          <a:srgbClr val="C00000"/>
                        </a:solidFill>
                        <a:effectLst/>
                        <a:latin typeface="宋体" panose="02010600030101010101" pitchFamily="2" charset="-122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1" kern="1200" dirty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cs typeface="+mn-cs"/>
                        </a:rPr>
                        <a:t>↑</a:t>
                      </a:r>
                      <a:endParaRPr kumimoji="0" lang="zh-CN" altLang="en-US" sz="1200" b="1" kern="1200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1" kern="1200" dirty="0"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cs typeface="+mn-cs"/>
                        </a:rPr>
                        <a:t>↑</a:t>
                      </a:r>
                      <a:endParaRPr kumimoji="0" lang="zh-CN" altLang="en-US" sz="1200" b="1" kern="1200" dirty="0">
                        <a:solidFill>
                          <a:srgbClr val="C00000"/>
                        </a:solidFill>
                        <a:effectLst/>
                        <a:latin typeface="宋体" panose="02010600030101010101" pitchFamily="2" charset="-122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200" b="1">
                          <a:solidFill>
                            <a:schemeClr val="bg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↑</a:t>
                      </a:r>
                      <a:endParaRPr lang="zh-CN" altLang="en-US" sz="12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rgbClr val="FF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rgbClr val="FF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2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200" b="1">
                          <a:solidFill>
                            <a:schemeClr val="bg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↑</a:t>
                      </a:r>
                      <a:endParaRPr lang="zh-CN" altLang="en-US" sz="12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kern="120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2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42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kern="1200" dirty="0">
                        <a:solidFill>
                          <a:srgbClr val="FF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rgbClr val="FF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1" kern="1200" dirty="0"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cs typeface="+mn-cs"/>
                        </a:rPr>
                        <a:t>↑</a:t>
                      </a:r>
                      <a:endParaRPr kumimoji="0" lang="zh-CN" altLang="en-US" sz="1200" b="1" kern="1200" dirty="0">
                        <a:solidFill>
                          <a:srgbClr val="C00000"/>
                        </a:solidFill>
                        <a:effectLst/>
                        <a:latin typeface="宋体" panose="02010600030101010101" pitchFamily="2" charset="-122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1" kern="1200" dirty="0"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cs typeface="+mn-cs"/>
                        </a:rPr>
                        <a:t>↑</a:t>
                      </a:r>
                      <a:endParaRPr kumimoji="0" lang="zh-CN" altLang="en-US" sz="1200" b="1" kern="1200" dirty="0">
                        <a:solidFill>
                          <a:srgbClr val="C00000"/>
                        </a:solidFill>
                        <a:effectLst/>
                        <a:latin typeface="宋体" panose="02010600030101010101" pitchFamily="2" charset="-122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200" b="1" dirty="0">
                          <a:solidFill>
                            <a:schemeClr val="bg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↑</a:t>
                      </a:r>
                      <a:endParaRPr lang="zh-CN" altLang="en-US" sz="12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rgbClr val="FF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kern="120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2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kern="1200" dirty="0">
                        <a:solidFill>
                          <a:srgbClr val="FF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42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200" b="1" dirty="0">
                          <a:solidFill>
                            <a:schemeClr val="bg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↑</a:t>
                      </a:r>
                      <a:endParaRPr lang="zh-CN" altLang="en-US" sz="12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kern="120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2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42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kern="1200" dirty="0">
                        <a:solidFill>
                          <a:srgbClr val="FF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rgbClr val="FF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1" kern="1200" dirty="0"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cs typeface="+mn-cs"/>
                        </a:rPr>
                        <a:t>↑</a:t>
                      </a:r>
                      <a:endParaRPr kumimoji="0" lang="zh-CN" altLang="en-US" sz="1200" b="1" kern="1200" dirty="0">
                        <a:solidFill>
                          <a:srgbClr val="C00000"/>
                        </a:solidFill>
                        <a:effectLst/>
                        <a:latin typeface="宋体" panose="02010600030101010101" pitchFamily="2" charset="-122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1" kern="1200" dirty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cs typeface="+mn-cs"/>
                        </a:rPr>
                        <a:t>↑</a:t>
                      </a:r>
                      <a:endParaRPr kumimoji="0" lang="zh-CN" altLang="en-US" sz="1200" b="1" kern="1200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1" kern="1200" dirty="0"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cs typeface="+mn-cs"/>
                        </a:rPr>
                        <a:t>↑</a:t>
                      </a:r>
                      <a:endParaRPr kumimoji="0" lang="zh-CN" altLang="en-US" sz="1200" b="1" kern="1200" dirty="0">
                        <a:solidFill>
                          <a:srgbClr val="C00000"/>
                        </a:solidFill>
                        <a:effectLst/>
                        <a:latin typeface="宋体" panose="02010600030101010101" pitchFamily="2" charset="-122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200" b="1">
                          <a:solidFill>
                            <a:schemeClr val="bg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↑</a:t>
                      </a:r>
                      <a:endParaRPr lang="zh-CN" altLang="en-US" sz="12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kern="1200" dirty="0">
                        <a:solidFill>
                          <a:srgbClr val="FF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rgbClr val="FF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42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200" b="1" dirty="0">
                          <a:solidFill>
                            <a:schemeClr val="bg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↑</a:t>
                      </a:r>
                      <a:endParaRPr lang="zh-CN" altLang="en-US" sz="12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2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42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kern="1200" dirty="0">
                        <a:solidFill>
                          <a:srgbClr val="FF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rgbClr val="FF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1" kern="1200" dirty="0"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cs typeface="+mn-cs"/>
                        </a:rPr>
                        <a:t>↑</a:t>
                      </a:r>
                      <a:endParaRPr kumimoji="0" lang="zh-CN" altLang="en-US" sz="1200" b="1" kern="1200" dirty="0">
                        <a:solidFill>
                          <a:srgbClr val="C00000"/>
                        </a:solidFill>
                        <a:effectLst/>
                        <a:latin typeface="宋体" panose="02010600030101010101" pitchFamily="2" charset="-122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1" kern="1200" dirty="0"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cs typeface="+mn-cs"/>
                        </a:rPr>
                        <a:t>↑</a:t>
                      </a:r>
                      <a:endParaRPr kumimoji="0" lang="zh-CN" altLang="en-US" sz="1200" b="1" kern="1200" dirty="0">
                        <a:solidFill>
                          <a:srgbClr val="C00000"/>
                        </a:solidFill>
                        <a:effectLst/>
                        <a:latin typeface="宋体" panose="02010600030101010101" pitchFamily="2" charset="-122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200" b="1" dirty="0">
                          <a:solidFill>
                            <a:schemeClr val="bg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↑</a:t>
                      </a:r>
                      <a:endParaRPr lang="zh-CN" altLang="en-US" sz="12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2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pSp>
        <p:nvGrpSpPr>
          <p:cNvPr id="32986" name="组合 2"/>
          <p:cNvGrpSpPr/>
          <p:nvPr/>
        </p:nvGrpSpPr>
        <p:grpSpPr>
          <a:xfrm>
            <a:off x="1328738" y="1984375"/>
            <a:ext cx="1171575" cy="1158875"/>
            <a:chOff x="6907180" y="2857502"/>
            <a:chExt cx="1171759" cy="1158536"/>
          </a:xfrm>
        </p:grpSpPr>
        <p:graphicFrame>
          <p:nvGraphicFramePr>
            <p:cNvPr id="32987" name="Object 46"/>
            <p:cNvGraphicFramePr>
              <a:graphicFrameLocks noChangeAspect="1"/>
            </p:cNvGraphicFramePr>
            <p:nvPr/>
          </p:nvGraphicFramePr>
          <p:xfrm>
            <a:off x="7043766" y="2857502"/>
            <a:ext cx="1035173" cy="2857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9" r:id="rId4" imgW="622300" imgH="228600" progId="Equation.3">
                    <p:embed/>
                  </p:oleObj>
                </mc:Choice>
                <mc:Fallback>
                  <p:oleObj r:id="rId4" imgW="622300" imgH="228600" progId="Equation.3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7043766" y="2857502"/>
                          <a:ext cx="1035173" cy="2857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988" name="Object 47"/>
            <p:cNvGraphicFramePr>
              <a:graphicFrameLocks noChangeAspect="1"/>
            </p:cNvGraphicFramePr>
            <p:nvPr/>
          </p:nvGraphicFramePr>
          <p:xfrm>
            <a:off x="7043767" y="3171828"/>
            <a:ext cx="885820" cy="2847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0" r:id="rId6" imgW="558800" imgH="241300" progId="Equation.3">
                    <p:embed/>
                  </p:oleObj>
                </mc:Choice>
                <mc:Fallback>
                  <p:oleObj r:id="rId6" imgW="558800" imgH="241300" progId="Equation.3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043767" y="3171828"/>
                          <a:ext cx="885820" cy="2847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989" name="Object 48"/>
            <p:cNvGraphicFramePr>
              <a:graphicFrameLocks noChangeAspect="1"/>
            </p:cNvGraphicFramePr>
            <p:nvPr/>
          </p:nvGraphicFramePr>
          <p:xfrm>
            <a:off x="7043767" y="3443294"/>
            <a:ext cx="957258" cy="2870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1" r:id="rId8" imgW="558800" imgH="228600" progId="Equation.3">
                    <p:embed/>
                  </p:oleObj>
                </mc:Choice>
                <mc:Fallback>
                  <p:oleObj r:id="rId8" imgW="558800" imgH="228600" progId="Equation.3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7043767" y="3443294"/>
                          <a:ext cx="957258" cy="2870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990" name="AutoShape 49"/>
            <p:cNvSpPr/>
            <p:nvPr/>
          </p:nvSpPr>
          <p:spPr>
            <a:xfrm>
              <a:off x="6907180" y="2906504"/>
              <a:ext cx="108000" cy="1044000"/>
            </a:xfrm>
            <a:prstGeom prst="leftBrace">
              <a:avLst>
                <a:gd name="adj1" fmla="val 94384"/>
                <a:gd name="adj2" fmla="val 50000"/>
              </a:avLst>
            </a:prstGeom>
            <a:noFill/>
            <a:ln w="1905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0" hangingPunct="0"/>
              <a:endPara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2991" name="Object 60"/>
            <p:cNvGraphicFramePr>
              <a:graphicFrameLocks noChangeAspect="1"/>
            </p:cNvGraphicFramePr>
            <p:nvPr/>
          </p:nvGraphicFramePr>
          <p:xfrm>
            <a:off x="7043767" y="3714758"/>
            <a:ext cx="957258" cy="301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2" r:id="rId10" imgW="571500" imgH="241300" progId="Equation.3">
                    <p:embed/>
                  </p:oleObj>
                </mc:Choice>
                <mc:Fallback>
                  <p:oleObj r:id="rId10" imgW="571500" imgH="241300" progId="Equation.3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7043767" y="3714758"/>
                          <a:ext cx="957258" cy="3012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2992" name="Picture 7" descr="ELEGLINE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9788" y="1169988"/>
            <a:ext cx="7416800" cy="523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993" name="Text Box 2"/>
          <p:cNvSpPr txBox="1"/>
          <p:nvPr/>
        </p:nvSpPr>
        <p:spPr>
          <a:xfrm>
            <a:off x="706438" y="1509713"/>
            <a:ext cx="22860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>
              <a:spcBef>
                <a:spcPct val="50000"/>
              </a:spcBef>
              <a:buSzTx/>
            </a:pPr>
            <a:r>
              <a:rPr lang="en-US" altLang="zh-CN" sz="18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④ </a:t>
            </a:r>
            <a:r>
              <a:rPr lang="zh-CN" altLang="en-US" sz="18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状态转换真值表</a:t>
            </a:r>
          </a:p>
        </p:txBody>
      </p:sp>
      <p:grpSp>
        <p:nvGrpSpPr>
          <p:cNvPr id="186" name="组合 185"/>
          <p:cNvGrpSpPr/>
          <p:nvPr/>
        </p:nvGrpSpPr>
        <p:grpSpPr>
          <a:xfrm>
            <a:off x="57150" y="3857625"/>
            <a:ext cx="8801100" cy="1920875"/>
            <a:chOff x="57392" y="3000378"/>
            <a:chExt cx="8800888" cy="1921664"/>
          </a:xfrm>
        </p:grpSpPr>
        <p:grpSp>
          <p:nvGrpSpPr>
            <p:cNvPr id="32995" name="组合 113"/>
            <p:cNvGrpSpPr/>
            <p:nvPr/>
          </p:nvGrpSpPr>
          <p:grpSpPr>
            <a:xfrm>
              <a:off x="57392" y="3000378"/>
              <a:ext cx="2228592" cy="1500198"/>
              <a:chOff x="5774711" y="1101492"/>
              <a:chExt cx="3151446" cy="1993000"/>
            </a:xfrm>
          </p:grpSpPr>
          <p:sp>
            <p:nvSpPr>
              <p:cNvPr id="32996" name="Rectangle 6"/>
              <p:cNvSpPr/>
              <p:nvPr/>
            </p:nvSpPr>
            <p:spPr>
              <a:xfrm>
                <a:off x="8301459" y="1975170"/>
                <a:ext cx="517525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32997" name="Rectangle 7"/>
              <p:cNvSpPr/>
              <p:nvPr/>
            </p:nvSpPr>
            <p:spPr>
              <a:xfrm>
                <a:off x="7782347" y="1975170"/>
                <a:ext cx="519113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32998" name="Rectangle 8"/>
              <p:cNvSpPr/>
              <p:nvPr/>
            </p:nvSpPr>
            <p:spPr>
              <a:xfrm>
                <a:off x="7264822" y="1975170"/>
                <a:ext cx="517525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32999" name="Rectangle 9"/>
              <p:cNvSpPr/>
              <p:nvPr/>
            </p:nvSpPr>
            <p:spPr>
              <a:xfrm>
                <a:off x="6745709" y="1975170"/>
                <a:ext cx="519113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33000" name="Rectangle 10"/>
              <p:cNvSpPr/>
              <p:nvPr/>
            </p:nvSpPr>
            <p:spPr>
              <a:xfrm>
                <a:off x="8301459" y="1601977"/>
                <a:ext cx="517525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33001" name="Rectangle 11"/>
              <p:cNvSpPr/>
              <p:nvPr/>
            </p:nvSpPr>
            <p:spPr>
              <a:xfrm>
                <a:off x="7782347" y="1601977"/>
                <a:ext cx="519113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33002" name="Rectangle 12"/>
              <p:cNvSpPr/>
              <p:nvPr/>
            </p:nvSpPr>
            <p:spPr>
              <a:xfrm>
                <a:off x="7264822" y="1601977"/>
                <a:ext cx="517525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33003" name="Rectangle 13"/>
              <p:cNvSpPr/>
              <p:nvPr/>
            </p:nvSpPr>
            <p:spPr>
              <a:xfrm>
                <a:off x="6745709" y="1601977"/>
                <a:ext cx="519113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33004" name="Line 14"/>
              <p:cNvSpPr/>
              <p:nvPr/>
            </p:nvSpPr>
            <p:spPr>
              <a:xfrm>
                <a:off x="6745709" y="1601977"/>
                <a:ext cx="2073275" cy="0"/>
              </a:xfrm>
              <a:prstGeom prst="line">
                <a:avLst/>
              </a:prstGeom>
              <a:ln w="19050" cap="sq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3005" name="Line 15"/>
              <p:cNvSpPr/>
              <p:nvPr/>
            </p:nvSpPr>
            <p:spPr>
              <a:xfrm>
                <a:off x="6745709" y="1975170"/>
                <a:ext cx="2073275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3006" name="Line 17"/>
              <p:cNvSpPr/>
              <p:nvPr/>
            </p:nvSpPr>
            <p:spPr>
              <a:xfrm>
                <a:off x="6745709" y="1601977"/>
                <a:ext cx="0" cy="746386"/>
              </a:xfrm>
              <a:prstGeom prst="line">
                <a:avLst/>
              </a:prstGeom>
              <a:ln w="19050" cap="sq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3007" name="Line 18"/>
              <p:cNvSpPr/>
              <p:nvPr/>
            </p:nvSpPr>
            <p:spPr>
              <a:xfrm>
                <a:off x="7264822" y="1601977"/>
                <a:ext cx="0" cy="746386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3008" name="Line 19"/>
              <p:cNvSpPr/>
              <p:nvPr/>
            </p:nvSpPr>
            <p:spPr>
              <a:xfrm>
                <a:off x="7782347" y="1601977"/>
                <a:ext cx="0" cy="746386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3009" name="Line 20"/>
              <p:cNvSpPr/>
              <p:nvPr/>
            </p:nvSpPr>
            <p:spPr>
              <a:xfrm>
                <a:off x="8301459" y="1601977"/>
                <a:ext cx="0" cy="746386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3010" name="Line 21"/>
              <p:cNvSpPr/>
              <p:nvPr/>
            </p:nvSpPr>
            <p:spPr>
              <a:xfrm>
                <a:off x="8818984" y="1975170"/>
                <a:ext cx="0" cy="373193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3011" name="Line 22"/>
              <p:cNvSpPr/>
              <p:nvPr/>
            </p:nvSpPr>
            <p:spPr>
              <a:xfrm>
                <a:off x="8818984" y="1601977"/>
                <a:ext cx="0" cy="373193"/>
              </a:xfrm>
              <a:prstGeom prst="line">
                <a:avLst/>
              </a:prstGeom>
              <a:ln w="19050" cap="sq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3012" name="Line 23"/>
              <p:cNvSpPr/>
              <p:nvPr/>
            </p:nvSpPr>
            <p:spPr>
              <a:xfrm>
                <a:off x="6471072" y="1325245"/>
                <a:ext cx="274638" cy="276732"/>
              </a:xfrm>
              <a:prstGeom prst="line">
                <a:avLst/>
              </a:prstGeom>
              <a:ln w="19050" cap="sq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3013" name="Text Box 24"/>
              <p:cNvSpPr txBox="1"/>
              <p:nvPr/>
            </p:nvSpPr>
            <p:spPr>
              <a:xfrm>
                <a:off x="6737102" y="1274642"/>
                <a:ext cx="2189055" cy="36799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anchor="t">
                <a:spAutoFit/>
              </a:bodyPr>
              <a:lstStyle/>
              <a:p>
                <a:pPr eaLnBrk="0" hangingPunct="0"/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00       01     11      10</a:t>
                </a:r>
              </a:p>
            </p:txBody>
          </p:sp>
          <p:sp>
            <p:nvSpPr>
              <p:cNvPr id="33014" name="Text Box 25"/>
              <p:cNvSpPr txBox="1"/>
              <p:nvPr/>
            </p:nvSpPr>
            <p:spPr>
              <a:xfrm>
                <a:off x="6304856" y="1711086"/>
                <a:ext cx="504057" cy="138056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anchor="t">
                <a:spAutoFit/>
              </a:bodyPr>
              <a:lstStyle/>
              <a:p>
                <a:pPr eaLnBrk="0" hangingPunct="0">
                  <a:lnSpc>
                    <a:spcPct val="65000"/>
                  </a:lnSpc>
                  <a:spcBef>
                    <a:spcPts val="1200"/>
                  </a:spcBef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00</a:t>
                </a:r>
              </a:p>
              <a:p>
                <a:pPr eaLnBrk="0" hangingPunct="0">
                  <a:lnSpc>
                    <a:spcPct val="65000"/>
                  </a:lnSpc>
                  <a:spcBef>
                    <a:spcPts val="1200"/>
                  </a:spcBef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01</a:t>
                </a:r>
              </a:p>
              <a:p>
                <a:pPr eaLnBrk="0" hangingPunct="0">
                  <a:lnSpc>
                    <a:spcPct val="65000"/>
                  </a:lnSpc>
                  <a:spcBef>
                    <a:spcPts val="1200"/>
                  </a:spcBef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11</a:t>
                </a:r>
              </a:p>
              <a:p>
                <a:pPr eaLnBrk="0" hangingPunct="0">
                  <a:lnSpc>
                    <a:spcPct val="65000"/>
                  </a:lnSpc>
                  <a:spcBef>
                    <a:spcPts val="1200"/>
                  </a:spcBef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10</a:t>
                </a:r>
              </a:p>
            </p:txBody>
          </p:sp>
          <p:sp>
            <p:nvSpPr>
              <p:cNvPr id="33015" name="Text Box 26"/>
              <p:cNvSpPr txBox="1"/>
              <p:nvPr/>
            </p:nvSpPr>
            <p:spPr>
              <a:xfrm>
                <a:off x="5774711" y="1290465"/>
                <a:ext cx="909182" cy="36799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anchor="t">
                <a:spAutoFit/>
              </a:bodyPr>
              <a:lstStyle/>
              <a:p>
                <a:pPr eaLnBrk="0" hangingPunct="0"/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Q</a:t>
                </a:r>
                <a:r>
                  <a:rPr lang="en-US" altLang="zh-CN" sz="1200" b="1" baseline="-2500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r>
                  <a:rPr lang="en-US" altLang="zh-CN" sz="1200" b="1" baseline="3000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Q</a:t>
                </a:r>
                <a:r>
                  <a:rPr lang="en-US" altLang="zh-CN" sz="1200" b="1" baseline="-2500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r>
                  <a:rPr lang="en-US" altLang="zh-CN" sz="1200" b="1" baseline="3000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</a:p>
            </p:txBody>
          </p:sp>
          <p:sp>
            <p:nvSpPr>
              <p:cNvPr id="33016" name="Text Box 27"/>
              <p:cNvSpPr txBox="1"/>
              <p:nvPr/>
            </p:nvSpPr>
            <p:spPr>
              <a:xfrm>
                <a:off x="6416463" y="1101492"/>
                <a:ext cx="1027075" cy="36799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anchor="t">
                <a:spAutoFit/>
              </a:bodyPr>
              <a:lstStyle/>
              <a:p>
                <a:pPr eaLnBrk="0" hangingPunct="0"/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Q</a:t>
                </a:r>
                <a:r>
                  <a:rPr lang="en-US" altLang="zh-CN" sz="1200" b="1" baseline="-2500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lang="en-US" altLang="zh-CN" sz="1200" b="1" baseline="3000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Q</a:t>
                </a:r>
                <a:r>
                  <a:rPr lang="en-US" altLang="zh-CN" sz="1200" b="1" baseline="-2500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r>
                  <a:rPr lang="en-US" altLang="zh-CN" sz="1200" b="1" baseline="3000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</a:p>
            </p:txBody>
          </p:sp>
          <p:sp>
            <p:nvSpPr>
              <p:cNvPr id="33017" name="Rectangle 6"/>
              <p:cNvSpPr/>
              <p:nvPr/>
            </p:nvSpPr>
            <p:spPr>
              <a:xfrm>
                <a:off x="8303520" y="2721299"/>
                <a:ext cx="517525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33018" name="Rectangle 7"/>
              <p:cNvSpPr/>
              <p:nvPr/>
            </p:nvSpPr>
            <p:spPr>
              <a:xfrm>
                <a:off x="7784408" y="2721299"/>
                <a:ext cx="519113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33019" name="Rectangle 8"/>
              <p:cNvSpPr/>
              <p:nvPr/>
            </p:nvSpPr>
            <p:spPr>
              <a:xfrm>
                <a:off x="7266883" y="2721299"/>
                <a:ext cx="517525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33020" name="Rectangle 9"/>
              <p:cNvSpPr/>
              <p:nvPr/>
            </p:nvSpPr>
            <p:spPr>
              <a:xfrm>
                <a:off x="6747770" y="2721299"/>
                <a:ext cx="519113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33021" name="Rectangle 10"/>
              <p:cNvSpPr/>
              <p:nvPr/>
            </p:nvSpPr>
            <p:spPr>
              <a:xfrm>
                <a:off x="8303520" y="2348106"/>
                <a:ext cx="517525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33022" name="Rectangle 11"/>
              <p:cNvSpPr/>
              <p:nvPr/>
            </p:nvSpPr>
            <p:spPr>
              <a:xfrm>
                <a:off x="7784408" y="2348106"/>
                <a:ext cx="519113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33023" name="Rectangle 12"/>
              <p:cNvSpPr/>
              <p:nvPr/>
            </p:nvSpPr>
            <p:spPr>
              <a:xfrm>
                <a:off x="7266883" y="2348106"/>
                <a:ext cx="517525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33024" name="Rectangle 13"/>
              <p:cNvSpPr/>
              <p:nvPr/>
            </p:nvSpPr>
            <p:spPr>
              <a:xfrm>
                <a:off x="6747770" y="2348106"/>
                <a:ext cx="519113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33025" name="Line 15"/>
              <p:cNvSpPr/>
              <p:nvPr/>
            </p:nvSpPr>
            <p:spPr>
              <a:xfrm>
                <a:off x="6747770" y="2721299"/>
                <a:ext cx="2073275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3026" name="Line 17"/>
              <p:cNvSpPr/>
              <p:nvPr/>
            </p:nvSpPr>
            <p:spPr>
              <a:xfrm>
                <a:off x="6747770" y="2348106"/>
                <a:ext cx="0" cy="746386"/>
              </a:xfrm>
              <a:prstGeom prst="line">
                <a:avLst/>
              </a:prstGeom>
              <a:ln w="19050" cap="sq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3027" name="Line 18"/>
              <p:cNvSpPr/>
              <p:nvPr/>
            </p:nvSpPr>
            <p:spPr>
              <a:xfrm>
                <a:off x="7266883" y="2348106"/>
                <a:ext cx="0" cy="746386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3028" name="Line 19"/>
              <p:cNvSpPr/>
              <p:nvPr/>
            </p:nvSpPr>
            <p:spPr>
              <a:xfrm>
                <a:off x="7784408" y="2348106"/>
                <a:ext cx="0" cy="746386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3029" name="Line 20"/>
              <p:cNvSpPr/>
              <p:nvPr/>
            </p:nvSpPr>
            <p:spPr>
              <a:xfrm>
                <a:off x="8303520" y="2348106"/>
                <a:ext cx="0" cy="746386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3030" name="Line 21"/>
              <p:cNvSpPr/>
              <p:nvPr/>
            </p:nvSpPr>
            <p:spPr>
              <a:xfrm>
                <a:off x="8821045" y="2721299"/>
                <a:ext cx="0" cy="373193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3031" name="Line 22"/>
              <p:cNvSpPr/>
              <p:nvPr/>
            </p:nvSpPr>
            <p:spPr>
              <a:xfrm>
                <a:off x="8821045" y="2348106"/>
                <a:ext cx="0" cy="373193"/>
              </a:xfrm>
              <a:prstGeom prst="line">
                <a:avLst/>
              </a:prstGeom>
              <a:ln w="19050" cap="sq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grpSp>
          <p:nvGrpSpPr>
            <p:cNvPr id="33032" name="组合 113"/>
            <p:cNvGrpSpPr/>
            <p:nvPr/>
          </p:nvGrpSpPr>
          <p:grpSpPr>
            <a:xfrm>
              <a:off x="2271970" y="3000378"/>
              <a:ext cx="2228592" cy="1500198"/>
              <a:chOff x="5774711" y="1101492"/>
              <a:chExt cx="3151446" cy="1993000"/>
            </a:xfrm>
          </p:grpSpPr>
          <p:sp>
            <p:nvSpPr>
              <p:cNvPr id="33033" name="Rectangle 6"/>
              <p:cNvSpPr/>
              <p:nvPr/>
            </p:nvSpPr>
            <p:spPr>
              <a:xfrm>
                <a:off x="8301459" y="1975170"/>
                <a:ext cx="517525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33034" name="Rectangle 7"/>
              <p:cNvSpPr/>
              <p:nvPr/>
            </p:nvSpPr>
            <p:spPr>
              <a:xfrm>
                <a:off x="7782347" y="1975170"/>
                <a:ext cx="519113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33035" name="Rectangle 8"/>
              <p:cNvSpPr/>
              <p:nvPr/>
            </p:nvSpPr>
            <p:spPr>
              <a:xfrm>
                <a:off x="7264822" y="1975170"/>
                <a:ext cx="517525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33036" name="Rectangle 9"/>
              <p:cNvSpPr/>
              <p:nvPr/>
            </p:nvSpPr>
            <p:spPr>
              <a:xfrm>
                <a:off x="6745709" y="1975170"/>
                <a:ext cx="519113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33037" name="Rectangle 10"/>
              <p:cNvSpPr/>
              <p:nvPr/>
            </p:nvSpPr>
            <p:spPr>
              <a:xfrm>
                <a:off x="8301459" y="1601977"/>
                <a:ext cx="517525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33038" name="Rectangle 11"/>
              <p:cNvSpPr/>
              <p:nvPr/>
            </p:nvSpPr>
            <p:spPr>
              <a:xfrm>
                <a:off x="7782347" y="1601977"/>
                <a:ext cx="519113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33039" name="Rectangle 12"/>
              <p:cNvSpPr/>
              <p:nvPr/>
            </p:nvSpPr>
            <p:spPr>
              <a:xfrm>
                <a:off x="7264822" y="1601977"/>
                <a:ext cx="517525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33040" name="Rectangle 13"/>
              <p:cNvSpPr/>
              <p:nvPr/>
            </p:nvSpPr>
            <p:spPr>
              <a:xfrm>
                <a:off x="6745709" y="1601977"/>
                <a:ext cx="519113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33041" name="Line 14"/>
              <p:cNvSpPr/>
              <p:nvPr/>
            </p:nvSpPr>
            <p:spPr>
              <a:xfrm>
                <a:off x="6745709" y="1601977"/>
                <a:ext cx="2073275" cy="0"/>
              </a:xfrm>
              <a:prstGeom prst="line">
                <a:avLst/>
              </a:prstGeom>
              <a:ln w="19050" cap="sq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3042" name="Line 15"/>
              <p:cNvSpPr/>
              <p:nvPr/>
            </p:nvSpPr>
            <p:spPr>
              <a:xfrm>
                <a:off x="6745709" y="1975170"/>
                <a:ext cx="2073275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3043" name="Line 17"/>
              <p:cNvSpPr/>
              <p:nvPr/>
            </p:nvSpPr>
            <p:spPr>
              <a:xfrm>
                <a:off x="6745709" y="1601977"/>
                <a:ext cx="0" cy="746386"/>
              </a:xfrm>
              <a:prstGeom prst="line">
                <a:avLst/>
              </a:prstGeom>
              <a:ln w="19050" cap="sq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3044" name="Line 18"/>
              <p:cNvSpPr/>
              <p:nvPr/>
            </p:nvSpPr>
            <p:spPr>
              <a:xfrm>
                <a:off x="7264822" y="1601977"/>
                <a:ext cx="0" cy="746386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3045" name="Line 19"/>
              <p:cNvSpPr/>
              <p:nvPr/>
            </p:nvSpPr>
            <p:spPr>
              <a:xfrm>
                <a:off x="7782347" y="1601977"/>
                <a:ext cx="0" cy="746386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3046" name="Line 20"/>
              <p:cNvSpPr/>
              <p:nvPr/>
            </p:nvSpPr>
            <p:spPr>
              <a:xfrm>
                <a:off x="8301459" y="1601977"/>
                <a:ext cx="0" cy="746386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3047" name="Line 21"/>
              <p:cNvSpPr/>
              <p:nvPr/>
            </p:nvSpPr>
            <p:spPr>
              <a:xfrm>
                <a:off x="8818984" y="1975170"/>
                <a:ext cx="0" cy="373193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3048" name="Line 22"/>
              <p:cNvSpPr/>
              <p:nvPr/>
            </p:nvSpPr>
            <p:spPr>
              <a:xfrm>
                <a:off x="8818984" y="1601977"/>
                <a:ext cx="0" cy="373193"/>
              </a:xfrm>
              <a:prstGeom prst="line">
                <a:avLst/>
              </a:prstGeom>
              <a:ln w="19050" cap="sq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3049" name="Line 23"/>
              <p:cNvSpPr/>
              <p:nvPr/>
            </p:nvSpPr>
            <p:spPr>
              <a:xfrm>
                <a:off x="6471072" y="1325245"/>
                <a:ext cx="274638" cy="276732"/>
              </a:xfrm>
              <a:prstGeom prst="line">
                <a:avLst/>
              </a:prstGeom>
              <a:ln w="19050" cap="sq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3050" name="Text Box 24"/>
              <p:cNvSpPr txBox="1"/>
              <p:nvPr/>
            </p:nvSpPr>
            <p:spPr>
              <a:xfrm>
                <a:off x="6737102" y="1274642"/>
                <a:ext cx="2189055" cy="36799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anchor="t">
                <a:spAutoFit/>
              </a:bodyPr>
              <a:lstStyle/>
              <a:p>
                <a:pPr eaLnBrk="0" hangingPunct="0"/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00       01     11      10</a:t>
                </a:r>
              </a:p>
            </p:txBody>
          </p:sp>
          <p:sp>
            <p:nvSpPr>
              <p:cNvPr id="33051" name="Text Box 25"/>
              <p:cNvSpPr txBox="1"/>
              <p:nvPr/>
            </p:nvSpPr>
            <p:spPr>
              <a:xfrm>
                <a:off x="6304856" y="1711086"/>
                <a:ext cx="504057" cy="138056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anchor="t">
                <a:spAutoFit/>
              </a:bodyPr>
              <a:lstStyle/>
              <a:p>
                <a:pPr eaLnBrk="0" hangingPunct="0">
                  <a:lnSpc>
                    <a:spcPct val="65000"/>
                  </a:lnSpc>
                  <a:spcBef>
                    <a:spcPts val="1200"/>
                  </a:spcBef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00</a:t>
                </a:r>
              </a:p>
              <a:p>
                <a:pPr eaLnBrk="0" hangingPunct="0">
                  <a:lnSpc>
                    <a:spcPct val="65000"/>
                  </a:lnSpc>
                  <a:spcBef>
                    <a:spcPts val="1200"/>
                  </a:spcBef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01</a:t>
                </a:r>
              </a:p>
              <a:p>
                <a:pPr eaLnBrk="0" hangingPunct="0">
                  <a:lnSpc>
                    <a:spcPct val="65000"/>
                  </a:lnSpc>
                  <a:spcBef>
                    <a:spcPts val="1200"/>
                  </a:spcBef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11</a:t>
                </a:r>
              </a:p>
              <a:p>
                <a:pPr eaLnBrk="0" hangingPunct="0">
                  <a:lnSpc>
                    <a:spcPct val="65000"/>
                  </a:lnSpc>
                  <a:spcBef>
                    <a:spcPts val="1200"/>
                  </a:spcBef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10</a:t>
                </a:r>
              </a:p>
            </p:txBody>
          </p:sp>
          <p:sp>
            <p:nvSpPr>
              <p:cNvPr id="33052" name="Text Box 26"/>
              <p:cNvSpPr txBox="1"/>
              <p:nvPr/>
            </p:nvSpPr>
            <p:spPr>
              <a:xfrm>
                <a:off x="5774711" y="1290465"/>
                <a:ext cx="909182" cy="36799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anchor="t">
                <a:spAutoFit/>
              </a:bodyPr>
              <a:lstStyle/>
              <a:p>
                <a:pPr eaLnBrk="0" hangingPunct="0"/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Q</a:t>
                </a:r>
                <a:r>
                  <a:rPr lang="en-US" altLang="zh-CN" sz="1200" b="1" baseline="-2500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r>
                  <a:rPr lang="en-US" altLang="zh-CN" sz="1200" b="1" baseline="3000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Q</a:t>
                </a:r>
                <a:r>
                  <a:rPr lang="en-US" altLang="zh-CN" sz="1200" b="1" baseline="-2500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r>
                  <a:rPr lang="en-US" altLang="zh-CN" sz="1200" b="1" baseline="3000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</a:p>
            </p:txBody>
          </p:sp>
          <p:sp>
            <p:nvSpPr>
              <p:cNvPr id="33053" name="Text Box 27"/>
              <p:cNvSpPr txBox="1"/>
              <p:nvPr/>
            </p:nvSpPr>
            <p:spPr>
              <a:xfrm>
                <a:off x="6416463" y="1101492"/>
                <a:ext cx="1027075" cy="36799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anchor="t">
                <a:spAutoFit/>
              </a:bodyPr>
              <a:lstStyle/>
              <a:p>
                <a:pPr eaLnBrk="0" hangingPunct="0"/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Q</a:t>
                </a:r>
                <a:r>
                  <a:rPr lang="en-US" altLang="zh-CN" sz="1200" b="1" baseline="-2500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lang="en-US" altLang="zh-CN" sz="1200" b="1" baseline="3000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Q</a:t>
                </a:r>
                <a:r>
                  <a:rPr lang="en-US" altLang="zh-CN" sz="1200" b="1" baseline="-2500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r>
                  <a:rPr lang="en-US" altLang="zh-CN" sz="1200" b="1" baseline="3000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</a:p>
            </p:txBody>
          </p:sp>
          <p:sp>
            <p:nvSpPr>
              <p:cNvPr id="33054" name="Rectangle 6"/>
              <p:cNvSpPr/>
              <p:nvPr/>
            </p:nvSpPr>
            <p:spPr>
              <a:xfrm>
                <a:off x="8303520" y="2721299"/>
                <a:ext cx="517525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33055" name="Rectangle 7"/>
              <p:cNvSpPr/>
              <p:nvPr/>
            </p:nvSpPr>
            <p:spPr>
              <a:xfrm>
                <a:off x="7784408" y="2721299"/>
                <a:ext cx="519113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33056" name="Rectangle 8"/>
              <p:cNvSpPr/>
              <p:nvPr/>
            </p:nvSpPr>
            <p:spPr>
              <a:xfrm>
                <a:off x="7266883" y="2721299"/>
                <a:ext cx="517525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33057" name="Rectangle 9"/>
              <p:cNvSpPr/>
              <p:nvPr/>
            </p:nvSpPr>
            <p:spPr>
              <a:xfrm>
                <a:off x="6747770" y="2721299"/>
                <a:ext cx="519113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33058" name="Rectangle 10"/>
              <p:cNvSpPr/>
              <p:nvPr/>
            </p:nvSpPr>
            <p:spPr>
              <a:xfrm>
                <a:off x="8303520" y="2348106"/>
                <a:ext cx="517525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33059" name="Rectangle 11"/>
              <p:cNvSpPr/>
              <p:nvPr/>
            </p:nvSpPr>
            <p:spPr>
              <a:xfrm>
                <a:off x="7784408" y="2348106"/>
                <a:ext cx="519113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33060" name="Rectangle 12"/>
              <p:cNvSpPr/>
              <p:nvPr/>
            </p:nvSpPr>
            <p:spPr>
              <a:xfrm>
                <a:off x="7266883" y="2348106"/>
                <a:ext cx="517525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33061" name="Rectangle 13"/>
              <p:cNvSpPr/>
              <p:nvPr/>
            </p:nvSpPr>
            <p:spPr>
              <a:xfrm>
                <a:off x="6747770" y="2348106"/>
                <a:ext cx="519113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33062" name="Line 15"/>
              <p:cNvSpPr/>
              <p:nvPr/>
            </p:nvSpPr>
            <p:spPr>
              <a:xfrm>
                <a:off x="6747770" y="2721299"/>
                <a:ext cx="2073275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3063" name="Line 17"/>
              <p:cNvSpPr/>
              <p:nvPr/>
            </p:nvSpPr>
            <p:spPr>
              <a:xfrm>
                <a:off x="6747770" y="2348106"/>
                <a:ext cx="0" cy="746386"/>
              </a:xfrm>
              <a:prstGeom prst="line">
                <a:avLst/>
              </a:prstGeom>
              <a:ln w="19050" cap="sq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3064" name="Line 18"/>
              <p:cNvSpPr/>
              <p:nvPr/>
            </p:nvSpPr>
            <p:spPr>
              <a:xfrm>
                <a:off x="7266883" y="2348106"/>
                <a:ext cx="0" cy="746386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3065" name="Line 19"/>
              <p:cNvSpPr/>
              <p:nvPr/>
            </p:nvSpPr>
            <p:spPr>
              <a:xfrm>
                <a:off x="7784408" y="2348106"/>
                <a:ext cx="0" cy="746386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3066" name="Line 20"/>
              <p:cNvSpPr/>
              <p:nvPr/>
            </p:nvSpPr>
            <p:spPr>
              <a:xfrm>
                <a:off x="8303520" y="2348106"/>
                <a:ext cx="0" cy="746386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3067" name="Line 21"/>
              <p:cNvSpPr/>
              <p:nvPr/>
            </p:nvSpPr>
            <p:spPr>
              <a:xfrm>
                <a:off x="8821045" y="2721299"/>
                <a:ext cx="0" cy="373193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3068" name="Line 22"/>
              <p:cNvSpPr/>
              <p:nvPr/>
            </p:nvSpPr>
            <p:spPr>
              <a:xfrm>
                <a:off x="8821045" y="2348106"/>
                <a:ext cx="0" cy="373193"/>
              </a:xfrm>
              <a:prstGeom prst="line">
                <a:avLst/>
              </a:prstGeom>
              <a:ln w="19050" cap="sq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grpSp>
          <p:nvGrpSpPr>
            <p:cNvPr id="33069" name="组合 113"/>
            <p:cNvGrpSpPr/>
            <p:nvPr/>
          </p:nvGrpSpPr>
          <p:grpSpPr>
            <a:xfrm>
              <a:off x="4415110" y="3000378"/>
              <a:ext cx="2228592" cy="1500198"/>
              <a:chOff x="5774711" y="1101492"/>
              <a:chExt cx="3151446" cy="1993000"/>
            </a:xfrm>
          </p:grpSpPr>
          <p:sp>
            <p:nvSpPr>
              <p:cNvPr id="33070" name="Rectangle 6"/>
              <p:cNvSpPr/>
              <p:nvPr/>
            </p:nvSpPr>
            <p:spPr>
              <a:xfrm>
                <a:off x="8301459" y="1975170"/>
                <a:ext cx="517525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33071" name="Rectangle 7"/>
              <p:cNvSpPr/>
              <p:nvPr/>
            </p:nvSpPr>
            <p:spPr>
              <a:xfrm>
                <a:off x="7782347" y="1975170"/>
                <a:ext cx="519113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33072" name="Rectangle 8"/>
              <p:cNvSpPr/>
              <p:nvPr/>
            </p:nvSpPr>
            <p:spPr>
              <a:xfrm>
                <a:off x="7264822" y="1975170"/>
                <a:ext cx="517525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33073" name="Rectangle 9"/>
              <p:cNvSpPr/>
              <p:nvPr/>
            </p:nvSpPr>
            <p:spPr>
              <a:xfrm>
                <a:off x="6745709" y="1975170"/>
                <a:ext cx="519113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33074" name="Rectangle 10"/>
              <p:cNvSpPr/>
              <p:nvPr/>
            </p:nvSpPr>
            <p:spPr>
              <a:xfrm>
                <a:off x="8301459" y="1601977"/>
                <a:ext cx="517525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33075" name="Rectangle 11"/>
              <p:cNvSpPr/>
              <p:nvPr/>
            </p:nvSpPr>
            <p:spPr>
              <a:xfrm>
                <a:off x="7782347" y="1601977"/>
                <a:ext cx="519113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33076" name="Rectangle 12"/>
              <p:cNvSpPr/>
              <p:nvPr/>
            </p:nvSpPr>
            <p:spPr>
              <a:xfrm>
                <a:off x="7264822" y="1601977"/>
                <a:ext cx="517525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33077" name="Rectangle 13"/>
              <p:cNvSpPr/>
              <p:nvPr/>
            </p:nvSpPr>
            <p:spPr>
              <a:xfrm>
                <a:off x="6745709" y="1601977"/>
                <a:ext cx="519113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33078" name="Line 14"/>
              <p:cNvSpPr/>
              <p:nvPr/>
            </p:nvSpPr>
            <p:spPr>
              <a:xfrm>
                <a:off x="6745709" y="1601977"/>
                <a:ext cx="2073275" cy="0"/>
              </a:xfrm>
              <a:prstGeom prst="line">
                <a:avLst/>
              </a:prstGeom>
              <a:ln w="19050" cap="sq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3079" name="Line 15"/>
              <p:cNvSpPr/>
              <p:nvPr/>
            </p:nvSpPr>
            <p:spPr>
              <a:xfrm>
                <a:off x="6745709" y="1975170"/>
                <a:ext cx="2073275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3080" name="Line 17"/>
              <p:cNvSpPr/>
              <p:nvPr/>
            </p:nvSpPr>
            <p:spPr>
              <a:xfrm>
                <a:off x="6745709" y="1601977"/>
                <a:ext cx="0" cy="746386"/>
              </a:xfrm>
              <a:prstGeom prst="line">
                <a:avLst/>
              </a:prstGeom>
              <a:ln w="19050" cap="sq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3081" name="Line 18"/>
              <p:cNvSpPr/>
              <p:nvPr/>
            </p:nvSpPr>
            <p:spPr>
              <a:xfrm>
                <a:off x="7264822" y="1601977"/>
                <a:ext cx="0" cy="746386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3082" name="Line 19"/>
              <p:cNvSpPr/>
              <p:nvPr/>
            </p:nvSpPr>
            <p:spPr>
              <a:xfrm>
                <a:off x="7782347" y="1601977"/>
                <a:ext cx="0" cy="746386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3083" name="Line 20"/>
              <p:cNvSpPr/>
              <p:nvPr/>
            </p:nvSpPr>
            <p:spPr>
              <a:xfrm>
                <a:off x="8301459" y="1601977"/>
                <a:ext cx="0" cy="746386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3084" name="Line 21"/>
              <p:cNvSpPr/>
              <p:nvPr/>
            </p:nvSpPr>
            <p:spPr>
              <a:xfrm>
                <a:off x="8818984" y="1975170"/>
                <a:ext cx="0" cy="373193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3085" name="Line 22"/>
              <p:cNvSpPr/>
              <p:nvPr/>
            </p:nvSpPr>
            <p:spPr>
              <a:xfrm>
                <a:off x="8818984" y="1601977"/>
                <a:ext cx="0" cy="373193"/>
              </a:xfrm>
              <a:prstGeom prst="line">
                <a:avLst/>
              </a:prstGeom>
              <a:ln w="19050" cap="sq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3086" name="Line 23"/>
              <p:cNvSpPr/>
              <p:nvPr/>
            </p:nvSpPr>
            <p:spPr>
              <a:xfrm>
                <a:off x="6471072" y="1325245"/>
                <a:ext cx="274638" cy="276732"/>
              </a:xfrm>
              <a:prstGeom prst="line">
                <a:avLst/>
              </a:prstGeom>
              <a:ln w="19050" cap="sq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3087" name="Text Box 24"/>
              <p:cNvSpPr txBox="1"/>
              <p:nvPr/>
            </p:nvSpPr>
            <p:spPr>
              <a:xfrm>
                <a:off x="6737102" y="1274642"/>
                <a:ext cx="2189055" cy="36799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anchor="t">
                <a:spAutoFit/>
              </a:bodyPr>
              <a:lstStyle/>
              <a:p>
                <a:pPr eaLnBrk="0" hangingPunct="0"/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00       01     11      10</a:t>
                </a:r>
              </a:p>
            </p:txBody>
          </p:sp>
          <p:sp>
            <p:nvSpPr>
              <p:cNvPr id="33088" name="Text Box 25"/>
              <p:cNvSpPr txBox="1"/>
              <p:nvPr/>
            </p:nvSpPr>
            <p:spPr>
              <a:xfrm>
                <a:off x="6304856" y="1711086"/>
                <a:ext cx="504057" cy="138056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anchor="t">
                <a:spAutoFit/>
              </a:bodyPr>
              <a:lstStyle/>
              <a:p>
                <a:pPr eaLnBrk="0" hangingPunct="0">
                  <a:lnSpc>
                    <a:spcPct val="65000"/>
                  </a:lnSpc>
                  <a:spcBef>
                    <a:spcPts val="1200"/>
                  </a:spcBef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00</a:t>
                </a:r>
              </a:p>
              <a:p>
                <a:pPr eaLnBrk="0" hangingPunct="0">
                  <a:lnSpc>
                    <a:spcPct val="65000"/>
                  </a:lnSpc>
                  <a:spcBef>
                    <a:spcPts val="1200"/>
                  </a:spcBef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01</a:t>
                </a:r>
              </a:p>
              <a:p>
                <a:pPr eaLnBrk="0" hangingPunct="0">
                  <a:lnSpc>
                    <a:spcPct val="65000"/>
                  </a:lnSpc>
                  <a:spcBef>
                    <a:spcPts val="1200"/>
                  </a:spcBef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11</a:t>
                </a:r>
              </a:p>
              <a:p>
                <a:pPr eaLnBrk="0" hangingPunct="0">
                  <a:lnSpc>
                    <a:spcPct val="65000"/>
                  </a:lnSpc>
                  <a:spcBef>
                    <a:spcPts val="1200"/>
                  </a:spcBef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10</a:t>
                </a:r>
              </a:p>
            </p:txBody>
          </p:sp>
          <p:sp>
            <p:nvSpPr>
              <p:cNvPr id="33089" name="Text Box 26"/>
              <p:cNvSpPr txBox="1"/>
              <p:nvPr/>
            </p:nvSpPr>
            <p:spPr>
              <a:xfrm>
                <a:off x="5774711" y="1290465"/>
                <a:ext cx="909182" cy="36799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anchor="t">
                <a:spAutoFit/>
              </a:bodyPr>
              <a:lstStyle/>
              <a:p>
                <a:pPr eaLnBrk="0" hangingPunct="0"/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Q</a:t>
                </a:r>
                <a:r>
                  <a:rPr lang="en-US" altLang="zh-CN" sz="1200" b="1" baseline="-2500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r>
                  <a:rPr lang="en-US" altLang="zh-CN" sz="1200" b="1" baseline="3000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Q</a:t>
                </a:r>
                <a:r>
                  <a:rPr lang="en-US" altLang="zh-CN" sz="1200" b="1" baseline="-2500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r>
                  <a:rPr lang="en-US" altLang="zh-CN" sz="1200" b="1" baseline="3000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</a:p>
            </p:txBody>
          </p:sp>
          <p:sp>
            <p:nvSpPr>
              <p:cNvPr id="33090" name="Text Box 27"/>
              <p:cNvSpPr txBox="1"/>
              <p:nvPr/>
            </p:nvSpPr>
            <p:spPr>
              <a:xfrm>
                <a:off x="6416463" y="1101492"/>
                <a:ext cx="1027075" cy="36799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anchor="t">
                <a:spAutoFit/>
              </a:bodyPr>
              <a:lstStyle/>
              <a:p>
                <a:pPr eaLnBrk="0" hangingPunct="0"/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Q</a:t>
                </a:r>
                <a:r>
                  <a:rPr lang="en-US" altLang="zh-CN" sz="1200" b="1" baseline="-2500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lang="en-US" altLang="zh-CN" sz="1200" b="1" baseline="3000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Q</a:t>
                </a:r>
                <a:r>
                  <a:rPr lang="en-US" altLang="zh-CN" sz="1200" b="1" baseline="-2500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r>
                  <a:rPr lang="en-US" altLang="zh-CN" sz="1200" b="1" baseline="3000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</a:p>
            </p:txBody>
          </p:sp>
          <p:sp>
            <p:nvSpPr>
              <p:cNvPr id="33091" name="Rectangle 6"/>
              <p:cNvSpPr/>
              <p:nvPr/>
            </p:nvSpPr>
            <p:spPr>
              <a:xfrm>
                <a:off x="8303520" y="2721299"/>
                <a:ext cx="517525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33092" name="Rectangle 7"/>
              <p:cNvSpPr/>
              <p:nvPr/>
            </p:nvSpPr>
            <p:spPr>
              <a:xfrm>
                <a:off x="7784408" y="2721299"/>
                <a:ext cx="519113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33093" name="Rectangle 8"/>
              <p:cNvSpPr/>
              <p:nvPr/>
            </p:nvSpPr>
            <p:spPr>
              <a:xfrm>
                <a:off x="7266883" y="2721299"/>
                <a:ext cx="517525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33094" name="Rectangle 9"/>
              <p:cNvSpPr/>
              <p:nvPr/>
            </p:nvSpPr>
            <p:spPr>
              <a:xfrm>
                <a:off x="6747770" y="2721299"/>
                <a:ext cx="519113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33095" name="Rectangle 10"/>
              <p:cNvSpPr/>
              <p:nvPr/>
            </p:nvSpPr>
            <p:spPr>
              <a:xfrm>
                <a:off x="8303520" y="2348106"/>
                <a:ext cx="517525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33096" name="Rectangle 11"/>
              <p:cNvSpPr/>
              <p:nvPr/>
            </p:nvSpPr>
            <p:spPr>
              <a:xfrm>
                <a:off x="7784408" y="2348106"/>
                <a:ext cx="519113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33097" name="Rectangle 12"/>
              <p:cNvSpPr/>
              <p:nvPr/>
            </p:nvSpPr>
            <p:spPr>
              <a:xfrm>
                <a:off x="7266883" y="2348106"/>
                <a:ext cx="517525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33098" name="Rectangle 13"/>
              <p:cNvSpPr/>
              <p:nvPr/>
            </p:nvSpPr>
            <p:spPr>
              <a:xfrm>
                <a:off x="6747770" y="2348106"/>
                <a:ext cx="519113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33099" name="Line 15"/>
              <p:cNvSpPr/>
              <p:nvPr/>
            </p:nvSpPr>
            <p:spPr>
              <a:xfrm>
                <a:off x="6747770" y="2721299"/>
                <a:ext cx="2073275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3100" name="Line 17"/>
              <p:cNvSpPr/>
              <p:nvPr/>
            </p:nvSpPr>
            <p:spPr>
              <a:xfrm>
                <a:off x="6747770" y="2348106"/>
                <a:ext cx="0" cy="746386"/>
              </a:xfrm>
              <a:prstGeom prst="line">
                <a:avLst/>
              </a:prstGeom>
              <a:ln w="19050" cap="sq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3101" name="Line 18"/>
              <p:cNvSpPr/>
              <p:nvPr/>
            </p:nvSpPr>
            <p:spPr>
              <a:xfrm>
                <a:off x="7266883" y="2348106"/>
                <a:ext cx="0" cy="746386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3102" name="Line 19"/>
              <p:cNvSpPr/>
              <p:nvPr/>
            </p:nvSpPr>
            <p:spPr>
              <a:xfrm>
                <a:off x="7784408" y="2348106"/>
                <a:ext cx="0" cy="746386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3103" name="Line 20"/>
              <p:cNvSpPr/>
              <p:nvPr/>
            </p:nvSpPr>
            <p:spPr>
              <a:xfrm>
                <a:off x="8303520" y="2348106"/>
                <a:ext cx="0" cy="746386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3104" name="Line 21"/>
              <p:cNvSpPr/>
              <p:nvPr/>
            </p:nvSpPr>
            <p:spPr>
              <a:xfrm>
                <a:off x="8821045" y="2721299"/>
                <a:ext cx="0" cy="373193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3105" name="Line 22"/>
              <p:cNvSpPr/>
              <p:nvPr/>
            </p:nvSpPr>
            <p:spPr>
              <a:xfrm>
                <a:off x="8821045" y="2348106"/>
                <a:ext cx="0" cy="373193"/>
              </a:xfrm>
              <a:prstGeom prst="line">
                <a:avLst/>
              </a:prstGeom>
              <a:ln w="19050" cap="sq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grpSp>
          <p:nvGrpSpPr>
            <p:cNvPr id="33106" name="组合 113"/>
            <p:cNvGrpSpPr/>
            <p:nvPr/>
          </p:nvGrpSpPr>
          <p:grpSpPr>
            <a:xfrm>
              <a:off x="6629688" y="3000378"/>
              <a:ext cx="2228592" cy="1500198"/>
              <a:chOff x="5774711" y="1101492"/>
              <a:chExt cx="3151446" cy="1993000"/>
            </a:xfrm>
          </p:grpSpPr>
          <p:sp>
            <p:nvSpPr>
              <p:cNvPr id="33107" name="Rectangle 6"/>
              <p:cNvSpPr/>
              <p:nvPr/>
            </p:nvSpPr>
            <p:spPr>
              <a:xfrm>
                <a:off x="8301459" y="1975170"/>
                <a:ext cx="517525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33108" name="Rectangle 7"/>
              <p:cNvSpPr/>
              <p:nvPr/>
            </p:nvSpPr>
            <p:spPr>
              <a:xfrm>
                <a:off x="7782347" y="1975170"/>
                <a:ext cx="519113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33109" name="Rectangle 8"/>
              <p:cNvSpPr/>
              <p:nvPr/>
            </p:nvSpPr>
            <p:spPr>
              <a:xfrm>
                <a:off x="7264822" y="1975170"/>
                <a:ext cx="517525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33110" name="Rectangle 9"/>
              <p:cNvSpPr/>
              <p:nvPr/>
            </p:nvSpPr>
            <p:spPr>
              <a:xfrm>
                <a:off x="6745709" y="1975170"/>
                <a:ext cx="519113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33111" name="Rectangle 10"/>
              <p:cNvSpPr/>
              <p:nvPr/>
            </p:nvSpPr>
            <p:spPr>
              <a:xfrm>
                <a:off x="8301459" y="1601977"/>
                <a:ext cx="517525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33112" name="Rectangle 11"/>
              <p:cNvSpPr/>
              <p:nvPr/>
            </p:nvSpPr>
            <p:spPr>
              <a:xfrm>
                <a:off x="7782347" y="1601977"/>
                <a:ext cx="519113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33113" name="Rectangle 12"/>
              <p:cNvSpPr/>
              <p:nvPr/>
            </p:nvSpPr>
            <p:spPr>
              <a:xfrm>
                <a:off x="7264822" y="1601977"/>
                <a:ext cx="517525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33114" name="Rectangle 13"/>
              <p:cNvSpPr/>
              <p:nvPr/>
            </p:nvSpPr>
            <p:spPr>
              <a:xfrm>
                <a:off x="6745709" y="1601977"/>
                <a:ext cx="519113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33115" name="Line 14"/>
              <p:cNvSpPr/>
              <p:nvPr/>
            </p:nvSpPr>
            <p:spPr>
              <a:xfrm>
                <a:off x="6745709" y="1601977"/>
                <a:ext cx="2073275" cy="0"/>
              </a:xfrm>
              <a:prstGeom prst="line">
                <a:avLst/>
              </a:prstGeom>
              <a:ln w="19050" cap="sq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3116" name="Line 15"/>
              <p:cNvSpPr/>
              <p:nvPr/>
            </p:nvSpPr>
            <p:spPr>
              <a:xfrm>
                <a:off x="6745709" y="1975170"/>
                <a:ext cx="2073275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3117" name="Line 17"/>
              <p:cNvSpPr/>
              <p:nvPr/>
            </p:nvSpPr>
            <p:spPr>
              <a:xfrm>
                <a:off x="6745709" y="1601977"/>
                <a:ext cx="0" cy="746386"/>
              </a:xfrm>
              <a:prstGeom prst="line">
                <a:avLst/>
              </a:prstGeom>
              <a:ln w="19050" cap="sq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3118" name="Line 18"/>
              <p:cNvSpPr/>
              <p:nvPr/>
            </p:nvSpPr>
            <p:spPr>
              <a:xfrm>
                <a:off x="7264822" y="1601977"/>
                <a:ext cx="0" cy="746386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3119" name="Line 19"/>
              <p:cNvSpPr/>
              <p:nvPr/>
            </p:nvSpPr>
            <p:spPr>
              <a:xfrm>
                <a:off x="7782347" y="1601977"/>
                <a:ext cx="0" cy="746386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3120" name="Line 20"/>
              <p:cNvSpPr/>
              <p:nvPr/>
            </p:nvSpPr>
            <p:spPr>
              <a:xfrm>
                <a:off x="8301459" y="1601977"/>
                <a:ext cx="0" cy="746386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3121" name="Line 21"/>
              <p:cNvSpPr/>
              <p:nvPr/>
            </p:nvSpPr>
            <p:spPr>
              <a:xfrm>
                <a:off x="8818984" y="1975170"/>
                <a:ext cx="0" cy="373193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3122" name="Line 22"/>
              <p:cNvSpPr/>
              <p:nvPr/>
            </p:nvSpPr>
            <p:spPr>
              <a:xfrm>
                <a:off x="8818984" y="1601977"/>
                <a:ext cx="0" cy="373193"/>
              </a:xfrm>
              <a:prstGeom prst="line">
                <a:avLst/>
              </a:prstGeom>
              <a:ln w="19050" cap="sq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3123" name="Line 23"/>
              <p:cNvSpPr/>
              <p:nvPr/>
            </p:nvSpPr>
            <p:spPr>
              <a:xfrm>
                <a:off x="6471072" y="1325245"/>
                <a:ext cx="274638" cy="276732"/>
              </a:xfrm>
              <a:prstGeom prst="line">
                <a:avLst/>
              </a:prstGeom>
              <a:ln w="19050" cap="sq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3124" name="Text Box 24"/>
              <p:cNvSpPr txBox="1"/>
              <p:nvPr/>
            </p:nvSpPr>
            <p:spPr>
              <a:xfrm>
                <a:off x="6737102" y="1274642"/>
                <a:ext cx="2189055" cy="36799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anchor="t">
                <a:spAutoFit/>
              </a:bodyPr>
              <a:lstStyle/>
              <a:p>
                <a:pPr eaLnBrk="0" hangingPunct="0"/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00       01     11      10</a:t>
                </a:r>
              </a:p>
            </p:txBody>
          </p:sp>
          <p:sp>
            <p:nvSpPr>
              <p:cNvPr id="33125" name="Text Box 25"/>
              <p:cNvSpPr txBox="1"/>
              <p:nvPr/>
            </p:nvSpPr>
            <p:spPr>
              <a:xfrm>
                <a:off x="6304856" y="1711086"/>
                <a:ext cx="504057" cy="138056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anchor="t">
                <a:spAutoFit/>
              </a:bodyPr>
              <a:lstStyle/>
              <a:p>
                <a:pPr eaLnBrk="0" hangingPunct="0">
                  <a:lnSpc>
                    <a:spcPct val="65000"/>
                  </a:lnSpc>
                  <a:spcBef>
                    <a:spcPts val="1200"/>
                  </a:spcBef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00</a:t>
                </a:r>
              </a:p>
              <a:p>
                <a:pPr eaLnBrk="0" hangingPunct="0">
                  <a:lnSpc>
                    <a:spcPct val="65000"/>
                  </a:lnSpc>
                  <a:spcBef>
                    <a:spcPts val="1200"/>
                  </a:spcBef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01</a:t>
                </a:r>
              </a:p>
              <a:p>
                <a:pPr eaLnBrk="0" hangingPunct="0">
                  <a:lnSpc>
                    <a:spcPct val="65000"/>
                  </a:lnSpc>
                  <a:spcBef>
                    <a:spcPts val="1200"/>
                  </a:spcBef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11</a:t>
                </a:r>
              </a:p>
              <a:p>
                <a:pPr eaLnBrk="0" hangingPunct="0">
                  <a:lnSpc>
                    <a:spcPct val="65000"/>
                  </a:lnSpc>
                  <a:spcBef>
                    <a:spcPts val="1200"/>
                  </a:spcBef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10</a:t>
                </a:r>
              </a:p>
            </p:txBody>
          </p:sp>
          <p:sp>
            <p:nvSpPr>
              <p:cNvPr id="33126" name="Text Box 26"/>
              <p:cNvSpPr txBox="1"/>
              <p:nvPr/>
            </p:nvSpPr>
            <p:spPr>
              <a:xfrm>
                <a:off x="5774711" y="1290465"/>
                <a:ext cx="909182" cy="36799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anchor="t">
                <a:spAutoFit/>
              </a:bodyPr>
              <a:lstStyle/>
              <a:p>
                <a:pPr eaLnBrk="0" hangingPunct="0"/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Q</a:t>
                </a:r>
                <a:r>
                  <a:rPr lang="en-US" altLang="zh-CN" sz="1200" b="1" baseline="-2500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r>
                  <a:rPr lang="en-US" altLang="zh-CN" sz="1200" b="1" baseline="3000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Q</a:t>
                </a:r>
                <a:r>
                  <a:rPr lang="en-US" altLang="zh-CN" sz="1200" b="1" baseline="-2500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r>
                  <a:rPr lang="en-US" altLang="zh-CN" sz="1200" b="1" baseline="3000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</a:p>
            </p:txBody>
          </p:sp>
          <p:sp>
            <p:nvSpPr>
              <p:cNvPr id="33127" name="Text Box 27"/>
              <p:cNvSpPr txBox="1"/>
              <p:nvPr/>
            </p:nvSpPr>
            <p:spPr>
              <a:xfrm>
                <a:off x="6416463" y="1101492"/>
                <a:ext cx="1027075" cy="36799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anchor="t">
                <a:spAutoFit/>
              </a:bodyPr>
              <a:lstStyle/>
              <a:p>
                <a:pPr eaLnBrk="0" hangingPunct="0"/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Q</a:t>
                </a:r>
                <a:r>
                  <a:rPr lang="en-US" altLang="zh-CN" sz="1200" b="1" baseline="-2500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lang="en-US" altLang="zh-CN" sz="1200" b="1" baseline="3000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Q</a:t>
                </a:r>
                <a:r>
                  <a:rPr lang="en-US" altLang="zh-CN" sz="1200" b="1" baseline="-2500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r>
                  <a:rPr lang="en-US" altLang="zh-CN" sz="1200" b="1" baseline="3000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</a:p>
            </p:txBody>
          </p:sp>
          <p:sp>
            <p:nvSpPr>
              <p:cNvPr id="33128" name="Rectangle 6"/>
              <p:cNvSpPr/>
              <p:nvPr/>
            </p:nvSpPr>
            <p:spPr>
              <a:xfrm>
                <a:off x="8303520" y="2721299"/>
                <a:ext cx="517525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33129" name="Rectangle 7"/>
              <p:cNvSpPr/>
              <p:nvPr/>
            </p:nvSpPr>
            <p:spPr>
              <a:xfrm>
                <a:off x="7784408" y="2721299"/>
                <a:ext cx="519113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33130" name="Rectangle 8"/>
              <p:cNvSpPr/>
              <p:nvPr/>
            </p:nvSpPr>
            <p:spPr>
              <a:xfrm>
                <a:off x="7266883" y="2721299"/>
                <a:ext cx="517525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33131" name="Rectangle 9"/>
              <p:cNvSpPr/>
              <p:nvPr/>
            </p:nvSpPr>
            <p:spPr>
              <a:xfrm>
                <a:off x="6747770" y="2721299"/>
                <a:ext cx="519113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33132" name="Rectangle 10"/>
              <p:cNvSpPr/>
              <p:nvPr/>
            </p:nvSpPr>
            <p:spPr>
              <a:xfrm>
                <a:off x="8303520" y="2348106"/>
                <a:ext cx="517525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33133" name="Rectangle 11"/>
              <p:cNvSpPr/>
              <p:nvPr/>
            </p:nvSpPr>
            <p:spPr>
              <a:xfrm>
                <a:off x="7784408" y="2348106"/>
                <a:ext cx="519113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33134" name="Rectangle 12"/>
              <p:cNvSpPr/>
              <p:nvPr/>
            </p:nvSpPr>
            <p:spPr>
              <a:xfrm>
                <a:off x="7266883" y="2348106"/>
                <a:ext cx="517525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33135" name="Rectangle 13"/>
              <p:cNvSpPr/>
              <p:nvPr/>
            </p:nvSpPr>
            <p:spPr>
              <a:xfrm>
                <a:off x="6747770" y="2348106"/>
                <a:ext cx="519113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33136" name="Line 15"/>
              <p:cNvSpPr/>
              <p:nvPr/>
            </p:nvSpPr>
            <p:spPr>
              <a:xfrm>
                <a:off x="6747770" y="2721299"/>
                <a:ext cx="2073275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3137" name="Line 17"/>
              <p:cNvSpPr/>
              <p:nvPr/>
            </p:nvSpPr>
            <p:spPr>
              <a:xfrm>
                <a:off x="6747770" y="2348106"/>
                <a:ext cx="0" cy="746386"/>
              </a:xfrm>
              <a:prstGeom prst="line">
                <a:avLst/>
              </a:prstGeom>
              <a:ln w="19050" cap="sq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3138" name="Line 18"/>
              <p:cNvSpPr/>
              <p:nvPr/>
            </p:nvSpPr>
            <p:spPr>
              <a:xfrm>
                <a:off x="7266883" y="2348106"/>
                <a:ext cx="0" cy="746386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3139" name="Line 19"/>
              <p:cNvSpPr/>
              <p:nvPr/>
            </p:nvSpPr>
            <p:spPr>
              <a:xfrm>
                <a:off x="7784408" y="2348106"/>
                <a:ext cx="0" cy="746386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3140" name="Line 20"/>
              <p:cNvSpPr/>
              <p:nvPr/>
            </p:nvSpPr>
            <p:spPr>
              <a:xfrm>
                <a:off x="8303520" y="2348106"/>
                <a:ext cx="0" cy="746386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3141" name="Line 21"/>
              <p:cNvSpPr/>
              <p:nvPr/>
            </p:nvSpPr>
            <p:spPr>
              <a:xfrm>
                <a:off x="8821045" y="2721299"/>
                <a:ext cx="0" cy="373193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3142" name="Line 22"/>
              <p:cNvSpPr/>
              <p:nvPr/>
            </p:nvSpPr>
            <p:spPr>
              <a:xfrm>
                <a:off x="8821045" y="2348106"/>
                <a:ext cx="0" cy="373193"/>
              </a:xfrm>
              <a:prstGeom prst="line">
                <a:avLst/>
              </a:prstGeom>
              <a:ln w="19050" cap="sq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sp>
          <p:nvSpPr>
            <p:cNvPr id="33143" name="AutoShape 43"/>
            <p:cNvSpPr/>
            <p:nvPr/>
          </p:nvSpPr>
          <p:spPr>
            <a:xfrm>
              <a:off x="1557316" y="3714758"/>
              <a:ext cx="612000" cy="468000"/>
            </a:xfrm>
            <a:prstGeom prst="roundRect">
              <a:avLst>
                <a:gd name="adj" fmla="val 16667"/>
              </a:avLst>
            </a:prstGeom>
            <a:noFill/>
            <a:ln w="19050" cap="sq" cmpd="sng">
              <a:solidFill>
                <a:srgbClr val="FF00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144" name="右中括号 161"/>
            <p:cNvSpPr/>
            <p:nvPr/>
          </p:nvSpPr>
          <p:spPr>
            <a:xfrm rot="5400000">
              <a:off x="3593980" y="2767000"/>
              <a:ext cx="216000" cy="1440000"/>
            </a:xfrm>
            <a:prstGeom prst="rightBracket">
              <a:avLst>
                <a:gd name="adj" fmla="val 69104"/>
              </a:avLst>
            </a:prstGeom>
            <a:noFill/>
            <a:ln w="19050" cap="flat" cmpd="sng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t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145" name="右中括号 162"/>
            <p:cNvSpPr/>
            <p:nvPr/>
          </p:nvSpPr>
          <p:spPr>
            <a:xfrm rot="-5400000">
              <a:off x="3573214" y="3641974"/>
              <a:ext cx="216000" cy="1476000"/>
            </a:xfrm>
            <a:prstGeom prst="rightBracket">
              <a:avLst>
                <a:gd name="adj" fmla="val 69124"/>
              </a:avLst>
            </a:prstGeom>
            <a:noFill/>
            <a:ln w="19050" cap="flat" cmpd="sng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t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146" name="AutoShape 43"/>
            <p:cNvSpPr/>
            <p:nvPr/>
          </p:nvSpPr>
          <p:spPr>
            <a:xfrm>
              <a:off x="5150646" y="3421862"/>
              <a:ext cx="612000" cy="468000"/>
            </a:xfrm>
            <a:prstGeom prst="roundRect">
              <a:avLst>
                <a:gd name="adj" fmla="val 16667"/>
              </a:avLst>
            </a:prstGeom>
            <a:noFill/>
            <a:ln w="19050" cap="sq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147" name="Text Box 35"/>
            <p:cNvSpPr txBox="1"/>
            <p:nvPr/>
          </p:nvSpPr>
          <p:spPr>
            <a:xfrm>
              <a:off x="857224" y="4500576"/>
              <a:ext cx="1357322" cy="3385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eaLnBrk="0" hangingPunct="0">
                <a:spcBef>
                  <a:spcPct val="50000"/>
                </a:spcBef>
                <a:buSzTx/>
              </a:pPr>
              <a:r>
                <a:rPr lang="en-US" altLang="zh-CN" sz="16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D</a:t>
              </a:r>
              <a:r>
                <a:rPr lang="en-US" altLang="zh-CN" sz="16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 </a:t>
              </a:r>
              <a:r>
                <a:rPr lang="en-US" altLang="zh-CN" sz="16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= Q</a:t>
              </a:r>
              <a:r>
                <a:rPr lang="en-US" altLang="zh-CN" sz="16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zh-CN" sz="1600" b="1" baseline="30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</a:t>
              </a:r>
              <a:r>
                <a:rPr lang="en-US" altLang="zh-CN" sz="16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Q</a:t>
              </a:r>
              <a:r>
                <a:rPr lang="en-US" altLang="zh-CN" sz="16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zh-CN" sz="1600" b="1" baseline="30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</a:t>
              </a:r>
              <a:r>
                <a:rPr lang="en-US" altLang="zh-CN" sz="16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</a:p>
          </p:txBody>
        </p:sp>
        <p:grpSp>
          <p:nvGrpSpPr>
            <p:cNvPr id="33148" name="组合 167"/>
            <p:cNvGrpSpPr/>
            <p:nvPr/>
          </p:nvGrpSpPr>
          <p:grpSpPr>
            <a:xfrm>
              <a:off x="3214678" y="4572014"/>
              <a:ext cx="1357322" cy="338554"/>
              <a:chOff x="2857488" y="4804946"/>
              <a:chExt cx="1357322" cy="338554"/>
            </a:xfrm>
          </p:grpSpPr>
          <p:sp>
            <p:nvSpPr>
              <p:cNvPr id="33149" name="Text Box 35"/>
              <p:cNvSpPr txBox="1"/>
              <p:nvPr/>
            </p:nvSpPr>
            <p:spPr>
              <a:xfrm>
                <a:off x="2857488" y="4804946"/>
                <a:ext cx="1357322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buSzTx/>
                </a:pPr>
                <a:r>
                  <a:rPr lang="en-US" altLang="zh-CN" sz="16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D</a:t>
                </a:r>
                <a:r>
                  <a:rPr lang="en-US" altLang="zh-CN" sz="16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2 </a:t>
                </a:r>
                <a:r>
                  <a:rPr lang="en-US" altLang="zh-CN" sz="16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= Q</a:t>
                </a:r>
                <a:r>
                  <a:rPr lang="en-US" altLang="zh-CN" sz="16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2</a:t>
                </a:r>
                <a:r>
                  <a:rPr lang="en-US" altLang="zh-CN" sz="1600" b="1" baseline="30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n</a:t>
                </a:r>
                <a:r>
                  <a:rPr lang="en-US" altLang="zh-CN" sz="16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 </a:t>
                </a:r>
              </a:p>
            </p:txBody>
          </p:sp>
          <p:cxnSp>
            <p:nvCxnSpPr>
              <p:cNvPr id="33150" name="直接连接符 166"/>
              <p:cNvCxnSpPr/>
              <p:nvPr/>
            </p:nvCxnSpPr>
            <p:spPr>
              <a:xfrm>
                <a:off x="3407560" y="4856178"/>
                <a:ext cx="214314" cy="1588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grpSp>
          <p:nvGrpSpPr>
            <p:cNvPr id="33151" name="组合 172"/>
            <p:cNvGrpSpPr/>
            <p:nvPr/>
          </p:nvGrpSpPr>
          <p:grpSpPr>
            <a:xfrm>
              <a:off x="5214942" y="4572014"/>
              <a:ext cx="1357322" cy="338554"/>
              <a:chOff x="5214942" y="4786328"/>
              <a:chExt cx="1357322" cy="338554"/>
            </a:xfrm>
          </p:grpSpPr>
          <p:sp>
            <p:nvSpPr>
              <p:cNvPr id="33152" name="Text Box 35"/>
              <p:cNvSpPr txBox="1"/>
              <p:nvPr/>
            </p:nvSpPr>
            <p:spPr>
              <a:xfrm>
                <a:off x="5214942" y="4786328"/>
                <a:ext cx="1357322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buSzTx/>
                </a:pPr>
                <a:r>
                  <a:rPr lang="en-US" altLang="zh-CN" sz="16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D</a:t>
                </a:r>
                <a:r>
                  <a:rPr lang="en-US" altLang="zh-CN" sz="16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 </a:t>
                </a:r>
                <a:r>
                  <a:rPr lang="en-US" altLang="zh-CN" sz="16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= Q</a:t>
                </a:r>
                <a:r>
                  <a:rPr lang="en-US" altLang="zh-CN" sz="16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3</a:t>
                </a:r>
                <a:r>
                  <a:rPr lang="en-US" altLang="zh-CN" sz="1600" b="1" baseline="30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n</a:t>
                </a:r>
                <a:r>
                  <a:rPr lang="en-US" altLang="zh-CN" sz="16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16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Q</a:t>
                </a:r>
                <a:r>
                  <a:rPr lang="en-US" altLang="zh-CN" sz="16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  <a:r>
                  <a:rPr lang="en-US" altLang="zh-CN" sz="1600" b="1" baseline="30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n</a:t>
                </a:r>
                <a:r>
                  <a:rPr lang="en-US" altLang="zh-CN" sz="16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 </a:t>
                </a:r>
              </a:p>
            </p:txBody>
          </p:sp>
          <p:cxnSp>
            <p:nvCxnSpPr>
              <p:cNvPr id="33153" name="直接连接符 170"/>
              <p:cNvCxnSpPr/>
              <p:nvPr/>
            </p:nvCxnSpPr>
            <p:spPr>
              <a:xfrm>
                <a:off x="5750726" y="4837560"/>
                <a:ext cx="214314" cy="1588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3154" name="直接连接符 171"/>
              <p:cNvCxnSpPr/>
              <p:nvPr/>
            </p:nvCxnSpPr>
            <p:spPr>
              <a:xfrm>
                <a:off x="6093628" y="4841890"/>
                <a:ext cx="214314" cy="1588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sp>
          <p:nvSpPr>
            <p:cNvPr id="33155" name="右中括号 173"/>
            <p:cNvSpPr/>
            <p:nvPr/>
          </p:nvSpPr>
          <p:spPr>
            <a:xfrm>
              <a:off x="7390594" y="3386143"/>
              <a:ext cx="216000" cy="1116000"/>
            </a:xfrm>
            <a:prstGeom prst="rightBracket">
              <a:avLst>
                <a:gd name="adj" fmla="val 69128"/>
              </a:avLst>
            </a:prstGeom>
            <a:noFill/>
            <a:ln w="19050" cap="flat" cmpd="sng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t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156" name="右中括号 174"/>
            <p:cNvSpPr/>
            <p:nvPr/>
          </p:nvSpPr>
          <p:spPr>
            <a:xfrm rot="10800000">
              <a:off x="8485116" y="3384575"/>
              <a:ext cx="216000" cy="1116000"/>
            </a:xfrm>
            <a:prstGeom prst="rightBracket">
              <a:avLst>
                <a:gd name="adj" fmla="val 69128"/>
              </a:avLst>
            </a:prstGeom>
            <a:noFill/>
            <a:ln w="19050" cap="flat" cmpd="sng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t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33157" name="组合 176"/>
            <p:cNvGrpSpPr/>
            <p:nvPr/>
          </p:nvGrpSpPr>
          <p:grpSpPr>
            <a:xfrm>
              <a:off x="7500958" y="4583488"/>
              <a:ext cx="1357322" cy="338554"/>
              <a:chOff x="3000364" y="4797802"/>
              <a:chExt cx="1357322" cy="338554"/>
            </a:xfrm>
          </p:grpSpPr>
          <p:sp>
            <p:nvSpPr>
              <p:cNvPr id="33158" name="Text Box 35"/>
              <p:cNvSpPr txBox="1"/>
              <p:nvPr/>
            </p:nvSpPr>
            <p:spPr>
              <a:xfrm>
                <a:off x="3000364" y="4797802"/>
                <a:ext cx="1357322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buSzTx/>
                </a:pPr>
                <a:r>
                  <a:rPr lang="en-US" altLang="zh-CN" sz="16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D</a:t>
                </a:r>
                <a:r>
                  <a:rPr lang="en-US" altLang="zh-CN" sz="16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0 </a:t>
                </a:r>
                <a:r>
                  <a:rPr lang="en-US" altLang="zh-CN" sz="16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= Q</a:t>
                </a:r>
                <a:r>
                  <a:rPr lang="en-US" altLang="zh-CN" sz="16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0</a:t>
                </a:r>
                <a:r>
                  <a:rPr lang="en-US" altLang="zh-CN" sz="1600" b="1" baseline="30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n</a:t>
                </a:r>
                <a:r>
                  <a:rPr lang="en-US" altLang="zh-CN" sz="16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 </a:t>
                </a:r>
              </a:p>
            </p:txBody>
          </p:sp>
          <p:cxnSp>
            <p:nvCxnSpPr>
              <p:cNvPr id="33159" name="直接连接符 178"/>
              <p:cNvCxnSpPr/>
              <p:nvPr/>
            </p:nvCxnSpPr>
            <p:spPr>
              <a:xfrm>
                <a:off x="3507576" y="4856178"/>
                <a:ext cx="214314" cy="1588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</p:grpSp>
      <p:sp>
        <p:nvSpPr>
          <p:cNvPr id="180" name="Text Box 2"/>
          <p:cNvSpPr txBox="1"/>
          <p:nvPr/>
        </p:nvSpPr>
        <p:spPr>
          <a:xfrm>
            <a:off x="785813" y="3429000"/>
            <a:ext cx="1928812" cy="3698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>
              <a:spcBef>
                <a:spcPct val="50000"/>
              </a:spcBef>
              <a:buSzTx/>
            </a:pPr>
            <a:r>
              <a:rPr lang="en-US" altLang="zh-CN" sz="18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⑤ </a:t>
            </a:r>
            <a:r>
              <a:rPr lang="zh-CN" altLang="en-US" sz="18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卡诺图化简</a:t>
            </a:r>
          </a:p>
        </p:txBody>
      </p:sp>
      <p:sp>
        <p:nvSpPr>
          <p:cNvPr id="33161" name="标题 165"/>
          <p:cNvSpPr>
            <a:spLocks noGrp="1"/>
          </p:cNvSpPr>
          <p:nvPr>
            <p:ph type="title"/>
          </p:nvPr>
        </p:nvSpPr>
        <p:spPr>
          <a:xfrm>
            <a:off x="719138" y="549275"/>
            <a:ext cx="7772400" cy="576263"/>
          </a:xfrm>
        </p:spPr>
        <p:txBody>
          <a:bodyPr vert="horz" wrap="square" lIns="92075" tIns="46038" rIns="92075" bIns="46038" anchor="ctr"/>
          <a:lstStyle/>
          <a:p>
            <a:pPr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利用触发器设计异步计数器</a:t>
            </a:r>
            <a:endParaRPr lang="zh-CN" alt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33162" name="内容占位符 168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>
              <a:buSzPct val="80000"/>
              <a:buNone/>
            </a:pPr>
            <a:endParaRPr lang="zh-CN" alt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33163" name="灯片编号占位符 175"/>
          <p:cNvSpPr>
            <a:spLocks noGrp="1"/>
          </p:cNvSpPr>
          <p:nvPr>
            <p:ph type="sldNum" sz="quarter" idx="12"/>
          </p:nvPr>
        </p:nvSpPr>
        <p:spPr/>
        <p:txBody>
          <a:bodyPr wrap="square" lIns="92075" tIns="46038" rIns="92075" bIns="46038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2"/>
                </a:solidFill>
              </a:rPr>
              <a:t>17</a:t>
            </a:fld>
            <a:endParaRPr lang="en-US" altLang="zh-CN" sz="14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 animBg="1"/>
      <p:bldP spid="185" grpId="0" animBg="1"/>
      <p:bldP spid="184" grpId="0" animBg="1"/>
      <p:bldP spid="183" grpId="0" animBg="1"/>
      <p:bldP spid="181" grpId="0" animBg="1"/>
      <p:bldP spid="182" grpId="0" animBg="1"/>
      <p:bldP spid="18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组合 111"/>
          <p:cNvGrpSpPr/>
          <p:nvPr/>
        </p:nvGrpSpPr>
        <p:grpSpPr>
          <a:xfrm>
            <a:off x="539750" y="4149725"/>
            <a:ext cx="2736850" cy="1150938"/>
            <a:chOff x="755576" y="3219822"/>
            <a:chExt cx="2736304" cy="1152128"/>
          </a:xfrm>
        </p:grpSpPr>
        <p:sp>
          <p:nvSpPr>
            <p:cNvPr id="102" name="云形标注 101"/>
            <p:cNvSpPr/>
            <p:nvPr/>
          </p:nvSpPr>
          <p:spPr bwMode="auto">
            <a:xfrm>
              <a:off x="755576" y="3219822"/>
              <a:ext cx="2736304" cy="1152128"/>
            </a:xfrm>
            <a:prstGeom prst="cloudCallout">
              <a:avLst>
                <a:gd name="adj1" fmla="val 68656"/>
                <a:gd name="adj2" fmla="val 36380"/>
              </a:avLst>
            </a:prstGeom>
            <a:solidFill>
              <a:schemeClr val="tx2">
                <a:lumMod val="40000"/>
                <a:lumOff val="60000"/>
              </a:schemeClr>
            </a:solidFill>
            <a:ln w="19050" cap="flat" cmpd="sng" algn="ctr">
              <a:solidFill>
                <a:srgbClr val="0066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819" name="Text Box 9"/>
            <p:cNvSpPr txBox="1"/>
            <p:nvPr/>
          </p:nvSpPr>
          <p:spPr>
            <a:xfrm>
              <a:off x="899592" y="3435846"/>
              <a:ext cx="2520280" cy="8309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just" eaLnBrk="0" hangingPunct="0">
                <a:buSzTx/>
              </a:pPr>
              <a:r>
                <a:rPr lang="zh-CN" altLang="en-US" sz="1600" b="1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将无效状态</a:t>
              </a:r>
              <a:r>
                <a:rPr lang="en-US" altLang="zh-CN" sz="1600" b="1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1010</a:t>
              </a:r>
              <a:r>
                <a:rPr lang="zh-CN" altLang="en-US" sz="1600" b="1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～</a:t>
              </a:r>
              <a:r>
                <a:rPr lang="en-US" altLang="zh-CN" sz="1600" b="1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1111</a:t>
              </a:r>
              <a:r>
                <a:rPr lang="zh-CN" altLang="en-US" sz="1600" b="1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分别代入状态方程</a:t>
              </a:r>
              <a:r>
                <a:rPr lang="en-US" altLang="zh-CN" sz="1600" b="1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,</a:t>
              </a:r>
              <a:r>
                <a:rPr lang="zh-CN" altLang="en-US" sz="1600" b="1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可以验证该电路能够自启动。</a:t>
              </a:r>
            </a:p>
          </p:txBody>
        </p:sp>
      </p:grpSp>
      <p:pic>
        <p:nvPicPr>
          <p:cNvPr id="34820" name="Picture 7" descr="ELEGLIN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225" y="1230313"/>
            <a:ext cx="7416800" cy="52387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4821" name="组合 104"/>
          <p:cNvGrpSpPr/>
          <p:nvPr/>
        </p:nvGrpSpPr>
        <p:grpSpPr>
          <a:xfrm>
            <a:off x="7572375" y="1714500"/>
            <a:ext cx="1428750" cy="1603375"/>
            <a:chOff x="857224" y="928676"/>
            <a:chExt cx="1428760" cy="1603006"/>
          </a:xfrm>
        </p:grpSpPr>
        <p:sp>
          <p:nvSpPr>
            <p:cNvPr id="34822" name="Text Box 35"/>
            <p:cNvSpPr txBox="1"/>
            <p:nvPr/>
          </p:nvSpPr>
          <p:spPr>
            <a:xfrm>
              <a:off x="928662" y="928676"/>
              <a:ext cx="1357322" cy="3385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eaLnBrk="0" hangingPunct="0">
                <a:spcBef>
                  <a:spcPct val="50000"/>
                </a:spcBef>
                <a:buSzTx/>
              </a:pPr>
              <a:r>
                <a:rPr lang="en-US" altLang="zh-CN" sz="16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D</a:t>
              </a:r>
              <a:r>
                <a:rPr lang="en-US" altLang="zh-CN" sz="16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 </a:t>
              </a:r>
              <a:r>
                <a:rPr lang="en-US" altLang="zh-CN" sz="16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= Q</a:t>
              </a:r>
              <a:r>
                <a:rPr lang="en-US" altLang="zh-CN" sz="16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zh-CN" sz="1600" b="1" baseline="30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</a:t>
              </a:r>
              <a:r>
                <a:rPr lang="en-US" altLang="zh-CN" sz="16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Q</a:t>
              </a:r>
              <a:r>
                <a:rPr lang="en-US" altLang="zh-CN" sz="16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zh-CN" sz="1600" b="1" baseline="30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</a:t>
              </a:r>
              <a:r>
                <a:rPr lang="en-US" altLang="zh-CN" sz="16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</a:p>
          </p:txBody>
        </p:sp>
        <p:grpSp>
          <p:nvGrpSpPr>
            <p:cNvPr id="34823" name="组合 90"/>
            <p:cNvGrpSpPr/>
            <p:nvPr/>
          </p:nvGrpSpPr>
          <p:grpSpPr>
            <a:xfrm>
              <a:off x="928662" y="1233064"/>
              <a:ext cx="1357322" cy="338554"/>
              <a:chOff x="2857488" y="4804946"/>
              <a:chExt cx="1357322" cy="338554"/>
            </a:xfrm>
          </p:grpSpPr>
          <p:sp>
            <p:nvSpPr>
              <p:cNvPr id="34824" name="Text Box 35"/>
              <p:cNvSpPr txBox="1"/>
              <p:nvPr/>
            </p:nvSpPr>
            <p:spPr>
              <a:xfrm>
                <a:off x="2857488" y="4804946"/>
                <a:ext cx="1357322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buSzTx/>
                </a:pPr>
                <a:r>
                  <a:rPr lang="en-US" altLang="zh-CN" sz="16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D</a:t>
                </a:r>
                <a:r>
                  <a:rPr lang="en-US" altLang="zh-CN" sz="16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2 </a:t>
                </a:r>
                <a:r>
                  <a:rPr lang="en-US" altLang="zh-CN" sz="16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= Q</a:t>
                </a:r>
                <a:r>
                  <a:rPr lang="en-US" altLang="zh-CN" sz="16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2</a:t>
                </a:r>
                <a:r>
                  <a:rPr lang="en-US" altLang="zh-CN" sz="1600" b="1" baseline="30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n</a:t>
                </a:r>
                <a:r>
                  <a:rPr lang="en-US" altLang="zh-CN" sz="16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 </a:t>
                </a:r>
              </a:p>
            </p:txBody>
          </p:sp>
          <p:cxnSp>
            <p:nvCxnSpPr>
              <p:cNvPr id="34825" name="直接连接符 92"/>
              <p:cNvCxnSpPr/>
              <p:nvPr/>
            </p:nvCxnSpPr>
            <p:spPr>
              <a:xfrm>
                <a:off x="3407560" y="4856178"/>
                <a:ext cx="214314" cy="1588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grpSp>
          <p:nvGrpSpPr>
            <p:cNvPr id="34826" name="组合 93"/>
            <p:cNvGrpSpPr/>
            <p:nvPr/>
          </p:nvGrpSpPr>
          <p:grpSpPr>
            <a:xfrm>
              <a:off x="928662" y="1528756"/>
              <a:ext cx="1357322" cy="338554"/>
              <a:chOff x="5214942" y="4786328"/>
              <a:chExt cx="1357322" cy="338554"/>
            </a:xfrm>
          </p:grpSpPr>
          <p:sp>
            <p:nvSpPr>
              <p:cNvPr id="34827" name="Text Box 35"/>
              <p:cNvSpPr txBox="1"/>
              <p:nvPr/>
            </p:nvSpPr>
            <p:spPr>
              <a:xfrm>
                <a:off x="5214942" y="4786328"/>
                <a:ext cx="1357322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buSzTx/>
                </a:pPr>
                <a:r>
                  <a:rPr lang="en-US" altLang="zh-CN" sz="16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D</a:t>
                </a:r>
                <a:r>
                  <a:rPr lang="en-US" altLang="zh-CN" sz="16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 </a:t>
                </a:r>
                <a:r>
                  <a:rPr lang="en-US" altLang="zh-CN" sz="16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= Q</a:t>
                </a:r>
                <a:r>
                  <a:rPr lang="en-US" altLang="zh-CN" sz="16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3</a:t>
                </a:r>
                <a:r>
                  <a:rPr lang="en-US" altLang="zh-CN" sz="1600" b="1" baseline="30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n</a:t>
                </a:r>
                <a:r>
                  <a:rPr lang="en-US" altLang="zh-CN" sz="16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16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Q</a:t>
                </a:r>
                <a:r>
                  <a:rPr lang="en-US" altLang="zh-CN" sz="16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  <a:r>
                  <a:rPr lang="en-US" altLang="zh-CN" sz="1600" b="1" baseline="30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n</a:t>
                </a:r>
                <a:r>
                  <a:rPr lang="en-US" altLang="zh-CN" sz="16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 </a:t>
                </a:r>
              </a:p>
            </p:txBody>
          </p:sp>
          <p:cxnSp>
            <p:nvCxnSpPr>
              <p:cNvPr id="34828" name="直接连接符 95"/>
              <p:cNvCxnSpPr/>
              <p:nvPr/>
            </p:nvCxnSpPr>
            <p:spPr>
              <a:xfrm>
                <a:off x="5750726" y="4837560"/>
                <a:ext cx="214314" cy="1588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4829" name="直接连接符 96"/>
              <p:cNvCxnSpPr/>
              <p:nvPr/>
            </p:nvCxnSpPr>
            <p:spPr>
              <a:xfrm>
                <a:off x="6093628" y="4841890"/>
                <a:ext cx="214314" cy="1588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grpSp>
          <p:nvGrpSpPr>
            <p:cNvPr id="34830" name="组合 97"/>
            <p:cNvGrpSpPr/>
            <p:nvPr/>
          </p:nvGrpSpPr>
          <p:grpSpPr>
            <a:xfrm>
              <a:off x="928660" y="1871656"/>
              <a:ext cx="1357322" cy="338554"/>
              <a:chOff x="3000364" y="4797802"/>
              <a:chExt cx="1357322" cy="338554"/>
            </a:xfrm>
          </p:grpSpPr>
          <p:sp>
            <p:nvSpPr>
              <p:cNvPr id="34831" name="Text Box 35"/>
              <p:cNvSpPr txBox="1"/>
              <p:nvPr/>
            </p:nvSpPr>
            <p:spPr>
              <a:xfrm>
                <a:off x="3000364" y="4797802"/>
                <a:ext cx="1357322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buSzTx/>
                </a:pPr>
                <a:r>
                  <a:rPr lang="en-US" altLang="zh-CN" sz="16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D</a:t>
                </a:r>
                <a:r>
                  <a:rPr lang="en-US" altLang="zh-CN" sz="16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0 </a:t>
                </a:r>
                <a:r>
                  <a:rPr lang="en-US" altLang="zh-CN" sz="16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= Q</a:t>
                </a:r>
                <a:r>
                  <a:rPr lang="en-US" altLang="zh-CN" sz="16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0</a:t>
                </a:r>
                <a:r>
                  <a:rPr lang="en-US" altLang="zh-CN" sz="1600" b="1" baseline="30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n</a:t>
                </a:r>
                <a:r>
                  <a:rPr lang="en-US" altLang="zh-CN" sz="16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 </a:t>
                </a:r>
              </a:p>
            </p:txBody>
          </p:sp>
          <p:cxnSp>
            <p:nvCxnSpPr>
              <p:cNvPr id="34832" name="直接连接符 99"/>
              <p:cNvCxnSpPr/>
              <p:nvPr/>
            </p:nvCxnSpPr>
            <p:spPr>
              <a:xfrm>
                <a:off x="3507574" y="4856178"/>
                <a:ext cx="214314" cy="1588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sp>
          <p:nvSpPr>
            <p:cNvPr id="34833" name="Text Box 35"/>
            <p:cNvSpPr txBox="1"/>
            <p:nvPr/>
          </p:nvSpPr>
          <p:spPr>
            <a:xfrm>
              <a:off x="928662" y="2193128"/>
              <a:ext cx="1357322" cy="3385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eaLnBrk="0" hangingPunct="0">
                <a:spcBef>
                  <a:spcPct val="50000"/>
                </a:spcBef>
                <a:buSzTx/>
              </a:pPr>
              <a:r>
                <a:rPr lang="en-US" altLang="zh-CN" sz="16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</a:t>
              </a:r>
              <a:r>
                <a:rPr lang="en-US" altLang="zh-CN" sz="16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6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= Q</a:t>
              </a:r>
              <a:r>
                <a:rPr lang="en-US" altLang="zh-CN" sz="16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r>
                <a:rPr lang="en-US" altLang="zh-CN" sz="1600" b="1" baseline="30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</a:t>
              </a:r>
              <a:r>
                <a:rPr lang="en-US" altLang="zh-CN" sz="16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Q</a:t>
              </a:r>
              <a:r>
                <a:rPr lang="en-US" altLang="zh-CN" sz="16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r>
                <a:rPr lang="en-US" altLang="zh-CN" sz="1600" b="1" baseline="30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</a:t>
              </a:r>
              <a:r>
                <a:rPr lang="en-US" altLang="zh-CN" sz="16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34834" name="AutoShape 49"/>
            <p:cNvSpPr/>
            <p:nvPr/>
          </p:nvSpPr>
          <p:spPr>
            <a:xfrm>
              <a:off x="857224" y="1071552"/>
              <a:ext cx="142876" cy="1357322"/>
            </a:xfrm>
            <a:prstGeom prst="leftBrace">
              <a:avLst>
                <a:gd name="adj1" fmla="val 94384"/>
                <a:gd name="adj2" fmla="val 50000"/>
              </a:avLst>
            </a:prstGeom>
            <a:noFill/>
            <a:ln w="1905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0" hangingPunct="0"/>
              <a:endPara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4835" name="组合 105"/>
          <p:cNvGrpSpPr/>
          <p:nvPr/>
        </p:nvGrpSpPr>
        <p:grpSpPr>
          <a:xfrm>
            <a:off x="6286500" y="1785938"/>
            <a:ext cx="1171575" cy="1158875"/>
            <a:chOff x="6907180" y="2857502"/>
            <a:chExt cx="1171759" cy="1158536"/>
          </a:xfrm>
        </p:grpSpPr>
        <p:graphicFrame>
          <p:nvGraphicFramePr>
            <p:cNvPr id="34836" name="Object 46"/>
            <p:cNvGraphicFramePr>
              <a:graphicFrameLocks noChangeAspect="1"/>
            </p:cNvGraphicFramePr>
            <p:nvPr/>
          </p:nvGraphicFramePr>
          <p:xfrm>
            <a:off x="7043766" y="2857502"/>
            <a:ext cx="1035173" cy="2857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3" r:id="rId4" imgW="622300" imgH="228600" progId="Equation.3">
                    <p:embed/>
                  </p:oleObj>
                </mc:Choice>
                <mc:Fallback>
                  <p:oleObj r:id="rId4" imgW="622300" imgH="228600" progId="Equation.3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7043766" y="2857502"/>
                          <a:ext cx="1035173" cy="2857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7" name="Object 47"/>
            <p:cNvGraphicFramePr>
              <a:graphicFrameLocks noChangeAspect="1"/>
            </p:cNvGraphicFramePr>
            <p:nvPr/>
          </p:nvGraphicFramePr>
          <p:xfrm>
            <a:off x="7043767" y="3171828"/>
            <a:ext cx="885820" cy="2847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4" r:id="rId6" imgW="558800" imgH="241300" progId="Equation.3">
                    <p:embed/>
                  </p:oleObj>
                </mc:Choice>
                <mc:Fallback>
                  <p:oleObj r:id="rId6" imgW="558800" imgH="241300" progId="Equation.3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043767" y="3171828"/>
                          <a:ext cx="885820" cy="2847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8" name="Object 48"/>
            <p:cNvGraphicFramePr>
              <a:graphicFrameLocks noChangeAspect="1"/>
            </p:cNvGraphicFramePr>
            <p:nvPr/>
          </p:nvGraphicFramePr>
          <p:xfrm>
            <a:off x="7043767" y="3443294"/>
            <a:ext cx="957258" cy="2870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5" r:id="rId8" imgW="558800" imgH="228600" progId="Equation.3">
                    <p:embed/>
                  </p:oleObj>
                </mc:Choice>
                <mc:Fallback>
                  <p:oleObj r:id="rId8" imgW="558800" imgH="228600" progId="Equation.3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7043767" y="3443294"/>
                          <a:ext cx="957258" cy="2870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9" name="AutoShape 49"/>
            <p:cNvSpPr/>
            <p:nvPr/>
          </p:nvSpPr>
          <p:spPr>
            <a:xfrm>
              <a:off x="6907180" y="2906504"/>
              <a:ext cx="108000" cy="1044000"/>
            </a:xfrm>
            <a:prstGeom prst="leftBrace">
              <a:avLst>
                <a:gd name="adj1" fmla="val 94384"/>
                <a:gd name="adj2" fmla="val 50000"/>
              </a:avLst>
            </a:prstGeom>
            <a:noFill/>
            <a:ln w="1905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0" hangingPunct="0"/>
              <a:endPara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4840" name="Object 60"/>
            <p:cNvGraphicFramePr>
              <a:graphicFrameLocks noChangeAspect="1"/>
            </p:cNvGraphicFramePr>
            <p:nvPr/>
          </p:nvGraphicFramePr>
          <p:xfrm>
            <a:off x="7043767" y="3714758"/>
            <a:ext cx="957258" cy="301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6" r:id="rId10" imgW="571500" imgH="241300" progId="Equation.3">
                    <p:embed/>
                  </p:oleObj>
                </mc:Choice>
                <mc:Fallback>
                  <p:oleObj r:id="rId10" imgW="571500" imgH="241300" progId="Equation.3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7043767" y="3714758"/>
                          <a:ext cx="957258" cy="3012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2" name="组合 121"/>
          <p:cNvGrpSpPr/>
          <p:nvPr/>
        </p:nvGrpSpPr>
        <p:grpSpPr>
          <a:xfrm>
            <a:off x="933450" y="2000250"/>
            <a:ext cx="5067300" cy="1581150"/>
            <a:chOff x="2491169" y="785800"/>
            <a:chExt cx="5067013" cy="1581752"/>
          </a:xfrm>
        </p:grpSpPr>
        <p:sp>
          <p:nvSpPr>
            <p:cNvPr id="34842" name="Line 28"/>
            <p:cNvSpPr/>
            <p:nvPr/>
          </p:nvSpPr>
          <p:spPr>
            <a:xfrm rot="-5400000" flipV="1">
              <a:off x="3288592" y="859714"/>
              <a:ext cx="0" cy="28080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34843" name="直接连接符 17"/>
            <p:cNvCxnSpPr/>
            <p:nvPr/>
          </p:nvCxnSpPr>
          <p:spPr>
            <a:xfrm rot="5400000">
              <a:off x="3267786" y="1161320"/>
              <a:ext cx="324000" cy="1588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sm" len="sm"/>
            </a:ln>
          </p:spPr>
        </p:cxnSp>
        <p:cxnSp>
          <p:nvCxnSpPr>
            <p:cNvPr id="34844" name="直接连接符 137"/>
            <p:cNvCxnSpPr/>
            <p:nvPr/>
          </p:nvCxnSpPr>
          <p:spPr>
            <a:xfrm flipH="1">
              <a:off x="3634182" y="1762010"/>
              <a:ext cx="3924000" cy="0"/>
            </a:xfrm>
            <a:prstGeom prst="line">
              <a:avLst/>
            </a:prstGeom>
            <a:ln w="190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845" name="直接连接符 34"/>
            <p:cNvCxnSpPr/>
            <p:nvPr/>
          </p:nvCxnSpPr>
          <p:spPr>
            <a:xfrm rot="5400000">
              <a:off x="3431881" y="1563641"/>
              <a:ext cx="395148" cy="1587"/>
            </a:xfrm>
            <a:prstGeom prst="line">
              <a:avLst/>
            </a:prstGeom>
            <a:ln w="19050" cap="flat" cmpd="sng">
              <a:solidFill>
                <a:schemeClr val="bg1"/>
              </a:solidFill>
              <a:prstDash val="solid"/>
              <a:round/>
              <a:headEnd type="oval" w="med" len="med"/>
              <a:tailEnd type="oval" w="sm" len="sm"/>
            </a:ln>
          </p:spPr>
        </p:cxnSp>
        <p:cxnSp>
          <p:nvCxnSpPr>
            <p:cNvPr id="34846" name="直接连接符 17"/>
            <p:cNvCxnSpPr/>
            <p:nvPr/>
          </p:nvCxnSpPr>
          <p:spPr>
            <a:xfrm rot="5400000">
              <a:off x="3445187" y="1434891"/>
              <a:ext cx="792000" cy="1587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847" name="矩形 19"/>
            <p:cNvSpPr/>
            <p:nvPr/>
          </p:nvSpPr>
          <p:spPr>
            <a:xfrm>
              <a:off x="3279205" y="1205195"/>
              <a:ext cx="719282" cy="431771"/>
            </a:xfrm>
            <a:prstGeom prst="rect">
              <a:avLst/>
            </a:prstGeom>
            <a:solidFill>
              <a:srgbClr val="FFFF00"/>
            </a:solidFill>
            <a:ln w="1905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t"/>
            <a:lstStyle/>
            <a:p>
              <a:pPr algn="ctr"/>
              <a:endPara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48" name="TextBox 22"/>
            <p:cNvSpPr txBox="1"/>
            <p:nvPr/>
          </p:nvSpPr>
          <p:spPr>
            <a:xfrm>
              <a:off x="3698444" y="1425590"/>
              <a:ext cx="357188" cy="24622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buSzTx/>
              </a:pPr>
              <a:r>
                <a:rPr lang="en-US" altLang="zh-CN" sz="1000" b="1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D</a:t>
              </a:r>
              <a:r>
                <a:rPr lang="en-US" altLang="zh-CN" sz="10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3</a:t>
              </a:r>
              <a:endParaRPr lang="zh-CN" altLang="en-US" sz="1000" b="1" baseline="-25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4849" name="TextBox 23"/>
            <p:cNvSpPr txBox="1"/>
            <p:nvPr/>
          </p:nvSpPr>
          <p:spPr>
            <a:xfrm>
              <a:off x="3266644" y="1189054"/>
              <a:ext cx="357188" cy="24622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buSzTx/>
              </a:pPr>
              <a:r>
                <a:rPr lang="en-US" altLang="zh-CN" sz="1000" b="1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Q</a:t>
              </a:r>
              <a:r>
                <a:rPr lang="en-US" altLang="zh-CN" sz="10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3</a:t>
              </a:r>
              <a:endParaRPr lang="zh-CN" altLang="en-US" sz="1000" b="1" baseline="-25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4850" name="TextBox 24"/>
            <p:cNvSpPr txBox="1"/>
            <p:nvPr/>
          </p:nvSpPr>
          <p:spPr>
            <a:xfrm>
              <a:off x="3677813" y="1198579"/>
              <a:ext cx="357188" cy="24622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buSzTx/>
              </a:pPr>
              <a:r>
                <a:rPr lang="en-US" altLang="zh-CN" sz="1000" b="1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Q</a:t>
              </a:r>
              <a:r>
                <a:rPr lang="en-US" altLang="zh-CN" sz="10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3</a:t>
              </a:r>
              <a:endParaRPr lang="zh-CN" altLang="en-US" sz="1000" b="1" baseline="-25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34851" name="直接连接符 25"/>
            <p:cNvCxnSpPr/>
            <p:nvPr/>
          </p:nvCxnSpPr>
          <p:spPr>
            <a:xfrm>
              <a:off x="3769108" y="1251798"/>
              <a:ext cx="93498" cy="1587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852" name="等腰三角形 36"/>
            <p:cNvSpPr/>
            <p:nvPr/>
          </p:nvSpPr>
          <p:spPr>
            <a:xfrm>
              <a:off x="3571520" y="1529129"/>
              <a:ext cx="107982" cy="107962"/>
            </a:xfrm>
            <a:prstGeom prst="triangle">
              <a:avLst>
                <a:gd name="adj" fmla="val 50000"/>
              </a:avLst>
            </a:prstGeom>
            <a:solidFill>
              <a:srgbClr val="FFFF00"/>
            </a:solidFill>
            <a:ln w="1905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t"/>
            <a:lstStyle/>
            <a:p>
              <a:pPr algn="ctr"/>
              <a:endPara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53" name="TextBox 27"/>
            <p:cNvSpPr txBox="1"/>
            <p:nvPr/>
          </p:nvSpPr>
          <p:spPr>
            <a:xfrm>
              <a:off x="3457144" y="1365266"/>
              <a:ext cx="422275" cy="21431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buSzTx/>
              </a:pPr>
              <a:r>
                <a:rPr lang="en-US" altLang="zh-CN" sz="800" b="1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CK</a:t>
              </a:r>
              <a:endParaRPr lang="zh-CN" altLang="en-US" sz="8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34854" name="直接连接符 34"/>
            <p:cNvCxnSpPr/>
            <p:nvPr/>
          </p:nvCxnSpPr>
          <p:spPr>
            <a:xfrm rot="5400000">
              <a:off x="4588188" y="1659002"/>
              <a:ext cx="395148" cy="1588"/>
            </a:xfrm>
            <a:prstGeom prst="line">
              <a:avLst/>
            </a:prstGeom>
            <a:ln w="19050" cap="flat" cmpd="sng">
              <a:solidFill>
                <a:schemeClr val="bg1"/>
              </a:solidFill>
              <a:prstDash val="solid"/>
              <a:round/>
              <a:headEnd type="none" w="med" len="med"/>
              <a:tailEnd type="oval" w="sm" len="sm"/>
            </a:ln>
          </p:spPr>
        </p:cxnSp>
        <p:cxnSp>
          <p:nvCxnSpPr>
            <p:cNvPr id="34855" name="直接连接符 17"/>
            <p:cNvCxnSpPr/>
            <p:nvPr/>
          </p:nvCxnSpPr>
          <p:spPr>
            <a:xfrm rot="5400000">
              <a:off x="4564347" y="1470470"/>
              <a:ext cx="828000" cy="1588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856" name="直接连接符 18"/>
            <p:cNvCxnSpPr/>
            <p:nvPr/>
          </p:nvCxnSpPr>
          <p:spPr>
            <a:xfrm rot="5400000">
              <a:off x="4323619" y="1297698"/>
              <a:ext cx="467833" cy="1588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857" name="矩形 19"/>
            <p:cNvSpPr/>
            <p:nvPr/>
          </p:nvSpPr>
          <p:spPr>
            <a:xfrm>
              <a:off x="4433711" y="1213974"/>
              <a:ext cx="720005" cy="431847"/>
            </a:xfrm>
            <a:prstGeom prst="rect">
              <a:avLst/>
            </a:prstGeom>
            <a:solidFill>
              <a:srgbClr val="FFFF00"/>
            </a:solidFill>
            <a:ln w="1905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t"/>
            <a:lstStyle/>
            <a:p>
              <a:pPr algn="ctr"/>
              <a:endPara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58" name="TextBox 85"/>
            <p:cNvSpPr txBox="1"/>
            <p:nvPr/>
          </p:nvSpPr>
          <p:spPr>
            <a:xfrm>
              <a:off x="4857708" y="1439868"/>
              <a:ext cx="357248" cy="2462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buSzTx/>
              </a:pPr>
              <a:r>
                <a:rPr lang="en-US" altLang="zh-CN" sz="1000" b="1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D</a:t>
              </a:r>
              <a:r>
                <a:rPr lang="en-US" altLang="zh-CN" sz="10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2</a:t>
              </a:r>
              <a:endParaRPr lang="zh-CN" altLang="en-US" sz="1000" b="1" baseline="-25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4859" name="TextBox 86"/>
            <p:cNvSpPr txBox="1"/>
            <p:nvPr/>
          </p:nvSpPr>
          <p:spPr>
            <a:xfrm>
              <a:off x="4421072" y="1190630"/>
              <a:ext cx="357247" cy="2462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buSzTx/>
              </a:pPr>
              <a:r>
                <a:rPr lang="en-US" altLang="zh-CN" sz="1000" b="1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Q</a:t>
              </a:r>
              <a:r>
                <a:rPr lang="en-US" altLang="zh-CN" sz="10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2</a:t>
              </a:r>
              <a:endParaRPr lang="zh-CN" altLang="en-US" sz="1000" b="1" baseline="-25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4860" name="TextBox 87"/>
            <p:cNvSpPr txBox="1"/>
            <p:nvPr/>
          </p:nvSpPr>
          <p:spPr>
            <a:xfrm>
              <a:off x="4835479" y="1200156"/>
              <a:ext cx="355660" cy="2462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buSzTx/>
              </a:pPr>
              <a:r>
                <a:rPr lang="en-US" altLang="zh-CN" sz="1000" b="1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Q</a:t>
              </a:r>
              <a:r>
                <a:rPr lang="en-US" altLang="zh-CN" sz="10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2</a:t>
              </a:r>
              <a:endParaRPr lang="zh-CN" altLang="en-US" sz="1000" b="1" baseline="-25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34861" name="直接连接符 25"/>
            <p:cNvCxnSpPr/>
            <p:nvPr/>
          </p:nvCxnSpPr>
          <p:spPr>
            <a:xfrm>
              <a:off x="4930609" y="1252043"/>
              <a:ext cx="93600" cy="1586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862" name="等腰三角形 36"/>
            <p:cNvSpPr/>
            <p:nvPr/>
          </p:nvSpPr>
          <p:spPr>
            <a:xfrm>
              <a:off x="4730210" y="1530939"/>
              <a:ext cx="107982" cy="107962"/>
            </a:xfrm>
            <a:prstGeom prst="triangle">
              <a:avLst>
                <a:gd name="adj" fmla="val 50000"/>
              </a:avLst>
            </a:prstGeom>
            <a:solidFill>
              <a:srgbClr val="FFFF00"/>
            </a:solidFill>
            <a:ln w="1905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t"/>
            <a:lstStyle/>
            <a:p>
              <a:pPr algn="ctr"/>
              <a:endPara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63" name="TextBox 31"/>
            <p:cNvSpPr txBox="1"/>
            <p:nvPr/>
          </p:nvSpPr>
          <p:spPr>
            <a:xfrm>
              <a:off x="4616019" y="1379554"/>
              <a:ext cx="422275" cy="2143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buSzTx/>
              </a:pPr>
              <a:r>
                <a:rPr lang="en-US" altLang="zh-CN" sz="800" b="1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CK</a:t>
              </a:r>
              <a:endParaRPr lang="zh-CN" altLang="en-US" sz="8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34864" name="直接连接符 34"/>
            <p:cNvCxnSpPr/>
            <p:nvPr/>
          </p:nvCxnSpPr>
          <p:spPr>
            <a:xfrm rot="5400000">
              <a:off x="5713840" y="1563641"/>
              <a:ext cx="395148" cy="1587"/>
            </a:xfrm>
            <a:prstGeom prst="line">
              <a:avLst/>
            </a:prstGeom>
            <a:ln w="19050" cap="flat" cmpd="sng">
              <a:solidFill>
                <a:schemeClr val="bg1"/>
              </a:solidFill>
              <a:prstDash val="solid"/>
              <a:round/>
              <a:headEnd type="none" w="med" len="med"/>
              <a:tailEnd type="oval" w="sm" len="sm"/>
            </a:ln>
          </p:spPr>
        </p:cxnSp>
        <p:cxnSp>
          <p:nvCxnSpPr>
            <p:cNvPr id="34865" name="直接连接符 17"/>
            <p:cNvCxnSpPr/>
            <p:nvPr/>
          </p:nvCxnSpPr>
          <p:spPr>
            <a:xfrm rot="5400000">
              <a:off x="5717531" y="1466758"/>
              <a:ext cx="792000" cy="1588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866" name="直接连接符 18"/>
            <p:cNvCxnSpPr/>
            <p:nvPr/>
          </p:nvCxnSpPr>
          <p:spPr>
            <a:xfrm rot="5400000">
              <a:off x="5448975" y="1304675"/>
              <a:ext cx="467837" cy="1588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867" name="矩形 19"/>
            <p:cNvSpPr/>
            <p:nvPr/>
          </p:nvSpPr>
          <p:spPr>
            <a:xfrm>
              <a:off x="5559071" y="1214002"/>
              <a:ext cx="720005" cy="431852"/>
            </a:xfrm>
            <a:prstGeom prst="rect">
              <a:avLst/>
            </a:prstGeom>
            <a:solidFill>
              <a:srgbClr val="FFFF00"/>
            </a:solidFill>
            <a:ln w="1905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t"/>
            <a:lstStyle/>
            <a:p>
              <a:pPr algn="ctr"/>
              <a:endPara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68" name="TextBox 78"/>
            <p:cNvSpPr txBox="1"/>
            <p:nvPr/>
          </p:nvSpPr>
          <p:spPr>
            <a:xfrm>
              <a:off x="5992774" y="1433541"/>
              <a:ext cx="357247" cy="24622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buSzTx/>
              </a:pPr>
              <a:r>
                <a:rPr lang="en-US" altLang="zh-CN" sz="1000" b="1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D</a:t>
              </a:r>
              <a:r>
                <a:rPr lang="en-US" altLang="zh-CN" sz="10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1</a:t>
              </a:r>
              <a:endParaRPr lang="zh-CN" altLang="en-US" sz="1000" b="1" baseline="-25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4869" name="TextBox 79"/>
            <p:cNvSpPr txBox="1"/>
            <p:nvPr/>
          </p:nvSpPr>
          <p:spPr>
            <a:xfrm>
              <a:off x="5546610" y="1189067"/>
              <a:ext cx="357248" cy="24622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buSzTx/>
              </a:pPr>
              <a:r>
                <a:rPr lang="en-US" altLang="zh-CN" sz="1000" b="1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Q</a:t>
              </a:r>
              <a:r>
                <a:rPr lang="en-US" altLang="zh-CN" sz="10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1</a:t>
              </a:r>
              <a:endParaRPr lang="zh-CN" altLang="en-US" sz="1000" b="1" baseline="-25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4870" name="TextBox 80"/>
            <p:cNvSpPr txBox="1"/>
            <p:nvPr/>
          </p:nvSpPr>
          <p:spPr>
            <a:xfrm>
              <a:off x="5951492" y="1198592"/>
              <a:ext cx="357247" cy="24622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buSzTx/>
              </a:pPr>
              <a:r>
                <a:rPr lang="en-US" altLang="zh-CN" sz="1000" b="1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Q</a:t>
              </a:r>
              <a:r>
                <a:rPr lang="en-US" altLang="zh-CN" sz="10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1</a:t>
              </a:r>
              <a:endParaRPr lang="zh-CN" altLang="en-US" sz="1000" b="1" baseline="-25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34871" name="直接连接符 25"/>
            <p:cNvCxnSpPr/>
            <p:nvPr/>
          </p:nvCxnSpPr>
          <p:spPr>
            <a:xfrm>
              <a:off x="6049304" y="1252074"/>
              <a:ext cx="93600" cy="1586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872" name="等腰三角形 36"/>
            <p:cNvSpPr/>
            <p:nvPr/>
          </p:nvSpPr>
          <p:spPr>
            <a:xfrm>
              <a:off x="5861937" y="1536540"/>
              <a:ext cx="107982" cy="107962"/>
            </a:xfrm>
            <a:prstGeom prst="triangle">
              <a:avLst>
                <a:gd name="adj" fmla="val 50000"/>
              </a:avLst>
            </a:prstGeom>
            <a:solidFill>
              <a:srgbClr val="FFFF00"/>
            </a:solidFill>
            <a:ln w="1905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t"/>
            <a:lstStyle/>
            <a:p>
              <a:pPr algn="ctr"/>
              <a:endPara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73" name="TextBox 35"/>
            <p:cNvSpPr txBox="1"/>
            <p:nvPr/>
          </p:nvSpPr>
          <p:spPr>
            <a:xfrm>
              <a:off x="5754257" y="1379554"/>
              <a:ext cx="422275" cy="2143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buSzTx/>
              </a:pPr>
              <a:r>
                <a:rPr lang="en-US" altLang="zh-CN" sz="800" b="1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CK</a:t>
              </a:r>
              <a:endParaRPr lang="zh-CN" altLang="en-US" sz="8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4874" name="Text Box 69"/>
            <p:cNvSpPr txBox="1"/>
            <p:nvPr/>
          </p:nvSpPr>
          <p:spPr>
            <a:xfrm>
              <a:off x="6922312" y="1843082"/>
              <a:ext cx="437757" cy="307668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SzTx/>
              </a:pP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cp</a:t>
              </a:r>
              <a:r>
                <a:rPr lang="en-US" altLang="zh-CN" sz="14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34875" name="Line 45"/>
            <p:cNvSpPr/>
            <p:nvPr/>
          </p:nvSpPr>
          <p:spPr>
            <a:xfrm rot="-5400000">
              <a:off x="3801040" y="2154754"/>
              <a:ext cx="252000" cy="0"/>
            </a:xfrm>
            <a:prstGeom prst="line">
              <a:avLst/>
            </a:prstGeom>
            <a:ln w="19050" cap="sq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4876" name="Line 45"/>
            <p:cNvSpPr/>
            <p:nvPr/>
          </p:nvSpPr>
          <p:spPr>
            <a:xfrm rot="-5400000">
              <a:off x="5961302" y="2125159"/>
              <a:ext cx="144000" cy="0"/>
            </a:xfrm>
            <a:prstGeom prst="line">
              <a:avLst/>
            </a:prstGeom>
            <a:ln w="19050" cap="sq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4877" name="Line 45"/>
            <p:cNvSpPr/>
            <p:nvPr/>
          </p:nvSpPr>
          <p:spPr>
            <a:xfrm rot="-5400000">
              <a:off x="6117656" y="2111678"/>
              <a:ext cx="180000" cy="0"/>
            </a:xfrm>
            <a:prstGeom prst="line">
              <a:avLst/>
            </a:prstGeom>
            <a:ln w="19050" cap="sq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4878" name="Line 56"/>
            <p:cNvSpPr/>
            <p:nvPr/>
          </p:nvSpPr>
          <p:spPr>
            <a:xfrm flipV="1">
              <a:off x="3765589" y="2070510"/>
              <a:ext cx="0" cy="288000"/>
            </a:xfrm>
            <a:prstGeom prst="line">
              <a:avLst/>
            </a:prstGeom>
            <a:ln w="19050" cap="sq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6" name="流程图: 延期 92"/>
            <p:cNvSpPr>
              <a:spLocks noChangeArrowheads="1"/>
            </p:cNvSpPr>
            <p:nvPr/>
          </p:nvSpPr>
          <p:spPr bwMode="auto">
            <a:xfrm rot="16200000">
              <a:off x="5986888" y="1842664"/>
              <a:ext cx="269877" cy="284999"/>
            </a:xfrm>
            <a:prstGeom prst="flowChartDelay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algn="ctr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流程图: 延期 95"/>
            <p:cNvSpPr>
              <a:spLocks noChangeArrowheads="1"/>
            </p:cNvSpPr>
            <p:nvPr/>
          </p:nvSpPr>
          <p:spPr bwMode="auto">
            <a:xfrm rot="16200000">
              <a:off x="3705097" y="1820583"/>
              <a:ext cx="266702" cy="283249"/>
            </a:xfrm>
            <a:prstGeom prst="flowChartDelay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algn="ctr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34881" name="直接连接符 34"/>
            <p:cNvCxnSpPr/>
            <p:nvPr/>
          </p:nvCxnSpPr>
          <p:spPr>
            <a:xfrm rot="5400000">
              <a:off x="6865397" y="1730439"/>
              <a:ext cx="395148" cy="1587"/>
            </a:xfrm>
            <a:prstGeom prst="line">
              <a:avLst/>
            </a:prstGeom>
            <a:ln w="190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882" name="直接连接符 17"/>
            <p:cNvCxnSpPr/>
            <p:nvPr/>
          </p:nvCxnSpPr>
          <p:spPr>
            <a:xfrm rot="5400000">
              <a:off x="6947708" y="1420878"/>
              <a:ext cx="684000" cy="1588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round/>
              <a:headEnd type="none" w="med" len="med"/>
              <a:tailEnd type="oval" w="sm" len="sm"/>
            </a:ln>
          </p:spPr>
        </p:cxnSp>
        <p:cxnSp>
          <p:nvCxnSpPr>
            <p:cNvPr id="34883" name="直接连接符 18"/>
            <p:cNvCxnSpPr/>
            <p:nvPr/>
          </p:nvCxnSpPr>
          <p:spPr>
            <a:xfrm rot="5400000">
              <a:off x="6600532" y="1104648"/>
              <a:ext cx="467835" cy="1588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884" name="矩形 19"/>
            <p:cNvSpPr/>
            <p:nvPr/>
          </p:nvSpPr>
          <p:spPr>
            <a:xfrm>
              <a:off x="6710627" y="1228124"/>
              <a:ext cx="720005" cy="431848"/>
            </a:xfrm>
            <a:prstGeom prst="rect">
              <a:avLst/>
            </a:prstGeom>
            <a:solidFill>
              <a:srgbClr val="FFFF00"/>
            </a:solidFill>
            <a:ln w="1905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t"/>
            <a:lstStyle/>
            <a:p>
              <a:pPr algn="ctr"/>
              <a:endPara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85" name="TextBox 71"/>
            <p:cNvSpPr txBox="1"/>
            <p:nvPr/>
          </p:nvSpPr>
          <p:spPr>
            <a:xfrm>
              <a:off x="7143710" y="1443055"/>
              <a:ext cx="357248" cy="24622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buSzTx/>
              </a:pPr>
              <a:r>
                <a:rPr lang="en-US" altLang="zh-CN" sz="1000" b="1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D</a:t>
              </a:r>
              <a:r>
                <a:rPr lang="en-US" altLang="zh-CN" sz="10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0</a:t>
              </a:r>
              <a:endParaRPr lang="zh-CN" altLang="en-US" sz="1000" b="1" baseline="-25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4886" name="TextBox 72"/>
            <p:cNvSpPr txBox="1"/>
            <p:nvPr/>
          </p:nvSpPr>
          <p:spPr>
            <a:xfrm>
              <a:off x="6697547" y="1203343"/>
              <a:ext cx="357247" cy="24622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buSzTx/>
              </a:pPr>
              <a:r>
                <a:rPr lang="en-US" altLang="zh-CN" sz="1000" b="1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Q</a:t>
              </a:r>
              <a:r>
                <a:rPr lang="en-US" altLang="zh-CN" sz="10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0</a:t>
              </a:r>
              <a:endParaRPr lang="zh-CN" altLang="en-US" sz="1000" b="1" baseline="-25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4887" name="TextBox 73"/>
            <p:cNvSpPr txBox="1"/>
            <p:nvPr/>
          </p:nvSpPr>
          <p:spPr>
            <a:xfrm>
              <a:off x="7102428" y="1212868"/>
              <a:ext cx="357248" cy="24622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buSzTx/>
              </a:pPr>
              <a:r>
                <a:rPr lang="en-US" altLang="zh-CN" sz="1000" b="1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Q</a:t>
              </a:r>
              <a:r>
                <a:rPr lang="en-US" altLang="zh-CN" sz="10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0</a:t>
              </a:r>
              <a:endParaRPr lang="zh-CN" altLang="en-US" sz="1000" b="1" baseline="-25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34888" name="直接连接符 25"/>
            <p:cNvCxnSpPr/>
            <p:nvPr/>
          </p:nvCxnSpPr>
          <p:spPr>
            <a:xfrm>
              <a:off x="7200860" y="1266195"/>
              <a:ext cx="93600" cy="1586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889" name="等腰三角形 36"/>
            <p:cNvSpPr/>
            <p:nvPr/>
          </p:nvSpPr>
          <p:spPr>
            <a:xfrm>
              <a:off x="7013494" y="1550684"/>
              <a:ext cx="107982" cy="107962"/>
            </a:xfrm>
            <a:prstGeom prst="triangle">
              <a:avLst>
                <a:gd name="adj" fmla="val 50000"/>
              </a:avLst>
            </a:prstGeom>
            <a:solidFill>
              <a:srgbClr val="FFFF00"/>
            </a:solidFill>
            <a:ln w="1905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t"/>
            <a:lstStyle/>
            <a:p>
              <a:pPr algn="ctr"/>
              <a:endPara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90" name="TextBox 51"/>
            <p:cNvSpPr txBox="1"/>
            <p:nvPr/>
          </p:nvSpPr>
          <p:spPr>
            <a:xfrm>
              <a:off x="6905194" y="1393841"/>
              <a:ext cx="422275" cy="21431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buSzTx/>
              </a:pPr>
              <a:r>
                <a:rPr lang="en-US" altLang="zh-CN" sz="800" b="1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CK</a:t>
              </a:r>
              <a:endParaRPr lang="zh-CN" altLang="en-US" sz="8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4891" name="Line 28"/>
            <p:cNvSpPr/>
            <p:nvPr/>
          </p:nvSpPr>
          <p:spPr>
            <a:xfrm rot="-5400000" flipV="1">
              <a:off x="7421368" y="956794"/>
              <a:ext cx="0" cy="25200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34892" name="直接连接符 17"/>
            <p:cNvCxnSpPr/>
            <p:nvPr/>
          </p:nvCxnSpPr>
          <p:spPr>
            <a:xfrm rot="5400000">
              <a:off x="3543963" y="1633196"/>
              <a:ext cx="1152000" cy="1588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893" name="Line 28"/>
            <p:cNvSpPr/>
            <p:nvPr/>
          </p:nvSpPr>
          <p:spPr>
            <a:xfrm rot="-5400000" flipV="1">
              <a:off x="5130343" y="1738297"/>
              <a:ext cx="0" cy="28800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4894" name="Line 28"/>
            <p:cNvSpPr/>
            <p:nvPr/>
          </p:nvSpPr>
          <p:spPr>
            <a:xfrm rot="-5400000" flipV="1">
              <a:off x="3989190" y="916864"/>
              <a:ext cx="0" cy="28080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895" name="Line 28"/>
            <p:cNvSpPr/>
            <p:nvPr/>
          </p:nvSpPr>
          <p:spPr>
            <a:xfrm rot="-5400000" flipV="1">
              <a:off x="5132028" y="925900"/>
              <a:ext cx="0" cy="28800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sm" len="sm"/>
            </a:ln>
          </p:spPr>
        </p:sp>
        <p:cxnSp>
          <p:nvCxnSpPr>
            <p:cNvPr id="34896" name="直接连接符 17"/>
            <p:cNvCxnSpPr/>
            <p:nvPr/>
          </p:nvCxnSpPr>
          <p:spPr>
            <a:xfrm rot="5400000">
              <a:off x="4859841" y="1474740"/>
              <a:ext cx="820800" cy="1588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897" name="Line 28"/>
            <p:cNvSpPr/>
            <p:nvPr/>
          </p:nvSpPr>
          <p:spPr>
            <a:xfrm rot="-5400000" flipV="1">
              <a:off x="6305074" y="2111827"/>
              <a:ext cx="0" cy="18000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898" name="Line 28"/>
            <p:cNvSpPr/>
            <p:nvPr/>
          </p:nvSpPr>
          <p:spPr>
            <a:xfrm rot="-5400000" flipV="1">
              <a:off x="4599895" y="1529435"/>
              <a:ext cx="0" cy="165600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4899" name="Line 28"/>
            <p:cNvSpPr/>
            <p:nvPr/>
          </p:nvSpPr>
          <p:spPr>
            <a:xfrm rot="-5400000" flipV="1">
              <a:off x="6258952" y="941493"/>
              <a:ext cx="0" cy="28080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sm" len="sm"/>
            </a:ln>
          </p:spPr>
        </p:sp>
        <p:sp>
          <p:nvSpPr>
            <p:cNvPr id="34900" name="Line 28"/>
            <p:cNvSpPr/>
            <p:nvPr/>
          </p:nvSpPr>
          <p:spPr>
            <a:xfrm rot="-5400000" flipV="1">
              <a:off x="5075942" y="1246273"/>
              <a:ext cx="0" cy="190800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34901" name="直接连接符 17"/>
            <p:cNvCxnSpPr/>
            <p:nvPr/>
          </p:nvCxnSpPr>
          <p:spPr>
            <a:xfrm rot="5400000">
              <a:off x="5827894" y="1640928"/>
              <a:ext cx="1134000" cy="1588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sm" len="sm"/>
            </a:ln>
          </p:spPr>
        </p:cxnSp>
        <p:sp>
          <p:nvSpPr>
            <p:cNvPr id="34902" name="Line 28"/>
            <p:cNvSpPr/>
            <p:nvPr/>
          </p:nvSpPr>
          <p:spPr>
            <a:xfrm rot="-5400000" flipV="1">
              <a:off x="4119914" y="2087998"/>
              <a:ext cx="0" cy="39600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</p:sp>
        <p:cxnSp>
          <p:nvCxnSpPr>
            <p:cNvPr id="34903" name="直接连接符 17"/>
            <p:cNvCxnSpPr/>
            <p:nvPr/>
          </p:nvCxnSpPr>
          <p:spPr>
            <a:xfrm rot="5400000">
              <a:off x="7208170" y="1428568"/>
              <a:ext cx="684000" cy="1588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904" name="Line 28"/>
            <p:cNvSpPr/>
            <p:nvPr/>
          </p:nvSpPr>
          <p:spPr>
            <a:xfrm rot="-5400000" flipV="1">
              <a:off x="4431486" y="945552"/>
              <a:ext cx="0" cy="25200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34905" name="直接连接符 17"/>
            <p:cNvCxnSpPr/>
            <p:nvPr/>
          </p:nvCxnSpPr>
          <p:spPr>
            <a:xfrm rot="5400000">
              <a:off x="3703227" y="1675614"/>
              <a:ext cx="1224000" cy="1588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906" name="Line 28"/>
            <p:cNvSpPr/>
            <p:nvPr/>
          </p:nvSpPr>
          <p:spPr>
            <a:xfrm rot="-5400000" flipV="1">
              <a:off x="5553288" y="952694"/>
              <a:ext cx="0" cy="25200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34907" name="直接连接符 17"/>
            <p:cNvCxnSpPr/>
            <p:nvPr/>
          </p:nvCxnSpPr>
          <p:spPr>
            <a:xfrm rot="5400000">
              <a:off x="4782050" y="1718758"/>
              <a:ext cx="1296000" cy="1588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908" name="直接连接符 137"/>
            <p:cNvCxnSpPr/>
            <p:nvPr/>
          </p:nvCxnSpPr>
          <p:spPr>
            <a:xfrm flipH="1">
              <a:off x="3200390" y="871526"/>
              <a:ext cx="3636000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909" name="Line 28"/>
            <p:cNvSpPr/>
            <p:nvPr/>
          </p:nvSpPr>
          <p:spPr>
            <a:xfrm rot="-5400000" flipV="1">
              <a:off x="2912050" y="802676"/>
              <a:ext cx="0" cy="25200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7" name="流程图: 延期 95"/>
            <p:cNvSpPr>
              <a:spLocks noChangeArrowheads="1"/>
            </p:cNvSpPr>
            <p:nvPr/>
          </p:nvSpPr>
          <p:spPr bwMode="auto">
            <a:xfrm rot="10800000">
              <a:off x="2928926" y="785800"/>
              <a:ext cx="266702" cy="283249"/>
            </a:xfrm>
            <a:prstGeom prst="flowChartDelay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algn="ctr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911" name="Text Box 69"/>
            <p:cNvSpPr txBox="1"/>
            <p:nvPr/>
          </p:nvSpPr>
          <p:spPr>
            <a:xfrm>
              <a:off x="2491169" y="785800"/>
              <a:ext cx="437757" cy="307668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SzTx/>
              </a:pP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</a:t>
              </a:r>
              <a:endParaRPr lang="en-US" altLang="zh-CN" sz="1400" b="1" baseline="-250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4912" name="Text Box 2"/>
          <p:cNvSpPr txBox="1"/>
          <p:nvPr/>
        </p:nvSpPr>
        <p:spPr>
          <a:xfrm>
            <a:off x="714375" y="1571625"/>
            <a:ext cx="1928813" cy="3698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>
              <a:spcBef>
                <a:spcPct val="50000"/>
              </a:spcBef>
              <a:buSzTx/>
            </a:pPr>
            <a:r>
              <a:rPr lang="en-US" altLang="zh-CN" sz="18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⑥ </a:t>
            </a:r>
            <a:r>
              <a:rPr lang="zh-CN" altLang="en-US" sz="18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逻辑图</a:t>
            </a:r>
          </a:p>
        </p:txBody>
      </p:sp>
      <p:sp>
        <p:nvSpPr>
          <p:cNvPr id="124" name="Text Box 13"/>
          <p:cNvSpPr txBox="1"/>
          <p:nvPr/>
        </p:nvSpPr>
        <p:spPr>
          <a:xfrm>
            <a:off x="714375" y="3714750"/>
            <a:ext cx="1885950" cy="314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buSzTx/>
            </a:pPr>
            <a:r>
              <a:rPr lang="en-US" altLang="zh-CN" sz="18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⑦</a:t>
            </a:r>
            <a:r>
              <a:rPr lang="zh-CN" altLang="en-US" sz="18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检查无关项 </a:t>
            </a:r>
          </a:p>
        </p:txBody>
      </p:sp>
      <p:graphicFrame>
        <p:nvGraphicFramePr>
          <p:cNvPr id="125" name="表格 124"/>
          <p:cNvGraphicFramePr>
            <a:graphicFrameLocks noGrp="1"/>
          </p:cNvGraphicFramePr>
          <p:nvPr/>
        </p:nvGraphicFramePr>
        <p:xfrm>
          <a:off x="3708400" y="3933825"/>
          <a:ext cx="4896547" cy="172819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29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6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36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95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95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95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95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95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95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361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951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24655">
                <a:tc gridSpan="4">
                  <a:txBody>
                    <a:bodyPr/>
                    <a:lstStyle/>
                    <a:p>
                      <a:pPr algn="l"/>
                      <a:r>
                        <a:rPr lang="zh-CN" altLang="en-US" sz="1400" b="1" kern="1200" baseline="0" dirty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现态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baseline="0" dirty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次态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baseline="0" dirty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输入       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4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1400" b="1" kern="1200" baseline="-250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1400" b="1" kern="1200" baseline="300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</a:t>
                      </a:r>
                      <a:endParaRPr lang="zh-CN" altLang="en-US" sz="1400" b="1" kern="1200" baseline="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1400" b="1" kern="1200" baseline="-250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400" b="1" kern="1200" baseline="300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</a:t>
                      </a:r>
                      <a:endParaRPr lang="zh-CN" altLang="en-US" sz="1400" b="1" kern="1200" baseline="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1400" b="1" kern="1200" baseline="-250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1400" b="1" kern="1200" baseline="300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</a:t>
                      </a:r>
                      <a:endParaRPr lang="zh-CN" altLang="en-US" sz="1400" b="1" kern="1200" baseline="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j-lt"/>
                        </a:rPr>
                        <a:t>Q</a:t>
                      </a:r>
                      <a:r>
                        <a:rPr lang="en-US" altLang="zh-CN" sz="1400" b="1" baseline="-25000" dirty="0">
                          <a:latin typeface="+mj-lt"/>
                        </a:rPr>
                        <a:t>0</a:t>
                      </a:r>
                      <a:r>
                        <a:rPr lang="en-US" altLang="zh-CN" sz="1400" b="1" baseline="30000" dirty="0">
                          <a:latin typeface="+mj-lt"/>
                        </a:rPr>
                        <a:t>n</a:t>
                      </a:r>
                      <a:endParaRPr lang="zh-CN" altLang="en-US" sz="1400" b="1" baseline="30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j-lt"/>
                        </a:rPr>
                        <a:t>Q</a:t>
                      </a:r>
                      <a:r>
                        <a:rPr lang="en-US" altLang="zh-CN" sz="1400" b="1" baseline="-25000" dirty="0">
                          <a:latin typeface="+mj-lt"/>
                        </a:rPr>
                        <a:t>3</a:t>
                      </a:r>
                      <a:r>
                        <a:rPr lang="en-US" altLang="zh-CN" sz="1400" b="1" baseline="30000" dirty="0">
                          <a:latin typeface="+mj-lt"/>
                        </a:rPr>
                        <a:t>n+1</a:t>
                      </a:r>
                      <a:endParaRPr lang="zh-CN" altLang="en-US" sz="1400" b="1" baseline="30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1400" b="1" kern="1200" baseline="-250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400" b="1" kern="1200" baseline="300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n+1</a:t>
                      </a:r>
                      <a:endParaRPr lang="zh-CN" altLang="en-US" sz="1400" b="1" kern="1200" baseline="300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1400" b="1" kern="1200" baseline="-250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1400" b="1" kern="1200" baseline="300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n+1</a:t>
                      </a:r>
                      <a:endParaRPr lang="zh-CN" altLang="en-US" sz="1400" b="1" kern="1200" baseline="300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j-lt"/>
                        </a:rPr>
                        <a:t>Q</a:t>
                      </a:r>
                      <a:r>
                        <a:rPr lang="en-US" altLang="zh-CN" sz="1400" b="1" baseline="-25000" dirty="0">
                          <a:latin typeface="+mj-lt"/>
                        </a:rPr>
                        <a:t>0</a:t>
                      </a:r>
                      <a:r>
                        <a:rPr lang="en-US" altLang="zh-CN" sz="1400" b="1" baseline="30000" dirty="0">
                          <a:latin typeface="+mj-lt"/>
                        </a:rPr>
                        <a:t>n+1</a:t>
                      </a:r>
                      <a:endParaRPr lang="zh-CN" altLang="en-US" sz="1400" b="1" baseline="30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baseline="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CP</a:t>
                      </a:r>
                      <a:r>
                        <a:rPr lang="en-US" altLang="zh-CN" sz="1400" b="1" kern="1200" baseline="-250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b="1" kern="1200" baseline="-250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baseline="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CP</a:t>
                      </a:r>
                      <a:r>
                        <a:rPr lang="en-US" altLang="zh-CN" sz="1400" b="1" kern="1200" baseline="-250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baseline="-250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chemeClr val="bg2"/>
                          </a:solidFill>
                          <a:latin typeface="+mj-lt"/>
                        </a:rPr>
                        <a:t>CP</a:t>
                      </a:r>
                      <a:r>
                        <a:rPr lang="en-US" altLang="zh-CN" sz="1400" b="1" baseline="-25000" dirty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baseline="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CP</a:t>
                      </a:r>
                      <a:r>
                        <a:rPr lang="en-US" altLang="zh-CN" sz="1400" b="1" kern="1200" baseline="-250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baseline="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1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200" b="1" dirty="0">
                          <a:solidFill>
                            <a:schemeClr val="bg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↑</a:t>
                      </a:r>
                      <a:endParaRPr lang="zh-CN" altLang="en-US" sz="12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1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rgbClr val="FF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200" b="1" dirty="0">
                          <a:solidFill>
                            <a:schemeClr val="bg2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↑</a:t>
                      </a:r>
                      <a:endParaRPr lang="zh-CN" altLang="en-US" sz="1200" b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200" b="1" dirty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↑</a:t>
                      </a:r>
                      <a:endParaRPr lang="zh-CN" altLang="en-US" sz="1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200" b="1" dirty="0"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↑</a:t>
                      </a:r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200" b="1">
                          <a:solidFill>
                            <a:schemeClr val="bg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↑</a:t>
                      </a:r>
                      <a:endParaRPr lang="zh-CN" altLang="en-US" sz="12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1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200" b="1">
                          <a:solidFill>
                            <a:schemeClr val="bg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↑</a:t>
                      </a:r>
                      <a:endParaRPr lang="zh-CN" altLang="en-US" sz="12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1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kern="1200" dirty="0">
                        <a:solidFill>
                          <a:srgbClr val="FF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rgbClr val="FF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1" dirty="0"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↑</a:t>
                      </a:r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1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zh-CN" altLang="en-US" sz="1200" b="1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1" kern="1200" dirty="0"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cs typeface="+mn-cs"/>
                        </a:rPr>
                        <a:t>↑</a:t>
                      </a:r>
                      <a:endParaRPr kumimoji="0" lang="zh-CN" altLang="en-US" sz="1200" b="1" kern="1200" dirty="0">
                        <a:solidFill>
                          <a:srgbClr val="C00000"/>
                        </a:solidFill>
                        <a:effectLst/>
                        <a:latin typeface="宋体" panose="02010600030101010101" pitchFamily="2" charset="-122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200" b="1">
                          <a:solidFill>
                            <a:schemeClr val="bg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↑</a:t>
                      </a:r>
                      <a:endParaRPr lang="zh-CN" altLang="en-US" sz="12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1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200" b="1" dirty="0">
                          <a:solidFill>
                            <a:schemeClr val="bg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↑</a:t>
                      </a:r>
                      <a:endParaRPr lang="zh-CN" altLang="en-US" sz="12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1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1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kern="1200" dirty="0">
                        <a:solidFill>
                          <a:srgbClr val="FF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0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rgbClr val="FF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1" dirty="0"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↑</a:t>
                      </a:r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200" b="1" dirty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↑</a:t>
                      </a:r>
                      <a:endParaRPr lang="zh-CN" altLang="en-US" sz="1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1" kern="1200" dirty="0"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cs typeface="+mn-cs"/>
                        </a:rPr>
                        <a:t>↑</a:t>
                      </a:r>
                      <a:endParaRPr kumimoji="0" lang="zh-CN" altLang="en-US" sz="1200" b="1" kern="1200" dirty="0">
                        <a:solidFill>
                          <a:srgbClr val="C00000"/>
                        </a:solidFill>
                        <a:effectLst/>
                        <a:latin typeface="宋体" panose="02010600030101010101" pitchFamily="2" charset="-122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200" b="1" dirty="0">
                          <a:solidFill>
                            <a:schemeClr val="bg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↑</a:t>
                      </a:r>
                      <a:endParaRPr lang="zh-CN" altLang="en-US" sz="12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5025" name="标题 1"/>
          <p:cNvSpPr>
            <a:spLocks noGrp="1"/>
          </p:cNvSpPr>
          <p:nvPr>
            <p:ph type="title"/>
          </p:nvPr>
        </p:nvSpPr>
        <p:spPr>
          <a:xfrm>
            <a:off x="719138" y="549275"/>
            <a:ext cx="7772400" cy="576263"/>
          </a:xfrm>
        </p:spPr>
        <p:txBody>
          <a:bodyPr vert="horz" wrap="square" lIns="92075" tIns="46038" rIns="92075" bIns="46038" anchor="ctr"/>
          <a:lstStyle/>
          <a:p>
            <a:pPr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利用触发器设计异步计数器</a:t>
            </a:r>
            <a:br>
              <a:rPr lang="en-US" altLang="zh-CN" b="1" dirty="0">
                <a:latin typeface="+mj-lt"/>
                <a:ea typeface="+mj-ea"/>
                <a:cs typeface="+mj-cs"/>
              </a:rPr>
            </a:br>
            <a:endParaRPr lang="zh-CN" alt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35026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>
              <a:buSzPct val="80000"/>
              <a:buNone/>
            </a:pPr>
            <a:r>
              <a:rPr lang="en-US" altLang="zh-CN" dirty="0">
                <a:latin typeface="+mn-lt"/>
                <a:ea typeface="+mn-ea"/>
                <a:cs typeface="+mn-cs"/>
              </a:rPr>
              <a:t> </a:t>
            </a:r>
            <a:endParaRPr lang="zh-CN" alt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3502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2075" tIns="46038" rIns="92075" bIns="46038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2"/>
                </a:solidFill>
              </a:rPr>
              <a:t>18</a:t>
            </a:fld>
            <a:endParaRPr lang="en-US" altLang="zh-CN" sz="14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7" descr="ELEGLIN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013" y="836613"/>
            <a:ext cx="7416800" cy="52387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2" name="组合 11"/>
          <p:cNvGrpSpPr/>
          <p:nvPr/>
        </p:nvGrpSpPr>
        <p:grpSpPr>
          <a:xfrm>
            <a:off x="1311275" y="1101725"/>
            <a:ext cx="6588125" cy="4033838"/>
            <a:chOff x="1500166" y="576932"/>
            <a:chExt cx="5572164" cy="3706494"/>
          </a:xfrm>
        </p:grpSpPr>
        <p:sp>
          <p:nvSpPr>
            <p:cNvPr id="9" name="Text Box 2"/>
            <p:cNvSpPr txBox="1">
              <a:spLocks noChangeArrowheads="1"/>
            </p:cNvSpPr>
            <p:nvPr/>
          </p:nvSpPr>
          <p:spPr bwMode="auto">
            <a:xfrm>
              <a:off x="1681430" y="940143"/>
              <a:ext cx="5365390" cy="334328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179705" marR="0" indent="-179705" defTabSz="914400">
                <a:spcBef>
                  <a:spcPct val="50000"/>
                </a:spcBef>
                <a:buClr>
                  <a:srgbClr val="C00000"/>
                </a:buClr>
                <a:buSzTx/>
                <a:buFont typeface="Wingdings" panose="05000000000000000000" pitchFamily="2" charset="2"/>
                <a:buChar char="§"/>
                <a:defRPr/>
              </a:pPr>
              <a:r>
                <a:rPr kumimoji="0" lang="zh-CN" altLang="en-US" sz="1600" b="1" kern="1200" cap="none" spc="0" normalizeH="0" baseline="0" noProof="0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异步时序电路中，没有统一的时钟脉冲</a:t>
              </a:r>
              <a:endParaRPr kumimoji="0" lang="en-US" altLang="zh-CN" sz="1600" b="1" kern="1200" cap="none" spc="0" normalizeH="0" baseline="0" noProof="0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  <a:p>
              <a:pPr marL="179705" marR="0" indent="-179705" defTabSz="914400">
                <a:spcBef>
                  <a:spcPct val="50000"/>
                </a:spcBef>
                <a:buClr>
                  <a:srgbClr val="C00000"/>
                </a:buClr>
                <a:buSzTx/>
                <a:buFont typeface="Wingdings" panose="05000000000000000000" pitchFamily="2" charset="2"/>
                <a:buChar char="§"/>
                <a:defRPr/>
              </a:pPr>
              <a:r>
                <a:rPr kumimoji="0" lang="zh-CN" altLang="en-US" sz="1600" b="1" kern="1200" cap="none" spc="0" normalizeH="0" baseline="0" noProof="0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异步时序电路中要求每次输入信号发生变化后，必须等电路进入稳定状态，才允许输入信号再次发生改变</a:t>
              </a:r>
              <a:endParaRPr kumimoji="0" lang="en-US" altLang="zh-CN" sz="1600" b="1" kern="1200" cap="none" spc="0" normalizeH="0" baseline="0" noProof="0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  <a:p>
              <a:pPr marL="179705" marR="0" indent="-179705" defTabSz="914400">
                <a:spcBef>
                  <a:spcPct val="50000"/>
                </a:spcBef>
                <a:buClr>
                  <a:srgbClr val="C00000"/>
                </a:buClr>
                <a:buSzTx/>
                <a:buFont typeface="Wingdings" panose="05000000000000000000" pitchFamily="2" charset="2"/>
                <a:buChar char="§"/>
                <a:defRPr/>
              </a:pPr>
              <a:r>
                <a:rPr kumimoji="0" lang="zh-CN" altLang="en-US" sz="1600" b="1" kern="1200" cap="none" spc="0" normalizeH="0" baseline="0" noProof="0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时钟脉冲作为一个输入变量考虑</a:t>
              </a:r>
              <a:endParaRPr kumimoji="0" lang="en-US" altLang="zh-CN" sz="1600" b="1" kern="1200" cap="none" spc="0" normalizeH="0" baseline="0" noProof="0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  <a:p>
              <a:pPr marL="179705" marR="0" indent="-179705" defTabSz="914400">
                <a:spcBef>
                  <a:spcPct val="50000"/>
                </a:spcBef>
                <a:buClr>
                  <a:srgbClr val="C00000"/>
                </a:buClr>
                <a:buSzTx/>
                <a:buFont typeface="Wingdings" panose="05000000000000000000" pitchFamily="2" charset="2"/>
                <a:buChar char="§"/>
                <a:defRPr/>
              </a:pPr>
              <a:r>
                <a:rPr kumimoji="0" lang="zh-CN" altLang="en-US" sz="1600" b="1" kern="1200" cap="none" spc="0" normalizeH="0" baseline="0" noProof="0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外部时钟脉冲并不一定都送到各触发器的时钟端</a:t>
              </a:r>
              <a:endParaRPr kumimoji="0" lang="en-US" altLang="zh-CN" sz="1600" b="1" kern="1200" cap="none" spc="0" normalizeH="0" baseline="0" noProof="0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  <a:p>
              <a:pPr marL="179705" marR="0" indent="-179705" defTabSz="914400">
                <a:spcBef>
                  <a:spcPct val="50000"/>
                </a:spcBef>
                <a:buClr>
                  <a:srgbClr val="C00000"/>
                </a:buClr>
                <a:buSzTx/>
                <a:buFont typeface="Wingdings" panose="05000000000000000000" pitchFamily="2" charset="2"/>
                <a:buChar char="§"/>
                <a:defRPr/>
              </a:pPr>
              <a:r>
                <a:rPr kumimoji="0" lang="zh-CN" altLang="en-US" sz="1600" b="1" kern="1200" cap="none" spc="0" normalizeH="0" baseline="0" noProof="0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输入信号都以脉冲形式出现</a:t>
              </a:r>
              <a:endParaRPr kumimoji="0" lang="en-US" altLang="zh-CN" sz="1600" b="1" kern="1200" cap="none" spc="0" normalizeH="0" baseline="0" noProof="0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  <a:p>
              <a:pPr marL="457200" marR="0" lvl="1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00000"/>
                </a:buClr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0——</a:t>
              </a: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表示没有输入脉冲</a:t>
              </a:r>
            </a:p>
            <a:p>
              <a:pPr marL="571500" marR="0" indent="-571500" defTabSz="914400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0" lang="zh-CN" altLang="en-US" sz="1600" b="1" kern="1200" cap="none" spc="0" normalizeH="0" baseline="0" noProof="0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    </a:t>
              </a:r>
              <a:r>
                <a:rPr kumimoji="0" lang="en-US" altLang="zh-CN" sz="1600" b="1" kern="1200" cap="none" spc="0" normalizeH="0" baseline="0" noProof="0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1——</a:t>
              </a:r>
              <a:r>
                <a:rPr kumimoji="0" lang="zh-CN" altLang="en-US" sz="1600" b="1" kern="1200" cap="none" spc="0" normalizeH="0" baseline="0" noProof="0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表示有输入脉冲</a:t>
              </a:r>
              <a:endParaRPr kumimoji="0" lang="en-US" altLang="zh-CN" sz="1600" b="1" kern="1200" cap="none" spc="0" normalizeH="0" baseline="0" noProof="0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  <a:p>
              <a:pPr marL="179705" marR="0" indent="-179705" defTabSz="914400">
                <a:spcBef>
                  <a:spcPct val="50000"/>
                </a:spcBef>
                <a:buClr>
                  <a:srgbClr val="C00000"/>
                </a:buClr>
                <a:buSzTx/>
                <a:buFont typeface="Wingdings" panose="05000000000000000000" pitchFamily="2" charset="2"/>
                <a:buChar char="§"/>
                <a:defRPr/>
              </a:pPr>
              <a:r>
                <a:rPr kumimoji="0" lang="zh-CN" altLang="en-US" sz="1600" b="1" kern="1200" cap="none" spc="0" normalizeH="0" baseline="0" noProof="0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为避免电路中出现竞争冒险，异步时序电路中每一时刻仅允许一个输入信号发生变化，不允许两个脉冲同时输入。</a:t>
              </a:r>
              <a:r>
                <a:rPr kumimoji="0" lang="en-US" altLang="zh-CN" sz="1600" b="1" kern="1200" cap="none" spc="0" normalizeH="0" baseline="0" noProof="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n</a:t>
              </a:r>
              <a:r>
                <a:rPr kumimoji="0" lang="en-US" altLang="zh-CN" sz="1600" b="1" kern="1200" cap="none" spc="0" normalizeH="0" baseline="0" noProof="0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 </a:t>
              </a:r>
              <a:r>
                <a:rPr kumimoji="0" lang="zh-CN" altLang="en-US" sz="1600" b="1" kern="1200" cap="none" spc="0" normalizeH="0" baseline="0" noProof="0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个输入端有</a:t>
              </a:r>
              <a:r>
                <a:rPr kumimoji="0" lang="en-US" altLang="zh-CN" sz="1600" b="1" kern="1200" cap="none" spc="0" normalizeH="0" baseline="0" noProof="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n+1</a:t>
              </a:r>
              <a:r>
                <a:rPr kumimoji="0" lang="zh-CN" altLang="en-US" sz="1600" b="1" kern="1200" cap="none" spc="0" normalizeH="0" baseline="0" noProof="0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个输入组合</a:t>
              </a:r>
            </a:p>
          </p:txBody>
        </p:sp>
        <p:sp>
          <p:nvSpPr>
            <p:cNvPr id="11" name="圆角矩形 248"/>
            <p:cNvSpPr>
              <a:spLocks noChangeArrowheads="1"/>
            </p:cNvSpPr>
            <p:nvPr/>
          </p:nvSpPr>
          <p:spPr bwMode="auto">
            <a:xfrm>
              <a:off x="1500166" y="862832"/>
              <a:ext cx="5572164" cy="3378292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chemeClr val="accent1">
                  <a:lumMod val="50000"/>
                </a:schemeClr>
              </a:solidFill>
              <a:prstDash val="sysDash"/>
              <a:round/>
            </a:ln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5" name="Text Box 4"/>
            <p:cNvSpPr txBox="1"/>
            <p:nvPr/>
          </p:nvSpPr>
          <p:spPr>
            <a:xfrm>
              <a:off x="2920976" y="576932"/>
              <a:ext cx="2885709" cy="430887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SzTx/>
              </a:pPr>
              <a:r>
                <a:rPr lang="zh-CN" altLang="en-US" sz="22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异步时序逻辑设计的特点</a:t>
              </a:r>
            </a:p>
          </p:txBody>
        </p:sp>
      </p:grp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363538" y="5373688"/>
            <a:ext cx="8748713" cy="10763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0850" marR="0" indent="-450850" defTabSz="914400">
              <a:spcBef>
                <a:spcPts val="600"/>
              </a:spcBef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b="1" kern="1200" cap="none" spc="0" normalizeH="0" baseline="0" noProof="0" dirty="0">
                <a:solidFill>
                  <a:schemeClr val="bg2"/>
                </a:solidFill>
                <a:latin typeface="+mj-lt"/>
                <a:ea typeface="黑体" panose="02010609060101010101" pitchFamily="49" charset="-122"/>
                <a:cs typeface="+mn-cs"/>
              </a:rPr>
              <a:t>如：异步时序中，</a:t>
            </a:r>
            <a:r>
              <a:rPr kumimoji="0" lang="en-US" altLang="zh-CN" sz="1800" b="1" kern="1200" cap="none" spc="0" normalizeH="0" baseline="0" noProof="0" dirty="0">
                <a:solidFill>
                  <a:schemeClr val="bg2"/>
                </a:solidFill>
                <a:latin typeface="+mj-lt"/>
                <a:ea typeface="黑体" panose="02010609060101010101" pitchFamily="49" charset="-122"/>
                <a:cs typeface="+mn-cs"/>
              </a:rPr>
              <a:t>X</a:t>
            </a:r>
            <a:r>
              <a:rPr kumimoji="0" lang="en-US" altLang="zh-CN" sz="1800" b="1" kern="1200" cap="none" spc="0" normalizeH="0" baseline="-30000" noProof="0" dirty="0">
                <a:solidFill>
                  <a:schemeClr val="bg2"/>
                </a:solidFill>
                <a:latin typeface="+mj-lt"/>
                <a:ea typeface="黑体" panose="02010609060101010101" pitchFamily="49" charset="-122"/>
                <a:cs typeface="+mn-cs"/>
              </a:rPr>
              <a:t>1</a:t>
            </a:r>
            <a:r>
              <a:rPr kumimoji="0" lang="en-US" altLang="zh-CN" sz="1800" b="1" kern="1200" cap="none" spc="0" normalizeH="0" baseline="0" noProof="0" dirty="0">
                <a:solidFill>
                  <a:schemeClr val="bg2"/>
                </a:solidFill>
                <a:latin typeface="+mj-lt"/>
                <a:ea typeface="黑体" panose="02010609060101010101" pitchFamily="49" charset="-122"/>
                <a:cs typeface="+mn-cs"/>
              </a:rPr>
              <a:t>X</a:t>
            </a:r>
            <a:r>
              <a:rPr kumimoji="0" lang="en-US" altLang="zh-CN" sz="1800" b="1" kern="1200" cap="none" spc="0" normalizeH="0" baseline="-30000" noProof="0" dirty="0">
                <a:solidFill>
                  <a:schemeClr val="bg2"/>
                </a:solidFill>
                <a:latin typeface="+mj-lt"/>
                <a:ea typeface="黑体" panose="02010609060101010101" pitchFamily="49" charset="-122"/>
                <a:cs typeface="+mn-cs"/>
              </a:rPr>
              <a:t>2</a:t>
            </a:r>
            <a:r>
              <a:rPr kumimoji="0" lang="en-US" altLang="zh-CN" sz="1800" b="1" kern="1200" cap="none" spc="0" normalizeH="0" baseline="0" noProof="0" dirty="0">
                <a:solidFill>
                  <a:schemeClr val="bg2"/>
                </a:solidFill>
                <a:latin typeface="+mj-lt"/>
                <a:ea typeface="黑体" panose="02010609060101010101" pitchFamily="49" charset="-122"/>
                <a:cs typeface="+mn-cs"/>
              </a:rPr>
              <a:t>X</a:t>
            </a:r>
            <a:r>
              <a:rPr kumimoji="0" lang="en-US" altLang="zh-CN" sz="1800" b="1" kern="1200" cap="none" spc="0" normalizeH="0" baseline="-30000" noProof="0" dirty="0">
                <a:solidFill>
                  <a:schemeClr val="bg2"/>
                </a:solidFill>
                <a:latin typeface="+mj-lt"/>
                <a:ea typeface="黑体" panose="02010609060101010101" pitchFamily="49" charset="-122"/>
                <a:cs typeface="+mn-cs"/>
              </a:rPr>
              <a:t>3</a:t>
            </a:r>
            <a:r>
              <a:rPr kumimoji="0" lang="zh-CN" altLang="en-US" sz="1800" b="1" kern="1200" cap="none" spc="0" normalizeH="0" baseline="0" noProof="0" dirty="0">
                <a:solidFill>
                  <a:schemeClr val="bg2"/>
                </a:solidFill>
                <a:latin typeface="+mj-lt"/>
                <a:ea typeface="黑体" panose="02010609060101010101" pitchFamily="49" charset="-122"/>
                <a:cs typeface="+mn-cs"/>
              </a:rPr>
              <a:t>是三个输入端，有四种输入组合：</a:t>
            </a:r>
            <a:r>
              <a:rPr kumimoji="0" lang="en-US" altLang="zh-CN" sz="1800" b="1" kern="1200" cap="none" spc="0" normalizeH="0" baseline="0" noProof="0" dirty="0">
                <a:solidFill>
                  <a:schemeClr val="bg2"/>
                </a:solidFill>
                <a:latin typeface="+mj-lt"/>
                <a:ea typeface="黑体" panose="02010609060101010101" pitchFamily="49" charset="-122"/>
                <a:cs typeface="+mn-cs"/>
              </a:rPr>
              <a:t>000</a:t>
            </a:r>
            <a:r>
              <a:rPr kumimoji="0" lang="zh-CN" altLang="en-US" sz="1800" b="1" kern="1200" cap="none" spc="0" normalizeH="0" baseline="0" noProof="0" dirty="0">
                <a:solidFill>
                  <a:schemeClr val="bg2"/>
                </a:solidFill>
                <a:latin typeface="+mj-lt"/>
                <a:ea typeface="黑体" panose="02010609060101010101" pitchFamily="49" charset="-122"/>
                <a:cs typeface="+mn-cs"/>
              </a:rPr>
              <a:t>、</a:t>
            </a:r>
            <a:r>
              <a:rPr kumimoji="0" lang="en-US" altLang="zh-CN" sz="1800" b="1" kern="1200" cap="none" spc="0" normalizeH="0" baseline="0" noProof="0" dirty="0">
                <a:solidFill>
                  <a:schemeClr val="bg2"/>
                </a:solidFill>
                <a:latin typeface="+mj-lt"/>
                <a:ea typeface="黑体" panose="02010609060101010101" pitchFamily="49" charset="-122"/>
                <a:cs typeface="+mn-cs"/>
              </a:rPr>
              <a:t>001</a:t>
            </a:r>
            <a:r>
              <a:rPr kumimoji="0" lang="zh-CN" altLang="en-US" sz="1800" b="1" kern="1200" cap="none" spc="0" normalizeH="0" baseline="0" noProof="0" dirty="0">
                <a:solidFill>
                  <a:schemeClr val="bg2"/>
                </a:solidFill>
                <a:latin typeface="+mj-lt"/>
                <a:ea typeface="黑体" panose="02010609060101010101" pitchFamily="49" charset="-122"/>
                <a:cs typeface="+mn-cs"/>
              </a:rPr>
              <a:t>、</a:t>
            </a:r>
            <a:r>
              <a:rPr kumimoji="0" lang="en-US" altLang="zh-CN" sz="1800" b="1" kern="1200" cap="none" spc="0" normalizeH="0" baseline="0" noProof="0" dirty="0">
                <a:solidFill>
                  <a:schemeClr val="bg2"/>
                </a:solidFill>
                <a:latin typeface="+mj-lt"/>
                <a:ea typeface="黑体" panose="02010609060101010101" pitchFamily="49" charset="-122"/>
                <a:cs typeface="+mn-cs"/>
              </a:rPr>
              <a:t>010</a:t>
            </a:r>
            <a:r>
              <a:rPr kumimoji="0" lang="zh-CN" altLang="en-US" sz="1800" b="1" kern="1200" cap="none" spc="0" normalizeH="0" baseline="0" noProof="0" dirty="0">
                <a:solidFill>
                  <a:schemeClr val="bg2"/>
                </a:solidFill>
                <a:latin typeface="+mj-lt"/>
                <a:ea typeface="黑体" panose="02010609060101010101" pitchFamily="49" charset="-122"/>
                <a:cs typeface="+mn-cs"/>
              </a:rPr>
              <a:t>、</a:t>
            </a:r>
            <a:r>
              <a:rPr kumimoji="0" lang="en-US" altLang="zh-CN" sz="1800" b="1" kern="1200" cap="none" spc="0" normalizeH="0" baseline="0" noProof="0" dirty="0">
                <a:solidFill>
                  <a:schemeClr val="bg2"/>
                </a:solidFill>
                <a:latin typeface="+mj-lt"/>
                <a:ea typeface="黑体" panose="02010609060101010101" pitchFamily="49" charset="-122"/>
                <a:cs typeface="+mn-cs"/>
              </a:rPr>
              <a:t>100</a:t>
            </a:r>
            <a:r>
              <a:rPr kumimoji="0" lang="zh-CN" altLang="en-US" sz="1800" b="1" kern="1200" cap="none" spc="0" normalizeH="0" baseline="0" noProof="0" dirty="0">
                <a:solidFill>
                  <a:schemeClr val="bg2"/>
                </a:solidFill>
                <a:latin typeface="+mj-lt"/>
                <a:ea typeface="黑体" panose="02010609060101010101" pitchFamily="49" charset="-122"/>
                <a:cs typeface="+mn-cs"/>
              </a:rPr>
              <a:t>。</a:t>
            </a:r>
          </a:p>
          <a:p>
            <a:pPr marL="857250" marR="0" indent="-857250" defTabSz="914400">
              <a:spcBef>
                <a:spcPts val="600"/>
              </a:spcBef>
              <a:buClrTx/>
              <a:buSzTx/>
              <a:buFont typeface="Arial" panose="020B0604020202020204" pitchFamily="34" charset="0"/>
              <a:defRPr/>
            </a:pPr>
            <a:r>
              <a:rPr kumimoji="0" lang="en-US" altLang="zh-CN" sz="1800" b="1" kern="1200" cap="none" spc="0" normalizeH="0" baseline="0" noProof="0" dirty="0">
                <a:solidFill>
                  <a:schemeClr val="bg2"/>
                </a:solidFill>
                <a:latin typeface="+mj-lt"/>
                <a:ea typeface="黑体" panose="02010609060101010101" pitchFamily="49" charset="-122"/>
                <a:cs typeface="+mn-cs"/>
              </a:rPr>
              <a:t>        000——</a:t>
            </a:r>
            <a:r>
              <a:rPr kumimoji="0" lang="zh-CN" altLang="en-US" sz="1800" b="1" kern="1200" cap="none" spc="0" normalizeH="0" baseline="0" noProof="0" dirty="0">
                <a:solidFill>
                  <a:schemeClr val="bg2"/>
                </a:solidFill>
                <a:latin typeface="+mj-lt"/>
                <a:ea typeface="黑体" panose="02010609060101010101" pitchFamily="49" charset="-122"/>
                <a:cs typeface="+mn-cs"/>
              </a:rPr>
              <a:t>表示没有脉冲输入。</a:t>
            </a:r>
          </a:p>
          <a:p>
            <a:pPr marL="857250" marR="0" indent="-857250" defTabSz="914400">
              <a:spcBef>
                <a:spcPts val="600"/>
              </a:spcBef>
              <a:buClrTx/>
              <a:buSzTx/>
              <a:buFont typeface="Arial" panose="020B0604020202020204" pitchFamily="34" charset="0"/>
              <a:defRPr/>
            </a:pPr>
            <a:r>
              <a:rPr kumimoji="0" lang="en-US" altLang="zh-CN" sz="1800" b="1" kern="1200" cap="none" spc="0" normalizeH="0" baseline="0" noProof="0" dirty="0">
                <a:solidFill>
                  <a:schemeClr val="bg2"/>
                </a:solidFill>
                <a:latin typeface="+mj-lt"/>
                <a:ea typeface="黑体" panose="02010609060101010101" pitchFamily="49" charset="-122"/>
                <a:cs typeface="+mn-cs"/>
              </a:rPr>
              <a:t>        011</a:t>
            </a:r>
            <a:r>
              <a:rPr kumimoji="0" lang="zh-CN" altLang="en-US" sz="1800" b="1" kern="1200" cap="none" spc="0" normalizeH="0" baseline="0" noProof="0" dirty="0">
                <a:solidFill>
                  <a:schemeClr val="bg2"/>
                </a:solidFill>
                <a:latin typeface="+mj-lt"/>
                <a:ea typeface="黑体" panose="02010609060101010101" pitchFamily="49" charset="-122"/>
                <a:cs typeface="+mn-cs"/>
              </a:rPr>
              <a:t>、</a:t>
            </a:r>
            <a:r>
              <a:rPr kumimoji="0" lang="en-US" altLang="zh-CN" sz="1800" b="1" kern="1200" cap="none" spc="0" normalizeH="0" baseline="0" noProof="0" dirty="0">
                <a:solidFill>
                  <a:schemeClr val="bg2"/>
                </a:solidFill>
                <a:latin typeface="+mj-lt"/>
                <a:ea typeface="黑体" panose="02010609060101010101" pitchFamily="49" charset="-122"/>
                <a:cs typeface="+mn-cs"/>
              </a:rPr>
              <a:t>101</a:t>
            </a:r>
            <a:r>
              <a:rPr kumimoji="0" lang="zh-CN" altLang="en-US" sz="1800" b="1" kern="1200" cap="none" spc="0" normalizeH="0" baseline="0" noProof="0" dirty="0">
                <a:solidFill>
                  <a:schemeClr val="bg2"/>
                </a:solidFill>
                <a:latin typeface="+mj-lt"/>
                <a:ea typeface="黑体" panose="02010609060101010101" pitchFamily="49" charset="-122"/>
                <a:cs typeface="+mn-cs"/>
              </a:rPr>
              <a:t>、</a:t>
            </a:r>
            <a:r>
              <a:rPr kumimoji="0" lang="en-US" altLang="zh-CN" sz="1800" b="1" kern="1200" cap="none" spc="0" normalizeH="0" baseline="0" noProof="0" dirty="0">
                <a:solidFill>
                  <a:schemeClr val="bg2"/>
                </a:solidFill>
                <a:latin typeface="+mj-lt"/>
                <a:ea typeface="黑体" panose="02010609060101010101" pitchFamily="49" charset="-122"/>
                <a:cs typeface="+mn-cs"/>
              </a:rPr>
              <a:t>110</a:t>
            </a:r>
            <a:r>
              <a:rPr kumimoji="0" lang="zh-CN" altLang="en-US" sz="1800" b="1" kern="1200" cap="none" spc="0" normalizeH="0" baseline="0" noProof="0" dirty="0">
                <a:solidFill>
                  <a:schemeClr val="bg2"/>
                </a:solidFill>
                <a:latin typeface="+mj-lt"/>
                <a:ea typeface="黑体" panose="02010609060101010101" pitchFamily="49" charset="-122"/>
                <a:cs typeface="+mn-cs"/>
              </a:rPr>
              <a:t>、</a:t>
            </a:r>
            <a:r>
              <a:rPr kumimoji="0" lang="en-US" altLang="zh-CN" sz="1800" b="1" kern="1200" cap="none" spc="0" normalizeH="0" baseline="0" noProof="0" dirty="0">
                <a:solidFill>
                  <a:schemeClr val="bg2"/>
                </a:solidFill>
                <a:latin typeface="+mj-lt"/>
                <a:ea typeface="黑体" panose="02010609060101010101" pitchFamily="49" charset="-122"/>
                <a:cs typeface="+mn-cs"/>
              </a:rPr>
              <a:t>111</a:t>
            </a:r>
            <a:r>
              <a:rPr kumimoji="0" lang="zh-CN" altLang="en-US" sz="1800" b="1" kern="1200" cap="none" spc="0" normalizeH="0" baseline="0" noProof="0" dirty="0">
                <a:solidFill>
                  <a:schemeClr val="bg2"/>
                </a:solidFill>
                <a:latin typeface="+mj-lt"/>
                <a:ea typeface="黑体" panose="02010609060101010101" pitchFamily="49" charset="-122"/>
                <a:cs typeface="+mn-cs"/>
              </a:rPr>
              <a:t>是不允许出现的组合</a:t>
            </a:r>
          </a:p>
        </p:txBody>
      </p:sp>
      <p:sp>
        <p:nvSpPr>
          <p:cNvPr id="5127" name="Text Box 4"/>
          <p:cNvSpPr>
            <a:spLocks noGrp="1"/>
          </p:cNvSpPr>
          <p:nvPr>
            <p:ph type="title"/>
          </p:nvPr>
        </p:nvSpPr>
        <p:spPr>
          <a:xfrm>
            <a:off x="719138" y="166688"/>
            <a:ext cx="7772400" cy="576262"/>
          </a:xfrm>
        </p:spPr>
        <p:txBody>
          <a:bodyPr vert="horz" wrap="square" lIns="92075" tIns="46038" rIns="92075" bIns="46038" anchor="ctr">
            <a:spAutoFit/>
          </a:bodyPr>
          <a:lstStyle/>
          <a:p>
            <a:pPr eaLnBrk="1" hangingPunct="1">
              <a:spcBef>
                <a:spcPct val="50000"/>
              </a:spcBef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利用触发器设计异步时序逻辑</a:t>
            </a:r>
            <a:endParaRPr lang="en-US" altLang="zh-CN" b="1" dirty="0">
              <a:latin typeface="+mj-lt"/>
              <a:ea typeface="+mj-ea"/>
              <a:cs typeface="+mj-cs"/>
            </a:endParaRPr>
          </a:p>
        </p:txBody>
      </p:sp>
      <p:sp>
        <p:nvSpPr>
          <p:cNvPr id="5128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>
              <a:buSzPct val="80000"/>
              <a:buNone/>
            </a:pPr>
            <a:endParaRPr lang="zh-CN" alt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12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2075" tIns="46038" rIns="92075" bIns="46038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2"/>
                </a:solidFill>
              </a:rPr>
              <a:t>2</a:t>
            </a:fld>
            <a:endParaRPr lang="en-US" altLang="zh-CN" sz="14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圆角矩形 88"/>
          <p:cNvSpPr/>
          <p:nvPr/>
        </p:nvSpPr>
        <p:spPr bwMode="auto">
          <a:xfrm>
            <a:off x="6118225" y="2214563"/>
            <a:ext cx="785813" cy="92868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8" name="圆角矩形 87"/>
          <p:cNvSpPr/>
          <p:nvPr/>
        </p:nvSpPr>
        <p:spPr bwMode="auto">
          <a:xfrm>
            <a:off x="4618038" y="2214563"/>
            <a:ext cx="785813" cy="92868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171" name="Picture 7" descr="ELEGLIN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757238"/>
            <a:ext cx="7416800" cy="52387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3" name="Group 75"/>
          <p:cNvGrpSpPr/>
          <p:nvPr/>
        </p:nvGrpSpPr>
        <p:grpSpPr>
          <a:xfrm>
            <a:off x="3689350" y="2286000"/>
            <a:ext cx="3668713" cy="939800"/>
            <a:chOff x="192" y="1776"/>
            <a:chExt cx="5070" cy="1498"/>
          </a:xfrm>
        </p:grpSpPr>
        <p:sp>
          <p:nvSpPr>
            <p:cNvPr id="24" name="Line 2"/>
            <p:cNvSpPr>
              <a:spLocks noChangeShapeType="1"/>
            </p:cNvSpPr>
            <p:nvPr/>
          </p:nvSpPr>
          <p:spPr bwMode="auto">
            <a:xfrm>
              <a:off x="624" y="2072"/>
              <a:ext cx="239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Line 3"/>
            <p:cNvSpPr>
              <a:spLocks noChangeShapeType="1"/>
            </p:cNvSpPr>
            <p:nvPr/>
          </p:nvSpPr>
          <p:spPr bwMode="auto">
            <a:xfrm flipV="1">
              <a:off x="863" y="1834"/>
              <a:ext cx="0" cy="238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Line 4"/>
            <p:cNvSpPr>
              <a:spLocks noChangeShapeType="1"/>
            </p:cNvSpPr>
            <p:nvPr/>
          </p:nvSpPr>
          <p:spPr bwMode="auto">
            <a:xfrm>
              <a:off x="863" y="1834"/>
              <a:ext cx="145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Line 5"/>
            <p:cNvSpPr>
              <a:spLocks noChangeShapeType="1"/>
            </p:cNvSpPr>
            <p:nvPr/>
          </p:nvSpPr>
          <p:spPr bwMode="auto">
            <a:xfrm>
              <a:off x="1008" y="1834"/>
              <a:ext cx="0" cy="238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Line 6"/>
            <p:cNvSpPr>
              <a:spLocks noChangeShapeType="1"/>
            </p:cNvSpPr>
            <p:nvPr/>
          </p:nvSpPr>
          <p:spPr bwMode="auto">
            <a:xfrm>
              <a:off x="1008" y="2072"/>
              <a:ext cx="441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Line 7"/>
            <p:cNvSpPr>
              <a:spLocks noChangeShapeType="1"/>
            </p:cNvSpPr>
            <p:nvPr/>
          </p:nvSpPr>
          <p:spPr bwMode="auto">
            <a:xfrm>
              <a:off x="1348" y="2077"/>
              <a:ext cx="239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Line 8"/>
            <p:cNvSpPr>
              <a:spLocks noChangeShapeType="1"/>
            </p:cNvSpPr>
            <p:nvPr/>
          </p:nvSpPr>
          <p:spPr bwMode="auto">
            <a:xfrm flipV="1">
              <a:off x="1587" y="1837"/>
              <a:ext cx="0" cy="24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Line 9"/>
            <p:cNvSpPr>
              <a:spLocks noChangeShapeType="1"/>
            </p:cNvSpPr>
            <p:nvPr/>
          </p:nvSpPr>
          <p:spPr bwMode="auto">
            <a:xfrm>
              <a:off x="1587" y="1837"/>
              <a:ext cx="145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>
              <a:off x="1732" y="1837"/>
              <a:ext cx="0" cy="24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Line 11"/>
            <p:cNvSpPr>
              <a:spLocks noChangeShapeType="1"/>
            </p:cNvSpPr>
            <p:nvPr/>
          </p:nvSpPr>
          <p:spPr bwMode="auto">
            <a:xfrm>
              <a:off x="1732" y="2077"/>
              <a:ext cx="689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Line 12"/>
            <p:cNvSpPr>
              <a:spLocks noChangeShapeType="1"/>
            </p:cNvSpPr>
            <p:nvPr/>
          </p:nvSpPr>
          <p:spPr bwMode="auto">
            <a:xfrm>
              <a:off x="629" y="2497"/>
              <a:ext cx="557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Line 13"/>
            <p:cNvSpPr>
              <a:spLocks noChangeShapeType="1"/>
            </p:cNvSpPr>
            <p:nvPr/>
          </p:nvSpPr>
          <p:spPr bwMode="auto">
            <a:xfrm flipV="1">
              <a:off x="1192" y="2257"/>
              <a:ext cx="0" cy="24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Line 14"/>
            <p:cNvSpPr>
              <a:spLocks noChangeShapeType="1"/>
            </p:cNvSpPr>
            <p:nvPr/>
          </p:nvSpPr>
          <p:spPr bwMode="auto">
            <a:xfrm>
              <a:off x="1192" y="2257"/>
              <a:ext cx="143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Line 15"/>
            <p:cNvSpPr>
              <a:spLocks noChangeShapeType="1"/>
            </p:cNvSpPr>
            <p:nvPr/>
          </p:nvSpPr>
          <p:spPr bwMode="auto">
            <a:xfrm>
              <a:off x="1335" y="2257"/>
              <a:ext cx="0" cy="24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Line 16"/>
            <p:cNvSpPr>
              <a:spLocks noChangeShapeType="1"/>
            </p:cNvSpPr>
            <p:nvPr/>
          </p:nvSpPr>
          <p:spPr bwMode="auto">
            <a:xfrm>
              <a:off x="1335" y="2497"/>
              <a:ext cx="441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Line 17"/>
            <p:cNvSpPr>
              <a:spLocks noChangeShapeType="1"/>
            </p:cNvSpPr>
            <p:nvPr/>
          </p:nvSpPr>
          <p:spPr bwMode="auto">
            <a:xfrm>
              <a:off x="1728" y="2497"/>
              <a:ext cx="241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Line 18"/>
            <p:cNvSpPr>
              <a:spLocks noChangeShapeType="1"/>
            </p:cNvSpPr>
            <p:nvPr/>
          </p:nvSpPr>
          <p:spPr bwMode="auto">
            <a:xfrm flipV="1">
              <a:off x="1969" y="2257"/>
              <a:ext cx="0" cy="24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Line 19"/>
            <p:cNvSpPr>
              <a:spLocks noChangeShapeType="1"/>
            </p:cNvSpPr>
            <p:nvPr/>
          </p:nvSpPr>
          <p:spPr bwMode="auto">
            <a:xfrm>
              <a:off x="1969" y="2257"/>
              <a:ext cx="143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Line 20"/>
            <p:cNvSpPr>
              <a:spLocks noChangeShapeType="1"/>
            </p:cNvSpPr>
            <p:nvPr/>
          </p:nvSpPr>
          <p:spPr bwMode="auto">
            <a:xfrm>
              <a:off x="2112" y="2257"/>
              <a:ext cx="0" cy="24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Line 21"/>
            <p:cNvSpPr>
              <a:spLocks noChangeShapeType="1"/>
            </p:cNvSpPr>
            <p:nvPr/>
          </p:nvSpPr>
          <p:spPr bwMode="auto">
            <a:xfrm>
              <a:off x="2112" y="2497"/>
              <a:ext cx="191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Line 23"/>
            <p:cNvSpPr>
              <a:spLocks noChangeShapeType="1"/>
            </p:cNvSpPr>
            <p:nvPr/>
          </p:nvSpPr>
          <p:spPr bwMode="auto">
            <a:xfrm flipV="1">
              <a:off x="2305" y="2257"/>
              <a:ext cx="0" cy="24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Line 24"/>
            <p:cNvSpPr>
              <a:spLocks noChangeShapeType="1"/>
            </p:cNvSpPr>
            <p:nvPr/>
          </p:nvSpPr>
          <p:spPr bwMode="auto">
            <a:xfrm>
              <a:off x="2305" y="2257"/>
              <a:ext cx="143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Line 25"/>
            <p:cNvSpPr>
              <a:spLocks noChangeShapeType="1"/>
            </p:cNvSpPr>
            <p:nvPr/>
          </p:nvSpPr>
          <p:spPr bwMode="auto">
            <a:xfrm>
              <a:off x="2447" y="2257"/>
              <a:ext cx="0" cy="24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Line 26"/>
            <p:cNvSpPr>
              <a:spLocks noChangeShapeType="1"/>
            </p:cNvSpPr>
            <p:nvPr/>
          </p:nvSpPr>
          <p:spPr bwMode="auto">
            <a:xfrm>
              <a:off x="2447" y="2497"/>
              <a:ext cx="1483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Line 27"/>
            <p:cNvSpPr>
              <a:spLocks noChangeShapeType="1"/>
            </p:cNvSpPr>
            <p:nvPr/>
          </p:nvSpPr>
          <p:spPr bwMode="auto">
            <a:xfrm>
              <a:off x="2377" y="2077"/>
              <a:ext cx="239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Line 28"/>
            <p:cNvSpPr>
              <a:spLocks noChangeShapeType="1"/>
            </p:cNvSpPr>
            <p:nvPr/>
          </p:nvSpPr>
          <p:spPr bwMode="auto">
            <a:xfrm flipV="1">
              <a:off x="2616" y="1837"/>
              <a:ext cx="0" cy="24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Line 29"/>
            <p:cNvSpPr>
              <a:spLocks noChangeShapeType="1"/>
            </p:cNvSpPr>
            <p:nvPr/>
          </p:nvSpPr>
          <p:spPr bwMode="auto">
            <a:xfrm>
              <a:off x="2616" y="1837"/>
              <a:ext cx="145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Line 30"/>
            <p:cNvSpPr>
              <a:spLocks noChangeShapeType="1"/>
            </p:cNvSpPr>
            <p:nvPr/>
          </p:nvSpPr>
          <p:spPr bwMode="auto">
            <a:xfrm>
              <a:off x="2761" y="1837"/>
              <a:ext cx="0" cy="24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Line 31"/>
            <p:cNvSpPr>
              <a:spLocks noChangeShapeType="1"/>
            </p:cNvSpPr>
            <p:nvPr/>
          </p:nvSpPr>
          <p:spPr bwMode="auto">
            <a:xfrm>
              <a:off x="2761" y="2077"/>
              <a:ext cx="393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Line 39"/>
            <p:cNvSpPr>
              <a:spLocks noChangeShapeType="1"/>
            </p:cNvSpPr>
            <p:nvPr/>
          </p:nvSpPr>
          <p:spPr bwMode="auto">
            <a:xfrm flipV="1">
              <a:off x="3132" y="1837"/>
              <a:ext cx="0" cy="24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Line 40"/>
            <p:cNvSpPr>
              <a:spLocks noChangeShapeType="1"/>
            </p:cNvSpPr>
            <p:nvPr/>
          </p:nvSpPr>
          <p:spPr bwMode="auto">
            <a:xfrm>
              <a:off x="3132" y="1837"/>
              <a:ext cx="145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Line 41"/>
            <p:cNvSpPr>
              <a:spLocks noChangeShapeType="1"/>
            </p:cNvSpPr>
            <p:nvPr/>
          </p:nvSpPr>
          <p:spPr bwMode="auto">
            <a:xfrm>
              <a:off x="3277" y="1837"/>
              <a:ext cx="0" cy="24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Line 42"/>
            <p:cNvSpPr>
              <a:spLocks noChangeShapeType="1"/>
            </p:cNvSpPr>
            <p:nvPr/>
          </p:nvSpPr>
          <p:spPr bwMode="auto">
            <a:xfrm>
              <a:off x="3277" y="2077"/>
              <a:ext cx="439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6" name="Text Box 43"/>
            <p:cNvSpPr txBox="1"/>
            <p:nvPr/>
          </p:nvSpPr>
          <p:spPr>
            <a:xfrm>
              <a:off x="192" y="1776"/>
              <a:ext cx="623" cy="491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SzTx/>
                <a:buFont typeface="Arial" panose="020B0604020202020204" pitchFamily="34" charset="0"/>
              </a:pP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r>
                <a:rPr lang="en-US" altLang="zh-CN" sz="1400" b="1" baseline="-30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7207" name="Text Box 44"/>
            <p:cNvSpPr txBox="1"/>
            <p:nvPr/>
          </p:nvSpPr>
          <p:spPr>
            <a:xfrm>
              <a:off x="192" y="2312"/>
              <a:ext cx="724" cy="491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SzTx/>
                <a:buFont typeface="Arial" panose="020B0604020202020204" pitchFamily="34" charset="0"/>
              </a:pP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r>
                <a:rPr lang="en-US" altLang="zh-CN" sz="1400" b="1" baseline="-30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9" name="Line 45"/>
            <p:cNvSpPr>
              <a:spLocks noChangeShapeType="1"/>
            </p:cNvSpPr>
            <p:nvPr/>
          </p:nvSpPr>
          <p:spPr bwMode="auto">
            <a:xfrm>
              <a:off x="681" y="2975"/>
              <a:ext cx="164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Line 46"/>
            <p:cNvSpPr>
              <a:spLocks noChangeShapeType="1"/>
            </p:cNvSpPr>
            <p:nvPr/>
          </p:nvSpPr>
          <p:spPr bwMode="auto">
            <a:xfrm flipV="1">
              <a:off x="2320" y="2735"/>
              <a:ext cx="0" cy="24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Line 47"/>
            <p:cNvSpPr>
              <a:spLocks noChangeShapeType="1"/>
            </p:cNvSpPr>
            <p:nvPr/>
          </p:nvSpPr>
          <p:spPr bwMode="auto">
            <a:xfrm>
              <a:off x="2320" y="2735"/>
              <a:ext cx="145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Line 48"/>
            <p:cNvSpPr>
              <a:spLocks noChangeShapeType="1"/>
            </p:cNvSpPr>
            <p:nvPr/>
          </p:nvSpPr>
          <p:spPr bwMode="auto">
            <a:xfrm>
              <a:off x="2465" y="2735"/>
              <a:ext cx="0" cy="24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Line 49"/>
            <p:cNvSpPr>
              <a:spLocks noChangeShapeType="1"/>
            </p:cNvSpPr>
            <p:nvPr/>
          </p:nvSpPr>
          <p:spPr bwMode="auto">
            <a:xfrm>
              <a:off x="2465" y="2975"/>
              <a:ext cx="439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Line 50"/>
            <p:cNvSpPr>
              <a:spLocks noChangeShapeType="1"/>
            </p:cNvSpPr>
            <p:nvPr/>
          </p:nvSpPr>
          <p:spPr bwMode="auto">
            <a:xfrm>
              <a:off x="2855" y="2975"/>
              <a:ext cx="241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Line 52"/>
            <p:cNvSpPr>
              <a:spLocks noChangeShapeType="1"/>
            </p:cNvSpPr>
            <p:nvPr/>
          </p:nvSpPr>
          <p:spPr bwMode="auto">
            <a:xfrm flipV="1">
              <a:off x="3700" y="1824"/>
              <a:ext cx="0" cy="24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Line 53"/>
            <p:cNvSpPr>
              <a:spLocks noChangeShapeType="1"/>
            </p:cNvSpPr>
            <p:nvPr/>
          </p:nvSpPr>
          <p:spPr bwMode="auto">
            <a:xfrm>
              <a:off x="3700" y="1824"/>
              <a:ext cx="145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Line 54"/>
            <p:cNvSpPr>
              <a:spLocks noChangeShapeType="1"/>
            </p:cNvSpPr>
            <p:nvPr/>
          </p:nvSpPr>
          <p:spPr bwMode="auto">
            <a:xfrm>
              <a:off x="3845" y="1824"/>
              <a:ext cx="0" cy="24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Line 55"/>
            <p:cNvSpPr>
              <a:spLocks noChangeShapeType="1"/>
            </p:cNvSpPr>
            <p:nvPr/>
          </p:nvSpPr>
          <p:spPr bwMode="auto">
            <a:xfrm>
              <a:off x="3845" y="2064"/>
              <a:ext cx="1369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Line 56"/>
            <p:cNvSpPr>
              <a:spLocks noChangeShapeType="1"/>
            </p:cNvSpPr>
            <p:nvPr/>
          </p:nvSpPr>
          <p:spPr bwMode="auto">
            <a:xfrm flipV="1">
              <a:off x="3937" y="2257"/>
              <a:ext cx="0" cy="24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Line 57"/>
            <p:cNvSpPr>
              <a:spLocks noChangeShapeType="1"/>
            </p:cNvSpPr>
            <p:nvPr/>
          </p:nvSpPr>
          <p:spPr bwMode="auto">
            <a:xfrm>
              <a:off x="3937" y="2257"/>
              <a:ext cx="143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Line 58"/>
            <p:cNvSpPr>
              <a:spLocks noChangeShapeType="1"/>
            </p:cNvSpPr>
            <p:nvPr/>
          </p:nvSpPr>
          <p:spPr bwMode="auto">
            <a:xfrm>
              <a:off x="4080" y="2257"/>
              <a:ext cx="0" cy="24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Line 59"/>
            <p:cNvSpPr>
              <a:spLocks noChangeShapeType="1"/>
            </p:cNvSpPr>
            <p:nvPr/>
          </p:nvSpPr>
          <p:spPr bwMode="auto">
            <a:xfrm>
              <a:off x="4080" y="2497"/>
              <a:ext cx="191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Line 60"/>
            <p:cNvSpPr>
              <a:spLocks noChangeShapeType="1"/>
            </p:cNvSpPr>
            <p:nvPr/>
          </p:nvSpPr>
          <p:spPr bwMode="auto">
            <a:xfrm flipV="1">
              <a:off x="4273" y="2257"/>
              <a:ext cx="0" cy="24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" name="Line 61"/>
            <p:cNvSpPr>
              <a:spLocks noChangeShapeType="1"/>
            </p:cNvSpPr>
            <p:nvPr/>
          </p:nvSpPr>
          <p:spPr bwMode="auto">
            <a:xfrm>
              <a:off x="4273" y="2257"/>
              <a:ext cx="143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" name="Line 62"/>
            <p:cNvSpPr>
              <a:spLocks noChangeShapeType="1"/>
            </p:cNvSpPr>
            <p:nvPr/>
          </p:nvSpPr>
          <p:spPr bwMode="auto">
            <a:xfrm>
              <a:off x="4415" y="2257"/>
              <a:ext cx="0" cy="24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" name="Line 63"/>
            <p:cNvSpPr>
              <a:spLocks noChangeShapeType="1"/>
            </p:cNvSpPr>
            <p:nvPr/>
          </p:nvSpPr>
          <p:spPr bwMode="auto">
            <a:xfrm>
              <a:off x="4415" y="2497"/>
              <a:ext cx="441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" name="Line 64"/>
            <p:cNvSpPr>
              <a:spLocks noChangeShapeType="1"/>
            </p:cNvSpPr>
            <p:nvPr/>
          </p:nvSpPr>
          <p:spPr bwMode="auto">
            <a:xfrm flipV="1">
              <a:off x="4841" y="2257"/>
              <a:ext cx="0" cy="24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" name="Line 65"/>
            <p:cNvSpPr>
              <a:spLocks noChangeShapeType="1"/>
            </p:cNvSpPr>
            <p:nvPr/>
          </p:nvSpPr>
          <p:spPr bwMode="auto">
            <a:xfrm>
              <a:off x="4841" y="2257"/>
              <a:ext cx="143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9" name="Line 66"/>
            <p:cNvSpPr>
              <a:spLocks noChangeShapeType="1"/>
            </p:cNvSpPr>
            <p:nvPr/>
          </p:nvSpPr>
          <p:spPr bwMode="auto">
            <a:xfrm>
              <a:off x="4983" y="2257"/>
              <a:ext cx="0" cy="24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" name="Line 67"/>
            <p:cNvSpPr>
              <a:spLocks noChangeShapeType="1"/>
            </p:cNvSpPr>
            <p:nvPr/>
          </p:nvSpPr>
          <p:spPr bwMode="auto">
            <a:xfrm>
              <a:off x="4983" y="2497"/>
              <a:ext cx="25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" name="Line 68"/>
            <p:cNvSpPr>
              <a:spLocks noChangeShapeType="1"/>
            </p:cNvSpPr>
            <p:nvPr/>
          </p:nvSpPr>
          <p:spPr bwMode="auto">
            <a:xfrm>
              <a:off x="2640" y="2975"/>
              <a:ext cx="1645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" name="Line 69"/>
            <p:cNvSpPr>
              <a:spLocks noChangeShapeType="1"/>
            </p:cNvSpPr>
            <p:nvPr/>
          </p:nvSpPr>
          <p:spPr bwMode="auto">
            <a:xfrm flipV="1">
              <a:off x="4277" y="2735"/>
              <a:ext cx="0" cy="24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" name="Line 70"/>
            <p:cNvSpPr>
              <a:spLocks noChangeShapeType="1"/>
            </p:cNvSpPr>
            <p:nvPr/>
          </p:nvSpPr>
          <p:spPr bwMode="auto">
            <a:xfrm>
              <a:off x="4277" y="2735"/>
              <a:ext cx="145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4" name="Line 71"/>
            <p:cNvSpPr>
              <a:spLocks noChangeShapeType="1"/>
            </p:cNvSpPr>
            <p:nvPr/>
          </p:nvSpPr>
          <p:spPr bwMode="auto">
            <a:xfrm>
              <a:off x="4422" y="2735"/>
              <a:ext cx="0" cy="24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" name="Line 72"/>
            <p:cNvSpPr>
              <a:spLocks noChangeShapeType="1"/>
            </p:cNvSpPr>
            <p:nvPr/>
          </p:nvSpPr>
          <p:spPr bwMode="auto">
            <a:xfrm>
              <a:off x="4422" y="2975"/>
              <a:ext cx="441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" name="Line 73"/>
            <p:cNvSpPr>
              <a:spLocks noChangeShapeType="1"/>
            </p:cNvSpPr>
            <p:nvPr/>
          </p:nvSpPr>
          <p:spPr bwMode="auto">
            <a:xfrm>
              <a:off x="4814" y="2975"/>
              <a:ext cx="44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36" name="Text Box 74"/>
            <p:cNvSpPr txBox="1"/>
            <p:nvPr/>
          </p:nvSpPr>
          <p:spPr>
            <a:xfrm>
              <a:off x="240" y="2783"/>
              <a:ext cx="432" cy="491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SzTx/>
                <a:buFont typeface="Arial" panose="020B0604020202020204" pitchFamily="34" charset="0"/>
              </a:pPr>
              <a:r>
                <a:rPr lang="en-US" altLang="zh-CN" sz="1400" b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Z</a:t>
              </a:r>
            </a:p>
          </p:txBody>
        </p:sp>
      </p:grpSp>
      <p:sp>
        <p:nvSpPr>
          <p:cNvPr id="91" name="Text Box 77"/>
          <p:cNvSpPr txBox="1"/>
          <p:nvPr/>
        </p:nvSpPr>
        <p:spPr>
          <a:xfrm>
            <a:off x="4211638" y="3549650"/>
            <a:ext cx="4643437" cy="2046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>
              <a:spcBef>
                <a:spcPts val="600"/>
              </a:spcBef>
              <a:buSzTx/>
              <a:buFont typeface="Arial" panose="020B0604020202020204" pitchFamily="34" charset="0"/>
            </a:pPr>
            <a:r>
              <a:rPr lang="en-US" altLang="zh-CN" sz="20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1.</a:t>
            </a:r>
            <a:r>
              <a:rPr lang="zh-CN" altLang="en-US" sz="20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0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建立原始状态表     </a:t>
            </a:r>
            <a:endParaRPr lang="en-US" altLang="zh-CN" sz="2000" b="1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Bef>
                <a:spcPts val="600"/>
              </a:spcBef>
              <a:buSzTx/>
              <a:buFont typeface="Arial" panose="020B0604020202020204" pitchFamily="34" charset="0"/>
            </a:pPr>
            <a:r>
              <a:rPr lang="en-US" altLang="zh-CN" sz="18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18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① </a:t>
            </a:r>
            <a:r>
              <a:rPr lang="zh-CN" altLang="en-US" sz="18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设状态</a:t>
            </a:r>
            <a:endParaRPr lang="en-US" altLang="zh-CN" sz="1800" b="1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Bef>
                <a:spcPts val="600"/>
              </a:spcBef>
              <a:buSzTx/>
              <a:buFont typeface="Arial" panose="020B0604020202020204" pitchFamily="34" charset="0"/>
            </a:pP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</a:t>
            </a:r>
            <a:r>
              <a:rPr lang="en-US" altLang="zh-CN" sz="1600" b="1" baseline="-30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 </a:t>
            </a:r>
            <a:r>
              <a:rPr lang="zh-CN" altLang="en-US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：初始状态</a:t>
            </a: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, X</a:t>
            </a:r>
            <a:r>
              <a:rPr lang="en-US" altLang="zh-CN" sz="1600" b="1" baseline="-30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X</a:t>
            </a:r>
            <a:r>
              <a:rPr lang="en-US" altLang="zh-CN" sz="1600" b="1" baseline="-30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 </a:t>
            </a: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=00</a:t>
            </a:r>
            <a:endParaRPr lang="zh-CN" altLang="en-US" sz="1600" b="1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algn="just">
              <a:spcBef>
                <a:spcPts val="600"/>
              </a:spcBef>
              <a:buSzTx/>
              <a:buFont typeface="Arial" panose="020B0604020202020204" pitchFamily="34" charset="0"/>
            </a:pP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S</a:t>
            </a:r>
            <a:r>
              <a:rPr lang="en-US" altLang="zh-CN" sz="1600" b="1" baseline="-30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zh-CN" altLang="en-US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： 收到</a:t>
            </a: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X</a:t>
            </a:r>
            <a:r>
              <a:rPr lang="en-US" altLang="zh-CN" sz="1600" b="1" baseline="-30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,</a:t>
            </a:r>
            <a:r>
              <a:rPr lang="zh-CN" altLang="en-US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X</a:t>
            </a:r>
            <a:r>
              <a:rPr lang="en-US" altLang="zh-CN" sz="1600" b="1" baseline="-30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X</a:t>
            </a:r>
            <a:r>
              <a:rPr lang="en-US" altLang="zh-CN" sz="1600" b="1" baseline="-30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 </a:t>
            </a: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=10</a:t>
            </a:r>
          </a:p>
          <a:p>
            <a:pPr algn="just">
              <a:spcBef>
                <a:spcPts val="600"/>
              </a:spcBef>
              <a:buSzTx/>
              <a:buFont typeface="Arial" panose="020B0604020202020204" pitchFamily="34" charset="0"/>
            </a:pP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S</a:t>
            </a:r>
            <a:r>
              <a:rPr lang="en-US" altLang="zh-CN" sz="1600" b="1" baseline="-30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 </a:t>
            </a:r>
            <a:r>
              <a:rPr lang="zh-CN" altLang="en-US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：收到</a:t>
            </a: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X</a:t>
            </a:r>
            <a:r>
              <a:rPr lang="en-US" altLang="zh-CN" sz="1600" b="1" baseline="-30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-X</a:t>
            </a:r>
            <a:r>
              <a:rPr lang="en-US" altLang="zh-CN" sz="1600" b="1" baseline="-30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, </a:t>
            </a:r>
            <a:r>
              <a:rPr lang="zh-CN" altLang="en-US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即</a:t>
            </a: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10 </a:t>
            </a:r>
            <a:r>
              <a:rPr lang="en-US" altLang="zh-CN" sz="1600" b="1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01 </a:t>
            </a:r>
          </a:p>
          <a:p>
            <a:pPr algn="just">
              <a:spcBef>
                <a:spcPts val="600"/>
              </a:spcBef>
              <a:buSzTx/>
              <a:buFont typeface="Arial" panose="020B0604020202020204" pitchFamily="34" charset="0"/>
            </a:pP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S</a:t>
            </a:r>
            <a:r>
              <a:rPr lang="en-US" altLang="zh-CN" sz="1600" b="1" baseline="-30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 </a:t>
            </a:r>
            <a:r>
              <a:rPr lang="zh-CN" altLang="en-US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：收到</a:t>
            </a: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X</a:t>
            </a:r>
            <a:r>
              <a:rPr lang="en-US" altLang="zh-CN" sz="1600" b="1" baseline="-30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-X</a:t>
            </a:r>
            <a:r>
              <a:rPr lang="en-US" altLang="zh-CN" sz="1600" b="1" baseline="-30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-X</a:t>
            </a:r>
            <a:r>
              <a:rPr lang="en-US" altLang="zh-CN" sz="1600" b="1" baseline="-30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, </a:t>
            </a:r>
            <a:r>
              <a:rPr lang="zh-CN" altLang="en-US" sz="16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即</a:t>
            </a: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10</a:t>
            </a:r>
            <a:r>
              <a:rPr lang="en-US" altLang="zh-CN" sz="1600" b="1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01</a:t>
            </a:r>
            <a:r>
              <a:rPr lang="en-US" altLang="zh-CN" sz="1600" b="1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01, </a:t>
            </a:r>
            <a:r>
              <a:rPr lang="zh-CN" altLang="en-US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且</a:t>
            </a: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Z=1</a:t>
            </a:r>
            <a:r>
              <a:rPr lang="zh-CN" altLang="en-US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。</a:t>
            </a:r>
            <a:endParaRPr lang="en-US" altLang="zh-CN" sz="1600" b="1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238" name="Line 78"/>
          <p:cNvSpPr/>
          <p:nvPr/>
        </p:nvSpPr>
        <p:spPr>
          <a:xfrm>
            <a:off x="8131175" y="4905375"/>
            <a:ext cx="5334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grpSp>
        <p:nvGrpSpPr>
          <p:cNvPr id="101" name="组合 100"/>
          <p:cNvGrpSpPr/>
          <p:nvPr/>
        </p:nvGrpSpPr>
        <p:grpSpPr>
          <a:xfrm>
            <a:off x="1395413" y="2339975"/>
            <a:ext cx="2168525" cy="1003300"/>
            <a:chOff x="1394752" y="1482017"/>
            <a:chExt cx="2169753" cy="1004600"/>
          </a:xfrm>
        </p:grpSpPr>
        <p:grpSp>
          <p:nvGrpSpPr>
            <p:cNvPr id="7240" name="组合 9"/>
            <p:cNvGrpSpPr/>
            <p:nvPr/>
          </p:nvGrpSpPr>
          <p:grpSpPr>
            <a:xfrm>
              <a:off x="1394752" y="1482017"/>
              <a:ext cx="2169753" cy="999067"/>
              <a:chOff x="1343129" y="1689491"/>
              <a:chExt cx="2169753" cy="999067"/>
            </a:xfrm>
          </p:grpSpPr>
          <p:sp>
            <p:nvSpPr>
              <p:cNvPr id="12" name="Rectangle 5"/>
              <p:cNvSpPr>
                <a:spLocks noChangeArrowheads="1"/>
              </p:cNvSpPr>
              <p:nvPr/>
            </p:nvSpPr>
            <p:spPr bwMode="auto">
              <a:xfrm>
                <a:off x="1946721" y="1706977"/>
                <a:ext cx="1000691" cy="508658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bg2"/>
                </a:solidFill>
                <a:miter lim="800000"/>
              </a:ln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+mj-lt"/>
                    <a:ea typeface="宋体" panose="02010600030101010101" pitchFamily="2" charset="-122"/>
                    <a:cs typeface="+mn-cs"/>
                  </a:rPr>
                  <a:t>X</a:t>
                </a:r>
                <a:r>
                  <a:rPr kumimoji="0" lang="en-US" altLang="zh-CN" sz="1400" b="1" i="0" u="none" strike="noStrike" kern="1200" cap="none" spc="0" normalizeH="0" baseline="-25000" noProof="0" dirty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+mj-lt"/>
                    <a:ea typeface="宋体" panose="02010600030101010101" pitchFamily="2" charset="-122"/>
                    <a:cs typeface="+mn-cs"/>
                  </a:rPr>
                  <a:t>1</a:t>
                </a:r>
                <a:r>
                  <a:rPr kumimoji="0" lang="en-US" altLang="zh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+mj-lt"/>
                    <a:ea typeface="黑体" panose="02010609060101010101" pitchFamily="49" charset="-122"/>
                    <a:cs typeface="+mn-cs"/>
                  </a:rPr>
                  <a:t>-</a:t>
                </a:r>
                <a:r>
                  <a:rPr kumimoji="0" lang="en-US" altLang="zh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+mj-lt"/>
                    <a:ea typeface="宋体" panose="02010600030101010101" pitchFamily="2" charset="-122"/>
                    <a:cs typeface="+mn-cs"/>
                  </a:rPr>
                  <a:t>X</a:t>
                </a:r>
                <a:r>
                  <a:rPr kumimoji="0" lang="en-US" altLang="zh-CN" sz="1400" b="1" i="0" u="none" strike="noStrike" kern="1200" cap="none" spc="0" normalizeH="0" baseline="-25000" noProof="0" dirty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+mj-lt"/>
                    <a:ea typeface="宋体" panose="02010600030101010101" pitchFamily="2" charset="-122"/>
                    <a:cs typeface="+mn-cs"/>
                  </a:rPr>
                  <a:t>2</a:t>
                </a:r>
                <a:r>
                  <a:rPr kumimoji="0" lang="en-US" altLang="zh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+mj-lt"/>
                    <a:ea typeface="黑体" panose="02010609060101010101" pitchFamily="49" charset="-122"/>
                    <a:cs typeface="+mn-cs"/>
                  </a:rPr>
                  <a:t>-</a:t>
                </a:r>
                <a:r>
                  <a:rPr kumimoji="0" lang="en-US" altLang="zh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+mj-lt"/>
                    <a:ea typeface="宋体" panose="02010600030101010101" pitchFamily="2" charset="-122"/>
                    <a:cs typeface="+mn-cs"/>
                  </a:rPr>
                  <a:t>X</a:t>
                </a:r>
                <a:r>
                  <a:rPr kumimoji="0" lang="en-US" altLang="zh-CN" sz="1400" b="1" i="0" u="none" strike="noStrike" kern="1200" cap="none" spc="0" normalizeH="0" baseline="-25000" noProof="0" dirty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+mj-lt"/>
                    <a:ea typeface="宋体" panose="02010600030101010101" pitchFamily="2" charset="-122"/>
                    <a:cs typeface="+mn-cs"/>
                  </a:rPr>
                  <a:t>2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zh-CN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检测器</a:t>
                </a:r>
              </a:p>
            </p:txBody>
          </p:sp>
          <p:sp>
            <p:nvSpPr>
              <p:cNvPr id="7242" name="Line 6"/>
              <p:cNvSpPr/>
              <p:nvPr/>
            </p:nvSpPr>
            <p:spPr>
              <a:xfrm>
                <a:off x="1646405" y="1851670"/>
                <a:ext cx="306641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7243" name="Text Box 7"/>
              <p:cNvSpPr txBox="1"/>
              <p:nvPr/>
            </p:nvSpPr>
            <p:spPr>
              <a:xfrm>
                <a:off x="1343129" y="1689491"/>
                <a:ext cx="451105" cy="30837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  <a:buSzTx/>
                  <a:buFont typeface="Arial" panose="020B0604020202020204" pitchFamily="34" charset="0"/>
                </a:pPr>
                <a:r>
                  <a:rPr lang="en-US" altLang="zh-CN" sz="14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14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7244" name="Line 9"/>
              <p:cNvSpPr/>
              <p:nvPr/>
            </p:nvSpPr>
            <p:spPr>
              <a:xfrm flipV="1">
                <a:off x="2162923" y="2215445"/>
                <a:ext cx="0" cy="216281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7245" name="Text Box 10"/>
              <p:cNvSpPr txBox="1"/>
              <p:nvPr/>
            </p:nvSpPr>
            <p:spPr>
              <a:xfrm>
                <a:off x="1856181" y="2380949"/>
                <a:ext cx="571824" cy="30837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  <a:buSzTx/>
                  <a:buFont typeface="Arial" panose="020B0604020202020204" pitchFamily="34" charset="0"/>
                </a:pPr>
                <a:r>
                  <a:rPr lang="en-US" altLang="zh-CN" sz="14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CP</a:t>
                </a:r>
                <a:r>
                  <a:rPr lang="en-US" altLang="zh-CN" sz="14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7246" name="Line 11"/>
              <p:cNvSpPr/>
              <p:nvPr/>
            </p:nvSpPr>
            <p:spPr>
              <a:xfrm>
                <a:off x="2957843" y="1957688"/>
                <a:ext cx="288388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7247" name="Text Box 12"/>
              <p:cNvSpPr txBox="1"/>
              <p:nvPr/>
            </p:nvSpPr>
            <p:spPr>
              <a:xfrm>
                <a:off x="3182495" y="1816656"/>
                <a:ext cx="330387" cy="30678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  <a:buSzTx/>
                  <a:buFont typeface="Arial" panose="020B0604020202020204" pitchFamily="34" charset="0"/>
                </a:pPr>
                <a:r>
                  <a:rPr lang="en-US" altLang="zh-CN" sz="14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Z</a:t>
                </a:r>
              </a:p>
            </p:txBody>
          </p:sp>
          <p:sp>
            <p:nvSpPr>
              <p:cNvPr id="7248" name="Line 6"/>
              <p:cNvSpPr/>
              <p:nvPr/>
            </p:nvSpPr>
            <p:spPr>
              <a:xfrm>
                <a:off x="1646405" y="2114197"/>
                <a:ext cx="306641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7249" name="Text Box 7"/>
              <p:cNvSpPr txBox="1"/>
              <p:nvPr/>
            </p:nvSpPr>
            <p:spPr>
              <a:xfrm>
                <a:off x="1351070" y="1939052"/>
                <a:ext cx="505111" cy="30837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  <a:buSzTx/>
                  <a:buFont typeface="Arial" panose="020B0604020202020204" pitchFamily="34" charset="0"/>
                </a:pPr>
                <a:r>
                  <a:rPr lang="en-US" altLang="zh-CN" sz="14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14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2</a:t>
                </a:r>
              </a:p>
            </p:txBody>
          </p:sp>
        </p:grpSp>
        <p:sp>
          <p:nvSpPr>
            <p:cNvPr id="7250" name="Line 9"/>
            <p:cNvSpPr/>
            <p:nvPr/>
          </p:nvSpPr>
          <p:spPr>
            <a:xfrm flipV="1">
              <a:off x="2750332" y="2021678"/>
              <a:ext cx="0" cy="216281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7251" name="Text Box 10"/>
            <p:cNvSpPr txBox="1"/>
            <p:nvPr/>
          </p:nvSpPr>
          <p:spPr>
            <a:xfrm>
              <a:off x="2549518" y="2178243"/>
              <a:ext cx="725899" cy="308374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SzTx/>
                <a:buFont typeface="Arial" panose="020B0604020202020204" pitchFamily="34" charset="0"/>
              </a:pP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CP</a:t>
              </a:r>
              <a:r>
                <a:rPr lang="en-US" altLang="zh-CN" sz="14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90" name="组合 12"/>
          <p:cNvGrpSpPr/>
          <p:nvPr/>
        </p:nvGrpSpPr>
        <p:grpSpPr>
          <a:xfrm>
            <a:off x="7470775" y="4275138"/>
            <a:ext cx="1320800" cy="977900"/>
            <a:chOff x="4413445" y="1000112"/>
            <a:chExt cx="1360005" cy="335844"/>
          </a:xfrm>
        </p:grpSpPr>
        <p:sp>
          <p:nvSpPr>
            <p:cNvPr id="7253" name="圆角矩形标注 13"/>
            <p:cNvSpPr/>
            <p:nvPr/>
          </p:nvSpPr>
          <p:spPr>
            <a:xfrm>
              <a:off x="4413445" y="1011894"/>
              <a:ext cx="1360005" cy="218572"/>
            </a:xfrm>
            <a:prstGeom prst="wedgeRoundRectCallout">
              <a:avLst>
                <a:gd name="adj1" fmla="val -72421"/>
                <a:gd name="adj2" fmla="val 45412"/>
                <a:gd name="adj3" fmla="val 16667"/>
              </a:avLst>
            </a:prstGeom>
            <a:solidFill>
              <a:schemeClr val="tx1"/>
            </a:solidFill>
            <a:ln w="19050" cap="flat" cmpd="sng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>
                <a:buSzTx/>
              </a:pPr>
              <a:endParaRPr lang="zh-CN" altLang="en-US" sz="14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54" name="Text Box 34"/>
            <p:cNvSpPr txBox="1"/>
            <p:nvPr/>
          </p:nvSpPr>
          <p:spPr>
            <a:xfrm>
              <a:off x="4429124" y="1000112"/>
              <a:ext cx="1272887" cy="335844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t">
              <a:spAutoFit/>
            </a:bodyPr>
            <a:lstStyle/>
            <a:p>
              <a:pPr algn="ctr">
                <a:buSzTx/>
              </a:pPr>
              <a:r>
                <a:rPr lang="zh-CN" altLang="en-US" sz="14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只标记感兴趣的子序列</a:t>
              </a:r>
            </a:p>
          </p:txBody>
        </p:sp>
      </p:grpSp>
      <p:sp>
        <p:nvSpPr>
          <p:cNvPr id="95" name="矩形 94"/>
          <p:cNvSpPr/>
          <p:nvPr/>
        </p:nvSpPr>
        <p:spPr>
          <a:xfrm>
            <a:off x="752475" y="3813175"/>
            <a:ext cx="3317875" cy="13081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95250" marR="0" lvl="0" indent="-952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分析：</a:t>
            </a:r>
          </a:p>
          <a:p>
            <a:pPr marL="95250" marR="0" lvl="0" indent="-952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该检测器有两个脉冲序列输入端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X1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和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X2 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，当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X1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先输入一个脉冲，紧接着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X2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输入两个脉冲，输出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Z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便在第二个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X2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脉冲出现时刻产生一个脉冲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</a:p>
        </p:txBody>
      </p:sp>
      <p:sp>
        <p:nvSpPr>
          <p:cNvPr id="7256" name="Text Box 4"/>
          <p:cNvSpPr>
            <a:spLocks noGrp="1"/>
          </p:cNvSpPr>
          <p:nvPr>
            <p:ph type="title"/>
          </p:nvPr>
        </p:nvSpPr>
        <p:spPr>
          <a:xfrm>
            <a:off x="760413" y="46038"/>
            <a:ext cx="7772400" cy="576262"/>
          </a:xfrm>
        </p:spPr>
        <p:txBody>
          <a:bodyPr vert="horz" wrap="square" lIns="92075" tIns="46038" rIns="92075" bIns="46038" anchor="ctr">
            <a:spAutoFit/>
          </a:bodyPr>
          <a:lstStyle/>
          <a:p>
            <a:pPr eaLnBrk="1" hangingPunct="1">
              <a:spcBef>
                <a:spcPct val="50000"/>
              </a:spcBef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利用触发器设计异步时序逻辑</a:t>
            </a:r>
            <a:endParaRPr lang="en-US" altLang="zh-CN" b="1" dirty="0">
              <a:latin typeface="+mj-lt"/>
              <a:ea typeface="+mj-ea"/>
              <a:cs typeface="+mj-cs"/>
            </a:endParaRPr>
          </a:p>
        </p:txBody>
      </p:sp>
      <p:sp>
        <p:nvSpPr>
          <p:cNvPr id="97" name="Text Box 2"/>
          <p:cNvSpPr txBox="1">
            <a:spLocks noGrp="1" noChangeArrowheads="1"/>
          </p:cNvSpPr>
          <p:nvPr>
            <p:ph idx="1"/>
          </p:nvPr>
        </p:nvSpPr>
        <p:spPr>
          <a:xfrm>
            <a:off x="755650" y="1209675"/>
            <a:ext cx="7772400" cy="467995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628650" marR="0" lvl="0" indent="-62865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n-cs"/>
              </a:rPr>
              <a:t>例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n-cs"/>
              </a:rPr>
              <a:t>1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n-cs"/>
              </a:rPr>
              <a:t>：用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n-cs"/>
              </a:rPr>
              <a:t>D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n-cs"/>
              </a:rPr>
              <a:t>触发器设计一个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n-cs"/>
              </a:rPr>
              <a:t>X</a:t>
            </a:r>
            <a:r>
              <a:rPr kumimoji="0" lang="en-US" altLang="zh-CN" sz="2000" b="1" i="0" u="none" strike="noStrike" kern="0" cap="none" spc="0" normalizeH="0" baseline="-3000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n-cs"/>
              </a:rPr>
              <a:t>1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n-cs"/>
              </a:rPr>
              <a:t>-</a:t>
            </a:r>
            <a:r>
              <a:rPr kumimoji="0" lang="zh-CN" altLang="en-US" sz="2000" b="1" i="0" u="none" strike="noStrike" kern="0" cap="none" spc="0" normalizeH="0" baseline="-3000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n-cs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n-cs"/>
              </a:rPr>
              <a:t>X</a:t>
            </a:r>
            <a:r>
              <a:rPr kumimoji="0" lang="en-US" altLang="zh-CN" sz="2000" b="1" i="0" u="none" strike="noStrike" kern="0" cap="none" spc="0" normalizeH="0" baseline="-3000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n-cs"/>
              </a:rPr>
              <a:t>2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n-cs"/>
              </a:rPr>
              <a:t>-</a:t>
            </a:r>
            <a:r>
              <a:rPr kumimoji="0" lang="zh-CN" altLang="en-US" sz="2000" b="1" i="0" u="none" strike="noStrike" kern="0" cap="none" spc="0" normalizeH="0" baseline="-3000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n-cs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n-cs"/>
              </a:rPr>
              <a:t>X</a:t>
            </a:r>
            <a:r>
              <a:rPr kumimoji="0" lang="en-US" altLang="zh-CN" sz="2000" b="1" i="0" u="none" strike="noStrike" kern="0" cap="none" spc="0" normalizeH="0" baseline="-3000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n-cs"/>
              </a:rPr>
              <a:t>2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n-cs"/>
              </a:rPr>
              <a:t>脉冲序列检测器，其中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n-cs"/>
              </a:rPr>
              <a:t>X</a:t>
            </a:r>
            <a:r>
              <a:rPr kumimoji="0" lang="en-US" altLang="zh-CN" sz="2000" b="1" i="0" u="none" strike="noStrike" kern="0" cap="none" spc="0" normalizeH="0" baseline="-3000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n-cs"/>
              </a:rPr>
              <a:t>1 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n-cs"/>
              </a:rPr>
              <a:t>、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n-cs"/>
              </a:rPr>
              <a:t>X</a:t>
            </a:r>
            <a:r>
              <a:rPr kumimoji="0" lang="en-US" altLang="zh-CN" sz="2000" b="1" i="0" u="none" strike="noStrike" kern="0" cap="none" spc="0" normalizeH="0" baseline="-3000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n-cs"/>
              </a:rPr>
              <a:t>2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n-cs"/>
              </a:rPr>
              <a:t>为不同时出现的脉冲。</a:t>
            </a:r>
          </a:p>
        </p:txBody>
      </p:sp>
      <p:sp>
        <p:nvSpPr>
          <p:cNvPr id="7258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2075" tIns="46038" rIns="92075" bIns="46038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2"/>
                </a:solidFill>
              </a:rPr>
              <a:t>3</a:t>
            </a:fld>
            <a:endParaRPr lang="en-US" altLang="zh-CN" sz="14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88" grpId="0" animBg="1"/>
      <p:bldP spid="9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 Box 4"/>
          <p:cNvSpPr txBox="1">
            <a:spLocks noGrp="1" noChangeArrowheads="1"/>
          </p:cNvSpPr>
          <p:nvPr>
            <p:ph idx="1"/>
          </p:nvPr>
        </p:nvSpPr>
        <p:spPr>
          <a:ln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n-cs"/>
              </a:rPr>
              <a:t>②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状态转换情况</a:t>
            </a:r>
          </a:p>
        </p:txBody>
      </p:sp>
      <p:pic>
        <p:nvPicPr>
          <p:cNvPr id="9217" name="Picture 7" descr="ELEGLIN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225" y="817563"/>
            <a:ext cx="7416800" cy="52387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77" name="组合 76"/>
          <p:cNvGrpSpPr/>
          <p:nvPr/>
        </p:nvGrpSpPr>
        <p:grpSpPr>
          <a:xfrm>
            <a:off x="669925" y="1773238"/>
            <a:ext cx="7812088" cy="1500187"/>
            <a:chOff x="545854" y="1357304"/>
            <a:chExt cx="7812360" cy="1500198"/>
          </a:xfrm>
        </p:grpSpPr>
        <p:grpSp>
          <p:nvGrpSpPr>
            <p:cNvPr id="9219" name="组合 69"/>
            <p:cNvGrpSpPr/>
            <p:nvPr/>
          </p:nvGrpSpPr>
          <p:grpSpPr>
            <a:xfrm>
              <a:off x="545854" y="1380686"/>
              <a:ext cx="7812360" cy="1262502"/>
              <a:chOff x="-32" y="1261972"/>
              <a:chExt cx="7812360" cy="1262502"/>
            </a:xfrm>
          </p:grpSpPr>
          <p:grpSp>
            <p:nvGrpSpPr>
              <p:cNvPr id="9220" name="组合 66"/>
              <p:cNvGrpSpPr/>
              <p:nvPr/>
            </p:nvGrpSpPr>
            <p:grpSpPr>
              <a:xfrm>
                <a:off x="852457" y="1609716"/>
                <a:ext cx="433391" cy="360002"/>
                <a:chOff x="209519" y="1643054"/>
                <a:chExt cx="433391" cy="360002"/>
              </a:xfrm>
            </p:grpSpPr>
            <p:sp>
              <p:nvSpPr>
                <p:cNvPr id="9221" name="椭圆 56"/>
                <p:cNvSpPr/>
                <p:nvPr/>
              </p:nvSpPr>
              <p:spPr>
                <a:xfrm>
                  <a:off x="209519" y="1643056"/>
                  <a:ext cx="360000" cy="360000"/>
                </a:xfrm>
                <a:prstGeom prst="ellipse">
                  <a:avLst/>
                </a:prstGeom>
                <a:solidFill>
                  <a:srgbClr val="92D050"/>
                </a:soli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t"/>
                <a:lstStyle/>
                <a:p>
                  <a:pPr algn="ctr">
                    <a:buSzTx/>
                  </a:pPr>
                  <a:endParaRPr lang="zh-CN" altLang="en-US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222" name="Text Box 6"/>
                <p:cNvSpPr txBox="1"/>
                <p:nvPr/>
              </p:nvSpPr>
              <p:spPr>
                <a:xfrm>
                  <a:off x="214310" y="1643405"/>
                  <a:ext cx="428640" cy="30797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  <a:buSzTx/>
                    <a:buFont typeface="Arial" panose="020B0604020202020204" pitchFamily="34" charset="0"/>
                  </a:pPr>
                  <a:r>
                    <a:rPr lang="en-US" altLang="zh-CN" sz="1400" b="1" dirty="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rPr>
                    <a:t>S</a:t>
                  </a:r>
                  <a:r>
                    <a:rPr lang="en-US" altLang="zh-CN" sz="1400" b="1" baseline="-25000" dirty="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rPr>
                    <a:t>0</a:t>
                  </a:r>
                </a:p>
              </p:txBody>
            </p:sp>
          </p:grpSp>
          <p:sp>
            <p:nvSpPr>
              <p:cNvPr id="9" name="AutoShape 7"/>
              <p:cNvSpPr/>
              <p:nvPr/>
            </p:nvSpPr>
            <p:spPr bwMode="auto">
              <a:xfrm>
                <a:off x="1314464" y="1452903"/>
                <a:ext cx="107954" cy="611192"/>
              </a:xfrm>
              <a:prstGeom prst="leftBrace">
                <a:avLst>
                  <a:gd name="adj1" fmla="val 33333"/>
                  <a:gd name="adj2" fmla="val 50000"/>
                </a:avLst>
              </a:prstGeom>
              <a:noFill/>
              <a:ln w="19050">
                <a:solidFill>
                  <a:schemeClr val="bg2"/>
                </a:solidFill>
                <a:miter lim="800000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224" name="Text Box 8"/>
              <p:cNvSpPr txBox="1"/>
              <p:nvPr/>
            </p:nvSpPr>
            <p:spPr>
              <a:xfrm>
                <a:off x="-32" y="1478304"/>
                <a:ext cx="642960" cy="3079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  <a:buSzTx/>
                  <a:buFont typeface="Arial" panose="020B0604020202020204" pitchFamily="34" charset="0"/>
                </a:pPr>
                <a:r>
                  <a:rPr lang="zh-CN" altLang="en-US" sz="14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“</a:t>
                </a:r>
                <a:r>
                  <a:rPr lang="en-US" altLang="zh-CN" sz="14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00</a:t>
                </a:r>
                <a:r>
                  <a:rPr lang="zh-CN" altLang="en-US" sz="14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”</a:t>
                </a:r>
                <a:endPara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25" name="Text Box 9"/>
              <p:cNvSpPr txBox="1"/>
              <p:nvPr/>
            </p:nvSpPr>
            <p:spPr>
              <a:xfrm>
                <a:off x="1357328" y="1290977"/>
                <a:ext cx="914432" cy="3079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  <a:buSzTx/>
                  <a:buFont typeface="Arial" panose="020B0604020202020204" pitchFamily="34" charset="0"/>
                </a:pPr>
                <a:r>
                  <a:rPr lang="en-US" altLang="zh-CN" sz="14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14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  <a:r>
                  <a:rPr lang="en-US" altLang="zh-CN" sz="14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14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2</a:t>
                </a:r>
                <a:r>
                  <a:rPr lang="en-US" altLang="zh-CN" sz="14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=01</a:t>
                </a:r>
              </a:p>
            </p:txBody>
          </p:sp>
          <p:sp>
            <p:nvSpPr>
              <p:cNvPr id="12" name="Line 10"/>
              <p:cNvSpPr>
                <a:spLocks noChangeShapeType="1"/>
              </p:cNvSpPr>
              <p:nvPr/>
            </p:nvSpPr>
            <p:spPr bwMode="auto">
              <a:xfrm>
                <a:off x="2144756" y="1438616"/>
                <a:ext cx="288935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  <a:tailEnd type="triangle" w="med" len="med"/>
              </a:ln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Line 13"/>
              <p:cNvSpPr>
                <a:spLocks noChangeShapeType="1"/>
              </p:cNvSpPr>
              <p:nvPr/>
            </p:nvSpPr>
            <p:spPr bwMode="auto">
              <a:xfrm>
                <a:off x="2144756" y="2067271"/>
                <a:ext cx="288935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  <a:tailEnd type="triangle" w="med" len="med"/>
              </a:ln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AutoShape 16"/>
              <p:cNvSpPr/>
              <p:nvPr/>
            </p:nvSpPr>
            <p:spPr bwMode="auto">
              <a:xfrm>
                <a:off x="2882968" y="1776756"/>
                <a:ext cx="107954" cy="611192"/>
              </a:xfrm>
              <a:prstGeom prst="leftBrace">
                <a:avLst>
                  <a:gd name="adj1" fmla="val 34954"/>
                  <a:gd name="adj2" fmla="val 50000"/>
                </a:avLst>
              </a:prstGeom>
              <a:noFill/>
              <a:ln w="19050">
                <a:solidFill>
                  <a:schemeClr val="bg2"/>
                </a:solidFill>
                <a:miter lim="800000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Line 18"/>
              <p:cNvSpPr>
                <a:spLocks noChangeShapeType="1"/>
              </p:cNvSpPr>
              <p:nvPr/>
            </p:nvSpPr>
            <p:spPr bwMode="auto">
              <a:xfrm>
                <a:off x="3743423" y="1802156"/>
                <a:ext cx="287348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  <a:tailEnd type="triangle" w="med" len="med"/>
              </a:ln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" name="Line 25"/>
              <p:cNvSpPr>
                <a:spLocks noChangeShapeType="1"/>
              </p:cNvSpPr>
              <p:nvPr/>
            </p:nvSpPr>
            <p:spPr bwMode="auto">
              <a:xfrm>
                <a:off x="5386544" y="1525929"/>
                <a:ext cx="287347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  <a:tailEnd type="triangle" w="med" len="med"/>
              </a:ln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Line 28"/>
              <p:cNvSpPr>
                <a:spLocks noChangeShapeType="1"/>
              </p:cNvSpPr>
              <p:nvPr/>
            </p:nvSpPr>
            <p:spPr bwMode="auto">
              <a:xfrm>
                <a:off x="5400831" y="2068858"/>
                <a:ext cx="287348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  <a:tailEnd type="triangle" w="med" len="med"/>
              </a:ln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Line 35"/>
              <p:cNvSpPr>
                <a:spLocks noChangeShapeType="1"/>
              </p:cNvSpPr>
              <p:nvPr/>
            </p:nvSpPr>
            <p:spPr bwMode="auto">
              <a:xfrm>
                <a:off x="7050301" y="1800569"/>
                <a:ext cx="287347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  <a:tailEnd type="triangle" w="med" len="med"/>
              </a:ln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" name="Line 38"/>
              <p:cNvSpPr>
                <a:spLocks noChangeShapeType="1"/>
              </p:cNvSpPr>
              <p:nvPr/>
            </p:nvSpPr>
            <p:spPr bwMode="auto">
              <a:xfrm>
                <a:off x="7050301" y="2327623"/>
                <a:ext cx="287347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  <a:tailEnd type="triangle" w="med" len="med"/>
              </a:ln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9234" name="组合 91"/>
              <p:cNvGrpSpPr/>
              <p:nvPr/>
            </p:nvGrpSpPr>
            <p:grpSpPr>
              <a:xfrm>
                <a:off x="2444952" y="1876339"/>
                <a:ext cx="433391" cy="360000"/>
                <a:chOff x="209519" y="1624006"/>
                <a:chExt cx="433391" cy="360000"/>
              </a:xfrm>
            </p:grpSpPr>
            <p:sp>
              <p:nvSpPr>
                <p:cNvPr id="9235" name="椭圆 54"/>
                <p:cNvSpPr/>
                <p:nvPr/>
              </p:nvSpPr>
              <p:spPr>
                <a:xfrm>
                  <a:off x="209519" y="1624006"/>
                  <a:ext cx="360000" cy="360000"/>
                </a:xfrm>
                <a:prstGeom prst="ellipse">
                  <a:avLst/>
                </a:prstGeom>
                <a:solidFill>
                  <a:srgbClr val="92D050"/>
                </a:soli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t"/>
                <a:lstStyle/>
                <a:p>
                  <a:pPr algn="ctr">
                    <a:buSzTx/>
                  </a:pPr>
                  <a:endParaRPr lang="zh-CN" altLang="en-US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236" name="Text Box 6"/>
                <p:cNvSpPr txBox="1"/>
                <p:nvPr/>
              </p:nvSpPr>
              <p:spPr>
                <a:xfrm>
                  <a:off x="214133" y="1643486"/>
                  <a:ext cx="428640" cy="30797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  <a:buSzTx/>
                    <a:buFont typeface="Arial" panose="020B0604020202020204" pitchFamily="34" charset="0"/>
                  </a:pPr>
                  <a:r>
                    <a:rPr lang="en-US" altLang="zh-CN" sz="1400" b="1" dirty="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rPr>
                    <a:t>S</a:t>
                  </a:r>
                  <a:r>
                    <a:rPr lang="en-US" altLang="zh-CN" sz="1400" b="1" baseline="-25000" dirty="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rPr>
                    <a:t>1</a:t>
                  </a:r>
                </a:p>
              </p:txBody>
            </p:sp>
          </p:grpSp>
          <p:grpSp>
            <p:nvGrpSpPr>
              <p:cNvPr id="9237" name="组合 94"/>
              <p:cNvGrpSpPr/>
              <p:nvPr/>
            </p:nvGrpSpPr>
            <p:grpSpPr>
              <a:xfrm>
                <a:off x="2454478" y="1261972"/>
                <a:ext cx="433391" cy="360002"/>
                <a:chOff x="209519" y="1643054"/>
                <a:chExt cx="433391" cy="360002"/>
              </a:xfrm>
            </p:grpSpPr>
            <p:sp>
              <p:nvSpPr>
                <p:cNvPr id="9238" name="椭圆 52"/>
                <p:cNvSpPr/>
                <p:nvPr/>
              </p:nvSpPr>
              <p:spPr>
                <a:xfrm>
                  <a:off x="209519" y="1643056"/>
                  <a:ext cx="360000" cy="360000"/>
                </a:xfrm>
                <a:prstGeom prst="ellipse">
                  <a:avLst/>
                </a:prstGeom>
                <a:solidFill>
                  <a:srgbClr val="92D050"/>
                </a:soli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t"/>
                <a:lstStyle/>
                <a:p>
                  <a:pPr algn="ctr">
                    <a:buSzTx/>
                  </a:pPr>
                  <a:endParaRPr lang="zh-CN" altLang="en-US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239" name="Text Box 6"/>
                <p:cNvSpPr txBox="1"/>
                <p:nvPr/>
              </p:nvSpPr>
              <p:spPr>
                <a:xfrm>
                  <a:off x="214132" y="1643484"/>
                  <a:ext cx="428640" cy="30797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  <a:buSzTx/>
                    <a:buFont typeface="Arial" panose="020B0604020202020204" pitchFamily="34" charset="0"/>
                  </a:pPr>
                  <a:r>
                    <a:rPr lang="en-US" altLang="zh-CN" sz="1400" b="1" dirty="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rPr>
                    <a:t>S</a:t>
                  </a:r>
                  <a:r>
                    <a:rPr lang="en-US" altLang="zh-CN" sz="1400" b="1" baseline="-25000" dirty="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rPr>
                    <a:t>0</a:t>
                  </a:r>
                </a:p>
              </p:txBody>
            </p:sp>
          </p:grpSp>
          <p:grpSp>
            <p:nvGrpSpPr>
              <p:cNvPr id="9240" name="组合 97"/>
              <p:cNvGrpSpPr/>
              <p:nvPr/>
            </p:nvGrpSpPr>
            <p:grpSpPr>
              <a:xfrm>
                <a:off x="4076120" y="1616781"/>
                <a:ext cx="433391" cy="360000"/>
                <a:chOff x="209519" y="1624006"/>
                <a:chExt cx="433391" cy="360000"/>
              </a:xfrm>
            </p:grpSpPr>
            <p:sp>
              <p:nvSpPr>
                <p:cNvPr id="9241" name="椭圆 50"/>
                <p:cNvSpPr/>
                <p:nvPr/>
              </p:nvSpPr>
              <p:spPr>
                <a:xfrm>
                  <a:off x="209519" y="1624006"/>
                  <a:ext cx="360000" cy="360000"/>
                </a:xfrm>
                <a:prstGeom prst="ellipse">
                  <a:avLst/>
                </a:prstGeom>
                <a:solidFill>
                  <a:srgbClr val="92D050"/>
                </a:soli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t"/>
                <a:lstStyle/>
                <a:p>
                  <a:pPr algn="ctr">
                    <a:buSzTx/>
                  </a:pPr>
                  <a:endParaRPr lang="zh-CN" altLang="en-US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242" name="Text Box 6"/>
                <p:cNvSpPr txBox="1"/>
                <p:nvPr/>
              </p:nvSpPr>
              <p:spPr>
                <a:xfrm>
                  <a:off x="214972" y="1642693"/>
                  <a:ext cx="428640" cy="30797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  <a:buSzTx/>
                    <a:buFont typeface="Arial" panose="020B0604020202020204" pitchFamily="34" charset="0"/>
                  </a:pPr>
                  <a:r>
                    <a:rPr lang="en-US" altLang="zh-CN" sz="1400" b="1" dirty="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rPr>
                    <a:t>S</a:t>
                  </a:r>
                  <a:r>
                    <a:rPr lang="en-US" altLang="zh-CN" sz="1400" b="1" baseline="-25000" dirty="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rPr>
                    <a:t>2</a:t>
                  </a:r>
                </a:p>
              </p:txBody>
            </p:sp>
          </p:grpSp>
          <p:grpSp>
            <p:nvGrpSpPr>
              <p:cNvPr id="9243" name="组合 100"/>
              <p:cNvGrpSpPr/>
              <p:nvPr/>
            </p:nvGrpSpPr>
            <p:grpSpPr>
              <a:xfrm>
                <a:off x="4047544" y="2164474"/>
                <a:ext cx="433391" cy="360000"/>
                <a:chOff x="209519" y="1643056"/>
                <a:chExt cx="433391" cy="360000"/>
              </a:xfrm>
            </p:grpSpPr>
            <p:sp>
              <p:nvSpPr>
                <p:cNvPr id="9244" name="椭圆 48"/>
                <p:cNvSpPr/>
                <p:nvPr/>
              </p:nvSpPr>
              <p:spPr>
                <a:xfrm>
                  <a:off x="209519" y="1643056"/>
                  <a:ext cx="360000" cy="360000"/>
                </a:xfrm>
                <a:prstGeom prst="ellipse">
                  <a:avLst/>
                </a:prstGeom>
                <a:solidFill>
                  <a:srgbClr val="92D050"/>
                </a:soli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t"/>
                <a:lstStyle/>
                <a:p>
                  <a:pPr algn="ctr">
                    <a:buSzTx/>
                  </a:pPr>
                  <a:endParaRPr lang="zh-CN" altLang="en-US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245" name="Text Box 6"/>
                <p:cNvSpPr txBox="1"/>
                <p:nvPr/>
              </p:nvSpPr>
              <p:spPr>
                <a:xfrm>
                  <a:off x="214972" y="1664915"/>
                  <a:ext cx="428640" cy="30797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  <a:buSzTx/>
                    <a:buFont typeface="Arial" panose="020B0604020202020204" pitchFamily="34" charset="0"/>
                  </a:pPr>
                  <a:r>
                    <a:rPr lang="en-US" altLang="zh-CN" sz="1400" b="1" dirty="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rPr>
                    <a:t>S</a:t>
                  </a:r>
                  <a:r>
                    <a:rPr lang="en-US" altLang="zh-CN" sz="1400" b="1" baseline="-25000" dirty="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rPr>
                    <a:t>1</a:t>
                  </a:r>
                </a:p>
              </p:txBody>
            </p:sp>
          </p:grpSp>
          <p:sp>
            <p:nvSpPr>
              <p:cNvPr id="34" name="Line 18"/>
              <p:cNvSpPr>
                <a:spLocks noChangeShapeType="1"/>
              </p:cNvSpPr>
              <p:nvPr/>
            </p:nvSpPr>
            <p:spPr bwMode="auto">
              <a:xfrm>
                <a:off x="3733898" y="2359373"/>
                <a:ext cx="287348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  <a:tailEnd type="triangle" w="med" len="med"/>
              </a:ln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" name="AutoShape 23"/>
              <p:cNvSpPr/>
              <p:nvPr/>
            </p:nvSpPr>
            <p:spPr bwMode="auto">
              <a:xfrm>
                <a:off x="4511800" y="1492592"/>
                <a:ext cx="107954" cy="612779"/>
              </a:xfrm>
              <a:prstGeom prst="leftBrace">
                <a:avLst>
                  <a:gd name="adj1" fmla="val 33333"/>
                  <a:gd name="adj2" fmla="val 50000"/>
                </a:avLst>
              </a:prstGeom>
              <a:noFill/>
              <a:ln w="19050">
                <a:solidFill>
                  <a:schemeClr val="bg2"/>
                </a:solidFill>
                <a:miter lim="800000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9248" name="组合 104"/>
              <p:cNvGrpSpPr/>
              <p:nvPr/>
            </p:nvGrpSpPr>
            <p:grpSpPr>
              <a:xfrm>
                <a:off x="5695954" y="1335793"/>
                <a:ext cx="433391" cy="360000"/>
                <a:chOff x="209519" y="1624006"/>
                <a:chExt cx="433391" cy="360000"/>
              </a:xfrm>
            </p:grpSpPr>
            <p:sp>
              <p:nvSpPr>
                <p:cNvPr id="9249" name="椭圆 46"/>
                <p:cNvSpPr/>
                <p:nvPr/>
              </p:nvSpPr>
              <p:spPr>
                <a:xfrm>
                  <a:off x="209519" y="1624006"/>
                  <a:ext cx="360000" cy="360000"/>
                </a:xfrm>
                <a:prstGeom prst="ellipse">
                  <a:avLst/>
                </a:prstGeom>
                <a:solidFill>
                  <a:srgbClr val="92D050"/>
                </a:soli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t"/>
                <a:lstStyle/>
                <a:p>
                  <a:pPr algn="ctr">
                    <a:buSzTx/>
                  </a:pPr>
                  <a:endParaRPr lang="zh-CN" altLang="en-US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250" name="Text Box 6"/>
                <p:cNvSpPr txBox="1"/>
                <p:nvPr/>
              </p:nvSpPr>
              <p:spPr>
                <a:xfrm>
                  <a:off x="214444" y="1642691"/>
                  <a:ext cx="428640" cy="30797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  <a:buSzTx/>
                    <a:buFont typeface="Arial" panose="020B0604020202020204" pitchFamily="34" charset="0"/>
                  </a:pPr>
                  <a:r>
                    <a:rPr lang="en-US" altLang="zh-CN" sz="1400" b="1" dirty="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rPr>
                    <a:t>S</a:t>
                  </a:r>
                  <a:r>
                    <a:rPr lang="en-US" altLang="zh-CN" sz="1400" b="1" baseline="-25000" dirty="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rPr>
                    <a:t>1</a:t>
                  </a:r>
                </a:p>
              </p:txBody>
            </p:sp>
          </p:grpSp>
          <p:grpSp>
            <p:nvGrpSpPr>
              <p:cNvPr id="9251" name="组合 107"/>
              <p:cNvGrpSpPr/>
              <p:nvPr/>
            </p:nvGrpSpPr>
            <p:grpSpPr>
              <a:xfrm>
                <a:off x="5724529" y="1871147"/>
                <a:ext cx="433391" cy="360000"/>
                <a:chOff x="209519" y="1624006"/>
                <a:chExt cx="433391" cy="360000"/>
              </a:xfrm>
            </p:grpSpPr>
            <p:sp>
              <p:nvSpPr>
                <p:cNvPr id="9252" name="椭圆 44"/>
                <p:cNvSpPr/>
                <p:nvPr/>
              </p:nvSpPr>
              <p:spPr>
                <a:xfrm>
                  <a:off x="209519" y="1624006"/>
                  <a:ext cx="360000" cy="360000"/>
                </a:xfrm>
                <a:prstGeom prst="ellipse">
                  <a:avLst/>
                </a:prstGeom>
                <a:solidFill>
                  <a:srgbClr val="92D050"/>
                </a:soli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t"/>
                <a:lstStyle/>
                <a:p>
                  <a:pPr algn="ctr">
                    <a:buSzTx/>
                  </a:pPr>
                  <a:endParaRPr lang="zh-CN" altLang="en-US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253" name="Text Box 6"/>
                <p:cNvSpPr txBox="1"/>
                <p:nvPr/>
              </p:nvSpPr>
              <p:spPr>
                <a:xfrm>
                  <a:off x="214445" y="1643915"/>
                  <a:ext cx="428640" cy="30639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  <a:buSzTx/>
                    <a:buFont typeface="Arial" panose="020B0604020202020204" pitchFamily="34" charset="0"/>
                  </a:pPr>
                  <a:r>
                    <a:rPr lang="en-US" altLang="zh-CN" sz="1400" b="1" dirty="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rPr>
                    <a:t>S</a:t>
                  </a:r>
                  <a:r>
                    <a:rPr lang="en-US" altLang="zh-CN" sz="1400" b="1" baseline="-25000" dirty="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rPr>
                    <a:t>3</a:t>
                  </a:r>
                </a:p>
              </p:txBody>
            </p:sp>
          </p:grpSp>
          <p:sp>
            <p:nvSpPr>
              <p:cNvPr id="38" name="AutoShape 33"/>
              <p:cNvSpPr/>
              <p:nvPr/>
            </p:nvSpPr>
            <p:spPr bwMode="auto">
              <a:xfrm>
                <a:off x="6148570" y="1745005"/>
                <a:ext cx="107954" cy="612779"/>
              </a:xfrm>
              <a:prstGeom prst="leftBrace">
                <a:avLst>
                  <a:gd name="adj1" fmla="val 33333"/>
                  <a:gd name="adj2" fmla="val 50000"/>
                </a:avLst>
              </a:prstGeom>
              <a:noFill/>
              <a:ln w="19050">
                <a:solidFill>
                  <a:schemeClr val="bg2"/>
                </a:solidFill>
                <a:miter lim="800000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9255" name="组合 110"/>
              <p:cNvGrpSpPr/>
              <p:nvPr/>
            </p:nvGrpSpPr>
            <p:grpSpPr>
              <a:xfrm>
                <a:off x="7378937" y="2133087"/>
                <a:ext cx="433391" cy="360000"/>
                <a:chOff x="209519" y="1624006"/>
                <a:chExt cx="433391" cy="360000"/>
              </a:xfrm>
            </p:grpSpPr>
            <p:sp>
              <p:nvSpPr>
                <p:cNvPr id="9256" name="椭圆 42"/>
                <p:cNvSpPr/>
                <p:nvPr/>
              </p:nvSpPr>
              <p:spPr>
                <a:xfrm>
                  <a:off x="209519" y="1624006"/>
                  <a:ext cx="360000" cy="360000"/>
                </a:xfrm>
                <a:prstGeom prst="ellipse">
                  <a:avLst/>
                </a:prstGeom>
                <a:solidFill>
                  <a:srgbClr val="92D050"/>
                </a:soli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t"/>
                <a:lstStyle/>
                <a:p>
                  <a:pPr algn="ctr">
                    <a:buSzTx/>
                  </a:pPr>
                  <a:endParaRPr lang="zh-CN" altLang="en-US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257" name="Text Box 6"/>
                <p:cNvSpPr txBox="1"/>
                <p:nvPr/>
              </p:nvSpPr>
              <p:spPr>
                <a:xfrm>
                  <a:off x="214270" y="1643915"/>
                  <a:ext cx="428640" cy="30639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  <a:buSzTx/>
                    <a:buFont typeface="Arial" panose="020B0604020202020204" pitchFamily="34" charset="0"/>
                  </a:pPr>
                  <a:r>
                    <a:rPr lang="en-US" altLang="zh-CN" sz="1400" b="1" dirty="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rPr>
                    <a:t>S</a:t>
                  </a:r>
                  <a:r>
                    <a:rPr lang="en-US" altLang="zh-CN" sz="1400" b="1" baseline="-25000" dirty="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rPr>
                    <a:t>0</a:t>
                  </a:r>
                </a:p>
              </p:txBody>
            </p:sp>
          </p:grpSp>
          <p:grpSp>
            <p:nvGrpSpPr>
              <p:cNvPr id="9258" name="组合 113"/>
              <p:cNvGrpSpPr/>
              <p:nvPr/>
            </p:nvGrpSpPr>
            <p:grpSpPr>
              <a:xfrm>
                <a:off x="7369413" y="1604445"/>
                <a:ext cx="433391" cy="360002"/>
                <a:chOff x="209519" y="1643054"/>
                <a:chExt cx="433391" cy="360002"/>
              </a:xfrm>
            </p:grpSpPr>
            <p:sp>
              <p:nvSpPr>
                <p:cNvPr id="9259" name="椭圆 40"/>
                <p:cNvSpPr/>
                <p:nvPr/>
              </p:nvSpPr>
              <p:spPr>
                <a:xfrm>
                  <a:off x="209519" y="1643056"/>
                  <a:ext cx="360000" cy="360000"/>
                </a:xfrm>
                <a:prstGeom prst="ellipse">
                  <a:avLst/>
                </a:prstGeom>
                <a:solidFill>
                  <a:srgbClr val="92D050"/>
                </a:soli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t"/>
                <a:lstStyle/>
                <a:p>
                  <a:pPr algn="ctr">
                    <a:buSzTx/>
                  </a:pPr>
                  <a:endParaRPr lang="zh-CN" altLang="en-US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260" name="Text Box 6"/>
                <p:cNvSpPr txBox="1"/>
                <p:nvPr/>
              </p:nvSpPr>
              <p:spPr>
                <a:xfrm>
                  <a:off x="214269" y="1643913"/>
                  <a:ext cx="428640" cy="30639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  <a:buSzTx/>
                    <a:buFont typeface="Arial" panose="020B0604020202020204" pitchFamily="34" charset="0"/>
                  </a:pPr>
                  <a:r>
                    <a:rPr lang="en-US" altLang="zh-CN" sz="1400" b="1" dirty="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rPr>
                    <a:t>S</a:t>
                  </a:r>
                  <a:r>
                    <a:rPr lang="en-US" altLang="zh-CN" sz="1400" b="1" baseline="-25000" dirty="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rPr>
                    <a:t>1</a:t>
                  </a:r>
                </a:p>
              </p:txBody>
            </p:sp>
          </p:grpSp>
          <p:sp>
            <p:nvSpPr>
              <p:cNvPr id="9261" name="Text Box 31"/>
              <p:cNvSpPr txBox="1"/>
              <p:nvPr/>
            </p:nvSpPr>
            <p:spPr>
              <a:xfrm>
                <a:off x="5500848" y="2286347"/>
                <a:ext cx="714400" cy="23812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lnSpc>
                    <a:spcPct val="65000"/>
                  </a:lnSpc>
                  <a:spcBef>
                    <a:spcPct val="50000"/>
                  </a:spcBef>
                  <a:buSzTx/>
                  <a:buFont typeface="Arial" panose="020B0604020202020204" pitchFamily="34" charset="0"/>
                </a:pPr>
                <a:r>
                  <a:rPr lang="en-US" altLang="zh-CN" sz="1400" b="1" dirty="0">
                    <a:solidFill>
                      <a:srgbClr val="C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( Z=1 )</a:t>
                </a:r>
                <a:endParaRPr lang="en-US" altLang="zh-CN" sz="1400" dirty="0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62" name="Text Box 9"/>
              <p:cNvSpPr txBox="1"/>
              <p:nvPr/>
            </p:nvSpPr>
            <p:spPr>
              <a:xfrm>
                <a:off x="1357328" y="1906932"/>
                <a:ext cx="914432" cy="3079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  <a:buSzTx/>
                  <a:buFont typeface="Arial" panose="020B0604020202020204" pitchFamily="34" charset="0"/>
                </a:pPr>
                <a:r>
                  <a:rPr lang="en-US" altLang="zh-CN" sz="14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14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  <a:r>
                  <a:rPr lang="en-US" altLang="zh-CN" sz="14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14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2</a:t>
                </a:r>
                <a:r>
                  <a:rPr lang="en-US" altLang="zh-CN" sz="14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=10</a:t>
                </a:r>
              </a:p>
            </p:txBody>
          </p:sp>
          <p:sp>
            <p:nvSpPr>
              <p:cNvPr id="9263" name="Freeform 59"/>
              <p:cNvSpPr/>
              <p:nvPr/>
            </p:nvSpPr>
            <p:spPr>
              <a:xfrm rot="-387879">
                <a:off x="544675" y="1376505"/>
                <a:ext cx="479705" cy="461665"/>
              </a:xfrm>
              <a:custGeom>
                <a:avLst/>
                <a:gdLst/>
                <a:ahLst/>
                <a:cxnLst>
                  <a:cxn ang="0">
                    <a:pos x="479705" y="268565"/>
                  </a:cxn>
                  <a:cxn ang="0">
                    <a:pos x="281471" y="16647"/>
                  </a:cxn>
                  <a:cxn ang="0">
                    <a:pos x="83236" y="167576"/>
                  </a:cxn>
                  <a:cxn ang="0">
                    <a:pos x="32857" y="419494"/>
                  </a:cxn>
                  <a:cxn ang="0">
                    <a:pos x="281471" y="419494"/>
                  </a:cxn>
                </a:cxnLst>
                <a:rect l="0" t="0" r="0" b="0"/>
                <a:pathLst>
                  <a:path w="438" h="416">
                    <a:moveTo>
                      <a:pt x="438" y="242"/>
                    </a:moveTo>
                    <a:cubicBezTo>
                      <a:pt x="377" y="136"/>
                      <a:pt x="317" y="30"/>
                      <a:pt x="257" y="15"/>
                    </a:cubicBezTo>
                    <a:cubicBezTo>
                      <a:pt x="197" y="0"/>
                      <a:pt x="114" y="91"/>
                      <a:pt x="76" y="151"/>
                    </a:cubicBezTo>
                    <a:cubicBezTo>
                      <a:pt x="38" y="211"/>
                      <a:pt x="0" y="340"/>
                      <a:pt x="30" y="378"/>
                    </a:cubicBezTo>
                    <a:cubicBezTo>
                      <a:pt x="60" y="416"/>
                      <a:pt x="219" y="378"/>
                      <a:pt x="257" y="378"/>
                    </a:cubicBezTo>
                  </a:path>
                </a:pathLst>
              </a:custGeom>
              <a:noFill/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64" name="Text Box 9"/>
              <p:cNvSpPr txBox="1"/>
              <p:nvPr/>
            </p:nvSpPr>
            <p:spPr>
              <a:xfrm>
                <a:off x="2929008" y="1643405"/>
                <a:ext cx="914432" cy="3079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  <a:buSzTx/>
                  <a:buFont typeface="Arial" panose="020B0604020202020204" pitchFamily="34" charset="0"/>
                </a:pPr>
                <a:r>
                  <a:rPr lang="en-US" altLang="zh-CN" sz="14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14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  <a:r>
                  <a:rPr lang="en-US" altLang="zh-CN" sz="14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14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2</a:t>
                </a:r>
                <a:r>
                  <a:rPr lang="en-US" altLang="zh-CN" sz="14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=01</a:t>
                </a:r>
              </a:p>
            </p:txBody>
          </p:sp>
          <p:sp>
            <p:nvSpPr>
              <p:cNvPr id="9265" name="Text Box 9"/>
              <p:cNvSpPr txBox="1"/>
              <p:nvPr/>
            </p:nvSpPr>
            <p:spPr>
              <a:xfrm>
                <a:off x="2943295" y="2192684"/>
                <a:ext cx="914432" cy="3079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  <a:buSzTx/>
                  <a:buFont typeface="Arial" panose="020B0604020202020204" pitchFamily="34" charset="0"/>
                </a:pPr>
                <a:r>
                  <a:rPr lang="en-US" altLang="zh-CN" sz="14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14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  <a:r>
                  <a:rPr lang="en-US" altLang="zh-CN" sz="14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14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2</a:t>
                </a:r>
                <a:r>
                  <a:rPr lang="en-US" altLang="zh-CN" sz="14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=10</a:t>
                </a:r>
              </a:p>
            </p:txBody>
          </p:sp>
          <p:sp>
            <p:nvSpPr>
              <p:cNvPr id="9266" name="Text Box 9"/>
              <p:cNvSpPr txBox="1"/>
              <p:nvPr/>
            </p:nvSpPr>
            <p:spPr>
              <a:xfrm>
                <a:off x="4572127" y="1371941"/>
                <a:ext cx="914432" cy="3079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  <a:buSzTx/>
                  <a:buFont typeface="Arial" panose="020B0604020202020204" pitchFamily="34" charset="0"/>
                </a:pPr>
                <a:r>
                  <a:rPr lang="en-US" altLang="zh-CN" sz="14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14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  <a:r>
                  <a:rPr lang="en-US" altLang="zh-CN" sz="14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14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2</a:t>
                </a:r>
                <a:r>
                  <a:rPr lang="en-US" altLang="zh-CN" sz="14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=10</a:t>
                </a:r>
              </a:p>
            </p:txBody>
          </p:sp>
          <p:sp>
            <p:nvSpPr>
              <p:cNvPr id="9267" name="Text Box 9"/>
              <p:cNvSpPr txBox="1"/>
              <p:nvPr/>
            </p:nvSpPr>
            <p:spPr>
              <a:xfrm>
                <a:off x="4586416" y="1921220"/>
                <a:ext cx="914432" cy="3079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  <a:buSzTx/>
                  <a:buFont typeface="Arial" panose="020B0604020202020204" pitchFamily="34" charset="0"/>
                </a:pPr>
                <a:r>
                  <a:rPr lang="en-US" altLang="zh-CN" sz="14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14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  <a:r>
                  <a:rPr lang="en-US" altLang="zh-CN" sz="14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14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2</a:t>
                </a:r>
                <a:r>
                  <a:rPr lang="en-US" altLang="zh-CN" sz="14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=01</a:t>
                </a:r>
              </a:p>
            </p:txBody>
          </p:sp>
          <p:sp>
            <p:nvSpPr>
              <p:cNvPr id="9268" name="Text Box 9"/>
              <p:cNvSpPr txBox="1"/>
              <p:nvPr/>
            </p:nvSpPr>
            <p:spPr>
              <a:xfrm>
                <a:off x="6200959" y="1643405"/>
                <a:ext cx="914432" cy="3079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  <a:buSzTx/>
                  <a:buFont typeface="Arial" panose="020B0604020202020204" pitchFamily="34" charset="0"/>
                </a:pPr>
                <a:r>
                  <a:rPr lang="en-US" altLang="zh-CN" sz="14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14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  <a:r>
                  <a:rPr lang="en-US" altLang="zh-CN" sz="14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14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2</a:t>
                </a:r>
                <a:r>
                  <a:rPr lang="en-US" altLang="zh-CN" sz="14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=10</a:t>
                </a:r>
              </a:p>
            </p:txBody>
          </p:sp>
          <p:sp>
            <p:nvSpPr>
              <p:cNvPr id="9269" name="Text Box 9"/>
              <p:cNvSpPr txBox="1"/>
              <p:nvPr/>
            </p:nvSpPr>
            <p:spPr>
              <a:xfrm>
                <a:off x="6215247" y="2192684"/>
                <a:ext cx="914432" cy="3079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  <a:buSzTx/>
                  <a:buFont typeface="Arial" panose="020B0604020202020204" pitchFamily="34" charset="0"/>
                </a:pPr>
                <a:r>
                  <a:rPr lang="en-US" altLang="zh-CN" sz="14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14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  <a:r>
                  <a:rPr lang="en-US" altLang="zh-CN" sz="14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14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2</a:t>
                </a:r>
                <a:r>
                  <a:rPr lang="en-US" altLang="zh-CN" sz="14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=01</a:t>
                </a:r>
              </a:p>
            </p:txBody>
          </p:sp>
        </p:grpSp>
        <p:sp>
          <p:nvSpPr>
            <p:cNvPr id="9270" name="Freeform 59"/>
            <p:cNvSpPr/>
            <p:nvPr/>
          </p:nvSpPr>
          <p:spPr>
            <a:xfrm rot="-7966383">
              <a:off x="3009041" y="2224936"/>
              <a:ext cx="324152" cy="461665"/>
            </a:xfrm>
            <a:custGeom>
              <a:avLst/>
              <a:gdLst/>
              <a:ahLst/>
              <a:cxnLst>
                <a:cxn ang="0">
                  <a:pos x="324152" y="268565"/>
                </a:cxn>
                <a:cxn ang="0">
                  <a:pos x="190199" y="16647"/>
                </a:cxn>
                <a:cxn ang="0">
                  <a:pos x="56246" y="167576"/>
                </a:cxn>
                <a:cxn ang="0">
                  <a:pos x="22202" y="419494"/>
                </a:cxn>
                <a:cxn ang="0">
                  <a:pos x="190199" y="419494"/>
                </a:cxn>
              </a:cxnLst>
              <a:rect l="0" t="0" r="0" b="0"/>
              <a:pathLst>
                <a:path w="438" h="416">
                  <a:moveTo>
                    <a:pt x="438" y="242"/>
                  </a:moveTo>
                  <a:cubicBezTo>
                    <a:pt x="377" y="136"/>
                    <a:pt x="317" y="30"/>
                    <a:pt x="257" y="15"/>
                  </a:cubicBezTo>
                  <a:cubicBezTo>
                    <a:pt x="197" y="0"/>
                    <a:pt x="114" y="91"/>
                    <a:pt x="76" y="151"/>
                  </a:cubicBezTo>
                  <a:cubicBezTo>
                    <a:pt x="38" y="211"/>
                    <a:pt x="0" y="340"/>
                    <a:pt x="30" y="378"/>
                  </a:cubicBezTo>
                  <a:cubicBezTo>
                    <a:pt x="60" y="416"/>
                    <a:pt x="219" y="378"/>
                    <a:pt x="257" y="378"/>
                  </a:cubicBezTo>
                </a:path>
              </a:pathLst>
            </a:custGeom>
            <a:noFill/>
            <a:ln w="19050" cap="flat" cmpd="sng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1" name="Text Box 8"/>
            <p:cNvSpPr txBox="1"/>
            <p:nvPr/>
          </p:nvSpPr>
          <p:spPr>
            <a:xfrm>
              <a:off x="2785895" y="2549525"/>
              <a:ext cx="642959" cy="30797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SzTx/>
                <a:buFont typeface="Arial" panose="020B0604020202020204" pitchFamily="34" charset="0"/>
              </a:pPr>
              <a:r>
                <a:rPr lang="zh-CN" altLang="en-US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“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00</a:t>
              </a:r>
              <a:r>
                <a:rPr lang="zh-CN" altLang="en-US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”</a:t>
              </a:r>
              <a:endParaRPr lang="en-US" altLang="zh-CN" sz="14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72" name="Freeform 59"/>
            <p:cNvSpPr/>
            <p:nvPr/>
          </p:nvSpPr>
          <p:spPr>
            <a:xfrm rot="789086">
              <a:off x="4494773" y="1428983"/>
              <a:ext cx="324000" cy="461665"/>
            </a:xfrm>
            <a:custGeom>
              <a:avLst/>
              <a:gdLst/>
              <a:ahLst/>
              <a:cxnLst>
                <a:cxn ang="0">
                  <a:pos x="324000" y="268565"/>
                </a:cxn>
                <a:cxn ang="0">
                  <a:pos x="190110" y="16647"/>
                </a:cxn>
                <a:cxn ang="0">
                  <a:pos x="56219" y="167576"/>
                </a:cxn>
                <a:cxn ang="0">
                  <a:pos x="22192" y="419494"/>
                </a:cxn>
                <a:cxn ang="0">
                  <a:pos x="190110" y="419494"/>
                </a:cxn>
              </a:cxnLst>
              <a:rect l="0" t="0" r="0" b="0"/>
              <a:pathLst>
                <a:path w="438" h="416">
                  <a:moveTo>
                    <a:pt x="438" y="242"/>
                  </a:moveTo>
                  <a:cubicBezTo>
                    <a:pt x="377" y="136"/>
                    <a:pt x="317" y="30"/>
                    <a:pt x="257" y="15"/>
                  </a:cubicBezTo>
                  <a:cubicBezTo>
                    <a:pt x="197" y="0"/>
                    <a:pt x="114" y="91"/>
                    <a:pt x="76" y="151"/>
                  </a:cubicBezTo>
                  <a:cubicBezTo>
                    <a:pt x="38" y="211"/>
                    <a:pt x="0" y="340"/>
                    <a:pt x="30" y="378"/>
                  </a:cubicBezTo>
                  <a:cubicBezTo>
                    <a:pt x="60" y="416"/>
                    <a:pt x="219" y="378"/>
                    <a:pt x="257" y="378"/>
                  </a:cubicBezTo>
                </a:path>
              </a:pathLst>
            </a:custGeom>
            <a:noFill/>
            <a:ln w="19050" cap="flat" cmpd="sng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3" name="Text Box 8"/>
            <p:cNvSpPr txBox="1"/>
            <p:nvPr/>
          </p:nvSpPr>
          <p:spPr>
            <a:xfrm>
              <a:off x="4071815" y="1357304"/>
              <a:ext cx="642959" cy="30797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SzTx/>
                <a:buFont typeface="Arial" panose="020B0604020202020204" pitchFamily="34" charset="0"/>
              </a:pPr>
              <a:r>
                <a:rPr lang="zh-CN" altLang="en-US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“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00</a:t>
              </a:r>
              <a:r>
                <a:rPr lang="zh-CN" altLang="en-US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”</a:t>
              </a:r>
              <a:endParaRPr lang="en-US" altLang="zh-CN" sz="14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74" name="Freeform 59"/>
            <p:cNvSpPr/>
            <p:nvPr/>
          </p:nvSpPr>
          <p:spPr>
            <a:xfrm rot="438779">
              <a:off x="6099447" y="1833587"/>
              <a:ext cx="324000" cy="377445"/>
            </a:xfrm>
            <a:custGeom>
              <a:avLst/>
              <a:gdLst/>
              <a:ahLst/>
              <a:cxnLst>
                <a:cxn ang="0">
                  <a:pos x="324000" y="268565"/>
                </a:cxn>
                <a:cxn ang="0">
                  <a:pos x="190110" y="16647"/>
                </a:cxn>
                <a:cxn ang="0">
                  <a:pos x="56219" y="167576"/>
                </a:cxn>
                <a:cxn ang="0">
                  <a:pos x="22192" y="419494"/>
                </a:cxn>
                <a:cxn ang="0">
                  <a:pos x="190110" y="419494"/>
                </a:cxn>
              </a:cxnLst>
              <a:rect l="0" t="0" r="0" b="0"/>
              <a:pathLst>
                <a:path w="438" h="416">
                  <a:moveTo>
                    <a:pt x="438" y="242"/>
                  </a:moveTo>
                  <a:cubicBezTo>
                    <a:pt x="377" y="136"/>
                    <a:pt x="317" y="30"/>
                    <a:pt x="257" y="15"/>
                  </a:cubicBezTo>
                  <a:cubicBezTo>
                    <a:pt x="197" y="0"/>
                    <a:pt x="114" y="91"/>
                    <a:pt x="76" y="151"/>
                  </a:cubicBezTo>
                  <a:cubicBezTo>
                    <a:pt x="38" y="211"/>
                    <a:pt x="0" y="340"/>
                    <a:pt x="30" y="378"/>
                  </a:cubicBezTo>
                  <a:cubicBezTo>
                    <a:pt x="60" y="416"/>
                    <a:pt x="219" y="378"/>
                    <a:pt x="257" y="378"/>
                  </a:cubicBezTo>
                </a:path>
              </a:pathLst>
            </a:custGeom>
            <a:noFill/>
            <a:ln w="19050" cap="flat" cmpd="sng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5" name="Text Box 8"/>
            <p:cNvSpPr txBox="1"/>
            <p:nvPr/>
          </p:nvSpPr>
          <p:spPr>
            <a:xfrm>
              <a:off x="5572054" y="1763707"/>
              <a:ext cx="642960" cy="30797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SzTx/>
                <a:buFont typeface="Arial" panose="020B0604020202020204" pitchFamily="34" charset="0"/>
              </a:pPr>
              <a:r>
                <a:rPr lang="zh-CN" altLang="en-US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“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00</a:t>
              </a:r>
              <a:r>
                <a:rPr lang="zh-CN" altLang="en-US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”</a:t>
              </a:r>
              <a:endParaRPr lang="en-US" altLang="zh-CN" sz="14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9" name="Text Box 33"/>
          <p:cNvSpPr txBox="1"/>
          <p:nvPr/>
        </p:nvSpPr>
        <p:spPr>
          <a:xfrm>
            <a:off x="766763" y="3059113"/>
            <a:ext cx="1985962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  <a:buSzTx/>
              <a:buFont typeface="Arial" panose="020B0604020202020204" pitchFamily="34" charset="0"/>
            </a:pPr>
            <a:r>
              <a:rPr lang="zh-CN" altLang="en-US" sz="18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③</a:t>
            </a:r>
            <a:r>
              <a:rPr lang="zh-CN" altLang="en-US" sz="18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8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Mealy </a:t>
            </a:r>
            <a:r>
              <a:rPr lang="zh-CN" altLang="en-US" sz="18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状态图</a:t>
            </a:r>
          </a:p>
        </p:txBody>
      </p:sp>
      <p:grpSp>
        <p:nvGrpSpPr>
          <p:cNvPr id="116" name="组合 115"/>
          <p:cNvGrpSpPr/>
          <p:nvPr/>
        </p:nvGrpSpPr>
        <p:grpSpPr>
          <a:xfrm>
            <a:off x="965200" y="3559175"/>
            <a:ext cx="3302000" cy="1808163"/>
            <a:chOff x="787816" y="3121229"/>
            <a:chExt cx="3303168" cy="1807975"/>
          </a:xfrm>
        </p:grpSpPr>
        <p:sp>
          <p:nvSpPr>
            <p:cNvPr id="110" name="Freeform 22"/>
            <p:cNvSpPr/>
            <p:nvPr/>
          </p:nvSpPr>
          <p:spPr bwMode="auto">
            <a:xfrm rot="4825010" flipH="1" flipV="1">
              <a:off x="2534873" y="4049749"/>
              <a:ext cx="828589" cy="308084"/>
            </a:xfrm>
            <a:custGeom>
              <a:avLst/>
              <a:gdLst>
                <a:gd name="T0" fmla="*/ 0 w 953"/>
                <a:gd name="T1" fmla="*/ 0 h 181"/>
                <a:gd name="T2" fmla="*/ 5 w 953"/>
                <a:gd name="T3" fmla="*/ 0 h 181"/>
                <a:gd name="T4" fmla="*/ 11 w 953"/>
                <a:gd name="T5" fmla="*/ 0 h 181"/>
                <a:gd name="T6" fmla="*/ 0 60000 65536"/>
                <a:gd name="T7" fmla="*/ 0 60000 65536"/>
                <a:gd name="T8" fmla="*/ 0 60000 65536"/>
                <a:gd name="T9" fmla="*/ 0 w 953"/>
                <a:gd name="T10" fmla="*/ 0 h 181"/>
                <a:gd name="T11" fmla="*/ 953 w 953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181">
                  <a:moveTo>
                    <a:pt x="0" y="181"/>
                  </a:moveTo>
                  <a:cubicBezTo>
                    <a:pt x="147" y="90"/>
                    <a:pt x="295" y="0"/>
                    <a:pt x="454" y="0"/>
                  </a:cubicBezTo>
                  <a:cubicBezTo>
                    <a:pt x="613" y="0"/>
                    <a:pt x="870" y="151"/>
                    <a:pt x="953" y="181"/>
                  </a:cubicBezTo>
                </a:path>
              </a:pathLst>
            </a:custGeom>
            <a:noFill/>
            <a:ln w="19050">
              <a:solidFill>
                <a:schemeClr val="bg2"/>
              </a:solidFill>
              <a:round/>
              <a:tailEnd type="triangle" w="med" len="lg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9" name="Freeform 20"/>
            <p:cNvSpPr/>
            <p:nvPr/>
          </p:nvSpPr>
          <p:spPr bwMode="auto">
            <a:xfrm rot="5400000">
              <a:off x="2754819" y="3928318"/>
              <a:ext cx="828589" cy="306495"/>
            </a:xfrm>
            <a:custGeom>
              <a:avLst/>
              <a:gdLst>
                <a:gd name="T0" fmla="*/ 0 w 953"/>
                <a:gd name="T1" fmla="*/ 0 h 181"/>
                <a:gd name="T2" fmla="*/ 6 w 953"/>
                <a:gd name="T3" fmla="*/ 0 h 181"/>
                <a:gd name="T4" fmla="*/ 12 w 953"/>
                <a:gd name="T5" fmla="*/ 0 h 181"/>
                <a:gd name="T6" fmla="*/ 0 60000 65536"/>
                <a:gd name="T7" fmla="*/ 0 60000 65536"/>
                <a:gd name="T8" fmla="*/ 0 60000 65536"/>
                <a:gd name="T9" fmla="*/ 0 w 953"/>
                <a:gd name="T10" fmla="*/ 0 h 181"/>
                <a:gd name="T11" fmla="*/ 953 w 953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181">
                  <a:moveTo>
                    <a:pt x="0" y="181"/>
                  </a:moveTo>
                  <a:cubicBezTo>
                    <a:pt x="147" y="90"/>
                    <a:pt x="295" y="0"/>
                    <a:pt x="454" y="0"/>
                  </a:cubicBezTo>
                  <a:cubicBezTo>
                    <a:pt x="613" y="0"/>
                    <a:pt x="870" y="151"/>
                    <a:pt x="953" y="181"/>
                  </a:cubicBezTo>
                </a:path>
              </a:pathLst>
            </a:custGeom>
            <a:noFill/>
            <a:ln w="19050">
              <a:solidFill>
                <a:schemeClr val="bg2"/>
              </a:solidFill>
              <a:round/>
              <a:tailEnd type="triangle" w="med" len="lg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" name="Freeform 22"/>
            <p:cNvSpPr/>
            <p:nvPr/>
          </p:nvSpPr>
          <p:spPr bwMode="auto">
            <a:xfrm rot="4825010" flipH="1" flipV="1">
              <a:off x="1251720" y="4089432"/>
              <a:ext cx="828589" cy="308084"/>
            </a:xfrm>
            <a:custGeom>
              <a:avLst/>
              <a:gdLst>
                <a:gd name="T0" fmla="*/ 0 w 953"/>
                <a:gd name="T1" fmla="*/ 0 h 181"/>
                <a:gd name="T2" fmla="*/ 5 w 953"/>
                <a:gd name="T3" fmla="*/ 0 h 181"/>
                <a:gd name="T4" fmla="*/ 11 w 953"/>
                <a:gd name="T5" fmla="*/ 0 h 181"/>
                <a:gd name="T6" fmla="*/ 0 60000 65536"/>
                <a:gd name="T7" fmla="*/ 0 60000 65536"/>
                <a:gd name="T8" fmla="*/ 0 60000 65536"/>
                <a:gd name="T9" fmla="*/ 0 w 953"/>
                <a:gd name="T10" fmla="*/ 0 h 181"/>
                <a:gd name="T11" fmla="*/ 953 w 953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181">
                  <a:moveTo>
                    <a:pt x="0" y="181"/>
                  </a:moveTo>
                  <a:cubicBezTo>
                    <a:pt x="147" y="90"/>
                    <a:pt x="295" y="0"/>
                    <a:pt x="454" y="0"/>
                  </a:cubicBezTo>
                  <a:cubicBezTo>
                    <a:pt x="613" y="0"/>
                    <a:pt x="870" y="151"/>
                    <a:pt x="953" y="181"/>
                  </a:cubicBezTo>
                </a:path>
              </a:pathLst>
            </a:custGeom>
            <a:noFill/>
            <a:ln w="19050">
              <a:solidFill>
                <a:schemeClr val="bg2"/>
              </a:solidFill>
              <a:round/>
              <a:tailEnd type="triangle" w="med" len="lg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81" name="Text Box 23"/>
            <p:cNvSpPr txBox="1"/>
            <p:nvPr/>
          </p:nvSpPr>
          <p:spPr>
            <a:xfrm>
              <a:off x="787816" y="3229168"/>
              <a:ext cx="855966" cy="307943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SzTx/>
                <a:buFont typeface="Arial" panose="020B0604020202020204" pitchFamily="34" charset="0"/>
              </a:pPr>
              <a:r>
                <a:rPr lang="en-US" altLang="zh-CN" sz="1400" b="1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00,01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/</a:t>
              </a:r>
              <a:r>
                <a:rPr lang="en-US" altLang="zh-CN" sz="1400" b="1" dirty="0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82" name="Freeform 24"/>
            <p:cNvSpPr/>
            <p:nvPr/>
          </p:nvSpPr>
          <p:spPr bwMode="auto">
            <a:xfrm>
              <a:off x="1400808" y="3348218"/>
              <a:ext cx="395428" cy="307943"/>
            </a:xfrm>
            <a:custGeom>
              <a:avLst/>
              <a:gdLst>
                <a:gd name="T0" fmla="*/ 152 w 438"/>
                <a:gd name="T1" fmla="*/ 26 h 416"/>
                <a:gd name="T2" fmla="*/ 89 w 438"/>
                <a:gd name="T3" fmla="*/ 3 h 416"/>
                <a:gd name="T4" fmla="*/ 26 w 438"/>
                <a:gd name="T5" fmla="*/ 16 h 416"/>
                <a:gd name="T6" fmla="*/ 11 w 438"/>
                <a:gd name="T7" fmla="*/ 42 h 416"/>
                <a:gd name="T8" fmla="*/ 89 w 438"/>
                <a:gd name="T9" fmla="*/ 42 h 4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8"/>
                <a:gd name="T16" fmla="*/ 0 h 416"/>
                <a:gd name="T17" fmla="*/ 438 w 438"/>
                <a:gd name="T18" fmla="*/ 416 h 4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8" h="416">
                  <a:moveTo>
                    <a:pt x="438" y="242"/>
                  </a:moveTo>
                  <a:cubicBezTo>
                    <a:pt x="377" y="136"/>
                    <a:pt x="317" y="30"/>
                    <a:pt x="257" y="15"/>
                  </a:cubicBezTo>
                  <a:cubicBezTo>
                    <a:pt x="197" y="0"/>
                    <a:pt x="114" y="91"/>
                    <a:pt x="76" y="151"/>
                  </a:cubicBezTo>
                  <a:cubicBezTo>
                    <a:pt x="38" y="211"/>
                    <a:pt x="0" y="340"/>
                    <a:pt x="30" y="378"/>
                  </a:cubicBezTo>
                  <a:cubicBezTo>
                    <a:pt x="60" y="416"/>
                    <a:pt x="219" y="378"/>
                    <a:pt x="257" y="378"/>
                  </a:cubicBezTo>
                </a:path>
              </a:pathLst>
            </a:custGeom>
            <a:noFill/>
            <a:ln w="19050">
              <a:solidFill>
                <a:schemeClr val="bg2"/>
              </a:solidFill>
              <a:round/>
              <a:tailEnd type="triangle" w="med" len="med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83" name="Text Box 25"/>
            <p:cNvSpPr txBox="1"/>
            <p:nvPr/>
          </p:nvSpPr>
          <p:spPr>
            <a:xfrm>
              <a:off x="2139257" y="3200596"/>
              <a:ext cx="690806" cy="307943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SzTx/>
                <a:buFont typeface="Arial" panose="020B0604020202020204" pitchFamily="34" charset="0"/>
              </a:pPr>
              <a:r>
                <a:rPr lang="en-US" altLang="zh-CN" sz="1400" b="1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10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/</a:t>
              </a:r>
              <a:r>
                <a:rPr lang="en-US" altLang="zh-CN" sz="1400" b="1" dirty="0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9284" name="Text Box 27"/>
            <p:cNvSpPr txBox="1"/>
            <p:nvPr/>
          </p:nvSpPr>
          <p:spPr>
            <a:xfrm rot="-2159527">
              <a:off x="1808940" y="4011724"/>
              <a:ext cx="706687" cy="307943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SzTx/>
                <a:buFont typeface="Arial" panose="020B0604020202020204" pitchFamily="34" charset="0"/>
              </a:pPr>
              <a:r>
                <a:rPr lang="en-US" altLang="zh-CN" sz="1400" b="1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10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/</a:t>
              </a:r>
              <a:r>
                <a:rPr lang="en-US" altLang="zh-CN" sz="1400" b="1" dirty="0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9285" name="Text Box 29"/>
            <p:cNvSpPr txBox="1"/>
            <p:nvPr/>
          </p:nvSpPr>
          <p:spPr>
            <a:xfrm>
              <a:off x="2236128" y="4462528"/>
              <a:ext cx="678103" cy="307943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SzTx/>
                <a:buFont typeface="Arial" panose="020B0604020202020204" pitchFamily="34" charset="0"/>
              </a:pPr>
              <a:r>
                <a:rPr lang="en-US" altLang="zh-CN" sz="1400" b="1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01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/</a:t>
              </a:r>
              <a:r>
                <a:rPr lang="en-US" altLang="zh-CN" sz="1400" b="1" dirty="0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9286" name="Text Box 30"/>
            <p:cNvSpPr txBox="1"/>
            <p:nvPr/>
          </p:nvSpPr>
          <p:spPr>
            <a:xfrm>
              <a:off x="1071762" y="4029185"/>
              <a:ext cx="565350" cy="307943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SzTx/>
                <a:buFont typeface="Arial" panose="020B0604020202020204" pitchFamily="34" charset="0"/>
              </a:pPr>
              <a:r>
                <a:rPr lang="en-US" altLang="zh-CN" sz="1400" b="1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01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/</a:t>
              </a:r>
              <a:r>
                <a:rPr lang="en-US" altLang="zh-CN" sz="1400" b="1" dirty="0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9287" name="Text Box 32"/>
            <p:cNvSpPr txBox="1"/>
            <p:nvPr/>
          </p:nvSpPr>
          <p:spPr>
            <a:xfrm>
              <a:off x="3286472" y="4000613"/>
              <a:ext cx="578054" cy="307943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SzTx/>
                <a:buFont typeface="Arial" panose="020B0604020202020204" pitchFamily="34" charset="0"/>
              </a:pPr>
              <a:r>
                <a:rPr lang="en-US" altLang="zh-CN" sz="1400" b="1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01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/</a:t>
              </a:r>
              <a:r>
                <a:rPr lang="en-US" altLang="zh-CN" sz="1400" b="1" dirty="0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89" name="Freeform 33"/>
            <p:cNvSpPr/>
            <p:nvPr/>
          </p:nvSpPr>
          <p:spPr bwMode="auto">
            <a:xfrm rot="18198984">
              <a:off x="3072317" y="3501330"/>
              <a:ext cx="323816" cy="287440"/>
            </a:xfrm>
            <a:custGeom>
              <a:avLst/>
              <a:gdLst>
                <a:gd name="T0" fmla="*/ 192 w 344"/>
                <a:gd name="T1" fmla="*/ 0 h 336"/>
                <a:gd name="T2" fmla="*/ 336 w 344"/>
                <a:gd name="T3" fmla="*/ 144 h 336"/>
                <a:gd name="T4" fmla="*/ 144 w 344"/>
                <a:gd name="T5" fmla="*/ 336 h 336"/>
                <a:gd name="T6" fmla="*/ 0 w 344"/>
                <a:gd name="T7" fmla="*/ 144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4"/>
                <a:gd name="T13" fmla="*/ 0 h 336"/>
                <a:gd name="T14" fmla="*/ 344 w 344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4" h="336">
                  <a:moveTo>
                    <a:pt x="192" y="0"/>
                  </a:moveTo>
                  <a:cubicBezTo>
                    <a:pt x="268" y="44"/>
                    <a:pt x="344" y="88"/>
                    <a:pt x="336" y="144"/>
                  </a:cubicBezTo>
                  <a:cubicBezTo>
                    <a:pt x="328" y="200"/>
                    <a:pt x="200" y="336"/>
                    <a:pt x="144" y="336"/>
                  </a:cubicBezTo>
                  <a:cubicBezTo>
                    <a:pt x="88" y="336"/>
                    <a:pt x="44" y="240"/>
                    <a:pt x="0" y="144"/>
                  </a:cubicBezTo>
                </a:path>
              </a:pathLst>
            </a:custGeom>
            <a:noFill/>
            <a:ln w="19050">
              <a:solidFill>
                <a:schemeClr val="bg2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89" name="Text Box 34"/>
            <p:cNvSpPr txBox="1"/>
            <p:nvPr/>
          </p:nvSpPr>
          <p:spPr>
            <a:xfrm>
              <a:off x="3266781" y="3448220"/>
              <a:ext cx="805147" cy="307943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SzTx/>
                <a:buFont typeface="Arial" panose="020B0604020202020204" pitchFamily="34" charset="0"/>
              </a:pPr>
              <a:r>
                <a:rPr lang="en-US" altLang="zh-CN" sz="1400" b="1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00,10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/</a:t>
              </a:r>
              <a:r>
                <a:rPr lang="en-US" altLang="zh-CN" sz="1400" b="1" dirty="0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9290" name="Text Box 35"/>
            <p:cNvSpPr txBox="1"/>
            <p:nvPr/>
          </p:nvSpPr>
          <p:spPr>
            <a:xfrm>
              <a:off x="2714135" y="3121229"/>
              <a:ext cx="571702" cy="307943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SzTx/>
                <a:buFont typeface="Arial" panose="020B0604020202020204" pitchFamily="34" charset="0"/>
              </a:pPr>
              <a:r>
                <a:rPr lang="en-US" altLang="zh-CN" sz="1400" b="1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r>
                <a:rPr lang="en-US" altLang="zh-CN" sz="1400" b="1" dirty="0">
                  <a:latin typeface="Arial" panose="020B0604020202020204" pitchFamily="34" charset="0"/>
                  <a:ea typeface="宋体" panose="02010600030101010101" pitchFamily="2" charset="-122"/>
                </a:rPr>
                <a:t>/</a:t>
              </a:r>
              <a:r>
                <a:rPr lang="en-US" altLang="zh-CN" sz="1400" b="1" dirty="0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Z</a:t>
              </a:r>
            </a:p>
          </p:txBody>
        </p:sp>
        <p:sp>
          <p:nvSpPr>
            <p:cNvPr id="92" name="Freeform 19"/>
            <p:cNvSpPr/>
            <p:nvPr/>
          </p:nvSpPr>
          <p:spPr bwMode="auto">
            <a:xfrm>
              <a:off x="1915340" y="3454569"/>
              <a:ext cx="971894" cy="307943"/>
            </a:xfrm>
            <a:custGeom>
              <a:avLst/>
              <a:gdLst>
                <a:gd name="T0" fmla="*/ 0 w 953"/>
                <a:gd name="T1" fmla="*/ 0 h 181"/>
                <a:gd name="T2" fmla="*/ 157 w 953"/>
                <a:gd name="T3" fmla="*/ 0 h 181"/>
                <a:gd name="T4" fmla="*/ 327 w 953"/>
                <a:gd name="T5" fmla="*/ 0 h 181"/>
                <a:gd name="T6" fmla="*/ 0 60000 65536"/>
                <a:gd name="T7" fmla="*/ 0 60000 65536"/>
                <a:gd name="T8" fmla="*/ 0 60000 65536"/>
                <a:gd name="T9" fmla="*/ 0 w 953"/>
                <a:gd name="T10" fmla="*/ 0 h 181"/>
                <a:gd name="T11" fmla="*/ 953 w 953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181">
                  <a:moveTo>
                    <a:pt x="0" y="181"/>
                  </a:moveTo>
                  <a:cubicBezTo>
                    <a:pt x="147" y="90"/>
                    <a:pt x="295" y="0"/>
                    <a:pt x="454" y="0"/>
                  </a:cubicBezTo>
                  <a:cubicBezTo>
                    <a:pt x="613" y="0"/>
                    <a:pt x="870" y="151"/>
                    <a:pt x="953" y="181"/>
                  </a:cubicBezTo>
                </a:path>
              </a:pathLst>
            </a:custGeom>
            <a:noFill/>
            <a:ln w="19050">
              <a:solidFill>
                <a:schemeClr val="bg2"/>
              </a:solidFill>
              <a:round/>
              <a:tailEnd type="triangle" w="med" len="lg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" name="Freeform 19"/>
            <p:cNvSpPr/>
            <p:nvPr/>
          </p:nvSpPr>
          <p:spPr bwMode="auto">
            <a:xfrm rot="10800000">
              <a:off x="1978862" y="4532370"/>
              <a:ext cx="971894" cy="307943"/>
            </a:xfrm>
            <a:custGeom>
              <a:avLst/>
              <a:gdLst>
                <a:gd name="T0" fmla="*/ 0 w 953"/>
                <a:gd name="T1" fmla="*/ 0 h 181"/>
                <a:gd name="T2" fmla="*/ 157 w 953"/>
                <a:gd name="T3" fmla="*/ 0 h 181"/>
                <a:gd name="T4" fmla="*/ 327 w 953"/>
                <a:gd name="T5" fmla="*/ 0 h 181"/>
                <a:gd name="T6" fmla="*/ 0 60000 65536"/>
                <a:gd name="T7" fmla="*/ 0 60000 65536"/>
                <a:gd name="T8" fmla="*/ 0 60000 65536"/>
                <a:gd name="T9" fmla="*/ 0 w 953"/>
                <a:gd name="T10" fmla="*/ 0 h 181"/>
                <a:gd name="T11" fmla="*/ 953 w 953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181">
                  <a:moveTo>
                    <a:pt x="0" y="181"/>
                  </a:moveTo>
                  <a:cubicBezTo>
                    <a:pt x="147" y="90"/>
                    <a:pt x="295" y="0"/>
                    <a:pt x="454" y="0"/>
                  </a:cubicBezTo>
                  <a:cubicBezTo>
                    <a:pt x="613" y="0"/>
                    <a:pt x="870" y="151"/>
                    <a:pt x="953" y="181"/>
                  </a:cubicBezTo>
                </a:path>
              </a:pathLst>
            </a:custGeom>
            <a:noFill/>
            <a:ln w="19050">
              <a:solidFill>
                <a:schemeClr val="bg2"/>
              </a:solidFill>
              <a:round/>
              <a:tailEnd type="triangle" w="med" len="lg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9293" name="组合 76"/>
            <p:cNvGrpSpPr/>
            <p:nvPr/>
          </p:nvGrpSpPr>
          <p:grpSpPr>
            <a:xfrm>
              <a:off x="2838790" y="4416801"/>
              <a:ext cx="433391" cy="360002"/>
              <a:chOff x="209519" y="1643054"/>
              <a:chExt cx="433391" cy="360002"/>
            </a:xfrm>
          </p:grpSpPr>
          <p:sp>
            <p:nvSpPr>
              <p:cNvPr id="9294" name="椭圆 106"/>
              <p:cNvSpPr/>
              <p:nvPr/>
            </p:nvSpPr>
            <p:spPr>
              <a:xfrm>
                <a:off x="209519" y="1643056"/>
                <a:ext cx="360000" cy="360000"/>
              </a:xfrm>
              <a:prstGeom prst="ellipse">
                <a:avLst/>
              </a:prstGeom>
              <a:solidFill>
                <a:srgbClr val="92D050"/>
              </a:solidFill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t"/>
              <a:lstStyle/>
              <a:p>
                <a:pPr algn="ctr">
                  <a:buSzTx/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95" name="Text Box 6"/>
              <p:cNvSpPr txBox="1"/>
              <p:nvPr/>
            </p:nvSpPr>
            <p:spPr>
              <a:xfrm>
                <a:off x="213496" y="1642747"/>
                <a:ext cx="428776" cy="30794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  <a:buSzTx/>
                  <a:buFont typeface="Arial" panose="020B0604020202020204" pitchFamily="34" charset="0"/>
                </a:pPr>
                <a:r>
                  <a:rPr lang="en-US" altLang="zh-CN" sz="14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S</a:t>
                </a:r>
                <a:r>
                  <a:rPr lang="en-US" altLang="zh-CN" sz="14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2</a:t>
                </a:r>
              </a:p>
            </p:txBody>
          </p:sp>
        </p:grpSp>
        <p:grpSp>
          <p:nvGrpSpPr>
            <p:cNvPr id="9296" name="组合 67"/>
            <p:cNvGrpSpPr/>
            <p:nvPr/>
          </p:nvGrpSpPr>
          <p:grpSpPr>
            <a:xfrm>
              <a:off x="1610057" y="3490919"/>
              <a:ext cx="433391" cy="360002"/>
              <a:chOff x="209519" y="1643054"/>
              <a:chExt cx="433391" cy="360002"/>
            </a:xfrm>
          </p:grpSpPr>
          <p:sp>
            <p:nvSpPr>
              <p:cNvPr id="9297" name="椭圆 104"/>
              <p:cNvSpPr/>
              <p:nvPr/>
            </p:nvSpPr>
            <p:spPr>
              <a:xfrm>
                <a:off x="209519" y="1643056"/>
                <a:ext cx="360000" cy="360000"/>
              </a:xfrm>
              <a:prstGeom prst="ellipse">
                <a:avLst/>
              </a:prstGeom>
              <a:solidFill>
                <a:srgbClr val="92D050"/>
              </a:solidFill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t"/>
              <a:lstStyle/>
              <a:p>
                <a:pPr algn="ctr">
                  <a:buSzTx/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98" name="Text Box 6"/>
              <p:cNvSpPr txBox="1"/>
              <p:nvPr/>
            </p:nvSpPr>
            <p:spPr>
              <a:xfrm>
                <a:off x="214659" y="1643214"/>
                <a:ext cx="428776" cy="30794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  <a:buSzTx/>
                  <a:buFont typeface="Arial" panose="020B0604020202020204" pitchFamily="34" charset="0"/>
                </a:pPr>
                <a:r>
                  <a:rPr lang="en-US" altLang="zh-CN" sz="14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S</a:t>
                </a:r>
                <a:r>
                  <a:rPr lang="en-US" altLang="zh-CN" sz="14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0</a:t>
                </a:r>
              </a:p>
            </p:txBody>
          </p:sp>
        </p:grpSp>
        <p:grpSp>
          <p:nvGrpSpPr>
            <p:cNvPr id="9299" name="组合 70"/>
            <p:cNvGrpSpPr/>
            <p:nvPr/>
          </p:nvGrpSpPr>
          <p:grpSpPr>
            <a:xfrm>
              <a:off x="2829265" y="3490919"/>
              <a:ext cx="433391" cy="360002"/>
              <a:chOff x="209519" y="1643054"/>
              <a:chExt cx="433391" cy="360002"/>
            </a:xfrm>
          </p:grpSpPr>
          <p:sp>
            <p:nvSpPr>
              <p:cNvPr id="9300" name="椭圆 102"/>
              <p:cNvSpPr/>
              <p:nvPr/>
            </p:nvSpPr>
            <p:spPr>
              <a:xfrm>
                <a:off x="209519" y="1643056"/>
                <a:ext cx="360000" cy="360000"/>
              </a:xfrm>
              <a:prstGeom prst="ellipse">
                <a:avLst/>
              </a:prstGeom>
              <a:solidFill>
                <a:srgbClr val="92D050"/>
              </a:solidFill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t"/>
              <a:lstStyle/>
              <a:p>
                <a:pPr algn="ctr">
                  <a:buSzTx/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301" name="Text Box 6"/>
              <p:cNvSpPr txBox="1"/>
              <p:nvPr/>
            </p:nvSpPr>
            <p:spPr>
              <a:xfrm>
                <a:off x="213493" y="1643214"/>
                <a:ext cx="428776" cy="30794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  <a:buSzTx/>
                  <a:buFont typeface="Arial" panose="020B0604020202020204" pitchFamily="34" charset="0"/>
                </a:pPr>
                <a:r>
                  <a:rPr lang="en-US" altLang="zh-CN" sz="14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S</a:t>
                </a:r>
                <a:r>
                  <a:rPr lang="en-US" altLang="zh-CN" sz="14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</a:p>
            </p:txBody>
          </p:sp>
        </p:grpSp>
        <p:cxnSp>
          <p:nvCxnSpPr>
            <p:cNvPr id="9302" name="直接箭头连接符 96"/>
            <p:cNvCxnSpPr>
              <a:stCxn id="9304" idx="7"/>
              <a:endCxn id="9300" idx="3"/>
            </p:cNvCxnSpPr>
            <p:nvPr/>
          </p:nvCxnSpPr>
          <p:spPr>
            <a:xfrm rot="5400000" flipH="1" flipV="1">
              <a:off x="2068759" y="3656299"/>
              <a:ext cx="671324" cy="955125"/>
            </a:xfrm>
            <a:prstGeom prst="straightConnector1">
              <a:avLst/>
            </a:prstGeom>
            <a:ln w="19050" cap="flat" cmpd="sng">
              <a:solidFill>
                <a:schemeClr val="bg2"/>
              </a:solidFill>
              <a:prstDash val="solid"/>
              <a:round/>
              <a:headEnd type="none" w="med" len="med"/>
              <a:tailEnd type="triangle" w="med" len="lg"/>
            </a:ln>
          </p:spPr>
        </p:cxnSp>
        <p:grpSp>
          <p:nvGrpSpPr>
            <p:cNvPr id="9303" name="组合 73"/>
            <p:cNvGrpSpPr/>
            <p:nvPr/>
          </p:nvGrpSpPr>
          <p:grpSpPr>
            <a:xfrm>
              <a:off x="1619582" y="4416801"/>
              <a:ext cx="433391" cy="360002"/>
              <a:chOff x="209519" y="1643054"/>
              <a:chExt cx="433391" cy="360002"/>
            </a:xfrm>
          </p:grpSpPr>
          <p:sp>
            <p:nvSpPr>
              <p:cNvPr id="9304" name="椭圆 100"/>
              <p:cNvSpPr/>
              <p:nvPr/>
            </p:nvSpPr>
            <p:spPr>
              <a:xfrm>
                <a:off x="209519" y="1643056"/>
                <a:ext cx="360000" cy="360000"/>
              </a:xfrm>
              <a:prstGeom prst="ellipse">
                <a:avLst/>
              </a:prstGeom>
              <a:solidFill>
                <a:srgbClr val="92D050"/>
              </a:solidFill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t"/>
              <a:lstStyle/>
              <a:p>
                <a:pPr algn="ctr">
                  <a:buSzTx/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305" name="Text Box 6"/>
              <p:cNvSpPr txBox="1"/>
              <p:nvPr/>
            </p:nvSpPr>
            <p:spPr>
              <a:xfrm>
                <a:off x="214662" y="1642747"/>
                <a:ext cx="428776" cy="30794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  <a:buSzTx/>
                  <a:buFont typeface="Arial" panose="020B0604020202020204" pitchFamily="34" charset="0"/>
                </a:pPr>
                <a:r>
                  <a:rPr lang="en-US" altLang="zh-CN" sz="14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S</a:t>
                </a:r>
                <a:r>
                  <a:rPr lang="en-US" altLang="zh-CN" sz="14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3</a:t>
                </a:r>
              </a:p>
            </p:txBody>
          </p:sp>
        </p:grpSp>
        <p:sp>
          <p:nvSpPr>
            <p:cNvPr id="9306" name="Text Box 32"/>
            <p:cNvSpPr txBox="1"/>
            <p:nvPr/>
          </p:nvSpPr>
          <p:spPr>
            <a:xfrm>
              <a:off x="2356504" y="4144109"/>
              <a:ext cx="578054" cy="307943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SzTx/>
                <a:buFont typeface="Arial" panose="020B0604020202020204" pitchFamily="34" charset="0"/>
              </a:pPr>
              <a:r>
                <a:rPr lang="en-US" altLang="zh-CN" sz="1400" b="1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10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/</a:t>
              </a:r>
              <a:r>
                <a:rPr lang="en-US" altLang="zh-CN" sz="1400" b="1" dirty="0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12" name="Freeform 33"/>
            <p:cNvSpPr/>
            <p:nvPr/>
          </p:nvSpPr>
          <p:spPr bwMode="auto">
            <a:xfrm rot="20138810">
              <a:off x="3090505" y="4556180"/>
              <a:ext cx="323965" cy="288895"/>
            </a:xfrm>
            <a:custGeom>
              <a:avLst/>
              <a:gdLst>
                <a:gd name="T0" fmla="*/ 192 w 344"/>
                <a:gd name="T1" fmla="*/ 0 h 336"/>
                <a:gd name="T2" fmla="*/ 336 w 344"/>
                <a:gd name="T3" fmla="*/ 144 h 336"/>
                <a:gd name="T4" fmla="*/ 144 w 344"/>
                <a:gd name="T5" fmla="*/ 336 h 336"/>
                <a:gd name="T6" fmla="*/ 0 w 344"/>
                <a:gd name="T7" fmla="*/ 144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4"/>
                <a:gd name="T13" fmla="*/ 0 h 336"/>
                <a:gd name="T14" fmla="*/ 344 w 344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4" h="336">
                  <a:moveTo>
                    <a:pt x="192" y="0"/>
                  </a:moveTo>
                  <a:cubicBezTo>
                    <a:pt x="268" y="44"/>
                    <a:pt x="344" y="88"/>
                    <a:pt x="336" y="144"/>
                  </a:cubicBezTo>
                  <a:cubicBezTo>
                    <a:pt x="328" y="200"/>
                    <a:pt x="200" y="336"/>
                    <a:pt x="144" y="336"/>
                  </a:cubicBezTo>
                  <a:cubicBezTo>
                    <a:pt x="88" y="336"/>
                    <a:pt x="44" y="240"/>
                    <a:pt x="0" y="144"/>
                  </a:cubicBezTo>
                </a:path>
              </a:pathLst>
            </a:custGeom>
            <a:noFill/>
            <a:ln w="19050">
              <a:solidFill>
                <a:schemeClr val="bg2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08" name="Text Box 34"/>
            <p:cNvSpPr txBox="1"/>
            <p:nvPr/>
          </p:nvSpPr>
          <p:spPr>
            <a:xfrm>
              <a:off x="3285837" y="4621261"/>
              <a:ext cx="805147" cy="307943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SzTx/>
                <a:buFont typeface="Arial" panose="020B0604020202020204" pitchFamily="34" charset="0"/>
              </a:pPr>
              <a:r>
                <a:rPr lang="en-US" altLang="zh-CN" sz="1400" b="1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00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/</a:t>
              </a:r>
              <a:r>
                <a:rPr lang="en-US" altLang="zh-CN" sz="1400" b="1" dirty="0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14" name="Freeform 33"/>
            <p:cNvSpPr/>
            <p:nvPr/>
          </p:nvSpPr>
          <p:spPr bwMode="auto">
            <a:xfrm rot="6370443">
              <a:off x="1396117" y="4564050"/>
              <a:ext cx="323816" cy="289027"/>
            </a:xfrm>
            <a:custGeom>
              <a:avLst/>
              <a:gdLst>
                <a:gd name="T0" fmla="*/ 192 w 344"/>
                <a:gd name="T1" fmla="*/ 0 h 336"/>
                <a:gd name="T2" fmla="*/ 336 w 344"/>
                <a:gd name="T3" fmla="*/ 144 h 336"/>
                <a:gd name="T4" fmla="*/ 144 w 344"/>
                <a:gd name="T5" fmla="*/ 336 h 336"/>
                <a:gd name="T6" fmla="*/ 0 w 344"/>
                <a:gd name="T7" fmla="*/ 144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4"/>
                <a:gd name="T13" fmla="*/ 0 h 336"/>
                <a:gd name="T14" fmla="*/ 344 w 344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4" h="336">
                  <a:moveTo>
                    <a:pt x="192" y="0"/>
                  </a:moveTo>
                  <a:cubicBezTo>
                    <a:pt x="268" y="44"/>
                    <a:pt x="344" y="88"/>
                    <a:pt x="336" y="144"/>
                  </a:cubicBezTo>
                  <a:cubicBezTo>
                    <a:pt x="328" y="200"/>
                    <a:pt x="200" y="336"/>
                    <a:pt x="144" y="336"/>
                  </a:cubicBezTo>
                  <a:cubicBezTo>
                    <a:pt x="88" y="336"/>
                    <a:pt x="44" y="240"/>
                    <a:pt x="0" y="144"/>
                  </a:cubicBezTo>
                </a:path>
              </a:pathLst>
            </a:custGeom>
            <a:noFill/>
            <a:ln w="19050">
              <a:solidFill>
                <a:schemeClr val="bg2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10" name="Text Box 34"/>
            <p:cNvSpPr txBox="1"/>
            <p:nvPr/>
          </p:nvSpPr>
          <p:spPr>
            <a:xfrm>
              <a:off x="981560" y="4572053"/>
              <a:ext cx="590759" cy="307943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SzTx/>
                <a:buFont typeface="Arial" panose="020B0604020202020204" pitchFamily="34" charset="0"/>
              </a:pPr>
              <a:r>
                <a:rPr lang="en-US" altLang="zh-CN" sz="1400" b="1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00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/</a:t>
              </a:r>
              <a:r>
                <a:rPr lang="en-US" altLang="zh-CN" sz="1400" b="1" dirty="0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</p:grpSp>
      <p:graphicFrame>
        <p:nvGraphicFramePr>
          <p:cNvPr id="117" name="表格 116"/>
          <p:cNvGraphicFramePr>
            <a:graphicFrameLocks noGrp="1"/>
          </p:cNvGraphicFramePr>
          <p:nvPr/>
        </p:nvGraphicFramePr>
        <p:xfrm>
          <a:off x="5124450" y="3773488"/>
          <a:ext cx="2957514" cy="139858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80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5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5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4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kern="1200" baseline="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现态</a:t>
                      </a:r>
                      <a:endParaRPr lang="zh-CN" altLang="en-US" sz="1400" b="1" kern="1200" baseline="0" dirty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 marB="0" anchor="ctr" anchorCtr="1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kern="1200" dirty="0">
                          <a:latin typeface="+mj-lt"/>
                        </a:rPr>
                        <a:t>Q</a:t>
                      </a:r>
                      <a:r>
                        <a:rPr lang="en-US" altLang="zh-CN" sz="1400" kern="1200" baseline="30000" dirty="0">
                          <a:latin typeface="+mj-lt"/>
                        </a:rPr>
                        <a:t>n+1</a:t>
                      </a:r>
                      <a:r>
                        <a:rPr lang="en-US" altLang="zh-CN" sz="1400" kern="1200" baseline="0" dirty="0">
                          <a:latin typeface="+mj-lt"/>
                        </a:rPr>
                        <a:t>/ </a:t>
                      </a:r>
                      <a:r>
                        <a:rPr lang="en-US" altLang="zh-CN" sz="1400" kern="1200" baseline="0" dirty="0">
                          <a:solidFill>
                            <a:srgbClr val="C00000"/>
                          </a:solidFill>
                          <a:latin typeface="+mj-lt"/>
                        </a:rPr>
                        <a:t>Z</a:t>
                      </a:r>
                      <a:endParaRPr lang="zh-CN" altLang="en-US" sz="1400" b="1" kern="1200" baseline="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3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>
                          <a:latin typeface="+mj-lt"/>
                        </a:rPr>
                        <a:t>Q</a:t>
                      </a:r>
                      <a:r>
                        <a:rPr lang="en-US" altLang="zh-CN" sz="1400" b="1" baseline="30000" dirty="0" err="1">
                          <a:latin typeface="+mj-lt"/>
                        </a:rPr>
                        <a:t>n</a:t>
                      </a:r>
                      <a:endParaRPr lang="zh-CN" altLang="en-US" sz="1400" b="1" baseline="30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00CC"/>
                          </a:solidFill>
                          <a:latin typeface="+mj-lt"/>
                        </a:rPr>
                        <a:t>X</a:t>
                      </a:r>
                      <a:r>
                        <a:rPr lang="en-US" altLang="zh-CN" sz="1400" b="1" baseline="-25000" dirty="0">
                          <a:solidFill>
                            <a:srgbClr val="0000CC"/>
                          </a:solidFill>
                          <a:latin typeface="+mj-lt"/>
                        </a:rPr>
                        <a:t>1</a:t>
                      </a:r>
                      <a:r>
                        <a:rPr lang="en-US" altLang="zh-CN" sz="1400" b="1" dirty="0">
                          <a:solidFill>
                            <a:srgbClr val="0000CC"/>
                          </a:solidFill>
                          <a:latin typeface="+mj-lt"/>
                        </a:rPr>
                        <a:t>X</a:t>
                      </a:r>
                      <a:r>
                        <a:rPr lang="en-US" altLang="zh-CN" sz="1400" b="1" kern="1200" baseline="-25000" dirty="0">
                          <a:solidFill>
                            <a:srgbClr val="0000CC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400" b="1" dirty="0">
                          <a:solidFill>
                            <a:srgbClr val="0000CC"/>
                          </a:solidFill>
                          <a:latin typeface="+mj-lt"/>
                        </a:rPr>
                        <a:t>=00</a:t>
                      </a:r>
                      <a:endParaRPr lang="zh-CN" altLang="en-US" sz="1400" b="1" baseline="30000" dirty="0">
                        <a:solidFill>
                          <a:srgbClr val="0000CC"/>
                        </a:solidFill>
                        <a:latin typeface="+mj-lt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rgbClr val="0000CC"/>
                          </a:solidFill>
                          <a:latin typeface="+mj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altLang="zh-CN" sz="1400" b="1" kern="1200" baseline="-25000" dirty="0">
                          <a:solidFill>
                            <a:srgbClr val="0000CC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1400" b="1" kern="1200" dirty="0">
                          <a:solidFill>
                            <a:srgbClr val="0000CC"/>
                          </a:solidFill>
                          <a:latin typeface="+mj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altLang="zh-CN" sz="1400" b="1" kern="1200" baseline="-25000" dirty="0">
                          <a:solidFill>
                            <a:srgbClr val="0000CC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400" b="1" kern="1200" dirty="0">
                          <a:solidFill>
                            <a:srgbClr val="0000CC"/>
                          </a:solidFill>
                          <a:latin typeface="+mj-lt"/>
                          <a:ea typeface="+mn-ea"/>
                          <a:cs typeface="+mn-cs"/>
                        </a:rPr>
                        <a:t>=01</a:t>
                      </a:r>
                      <a:endParaRPr lang="zh-CN" altLang="en-US" sz="1400" b="1" kern="1200" baseline="30000" dirty="0">
                        <a:solidFill>
                          <a:srgbClr val="0000CC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00CC"/>
                          </a:solidFill>
                          <a:latin typeface="+mj-lt"/>
                        </a:rPr>
                        <a:t>X</a:t>
                      </a:r>
                      <a:r>
                        <a:rPr lang="en-US" altLang="zh-CN" sz="1400" b="1" baseline="-25000" dirty="0">
                          <a:solidFill>
                            <a:srgbClr val="0000CC"/>
                          </a:solidFill>
                          <a:latin typeface="+mj-lt"/>
                        </a:rPr>
                        <a:t>1</a:t>
                      </a:r>
                      <a:r>
                        <a:rPr lang="en-US" altLang="zh-CN" sz="1400" b="1" dirty="0">
                          <a:solidFill>
                            <a:srgbClr val="0000CC"/>
                          </a:solidFill>
                          <a:latin typeface="+mj-lt"/>
                        </a:rPr>
                        <a:t>X</a:t>
                      </a:r>
                      <a:r>
                        <a:rPr lang="en-US" altLang="zh-CN" sz="1400" b="1" kern="1200" baseline="-25000" dirty="0">
                          <a:solidFill>
                            <a:srgbClr val="0000CC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400" b="1" dirty="0">
                          <a:solidFill>
                            <a:srgbClr val="0000CC"/>
                          </a:solidFill>
                          <a:latin typeface="+mj-lt"/>
                        </a:rPr>
                        <a:t>=10</a:t>
                      </a:r>
                      <a:endParaRPr lang="zh-CN" altLang="en-US" sz="1400" b="1" baseline="30000" dirty="0">
                        <a:solidFill>
                          <a:srgbClr val="0000CC"/>
                        </a:solidFill>
                        <a:latin typeface="+mj-lt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4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r>
                        <a:rPr lang="en-US" altLang="zh-CN" sz="1400" b="1" kern="1200" baseline="-250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>
                          <a:latin typeface="+mj-lt"/>
                        </a:rPr>
                        <a:t>/ </a:t>
                      </a:r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r>
                        <a:rPr lang="en-US" altLang="zh-CN" sz="1400" b="1" kern="1200" baseline="-250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r>
                        <a:rPr lang="en-US" altLang="zh-CN" sz="1400" b="1" kern="1200" baseline="-250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4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r>
                        <a:rPr lang="en-US" altLang="zh-CN" sz="1400" b="1" dirty="0"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2</a:t>
                      </a:r>
                      <a:r>
                        <a:rPr lang="en-US" altLang="zh-CN" sz="1400" b="1" kern="1200" baseline="-250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r>
                        <a:rPr lang="en-US" altLang="zh-CN" sz="1400" b="1" kern="1200" baseline="-250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4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2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2</a:t>
                      </a:r>
                      <a:r>
                        <a:rPr lang="en-US" altLang="zh-CN" sz="1400" b="1" kern="1200" baseline="-250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1400" b="1" kern="1200" baseline="-250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>
                          <a:latin typeface="+mj-lt"/>
                        </a:rPr>
                        <a:t>/ </a:t>
                      </a:r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1400" b="1" kern="1200" baseline="-250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>
                          <a:latin typeface="+mj-lt"/>
                        </a:rPr>
                        <a:t>/ </a:t>
                      </a:r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4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3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1400" b="1" kern="1200" baseline="-250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1400" b="1" kern="1200" baseline="-250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/ </a:t>
                      </a:r>
                      <a:r>
                        <a:rPr lang="en-US" altLang="zh-CN" sz="14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lang="en-US" altLang="zh-CN" sz="1400" b="1" kern="1200" baseline="-250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/ </a:t>
                      </a:r>
                      <a:r>
                        <a:rPr lang="en-US" altLang="zh-CN" sz="14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8" name="Text Box 2"/>
          <p:cNvSpPr txBox="1"/>
          <p:nvPr/>
        </p:nvSpPr>
        <p:spPr>
          <a:xfrm>
            <a:off x="5053330" y="3416300"/>
            <a:ext cx="17748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75000"/>
              </a:lnSpc>
              <a:spcBef>
                <a:spcPct val="50000"/>
              </a:spcBef>
              <a:buSzTx/>
            </a:pPr>
            <a:r>
              <a:rPr lang="en-US" altLang="zh-CN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④ </a:t>
            </a:r>
            <a:r>
              <a:rPr lang="zh-CN" altLang="en-US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状态表</a:t>
            </a:r>
          </a:p>
        </p:txBody>
      </p:sp>
      <p:sp>
        <p:nvSpPr>
          <p:cNvPr id="9348" name="Text Box 4"/>
          <p:cNvSpPr>
            <a:spLocks noGrp="1"/>
          </p:cNvSpPr>
          <p:nvPr>
            <p:ph type="title"/>
          </p:nvPr>
        </p:nvSpPr>
        <p:spPr>
          <a:xfrm>
            <a:off x="766763" y="96838"/>
            <a:ext cx="7772400" cy="576262"/>
          </a:xfrm>
        </p:spPr>
        <p:txBody>
          <a:bodyPr vert="horz" wrap="square" lIns="92075" tIns="46038" rIns="92075" bIns="46038" anchor="ctr">
            <a:spAutoFit/>
          </a:bodyPr>
          <a:lstStyle/>
          <a:p>
            <a:pPr eaLnBrk="1" hangingPunct="1">
              <a:spcBef>
                <a:spcPct val="50000"/>
              </a:spcBef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利用触发器设计异步时序逻辑</a:t>
            </a:r>
            <a:endParaRPr lang="en-US" altLang="zh-CN" b="1" dirty="0">
              <a:latin typeface="+mj-lt"/>
              <a:ea typeface="+mj-ea"/>
              <a:cs typeface="+mj-cs"/>
            </a:endParaRPr>
          </a:p>
        </p:txBody>
      </p:sp>
      <p:sp>
        <p:nvSpPr>
          <p:cNvPr id="9350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2075" tIns="46038" rIns="92075" bIns="46038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2"/>
                </a:solidFill>
              </a:rPr>
              <a:t>4</a:t>
            </a:fld>
            <a:endParaRPr lang="en-US" altLang="zh-CN" sz="14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Box 15"/>
          <p:cNvSpPr txBox="1">
            <a:spLocks noGrp="1" noChangeArrowheads="1"/>
          </p:cNvSpPr>
          <p:nvPr>
            <p:ph idx="1"/>
          </p:nvPr>
        </p:nvSpPr>
        <p:spPr>
          <a:ln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n-cs"/>
              </a:rPr>
              <a:t>2. 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n-cs"/>
              </a:rPr>
              <a:t>状态表化简</a:t>
            </a:r>
          </a:p>
        </p:txBody>
      </p:sp>
      <p:sp>
        <p:nvSpPr>
          <p:cNvPr id="561178" name="Text Box 26"/>
          <p:cNvSpPr txBox="1"/>
          <p:nvPr/>
        </p:nvSpPr>
        <p:spPr>
          <a:xfrm>
            <a:off x="3514725" y="2146300"/>
            <a:ext cx="428625" cy="338138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  <a:buSzTx/>
            </a:pPr>
            <a:r>
              <a:rPr lang="en-US" altLang="zh-CN" sz="16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√</a:t>
            </a:r>
            <a:endParaRPr lang="en-US" altLang="zh-CN" sz="16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1179" name="Text Box 27"/>
          <p:cNvSpPr txBox="1"/>
          <p:nvPr/>
        </p:nvSpPr>
        <p:spPr>
          <a:xfrm>
            <a:off x="3494088" y="2832100"/>
            <a:ext cx="500062" cy="338138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  <a:buSzTx/>
            </a:pPr>
            <a:r>
              <a:rPr lang="en-US" altLang="zh-CN" sz="16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√</a:t>
            </a:r>
            <a:endParaRPr lang="en-US" altLang="zh-CN" sz="16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1180" name="AutoShape 28"/>
          <p:cNvSpPr>
            <a:spLocks noChangeArrowheads="1"/>
          </p:cNvSpPr>
          <p:nvPr/>
        </p:nvSpPr>
        <p:spPr bwMode="auto">
          <a:xfrm>
            <a:off x="4208463" y="2341563"/>
            <a:ext cx="323850" cy="217488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3">
                <a:lumMod val="10000"/>
              </a:schemeClr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1190" name="Text Box 38"/>
          <p:cNvSpPr txBox="1"/>
          <p:nvPr/>
        </p:nvSpPr>
        <p:spPr>
          <a:xfrm>
            <a:off x="779463" y="3384550"/>
            <a:ext cx="1552575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  <a:buSzTx/>
              <a:buFont typeface="Arial" panose="020B0604020202020204" pitchFamily="34" charset="0"/>
            </a:pPr>
            <a:r>
              <a:rPr lang="en-US" altLang="zh-CN" sz="20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3. </a:t>
            </a:r>
            <a:r>
              <a:rPr lang="zh-CN" altLang="en-US" sz="20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状态编码</a:t>
            </a:r>
          </a:p>
        </p:txBody>
      </p:sp>
      <p:sp>
        <p:nvSpPr>
          <p:cNvPr id="561191" name="Text Box 39"/>
          <p:cNvSpPr txBox="1"/>
          <p:nvPr/>
        </p:nvSpPr>
        <p:spPr>
          <a:xfrm>
            <a:off x="966788" y="3813175"/>
            <a:ext cx="4594225" cy="11144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SzTx/>
              <a:buFont typeface="Arial" panose="020B0604020202020204" pitchFamily="34" charset="0"/>
            </a:pPr>
            <a:r>
              <a:rPr lang="zh-CN" altLang="en-US" sz="18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原则</a:t>
            </a:r>
            <a:r>
              <a:rPr lang="en-US" altLang="zh-CN" sz="18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zh-CN" altLang="en-US" sz="18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：</a:t>
            </a:r>
            <a:r>
              <a:rPr lang="en-US" altLang="zh-CN" sz="18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</a:t>
            </a:r>
            <a:r>
              <a:rPr lang="en-US" altLang="zh-CN" sz="1800" b="1" baseline="-25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</a:t>
            </a:r>
            <a:r>
              <a:rPr lang="en-US" altLang="zh-CN" sz="18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</a:t>
            </a:r>
            <a:r>
              <a:rPr lang="en-US" altLang="zh-CN" sz="1800" b="1" baseline="-25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r>
              <a:rPr lang="zh-CN" altLang="en-US" sz="18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、</a:t>
            </a:r>
            <a:r>
              <a:rPr lang="en-US" altLang="zh-CN" sz="18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</a:t>
            </a:r>
            <a:r>
              <a:rPr lang="en-US" altLang="zh-CN" sz="1800" b="1" baseline="-25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</a:t>
            </a:r>
            <a:r>
              <a:rPr lang="en-US" altLang="zh-CN" sz="18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</a:t>
            </a:r>
            <a:r>
              <a:rPr lang="en-US" altLang="zh-CN" sz="1800" b="1" baseline="-25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zh-CN" altLang="en-US" sz="18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、</a:t>
            </a:r>
            <a:r>
              <a:rPr lang="en-US" altLang="zh-CN" sz="18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</a:t>
            </a:r>
            <a:r>
              <a:rPr lang="en-US" altLang="zh-CN" sz="1800" b="1" baseline="-25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en-US" altLang="zh-CN" sz="18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</a:t>
            </a:r>
            <a:r>
              <a:rPr lang="en-US" altLang="zh-CN" sz="1800" b="1" baseline="-25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r>
              <a:rPr lang="zh-CN" altLang="en-US" sz="18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应取相邻编码 </a:t>
            </a:r>
          </a:p>
          <a:p>
            <a:pPr>
              <a:lnSpc>
                <a:spcPct val="90000"/>
              </a:lnSpc>
              <a:spcBef>
                <a:spcPct val="50000"/>
              </a:spcBef>
              <a:buSzTx/>
              <a:buFont typeface="Arial" panose="020B0604020202020204" pitchFamily="34" charset="0"/>
            </a:pPr>
            <a:r>
              <a:rPr lang="zh-CN" altLang="en-US" sz="18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原则</a:t>
            </a:r>
            <a:r>
              <a:rPr lang="en-US" altLang="zh-CN" sz="18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r>
              <a:rPr lang="zh-CN" altLang="en-US" sz="18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：</a:t>
            </a:r>
            <a:r>
              <a:rPr lang="en-US" altLang="zh-CN" sz="18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</a:t>
            </a:r>
            <a:r>
              <a:rPr lang="en-US" altLang="zh-CN" sz="1800" b="1" baseline="-25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</a:t>
            </a:r>
            <a:r>
              <a:rPr lang="en-US" altLang="zh-CN" sz="18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</a:t>
            </a:r>
            <a:r>
              <a:rPr lang="en-US" altLang="zh-CN" sz="1800" b="1" baseline="-25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zh-CN" altLang="en-US" sz="18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、</a:t>
            </a:r>
            <a:r>
              <a:rPr lang="en-US" altLang="zh-CN" sz="18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</a:t>
            </a:r>
            <a:r>
              <a:rPr lang="en-US" altLang="zh-CN" sz="1800" b="1" baseline="-25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en-US" altLang="zh-CN" sz="18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</a:t>
            </a:r>
            <a:r>
              <a:rPr lang="en-US" altLang="zh-CN" sz="1800" b="1" baseline="-25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r>
              <a:rPr lang="zh-CN" altLang="en-US" sz="18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18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</a:t>
            </a:r>
            <a:r>
              <a:rPr lang="en-US" altLang="zh-CN" sz="1800" b="1" baseline="-25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</a:t>
            </a:r>
            <a:r>
              <a:rPr lang="en-US" altLang="zh-CN" sz="18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</a:t>
            </a:r>
            <a:r>
              <a:rPr lang="en-US" altLang="zh-CN" sz="1800" b="1" baseline="-25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 </a:t>
            </a:r>
            <a:r>
              <a:rPr lang="zh-CN" altLang="en-US" sz="18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应取相邻编码</a:t>
            </a:r>
          </a:p>
          <a:p>
            <a:pPr>
              <a:lnSpc>
                <a:spcPct val="90000"/>
              </a:lnSpc>
              <a:spcBef>
                <a:spcPct val="50000"/>
              </a:spcBef>
              <a:buSzTx/>
              <a:buFont typeface="Arial" panose="020B0604020202020204" pitchFamily="34" charset="0"/>
            </a:pPr>
            <a:r>
              <a:rPr lang="zh-CN" altLang="en-US" sz="18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原则</a:t>
            </a:r>
            <a:r>
              <a:rPr lang="en-US" altLang="zh-CN" sz="18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r>
              <a:rPr lang="zh-CN" altLang="en-US" sz="18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：</a:t>
            </a:r>
            <a:r>
              <a:rPr lang="en-US" altLang="zh-CN" sz="18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</a:t>
            </a:r>
            <a:r>
              <a:rPr lang="en-US" altLang="zh-CN" sz="1800" b="1" baseline="-25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</a:t>
            </a:r>
            <a:r>
              <a:rPr lang="en-US" altLang="zh-CN" sz="18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</a:t>
            </a:r>
            <a:r>
              <a:rPr lang="en-US" altLang="zh-CN" sz="1800" b="1" baseline="-25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r>
              <a:rPr lang="zh-CN" altLang="en-US" sz="18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、</a:t>
            </a:r>
            <a:r>
              <a:rPr lang="en-US" altLang="zh-CN" sz="18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</a:t>
            </a:r>
            <a:r>
              <a:rPr lang="en-US" altLang="zh-CN" sz="1800" b="1" baseline="-25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</a:t>
            </a:r>
            <a:r>
              <a:rPr lang="en-US" altLang="zh-CN" sz="18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</a:t>
            </a:r>
            <a:r>
              <a:rPr lang="en-US" altLang="zh-CN" sz="1800" b="1" baseline="-25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zh-CN" altLang="en-US" sz="18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、</a:t>
            </a:r>
            <a:r>
              <a:rPr lang="en-US" altLang="zh-CN" sz="18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</a:t>
            </a:r>
            <a:r>
              <a:rPr lang="en-US" altLang="zh-CN" sz="1800" b="1" baseline="-25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en-US" altLang="zh-CN" sz="18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</a:t>
            </a:r>
            <a:r>
              <a:rPr lang="en-US" altLang="zh-CN" sz="1800" b="1" baseline="-25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r>
              <a:rPr lang="zh-CN" altLang="en-US" sz="18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应取相邻编码</a:t>
            </a:r>
          </a:p>
        </p:txBody>
      </p:sp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893763" y="1698625"/>
          <a:ext cx="2743201" cy="14430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46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37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37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66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kern="1200" baseline="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现态</a:t>
                      </a:r>
                      <a:endParaRPr lang="zh-CN" altLang="en-US" sz="1400" b="1" kern="1200" baseline="0" dirty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 marB="0" anchor="ctr" anchorCtr="1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kern="1200" dirty="0">
                          <a:latin typeface="+mj-lt"/>
                        </a:rPr>
                        <a:t>Q</a:t>
                      </a:r>
                      <a:r>
                        <a:rPr lang="en-US" altLang="zh-CN" sz="1400" kern="1200" baseline="30000" dirty="0">
                          <a:latin typeface="+mj-lt"/>
                        </a:rPr>
                        <a:t>n+1</a:t>
                      </a:r>
                      <a:r>
                        <a:rPr lang="en-US" altLang="zh-CN" sz="1400" kern="1200" baseline="0" dirty="0">
                          <a:latin typeface="+mj-lt"/>
                        </a:rPr>
                        <a:t>/ </a:t>
                      </a:r>
                      <a:r>
                        <a:rPr lang="en-US" altLang="zh-CN" sz="1400" kern="1200" baseline="0" dirty="0">
                          <a:solidFill>
                            <a:srgbClr val="C00000"/>
                          </a:solidFill>
                          <a:latin typeface="+mj-lt"/>
                        </a:rPr>
                        <a:t>Z</a:t>
                      </a:r>
                      <a:endParaRPr lang="zh-CN" altLang="en-US" sz="1400" b="1" kern="1200" baseline="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2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>
                          <a:latin typeface="+mj-lt"/>
                        </a:rPr>
                        <a:t>Q</a:t>
                      </a:r>
                      <a:r>
                        <a:rPr lang="en-US" altLang="zh-CN" sz="1400" b="1" baseline="30000" dirty="0" err="1">
                          <a:latin typeface="+mj-lt"/>
                        </a:rPr>
                        <a:t>n</a:t>
                      </a:r>
                      <a:endParaRPr lang="zh-CN" altLang="en-US" sz="1400" b="1" baseline="30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00CC"/>
                          </a:solidFill>
                          <a:latin typeface="+mj-lt"/>
                        </a:rPr>
                        <a:t>X</a:t>
                      </a:r>
                      <a:r>
                        <a:rPr lang="en-US" altLang="zh-CN" sz="1400" b="1" baseline="-25000" dirty="0">
                          <a:solidFill>
                            <a:srgbClr val="0000CC"/>
                          </a:solidFill>
                          <a:latin typeface="+mj-lt"/>
                        </a:rPr>
                        <a:t>1</a:t>
                      </a:r>
                      <a:r>
                        <a:rPr lang="en-US" altLang="zh-CN" sz="1400" b="1" dirty="0">
                          <a:solidFill>
                            <a:srgbClr val="0000CC"/>
                          </a:solidFill>
                          <a:latin typeface="+mj-lt"/>
                        </a:rPr>
                        <a:t>X</a:t>
                      </a:r>
                      <a:r>
                        <a:rPr lang="en-US" altLang="zh-CN" sz="1400" b="1" kern="1200" baseline="-25000" dirty="0">
                          <a:solidFill>
                            <a:srgbClr val="0000CC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400" b="1" dirty="0">
                          <a:solidFill>
                            <a:srgbClr val="0000CC"/>
                          </a:solidFill>
                          <a:latin typeface="+mj-lt"/>
                        </a:rPr>
                        <a:t>=00</a:t>
                      </a:r>
                      <a:endParaRPr lang="zh-CN" altLang="en-US" sz="1400" b="1" baseline="30000" dirty="0">
                        <a:solidFill>
                          <a:srgbClr val="0000CC"/>
                        </a:solidFill>
                        <a:latin typeface="+mj-lt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rgbClr val="0000CC"/>
                          </a:solidFill>
                          <a:latin typeface="+mj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altLang="zh-CN" sz="1400" b="1" kern="1200" baseline="-25000" dirty="0">
                          <a:solidFill>
                            <a:srgbClr val="0000CC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1400" b="1" kern="1200" dirty="0">
                          <a:solidFill>
                            <a:srgbClr val="0000CC"/>
                          </a:solidFill>
                          <a:latin typeface="+mj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altLang="zh-CN" sz="1400" b="1" kern="1200" baseline="-25000" dirty="0">
                          <a:solidFill>
                            <a:srgbClr val="0000CC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400" b="1" kern="1200" dirty="0">
                          <a:solidFill>
                            <a:srgbClr val="0000CC"/>
                          </a:solidFill>
                          <a:latin typeface="+mj-lt"/>
                          <a:ea typeface="+mn-ea"/>
                          <a:cs typeface="+mn-cs"/>
                        </a:rPr>
                        <a:t>=01</a:t>
                      </a:r>
                      <a:endParaRPr lang="zh-CN" altLang="en-US" sz="1400" b="1" kern="1200" baseline="30000" dirty="0">
                        <a:solidFill>
                          <a:srgbClr val="0000CC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00CC"/>
                          </a:solidFill>
                          <a:latin typeface="+mj-lt"/>
                        </a:rPr>
                        <a:t>X</a:t>
                      </a:r>
                      <a:r>
                        <a:rPr lang="en-US" altLang="zh-CN" sz="1400" b="1" baseline="-25000" dirty="0">
                          <a:solidFill>
                            <a:srgbClr val="0000CC"/>
                          </a:solidFill>
                          <a:latin typeface="+mj-lt"/>
                        </a:rPr>
                        <a:t>1</a:t>
                      </a:r>
                      <a:r>
                        <a:rPr lang="en-US" altLang="zh-CN" sz="1400" b="1" dirty="0">
                          <a:solidFill>
                            <a:srgbClr val="0000CC"/>
                          </a:solidFill>
                          <a:latin typeface="+mj-lt"/>
                        </a:rPr>
                        <a:t>X</a:t>
                      </a:r>
                      <a:r>
                        <a:rPr lang="en-US" altLang="zh-CN" sz="1400" b="1" kern="1200" baseline="-25000" dirty="0">
                          <a:solidFill>
                            <a:srgbClr val="0000CC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400" b="1" dirty="0">
                          <a:solidFill>
                            <a:srgbClr val="0000CC"/>
                          </a:solidFill>
                          <a:latin typeface="+mj-lt"/>
                        </a:rPr>
                        <a:t>=10</a:t>
                      </a:r>
                      <a:endParaRPr lang="zh-CN" altLang="en-US" sz="1400" b="1" baseline="30000" dirty="0">
                        <a:solidFill>
                          <a:srgbClr val="0000CC"/>
                        </a:solidFill>
                        <a:latin typeface="+mj-lt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5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r>
                        <a:rPr lang="en-US" altLang="zh-CN" sz="1400" b="1" kern="1200" baseline="-250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>
                          <a:latin typeface="+mj-lt"/>
                        </a:rPr>
                        <a:t>/ </a:t>
                      </a:r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r>
                        <a:rPr lang="en-US" altLang="zh-CN" sz="1400" b="1" kern="1200" baseline="-250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r>
                        <a:rPr lang="en-US" altLang="zh-CN" sz="1400" b="1" kern="1200" baseline="-250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5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r>
                        <a:rPr lang="en-US" altLang="zh-CN" sz="1400" b="1" dirty="0"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2</a:t>
                      </a:r>
                      <a:r>
                        <a:rPr lang="en-US" altLang="zh-CN" sz="1400" b="1" kern="1200" baseline="-250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r>
                        <a:rPr lang="en-US" altLang="zh-CN" sz="1400" b="1" kern="1200" baseline="-250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5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2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2</a:t>
                      </a:r>
                      <a:r>
                        <a:rPr lang="en-US" altLang="zh-CN" sz="1400" b="1" kern="1200" baseline="-250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1400" b="1" kern="1200" baseline="-250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>
                          <a:latin typeface="+mj-lt"/>
                        </a:rPr>
                        <a:t>/ </a:t>
                      </a:r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1400" b="1" kern="1200" baseline="-250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>
                          <a:latin typeface="+mj-lt"/>
                        </a:rPr>
                        <a:t>/ </a:t>
                      </a:r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65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3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1400" b="1" kern="1200" baseline="-250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1400" b="1" kern="1200" baseline="-250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/ </a:t>
                      </a:r>
                      <a:r>
                        <a:rPr lang="en-US" altLang="zh-CN" sz="14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lang="en-US" altLang="zh-CN" sz="1400" b="1" kern="1200" baseline="-250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/ </a:t>
                      </a:r>
                      <a:r>
                        <a:rPr lang="en-US" altLang="zh-CN" sz="14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4994275" y="1700213"/>
          <a:ext cx="2957514" cy="132715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80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5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5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34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kern="1200" baseline="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现态</a:t>
                      </a:r>
                      <a:endParaRPr lang="zh-CN" altLang="en-US" sz="1400" b="1" kern="1200" baseline="0" dirty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 marB="0" anchor="ctr" anchorCtr="1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kern="1200" dirty="0">
                          <a:latin typeface="+mj-lt"/>
                        </a:rPr>
                        <a:t>Q</a:t>
                      </a:r>
                      <a:r>
                        <a:rPr lang="en-US" altLang="zh-CN" sz="1400" kern="1200" baseline="30000" dirty="0">
                          <a:latin typeface="+mj-lt"/>
                        </a:rPr>
                        <a:t>n+1</a:t>
                      </a:r>
                      <a:r>
                        <a:rPr lang="en-US" altLang="zh-CN" sz="1400" kern="1200" baseline="0" dirty="0">
                          <a:latin typeface="+mj-lt"/>
                        </a:rPr>
                        <a:t>/ </a:t>
                      </a:r>
                      <a:r>
                        <a:rPr lang="en-US" altLang="zh-CN" sz="1400" kern="1200" baseline="0" dirty="0">
                          <a:solidFill>
                            <a:srgbClr val="C00000"/>
                          </a:solidFill>
                          <a:latin typeface="+mj-lt"/>
                        </a:rPr>
                        <a:t>Z</a:t>
                      </a:r>
                      <a:endParaRPr lang="zh-CN" altLang="en-US" sz="1400" b="1" kern="1200" baseline="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2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>
                          <a:latin typeface="+mj-lt"/>
                        </a:rPr>
                        <a:t>Q</a:t>
                      </a:r>
                      <a:r>
                        <a:rPr lang="en-US" altLang="zh-CN" sz="1400" b="1" baseline="30000" dirty="0" err="1">
                          <a:latin typeface="+mj-lt"/>
                        </a:rPr>
                        <a:t>n</a:t>
                      </a:r>
                      <a:endParaRPr lang="zh-CN" altLang="en-US" sz="1400" b="1" baseline="30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00CC"/>
                          </a:solidFill>
                          <a:latin typeface="+mj-lt"/>
                        </a:rPr>
                        <a:t>X</a:t>
                      </a:r>
                      <a:r>
                        <a:rPr lang="en-US" altLang="zh-CN" sz="1400" b="1" baseline="-25000" dirty="0">
                          <a:solidFill>
                            <a:srgbClr val="0000CC"/>
                          </a:solidFill>
                          <a:latin typeface="+mj-lt"/>
                        </a:rPr>
                        <a:t>1</a:t>
                      </a:r>
                      <a:r>
                        <a:rPr lang="en-US" altLang="zh-CN" sz="1400" b="1" dirty="0">
                          <a:solidFill>
                            <a:srgbClr val="0000CC"/>
                          </a:solidFill>
                          <a:latin typeface="+mj-lt"/>
                        </a:rPr>
                        <a:t>X</a:t>
                      </a:r>
                      <a:r>
                        <a:rPr lang="en-US" altLang="zh-CN" sz="1400" b="1" kern="1200" baseline="-25000" dirty="0">
                          <a:solidFill>
                            <a:srgbClr val="0000CC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400" b="1" dirty="0">
                          <a:solidFill>
                            <a:srgbClr val="0000CC"/>
                          </a:solidFill>
                          <a:latin typeface="+mj-lt"/>
                        </a:rPr>
                        <a:t>=00</a:t>
                      </a:r>
                      <a:endParaRPr lang="zh-CN" altLang="en-US" sz="1400" b="1" baseline="30000" dirty="0">
                        <a:solidFill>
                          <a:srgbClr val="0000CC"/>
                        </a:solidFill>
                        <a:latin typeface="+mj-lt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rgbClr val="0000CC"/>
                          </a:solidFill>
                          <a:latin typeface="+mj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altLang="zh-CN" sz="1400" b="1" kern="1200" baseline="-25000" dirty="0">
                          <a:solidFill>
                            <a:srgbClr val="0000CC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1400" b="1" kern="1200" dirty="0">
                          <a:solidFill>
                            <a:srgbClr val="0000CC"/>
                          </a:solidFill>
                          <a:latin typeface="+mj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altLang="zh-CN" sz="1400" b="1" kern="1200" baseline="-25000" dirty="0">
                          <a:solidFill>
                            <a:srgbClr val="0000CC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400" b="1" kern="1200" dirty="0">
                          <a:solidFill>
                            <a:srgbClr val="0000CC"/>
                          </a:solidFill>
                          <a:latin typeface="+mj-lt"/>
                          <a:ea typeface="+mn-ea"/>
                          <a:cs typeface="+mn-cs"/>
                        </a:rPr>
                        <a:t>=01</a:t>
                      </a:r>
                      <a:endParaRPr lang="zh-CN" altLang="en-US" sz="1400" b="1" kern="1200" baseline="30000" dirty="0">
                        <a:solidFill>
                          <a:srgbClr val="0000CC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00CC"/>
                          </a:solidFill>
                          <a:latin typeface="+mj-lt"/>
                        </a:rPr>
                        <a:t>X</a:t>
                      </a:r>
                      <a:r>
                        <a:rPr lang="en-US" altLang="zh-CN" sz="1400" b="1" baseline="-25000" dirty="0">
                          <a:solidFill>
                            <a:srgbClr val="0000CC"/>
                          </a:solidFill>
                          <a:latin typeface="+mj-lt"/>
                        </a:rPr>
                        <a:t>1</a:t>
                      </a:r>
                      <a:r>
                        <a:rPr lang="en-US" altLang="zh-CN" sz="1400" b="1" dirty="0">
                          <a:solidFill>
                            <a:srgbClr val="0000CC"/>
                          </a:solidFill>
                          <a:latin typeface="+mj-lt"/>
                        </a:rPr>
                        <a:t>X</a:t>
                      </a:r>
                      <a:r>
                        <a:rPr lang="en-US" altLang="zh-CN" sz="1400" b="1" kern="1200" baseline="-25000" dirty="0">
                          <a:solidFill>
                            <a:srgbClr val="0000CC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400" b="1" dirty="0">
                          <a:solidFill>
                            <a:srgbClr val="0000CC"/>
                          </a:solidFill>
                          <a:latin typeface="+mj-lt"/>
                        </a:rPr>
                        <a:t>=10</a:t>
                      </a:r>
                      <a:endParaRPr lang="zh-CN" altLang="en-US" sz="1400" b="1" baseline="30000" dirty="0">
                        <a:solidFill>
                          <a:srgbClr val="0000CC"/>
                        </a:solidFill>
                        <a:latin typeface="+mj-lt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8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r>
                        <a:rPr lang="en-US" altLang="zh-CN" sz="1400" b="1" kern="1200" baseline="-250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>
                          <a:latin typeface="+mj-lt"/>
                        </a:rPr>
                        <a:t>/ </a:t>
                      </a:r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r>
                        <a:rPr lang="en-US" altLang="zh-CN" sz="1400" b="1" kern="1200" baseline="-250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r>
                        <a:rPr lang="en-US" altLang="zh-CN" sz="1400" b="1" kern="1200" baseline="-250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8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 </a:t>
                      </a:r>
                      <a:r>
                        <a:rPr lang="en-US" altLang="zh-CN" sz="1400" b="1" dirty="0"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2</a:t>
                      </a:r>
                      <a:r>
                        <a:rPr lang="en-US" altLang="zh-CN" sz="1400" b="1" kern="1200" baseline="-250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r>
                        <a:rPr lang="en-US" altLang="zh-CN" sz="1400" b="1" kern="1200" baseline="-250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8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2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2</a:t>
                      </a:r>
                      <a:r>
                        <a:rPr lang="en-US" altLang="zh-CN" sz="1400" b="1" kern="1200" baseline="-250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1400" b="1" kern="1200" baseline="-250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>
                          <a:latin typeface="+mj-lt"/>
                        </a:rPr>
                        <a:t>/ </a:t>
                      </a:r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1400" b="1" kern="1200" baseline="-250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>
                          <a:latin typeface="+mj-lt"/>
                        </a:rPr>
                        <a:t>/ </a:t>
                      </a:r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3" name="Group 34"/>
          <p:cNvGrpSpPr/>
          <p:nvPr/>
        </p:nvGrpSpPr>
        <p:grpSpPr>
          <a:xfrm>
            <a:off x="6078538" y="3676650"/>
            <a:ext cx="1223962" cy="876300"/>
            <a:chOff x="2722" y="2490"/>
            <a:chExt cx="1934" cy="1018"/>
          </a:xfrm>
        </p:grpSpPr>
        <p:sp>
          <p:nvSpPr>
            <p:cNvPr id="44" name="Rectangle 35"/>
            <p:cNvSpPr>
              <a:spLocks noChangeArrowheads="1"/>
            </p:cNvSpPr>
            <p:nvPr/>
          </p:nvSpPr>
          <p:spPr bwMode="auto">
            <a:xfrm>
              <a:off x="3888" y="3111"/>
              <a:ext cx="768" cy="326"/>
            </a:xfrm>
            <a:prstGeom prst="rect">
              <a:avLst/>
            </a:prstGeom>
            <a:noFill/>
            <a:ln w="1905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Rectangle 36"/>
            <p:cNvSpPr>
              <a:spLocks noChangeArrowheads="1"/>
            </p:cNvSpPr>
            <p:nvPr/>
          </p:nvSpPr>
          <p:spPr bwMode="auto">
            <a:xfrm>
              <a:off x="3121" y="3111"/>
              <a:ext cx="768" cy="326"/>
            </a:xfrm>
            <a:prstGeom prst="rect">
              <a:avLst/>
            </a:prstGeom>
            <a:noFill/>
            <a:ln w="1905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  <a:ea typeface="黑体" panose="02010609060101010101" pitchFamily="49" charset="-122"/>
                  <a:cs typeface="+mn-cs"/>
                </a:rPr>
                <a:t>S</a:t>
              </a:r>
              <a:r>
                <a:rPr kumimoji="0" lang="en-US" altLang="zh-CN" sz="1400" b="1" i="0" u="none" strike="noStrike" kern="1200" cap="none" spc="0" normalizeH="0" baseline="-2500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  <a:ea typeface="黑体" panose="02010609060101010101" pitchFamily="49" charset="-122"/>
                  <a:cs typeface="+mn-cs"/>
                </a:rPr>
                <a:t>2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Rectangle 37"/>
            <p:cNvSpPr>
              <a:spLocks noChangeArrowheads="1"/>
            </p:cNvSpPr>
            <p:nvPr/>
          </p:nvSpPr>
          <p:spPr bwMode="auto">
            <a:xfrm>
              <a:off x="3888" y="2783"/>
              <a:ext cx="768" cy="328"/>
            </a:xfrm>
            <a:prstGeom prst="rect">
              <a:avLst/>
            </a:prstGeom>
            <a:noFill/>
            <a:ln w="1905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  <a:ea typeface="黑体" panose="02010609060101010101" pitchFamily="49" charset="-122"/>
                  <a:cs typeface="+mn-cs"/>
                </a:rPr>
                <a:t>S</a:t>
              </a:r>
              <a:r>
                <a:rPr kumimoji="0" lang="en-US" altLang="zh-CN" sz="1400" b="1" i="0" u="none" strike="noStrike" kern="1200" cap="none" spc="0" normalizeH="0" baseline="-2500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  <a:ea typeface="黑体" panose="02010609060101010101" pitchFamily="49" charset="-122"/>
                  <a:cs typeface="+mn-cs"/>
                </a:rPr>
                <a:t>1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Rectangle 38"/>
            <p:cNvSpPr>
              <a:spLocks noChangeArrowheads="1"/>
            </p:cNvSpPr>
            <p:nvPr/>
          </p:nvSpPr>
          <p:spPr bwMode="auto">
            <a:xfrm>
              <a:off x="3121" y="2783"/>
              <a:ext cx="768" cy="328"/>
            </a:xfrm>
            <a:prstGeom prst="rect">
              <a:avLst/>
            </a:prstGeom>
            <a:noFill/>
            <a:ln w="1905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  <a:ea typeface="黑体" panose="02010609060101010101" pitchFamily="49" charset="-122"/>
                  <a:cs typeface="+mn-cs"/>
                </a:rPr>
                <a:t>S</a:t>
              </a:r>
              <a:r>
                <a:rPr kumimoji="0" lang="en-US" altLang="zh-CN" sz="1400" b="1" i="0" u="none" strike="noStrike" kern="1200" cap="none" spc="0" normalizeH="0" baseline="-2500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Line 39"/>
            <p:cNvSpPr>
              <a:spLocks noChangeShapeType="1"/>
            </p:cNvSpPr>
            <p:nvPr/>
          </p:nvSpPr>
          <p:spPr bwMode="auto">
            <a:xfrm>
              <a:off x="3121" y="2783"/>
              <a:ext cx="1535" cy="0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Line 40"/>
            <p:cNvSpPr>
              <a:spLocks noChangeShapeType="1"/>
            </p:cNvSpPr>
            <p:nvPr/>
          </p:nvSpPr>
          <p:spPr bwMode="auto">
            <a:xfrm>
              <a:off x="3121" y="3111"/>
              <a:ext cx="1535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Line 41"/>
            <p:cNvSpPr>
              <a:spLocks noChangeShapeType="1"/>
            </p:cNvSpPr>
            <p:nvPr/>
          </p:nvSpPr>
          <p:spPr bwMode="auto">
            <a:xfrm>
              <a:off x="3121" y="3438"/>
              <a:ext cx="1535" cy="0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Line 42"/>
            <p:cNvSpPr>
              <a:spLocks noChangeShapeType="1"/>
            </p:cNvSpPr>
            <p:nvPr/>
          </p:nvSpPr>
          <p:spPr bwMode="auto">
            <a:xfrm>
              <a:off x="3121" y="2783"/>
              <a:ext cx="0" cy="655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Line 43"/>
            <p:cNvSpPr>
              <a:spLocks noChangeShapeType="1"/>
            </p:cNvSpPr>
            <p:nvPr/>
          </p:nvSpPr>
          <p:spPr bwMode="auto">
            <a:xfrm>
              <a:off x="3888" y="2783"/>
              <a:ext cx="0" cy="655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Line 44"/>
            <p:cNvSpPr>
              <a:spLocks noChangeShapeType="1"/>
            </p:cNvSpPr>
            <p:nvPr/>
          </p:nvSpPr>
          <p:spPr bwMode="auto">
            <a:xfrm>
              <a:off x="4656" y="3111"/>
              <a:ext cx="0" cy="326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Line 45"/>
            <p:cNvSpPr>
              <a:spLocks noChangeShapeType="1"/>
            </p:cNvSpPr>
            <p:nvPr/>
          </p:nvSpPr>
          <p:spPr bwMode="auto">
            <a:xfrm>
              <a:off x="4656" y="2783"/>
              <a:ext cx="0" cy="328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Line 46"/>
            <p:cNvSpPr>
              <a:spLocks noChangeShapeType="1"/>
            </p:cNvSpPr>
            <p:nvPr/>
          </p:nvSpPr>
          <p:spPr bwMode="auto">
            <a:xfrm>
              <a:off x="2948" y="2658"/>
              <a:ext cx="173" cy="125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50" name="Text Box 47"/>
            <p:cNvSpPr txBox="1"/>
            <p:nvPr/>
          </p:nvSpPr>
          <p:spPr>
            <a:xfrm>
              <a:off x="3311" y="2490"/>
              <a:ext cx="1232" cy="358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t">
              <a:spAutoFit/>
            </a:bodyPr>
            <a:lstStyle/>
            <a:p>
              <a:pPr>
                <a:buSzTx/>
                <a:buFont typeface="Arial" panose="020B0604020202020204" pitchFamily="34" charset="0"/>
              </a:pP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0       1</a:t>
              </a:r>
            </a:p>
          </p:txBody>
        </p:sp>
        <p:sp>
          <p:nvSpPr>
            <p:cNvPr id="11351" name="Text Box 48"/>
            <p:cNvSpPr txBox="1"/>
            <p:nvPr/>
          </p:nvSpPr>
          <p:spPr>
            <a:xfrm>
              <a:off x="2722" y="2800"/>
              <a:ext cx="384" cy="708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t">
              <a:spAutoFit/>
            </a:bodyPr>
            <a:lstStyle/>
            <a:p>
              <a:pPr>
                <a:lnSpc>
                  <a:spcPct val="120000"/>
                </a:lnSpc>
                <a:buSzTx/>
                <a:buFont typeface="Arial" panose="020B0604020202020204" pitchFamily="34" charset="0"/>
              </a:pP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</a:p>
            <a:p>
              <a:pPr>
                <a:lnSpc>
                  <a:spcPct val="120000"/>
                </a:lnSpc>
                <a:buSzTx/>
                <a:buFont typeface="Arial" panose="020B0604020202020204" pitchFamily="34" charset="0"/>
              </a:pP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sp>
        <p:nvSpPr>
          <p:cNvPr id="58" name="AutoShape 28"/>
          <p:cNvSpPr>
            <a:spLocks noChangeArrowheads="1"/>
          </p:cNvSpPr>
          <p:nvPr/>
        </p:nvSpPr>
        <p:spPr bwMode="auto">
          <a:xfrm>
            <a:off x="5494338" y="4241800"/>
            <a:ext cx="323850" cy="217488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3">
                <a:lumMod val="10000"/>
              </a:schemeClr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Text Box 39"/>
          <p:cNvSpPr txBox="1"/>
          <p:nvPr/>
        </p:nvSpPr>
        <p:spPr>
          <a:xfrm>
            <a:off x="6367463" y="4684713"/>
            <a:ext cx="1223962" cy="75501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90000"/>
              </a:lnSpc>
              <a:buSzTx/>
              <a:buFont typeface="Arial" panose="020B0604020202020204" pitchFamily="34" charset="0"/>
            </a:pP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</a:t>
            </a:r>
            <a:r>
              <a:rPr lang="en-US" altLang="zh-CN" sz="1600" b="1" baseline="-25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</a:t>
            </a:r>
            <a:r>
              <a:rPr lang="zh-CN" altLang="en-US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：</a:t>
            </a: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00</a:t>
            </a:r>
            <a:r>
              <a:rPr lang="zh-CN" altLang="en-US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endParaRPr lang="en-US" altLang="zh-CN" sz="1600" b="1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  <a:buSzTx/>
              <a:buFont typeface="Arial" panose="020B0604020202020204" pitchFamily="34" charset="0"/>
            </a:pP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</a:t>
            </a:r>
            <a:r>
              <a:rPr lang="en-US" altLang="zh-CN" sz="1600" b="1" baseline="-25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zh-CN" altLang="en-US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：</a:t>
            </a: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01</a:t>
            </a:r>
          </a:p>
          <a:p>
            <a:pPr>
              <a:lnSpc>
                <a:spcPct val="90000"/>
              </a:lnSpc>
              <a:buSzTx/>
              <a:buFont typeface="Arial" panose="020B0604020202020204" pitchFamily="34" charset="0"/>
            </a:pP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</a:t>
            </a:r>
            <a:r>
              <a:rPr lang="en-US" altLang="zh-CN" sz="1600" b="1" baseline="-25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r>
              <a:rPr lang="zh-CN" altLang="en-US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：</a:t>
            </a: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10</a:t>
            </a:r>
            <a:endParaRPr lang="zh-CN" altLang="en-US" sz="1600" b="1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354" name="Text Box 4"/>
          <p:cNvSpPr>
            <a:spLocks noGrp="1"/>
          </p:cNvSpPr>
          <p:nvPr>
            <p:ph type="title"/>
          </p:nvPr>
        </p:nvSpPr>
        <p:spPr>
          <a:xfrm>
            <a:off x="768350" y="85725"/>
            <a:ext cx="7772400" cy="576263"/>
          </a:xfrm>
        </p:spPr>
        <p:txBody>
          <a:bodyPr vert="horz" wrap="square" lIns="92075" tIns="46038" rIns="92075" bIns="46038" anchor="ctr">
            <a:spAutoFit/>
          </a:bodyPr>
          <a:lstStyle/>
          <a:p>
            <a:pPr eaLnBrk="1" hangingPunct="1">
              <a:spcBef>
                <a:spcPct val="50000"/>
              </a:spcBef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利用触发器设计异步时序逻辑</a:t>
            </a:r>
            <a:endParaRPr lang="en-US" altLang="zh-CN" b="1" dirty="0">
              <a:latin typeface="+mj-lt"/>
              <a:ea typeface="+mj-ea"/>
              <a:cs typeface="+mj-cs"/>
            </a:endParaRPr>
          </a:p>
        </p:txBody>
      </p:sp>
      <p:pic>
        <p:nvPicPr>
          <p:cNvPr id="11355" name="Picture 7" descr="ELEGLIN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13" y="763588"/>
            <a:ext cx="7416800" cy="523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357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2075" tIns="46038" rIns="92075" bIns="46038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2"/>
                </a:solidFill>
              </a:rPr>
              <a:t>5</a:t>
            </a:fld>
            <a:endParaRPr lang="en-US" altLang="zh-CN" sz="14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1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61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61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1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56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6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178" grpId="0"/>
      <p:bldP spid="561179" grpId="0"/>
      <p:bldP spid="561190" grpId="0"/>
      <p:bldP spid="561191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 bwMode="auto">
          <a:xfrm>
            <a:off x="8458200" y="2152650"/>
            <a:ext cx="504825" cy="34194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5926138" y="2165350"/>
            <a:ext cx="1008063" cy="34194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4725988" y="2155825"/>
            <a:ext cx="1189038" cy="34194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6" name="Text Box 23"/>
          <p:cNvSpPr txBox="1"/>
          <p:nvPr/>
        </p:nvSpPr>
        <p:spPr>
          <a:xfrm>
            <a:off x="80963" y="749300"/>
            <a:ext cx="2628900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  <a:buSzTx/>
              <a:buFont typeface="Arial" panose="020B0604020202020204" pitchFamily="34" charset="0"/>
            </a:pPr>
            <a:r>
              <a:rPr lang="en-US" altLang="zh-CN" sz="20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4</a:t>
            </a:r>
            <a:r>
              <a:rPr lang="zh-CN" altLang="en-US" sz="20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、 </a:t>
            </a:r>
            <a:r>
              <a:rPr lang="en-US" altLang="zh-CN" sz="20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</a:t>
            </a:r>
            <a:r>
              <a:rPr lang="zh-CN" altLang="en-US" sz="20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触发器的激励表</a:t>
            </a:r>
          </a:p>
        </p:txBody>
      </p:sp>
      <p:grpSp>
        <p:nvGrpSpPr>
          <p:cNvPr id="61" name="组合 60"/>
          <p:cNvGrpSpPr/>
          <p:nvPr/>
        </p:nvGrpSpPr>
        <p:grpSpPr>
          <a:xfrm>
            <a:off x="2817813" y="1704975"/>
            <a:ext cx="1476375" cy="522288"/>
            <a:chOff x="2071670" y="2500312"/>
            <a:chExt cx="1285884" cy="523220"/>
          </a:xfrm>
        </p:grpSpPr>
        <p:sp>
          <p:nvSpPr>
            <p:cNvPr id="60" name="圆角矩形标注 59"/>
            <p:cNvSpPr/>
            <p:nvPr/>
          </p:nvSpPr>
          <p:spPr bwMode="auto">
            <a:xfrm>
              <a:off x="2071670" y="2500312"/>
              <a:ext cx="1213985" cy="504136"/>
            </a:xfrm>
            <a:prstGeom prst="wedgeRoundRectCallout">
              <a:avLst>
                <a:gd name="adj1" fmla="val -73149"/>
                <a:gd name="adj2" fmla="val 14712"/>
                <a:gd name="adj3" fmla="val 16667"/>
              </a:avLst>
            </a:prstGeom>
            <a:solidFill>
              <a:srgbClr val="FFFF99"/>
            </a:solidFill>
            <a:ln w="12700" cap="flat" cmpd="sng" algn="ctr">
              <a:solidFill>
                <a:srgbClr val="0066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19" name="Text Box 32"/>
            <p:cNvSpPr txBox="1"/>
            <p:nvPr/>
          </p:nvSpPr>
          <p:spPr>
            <a:xfrm>
              <a:off x="2071670" y="2500312"/>
              <a:ext cx="1285884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buSzTx/>
                <a:buFont typeface="Arial" panose="020B0604020202020204" pitchFamily="34" charset="0"/>
              </a:pP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CP=1, Q</a:t>
              </a:r>
              <a:r>
                <a:rPr lang="en-US" altLang="zh-CN" sz="1400" b="1" baseline="30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n+1 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= D</a:t>
              </a:r>
            </a:p>
            <a:p>
              <a:pPr>
                <a:buSzTx/>
                <a:buFont typeface="Arial" panose="020B0604020202020204" pitchFamily="34" charset="0"/>
              </a:pP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CP=0, Q</a:t>
              </a:r>
              <a:r>
                <a:rPr lang="en-US" altLang="zh-CN" sz="1400" b="1" baseline="30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n+1</a:t>
              </a:r>
              <a:r>
                <a:rPr lang="en-US" altLang="zh-CN" sz="1400" b="1" baseline="-30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= Q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476250" y="1863725"/>
            <a:ext cx="2000250" cy="338138"/>
            <a:chOff x="1071538" y="3000378"/>
            <a:chExt cx="2000264" cy="338554"/>
          </a:xfrm>
        </p:grpSpPr>
        <p:sp>
          <p:nvSpPr>
            <p:cNvPr id="13321" name="Text Box 36"/>
            <p:cNvSpPr txBox="1"/>
            <p:nvPr/>
          </p:nvSpPr>
          <p:spPr>
            <a:xfrm>
              <a:off x="1071538" y="3000378"/>
              <a:ext cx="2000264" cy="338554"/>
            </a:xfrm>
            <a:prstGeom prst="rect">
              <a:avLst/>
            </a:prstGeom>
            <a:noFill/>
            <a:ln w="19050" cap="flat" cmpd="sng">
              <a:solidFill>
                <a:srgbClr val="007F7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SzTx/>
                <a:buFont typeface="Arial" panose="020B0604020202020204" pitchFamily="34" charset="0"/>
              </a:pPr>
              <a:r>
                <a:rPr lang="en-US" altLang="zh-CN" sz="16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Q</a:t>
              </a:r>
              <a:r>
                <a:rPr lang="en-US" altLang="zh-CN" sz="1600" b="1" baseline="30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n+1</a:t>
              </a:r>
              <a:r>
                <a:rPr lang="en-US" altLang="zh-CN" sz="1600" b="1" baseline="-30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6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= </a:t>
              </a:r>
              <a:r>
                <a:rPr lang="en-US" altLang="zh-CN" sz="1600" b="1" dirty="0" err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D.CP+Q</a:t>
              </a:r>
              <a:r>
                <a:rPr lang="en-US" altLang="zh-CN" sz="1600" b="1" baseline="30000" dirty="0" err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</a:t>
              </a:r>
              <a:r>
                <a:rPr lang="en-US" altLang="zh-CN" sz="1600" b="1" dirty="0" err="1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.CP</a:t>
              </a:r>
              <a:endPara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4021" name="Line 37"/>
            <p:cNvSpPr>
              <a:spLocks noChangeShapeType="1"/>
            </p:cNvSpPr>
            <p:nvPr/>
          </p:nvSpPr>
          <p:spPr bwMode="auto">
            <a:xfrm>
              <a:off x="2693974" y="3057598"/>
              <a:ext cx="215902" cy="0"/>
            </a:xfrm>
            <a:prstGeom prst="line">
              <a:avLst/>
            </a:prstGeom>
            <a:noFill/>
            <a:ln w="19050">
              <a:solidFill>
                <a:schemeClr val="accent3">
                  <a:lumMod val="10000"/>
                </a:schemeClr>
              </a:solidFill>
              <a:miter lim="800000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54023" name="Text Box 39"/>
          <p:cNvSpPr txBox="1"/>
          <p:nvPr/>
        </p:nvSpPr>
        <p:spPr>
          <a:xfrm>
            <a:off x="190500" y="1149350"/>
            <a:ext cx="4175125" cy="646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  <a:buSzTx/>
              <a:buFont typeface="Arial" panose="020B0604020202020204" pitchFamily="34" charset="0"/>
            </a:pPr>
            <a:r>
              <a:rPr lang="zh-CN" altLang="en-US" sz="18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将</a:t>
            </a:r>
            <a:r>
              <a:rPr lang="en-US" altLang="zh-CN" sz="18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CP</a:t>
            </a:r>
            <a:r>
              <a:rPr lang="zh-CN" altLang="en-US" sz="18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看作控制函数，</a:t>
            </a:r>
            <a:r>
              <a:rPr lang="en-US" altLang="zh-CN" sz="18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</a:t>
            </a:r>
            <a:r>
              <a:rPr lang="zh-CN" altLang="en-US" sz="18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触发器的特征表达式为：</a:t>
            </a:r>
          </a:p>
        </p:txBody>
      </p:sp>
      <p:grpSp>
        <p:nvGrpSpPr>
          <p:cNvPr id="28" name="Group 34"/>
          <p:cNvGrpSpPr/>
          <p:nvPr/>
        </p:nvGrpSpPr>
        <p:grpSpPr>
          <a:xfrm>
            <a:off x="2998788" y="2536825"/>
            <a:ext cx="1223962" cy="876300"/>
            <a:chOff x="2722" y="2490"/>
            <a:chExt cx="1934" cy="1018"/>
          </a:xfrm>
        </p:grpSpPr>
        <p:sp>
          <p:nvSpPr>
            <p:cNvPr id="29" name="Rectangle 35"/>
            <p:cNvSpPr>
              <a:spLocks noChangeArrowheads="1"/>
            </p:cNvSpPr>
            <p:nvPr/>
          </p:nvSpPr>
          <p:spPr bwMode="auto">
            <a:xfrm>
              <a:off x="3888" y="3111"/>
              <a:ext cx="768" cy="326"/>
            </a:xfrm>
            <a:prstGeom prst="rect">
              <a:avLst/>
            </a:prstGeom>
            <a:noFill/>
            <a:ln w="1905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Rectangle 36"/>
            <p:cNvSpPr>
              <a:spLocks noChangeArrowheads="1"/>
            </p:cNvSpPr>
            <p:nvPr/>
          </p:nvSpPr>
          <p:spPr bwMode="auto">
            <a:xfrm>
              <a:off x="3121" y="3111"/>
              <a:ext cx="768" cy="326"/>
            </a:xfrm>
            <a:prstGeom prst="rect">
              <a:avLst/>
            </a:prstGeom>
            <a:noFill/>
            <a:ln w="1905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  <a:ea typeface="黑体" panose="02010609060101010101" pitchFamily="49" charset="-122"/>
                  <a:cs typeface="+mn-cs"/>
                </a:rPr>
                <a:t>S</a:t>
              </a:r>
              <a:r>
                <a:rPr kumimoji="0" lang="en-US" altLang="zh-CN" sz="1400" b="1" i="0" u="none" strike="noStrike" kern="1200" cap="none" spc="0" normalizeH="0" baseline="-2500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  <a:ea typeface="黑体" panose="02010609060101010101" pitchFamily="49" charset="-122"/>
                  <a:cs typeface="+mn-cs"/>
                </a:rPr>
                <a:t>2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auto">
            <a:xfrm>
              <a:off x="3888" y="2783"/>
              <a:ext cx="768" cy="328"/>
            </a:xfrm>
            <a:prstGeom prst="rect">
              <a:avLst/>
            </a:prstGeom>
            <a:noFill/>
            <a:ln w="1905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  <a:ea typeface="黑体" panose="02010609060101010101" pitchFamily="49" charset="-122"/>
                  <a:cs typeface="+mn-cs"/>
                </a:rPr>
                <a:t>S</a:t>
              </a:r>
              <a:r>
                <a:rPr kumimoji="0" lang="en-US" altLang="zh-CN" sz="1400" b="1" i="0" u="none" strike="noStrike" kern="1200" cap="none" spc="0" normalizeH="0" baseline="-2500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  <a:ea typeface="黑体" panose="02010609060101010101" pitchFamily="49" charset="-122"/>
                  <a:cs typeface="+mn-cs"/>
                </a:rPr>
                <a:t>1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Rectangle 38"/>
            <p:cNvSpPr>
              <a:spLocks noChangeArrowheads="1"/>
            </p:cNvSpPr>
            <p:nvPr/>
          </p:nvSpPr>
          <p:spPr bwMode="auto">
            <a:xfrm>
              <a:off x="3121" y="2783"/>
              <a:ext cx="768" cy="328"/>
            </a:xfrm>
            <a:prstGeom prst="rect">
              <a:avLst/>
            </a:prstGeom>
            <a:noFill/>
            <a:ln w="1905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  <a:ea typeface="黑体" panose="02010609060101010101" pitchFamily="49" charset="-122"/>
                  <a:cs typeface="+mn-cs"/>
                </a:rPr>
                <a:t>S</a:t>
              </a:r>
              <a:r>
                <a:rPr kumimoji="0" lang="en-US" altLang="zh-CN" sz="1400" b="1" i="0" u="none" strike="noStrike" kern="1200" cap="none" spc="0" normalizeH="0" baseline="-2500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Line 39"/>
            <p:cNvSpPr>
              <a:spLocks noChangeShapeType="1"/>
            </p:cNvSpPr>
            <p:nvPr/>
          </p:nvSpPr>
          <p:spPr bwMode="auto">
            <a:xfrm>
              <a:off x="3121" y="2783"/>
              <a:ext cx="1535" cy="0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Line 40"/>
            <p:cNvSpPr>
              <a:spLocks noChangeShapeType="1"/>
            </p:cNvSpPr>
            <p:nvPr/>
          </p:nvSpPr>
          <p:spPr bwMode="auto">
            <a:xfrm>
              <a:off x="3121" y="3111"/>
              <a:ext cx="1535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Line 41"/>
            <p:cNvSpPr>
              <a:spLocks noChangeShapeType="1"/>
            </p:cNvSpPr>
            <p:nvPr/>
          </p:nvSpPr>
          <p:spPr bwMode="auto">
            <a:xfrm>
              <a:off x="3121" y="3438"/>
              <a:ext cx="1535" cy="0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Line 42"/>
            <p:cNvSpPr>
              <a:spLocks noChangeShapeType="1"/>
            </p:cNvSpPr>
            <p:nvPr/>
          </p:nvSpPr>
          <p:spPr bwMode="auto">
            <a:xfrm>
              <a:off x="3121" y="2783"/>
              <a:ext cx="0" cy="655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Line 43"/>
            <p:cNvSpPr>
              <a:spLocks noChangeShapeType="1"/>
            </p:cNvSpPr>
            <p:nvPr/>
          </p:nvSpPr>
          <p:spPr bwMode="auto">
            <a:xfrm>
              <a:off x="3888" y="2783"/>
              <a:ext cx="0" cy="655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Line 44"/>
            <p:cNvSpPr>
              <a:spLocks noChangeShapeType="1"/>
            </p:cNvSpPr>
            <p:nvPr/>
          </p:nvSpPr>
          <p:spPr bwMode="auto">
            <a:xfrm>
              <a:off x="4656" y="3111"/>
              <a:ext cx="0" cy="326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Line 45"/>
            <p:cNvSpPr>
              <a:spLocks noChangeShapeType="1"/>
            </p:cNvSpPr>
            <p:nvPr/>
          </p:nvSpPr>
          <p:spPr bwMode="auto">
            <a:xfrm>
              <a:off x="4656" y="2783"/>
              <a:ext cx="0" cy="328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Line 46"/>
            <p:cNvSpPr>
              <a:spLocks noChangeShapeType="1"/>
            </p:cNvSpPr>
            <p:nvPr/>
          </p:nvSpPr>
          <p:spPr bwMode="auto">
            <a:xfrm>
              <a:off x="2948" y="2658"/>
              <a:ext cx="173" cy="125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37" name="Text Box 47"/>
            <p:cNvSpPr txBox="1"/>
            <p:nvPr/>
          </p:nvSpPr>
          <p:spPr>
            <a:xfrm>
              <a:off x="3311" y="2490"/>
              <a:ext cx="1232" cy="358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t">
              <a:spAutoFit/>
            </a:bodyPr>
            <a:lstStyle/>
            <a:p>
              <a:pPr>
                <a:buSzTx/>
                <a:buFont typeface="Arial" panose="020B0604020202020204" pitchFamily="34" charset="0"/>
              </a:pP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0       1</a:t>
              </a:r>
            </a:p>
          </p:txBody>
        </p:sp>
        <p:sp>
          <p:nvSpPr>
            <p:cNvPr id="13338" name="Text Box 48"/>
            <p:cNvSpPr txBox="1"/>
            <p:nvPr/>
          </p:nvSpPr>
          <p:spPr>
            <a:xfrm>
              <a:off x="2722" y="2800"/>
              <a:ext cx="384" cy="708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t">
              <a:spAutoFit/>
            </a:bodyPr>
            <a:lstStyle/>
            <a:p>
              <a:pPr>
                <a:lnSpc>
                  <a:spcPct val="120000"/>
                </a:lnSpc>
                <a:buSzTx/>
                <a:buFont typeface="Arial" panose="020B0604020202020204" pitchFamily="34" charset="0"/>
              </a:pP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</a:p>
            <a:p>
              <a:pPr>
                <a:lnSpc>
                  <a:spcPct val="120000"/>
                </a:lnSpc>
                <a:buSzTx/>
                <a:buFont typeface="Arial" panose="020B0604020202020204" pitchFamily="34" charset="0"/>
              </a:pP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401638" y="2719388"/>
          <a:ext cx="2370136" cy="152717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74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88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92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9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baseline="0" dirty="0" err="1">
                          <a:solidFill>
                            <a:schemeClr val="bg1"/>
                          </a:solidFill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Q</a:t>
                      </a:r>
                      <a:r>
                        <a:rPr lang="en-US" altLang="zh-CN" sz="1400" b="1" kern="1200" baseline="-25000" dirty="0" err="1">
                          <a:solidFill>
                            <a:schemeClr val="bg1"/>
                          </a:solidFill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n</a:t>
                      </a:r>
                      <a:endParaRPr lang="zh-CN" altLang="en-US" sz="1400" b="1" kern="1200" baseline="-25000" dirty="0">
                        <a:solidFill>
                          <a:schemeClr val="bg1"/>
                        </a:solidFill>
                        <a:latin typeface="+mn-lt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91464" marR="91464" marT="45729" marB="45729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kern="1200" baseline="0" dirty="0">
                          <a:solidFill>
                            <a:schemeClr val="bg1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→</a:t>
                      </a:r>
                    </a:p>
                  </a:txBody>
                  <a:tcPr marL="91464" marR="91464"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baseline="0" dirty="0">
                          <a:solidFill>
                            <a:schemeClr val="bg1"/>
                          </a:solidFill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Q</a:t>
                      </a:r>
                      <a:r>
                        <a:rPr lang="en-US" altLang="zh-CN" sz="1400" b="1" kern="1200" baseline="-25000" dirty="0">
                          <a:solidFill>
                            <a:schemeClr val="bg1"/>
                          </a:solidFill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n+1</a:t>
                      </a:r>
                      <a:endParaRPr lang="zh-CN" altLang="en-US" sz="1400" b="1" kern="1200" baseline="-25000" dirty="0">
                        <a:solidFill>
                          <a:schemeClr val="bg1"/>
                        </a:solidFill>
                        <a:latin typeface="+mn-lt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91464" marR="91464"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baseline="0" dirty="0">
                          <a:solidFill>
                            <a:srgbClr val="C00000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CP</a:t>
                      </a:r>
                      <a:endParaRPr lang="zh-CN" altLang="en-US" sz="1400" b="1" kern="1200" baseline="0" dirty="0">
                        <a:solidFill>
                          <a:srgbClr val="C00000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91464" marR="91464" marT="45729" marB="4572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baseline="0" dirty="0">
                          <a:solidFill>
                            <a:srgbClr val="C00000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D</a:t>
                      </a:r>
                      <a:endParaRPr lang="zh-CN" altLang="en-US" sz="1400" b="1" kern="1200" baseline="0" dirty="0">
                        <a:solidFill>
                          <a:srgbClr val="C00000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91464" marR="91464" marT="45729" marB="45729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5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64" marR="91464" marT="45729" marB="45729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kern="1200" baseline="0" dirty="0">
                          <a:solidFill>
                            <a:schemeClr val="bg1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→</a:t>
                      </a:r>
                    </a:p>
                  </a:txBody>
                  <a:tcPr marL="91464" marR="91464"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64" marR="91464"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64" marR="91464"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64" marR="91464" marT="45729" marB="45729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5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64" marR="91464" marT="45729" marB="45729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kern="1200" baseline="0" dirty="0">
                          <a:solidFill>
                            <a:schemeClr val="bg1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→</a:t>
                      </a:r>
                    </a:p>
                  </a:txBody>
                  <a:tcPr marL="91464" marR="91464"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64" marR="91464"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64" marR="91464"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64" marR="91464" marT="45729" marB="45729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5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64" marR="91464" marT="45729" marB="45729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kern="1200" baseline="0" dirty="0">
                          <a:solidFill>
                            <a:schemeClr val="bg1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→</a:t>
                      </a:r>
                    </a:p>
                  </a:txBody>
                  <a:tcPr marL="91464" marR="91464"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64" marR="91464"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64" marR="91464"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64" marR="91464" marT="45729" marB="45729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5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64" marR="91464" marT="45729" marB="45729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kern="1200" baseline="0" dirty="0">
                          <a:solidFill>
                            <a:schemeClr val="bg1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→</a:t>
                      </a:r>
                    </a:p>
                  </a:txBody>
                  <a:tcPr marL="91464" marR="91464"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64" marR="91464"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64" marR="91464"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64" marR="91464" marT="45729" marB="45729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8" name="Text Box 4"/>
          <p:cNvSpPr txBox="1"/>
          <p:nvPr/>
        </p:nvSpPr>
        <p:spPr>
          <a:xfrm>
            <a:off x="1049338" y="2395538"/>
            <a:ext cx="1071562" cy="3381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  <a:buSzTx/>
              <a:buFont typeface="Arial" panose="020B0604020202020204" pitchFamily="34" charset="0"/>
            </a:pP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驱动表</a:t>
            </a:r>
            <a:endParaRPr lang="zh-CN" altLang="en-US" sz="1600" b="1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9" name="表格 48"/>
          <p:cNvGraphicFramePr>
            <a:graphicFrameLocks noGrp="1"/>
          </p:cNvGraphicFramePr>
          <p:nvPr/>
        </p:nvGraphicFramePr>
        <p:xfrm>
          <a:off x="406400" y="4389438"/>
          <a:ext cx="3100388" cy="10668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04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93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kern="1200" baseline="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现态</a:t>
                      </a:r>
                      <a:endParaRPr lang="zh-CN" altLang="en-US" sz="1400" b="1" kern="1200" baseline="0" dirty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 marB="0" anchor="ctr" anchorCtr="1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kern="1200" dirty="0">
                          <a:latin typeface="+mj-lt"/>
                        </a:rPr>
                        <a:t>Q</a:t>
                      </a:r>
                      <a:r>
                        <a:rPr lang="en-US" altLang="zh-CN" sz="1400" kern="1200" baseline="30000" dirty="0">
                          <a:latin typeface="+mj-lt"/>
                        </a:rPr>
                        <a:t>n+1</a:t>
                      </a:r>
                      <a:r>
                        <a:rPr lang="en-US" altLang="zh-CN" sz="1400" kern="1200" baseline="0" dirty="0">
                          <a:latin typeface="+mj-lt"/>
                        </a:rPr>
                        <a:t>/ </a:t>
                      </a:r>
                      <a:r>
                        <a:rPr lang="en-US" altLang="zh-CN" sz="1400" kern="1200" baseline="0" dirty="0">
                          <a:solidFill>
                            <a:srgbClr val="C00000"/>
                          </a:solidFill>
                          <a:latin typeface="+mj-lt"/>
                        </a:rPr>
                        <a:t>Z</a:t>
                      </a:r>
                      <a:endParaRPr lang="zh-CN" altLang="en-US" sz="1400" b="1" kern="1200" baseline="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6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>
                          <a:latin typeface="+mj-lt"/>
                        </a:rPr>
                        <a:t>Q</a:t>
                      </a:r>
                      <a:r>
                        <a:rPr lang="en-US" altLang="zh-CN" sz="1400" b="1" baseline="30000" dirty="0" err="1">
                          <a:latin typeface="+mj-lt"/>
                        </a:rPr>
                        <a:t>n</a:t>
                      </a:r>
                      <a:endParaRPr lang="zh-CN" altLang="en-US" sz="1400" b="1" baseline="30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00CC"/>
                          </a:solidFill>
                          <a:latin typeface="+mj-lt"/>
                        </a:rPr>
                        <a:t>X</a:t>
                      </a:r>
                      <a:r>
                        <a:rPr lang="en-US" altLang="zh-CN" sz="1400" b="1" baseline="-25000" dirty="0">
                          <a:solidFill>
                            <a:srgbClr val="0000CC"/>
                          </a:solidFill>
                          <a:latin typeface="+mj-lt"/>
                        </a:rPr>
                        <a:t>1</a:t>
                      </a:r>
                      <a:r>
                        <a:rPr lang="en-US" altLang="zh-CN" sz="1400" b="1" dirty="0">
                          <a:solidFill>
                            <a:srgbClr val="0000CC"/>
                          </a:solidFill>
                          <a:latin typeface="+mj-lt"/>
                        </a:rPr>
                        <a:t>X</a:t>
                      </a:r>
                      <a:r>
                        <a:rPr lang="en-US" altLang="zh-CN" sz="1400" b="1" kern="1200" baseline="-25000" dirty="0">
                          <a:solidFill>
                            <a:srgbClr val="0000CC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400" b="1" dirty="0">
                          <a:solidFill>
                            <a:srgbClr val="0000CC"/>
                          </a:solidFill>
                          <a:latin typeface="+mj-lt"/>
                        </a:rPr>
                        <a:t>=00</a:t>
                      </a:r>
                      <a:endParaRPr lang="zh-CN" altLang="en-US" sz="1400" b="1" baseline="30000" dirty="0">
                        <a:solidFill>
                          <a:srgbClr val="0000CC"/>
                        </a:solidFill>
                        <a:latin typeface="+mj-lt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rgbClr val="0000CC"/>
                          </a:solidFill>
                          <a:latin typeface="+mj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altLang="zh-CN" sz="1400" b="1" kern="1200" baseline="-25000" dirty="0">
                          <a:solidFill>
                            <a:srgbClr val="0000CC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1400" b="1" kern="1200" dirty="0">
                          <a:solidFill>
                            <a:srgbClr val="0000CC"/>
                          </a:solidFill>
                          <a:latin typeface="+mj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altLang="zh-CN" sz="1400" b="1" kern="1200" baseline="-25000" dirty="0">
                          <a:solidFill>
                            <a:srgbClr val="0000CC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400" b="1" kern="1200" dirty="0">
                          <a:solidFill>
                            <a:srgbClr val="0000CC"/>
                          </a:solidFill>
                          <a:latin typeface="+mj-lt"/>
                          <a:ea typeface="+mn-ea"/>
                          <a:cs typeface="+mn-cs"/>
                        </a:rPr>
                        <a:t>=01</a:t>
                      </a:r>
                      <a:endParaRPr lang="zh-CN" altLang="en-US" sz="1400" b="1" kern="1200" baseline="30000" dirty="0">
                        <a:solidFill>
                          <a:srgbClr val="0000CC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00CC"/>
                          </a:solidFill>
                          <a:latin typeface="+mj-lt"/>
                        </a:rPr>
                        <a:t>X</a:t>
                      </a:r>
                      <a:r>
                        <a:rPr lang="en-US" altLang="zh-CN" sz="1400" b="1" baseline="-25000" dirty="0">
                          <a:solidFill>
                            <a:srgbClr val="0000CC"/>
                          </a:solidFill>
                          <a:latin typeface="+mj-lt"/>
                        </a:rPr>
                        <a:t>1</a:t>
                      </a:r>
                      <a:r>
                        <a:rPr lang="en-US" altLang="zh-CN" sz="1400" b="1" dirty="0">
                          <a:solidFill>
                            <a:srgbClr val="0000CC"/>
                          </a:solidFill>
                          <a:latin typeface="+mj-lt"/>
                        </a:rPr>
                        <a:t>X</a:t>
                      </a:r>
                      <a:r>
                        <a:rPr lang="en-US" altLang="zh-CN" sz="1400" b="1" kern="1200" baseline="-25000" dirty="0">
                          <a:solidFill>
                            <a:srgbClr val="0000CC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400" b="1" dirty="0">
                          <a:solidFill>
                            <a:srgbClr val="0000CC"/>
                          </a:solidFill>
                          <a:latin typeface="+mj-lt"/>
                        </a:rPr>
                        <a:t>=10</a:t>
                      </a:r>
                      <a:endParaRPr lang="zh-CN" altLang="en-US" sz="1400" b="1" baseline="30000" dirty="0">
                        <a:solidFill>
                          <a:srgbClr val="0000CC"/>
                        </a:solidFill>
                        <a:latin typeface="+mj-lt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4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r>
                        <a:rPr lang="en-US" altLang="zh-CN" sz="1400" b="1" kern="1200" baseline="-250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>
                          <a:latin typeface="+mj-lt"/>
                        </a:rPr>
                        <a:t>/ </a:t>
                      </a:r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r>
                        <a:rPr lang="en-US" altLang="zh-CN" sz="1400" b="1" kern="1200" baseline="-250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r>
                        <a:rPr lang="en-US" altLang="zh-CN" sz="1400" b="1" kern="1200" baseline="-250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4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 </a:t>
                      </a:r>
                      <a:r>
                        <a:rPr lang="en-US" altLang="zh-CN" sz="1400" b="1" dirty="0"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2</a:t>
                      </a:r>
                      <a:r>
                        <a:rPr lang="en-US" altLang="zh-CN" sz="1400" b="1" kern="1200" baseline="-250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r>
                        <a:rPr lang="en-US" altLang="zh-CN" sz="1400" b="1" kern="1200" baseline="-250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4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2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2</a:t>
                      </a:r>
                      <a:r>
                        <a:rPr lang="en-US" altLang="zh-CN" sz="1400" b="1" kern="1200" baseline="-250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>
                          <a:latin typeface="+mj-lt"/>
                        </a:rPr>
                        <a:t>/ </a:t>
                      </a:r>
                      <a:r>
                        <a:rPr lang="en-US" altLang="zh-CN" sz="14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1400" b="1" kern="1200" baseline="-250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>
                          <a:latin typeface="+mj-lt"/>
                        </a:rPr>
                        <a:t>/ </a:t>
                      </a:r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</a:t>
                      </a:r>
                      <a:r>
                        <a:rPr kumimoji="0" lang="en-US" altLang="zh-CN" sz="1400" b="1" kern="1200" baseline="-250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1400" b="1" kern="1200" baseline="-250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>
                          <a:latin typeface="+mj-lt"/>
                        </a:rPr>
                        <a:t>/ </a:t>
                      </a:r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49634"/>
              </p:ext>
            </p:extLst>
          </p:nvPr>
        </p:nvGraphicFramePr>
        <p:xfrm>
          <a:off x="4727575" y="1509713"/>
          <a:ext cx="4246561" cy="405490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99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98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46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7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2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38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23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541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081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47886">
                <a:tc gridSpan="4">
                  <a:txBody>
                    <a:bodyPr/>
                    <a:lstStyle/>
                    <a:p>
                      <a:pPr algn="l"/>
                      <a:r>
                        <a:rPr lang="zh-CN" altLang="en-US" sz="1400" b="1" kern="1200" baseline="0" dirty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输入及现态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baseline="0" dirty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次态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baseline="0" dirty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        输入    输出</a:t>
                      </a:r>
                    </a:p>
                  </a:txBody>
                  <a:tcPr marL="0" marR="0" marT="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2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j-lt"/>
                        </a:rPr>
                        <a:t>X</a:t>
                      </a:r>
                      <a:r>
                        <a:rPr lang="en-US" altLang="zh-CN" sz="1400" b="1" baseline="-25000" dirty="0">
                          <a:latin typeface="+mj-lt"/>
                        </a:rPr>
                        <a:t>1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altLang="zh-CN" sz="1400" b="1" kern="1200" baseline="-250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baseline="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1400" b="1" kern="1200" baseline="-250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400" b="1" kern="1200" baseline="300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</a:t>
                      </a:r>
                      <a:endParaRPr lang="zh-CN" altLang="en-US" sz="1400" b="1" kern="1200" baseline="300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j-lt"/>
                        </a:rPr>
                        <a:t>Q</a:t>
                      </a:r>
                      <a:r>
                        <a:rPr lang="en-US" altLang="zh-CN" sz="1400" b="1" baseline="-25000" dirty="0">
                          <a:latin typeface="+mj-lt"/>
                        </a:rPr>
                        <a:t>1</a:t>
                      </a:r>
                      <a:r>
                        <a:rPr lang="en-US" altLang="zh-CN" sz="1400" b="1" baseline="30000" dirty="0">
                          <a:latin typeface="+mj-lt"/>
                        </a:rPr>
                        <a:t>n</a:t>
                      </a:r>
                      <a:endParaRPr lang="zh-CN" altLang="en-US" sz="1400" b="1" baseline="30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j-lt"/>
                        </a:rPr>
                        <a:t>Q</a:t>
                      </a:r>
                      <a:r>
                        <a:rPr lang="en-US" altLang="zh-CN" sz="1400" b="1" baseline="-25000" dirty="0">
                          <a:latin typeface="+mj-lt"/>
                        </a:rPr>
                        <a:t>2</a:t>
                      </a:r>
                      <a:r>
                        <a:rPr lang="en-US" altLang="zh-CN" sz="1400" b="1" baseline="30000" dirty="0">
                          <a:latin typeface="+mj-lt"/>
                        </a:rPr>
                        <a:t>n+1</a:t>
                      </a:r>
                      <a:endParaRPr lang="zh-CN" altLang="en-US" sz="1400" b="1" baseline="30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j-lt"/>
                        </a:rPr>
                        <a:t>Q</a:t>
                      </a:r>
                      <a:r>
                        <a:rPr lang="en-US" altLang="zh-CN" sz="1400" b="1" baseline="-25000" dirty="0">
                          <a:latin typeface="+mj-lt"/>
                        </a:rPr>
                        <a:t>1</a:t>
                      </a:r>
                      <a:r>
                        <a:rPr lang="en-US" altLang="zh-CN" sz="1400" b="1" baseline="30000" dirty="0">
                          <a:latin typeface="+mj-lt"/>
                        </a:rPr>
                        <a:t>n+1</a:t>
                      </a:r>
                      <a:endParaRPr lang="zh-CN" altLang="en-US" sz="1400" b="1" baseline="30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baseline="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CP</a:t>
                      </a:r>
                      <a:r>
                        <a:rPr lang="en-US" altLang="zh-CN" sz="1400" b="1" kern="1200" baseline="-250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baseline="-250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baseline="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altLang="zh-CN" sz="1400" b="1" kern="1200" baseline="-250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baseline="-250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baseline="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CP</a:t>
                      </a:r>
                      <a:r>
                        <a:rPr lang="en-US" altLang="zh-CN" sz="1400" b="1" kern="1200" baseline="-250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baseline="-250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chemeClr val="bg2"/>
                          </a:solidFill>
                          <a:latin typeface="+mj-lt"/>
                        </a:rPr>
                        <a:t>D</a:t>
                      </a:r>
                      <a:r>
                        <a:rPr lang="en-US" altLang="zh-CN" sz="1400" b="1" baseline="-25000" dirty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chemeClr val="bg2"/>
                          </a:solidFill>
                          <a:latin typeface="+mj-lt"/>
                        </a:rPr>
                        <a:t>Z</a:t>
                      </a:r>
                      <a:endParaRPr lang="zh-CN" altLang="en-US" sz="1400" b="1" baseline="-25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3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33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rgbClr val="00B050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rgbClr val="00B05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B050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B050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B050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B050"/>
                          </a:solidFill>
                          <a:latin typeface="+mj-lt"/>
                        </a:rPr>
                        <a:t>X</a:t>
                      </a:r>
                      <a:endParaRPr lang="zh-CN" altLang="en-US" sz="1400" b="1" dirty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B050"/>
                          </a:solidFill>
                          <a:latin typeface="+mj-lt"/>
                        </a:rPr>
                        <a:t>X</a:t>
                      </a:r>
                      <a:endParaRPr lang="zh-CN" altLang="en-US" sz="1400" b="1" dirty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rgbClr val="00B050"/>
                          </a:solidFill>
                          <a:latin typeface="+mj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400" b="1" kern="1200" dirty="0">
                        <a:solidFill>
                          <a:srgbClr val="00B05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rgbClr val="00B050"/>
                          </a:solidFill>
                          <a:latin typeface="+mj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400" b="1" kern="1200" dirty="0">
                        <a:solidFill>
                          <a:srgbClr val="00B05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rgbClr val="00B050"/>
                          </a:solidFill>
                          <a:latin typeface="+mj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400" b="1" kern="1200" dirty="0">
                        <a:solidFill>
                          <a:srgbClr val="00B05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B050"/>
                          </a:solidFill>
                          <a:latin typeface="+mj-lt"/>
                        </a:rPr>
                        <a:t>X</a:t>
                      </a:r>
                      <a:endParaRPr lang="zh-CN" altLang="en-US" sz="1400" b="1" dirty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X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3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3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3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3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B050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B050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B050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B050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B050"/>
                          </a:solidFill>
                          <a:latin typeface="+mj-lt"/>
                        </a:rPr>
                        <a:t>X</a:t>
                      </a:r>
                      <a:endParaRPr lang="zh-CN" altLang="en-US" sz="1400" b="1" dirty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B050"/>
                          </a:solidFill>
                          <a:latin typeface="+mj-lt"/>
                        </a:rPr>
                        <a:t>X</a:t>
                      </a:r>
                      <a:endParaRPr lang="zh-CN" altLang="en-US" sz="1400" b="1" dirty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B050"/>
                          </a:solidFill>
                          <a:latin typeface="+mj-lt"/>
                        </a:rPr>
                        <a:t>X</a:t>
                      </a:r>
                      <a:endParaRPr lang="zh-CN" altLang="en-US" sz="1400" b="1" dirty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B050"/>
                          </a:solidFill>
                          <a:latin typeface="+mj-lt"/>
                        </a:rPr>
                        <a:t>X</a:t>
                      </a:r>
                      <a:endParaRPr lang="zh-CN" altLang="en-US" sz="1400" b="1" dirty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B050"/>
                          </a:solidFill>
                          <a:latin typeface="+mj-lt"/>
                        </a:rPr>
                        <a:t>X</a:t>
                      </a:r>
                      <a:endParaRPr lang="zh-CN" altLang="en-US" sz="1400" b="1" dirty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B050"/>
                          </a:solidFill>
                          <a:latin typeface="+mj-lt"/>
                        </a:rPr>
                        <a:t>X</a:t>
                      </a:r>
                      <a:endParaRPr lang="zh-CN" altLang="en-US" sz="1400" b="1" dirty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X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33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0 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0 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33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X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33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1 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2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bg2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bg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33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B050"/>
                          </a:solidFill>
                          <a:latin typeface="+mj-lt"/>
                        </a:rPr>
                        <a:t>1 </a:t>
                      </a:r>
                      <a:endParaRPr lang="zh-CN" altLang="en-US" sz="1400" b="1" dirty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B050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B050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B050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B050"/>
                          </a:solidFill>
                          <a:latin typeface="+mj-lt"/>
                        </a:rPr>
                        <a:t>X</a:t>
                      </a:r>
                      <a:endParaRPr lang="zh-CN" altLang="en-US" sz="1400" b="1" dirty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B050"/>
                          </a:solidFill>
                          <a:latin typeface="+mj-lt"/>
                        </a:rPr>
                        <a:t>X</a:t>
                      </a:r>
                      <a:endParaRPr lang="zh-CN" altLang="en-US" sz="1400" b="1" dirty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B050"/>
                          </a:solidFill>
                          <a:latin typeface="+mj-lt"/>
                        </a:rPr>
                        <a:t>X</a:t>
                      </a:r>
                      <a:endParaRPr lang="zh-CN" altLang="en-US" sz="1400" b="1" dirty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B050"/>
                          </a:solidFill>
                          <a:latin typeface="+mj-lt"/>
                        </a:rPr>
                        <a:t>X</a:t>
                      </a:r>
                      <a:endParaRPr lang="zh-CN" altLang="en-US" sz="1400" b="1" dirty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B050"/>
                          </a:solidFill>
                          <a:latin typeface="+mj-lt"/>
                        </a:rPr>
                        <a:t>X</a:t>
                      </a:r>
                      <a:endParaRPr lang="zh-CN" altLang="en-US" sz="1400" b="1" dirty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B050"/>
                          </a:solidFill>
                          <a:latin typeface="+mj-lt"/>
                        </a:rPr>
                        <a:t>X</a:t>
                      </a:r>
                      <a:endParaRPr lang="zh-CN" altLang="en-US" sz="1400" b="1" dirty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宋体" panose="02010600030101010101" pitchFamily="2" charset="-122"/>
                          <a:cs typeface="+mn-cs"/>
                        </a:rPr>
                        <a:t>X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Arial" panose="020B060402020202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33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6600CC"/>
                          </a:solidFill>
                          <a:latin typeface="+mj-lt"/>
                        </a:rPr>
                        <a:t>1 </a:t>
                      </a:r>
                      <a:endParaRPr lang="zh-CN" altLang="en-US" sz="1400" b="1" dirty="0">
                        <a:solidFill>
                          <a:srgbClr val="6600CC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6600CC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rgbClr val="6600CC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6600CC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rgbClr val="6600CC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6600CC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rgbClr val="6600CC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6600CC"/>
                          </a:solidFill>
                          <a:latin typeface="+mj-lt"/>
                        </a:rPr>
                        <a:t>X</a:t>
                      </a:r>
                      <a:endParaRPr lang="zh-CN" altLang="en-US" sz="1400" b="1" dirty="0">
                        <a:solidFill>
                          <a:srgbClr val="6600CC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6600CC"/>
                          </a:solidFill>
                          <a:latin typeface="+mj-lt"/>
                        </a:rPr>
                        <a:t>X</a:t>
                      </a:r>
                      <a:endParaRPr lang="zh-CN" altLang="en-US" sz="1400" b="1" dirty="0">
                        <a:solidFill>
                          <a:srgbClr val="6600CC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6600CC"/>
                          </a:solidFill>
                          <a:latin typeface="+mj-lt"/>
                        </a:rPr>
                        <a:t>X</a:t>
                      </a:r>
                      <a:endParaRPr lang="zh-CN" altLang="en-US" sz="1400" b="1" dirty="0">
                        <a:solidFill>
                          <a:srgbClr val="6600CC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6600CC"/>
                          </a:solidFill>
                          <a:latin typeface="+mj-lt"/>
                        </a:rPr>
                        <a:t>X</a:t>
                      </a:r>
                      <a:endParaRPr lang="zh-CN" altLang="en-US" sz="1400" b="1" dirty="0">
                        <a:solidFill>
                          <a:srgbClr val="6600CC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6600CC"/>
                          </a:solidFill>
                          <a:latin typeface="+mj-lt"/>
                        </a:rPr>
                        <a:t>X</a:t>
                      </a:r>
                      <a:endParaRPr lang="zh-CN" altLang="en-US" sz="1400" b="1" dirty="0">
                        <a:solidFill>
                          <a:srgbClr val="6600CC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6600CC"/>
                          </a:solidFill>
                          <a:latin typeface="+mj-lt"/>
                        </a:rPr>
                        <a:t>X</a:t>
                      </a:r>
                      <a:endParaRPr lang="zh-CN" altLang="en-US" sz="1400" b="1" dirty="0">
                        <a:solidFill>
                          <a:srgbClr val="6600CC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宋体" panose="02010600030101010101" pitchFamily="2" charset="-122"/>
                          <a:cs typeface="+mn-cs"/>
                        </a:rPr>
                        <a:t>X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600CC"/>
                        </a:solidFill>
                        <a:effectLst/>
                        <a:uLnTx/>
                        <a:uFillTx/>
                        <a:latin typeface="Arial" panose="020B060402020202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33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6600CC"/>
                          </a:solidFill>
                          <a:latin typeface="+mj-lt"/>
                        </a:rPr>
                        <a:t>1 </a:t>
                      </a:r>
                      <a:endParaRPr lang="zh-CN" altLang="en-US" sz="1400" b="1" dirty="0">
                        <a:solidFill>
                          <a:srgbClr val="6600CC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rgbClr val="6600CC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rgbClr val="6600CC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6600CC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rgbClr val="6600CC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6600CC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rgbClr val="6600CC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6600CC"/>
                          </a:solidFill>
                          <a:latin typeface="+mj-lt"/>
                        </a:rPr>
                        <a:t>X</a:t>
                      </a:r>
                      <a:endParaRPr lang="zh-CN" altLang="en-US" sz="1400" b="1" dirty="0">
                        <a:solidFill>
                          <a:srgbClr val="6600CC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6600CC"/>
                          </a:solidFill>
                          <a:latin typeface="+mj-lt"/>
                        </a:rPr>
                        <a:t>X</a:t>
                      </a:r>
                      <a:endParaRPr lang="zh-CN" altLang="en-US" sz="1400" b="1" dirty="0">
                        <a:solidFill>
                          <a:srgbClr val="6600CC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6600CC"/>
                          </a:solidFill>
                          <a:latin typeface="+mj-lt"/>
                        </a:rPr>
                        <a:t>X</a:t>
                      </a:r>
                      <a:endParaRPr lang="zh-CN" altLang="en-US" sz="1400" b="1" dirty="0">
                        <a:solidFill>
                          <a:srgbClr val="6600CC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6600CC"/>
                          </a:solidFill>
                          <a:latin typeface="+mj-lt"/>
                        </a:rPr>
                        <a:t>X</a:t>
                      </a:r>
                      <a:endParaRPr lang="zh-CN" altLang="en-US" sz="1400" b="1" dirty="0">
                        <a:solidFill>
                          <a:srgbClr val="6600CC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6600CC"/>
                          </a:solidFill>
                          <a:latin typeface="+mj-lt"/>
                        </a:rPr>
                        <a:t>X</a:t>
                      </a:r>
                      <a:endParaRPr lang="zh-CN" altLang="en-US" sz="1400" b="1" dirty="0">
                        <a:solidFill>
                          <a:srgbClr val="6600CC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6600CC"/>
                          </a:solidFill>
                          <a:latin typeface="+mj-lt"/>
                        </a:rPr>
                        <a:t>X</a:t>
                      </a:r>
                      <a:endParaRPr lang="zh-CN" altLang="en-US" sz="1400" b="1" dirty="0">
                        <a:solidFill>
                          <a:srgbClr val="6600CC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宋体" panose="02010600030101010101" pitchFamily="2" charset="-122"/>
                          <a:cs typeface="+mn-cs"/>
                        </a:rPr>
                        <a:t>X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600CC"/>
                        </a:solidFill>
                        <a:effectLst/>
                        <a:uLnTx/>
                        <a:uFillTx/>
                        <a:latin typeface="Arial" panose="020B060402020202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33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6600CC"/>
                          </a:solidFill>
                          <a:latin typeface="+mj-lt"/>
                        </a:rPr>
                        <a:t>1 </a:t>
                      </a:r>
                      <a:endParaRPr lang="zh-CN" altLang="en-US" sz="1400" b="1" dirty="0">
                        <a:solidFill>
                          <a:srgbClr val="6600CC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6600CC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rgbClr val="6600CC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6600CC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rgbClr val="6600CC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6600CC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rgbClr val="6600CC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6600CC"/>
                          </a:solidFill>
                          <a:latin typeface="+mj-lt"/>
                        </a:rPr>
                        <a:t>X</a:t>
                      </a:r>
                      <a:endParaRPr lang="zh-CN" altLang="en-US" sz="1400" b="1" dirty="0">
                        <a:solidFill>
                          <a:srgbClr val="6600CC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6600CC"/>
                          </a:solidFill>
                          <a:latin typeface="+mj-lt"/>
                        </a:rPr>
                        <a:t>X</a:t>
                      </a:r>
                      <a:endParaRPr lang="zh-CN" altLang="en-US" sz="1400" b="1" dirty="0">
                        <a:solidFill>
                          <a:srgbClr val="6600CC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6600CC"/>
                          </a:solidFill>
                          <a:latin typeface="+mj-lt"/>
                        </a:rPr>
                        <a:t>X</a:t>
                      </a:r>
                      <a:endParaRPr lang="zh-CN" altLang="en-US" sz="1400" b="1" dirty="0">
                        <a:solidFill>
                          <a:srgbClr val="6600CC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6600CC"/>
                          </a:solidFill>
                          <a:latin typeface="+mj-lt"/>
                        </a:rPr>
                        <a:t>X</a:t>
                      </a:r>
                      <a:endParaRPr lang="zh-CN" altLang="en-US" sz="1400" b="1" dirty="0">
                        <a:solidFill>
                          <a:srgbClr val="6600CC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6600CC"/>
                          </a:solidFill>
                          <a:latin typeface="+mj-lt"/>
                        </a:rPr>
                        <a:t>X</a:t>
                      </a:r>
                      <a:endParaRPr lang="zh-CN" altLang="en-US" sz="1400" b="1" dirty="0">
                        <a:solidFill>
                          <a:srgbClr val="6600CC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6600CC"/>
                          </a:solidFill>
                          <a:latin typeface="+mj-lt"/>
                        </a:rPr>
                        <a:t>X</a:t>
                      </a:r>
                      <a:endParaRPr lang="zh-CN" altLang="en-US" sz="1400" b="1" dirty="0">
                        <a:solidFill>
                          <a:srgbClr val="6600CC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宋体" panose="02010600030101010101" pitchFamily="2" charset="-122"/>
                          <a:cs typeface="+mn-cs"/>
                        </a:rPr>
                        <a:t>X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600CC"/>
                        </a:solidFill>
                        <a:effectLst/>
                        <a:uLnTx/>
                        <a:uFillTx/>
                        <a:latin typeface="Arial" panose="020B060402020202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333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rgbClr val="00B050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rgbClr val="00B05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rgbClr val="00B050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rgbClr val="00B05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B050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B050"/>
                          </a:solidFill>
                          <a:latin typeface="+mj-lt"/>
                        </a:rPr>
                        <a:t>1</a:t>
                      </a:r>
                      <a:endParaRPr lang="zh-CN" altLang="en-US" sz="1400" b="1" dirty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B050"/>
                          </a:solidFill>
                          <a:latin typeface="+mj-lt"/>
                        </a:rPr>
                        <a:t>X</a:t>
                      </a:r>
                      <a:endParaRPr lang="zh-CN" altLang="en-US" sz="1400" b="1" dirty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B050"/>
                          </a:solidFill>
                          <a:latin typeface="+mj-lt"/>
                        </a:rPr>
                        <a:t>X</a:t>
                      </a:r>
                      <a:endParaRPr lang="zh-CN" altLang="en-US" sz="1400" b="1" dirty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B050"/>
                          </a:solidFill>
                          <a:latin typeface="+mj-lt"/>
                        </a:rPr>
                        <a:t>X</a:t>
                      </a:r>
                      <a:endParaRPr lang="zh-CN" altLang="en-US" sz="1400" b="1" dirty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B050"/>
                          </a:solidFill>
                          <a:latin typeface="+mj-lt"/>
                        </a:rPr>
                        <a:t>X</a:t>
                      </a:r>
                      <a:endParaRPr lang="zh-CN" altLang="en-US" sz="1400" b="1" dirty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B050"/>
                          </a:solidFill>
                          <a:latin typeface="+mj-lt"/>
                        </a:rPr>
                        <a:t>X</a:t>
                      </a:r>
                      <a:endParaRPr lang="zh-CN" altLang="en-US" sz="1400" b="1" dirty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B050"/>
                          </a:solidFill>
                          <a:latin typeface="+mj-lt"/>
                        </a:rPr>
                        <a:t>X</a:t>
                      </a:r>
                      <a:endParaRPr lang="zh-CN" altLang="en-US" sz="1400" b="1" dirty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宋体" panose="02010600030101010101" pitchFamily="2" charset="-122"/>
                          <a:cs typeface="+mn-cs"/>
                        </a:rPr>
                        <a:t>X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Arial" panose="020B060402020202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grpSp>
        <p:nvGrpSpPr>
          <p:cNvPr id="67" name="组合 66"/>
          <p:cNvGrpSpPr/>
          <p:nvPr/>
        </p:nvGrpSpPr>
        <p:grpSpPr>
          <a:xfrm>
            <a:off x="5510213" y="3362325"/>
            <a:ext cx="657225" cy="1165225"/>
            <a:chOff x="5499365" y="2768402"/>
            <a:chExt cx="657378" cy="1164654"/>
          </a:xfrm>
        </p:grpSpPr>
        <p:sp>
          <p:nvSpPr>
            <p:cNvPr id="57" name="右中括号 56"/>
            <p:cNvSpPr/>
            <p:nvPr/>
          </p:nvSpPr>
          <p:spPr bwMode="auto">
            <a:xfrm rot="5400000">
              <a:off x="5787588" y="2480177"/>
              <a:ext cx="71403" cy="647851"/>
            </a:xfrm>
            <a:prstGeom prst="rightBracket">
              <a:avLst>
                <a:gd name="adj" fmla="val 88333"/>
              </a:avLst>
            </a:prstGeom>
            <a:noFill/>
            <a:ln w="12700" cap="flat" cmpd="sng" algn="ctr">
              <a:solidFill>
                <a:srgbClr val="FF0000"/>
              </a:solidFill>
              <a:prstDash val="solid"/>
              <a:miter lim="800000"/>
              <a:headEnd type="triangle" w="sm" len="sm"/>
              <a:tailEnd type="none" w="sm" len="sm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右中括号 57"/>
            <p:cNvSpPr/>
            <p:nvPr/>
          </p:nvSpPr>
          <p:spPr bwMode="auto">
            <a:xfrm rot="5400000">
              <a:off x="5778855" y="2688844"/>
              <a:ext cx="71403" cy="611329"/>
            </a:xfrm>
            <a:prstGeom prst="rightBracket">
              <a:avLst>
                <a:gd name="adj" fmla="val 88333"/>
              </a:avLst>
            </a:prstGeom>
            <a:noFill/>
            <a:ln w="12700" cap="flat" cmpd="sng" algn="ctr">
              <a:solidFill>
                <a:srgbClr val="FF0000"/>
              </a:solidFill>
              <a:prstDash val="solid"/>
              <a:miter lim="800000"/>
              <a:headEnd type="triangle" w="sm" len="sm"/>
              <a:tailEnd type="none" w="sm" len="sm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右中括号 58"/>
            <p:cNvSpPr/>
            <p:nvPr/>
          </p:nvSpPr>
          <p:spPr bwMode="auto">
            <a:xfrm rot="5400000">
              <a:off x="5797115" y="3573430"/>
              <a:ext cx="71402" cy="647851"/>
            </a:xfrm>
            <a:prstGeom prst="rightBracket">
              <a:avLst>
                <a:gd name="adj" fmla="val 88333"/>
              </a:avLst>
            </a:prstGeom>
            <a:noFill/>
            <a:ln w="12700" cap="flat" cmpd="sng" algn="ctr">
              <a:solidFill>
                <a:srgbClr val="FF0000"/>
              </a:solidFill>
              <a:prstDash val="solid"/>
              <a:miter lim="800000"/>
              <a:headEnd type="triangle" w="sm" len="sm"/>
              <a:tailEnd type="none" w="sm" len="sm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5795963" y="3209925"/>
            <a:ext cx="877887" cy="1101725"/>
            <a:chOff x="5786257" y="2615746"/>
            <a:chExt cx="876526" cy="1101278"/>
          </a:xfrm>
        </p:grpSpPr>
        <p:sp>
          <p:nvSpPr>
            <p:cNvPr id="62" name="右中括号 61"/>
            <p:cNvSpPr/>
            <p:nvPr/>
          </p:nvSpPr>
          <p:spPr bwMode="auto">
            <a:xfrm rot="16200000">
              <a:off x="6186439" y="2237754"/>
              <a:ext cx="71409" cy="827390"/>
            </a:xfrm>
            <a:prstGeom prst="rightBracket">
              <a:avLst>
                <a:gd name="adj" fmla="val 88333"/>
              </a:avLst>
            </a:prstGeom>
            <a:noFill/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右中括号 62"/>
            <p:cNvSpPr/>
            <p:nvPr/>
          </p:nvSpPr>
          <p:spPr bwMode="auto">
            <a:xfrm rot="16200000">
              <a:off x="6195156" y="2889179"/>
              <a:ext cx="71409" cy="863846"/>
            </a:xfrm>
            <a:prstGeom prst="rightBracket">
              <a:avLst>
                <a:gd name="adj" fmla="val 88333"/>
              </a:avLst>
            </a:prstGeom>
            <a:noFill/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右中括号 63"/>
            <p:cNvSpPr/>
            <p:nvPr/>
          </p:nvSpPr>
          <p:spPr bwMode="auto">
            <a:xfrm rot="16200000">
              <a:off x="6182476" y="3249397"/>
              <a:ext cx="71408" cy="863846"/>
            </a:xfrm>
            <a:prstGeom prst="rightBracket">
              <a:avLst>
                <a:gd name="adj" fmla="val 88333"/>
              </a:avLst>
            </a:prstGeom>
            <a:noFill/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3" name="Text Box 39"/>
          <p:cNvSpPr txBox="1"/>
          <p:nvPr/>
        </p:nvSpPr>
        <p:spPr>
          <a:xfrm>
            <a:off x="3214688" y="3454400"/>
            <a:ext cx="1150937" cy="7572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90000"/>
              </a:lnSpc>
              <a:buSzTx/>
              <a:buFont typeface="Arial" panose="020B0604020202020204" pitchFamily="34" charset="0"/>
            </a:pP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</a:t>
            </a:r>
            <a:r>
              <a:rPr lang="en-US" altLang="zh-CN" sz="1600" b="1" baseline="-25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</a:t>
            </a:r>
            <a:r>
              <a:rPr lang="zh-CN" altLang="en-US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：</a:t>
            </a: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00</a:t>
            </a:r>
            <a:r>
              <a:rPr lang="zh-CN" altLang="en-US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endParaRPr lang="en-US" altLang="zh-CN" sz="1600" b="1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  <a:buSzTx/>
              <a:buFont typeface="Arial" panose="020B0604020202020204" pitchFamily="34" charset="0"/>
            </a:pP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</a:t>
            </a:r>
            <a:r>
              <a:rPr lang="en-US" altLang="zh-CN" sz="1600" b="1" baseline="-25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zh-CN" altLang="en-US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：</a:t>
            </a: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01</a:t>
            </a:r>
          </a:p>
          <a:p>
            <a:pPr>
              <a:lnSpc>
                <a:spcPct val="90000"/>
              </a:lnSpc>
              <a:buSzTx/>
              <a:buFont typeface="Arial" panose="020B0604020202020204" pitchFamily="34" charset="0"/>
            </a:pP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</a:t>
            </a:r>
            <a:r>
              <a:rPr lang="en-US" altLang="zh-CN" sz="1600" b="1" baseline="-25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r>
              <a:rPr lang="zh-CN" altLang="en-US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：</a:t>
            </a: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10</a:t>
            </a:r>
            <a:endParaRPr lang="zh-CN" altLang="en-US" sz="1600" b="1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190500" y="2301875"/>
            <a:ext cx="4629150" cy="3240088"/>
            <a:chOff x="179512" y="1707654"/>
            <a:chExt cx="4630416" cy="3240360"/>
          </a:xfrm>
        </p:grpSpPr>
        <p:sp>
          <p:nvSpPr>
            <p:cNvPr id="13642" name="圆角矩形 248"/>
            <p:cNvSpPr/>
            <p:nvPr/>
          </p:nvSpPr>
          <p:spPr>
            <a:xfrm>
              <a:off x="179512" y="1707654"/>
              <a:ext cx="4176464" cy="3240360"/>
            </a:xfrm>
            <a:prstGeom prst="roundRect">
              <a:avLst>
                <a:gd name="adj" fmla="val 7005"/>
              </a:avLst>
            </a:prstGeom>
            <a:noFill/>
            <a:ln w="19050" cap="flat" cmpd="sng">
              <a:solidFill>
                <a:srgbClr val="C00000"/>
              </a:solidFill>
              <a:prstDash val="sysDash"/>
              <a:round/>
              <a:headEnd type="none" w="med" len="med"/>
              <a:tailEnd type="none" w="med" len="med"/>
            </a:ln>
          </p:spPr>
          <p:txBody>
            <a:bodyPr wrap="none" anchor="t"/>
            <a:lstStyle/>
            <a:p>
              <a:pPr algn="ctr">
                <a:buSzTx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" name="右箭头 50"/>
            <p:cNvSpPr/>
            <p:nvPr/>
          </p:nvSpPr>
          <p:spPr bwMode="auto">
            <a:xfrm>
              <a:off x="4378010" y="3147638"/>
              <a:ext cx="431918" cy="288949"/>
            </a:xfrm>
            <a:prstGeom prst="rightArrow">
              <a:avLst/>
            </a:prstGeom>
            <a:solidFill>
              <a:schemeClr val="tx2">
                <a:lumMod val="75000"/>
              </a:schemeClr>
            </a:solidFill>
            <a:ln w="19050" cap="flat" cmpd="sng" algn="ctr">
              <a:solidFill>
                <a:schemeClr val="accent5">
                  <a:lumMod val="2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6" name="组合 12"/>
          <p:cNvGrpSpPr/>
          <p:nvPr/>
        </p:nvGrpSpPr>
        <p:grpSpPr>
          <a:xfrm>
            <a:off x="4834255" y="874395"/>
            <a:ext cx="2124075" cy="521970"/>
            <a:chOff x="4429119" y="1000114"/>
            <a:chExt cx="1113777" cy="182972"/>
          </a:xfrm>
        </p:grpSpPr>
        <p:sp>
          <p:nvSpPr>
            <p:cNvPr id="13645" name="圆角矩形标注 13"/>
            <p:cNvSpPr/>
            <p:nvPr/>
          </p:nvSpPr>
          <p:spPr>
            <a:xfrm>
              <a:off x="4454668" y="1011892"/>
              <a:ext cx="1038267" cy="160287"/>
            </a:xfrm>
            <a:prstGeom prst="wedgeRoundRectCallout">
              <a:avLst>
                <a:gd name="adj1" fmla="val 64935"/>
                <a:gd name="adj2" fmla="val 94273"/>
                <a:gd name="adj3" fmla="val 16667"/>
              </a:avLst>
            </a:prstGeom>
            <a:solidFill>
              <a:schemeClr val="tx1"/>
            </a:solidFill>
            <a:ln w="19050" cap="flat" cmpd="sng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>
                <a:buSzTx/>
              </a:pPr>
              <a:endParaRPr lang="zh-CN" altLang="en-US" sz="14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646" name="Text Box 34"/>
            <p:cNvSpPr txBox="1"/>
            <p:nvPr/>
          </p:nvSpPr>
          <p:spPr>
            <a:xfrm>
              <a:off x="4429119" y="1000114"/>
              <a:ext cx="1113777" cy="182972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t">
              <a:spAutoFit/>
            </a:bodyPr>
            <a:lstStyle/>
            <a:p>
              <a:pPr>
                <a:buSzTx/>
              </a:pPr>
              <a:r>
                <a:rPr lang="zh-CN" altLang="en-US" sz="14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确定</a:t>
              </a:r>
              <a:r>
                <a:rPr lang="en-US" altLang="zh-CN" sz="14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CP</a:t>
              </a:r>
              <a:r>
                <a:rPr lang="en-US" altLang="zh-CN" sz="1400" b="1" baseline="-25000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zh-CN" altLang="en-US" sz="14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：看</a:t>
              </a:r>
              <a:r>
                <a:rPr lang="en-US" altLang="zh-CN" sz="14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en-US" altLang="zh-CN" sz="1400" b="1" baseline="-25000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1400" b="1" baseline="30000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zh-CN" altLang="en-US" sz="1400" b="1" dirty="0">
                  <a:solidFill>
                    <a:schemeClr val="bg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→</a:t>
              </a:r>
              <a:r>
                <a:rPr lang="en-US" altLang="zh-CN" sz="14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en-US" altLang="zh-CN" sz="1400" b="1" baseline="-25000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1400" b="1" baseline="30000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n+1</a:t>
              </a:r>
            </a:p>
            <a:p>
              <a:pPr>
                <a:buSzTx/>
              </a:pPr>
              <a:r>
                <a:rPr lang="zh-CN" altLang="en-US" sz="14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确定</a:t>
              </a:r>
              <a:r>
                <a:rPr lang="en-US" altLang="zh-CN" sz="14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CP</a:t>
              </a:r>
              <a:r>
                <a:rPr lang="en-US" altLang="zh-CN" sz="1400" b="1" baseline="-25000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zh-CN" altLang="en-US" sz="14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：看</a:t>
              </a:r>
              <a:r>
                <a:rPr lang="en-US" altLang="zh-CN" sz="14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en-US" altLang="zh-CN" sz="1400" b="1" baseline="-25000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1400" b="1" baseline="30000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zh-CN" altLang="en-US" sz="1400" b="1" dirty="0">
                  <a:solidFill>
                    <a:schemeClr val="bg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→</a:t>
              </a:r>
              <a:r>
                <a:rPr lang="en-US" altLang="zh-CN" sz="14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en-US" altLang="zh-CN" sz="1400" b="1" baseline="-25000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1400" b="1" baseline="30000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n+1</a:t>
              </a:r>
            </a:p>
          </p:txBody>
        </p:sp>
      </p:grpSp>
      <p:grpSp>
        <p:nvGrpSpPr>
          <p:cNvPr id="69" name="组合 12"/>
          <p:cNvGrpSpPr/>
          <p:nvPr/>
        </p:nvGrpSpPr>
        <p:grpSpPr>
          <a:xfrm>
            <a:off x="7031355" y="748665"/>
            <a:ext cx="2124075" cy="521970"/>
            <a:chOff x="4429119" y="1000114"/>
            <a:chExt cx="1113777" cy="188148"/>
          </a:xfrm>
        </p:grpSpPr>
        <p:sp>
          <p:nvSpPr>
            <p:cNvPr id="13648" name="圆角矩形标注 13"/>
            <p:cNvSpPr/>
            <p:nvPr/>
          </p:nvSpPr>
          <p:spPr>
            <a:xfrm>
              <a:off x="4454668" y="1011891"/>
              <a:ext cx="1038267" cy="160286"/>
            </a:xfrm>
            <a:prstGeom prst="wedgeRoundRectCallout">
              <a:avLst>
                <a:gd name="adj1" fmla="val 9519"/>
                <a:gd name="adj2" fmla="val 97301"/>
                <a:gd name="adj3" fmla="val 16667"/>
              </a:avLst>
            </a:prstGeom>
            <a:solidFill>
              <a:schemeClr val="tx1"/>
            </a:solidFill>
            <a:ln w="19050" cap="flat" cmpd="sng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>
                <a:buSzTx/>
              </a:pPr>
              <a:endParaRPr lang="zh-CN" altLang="en-US" sz="14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649" name="Text Box 34"/>
            <p:cNvSpPr txBox="1"/>
            <p:nvPr/>
          </p:nvSpPr>
          <p:spPr>
            <a:xfrm>
              <a:off x="4429119" y="1000114"/>
              <a:ext cx="1113777" cy="188148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t">
              <a:spAutoFit/>
            </a:bodyPr>
            <a:lstStyle/>
            <a:p>
              <a:pPr>
                <a:buSzTx/>
              </a:pPr>
              <a:r>
                <a:rPr lang="zh-CN" altLang="en-US" sz="14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确定</a:t>
              </a:r>
              <a:r>
                <a:rPr lang="en-US" altLang="zh-CN" sz="14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D</a:t>
              </a:r>
              <a:r>
                <a:rPr lang="en-US" altLang="zh-CN" sz="1400" b="1" baseline="-25000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zh-CN" altLang="en-US" sz="14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：看</a:t>
              </a:r>
              <a:r>
                <a:rPr lang="en-US" altLang="zh-CN" sz="14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CP</a:t>
              </a:r>
              <a:r>
                <a:rPr lang="en-US" altLang="zh-CN" sz="1400" b="1" baseline="-25000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 </a:t>
              </a:r>
              <a:r>
                <a:rPr lang="zh-CN" altLang="en-US" sz="14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和</a:t>
              </a:r>
              <a:r>
                <a:rPr lang="en-US" altLang="zh-CN" sz="14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en-US" altLang="zh-CN" sz="1400" b="1" baseline="-25000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1400" b="1" baseline="30000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n+1</a:t>
              </a:r>
            </a:p>
            <a:p>
              <a:pPr>
                <a:buSzTx/>
              </a:pPr>
              <a:r>
                <a:rPr lang="zh-CN" altLang="en-US" sz="14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确定</a:t>
              </a:r>
              <a:r>
                <a:rPr lang="en-US" altLang="zh-CN" sz="14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D</a:t>
              </a:r>
              <a:r>
                <a:rPr lang="en-US" altLang="zh-CN" sz="1400" b="1" baseline="-25000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zh-CN" altLang="en-US" sz="14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：看</a:t>
              </a:r>
              <a:r>
                <a:rPr lang="en-US" altLang="zh-CN" sz="14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CP</a:t>
              </a:r>
              <a:r>
                <a:rPr lang="en-US" altLang="zh-CN" sz="1400" b="1" baseline="-25000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</a:t>
              </a:r>
              <a:r>
                <a:rPr lang="zh-CN" altLang="en-US" sz="14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和</a:t>
              </a:r>
              <a:r>
                <a:rPr lang="en-US" altLang="zh-CN" sz="14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en-US" altLang="zh-CN" sz="1400" b="1" baseline="-25000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1400" b="1" baseline="30000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n+1</a:t>
              </a:r>
            </a:p>
          </p:txBody>
        </p:sp>
      </p:grpSp>
      <p:sp>
        <p:nvSpPr>
          <p:cNvPr id="13650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2075" tIns="46038" rIns="92075" bIns="46038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2"/>
                </a:solidFill>
              </a:rPr>
              <a:t>6</a:t>
            </a:fld>
            <a:endParaRPr lang="en-US" altLang="zh-CN" sz="1400" dirty="0">
              <a:solidFill>
                <a:schemeClr val="bg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939ADA-15D7-4632-89C1-222D51A1FEB6}"/>
              </a:ext>
            </a:extLst>
          </p:cNvPr>
          <p:cNvSpPr/>
          <p:nvPr/>
        </p:nvSpPr>
        <p:spPr bwMode="auto">
          <a:xfrm>
            <a:off x="4773715" y="2179164"/>
            <a:ext cx="486994" cy="624511"/>
          </a:xfrm>
          <a:prstGeom prst="rect">
            <a:avLst/>
          </a:prstGeom>
          <a:noFill/>
          <a:ln w="158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EA72FFE-91DC-4539-94B5-0C1A8AD3F02B}"/>
              </a:ext>
            </a:extLst>
          </p:cNvPr>
          <p:cNvSpPr/>
          <p:nvPr/>
        </p:nvSpPr>
        <p:spPr bwMode="auto">
          <a:xfrm>
            <a:off x="4759388" y="2999751"/>
            <a:ext cx="486994" cy="624511"/>
          </a:xfrm>
          <a:prstGeom prst="rect">
            <a:avLst/>
          </a:prstGeom>
          <a:noFill/>
          <a:ln w="158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CCD9CFE-0D32-4445-BC4A-32AED1FE66BA}"/>
              </a:ext>
            </a:extLst>
          </p:cNvPr>
          <p:cNvSpPr/>
          <p:nvPr/>
        </p:nvSpPr>
        <p:spPr bwMode="auto">
          <a:xfrm>
            <a:off x="4773715" y="3862387"/>
            <a:ext cx="486994" cy="624511"/>
          </a:xfrm>
          <a:prstGeom prst="rect">
            <a:avLst/>
          </a:prstGeom>
          <a:noFill/>
          <a:ln w="158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4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554023" grpId="0"/>
      <p:bldP spid="48" grpId="0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组合 216"/>
          <p:cNvGrpSpPr/>
          <p:nvPr/>
        </p:nvGrpSpPr>
        <p:grpSpPr>
          <a:xfrm>
            <a:off x="714375" y="1857375"/>
            <a:ext cx="7500938" cy="3981450"/>
            <a:chOff x="714348" y="1000114"/>
            <a:chExt cx="7500990" cy="3981892"/>
          </a:xfrm>
        </p:grpSpPr>
        <p:grpSp>
          <p:nvGrpSpPr>
            <p:cNvPr id="15362" name="组合 219"/>
            <p:cNvGrpSpPr/>
            <p:nvPr/>
          </p:nvGrpSpPr>
          <p:grpSpPr>
            <a:xfrm>
              <a:off x="6973310" y="2618962"/>
              <a:ext cx="956276" cy="338554"/>
              <a:chOff x="6973310" y="2618962"/>
              <a:chExt cx="956276" cy="338554"/>
            </a:xfrm>
          </p:grpSpPr>
          <p:sp>
            <p:nvSpPr>
              <p:cNvPr id="15363" name="Text Box 158"/>
              <p:cNvSpPr txBox="1"/>
              <p:nvPr/>
            </p:nvSpPr>
            <p:spPr>
              <a:xfrm>
                <a:off x="6973904" y="2619544"/>
                <a:ext cx="955682" cy="338176"/>
              </a:xfrm>
              <a:prstGeom prst="rect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  <a:buSzTx/>
                  <a:buFont typeface="Arial" panose="020B0604020202020204" pitchFamily="34" charset="0"/>
                </a:pPr>
                <a:r>
                  <a:rPr lang="en-US" altLang="zh-CN" sz="16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D</a:t>
                </a:r>
                <a:r>
                  <a:rPr lang="en-US" altLang="zh-CN" sz="16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 </a:t>
                </a:r>
                <a:r>
                  <a:rPr lang="en-US" altLang="zh-CN" sz="16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= Q</a:t>
                </a:r>
                <a:r>
                  <a:rPr lang="en-US" altLang="zh-CN" sz="16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  <a:r>
                  <a:rPr lang="en-US" altLang="zh-CN" sz="1600" b="1" baseline="30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n</a:t>
                </a:r>
              </a:p>
            </p:txBody>
          </p:sp>
          <p:sp>
            <p:nvSpPr>
              <p:cNvPr id="44" name="Line 152"/>
              <p:cNvSpPr>
                <a:spLocks noChangeShapeType="1"/>
              </p:cNvSpPr>
              <p:nvPr/>
            </p:nvSpPr>
            <p:spPr bwMode="auto">
              <a:xfrm>
                <a:off x="7500958" y="2686227"/>
                <a:ext cx="179388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5365" name="组合 113"/>
            <p:cNvGrpSpPr/>
            <p:nvPr/>
          </p:nvGrpSpPr>
          <p:grpSpPr>
            <a:xfrm>
              <a:off x="785786" y="1002432"/>
              <a:ext cx="2125229" cy="1538298"/>
              <a:chOff x="5920875" y="1050876"/>
              <a:chExt cx="3005282" cy="2043616"/>
            </a:xfrm>
          </p:grpSpPr>
          <p:sp>
            <p:nvSpPr>
              <p:cNvPr id="15366" name="Rectangle 6"/>
              <p:cNvSpPr/>
              <p:nvPr/>
            </p:nvSpPr>
            <p:spPr>
              <a:xfrm>
                <a:off x="8301459" y="1975170"/>
                <a:ext cx="517525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15367" name="Rectangle 7"/>
              <p:cNvSpPr/>
              <p:nvPr/>
            </p:nvSpPr>
            <p:spPr>
              <a:xfrm>
                <a:off x="7782347" y="1975170"/>
                <a:ext cx="519113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15368" name="Rectangle 8"/>
              <p:cNvSpPr/>
              <p:nvPr/>
            </p:nvSpPr>
            <p:spPr>
              <a:xfrm>
                <a:off x="7264822" y="1975170"/>
                <a:ext cx="517525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15369" name="Rectangle 9"/>
              <p:cNvSpPr/>
              <p:nvPr/>
            </p:nvSpPr>
            <p:spPr>
              <a:xfrm>
                <a:off x="6745709" y="1975170"/>
                <a:ext cx="519113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15370" name="Rectangle 10"/>
              <p:cNvSpPr/>
              <p:nvPr/>
            </p:nvSpPr>
            <p:spPr>
              <a:xfrm>
                <a:off x="8301459" y="1601977"/>
                <a:ext cx="517525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15371" name="Rectangle 11"/>
              <p:cNvSpPr/>
              <p:nvPr/>
            </p:nvSpPr>
            <p:spPr>
              <a:xfrm>
                <a:off x="7782347" y="1601977"/>
                <a:ext cx="519113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15372" name="Rectangle 12"/>
              <p:cNvSpPr/>
              <p:nvPr/>
            </p:nvSpPr>
            <p:spPr>
              <a:xfrm>
                <a:off x="7264822" y="1601977"/>
                <a:ext cx="517525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15373" name="Rectangle 13"/>
              <p:cNvSpPr/>
              <p:nvPr/>
            </p:nvSpPr>
            <p:spPr>
              <a:xfrm>
                <a:off x="6745709" y="1601977"/>
                <a:ext cx="519113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15374" name="Line 14"/>
              <p:cNvSpPr/>
              <p:nvPr/>
            </p:nvSpPr>
            <p:spPr>
              <a:xfrm>
                <a:off x="6745709" y="1601977"/>
                <a:ext cx="2073275" cy="0"/>
              </a:xfrm>
              <a:prstGeom prst="line">
                <a:avLst/>
              </a:prstGeom>
              <a:ln w="19050" cap="sq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5375" name="Line 15"/>
              <p:cNvSpPr/>
              <p:nvPr/>
            </p:nvSpPr>
            <p:spPr>
              <a:xfrm>
                <a:off x="6745709" y="1975170"/>
                <a:ext cx="2073275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5376" name="Line 17"/>
              <p:cNvSpPr/>
              <p:nvPr/>
            </p:nvSpPr>
            <p:spPr>
              <a:xfrm>
                <a:off x="6745709" y="1601977"/>
                <a:ext cx="0" cy="746386"/>
              </a:xfrm>
              <a:prstGeom prst="line">
                <a:avLst/>
              </a:prstGeom>
              <a:ln w="19050" cap="sq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5377" name="Line 18"/>
              <p:cNvSpPr/>
              <p:nvPr/>
            </p:nvSpPr>
            <p:spPr>
              <a:xfrm>
                <a:off x="7264822" y="1601977"/>
                <a:ext cx="0" cy="746386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5378" name="Line 19"/>
              <p:cNvSpPr/>
              <p:nvPr/>
            </p:nvSpPr>
            <p:spPr>
              <a:xfrm>
                <a:off x="7782347" y="1601977"/>
                <a:ext cx="0" cy="746386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5379" name="Line 20"/>
              <p:cNvSpPr/>
              <p:nvPr/>
            </p:nvSpPr>
            <p:spPr>
              <a:xfrm>
                <a:off x="8301459" y="1601977"/>
                <a:ext cx="0" cy="746386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5380" name="Line 21"/>
              <p:cNvSpPr/>
              <p:nvPr/>
            </p:nvSpPr>
            <p:spPr>
              <a:xfrm>
                <a:off x="8818984" y="1975170"/>
                <a:ext cx="0" cy="373193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5381" name="Line 22"/>
              <p:cNvSpPr/>
              <p:nvPr/>
            </p:nvSpPr>
            <p:spPr>
              <a:xfrm>
                <a:off x="8818984" y="1601977"/>
                <a:ext cx="0" cy="373193"/>
              </a:xfrm>
              <a:prstGeom prst="line">
                <a:avLst/>
              </a:prstGeom>
              <a:ln w="19050" cap="sq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5382" name="Line 23"/>
              <p:cNvSpPr/>
              <p:nvPr/>
            </p:nvSpPr>
            <p:spPr>
              <a:xfrm>
                <a:off x="6471072" y="1325245"/>
                <a:ext cx="274638" cy="276732"/>
              </a:xfrm>
              <a:prstGeom prst="line">
                <a:avLst/>
              </a:prstGeom>
              <a:ln w="19050" cap="sq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5383" name="Text Box 24"/>
              <p:cNvSpPr txBox="1"/>
              <p:nvPr/>
            </p:nvSpPr>
            <p:spPr>
              <a:xfrm>
                <a:off x="6737102" y="1274642"/>
                <a:ext cx="2189055" cy="36799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buSzTx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00      01      11      10</a:t>
                </a:r>
              </a:p>
            </p:txBody>
          </p:sp>
          <p:sp>
            <p:nvSpPr>
              <p:cNvPr id="15384" name="Text Box 25"/>
              <p:cNvSpPr txBox="1"/>
              <p:nvPr/>
            </p:nvSpPr>
            <p:spPr>
              <a:xfrm>
                <a:off x="6304856" y="1711086"/>
                <a:ext cx="504057" cy="138056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lnSpc>
                    <a:spcPct val="65000"/>
                  </a:lnSpc>
                  <a:spcBef>
                    <a:spcPts val="1200"/>
                  </a:spcBef>
                  <a:buSzTx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00</a:t>
                </a:r>
              </a:p>
              <a:p>
                <a:pPr>
                  <a:lnSpc>
                    <a:spcPct val="65000"/>
                  </a:lnSpc>
                  <a:spcBef>
                    <a:spcPts val="1200"/>
                  </a:spcBef>
                  <a:buSzTx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01</a:t>
                </a:r>
              </a:p>
              <a:p>
                <a:pPr>
                  <a:lnSpc>
                    <a:spcPct val="65000"/>
                  </a:lnSpc>
                  <a:spcBef>
                    <a:spcPts val="1200"/>
                  </a:spcBef>
                  <a:buSzTx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11</a:t>
                </a:r>
              </a:p>
              <a:p>
                <a:pPr>
                  <a:lnSpc>
                    <a:spcPct val="65000"/>
                  </a:lnSpc>
                  <a:spcBef>
                    <a:spcPts val="1200"/>
                  </a:spcBef>
                  <a:buSzTx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10</a:t>
                </a:r>
              </a:p>
            </p:txBody>
          </p:sp>
          <p:sp>
            <p:nvSpPr>
              <p:cNvPr id="15385" name="Text Box 26"/>
              <p:cNvSpPr txBox="1"/>
              <p:nvPr/>
            </p:nvSpPr>
            <p:spPr>
              <a:xfrm>
                <a:off x="5920875" y="1290465"/>
                <a:ext cx="860551" cy="36799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buSzTx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1200" b="1" baseline="-2500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1200" b="1" baseline="-2500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15386" name="Text Box 27"/>
              <p:cNvSpPr txBox="1"/>
              <p:nvPr/>
            </p:nvSpPr>
            <p:spPr>
              <a:xfrm>
                <a:off x="6362587" y="1050876"/>
                <a:ext cx="1036175" cy="36799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buSzTx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Q</a:t>
                </a:r>
                <a:r>
                  <a:rPr lang="en-US" altLang="zh-CN" sz="1200" b="1" baseline="-2500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r>
                  <a:rPr lang="en-US" altLang="zh-CN" sz="1200" b="1" baseline="3000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Q</a:t>
                </a:r>
                <a:r>
                  <a:rPr lang="en-US" altLang="zh-CN" sz="1200" b="1" baseline="-2500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lang="en-US" altLang="zh-CN" sz="1200" b="1" baseline="3000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</a:p>
            </p:txBody>
          </p:sp>
          <p:sp>
            <p:nvSpPr>
              <p:cNvPr id="15387" name="Rectangle 6"/>
              <p:cNvSpPr/>
              <p:nvPr/>
            </p:nvSpPr>
            <p:spPr>
              <a:xfrm>
                <a:off x="8303520" y="2721299"/>
                <a:ext cx="517525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15388" name="Rectangle 7"/>
              <p:cNvSpPr/>
              <p:nvPr/>
            </p:nvSpPr>
            <p:spPr>
              <a:xfrm>
                <a:off x="7784408" y="2721299"/>
                <a:ext cx="519113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15389" name="Rectangle 8"/>
              <p:cNvSpPr/>
              <p:nvPr/>
            </p:nvSpPr>
            <p:spPr>
              <a:xfrm>
                <a:off x="7266883" y="2721299"/>
                <a:ext cx="517525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15390" name="Rectangle 9"/>
              <p:cNvSpPr/>
              <p:nvPr/>
            </p:nvSpPr>
            <p:spPr>
              <a:xfrm>
                <a:off x="6747770" y="2721299"/>
                <a:ext cx="519113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15391" name="Rectangle 10"/>
              <p:cNvSpPr/>
              <p:nvPr/>
            </p:nvSpPr>
            <p:spPr>
              <a:xfrm>
                <a:off x="8303520" y="2348106"/>
                <a:ext cx="517525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15392" name="Rectangle 11"/>
              <p:cNvSpPr/>
              <p:nvPr/>
            </p:nvSpPr>
            <p:spPr>
              <a:xfrm>
                <a:off x="7784408" y="2348106"/>
                <a:ext cx="519113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15393" name="Rectangle 12"/>
              <p:cNvSpPr/>
              <p:nvPr/>
            </p:nvSpPr>
            <p:spPr>
              <a:xfrm>
                <a:off x="7266883" y="2348106"/>
                <a:ext cx="517525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15394" name="Rectangle 13"/>
              <p:cNvSpPr/>
              <p:nvPr/>
            </p:nvSpPr>
            <p:spPr>
              <a:xfrm>
                <a:off x="6747770" y="2348106"/>
                <a:ext cx="519113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15395" name="Line 15"/>
              <p:cNvSpPr/>
              <p:nvPr/>
            </p:nvSpPr>
            <p:spPr>
              <a:xfrm>
                <a:off x="6747770" y="2721299"/>
                <a:ext cx="2073275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5396" name="Line 17"/>
              <p:cNvSpPr/>
              <p:nvPr/>
            </p:nvSpPr>
            <p:spPr>
              <a:xfrm>
                <a:off x="6747770" y="2348106"/>
                <a:ext cx="0" cy="746386"/>
              </a:xfrm>
              <a:prstGeom prst="line">
                <a:avLst/>
              </a:prstGeom>
              <a:ln w="19050" cap="sq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5397" name="Line 18"/>
              <p:cNvSpPr/>
              <p:nvPr/>
            </p:nvSpPr>
            <p:spPr>
              <a:xfrm>
                <a:off x="7266883" y="2348106"/>
                <a:ext cx="0" cy="746386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5398" name="Line 19"/>
              <p:cNvSpPr/>
              <p:nvPr/>
            </p:nvSpPr>
            <p:spPr>
              <a:xfrm>
                <a:off x="7784408" y="2348106"/>
                <a:ext cx="0" cy="746386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5399" name="Line 20"/>
              <p:cNvSpPr/>
              <p:nvPr/>
            </p:nvSpPr>
            <p:spPr>
              <a:xfrm>
                <a:off x="8303520" y="2348106"/>
                <a:ext cx="0" cy="746386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5400" name="Line 21"/>
              <p:cNvSpPr/>
              <p:nvPr/>
            </p:nvSpPr>
            <p:spPr>
              <a:xfrm>
                <a:off x="8821045" y="2721299"/>
                <a:ext cx="0" cy="373193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5401" name="Line 22"/>
              <p:cNvSpPr/>
              <p:nvPr/>
            </p:nvSpPr>
            <p:spPr>
              <a:xfrm>
                <a:off x="8821045" y="2348106"/>
                <a:ext cx="0" cy="373193"/>
              </a:xfrm>
              <a:prstGeom prst="line">
                <a:avLst/>
              </a:prstGeom>
              <a:ln w="19050" cap="sq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sp>
          <p:nvSpPr>
            <p:cNvPr id="15402" name="Text Box 151"/>
            <p:cNvSpPr txBox="1"/>
            <p:nvPr/>
          </p:nvSpPr>
          <p:spPr>
            <a:xfrm>
              <a:off x="714348" y="2590966"/>
              <a:ext cx="2744807" cy="338176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SzTx/>
                <a:buFont typeface="Arial" panose="020B0604020202020204" pitchFamily="34" charset="0"/>
              </a:pPr>
              <a:r>
                <a:rPr lang="en-US" altLang="zh-CN" sz="16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CP</a:t>
              </a:r>
              <a:r>
                <a:rPr lang="en-US" altLang="zh-CN" sz="16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 </a:t>
              </a:r>
              <a:r>
                <a:rPr lang="en-US" altLang="zh-CN" sz="16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= X</a:t>
              </a:r>
              <a:r>
                <a:rPr lang="en-US" altLang="zh-CN" sz="16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zh-CN" sz="16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Q</a:t>
              </a:r>
              <a:r>
                <a:rPr lang="en-US" altLang="zh-CN" sz="16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zh-CN" sz="1600" b="1" baseline="30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</a:t>
              </a:r>
              <a:r>
                <a:rPr lang="en-US" altLang="zh-CN" sz="16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+Q</a:t>
              </a:r>
              <a:r>
                <a:rPr lang="en-US" altLang="zh-CN" sz="16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zh-CN" sz="1600" b="1" baseline="30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 </a:t>
              </a:r>
              <a:r>
                <a:rPr lang="en-US" altLang="zh-CN" sz="16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r>
                <a:rPr lang="en-US" altLang="zh-CN" sz="16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zh-CN" sz="16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+ X</a:t>
              </a:r>
              <a:r>
                <a:rPr lang="en-US" altLang="zh-CN" sz="16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zh-CN" sz="16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Q</a:t>
              </a:r>
              <a:r>
                <a:rPr lang="en-US" altLang="zh-CN" sz="16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zh-CN" sz="1600" b="1" baseline="30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15403" name="AutoShape 43"/>
            <p:cNvSpPr/>
            <p:nvPr/>
          </p:nvSpPr>
          <p:spPr>
            <a:xfrm>
              <a:off x="1776881" y="1734125"/>
              <a:ext cx="684000" cy="468000"/>
            </a:xfrm>
            <a:prstGeom prst="roundRect">
              <a:avLst>
                <a:gd name="adj" fmla="val 16667"/>
              </a:avLst>
            </a:prstGeom>
            <a:noFill/>
            <a:ln w="19050" cap="sq" cmpd="sng">
              <a:solidFill>
                <a:srgbClr val="99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buSzTx/>
              </a:pPr>
              <a:endPara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404" name="AutoShape 43"/>
            <p:cNvSpPr/>
            <p:nvPr/>
          </p:nvSpPr>
          <p:spPr>
            <a:xfrm>
              <a:off x="2137167" y="2000246"/>
              <a:ext cx="648000" cy="504000"/>
            </a:xfrm>
            <a:prstGeom prst="roundRect">
              <a:avLst>
                <a:gd name="adj" fmla="val 16667"/>
              </a:avLst>
            </a:prstGeom>
            <a:noFill/>
            <a:ln w="19050" cap="sq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buSzTx/>
              </a:pPr>
              <a:endPara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405" name="AutoShape 43"/>
            <p:cNvSpPr/>
            <p:nvPr/>
          </p:nvSpPr>
          <p:spPr>
            <a:xfrm>
              <a:off x="2137167" y="1735926"/>
              <a:ext cx="648000" cy="468000"/>
            </a:xfrm>
            <a:prstGeom prst="roundRect">
              <a:avLst>
                <a:gd name="adj" fmla="val 16667"/>
              </a:avLst>
            </a:prstGeom>
            <a:noFill/>
            <a:ln w="19050" cap="sq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buSzTx/>
              </a:pPr>
              <a:endPara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406" name="Text Box 158"/>
            <p:cNvSpPr txBox="1"/>
            <p:nvPr/>
          </p:nvSpPr>
          <p:spPr>
            <a:xfrm>
              <a:off x="1493816" y="4643831"/>
              <a:ext cx="957269" cy="338175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SzTx/>
                <a:buFont typeface="Arial" panose="020B0604020202020204" pitchFamily="34" charset="0"/>
              </a:pPr>
              <a:r>
                <a:rPr lang="en-US" altLang="zh-CN" sz="16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D</a:t>
              </a:r>
              <a:r>
                <a:rPr lang="en-US" altLang="zh-CN" sz="16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 </a:t>
              </a:r>
              <a:r>
                <a:rPr lang="en-US" altLang="zh-CN" sz="16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= Q</a:t>
              </a:r>
              <a:r>
                <a:rPr lang="en-US" altLang="zh-CN" sz="16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zh-CN" sz="1600" b="1" baseline="30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</a:t>
              </a:r>
            </a:p>
          </p:txBody>
        </p:sp>
        <p:grpSp>
          <p:nvGrpSpPr>
            <p:cNvPr id="15407" name="组合 113"/>
            <p:cNvGrpSpPr/>
            <p:nvPr/>
          </p:nvGrpSpPr>
          <p:grpSpPr>
            <a:xfrm>
              <a:off x="812689" y="3003798"/>
              <a:ext cx="2125229" cy="1538298"/>
              <a:chOff x="5920875" y="1050876"/>
              <a:chExt cx="3005282" cy="2043616"/>
            </a:xfrm>
          </p:grpSpPr>
          <p:sp>
            <p:nvSpPr>
              <p:cNvPr id="15408" name="Rectangle 6"/>
              <p:cNvSpPr/>
              <p:nvPr/>
            </p:nvSpPr>
            <p:spPr>
              <a:xfrm>
                <a:off x="8301459" y="1975170"/>
                <a:ext cx="517525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15409" name="Rectangle 7"/>
              <p:cNvSpPr/>
              <p:nvPr/>
            </p:nvSpPr>
            <p:spPr>
              <a:xfrm>
                <a:off x="7782347" y="1975170"/>
                <a:ext cx="519113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15410" name="Rectangle 8"/>
              <p:cNvSpPr/>
              <p:nvPr/>
            </p:nvSpPr>
            <p:spPr>
              <a:xfrm>
                <a:off x="7264822" y="1975170"/>
                <a:ext cx="517525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15411" name="Rectangle 9"/>
              <p:cNvSpPr/>
              <p:nvPr/>
            </p:nvSpPr>
            <p:spPr>
              <a:xfrm>
                <a:off x="6745709" y="1975170"/>
                <a:ext cx="519113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15412" name="Rectangle 10"/>
              <p:cNvSpPr/>
              <p:nvPr/>
            </p:nvSpPr>
            <p:spPr>
              <a:xfrm>
                <a:off x="8301459" y="1601977"/>
                <a:ext cx="517525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15413" name="Rectangle 11"/>
              <p:cNvSpPr/>
              <p:nvPr/>
            </p:nvSpPr>
            <p:spPr>
              <a:xfrm>
                <a:off x="7782347" y="1601977"/>
                <a:ext cx="519113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15414" name="Rectangle 12"/>
              <p:cNvSpPr/>
              <p:nvPr/>
            </p:nvSpPr>
            <p:spPr>
              <a:xfrm>
                <a:off x="7264822" y="1601977"/>
                <a:ext cx="517525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15415" name="Rectangle 13"/>
              <p:cNvSpPr/>
              <p:nvPr/>
            </p:nvSpPr>
            <p:spPr>
              <a:xfrm>
                <a:off x="6745709" y="1601977"/>
                <a:ext cx="519113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15416" name="Line 14"/>
              <p:cNvSpPr/>
              <p:nvPr/>
            </p:nvSpPr>
            <p:spPr>
              <a:xfrm>
                <a:off x="6745709" y="1601977"/>
                <a:ext cx="2073275" cy="0"/>
              </a:xfrm>
              <a:prstGeom prst="line">
                <a:avLst/>
              </a:prstGeom>
              <a:ln w="19050" cap="sq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5417" name="Line 15"/>
              <p:cNvSpPr/>
              <p:nvPr/>
            </p:nvSpPr>
            <p:spPr>
              <a:xfrm>
                <a:off x="6745709" y="1975170"/>
                <a:ext cx="2073275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5418" name="Line 17"/>
              <p:cNvSpPr/>
              <p:nvPr/>
            </p:nvSpPr>
            <p:spPr>
              <a:xfrm>
                <a:off x="6745709" y="1601977"/>
                <a:ext cx="0" cy="746386"/>
              </a:xfrm>
              <a:prstGeom prst="line">
                <a:avLst/>
              </a:prstGeom>
              <a:ln w="19050" cap="sq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5419" name="Line 18"/>
              <p:cNvSpPr/>
              <p:nvPr/>
            </p:nvSpPr>
            <p:spPr>
              <a:xfrm>
                <a:off x="7264822" y="1601977"/>
                <a:ext cx="0" cy="746386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5420" name="Line 19"/>
              <p:cNvSpPr/>
              <p:nvPr/>
            </p:nvSpPr>
            <p:spPr>
              <a:xfrm>
                <a:off x="7782347" y="1601977"/>
                <a:ext cx="0" cy="746386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5421" name="Line 20"/>
              <p:cNvSpPr/>
              <p:nvPr/>
            </p:nvSpPr>
            <p:spPr>
              <a:xfrm>
                <a:off x="8301459" y="1601977"/>
                <a:ext cx="0" cy="746386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5422" name="Line 21"/>
              <p:cNvSpPr/>
              <p:nvPr/>
            </p:nvSpPr>
            <p:spPr>
              <a:xfrm>
                <a:off x="8818984" y="1975170"/>
                <a:ext cx="0" cy="373193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5423" name="Line 22"/>
              <p:cNvSpPr/>
              <p:nvPr/>
            </p:nvSpPr>
            <p:spPr>
              <a:xfrm>
                <a:off x="8818984" y="1601977"/>
                <a:ext cx="0" cy="373193"/>
              </a:xfrm>
              <a:prstGeom prst="line">
                <a:avLst/>
              </a:prstGeom>
              <a:ln w="19050" cap="sq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5424" name="Line 23"/>
              <p:cNvSpPr/>
              <p:nvPr/>
            </p:nvSpPr>
            <p:spPr>
              <a:xfrm>
                <a:off x="6471072" y="1325245"/>
                <a:ext cx="274638" cy="276732"/>
              </a:xfrm>
              <a:prstGeom prst="line">
                <a:avLst/>
              </a:prstGeom>
              <a:ln w="19050" cap="sq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5425" name="Text Box 24"/>
              <p:cNvSpPr txBox="1"/>
              <p:nvPr/>
            </p:nvSpPr>
            <p:spPr>
              <a:xfrm>
                <a:off x="6737102" y="1274642"/>
                <a:ext cx="2189055" cy="36799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buSzTx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00       01     11      10</a:t>
                </a:r>
              </a:p>
            </p:txBody>
          </p:sp>
          <p:sp>
            <p:nvSpPr>
              <p:cNvPr id="15426" name="Text Box 25"/>
              <p:cNvSpPr txBox="1"/>
              <p:nvPr/>
            </p:nvSpPr>
            <p:spPr>
              <a:xfrm>
                <a:off x="6304856" y="1711086"/>
                <a:ext cx="504057" cy="138056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lnSpc>
                    <a:spcPct val="65000"/>
                  </a:lnSpc>
                  <a:spcBef>
                    <a:spcPts val="1200"/>
                  </a:spcBef>
                  <a:buSzTx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00</a:t>
                </a:r>
              </a:p>
              <a:p>
                <a:pPr>
                  <a:lnSpc>
                    <a:spcPct val="65000"/>
                  </a:lnSpc>
                  <a:spcBef>
                    <a:spcPts val="1200"/>
                  </a:spcBef>
                  <a:buSzTx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01</a:t>
                </a:r>
              </a:p>
              <a:p>
                <a:pPr>
                  <a:lnSpc>
                    <a:spcPct val="65000"/>
                  </a:lnSpc>
                  <a:spcBef>
                    <a:spcPts val="1200"/>
                  </a:spcBef>
                  <a:buSzTx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11</a:t>
                </a:r>
              </a:p>
              <a:p>
                <a:pPr>
                  <a:lnSpc>
                    <a:spcPct val="65000"/>
                  </a:lnSpc>
                  <a:spcBef>
                    <a:spcPts val="1200"/>
                  </a:spcBef>
                  <a:buSzTx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10</a:t>
                </a:r>
              </a:p>
            </p:txBody>
          </p:sp>
          <p:sp>
            <p:nvSpPr>
              <p:cNvPr id="15427" name="Text Box 26"/>
              <p:cNvSpPr txBox="1"/>
              <p:nvPr/>
            </p:nvSpPr>
            <p:spPr>
              <a:xfrm>
                <a:off x="5920875" y="1290465"/>
                <a:ext cx="860551" cy="36799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buSzTx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1200" b="1" baseline="-2500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1200" b="1" baseline="-2500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15428" name="Text Box 27"/>
              <p:cNvSpPr txBox="1"/>
              <p:nvPr/>
            </p:nvSpPr>
            <p:spPr>
              <a:xfrm>
                <a:off x="6362587" y="1050876"/>
                <a:ext cx="998131" cy="36799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buSzTx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Q</a:t>
                </a:r>
                <a:r>
                  <a:rPr lang="en-US" altLang="zh-CN" sz="1200" b="1" baseline="-2500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r>
                  <a:rPr lang="en-US" altLang="zh-CN" sz="1200" b="1" baseline="3000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Q</a:t>
                </a:r>
                <a:r>
                  <a:rPr lang="en-US" altLang="zh-CN" sz="1200" b="1" baseline="-2500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lang="en-US" altLang="zh-CN" sz="1200" b="1" baseline="3000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</a:p>
            </p:txBody>
          </p:sp>
          <p:sp>
            <p:nvSpPr>
              <p:cNvPr id="15429" name="Rectangle 6"/>
              <p:cNvSpPr/>
              <p:nvPr/>
            </p:nvSpPr>
            <p:spPr>
              <a:xfrm>
                <a:off x="8303520" y="2721299"/>
                <a:ext cx="517525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15430" name="Rectangle 7"/>
              <p:cNvSpPr/>
              <p:nvPr/>
            </p:nvSpPr>
            <p:spPr>
              <a:xfrm>
                <a:off x="7784408" y="2721299"/>
                <a:ext cx="519113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15431" name="Rectangle 8"/>
              <p:cNvSpPr/>
              <p:nvPr/>
            </p:nvSpPr>
            <p:spPr>
              <a:xfrm>
                <a:off x="7266883" y="2721299"/>
                <a:ext cx="517525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15432" name="Rectangle 9"/>
              <p:cNvSpPr/>
              <p:nvPr/>
            </p:nvSpPr>
            <p:spPr>
              <a:xfrm>
                <a:off x="6747770" y="2721299"/>
                <a:ext cx="519113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15433" name="Rectangle 10"/>
              <p:cNvSpPr/>
              <p:nvPr/>
            </p:nvSpPr>
            <p:spPr>
              <a:xfrm>
                <a:off x="8303520" y="2348106"/>
                <a:ext cx="517525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15434" name="Rectangle 11"/>
              <p:cNvSpPr/>
              <p:nvPr/>
            </p:nvSpPr>
            <p:spPr>
              <a:xfrm>
                <a:off x="7784408" y="2348106"/>
                <a:ext cx="519113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15435" name="Rectangle 12"/>
              <p:cNvSpPr/>
              <p:nvPr/>
            </p:nvSpPr>
            <p:spPr>
              <a:xfrm>
                <a:off x="7266883" y="2348106"/>
                <a:ext cx="517525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15436" name="Rectangle 13"/>
              <p:cNvSpPr/>
              <p:nvPr/>
            </p:nvSpPr>
            <p:spPr>
              <a:xfrm>
                <a:off x="6747770" y="2348106"/>
                <a:ext cx="519113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15437" name="Line 15"/>
              <p:cNvSpPr/>
              <p:nvPr/>
            </p:nvSpPr>
            <p:spPr>
              <a:xfrm>
                <a:off x="6747770" y="2721299"/>
                <a:ext cx="2073275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5438" name="Line 17"/>
              <p:cNvSpPr/>
              <p:nvPr/>
            </p:nvSpPr>
            <p:spPr>
              <a:xfrm>
                <a:off x="6747770" y="2348106"/>
                <a:ext cx="0" cy="746386"/>
              </a:xfrm>
              <a:prstGeom prst="line">
                <a:avLst/>
              </a:prstGeom>
              <a:ln w="19050" cap="sq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5439" name="Line 18"/>
              <p:cNvSpPr/>
              <p:nvPr/>
            </p:nvSpPr>
            <p:spPr>
              <a:xfrm>
                <a:off x="7266883" y="2348106"/>
                <a:ext cx="0" cy="746386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5440" name="Line 19"/>
              <p:cNvSpPr/>
              <p:nvPr/>
            </p:nvSpPr>
            <p:spPr>
              <a:xfrm>
                <a:off x="7784408" y="2348106"/>
                <a:ext cx="0" cy="746386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5441" name="Line 20"/>
              <p:cNvSpPr/>
              <p:nvPr/>
            </p:nvSpPr>
            <p:spPr>
              <a:xfrm>
                <a:off x="8303520" y="2348106"/>
                <a:ext cx="0" cy="746386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5442" name="Line 21"/>
              <p:cNvSpPr/>
              <p:nvPr/>
            </p:nvSpPr>
            <p:spPr>
              <a:xfrm>
                <a:off x="8821045" y="2721299"/>
                <a:ext cx="0" cy="373193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5443" name="Line 22"/>
              <p:cNvSpPr/>
              <p:nvPr/>
            </p:nvSpPr>
            <p:spPr>
              <a:xfrm>
                <a:off x="8821045" y="2348106"/>
                <a:ext cx="0" cy="373193"/>
              </a:xfrm>
              <a:prstGeom prst="line">
                <a:avLst/>
              </a:prstGeom>
              <a:ln w="19050" cap="sq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sp>
          <p:nvSpPr>
            <p:cNvPr id="15444" name="AutoShape 43"/>
            <p:cNvSpPr/>
            <p:nvPr/>
          </p:nvSpPr>
          <p:spPr>
            <a:xfrm>
              <a:off x="1822839" y="3464724"/>
              <a:ext cx="612000" cy="1044000"/>
            </a:xfrm>
            <a:prstGeom prst="roundRect">
              <a:avLst>
                <a:gd name="adj" fmla="val 16667"/>
              </a:avLst>
            </a:prstGeom>
            <a:noFill/>
            <a:ln w="19050" cap="sq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buSzTx/>
              </a:pPr>
              <a:endPara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5445" name="组合 113"/>
            <p:cNvGrpSpPr/>
            <p:nvPr/>
          </p:nvGrpSpPr>
          <p:grpSpPr>
            <a:xfrm>
              <a:off x="3500430" y="1000114"/>
              <a:ext cx="2110940" cy="1538298"/>
              <a:chOff x="5941081" y="1050876"/>
              <a:chExt cx="2985076" cy="2043616"/>
            </a:xfrm>
          </p:grpSpPr>
          <p:sp>
            <p:nvSpPr>
              <p:cNvPr id="15446" name="Rectangle 6"/>
              <p:cNvSpPr/>
              <p:nvPr/>
            </p:nvSpPr>
            <p:spPr>
              <a:xfrm>
                <a:off x="8301459" y="1975170"/>
                <a:ext cx="517525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15447" name="Rectangle 7"/>
              <p:cNvSpPr/>
              <p:nvPr/>
            </p:nvSpPr>
            <p:spPr>
              <a:xfrm>
                <a:off x="7782347" y="1975170"/>
                <a:ext cx="519113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15448" name="Rectangle 8"/>
              <p:cNvSpPr/>
              <p:nvPr/>
            </p:nvSpPr>
            <p:spPr>
              <a:xfrm>
                <a:off x="7264822" y="1975170"/>
                <a:ext cx="517525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15449" name="Rectangle 9"/>
              <p:cNvSpPr/>
              <p:nvPr/>
            </p:nvSpPr>
            <p:spPr>
              <a:xfrm>
                <a:off x="6745709" y="1975170"/>
                <a:ext cx="519113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15450" name="Rectangle 10"/>
              <p:cNvSpPr/>
              <p:nvPr/>
            </p:nvSpPr>
            <p:spPr>
              <a:xfrm>
                <a:off x="8301459" y="1601977"/>
                <a:ext cx="517525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15451" name="Rectangle 11"/>
              <p:cNvSpPr/>
              <p:nvPr/>
            </p:nvSpPr>
            <p:spPr>
              <a:xfrm>
                <a:off x="7782347" y="1601977"/>
                <a:ext cx="519113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15452" name="Rectangle 12"/>
              <p:cNvSpPr/>
              <p:nvPr/>
            </p:nvSpPr>
            <p:spPr>
              <a:xfrm>
                <a:off x="7264822" y="1601977"/>
                <a:ext cx="517525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15453" name="Rectangle 13"/>
              <p:cNvSpPr/>
              <p:nvPr/>
            </p:nvSpPr>
            <p:spPr>
              <a:xfrm>
                <a:off x="6745709" y="1601977"/>
                <a:ext cx="519113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15454" name="Line 14"/>
              <p:cNvSpPr/>
              <p:nvPr/>
            </p:nvSpPr>
            <p:spPr>
              <a:xfrm>
                <a:off x="6745709" y="1601977"/>
                <a:ext cx="2073275" cy="0"/>
              </a:xfrm>
              <a:prstGeom prst="line">
                <a:avLst/>
              </a:prstGeom>
              <a:ln w="19050" cap="sq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5455" name="Line 15"/>
              <p:cNvSpPr/>
              <p:nvPr/>
            </p:nvSpPr>
            <p:spPr>
              <a:xfrm>
                <a:off x="6745709" y="1975170"/>
                <a:ext cx="2073275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5456" name="Line 17"/>
              <p:cNvSpPr/>
              <p:nvPr/>
            </p:nvSpPr>
            <p:spPr>
              <a:xfrm>
                <a:off x="6745709" y="1601977"/>
                <a:ext cx="0" cy="746386"/>
              </a:xfrm>
              <a:prstGeom prst="line">
                <a:avLst/>
              </a:prstGeom>
              <a:ln w="19050" cap="sq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5457" name="Line 18"/>
              <p:cNvSpPr/>
              <p:nvPr/>
            </p:nvSpPr>
            <p:spPr>
              <a:xfrm>
                <a:off x="7264822" y="1601977"/>
                <a:ext cx="0" cy="746386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5458" name="Line 19"/>
              <p:cNvSpPr/>
              <p:nvPr/>
            </p:nvSpPr>
            <p:spPr>
              <a:xfrm>
                <a:off x="7782347" y="1601977"/>
                <a:ext cx="0" cy="746386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5459" name="Line 20"/>
              <p:cNvSpPr/>
              <p:nvPr/>
            </p:nvSpPr>
            <p:spPr>
              <a:xfrm>
                <a:off x="8301459" y="1601977"/>
                <a:ext cx="0" cy="746386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5460" name="Line 21"/>
              <p:cNvSpPr/>
              <p:nvPr/>
            </p:nvSpPr>
            <p:spPr>
              <a:xfrm>
                <a:off x="8818984" y="1975170"/>
                <a:ext cx="0" cy="373193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5461" name="Line 22"/>
              <p:cNvSpPr/>
              <p:nvPr/>
            </p:nvSpPr>
            <p:spPr>
              <a:xfrm>
                <a:off x="8818984" y="1601977"/>
                <a:ext cx="0" cy="373193"/>
              </a:xfrm>
              <a:prstGeom prst="line">
                <a:avLst/>
              </a:prstGeom>
              <a:ln w="19050" cap="sq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5462" name="Line 23"/>
              <p:cNvSpPr/>
              <p:nvPr/>
            </p:nvSpPr>
            <p:spPr>
              <a:xfrm>
                <a:off x="6471072" y="1325245"/>
                <a:ext cx="274638" cy="276732"/>
              </a:xfrm>
              <a:prstGeom prst="line">
                <a:avLst/>
              </a:prstGeom>
              <a:ln w="19050" cap="sq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5463" name="Text Box 24"/>
              <p:cNvSpPr txBox="1"/>
              <p:nvPr/>
            </p:nvSpPr>
            <p:spPr>
              <a:xfrm>
                <a:off x="6737102" y="1274642"/>
                <a:ext cx="2189055" cy="36799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buSzTx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00       01      11     10</a:t>
                </a:r>
              </a:p>
            </p:txBody>
          </p:sp>
          <p:sp>
            <p:nvSpPr>
              <p:cNvPr id="15464" name="Text Box 25"/>
              <p:cNvSpPr txBox="1"/>
              <p:nvPr/>
            </p:nvSpPr>
            <p:spPr>
              <a:xfrm>
                <a:off x="6304856" y="1711086"/>
                <a:ext cx="504057" cy="138056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lnSpc>
                    <a:spcPct val="65000"/>
                  </a:lnSpc>
                  <a:spcBef>
                    <a:spcPts val="1200"/>
                  </a:spcBef>
                  <a:buSzTx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00</a:t>
                </a:r>
              </a:p>
              <a:p>
                <a:pPr>
                  <a:lnSpc>
                    <a:spcPct val="65000"/>
                  </a:lnSpc>
                  <a:spcBef>
                    <a:spcPts val="1200"/>
                  </a:spcBef>
                  <a:buSzTx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01</a:t>
                </a:r>
              </a:p>
              <a:p>
                <a:pPr>
                  <a:lnSpc>
                    <a:spcPct val="65000"/>
                  </a:lnSpc>
                  <a:spcBef>
                    <a:spcPts val="1200"/>
                  </a:spcBef>
                  <a:buSzTx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11</a:t>
                </a:r>
              </a:p>
              <a:p>
                <a:pPr>
                  <a:lnSpc>
                    <a:spcPct val="65000"/>
                  </a:lnSpc>
                  <a:spcBef>
                    <a:spcPts val="1200"/>
                  </a:spcBef>
                  <a:buSzTx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10</a:t>
                </a:r>
              </a:p>
            </p:txBody>
          </p:sp>
          <p:sp>
            <p:nvSpPr>
              <p:cNvPr id="15465" name="Text Box 26"/>
              <p:cNvSpPr txBox="1"/>
              <p:nvPr/>
            </p:nvSpPr>
            <p:spPr>
              <a:xfrm>
                <a:off x="5941081" y="1290465"/>
                <a:ext cx="860551" cy="36799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buSzTx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1200" b="1" baseline="-2500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1200" b="1" baseline="-2500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15466" name="Text Box 27"/>
              <p:cNvSpPr txBox="1"/>
              <p:nvPr/>
            </p:nvSpPr>
            <p:spPr>
              <a:xfrm>
                <a:off x="6362587" y="1050876"/>
                <a:ext cx="936713" cy="36799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buSzTx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Q</a:t>
                </a:r>
                <a:r>
                  <a:rPr lang="en-US" altLang="zh-CN" sz="1200" b="1" baseline="-2500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r>
                  <a:rPr lang="en-US" altLang="zh-CN" sz="1200" b="1" baseline="3000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Q</a:t>
                </a:r>
                <a:r>
                  <a:rPr lang="en-US" altLang="zh-CN" sz="1200" b="1" baseline="-2500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lang="en-US" altLang="zh-CN" sz="1200" b="1" baseline="3000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</a:p>
            </p:txBody>
          </p:sp>
          <p:sp>
            <p:nvSpPr>
              <p:cNvPr id="15467" name="Rectangle 6"/>
              <p:cNvSpPr/>
              <p:nvPr/>
            </p:nvSpPr>
            <p:spPr>
              <a:xfrm>
                <a:off x="8303520" y="2721299"/>
                <a:ext cx="517525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15468" name="Rectangle 7"/>
              <p:cNvSpPr/>
              <p:nvPr/>
            </p:nvSpPr>
            <p:spPr>
              <a:xfrm>
                <a:off x="7784408" y="2721299"/>
                <a:ext cx="519113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15469" name="Rectangle 8"/>
              <p:cNvSpPr/>
              <p:nvPr/>
            </p:nvSpPr>
            <p:spPr>
              <a:xfrm>
                <a:off x="7266883" y="2721299"/>
                <a:ext cx="517525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15470" name="Rectangle 9"/>
              <p:cNvSpPr/>
              <p:nvPr/>
            </p:nvSpPr>
            <p:spPr>
              <a:xfrm>
                <a:off x="6747770" y="2721299"/>
                <a:ext cx="519113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15471" name="Rectangle 10"/>
              <p:cNvSpPr/>
              <p:nvPr/>
            </p:nvSpPr>
            <p:spPr>
              <a:xfrm>
                <a:off x="8303520" y="2348106"/>
                <a:ext cx="517525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15472" name="Rectangle 11"/>
              <p:cNvSpPr/>
              <p:nvPr/>
            </p:nvSpPr>
            <p:spPr>
              <a:xfrm>
                <a:off x="7784408" y="2348106"/>
                <a:ext cx="519113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15473" name="Rectangle 12"/>
              <p:cNvSpPr/>
              <p:nvPr/>
            </p:nvSpPr>
            <p:spPr>
              <a:xfrm>
                <a:off x="7266883" y="2348106"/>
                <a:ext cx="517525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15474" name="Rectangle 13"/>
              <p:cNvSpPr/>
              <p:nvPr/>
            </p:nvSpPr>
            <p:spPr>
              <a:xfrm>
                <a:off x="6747770" y="2348106"/>
                <a:ext cx="519113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15475" name="Line 15"/>
              <p:cNvSpPr/>
              <p:nvPr/>
            </p:nvSpPr>
            <p:spPr>
              <a:xfrm>
                <a:off x="6747770" y="2721299"/>
                <a:ext cx="2073275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5476" name="Line 17"/>
              <p:cNvSpPr/>
              <p:nvPr/>
            </p:nvSpPr>
            <p:spPr>
              <a:xfrm>
                <a:off x="6747770" y="2348106"/>
                <a:ext cx="0" cy="746386"/>
              </a:xfrm>
              <a:prstGeom prst="line">
                <a:avLst/>
              </a:prstGeom>
              <a:ln w="19050" cap="sq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5477" name="Line 18"/>
              <p:cNvSpPr/>
              <p:nvPr/>
            </p:nvSpPr>
            <p:spPr>
              <a:xfrm>
                <a:off x="7266883" y="2348106"/>
                <a:ext cx="0" cy="746386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5478" name="Line 19"/>
              <p:cNvSpPr/>
              <p:nvPr/>
            </p:nvSpPr>
            <p:spPr>
              <a:xfrm>
                <a:off x="7784408" y="2348106"/>
                <a:ext cx="0" cy="746386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5479" name="Line 20"/>
              <p:cNvSpPr/>
              <p:nvPr/>
            </p:nvSpPr>
            <p:spPr>
              <a:xfrm>
                <a:off x="8303520" y="2348106"/>
                <a:ext cx="0" cy="746386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5480" name="Line 21"/>
              <p:cNvSpPr/>
              <p:nvPr/>
            </p:nvSpPr>
            <p:spPr>
              <a:xfrm>
                <a:off x="8821045" y="2721299"/>
                <a:ext cx="0" cy="373193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5481" name="Line 22"/>
              <p:cNvSpPr/>
              <p:nvPr/>
            </p:nvSpPr>
            <p:spPr>
              <a:xfrm>
                <a:off x="8821045" y="2348106"/>
                <a:ext cx="0" cy="373193"/>
              </a:xfrm>
              <a:prstGeom prst="line">
                <a:avLst/>
              </a:prstGeom>
              <a:ln w="19050" cap="sq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grpSp>
          <p:nvGrpSpPr>
            <p:cNvPr id="15482" name="组合 177"/>
            <p:cNvGrpSpPr/>
            <p:nvPr/>
          </p:nvGrpSpPr>
          <p:grpSpPr>
            <a:xfrm>
              <a:off x="3810562" y="2618198"/>
              <a:ext cx="1987118" cy="338554"/>
              <a:chOff x="4513708" y="2658616"/>
              <a:chExt cx="1987118" cy="338554"/>
            </a:xfrm>
          </p:grpSpPr>
          <p:sp>
            <p:nvSpPr>
              <p:cNvPr id="15483" name="Text Box 163"/>
              <p:cNvSpPr txBox="1"/>
              <p:nvPr/>
            </p:nvSpPr>
            <p:spPr>
              <a:xfrm>
                <a:off x="4513140" y="2658375"/>
                <a:ext cx="1987564" cy="33817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  <a:buSzTx/>
                  <a:buFont typeface="Arial" panose="020B0604020202020204" pitchFamily="34" charset="0"/>
                </a:pPr>
                <a:r>
                  <a:rPr lang="en-US" altLang="zh-CN" sz="16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CP</a:t>
                </a:r>
                <a:r>
                  <a:rPr lang="en-US" altLang="zh-CN" sz="16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  <a:r>
                  <a:rPr lang="en-US" altLang="zh-CN" sz="16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= Q</a:t>
                </a:r>
                <a:r>
                  <a:rPr lang="en-US" altLang="zh-CN" sz="16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  <a:r>
                  <a:rPr lang="en-US" altLang="zh-CN" sz="1600" b="1" baseline="30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n</a:t>
                </a:r>
                <a:r>
                  <a:rPr lang="en-US" altLang="zh-CN" sz="16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16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 </a:t>
                </a:r>
                <a:r>
                  <a:rPr lang="en-US" altLang="zh-CN" sz="16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+ Q</a:t>
                </a:r>
                <a:r>
                  <a:rPr lang="en-US" altLang="zh-CN" sz="16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  <a:r>
                  <a:rPr lang="en-US" altLang="zh-CN" sz="1600" b="1" baseline="30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n</a:t>
                </a:r>
                <a:r>
                  <a:rPr lang="en-US" altLang="zh-CN" sz="16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16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2</a:t>
                </a:r>
                <a:endParaRPr lang="en-US" altLang="zh-CN" sz="16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5" name="Line 153"/>
              <p:cNvSpPr>
                <a:spLocks noChangeShapeType="1"/>
              </p:cNvSpPr>
              <p:nvPr/>
            </p:nvSpPr>
            <p:spPr bwMode="auto">
              <a:xfrm>
                <a:off x="5143382" y="2721882"/>
                <a:ext cx="179388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5485" name="AutoShape 43"/>
            <p:cNvSpPr/>
            <p:nvPr/>
          </p:nvSpPr>
          <p:spPr>
            <a:xfrm>
              <a:off x="4460648" y="1731226"/>
              <a:ext cx="684000" cy="504000"/>
            </a:xfrm>
            <a:prstGeom prst="roundRect">
              <a:avLst>
                <a:gd name="adj" fmla="val 16667"/>
              </a:avLst>
            </a:prstGeom>
            <a:noFill/>
            <a:ln w="19050" cap="sq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buSzTx/>
              </a:pPr>
              <a:endPara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5486" name="组合 113"/>
            <p:cNvGrpSpPr/>
            <p:nvPr/>
          </p:nvGrpSpPr>
          <p:grpSpPr>
            <a:xfrm>
              <a:off x="3500430" y="2977668"/>
              <a:ext cx="2110940" cy="1538298"/>
              <a:chOff x="5941081" y="1050876"/>
              <a:chExt cx="2985076" cy="2043616"/>
            </a:xfrm>
          </p:grpSpPr>
          <p:sp>
            <p:nvSpPr>
              <p:cNvPr id="15487" name="Rectangle 6"/>
              <p:cNvSpPr/>
              <p:nvPr/>
            </p:nvSpPr>
            <p:spPr>
              <a:xfrm>
                <a:off x="8301459" y="1975170"/>
                <a:ext cx="517525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15488" name="Rectangle 7"/>
              <p:cNvSpPr/>
              <p:nvPr/>
            </p:nvSpPr>
            <p:spPr>
              <a:xfrm>
                <a:off x="7782347" y="1975170"/>
                <a:ext cx="519113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15489" name="Rectangle 8"/>
              <p:cNvSpPr/>
              <p:nvPr/>
            </p:nvSpPr>
            <p:spPr>
              <a:xfrm>
                <a:off x="7264822" y="1975170"/>
                <a:ext cx="517525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15490" name="Rectangle 9"/>
              <p:cNvSpPr/>
              <p:nvPr/>
            </p:nvSpPr>
            <p:spPr>
              <a:xfrm>
                <a:off x="6745709" y="1975170"/>
                <a:ext cx="519113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15491" name="Rectangle 10"/>
              <p:cNvSpPr/>
              <p:nvPr/>
            </p:nvSpPr>
            <p:spPr>
              <a:xfrm>
                <a:off x="8301459" y="1601977"/>
                <a:ext cx="517525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15492" name="Rectangle 11"/>
              <p:cNvSpPr/>
              <p:nvPr/>
            </p:nvSpPr>
            <p:spPr>
              <a:xfrm>
                <a:off x="7782347" y="1601977"/>
                <a:ext cx="519113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15493" name="Rectangle 12"/>
              <p:cNvSpPr/>
              <p:nvPr/>
            </p:nvSpPr>
            <p:spPr>
              <a:xfrm>
                <a:off x="7264822" y="1601977"/>
                <a:ext cx="517525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15494" name="Rectangle 13"/>
              <p:cNvSpPr/>
              <p:nvPr/>
            </p:nvSpPr>
            <p:spPr>
              <a:xfrm>
                <a:off x="6745709" y="1601977"/>
                <a:ext cx="519113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15495" name="Line 14"/>
              <p:cNvSpPr/>
              <p:nvPr/>
            </p:nvSpPr>
            <p:spPr>
              <a:xfrm>
                <a:off x="6745709" y="1601977"/>
                <a:ext cx="2073275" cy="0"/>
              </a:xfrm>
              <a:prstGeom prst="line">
                <a:avLst/>
              </a:prstGeom>
              <a:ln w="19050" cap="sq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5496" name="Line 15"/>
              <p:cNvSpPr/>
              <p:nvPr/>
            </p:nvSpPr>
            <p:spPr>
              <a:xfrm>
                <a:off x="6745709" y="1975170"/>
                <a:ext cx="2073275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5497" name="Line 17"/>
              <p:cNvSpPr/>
              <p:nvPr/>
            </p:nvSpPr>
            <p:spPr>
              <a:xfrm>
                <a:off x="6745709" y="1601977"/>
                <a:ext cx="0" cy="746386"/>
              </a:xfrm>
              <a:prstGeom prst="line">
                <a:avLst/>
              </a:prstGeom>
              <a:ln w="19050" cap="sq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5498" name="Line 18"/>
              <p:cNvSpPr/>
              <p:nvPr/>
            </p:nvSpPr>
            <p:spPr>
              <a:xfrm>
                <a:off x="7264822" y="1601977"/>
                <a:ext cx="0" cy="746386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5499" name="Line 19"/>
              <p:cNvSpPr/>
              <p:nvPr/>
            </p:nvSpPr>
            <p:spPr>
              <a:xfrm>
                <a:off x="7782347" y="1601977"/>
                <a:ext cx="0" cy="746386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5500" name="Line 20"/>
              <p:cNvSpPr/>
              <p:nvPr/>
            </p:nvSpPr>
            <p:spPr>
              <a:xfrm>
                <a:off x="8301459" y="1601977"/>
                <a:ext cx="0" cy="746386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5501" name="Line 21"/>
              <p:cNvSpPr/>
              <p:nvPr/>
            </p:nvSpPr>
            <p:spPr>
              <a:xfrm>
                <a:off x="8818984" y="1975170"/>
                <a:ext cx="0" cy="373193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5502" name="Line 22"/>
              <p:cNvSpPr/>
              <p:nvPr/>
            </p:nvSpPr>
            <p:spPr>
              <a:xfrm>
                <a:off x="8818984" y="1601977"/>
                <a:ext cx="0" cy="373193"/>
              </a:xfrm>
              <a:prstGeom prst="line">
                <a:avLst/>
              </a:prstGeom>
              <a:ln w="19050" cap="sq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5503" name="Line 23"/>
              <p:cNvSpPr/>
              <p:nvPr/>
            </p:nvSpPr>
            <p:spPr>
              <a:xfrm>
                <a:off x="6471072" y="1325245"/>
                <a:ext cx="274638" cy="276732"/>
              </a:xfrm>
              <a:prstGeom prst="line">
                <a:avLst/>
              </a:prstGeom>
              <a:ln w="19050" cap="sq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5504" name="Text Box 24"/>
              <p:cNvSpPr txBox="1"/>
              <p:nvPr/>
            </p:nvSpPr>
            <p:spPr>
              <a:xfrm>
                <a:off x="6737102" y="1274642"/>
                <a:ext cx="2189055" cy="36799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buSzTx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00      01      11     10</a:t>
                </a:r>
              </a:p>
            </p:txBody>
          </p:sp>
          <p:sp>
            <p:nvSpPr>
              <p:cNvPr id="15505" name="Text Box 25"/>
              <p:cNvSpPr txBox="1"/>
              <p:nvPr/>
            </p:nvSpPr>
            <p:spPr>
              <a:xfrm>
                <a:off x="6304856" y="1711086"/>
                <a:ext cx="504057" cy="138056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lnSpc>
                    <a:spcPct val="65000"/>
                  </a:lnSpc>
                  <a:spcBef>
                    <a:spcPts val="1200"/>
                  </a:spcBef>
                  <a:buSzTx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00</a:t>
                </a:r>
              </a:p>
              <a:p>
                <a:pPr>
                  <a:lnSpc>
                    <a:spcPct val="65000"/>
                  </a:lnSpc>
                  <a:spcBef>
                    <a:spcPts val="1200"/>
                  </a:spcBef>
                  <a:buSzTx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01</a:t>
                </a:r>
              </a:p>
              <a:p>
                <a:pPr>
                  <a:lnSpc>
                    <a:spcPct val="65000"/>
                  </a:lnSpc>
                  <a:spcBef>
                    <a:spcPts val="1200"/>
                  </a:spcBef>
                  <a:buSzTx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11</a:t>
                </a:r>
              </a:p>
              <a:p>
                <a:pPr>
                  <a:lnSpc>
                    <a:spcPct val="65000"/>
                  </a:lnSpc>
                  <a:spcBef>
                    <a:spcPts val="1200"/>
                  </a:spcBef>
                  <a:buSzTx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10</a:t>
                </a:r>
              </a:p>
            </p:txBody>
          </p:sp>
          <p:sp>
            <p:nvSpPr>
              <p:cNvPr id="15506" name="Text Box 26"/>
              <p:cNvSpPr txBox="1"/>
              <p:nvPr/>
            </p:nvSpPr>
            <p:spPr>
              <a:xfrm>
                <a:off x="5941081" y="1290465"/>
                <a:ext cx="860551" cy="36799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buSzTx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1200" b="1" baseline="-2500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1200" b="1" baseline="-2500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15507" name="Text Box 27"/>
              <p:cNvSpPr txBox="1"/>
              <p:nvPr/>
            </p:nvSpPr>
            <p:spPr>
              <a:xfrm>
                <a:off x="6362587" y="1050876"/>
                <a:ext cx="936713" cy="36799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buSzTx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Q</a:t>
                </a:r>
                <a:r>
                  <a:rPr lang="en-US" altLang="zh-CN" sz="1200" b="1" baseline="-2500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r>
                  <a:rPr lang="en-US" altLang="zh-CN" sz="1200" b="1" baseline="3000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Q</a:t>
                </a:r>
                <a:r>
                  <a:rPr lang="en-US" altLang="zh-CN" sz="1200" b="1" baseline="-2500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lang="en-US" altLang="zh-CN" sz="1200" b="1" baseline="3000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</a:p>
            </p:txBody>
          </p:sp>
          <p:sp>
            <p:nvSpPr>
              <p:cNvPr id="15508" name="Rectangle 6"/>
              <p:cNvSpPr/>
              <p:nvPr/>
            </p:nvSpPr>
            <p:spPr>
              <a:xfrm>
                <a:off x="8303520" y="2721299"/>
                <a:ext cx="517525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15509" name="Rectangle 7"/>
              <p:cNvSpPr/>
              <p:nvPr/>
            </p:nvSpPr>
            <p:spPr>
              <a:xfrm>
                <a:off x="7784408" y="2721299"/>
                <a:ext cx="519113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15510" name="Rectangle 8"/>
              <p:cNvSpPr/>
              <p:nvPr/>
            </p:nvSpPr>
            <p:spPr>
              <a:xfrm>
                <a:off x="7266883" y="2721299"/>
                <a:ext cx="517525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15511" name="Rectangle 9"/>
              <p:cNvSpPr/>
              <p:nvPr/>
            </p:nvSpPr>
            <p:spPr>
              <a:xfrm>
                <a:off x="6747770" y="2721299"/>
                <a:ext cx="519113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15512" name="Rectangle 10"/>
              <p:cNvSpPr/>
              <p:nvPr/>
            </p:nvSpPr>
            <p:spPr>
              <a:xfrm>
                <a:off x="8303520" y="2348106"/>
                <a:ext cx="517525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15513" name="Rectangle 11"/>
              <p:cNvSpPr/>
              <p:nvPr/>
            </p:nvSpPr>
            <p:spPr>
              <a:xfrm>
                <a:off x="7784408" y="2348106"/>
                <a:ext cx="519113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15514" name="Rectangle 12"/>
              <p:cNvSpPr/>
              <p:nvPr/>
            </p:nvSpPr>
            <p:spPr>
              <a:xfrm>
                <a:off x="7266883" y="2348106"/>
                <a:ext cx="517525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15515" name="Rectangle 13"/>
              <p:cNvSpPr/>
              <p:nvPr/>
            </p:nvSpPr>
            <p:spPr>
              <a:xfrm>
                <a:off x="6747770" y="2348106"/>
                <a:ext cx="519113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15516" name="Line 15"/>
              <p:cNvSpPr/>
              <p:nvPr/>
            </p:nvSpPr>
            <p:spPr>
              <a:xfrm>
                <a:off x="6747770" y="2721299"/>
                <a:ext cx="2073275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5517" name="Line 17"/>
              <p:cNvSpPr/>
              <p:nvPr/>
            </p:nvSpPr>
            <p:spPr>
              <a:xfrm>
                <a:off x="6747770" y="2348106"/>
                <a:ext cx="0" cy="746386"/>
              </a:xfrm>
              <a:prstGeom prst="line">
                <a:avLst/>
              </a:prstGeom>
              <a:ln w="19050" cap="sq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5518" name="Line 18"/>
              <p:cNvSpPr/>
              <p:nvPr/>
            </p:nvSpPr>
            <p:spPr>
              <a:xfrm>
                <a:off x="7266883" y="2348106"/>
                <a:ext cx="0" cy="746386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5519" name="Line 19"/>
              <p:cNvSpPr/>
              <p:nvPr/>
            </p:nvSpPr>
            <p:spPr>
              <a:xfrm>
                <a:off x="7784408" y="2348106"/>
                <a:ext cx="0" cy="746386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5520" name="Line 20"/>
              <p:cNvSpPr/>
              <p:nvPr/>
            </p:nvSpPr>
            <p:spPr>
              <a:xfrm>
                <a:off x="8303520" y="2348106"/>
                <a:ext cx="0" cy="746386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5521" name="Line 21"/>
              <p:cNvSpPr/>
              <p:nvPr/>
            </p:nvSpPr>
            <p:spPr>
              <a:xfrm>
                <a:off x="8821045" y="2721299"/>
                <a:ext cx="0" cy="373193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5522" name="Line 22"/>
              <p:cNvSpPr/>
              <p:nvPr/>
            </p:nvSpPr>
            <p:spPr>
              <a:xfrm>
                <a:off x="8821045" y="2348106"/>
                <a:ext cx="0" cy="373193"/>
              </a:xfrm>
              <a:prstGeom prst="line">
                <a:avLst/>
              </a:prstGeom>
              <a:ln w="19050" cap="sq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sp>
          <p:nvSpPr>
            <p:cNvPr id="15523" name="Text Box 164"/>
            <p:cNvSpPr txBox="1"/>
            <p:nvPr/>
          </p:nvSpPr>
          <p:spPr>
            <a:xfrm>
              <a:off x="4227510" y="4572386"/>
              <a:ext cx="1439872" cy="33817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SzTx/>
                <a:buFont typeface="Arial" panose="020B0604020202020204" pitchFamily="34" charset="0"/>
              </a:pPr>
              <a:r>
                <a:rPr lang="en-US" altLang="zh-CN" sz="16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Z= X</a:t>
              </a:r>
              <a:r>
                <a:rPr lang="en-US" altLang="zh-CN" sz="16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zh-CN" sz="16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Q</a:t>
              </a:r>
              <a:r>
                <a:rPr lang="en-US" altLang="zh-CN" sz="16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zh-CN" sz="1600" b="1" baseline="30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</a:t>
              </a:r>
              <a:r>
                <a:rPr lang="en-US" altLang="zh-CN" sz="16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endParaRPr lang="en-US" altLang="zh-CN" sz="16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524" name="AutoShape 43"/>
            <p:cNvSpPr/>
            <p:nvPr/>
          </p:nvSpPr>
          <p:spPr>
            <a:xfrm>
              <a:off x="4833431" y="3703680"/>
              <a:ext cx="684000" cy="504000"/>
            </a:xfrm>
            <a:prstGeom prst="roundRect">
              <a:avLst>
                <a:gd name="adj" fmla="val 16667"/>
              </a:avLst>
            </a:prstGeom>
            <a:noFill/>
            <a:ln w="19050" cap="sq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buSzTx/>
              </a:pPr>
              <a:endPara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6" name="左中括号 175"/>
            <p:cNvSpPr/>
            <p:nvPr/>
          </p:nvSpPr>
          <p:spPr bwMode="auto">
            <a:xfrm rot="10800000">
              <a:off x="4037009" y="1944782"/>
              <a:ext cx="323852" cy="647772"/>
            </a:xfrm>
            <a:prstGeom prst="leftBracket">
              <a:avLst>
                <a:gd name="adj" fmla="val 80000"/>
              </a:avLst>
            </a:prstGeom>
            <a:noFill/>
            <a:ln w="1905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7" name="左中括号 176"/>
            <p:cNvSpPr/>
            <p:nvPr/>
          </p:nvSpPr>
          <p:spPr bwMode="auto">
            <a:xfrm>
              <a:off x="5232404" y="1930492"/>
              <a:ext cx="323852" cy="649360"/>
            </a:xfrm>
            <a:prstGeom prst="leftBracket">
              <a:avLst>
                <a:gd name="adj" fmla="val 80000"/>
              </a:avLst>
            </a:prstGeom>
            <a:noFill/>
            <a:ln w="1905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5527" name="组合 113"/>
            <p:cNvGrpSpPr/>
            <p:nvPr/>
          </p:nvGrpSpPr>
          <p:grpSpPr>
            <a:xfrm>
              <a:off x="6090109" y="1000114"/>
              <a:ext cx="2125229" cy="1538298"/>
              <a:chOff x="5920875" y="1050876"/>
              <a:chExt cx="3005282" cy="2043616"/>
            </a:xfrm>
          </p:grpSpPr>
          <p:sp>
            <p:nvSpPr>
              <p:cNvPr id="15528" name="Rectangle 6"/>
              <p:cNvSpPr/>
              <p:nvPr/>
            </p:nvSpPr>
            <p:spPr>
              <a:xfrm>
                <a:off x="8301459" y="1975170"/>
                <a:ext cx="517525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15529" name="Rectangle 7"/>
              <p:cNvSpPr/>
              <p:nvPr/>
            </p:nvSpPr>
            <p:spPr>
              <a:xfrm>
                <a:off x="7782347" y="1975170"/>
                <a:ext cx="519113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15530" name="Rectangle 8"/>
              <p:cNvSpPr/>
              <p:nvPr/>
            </p:nvSpPr>
            <p:spPr>
              <a:xfrm>
                <a:off x="7264822" y="1975170"/>
                <a:ext cx="517525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15531" name="Rectangle 9"/>
              <p:cNvSpPr/>
              <p:nvPr/>
            </p:nvSpPr>
            <p:spPr>
              <a:xfrm>
                <a:off x="6745709" y="1975170"/>
                <a:ext cx="519113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15532" name="Rectangle 10"/>
              <p:cNvSpPr/>
              <p:nvPr/>
            </p:nvSpPr>
            <p:spPr>
              <a:xfrm>
                <a:off x="8301459" y="1601977"/>
                <a:ext cx="517525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15533" name="Rectangle 11"/>
              <p:cNvSpPr/>
              <p:nvPr/>
            </p:nvSpPr>
            <p:spPr>
              <a:xfrm>
                <a:off x="7782347" y="1601977"/>
                <a:ext cx="519113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15534" name="Rectangle 12"/>
              <p:cNvSpPr/>
              <p:nvPr/>
            </p:nvSpPr>
            <p:spPr>
              <a:xfrm>
                <a:off x="7264822" y="1601977"/>
                <a:ext cx="517525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15535" name="Rectangle 13"/>
              <p:cNvSpPr/>
              <p:nvPr/>
            </p:nvSpPr>
            <p:spPr>
              <a:xfrm>
                <a:off x="6745709" y="1601977"/>
                <a:ext cx="519113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15536" name="Line 14"/>
              <p:cNvSpPr/>
              <p:nvPr/>
            </p:nvSpPr>
            <p:spPr>
              <a:xfrm>
                <a:off x="6745709" y="1601977"/>
                <a:ext cx="2073275" cy="0"/>
              </a:xfrm>
              <a:prstGeom prst="line">
                <a:avLst/>
              </a:prstGeom>
              <a:ln w="19050" cap="sq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5537" name="Line 15"/>
              <p:cNvSpPr/>
              <p:nvPr/>
            </p:nvSpPr>
            <p:spPr>
              <a:xfrm>
                <a:off x="6745709" y="1975170"/>
                <a:ext cx="2073275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5538" name="Line 17"/>
              <p:cNvSpPr/>
              <p:nvPr/>
            </p:nvSpPr>
            <p:spPr>
              <a:xfrm>
                <a:off x="6745709" y="1601977"/>
                <a:ext cx="0" cy="746386"/>
              </a:xfrm>
              <a:prstGeom prst="line">
                <a:avLst/>
              </a:prstGeom>
              <a:ln w="19050" cap="sq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5539" name="Line 18"/>
              <p:cNvSpPr/>
              <p:nvPr/>
            </p:nvSpPr>
            <p:spPr>
              <a:xfrm>
                <a:off x="7264822" y="1601977"/>
                <a:ext cx="0" cy="746386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5540" name="Line 19"/>
              <p:cNvSpPr/>
              <p:nvPr/>
            </p:nvSpPr>
            <p:spPr>
              <a:xfrm>
                <a:off x="7782347" y="1601977"/>
                <a:ext cx="0" cy="746386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5541" name="Line 20"/>
              <p:cNvSpPr/>
              <p:nvPr/>
            </p:nvSpPr>
            <p:spPr>
              <a:xfrm>
                <a:off x="8301459" y="1601977"/>
                <a:ext cx="0" cy="746386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5542" name="Line 21"/>
              <p:cNvSpPr/>
              <p:nvPr/>
            </p:nvSpPr>
            <p:spPr>
              <a:xfrm>
                <a:off x="8818984" y="1975170"/>
                <a:ext cx="0" cy="373193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5543" name="Line 22"/>
              <p:cNvSpPr/>
              <p:nvPr/>
            </p:nvSpPr>
            <p:spPr>
              <a:xfrm>
                <a:off x="8818984" y="1601977"/>
                <a:ext cx="0" cy="373193"/>
              </a:xfrm>
              <a:prstGeom prst="line">
                <a:avLst/>
              </a:prstGeom>
              <a:ln w="19050" cap="sq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5544" name="Line 23"/>
              <p:cNvSpPr/>
              <p:nvPr/>
            </p:nvSpPr>
            <p:spPr>
              <a:xfrm>
                <a:off x="6471072" y="1325245"/>
                <a:ext cx="274638" cy="276732"/>
              </a:xfrm>
              <a:prstGeom prst="line">
                <a:avLst/>
              </a:prstGeom>
              <a:ln w="19050" cap="sq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5545" name="Text Box 24"/>
              <p:cNvSpPr txBox="1"/>
              <p:nvPr/>
            </p:nvSpPr>
            <p:spPr>
              <a:xfrm>
                <a:off x="6737102" y="1274642"/>
                <a:ext cx="2189055" cy="36799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buSzTx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00      01      11      10</a:t>
                </a:r>
              </a:p>
            </p:txBody>
          </p:sp>
          <p:sp>
            <p:nvSpPr>
              <p:cNvPr id="15546" name="Text Box 25"/>
              <p:cNvSpPr txBox="1"/>
              <p:nvPr/>
            </p:nvSpPr>
            <p:spPr>
              <a:xfrm>
                <a:off x="6304856" y="1711086"/>
                <a:ext cx="504057" cy="138056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lnSpc>
                    <a:spcPct val="65000"/>
                  </a:lnSpc>
                  <a:spcBef>
                    <a:spcPts val="1200"/>
                  </a:spcBef>
                  <a:buSzTx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00</a:t>
                </a:r>
              </a:p>
              <a:p>
                <a:pPr>
                  <a:lnSpc>
                    <a:spcPct val="65000"/>
                  </a:lnSpc>
                  <a:spcBef>
                    <a:spcPts val="1200"/>
                  </a:spcBef>
                  <a:buSzTx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01</a:t>
                </a:r>
              </a:p>
              <a:p>
                <a:pPr>
                  <a:lnSpc>
                    <a:spcPct val="65000"/>
                  </a:lnSpc>
                  <a:spcBef>
                    <a:spcPts val="1200"/>
                  </a:spcBef>
                  <a:buSzTx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11</a:t>
                </a:r>
              </a:p>
              <a:p>
                <a:pPr>
                  <a:lnSpc>
                    <a:spcPct val="65000"/>
                  </a:lnSpc>
                  <a:spcBef>
                    <a:spcPts val="1200"/>
                  </a:spcBef>
                  <a:buSzTx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10</a:t>
                </a:r>
              </a:p>
            </p:txBody>
          </p:sp>
          <p:sp>
            <p:nvSpPr>
              <p:cNvPr id="15547" name="Text Box 26"/>
              <p:cNvSpPr txBox="1"/>
              <p:nvPr/>
            </p:nvSpPr>
            <p:spPr>
              <a:xfrm>
                <a:off x="5920875" y="1290465"/>
                <a:ext cx="860551" cy="36799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buSzTx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1200" b="1" baseline="-2500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1200" b="1" baseline="-2500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15548" name="Text Box 27"/>
              <p:cNvSpPr txBox="1"/>
              <p:nvPr/>
            </p:nvSpPr>
            <p:spPr>
              <a:xfrm>
                <a:off x="6362587" y="1050876"/>
                <a:ext cx="998131" cy="36799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buSzTx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Q</a:t>
                </a:r>
                <a:r>
                  <a:rPr lang="en-US" altLang="zh-CN" sz="1200" b="1" baseline="-2500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r>
                  <a:rPr lang="en-US" altLang="zh-CN" sz="1200" b="1" baseline="3000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Q</a:t>
                </a:r>
                <a:r>
                  <a:rPr lang="en-US" altLang="zh-CN" sz="1200" b="1" baseline="-2500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lang="en-US" altLang="zh-CN" sz="1200" b="1" baseline="3000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</a:p>
            </p:txBody>
          </p:sp>
          <p:sp>
            <p:nvSpPr>
              <p:cNvPr id="15549" name="Rectangle 6"/>
              <p:cNvSpPr/>
              <p:nvPr/>
            </p:nvSpPr>
            <p:spPr>
              <a:xfrm>
                <a:off x="8303520" y="2721299"/>
                <a:ext cx="517525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15550" name="Rectangle 7"/>
              <p:cNvSpPr/>
              <p:nvPr/>
            </p:nvSpPr>
            <p:spPr>
              <a:xfrm>
                <a:off x="7784408" y="2721299"/>
                <a:ext cx="519113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15551" name="Rectangle 8"/>
              <p:cNvSpPr/>
              <p:nvPr/>
            </p:nvSpPr>
            <p:spPr>
              <a:xfrm>
                <a:off x="7266883" y="2721299"/>
                <a:ext cx="517525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15552" name="Rectangle 9"/>
              <p:cNvSpPr/>
              <p:nvPr/>
            </p:nvSpPr>
            <p:spPr>
              <a:xfrm>
                <a:off x="6747770" y="2721299"/>
                <a:ext cx="519113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15553" name="Rectangle 10"/>
              <p:cNvSpPr/>
              <p:nvPr/>
            </p:nvSpPr>
            <p:spPr>
              <a:xfrm>
                <a:off x="8303520" y="2348106"/>
                <a:ext cx="517525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15554" name="Rectangle 11"/>
              <p:cNvSpPr/>
              <p:nvPr/>
            </p:nvSpPr>
            <p:spPr>
              <a:xfrm>
                <a:off x="7784408" y="2348106"/>
                <a:ext cx="519113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15555" name="Rectangle 12"/>
              <p:cNvSpPr/>
              <p:nvPr/>
            </p:nvSpPr>
            <p:spPr>
              <a:xfrm>
                <a:off x="7266883" y="2348106"/>
                <a:ext cx="517525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15556" name="Rectangle 13"/>
              <p:cNvSpPr/>
              <p:nvPr/>
            </p:nvSpPr>
            <p:spPr>
              <a:xfrm>
                <a:off x="6747770" y="2348106"/>
                <a:ext cx="519113" cy="373193"/>
              </a:xfrm>
              <a:prstGeom prst="rect">
                <a:avLst/>
              </a:prstGeom>
              <a:noFill/>
              <a:ln w="19050" cap="sq" cmpd="sng">
                <a:solidFill>
                  <a:schemeClr val="bg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2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15557" name="Line 15"/>
              <p:cNvSpPr/>
              <p:nvPr/>
            </p:nvSpPr>
            <p:spPr>
              <a:xfrm>
                <a:off x="6747770" y="2721299"/>
                <a:ext cx="2073275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5558" name="Line 17"/>
              <p:cNvSpPr/>
              <p:nvPr/>
            </p:nvSpPr>
            <p:spPr>
              <a:xfrm>
                <a:off x="6747770" y="2348106"/>
                <a:ext cx="0" cy="746386"/>
              </a:xfrm>
              <a:prstGeom prst="line">
                <a:avLst/>
              </a:prstGeom>
              <a:ln w="19050" cap="sq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5559" name="Line 18"/>
              <p:cNvSpPr/>
              <p:nvPr/>
            </p:nvSpPr>
            <p:spPr>
              <a:xfrm>
                <a:off x="7266883" y="2348106"/>
                <a:ext cx="0" cy="746386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5560" name="Line 19"/>
              <p:cNvSpPr/>
              <p:nvPr/>
            </p:nvSpPr>
            <p:spPr>
              <a:xfrm>
                <a:off x="7784408" y="2348106"/>
                <a:ext cx="0" cy="746386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5561" name="Line 20"/>
              <p:cNvSpPr/>
              <p:nvPr/>
            </p:nvSpPr>
            <p:spPr>
              <a:xfrm>
                <a:off x="8303520" y="2348106"/>
                <a:ext cx="0" cy="746386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5562" name="Line 21"/>
              <p:cNvSpPr/>
              <p:nvPr/>
            </p:nvSpPr>
            <p:spPr>
              <a:xfrm>
                <a:off x="8821045" y="2721299"/>
                <a:ext cx="0" cy="373193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5563" name="Line 22"/>
              <p:cNvSpPr/>
              <p:nvPr/>
            </p:nvSpPr>
            <p:spPr>
              <a:xfrm>
                <a:off x="8821045" y="2348106"/>
                <a:ext cx="0" cy="373193"/>
              </a:xfrm>
              <a:prstGeom prst="line">
                <a:avLst/>
              </a:prstGeom>
              <a:ln w="19050" cap="sq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sp>
          <p:nvSpPr>
            <p:cNvPr id="218" name="左中括号 217"/>
            <p:cNvSpPr/>
            <p:nvPr/>
          </p:nvSpPr>
          <p:spPr bwMode="auto">
            <a:xfrm rot="10800000">
              <a:off x="6696089" y="1384332"/>
              <a:ext cx="323852" cy="1187582"/>
            </a:xfrm>
            <a:prstGeom prst="leftBracket">
              <a:avLst>
                <a:gd name="adj" fmla="val 80000"/>
              </a:avLst>
            </a:prstGeom>
            <a:noFill/>
            <a:ln w="1905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9" name="左中括号 218"/>
            <p:cNvSpPr/>
            <p:nvPr/>
          </p:nvSpPr>
          <p:spPr bwMode="auto">
            <a:xfrm>
              <a:off x="7820047" y="1357342"/>
              <a:ext cx="323852" cy="1187582"/>
            </a:xfrm>
            <a:prstGeom prst="leftBracket">
              <a:avLst>
                <a:gd name="adj" fmla="val 80000"/>
              </a:avLst>
            </a:prstGeom>
            <a:noFill/>
            <a:ln w="1905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5566" name="Text Box 4"/>
          <p:cNvSpPr>
            <a:spLocks noGrp="1"/>
          </p:cNvSpPr>
          <p:nvPr>
            <p:ph type="title"/>
          </p:nvPr>
        </p:nvSpPr>
        <p:spPr>
          <a:xfrm>
            <a:off x="785813" y="55563"/>
            <a:ext cx="7772400" cy="576262"/>
          </a:xfrm>
        </p:spPr>
        <p:txBody>
          <a:bodyPr vert="horz" wrap="square" lIns="92075" tIns="46038" rIns="92075" bIns="46038" anchor="ctr">
            <a:spAutoFit/>
          </a:bodyPr>
          <a:lstStyle/>
          <a:p>
            <a:pPr eaLnBrk="1" hangingPunct="1">
              <a:spcBef>
                <a:spcPct val="50000"/>
              </a:spcBef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利用触发器设计异步时序逻辑</a:t>
            </a:r>
            <a:endParaRPr lang="en-US" altLang="zh-CN" b="1" dirty="0">
              <a:latin typeface="+mj-lt"/>
              <a:ea typeface="+mj-ea"/>
              <a:cs typeface="+mj-cs"/>
            </a:endParaRPr>
          </a:p>
        </p:txBody>
      </p:sp>
      <p:pic>
        <p:nvPicPr>
          <p:cNvPr id="15567" name="Picture 7" descr="ELEGLIN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338" y="674688"/>
            <a:ext cx="7416800" cy="523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4" name="Rectangle 167"/>
          <p:cNvSpPr>
            <a:spLocks noGrp="1" noChangeArrowheads="1"/>
          </p:cNvSpPr>
          <p:nvPr>
            <p:ph idx="1"/>
          </p:nvPr>
        </p:nvSpPr>
        <p:spPr>
          <a:xfrm>
            <a:off x="714375" y="989013"/>
            <a:ext cx="7772400" cy="4681538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n-cs"/>
              </a:rPr>
              <a:t>5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.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卡诺图化简</a:t>
            </a:r>
          </a:p>
        </p:txBody>
      </p:sp>
      <p:sp>
        <p:nvSpPr>
          <p:cNvPr id="15569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2075" tIns="46038" rIns="92075" bIns="46038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2"/>
                </a:solidFill>
              </a:rPr>
              <a:t>7</a:t>
            </a:fld>
            <a:endParaRPr lang="en-US" altLang="zh-CN" sz="14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 Box 45"/>
          <p:cNvSpPr txBox="1">
            <a:spLocks noGrp="1" noChangeArrowheads="1"/>
          </p:cNvSpPr>
          <p:nvPr>
            <p:ph idx="1"/>
          </p:nvPr>
        </p:nvSpPr>
        <p:spPr>
          <a:xfrm>
            <a:off x="900113" y="1023938"/>
            <a:ext cx="7772400" cy="467995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n-cs"/>
              </a:rPr>
              <a:t>6. 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逻辑图</a:t>
            </a:r>
          </a:p>
        </p:txBody>
      </p:sp>
      <p:pic>
        <p:nvPicPr>
          <p:cNvPr id="17409" name="Picture 7" descr="ELEGLIN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738" y="708025"/>
            <a:ext cx="7416800" cy="52388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7410" name="组合 14"/>
          <p:cNvGrpSpPr/>
          <p:nvPr/>
        </p:nvGrpSpPr>
        <p:grpSpPr>
          <a:xfrm>
            <a:off x="1141413" y="1716088"/>
            <a:ext cx="2838450" cy="1482725"/>
            <a:chOff x="1050108" y="1214428"/>
            <a:chExt cx="2838020" cy="1481562"/>
          </a:xfrm>
        </p:grpSpPr>
        <p:sp>
          <p:nvSpPr>
            <p:cNvPr id="17411" name="Text Box 151"/>
            <p:cNvSpPr txBox="1"/>
            <p:nvPr/>
          </p:nvSpPr>
          <p:spPr>
            <a:xfrm>
              <a:off x="1143756" y="1214428"/>
              <a:ext cx="2744372" cy="337872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SzTx/>
                <a:buFont typeface="Arial" panose="020B0604020202020204" pitchFamily="34" charset="0"/>
              </a:pPr>
              <a:r>
                <a:rPr lang="en-US" altLang="zh-CN" sz="16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CP</a:t>
              </a:r>
              <a:r>
                <a:rPr lang="en-US" altLang="zh-CN" sz="16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 </a:t>
              </a:r>
              <a:r>
                <a:rPr lang="en-US" altLang="zh-CN" sz="16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= X</a:t>
              </a:r>
              <a:r>
                <a:rPr lang="en-US" altLang="zh-CN" sz="16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zh-CN" sz="16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Q</a:t>
              </a:r>
              <a:r>
                <a:rPr lang="en-US" altLang="zh-CN" sz="16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zh-CN" sz="1600" b="1" baseline="30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</a:t>
              </a:r>
              <a:r>
                <a:rPr lang="en-US" altLang="zh-CN" sz="16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+Q</a:t>
              </a:r>
              <a:r>
                <a:rPr lang="en-US" altLang="zh-CN" sz="16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zh-CN" sz="1600" b="1" baseline="30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 </a:t>
              </a:r>
              <a:r>
                <a:rPr lang="en-US" altLang="zh-CN" sz="16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r>
                <a:rPr lang="en-US" altLang="zh-CN" sz="16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zh-CN" sz="16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+ X</a:t>
              </a:r>
              <a:r>
                <a:rPr lang="en-US" altLang="zh-CN" sz="16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zh-CN" sz="16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Q</a:t>
              </a:r>
              <a:r>
                <a:rPr lang="en-US" altLang="zh-CN" sz="16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zh-CN" sz="1600" b="1" baseline="30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17412" name="Text Box 158"/>
            <p:cNvSpPr txBox="1"/>
            <p:nvPr/>
          </p:nvSpPr>
          <p:spPr>
            <a:xfrm>
              <a:off x="1172326" y="1799756"/>
              <a:ext cx="957118" cy="339459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SzTx/>
                <a:buFont typeface="Arial" panose="020B0604020202020204" pitchFamily="34" charset="0"/>
              </a:pPr>
              <a:r>
                <a:rPr lang="en-US" altLang="zh-CN" sz="16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D</a:t>
              </a:r>
              <a:r>
                <a:rPr lang="en-US" altLang="zh-CN" sz="16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 </a:t>
              </a:r>
              <a:r>
                <a:rPr lang="en-US" altLang="zh-CN" sz="16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= Q</a:t>
              </a:r>
              <a:r>
                <a:rPr lang="en-US" altLang="zh-CN" sz="16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zh-CN" sz="1600" b="1" baseline="30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</a:t>
              </a:r>
            </a:p>
          </p:txBody>
        </p:sp>
        <p:grpSp>
          <p:nvGrpSpPr>
            <p:cNvPr id="17413" name="组合 6"/>
            <p:cNvGrpSpPr/>
            <p:nvPr/>
          </p:nvGrpSpPr>
          <p:grpSpPr>
            <a:xfrm>
              <a:off x="1150120" y="1514468"/>
              <a:ext cx="1987118" cy="338554"/>
              <a:chOff x="4513708" y="2658616"/>
              <a:chExt cx="1987118" cy="338554"/>
            </a:xfrm>
          </p:grpSpPr>
          <p:sp>
            <p:nvSpPr>
              <p:cNvPr id="17414" name="Text Box 163"/>
              <p:cNvSpPr txBox="1"/>
              <p:nvPr/>
            </p:nvSpPr>
            <p:spPr>
              <a:xfrm>
                <a:off x="4513693" y="2658377"/>
                <a:ext cx="1987249" cy="33945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  <a:buSzTx/>
                  <a:buFont typeface="Arial" panose="020B0604020202020204" pitchFamily="34" charset="0"/>
                </a:pPr>
                <a:r>
                  <a:rPr lang="en-US" altLang="zh-CN" sz="16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CP</a:t>
                </a:r>
                <a:r>
                  <a:rPr lang="en-US" altLang="zh-CN" sz="16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  <a:r>
                  <a:rPr lang="en-US" altLang="zh-CN" sz="16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= Q</a:t>
                </a:r>
                <a:r>
                  <a:rPr lang="en-US" altLang="zh-CN" sz="16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  <a:r>
                  <a:rPr lang="en-US" altLang="zh-CN" sz="1600" b="1" baseline="30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n</a:t>
                </a:r>
                <a:r>
                  <a:rPr lang="en-US" altLang="zh-CN" sz="16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16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 </a:t>
                </a:r>
                <a:r>
                  <a:rPr lang="en-US" altLang="zh-CN" sz="16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+ Q</a:t>
                </a:r>
                <a:r>
                  <a:rPr lang="en-US" altLang="zh-CN" sz="16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  <a:r>
                  <a:rPr lang="en-US" altLang="zh-CN" sz="1600" b="1" baseline="30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n</a:t>
                </a:r>
                <a:r>
                  <a:rPr lang="en-US" altLang="zh-CN" sz="16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16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2</a:t>
                </a:r>
                <a:endParaRPr lang="en-US" altLang="zh-CN" sz="16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" name="Line 153"/>
              <p:cNvSpPr>
                <a:spLocks noChangeShapeType="1"/>
              </p:cNvSpPr>
              <p:nvPr/>
            </p:nvSpPr>
            <p:spPr bwMode="auto">
              <a:xfrm>
                <a:off x="5143836" y="2721827"/>
                <a:ext cx="1793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7416" name="Text Box 164"/>
            <p:cNvSpPr txBox="1"/>
            <p:nvPr/>
          </p:nvSpPr>
          <p:spPr>
            <a:xfrm>
              <a:off x="1186612" y="2358117"/>
              <a:ext cx="1134890" cy="33787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SzTx/>
                <a:buFont typeface="Arial" panose="020B0604020202020204" pitchFamily="34" charset="0"/>
              </a:pPr>
              <a:r>
                <a:rPr lang="en-US" altLang="zh-CN" sz="16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Z = X</a:t>
              </a:r>
              <a:r>
                <a:rPr lang="en-US" altLang="zh-CN" sz="16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zh-CN" sz="16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Q</a:t>
              </a:r>
              <a:r>
                <a:rPr lang="en-US" altLang="zh-CN" sz="16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zh-CN" sz="1600" b="1" baseline="30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</a:t>
              </a:r>
              <a:r>
                <a:rPr lang="en-US" altLang="zh-CN" sz="16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endParaRPr lang="en-US" altLang="zh-CN" sz="16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7417" name="组合 10"/>
            <p:cNvGrpSpPr/>
            <p:nvPr/>
          </p:nvGrpSpPr>
          <p:grpSpPr>
            <a:xfrm>
              <a:off x="1172544" y="2085970"/>
              <a:ext cx="956276" cy="338554"/>
              <a:chOff x="6973310" y="2618962"/>
              <a:chExt cx="956276" cy="338554"/>
            </a:xfrm>
          </p:grpSpPr>
          <p:sp>
            <p:nvSpPr>
              <p:cNvPr id="17418" name="Text Box 158"/>
              <p:cNvSpPr txBox="1"/>
              <p:nvPr/>
            </p:nvSpPr>
            <p:spPr>
              <a:xfrm>
                <a:off x="6973092" y="2618274"/>
                <a:ext cx="957118" cy="339458"/>
              </a:xfrm>
              <a:prstGeom prst="rect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  <a:buSzTx/>
                  <a:buFont typeface="Arial" panose="020B0604020202020204" pitchFamily="34" charset="0"/>
                </a:pPr>
                <a:r>
                  <a:rPr lang="en-US" altLang="zh-CN" sz="16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D</a:t>
                </a:r>
                <a:r>
                  <a:rPr lang="en-US" altLang="zh-CN" sz="16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 </a:t>
                </a:r>
                <a:r>
                  <a:rPr lang="en-US" altLang="zh-CN" sz="16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= Q</a:t>
                </a:r>
                <a:r>
                  <a:rPr lang="en-US" altLang="zh-CN" sz="16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  <a:r>
                  <a:rPr lang="en-US" altLang="zh-CN" sz="1600" b="1" baseline="30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n</a:t>
                </a:r>
              </a:p>
            </p:txBody>
          </p:sp>
          <p:sp>
            <p:nvSpPr>
              <p:cNvPr id="12" name="Line 152"/>
              <p:cNvSpPr>
                <a:spLocks noChangeShapeType="1"/>
              </p:cNvSpPr>
              <p:nvPr/>
            </p:nvSpPr>
            <p:spPr bwMode="auto">
              <a:xfrm>
                <a:off x="7501650" y="2684896"/>
                <a:ext cx="1793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miter lim="800000"/>
              </a:ln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4" name="左大括号 13"/>
            <p:cNvSpPr/>
            <p:nvPr/>
          </p:nvSpPr>
          <p:spPr bwMode="auto">
            <a:xfrm>
              <a:off x="1050108" y="1342914"/>
              <a:ext cx="144440" cy="1286453"/>
            </a:xfrm>
            <a:prstGeom prst="leftBrace">
              <a:avLst>
                <a:gd name="adj1" fmla="val 84999"/>
                <a:gd name="adj2" fmla="val 50000"/>
              </a:avLst>
            </a:prstGeom>
            <a:noFill/>
            <a:ln w="19050" cap="flat" cmpd="sng" algn="ctr">
              <a:solidFill>
                <a:schemeClr val="bg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7421" name="组合 129"/>
          <p:cNvGrpSpPr/>
          <p:nvPr/>
        </p:nvGrpSpPr>
        <p:grpSpPr>
          <a:xfrm>
            <a:off x="4760913" y="1341438"/>
            <a:ext cx="3433762" cy="2520950"/>
            <a:chOff x="3570304" y="964555"/>
            <a:chExt cx="3433438" cy="2522355"/>
          </a:xfrm>
        </p:grpSpPr>
        <p:sp>
          <p:nvSpPr>
            <p:cNvPr id="17422" name="Line 27"/>
            <p:cNvSpPr/>
            <p:nvPr/>
          </p:nvSpPr>
          <p:spPr>
            <a:xfrm rot="-5400000">
              <a:off x="5573330" y="1767064"/>
              <a:ext cx="0" cy="266400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23" name="Line 29"/>
            <p:cNvSpPr/>
            <p:nvPr/>
          </p:nvSpPr>
          <p:spPr>
            <a:xfrm rot="-5400000">
              <a:off x="3167042" y="2040683"/>
              <a:ext cx="2138400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24" name="Line 26"/>
            <p:cNvSpPr/>
            <p:nvPr/>
          </p:nvSpPr>
          <p:spPr>
            <a:xfrm rot="-5400000">
              <a:off x="6688728" y="2454568"/>
              <a:ext cx="214779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25" name="Line 28"/>
            <p:cNvSpPr/>
            <p:nvPr/>
          </p:nvSpPr>
          <p:spPr>
            <a:xfrm rot="-5400000" flipV="1">
              <a:off x="4400357" y="806655"/>
              <a:ext cx="0" cy="32400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med" len="med"/>
            </a:ln>
          </p:spPr>
        </p:sp>
        <p:cxnSp>
          <p:nvCxnSpPr>
            <p:cNvPr id="17426" name="直接连接符 160"/>
            <p:cNvCxnSpPr/>
            <p:nvPr/>
          </p:nvCxnSpPr>
          <p:spPr>
            <a:xfrm flipH="1">
              <a:off x="3813339" y="3179472"/>
              <a:ext cx="2916000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427" name="Text Box 69"/>
            <p:cNvSpPr txBox="1"/>
            <p:nvPr/>
          </p:nvSpPr>
          <p:spPr>
            <a:xfrm>
              <a:off x="4627584" y="3179133"/>
              <a:ext cx="494488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SzTx/>
              </a:pPr>
              <a:r>
                <a:rPr lang="en-US" altLang="zh-CN" sz="14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1400" b="1" baseline="-25000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</a:t>
              </a:r>
            </a:p>
          </p:txBody>
        </p:sp>
        <p:sp>
          <p:nvSpPr>
            <p:cNvPr id="17428" name="Line 32"/>
            <p:cNvSpPr/>
            <p:nvPr/>
          </p:nvSpPr>
          <p:spPr>
            <a:xfrm rot="-5400000">
              <a:off x="5901930" y="3029235"/>
              <a:ext cx="612000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</p:sp>
        <p:pic>
          <p:nvPicPr>
            <p:cNvPr id="17429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-5400000">
              <a:off x="5728576" y="1890041"/>
              <a:ext cx="491267" cy="30710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7430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-5400000">
              <a:off x="4551404" y="1886846"/>
              <a:ext cx="491267" cy="307104"/>
            </a:xfrm>
            <a:prstGeom prst="rect">
              <a:avLst/>
            </a:prstGeom>
            <a:noFill/>
            <a:ln w="9525">
              <a:noFill/>
            </a:ln>
          </p:spPr>
        </p:pic>
        <p:cxnSp>
          <p:nvCxnSpPr>
            <p:cNvPr id="17431" name="直接连接符 34"/>
            <p:cNvCxnSpPr/>
            <p:nvPr/>
          </p:nvCxnSpPr>
          <p:spPr>
            <a:xfrm rot="5400000">
              <a:off x="4601968" y="1637527"/>
              <a:ext cx="395233" cy="1587"/>
            </a:xfrm>
            <a:prstGeom prst="line">
              <a:avLst/>
            </a:prstGeom>
            <a:ln w="190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sm" len="sm"/>
            </a:ln>
          </p:spPr>
        </p:cxnSp>
        <p:cxnSp>
          <p:nvCxnSpPr>
            <p:cNvPr id="17432" name="直接连接符 17"/>
            <p:cNvCxnSpPr/>
            <p:nvPr/>
          </p:nvCxnSpPr>
          <p:spPr>
            <a:xfrm rot="5400000">
              <a:off x="4625411" y="1345957"/>
              <a:ext cx="756000" cy="1587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33" name="直接连接符 18"/>
            <p:cNvCxnSpPr/>
            <p:nvPr/>
          </p:nvCxnSpPr>
          <p:spPr>
            <a:xfrm rot="5400000">
              <a:off x="4367048" y="1161733"/>
              <a:ext cx="395945" cy="1587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434" name="矩形 19"/>
            <p:cNvSpPr/>
            <p:nvPr/>
          </p:nvSpPr>
          <p:spPr>
            <a:xfrm>
              <a:off x="4449253" y="1096220"/>
              <a:ext cx="719446" cy="431863"/>
            </a:xfrm>
            <a:prstGeom prst="rect">
              <a:avLst/>
            </a:prstGeom>
            <a:solidFill>
              <a:srgbClr val="FFFF00"/>
            </a:solidFill>
            <a:ln w="1905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t"/>
            <a:lstStyle/>
            <a:p>
              <a:pPr algn="ctr">
                <a:buSzTx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35" name="TextBox 35"/>
            <p:cNvSpPr txBox="1"/>
            <p:nvPr/>
          </p:nvSpPr>
          <p:spPr>
            <a:xfrm>
              <a:off x="4868756" y="1331471"/>
              <a:ext cx="357153" cy="2462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buSzTx/>
                <a:buFont typeface="Arial" panose="020B0604020202020204" pitchFamily="34" charset="0"/>
              </a:pPr>
              <a:r>
                <a:rPr lang="en-US" altLang="zh-CN" sz="1000" b="1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D</a:t>
              </a:r>
              <a:r>
                <a:rPr lang="en-US" altLang="zh-CN" sz="10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2</a:t>
              </a:r>
              <a:endParaRPr lang="zh-CN" altLang="en-US" sz="1000" b="1" baseline="-25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7436" name="TextBox 36"/>
            <p:cNvSpPr txBox="1"/>
            <p:nvPr/>
          </p:nvSpPr>
          <p:spPr>
            <a:xfrm>
              <a:off x="4436997" y="1080507"/>
              <a:ext cx="357153" cy="2462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buSzTx/>
                <a:buFont typeface="Arial" panose="020B0604020202020204" pitchFamily="34" charset="0"/>
              </a:pPr>
              <a:r>
                <a:rPr lang="en-US" altLang="zh-CN" sz="1000" b="1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Q</a:t>
              </a:r>
              <a:r>
                <a:rPr lang="en-US" altLang="zh-CN" sz="10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2</a:t>
              </a:r>
              <a:endParaRPr lang="zh-CN" altLang="en-US" sz="1000" b="1" baseline="-25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7437" name="TextBox 37"/>
            <p:cNvSpPr txBox="1"/>
            <p:nvPr/>
          </p:nvSpPr>
          <p:spPr>
            <a:xfrm>
              <a:off x="4833835" y="1090037"/>
              <a:ext cx="357153" cy="2462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buSzTx/>
                <a:buFont typeface="Arial" panose="020B0604020202020204" pitchFamily="34" charset="0"/>
              </a:pPr>
              <a:r>
                <a:rPr lang="en-US" altLang="zh-CN" sz="1000" b="1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Q</a:t>
              </a:r>
              <a:r>
                <a:rPr lang="en-US" altLang="zh-CN" sz="10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2</a:t>
              </a:r>
              <a:endParaRPr lang="zh-CN" altLang="en-US" sz="1000" b="1" baseline="-25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17438" name="直接连接符 25"/>
            <p:cNvCxnSpPr/>
            <p:nvPr/>
          </p:nvCxnSpPr>
          <p:spPr>
            <a:xfrm>
              <a:off x="4920218" y="1142833"/>
              <a:ext cx="93519" cy="1587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439" name="等腰三角形 36"/>
            <p:cNvSpPr/>
            <p:nvPr/>
          </p:nvSpPr>
          <p:spPr>
            <a:xfrm>
              <a:off x="4741635" y="1420223"/>
              <a:ext cx="108007" cy="107985"/>
            </a:xfrm>
            <a:prstGeom prst="triangle">
              <a:avLst>
                <a:gd name="adj" fmla="val 50000"/>
              </a:avLst>
            </a:prstGeom>
            <a:solidFill>
              <a:srgbClr val="FFFF00"/>
            </a:solidFill>
            <a:ln w="1905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t"/>
            <a:lstStyle/>
            <a:p>
              <a:pPr algn="ctr">
                <a:buSzTx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40" name="TextBox 40"/>
            <p:cNvSpPr txBox="1"/>
            <p:nvPr/>
          </p:nvSpPr>
          <p:spPr>
            <a:xfrm>
              <a:off x="4627479" y="1256818"/>
              <a:ext cx="422235" cy="2144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buSzTx/>
                <a:buFont typeface="Arial" panose="020B0604020202020204" pitchFamily="34" charset="0"/>
              </a:pPr>
              <a:r>
                <a:rPr lang="en-US" altLang="zh-CN" sz="800" b="1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CK</a:t>
              </a:r>
              <a:endParaRPr lang="zh-CN" altLang="en-US" sz="800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17441" name="直接连接符 34"/>
            <p:cNvCxnSpPr/>
            <p:nvPr/>
          </p:nvCxnSpPr>
          <p:spPr>
            <a:xfrm rot="5400000">
              <a:off x="5782348" y="1658955"/>
              <a:ext cx="395233" cy="1588"/>
            </a:xfrm>
            <a:prstGeom prst="line">
              <a:avLst/>
            </a:prstGeom>
            <a:ln w="190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sm" len="sm"/>
            </a:ln>
          </p:spPr>
        </p:cxnSp>
        <p:grpSp>
          <p:nvGrpSpPr>
            <p:cNvPr id="17442" name="组合 16"/>
            <p:cNvGrpSpPr/>
            <p:nvPr/>
          </p:nvGrpSpPr>
          <p:grpSpPr>
            <a:xfrm>
              <a:off x="5628875" y="976706"/>
              <a:ext cx="793703" cy="756000"/>
              <a:chOff x="1863587" y="2514763"/>
              <a:chExt cx="793703" cy="756641"/>
            </a:xfrm>
          </p:grpSpPr>
          <p:cxnSp>
            <p:nvCxnSpPr>
              <p:cNvPr id="17443" name="直接连接符 17"/>
              <p:cNvCxnSpPr/>
              <p:nvPr/>
            </p:nvCxnSpPr>
            <p:spPr>
              <a:xfrm rot="5400000">
                <a:off x="2042721" y="2892288"/>
                <a:ext cx="756641" cy="1588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44" name="直接连接符 18"/>
              <p:cNvCxnSpPr/>
              <p:nvPr/>
            </p:nvCxnSpPr>
            <p:spPr>
              <a:xfrm rot="5400000">
                <a:off x="1758919" y="2756203"/>
                <a:ext cx="468333" cy="1588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445" name="矩形 19"/>
              <p:cNvSpPr/>
              <p:nvPr/>
            </p:nvSpPr>
            <p:spPr>
              <a:xfrm>
                <a:off x="1876406" y="2643188"/>
                <a:ext cx="720005" cy="432308"/>
              </a:xfrm>
              <a:prstGeom prst="rect">
                <a:avLst/>
              </a:prstGeom>
              <a:solidFill>
                <a:srgbClr val="FFFF00"/>
              </a:solidFill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t"/>
              <a:lstStyle/>
              <a:p>
                <a:pPr algn="ctr">
                  <a:buSzTx/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46" name="TextBox 123"/>
              <p:cNvSpPr txBox="1"/>
              <p:nvPr/>
            </p:nvSpPr>
            <p:spPr>
              <a:xfrm>
                <a:off x="2300331" y="2869829"/>
                <a:ext cx="357153" cy="24481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buSzTx/>
                  <a:buFont typeface="Arial" panose="020B0604020202020204" pitchFamily="34" charset="0"/>
                </a:pPr>
                <a:r>
                  <a:rPr lang="en-US" altLang="zh-CN" sz="10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D</a:t>
                </a:r>
                <a:r>
                  <a:rPr lang="en-US" altLang="zh-CN" sz="10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1</a:t>
                </a:r>
                <a:endParaRPr lang="zh-CN" altLang="en-US" sz="10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7447" name="TextBox 124"/>
              <p:cNvSpPr txBox="1"/>
              <p:nvPr/>
            </p:nvSpPr>
            <p:spPr>
              <a:xfrm>
                <a:off x="1863809" y="2620242"/>
                <a:ext cx="357154" cy="24640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buSzTx/>
                  <a:buFont typeface="Arial" panose="020B0604020202020204" pitchFamily="34" charset="0"/>
                </a:pPr>
                <a:r>
                  <a:rPr lang="en-US" altLang="zh-CN" sz="10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Q</a:t>
                </a:r>
                <a:r>
                  <a:rPr lang="en-US" altLang="zh-CN" sz="10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1</a:t>
                </a:r>
                <a:endParaRPr lang="zh-CN" altLang="en-US" sz="10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7448" name="TextBox 125"/>
              <p:cNvSpPr txBox="1"/>
              <p:nvPr/>
            </p:nvSpPr>
            <p:spPr>
              <a:xfrm>
                <a:off x="2278108" y="2629780"/>
                <a:ext cx="355566" cy="24640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buSzTx/>
                  <a:buFont typeface="Arial" panose="020B0604020202020204" pitchFamily="34" charset="0"/>
                </a:pPr>
                <a:r>
                  <a:rPr lang="en-US" altLang="zh-CN" sz="10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Q</a:t>
                </a:r>
                <a:r>
                  <a:rPr lang="en-US" altLang="zh-CN" sz="10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1</a:t>
                </a:r>
                <a:endParaRPr lang="zh-CN" altLang="en-US" sz="10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cxnSp>
            <p:nvCxnSpPr>
              <p:cNvPr id="17449" name="直接连接符 25"/>
              <p:cNvCxnSpPr/>
              <p:nvPr/>
            </p:nvCxnSpPr>
            <p:spPr>
              <a:xfrm>
                <a:off x="2373304" y="2681298"/>
                <a:ext cx="93600" cy="1588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7450" name="等腰三角形 36"/>
            <p:cNvSpPr/>
            <p:nvPr/>
          </p:nvSpPr>
          <p:spPr>
            <a:xfrm>
              <a:off x="5931544" y="1424415"/>
              <a:ext cx="108007" cy="107985"/>
            </a:xfrm>
            <a:prstGeom prst="triangle">
              <a:avLst>
                <a:gd name="adj" fmla="val 50000"/>
              </a:avLst>
            </a:prstGeom>
            <a:solidFill>
              <a:srgbClr val="FFFF00"/>
            </a:solidFill>
            <a:ln w="1905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t"/>
            <a:lstStyle/>
            <a:p>
              <a:pPr algn="ctr">
                <a:buSzTx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51" name="TextBox 44"/>
            <p:cNvSpPr txBox="1"/>
            <p:nvPr/>
          </p:nvSpPr>
          <p:spPr>
            <a:xfrm>
              <a:off x="5824341" y="1271113"/>
              <a:ext cx="422235" cy="2144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buSzTx/>
                <a:buFont typeface="Arial" panose="020B0604020202020204" pitchFamily="34" charset="0"/>
              </a:pPr>
              <a:r>
                <a:rPr lang="en-US" altLang="zh-CN" sz="800" b="1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CK</a:t>
              </a:r>
              <a:endParaRPr lang="zh-CN" altLang="en-US" sz="800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7452" name="Line 25"/>
            <p:cNvSpPr/>
            <p:nvPr/>
          </p:nvSpPr>
          <p:spPr>
            <a:xfrm rot="-5400000">
              <a:off x="4349074" y="2457119"/>
              <a:ext cx="252000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53" name="Line 26"/>
            <p:cNvSpPr/>
            <p:nvPr/>
          </p:nvSpPr>
          <p:spPr>
            <a:xfrm rot="-5400000">
              <a:off x="5043719" y="2442637"/>
              <a:ext cx="214283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54" name="Line 27"/>
            <p:cNvSpPr/>
            <p:nvPr/>
          </p:nvSpPr>
          <p:spPr>
            <a:xfrm rot="-5400000">
              <a:off x="4597804" y="2205897"/>
              <a:ext cx="0" cy="25920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55" name="Line 28"/>
            <p:cNvSpPr/>
            <p:nvPr/>
          </p:nvSpPr>
          <p:spPr>
            <a:xfrm rot="-5400000" flipV="1">
              <a:off x="5012271" y="2191497"/>
              <a:ext cx="0" cy="28800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56" name="Line 38"/>
            <p:cNvSpPr/>
            <p:nvPr/>
          </p:nvSpPr>
          <p:spPr>
            <a:xfrm rot="-5400000">
              <a:off x="4644929" y="2255033"/>
              <a:ext cx="179975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57" name="Line 39"/>
            <p:cNvSpPr/>
            <p:nvPr/>
          </p:nvSpPr>
          <p:spPr>
            <a:xfrm rot="-5400000">
              <a:off x="4774297" y="2255033"/>
              <a:ext cx="179975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58" name="Line 25"/>
            <p:cNvSpPr/>
            <p:nvPr/>
          </p:nvSpPr>
          <p:spPr>
            <a:xfrm rot="-5400000">
              <a:off x="5596602" y="2473594"/>
              <a:ext cx="215870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59" name="Line 26"/>
            <p:cNvSpPr/>
            <p:nvPr/>
          </p:nvSpPr>
          <p:spPr>
            <a:xfrm rot="-5400000">
              <a:off x="6169722" y="2473594"/>
              <a:ext cx="215870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60" name="Line 27"/>
            <p:cNvSpPr/>
            <p:nvPr/>
          </p:nvSpPr>
          <p:spPr>
            <a:xfrm rot="-5400000">
              <a:off x="5809319" y="2260877"/>
              <a:ext cx="0" cy="209564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61" name="Line 28"/>
            <p:cNvSpPr/>
            <p:nvPr/>
          </p:nvSpPr>
          <p:spPr>
            <a:xfrm rot="-5400000" flipV="1">
              <a:off x="6163349" y="2245001"/>
              <a:ext cx="0" cy="241316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62" name="Line 32"/>
            <p:cNvSpPr/>
            <p:nvPr/>
          </p:nvSpPr>
          <p:spPr>
            <a:xfrm rot="-5400000">
              <a:off x="6172363" y="2876457"/>
              <a:ext cx="323955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8" name="流程图: 延期 92"/>
            <p:cNvSpPr>
              <a:spLocks noChangeArrowheads="1"/>
            </p:cNvSpPr>
            <p:nvPr/>
          </p:nvSpPr>
          <p:spPr bwMode="auto">
            <a:xfrm rot="16200000">
              <a:off x="6121875" y="2563356"/>
              <a:ext cx="285909" cy="284135"/>
            </a:xfrm>
            <a:prstGeom prst="flowChartDelay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algn="ctr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64" name="Line 38"/>
            <p:cNvSpPr/>
            <p:nvPr/>
          </p:nvSpPr>
          <p:spPr>
            <a:xfrm rot="-5400000">
              <a:off x="5813315" y="2266461"/>
              <a:ext cx="201572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65" name="Line 39"/>
            <p:cNvSpPr/>
            <p:nvPr/>
          </p:nvSpPr>
          <p:spPr>
            <a:xfrm rot="-5400000">
              <a:off x="5941904" y="2266461"/>
              <a:ext cx="201572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17466" name="直接连接符 79"/>
            <p:cNvCxnSpPr/>
            <p:nvPr/>
          </p:nvCxnSpPr>
          <p:spPr>
            <a:xfrm flipH="1">
              <a:off x="4802051" y="2150206"/>
              <a:ext cx="647" cy="480543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467" name="Line 31"/>
            <p:cNvSpPr/>
            <p:nvPr/>
          </p:nvSpPr>
          <p:spPr>
            <a:xfrm rot="-5400000">
              <a:off x="4569731" y="2999023"/>
              <a:ext cx="360000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round/>
              <a:headEnd type="oval" w="sm" len="sm"/>
              <a:tailEnd type="none" w="med" len="med"/>
            </a:ln>
          </p:spPr>
        </p:sp>
        <p:sp>
          <p:nvSpPr>
            <p:cNvPr id="17468" name="Line 32"/>
            <p:cNvSpPr/>
            <p:nvPr/>
          </p:nvSpPr>
          <p:spPr>
            <a:xfrm rot="-5400000">
              <a:off x="4818250" y="2859195"/>
              <a:ext cx="144000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66" name="流程图: 延期 92"/>
            <p:cNvSpPr>
              <a:spLocks noChangeArrowheads="1"/>
            </p:cNvSpPr>
            <p:nvPr/>
          </p:nvSpPr>
          <p:spPr bwMode="auto">
            <a:xfrm rot="16200000">
              <a:off x="4671833" y="2551443"/>
              <a:ext cx="281144" cy="284136"/>
            </a:xfrm>
            <a:prstGeom prst="flowChartDelay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algn="ctr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70" name="Line 32"/>
            <p:cNvSpPr/>
            <p:nvPr/>
          </p:nvSpPr>
          <p:spPr>
            <a:xfrm rot="-5400000">
              <a:off x="5066644" y="2947091"/>
              <a:ext cx="323955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round/>
              <a:headEnd type="oval" w="sm" len="sm"/>
              <a:tailEnd type="oval" w="sm" len="sm"/>
            </a:ln>
          </p:spPr>
        </p:sp>
        <p:sp>
          <p:nvSpPr>
            <p:cNvPr id="17471" name="Line 31"/>
            <p:cNvSpPr/>
            <p:nvPr/>
          </p:nvSpPr>
          <p:spPr>
            <a:xfrm rot="-5400000">
              <a:off x="4271405" y="2969662"/>
              <a:ext cx="252000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round/>
              <a:headEnd type="oval" w="sm" len="sm"/>
              <a:tailEnd type="none" w="med" len="med"/>
            </a:ln>
          </p:spPr>
        </p:sp>
        <p:sp>
          <p:nvSpPr>
            <p:cNvPr id="17472" name="Line 32"/>
            <p:cNvSpPr/>
            <p:nvPr/>
          </p:nvSpPr>
          <p:spPr>
            <a:xfrm rot="-5400000">
              <a:off x="4267117" y="2908974"/>
              <a:ext cx="540000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round/>
              <a:headEnd type="oval" w="sm" len="sm"/>
              <a:tailEnd type="none" w="sm" len="sm"/>
            </a:ln>
          </p:spPr>
        </p:sp>
        <p:sp>
          <p:nvSpPr>
            <p:cNvPr id="72" name="流程图: 延期 92"/>
            <p:cNvSpPr>
              <a:spLocks noChangeArrowheads="1"/>
            </p:cNvSpPr>
            <p:nvPr/>
          </p:nvSpPr>
          <p:spPr bwMode="auto">
            <a:xfrm rot="16200000">
              <a:off x="4324995" y="2553826"/>
              <a:ext cx="285909" cy="284135"/>
            </a:xfrm>
            <a:prstGeom prst="flowChartDelay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algn="ctr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74" name="Line 32"/>
            <p:cNvSpPr/>
            <p:nvPr/>
          </p:nvSpPr>
          <p:spPr>
            <a:xfrm rot="-5400000">
              <a:off x="5420679" y="2944293"/>
              <a:ext cx="468000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round/>
              <a:headEnd type="oval" w="sm" len="sm"/>
              <a:tailEnd type="oval" w="sm" len="sm"/>
            </a:ln>
          </p:spPr>
        </p:sp>
        <p:sp>
          <p:nvSpPr>
            <p:cNvPr id="17475" name="Line 32"/>
            <p:cNvSpPr/>
            <p:nvPr/>
          </p:nvSpPr>
          <p:spPr>
            <a:xfrm rot="-5400000">
              <a:off x="5682399" y="2816028"/>
              <a:ext cx="216000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5" name="流程图: 延期 92"/>
            <p:cNvSpPr>
              <a:spLocks noChangeArrowheads="1"/>
            </p:cNvSpPr>
            <p:nvPr/>
          </p:nvSpPr>
          <p:spPr bwMode="auto">
            <a:xfrm rot="16200000">
              <a:off x="5563922" y="2553032"/>
              <a:ext cx="285909" cy="285723"/>
            </a:xfrm>
            <a:prstGeom prst="flowChartDelay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algn="ctr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77" name="Text Box 69"/>
            <p:cNvSpPr txBox="1"/>
            <p:nvPr/>
          </p:nvSpPr>
          <p:spPr>
            <a:xfrm>
              <a:off x="3570304" y="3028952"/>
              <a:ext cx="494488" cy="307777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txBody>
            <a:bodyPr anchor="t">
              <a:spAutoFit/>
            </a:bodyPr>
            <a:lstStyle/>
            <a:p>
              <a:pPr algn="r">
                <a:spcBef>
                  <a:spcPct val="50000"/>
                </a:spcBef>
                <a:buSzTx/>
              </a:pPr>
              <a:r>
                <a:rPr lang="en-US" altLang="zh-CN" sz="14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1400" b="1" baseline="-25000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 </a:t>
              </a:r>
            </a:p>
          </p:txBody>
        </p:sp>
        <p:cxnSp>
          <p:nvCxnSpPr>
            <p:cNvPr id="17478" name="直接连接符 160"/>
            <p:cNvCxnSpPr/>
            <p:nvPr/>
          </p:nvCxnSpPr>
          <p:spPr>
            <a:xfrm flipH="1">
              <a:off x="4953224" y="3329151"/>
              <a:ext cx="1260000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479" name="Line 32"/>
            <p:cNvSpPr/>
            <p:nvPr/>
          </p:nvSpPr>
          <p:spPr>
            <a:xfrm rot="-5400000">
              <a:off x="4818139" y="3044257"/>
              <a:ext cx="576000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round/>
              <a:headEnd type="oval" w="sm" len="sm"/>
              <a:tailEnd type="none" w="sm" len="sm"/>
            </a:ln>
          </p:spPr>
        </p:sp>
        <p:sp>
          <p:nvSpPr>
            <p:cNvPr id="101" name="流程图: 延期 92"/>
            <p:cNvSpPr>
              <a:spLocks noChangeArrowheads="1"/>
            </p:cNvSpPr>
            <p:nvPr/>
          </p:nvSpPr>
          <p:spPr bwMode="auto">
            <a:xfrm rot="16200000">
              <a:off x="5017079" y="2563356"/>
              <a:ext cx="285909" cy="284135"/>
            </a:xfrm>
            <a:prstGeom prst="flowChartDelay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algn="ctr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81" name="Line 28"/>
            <p:cNvSpPr/>
            <p:nvPr/>
          </p:nvSpPr>
          <p:spPr>
            <a:xfrm rot="-5400000" flipV="1">
              <a:off x="6343949" y="821807"/>
              <a:ext cx="0" cy="30960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med" len="med"/>
            </a:ln>
          </p:spPr>
        </p:sp>
        <p:sp>
          <p:nvSpPr>
            <p:cNvPr id="17482" name="Line 29"/>
            <p:cNvSpPr/>
            <p:nvPr/>
          </p:nvSpPr>
          <p:spPr>
            <a:xfrm rot="-5400000">
              <a:off x="5467682" y="2010864"/>
              <a:ext cx="2052000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83" name="Line 27"/>
            <p:cNvSpPr/>
            <p:nvPr/>
          </p:nvSpPr>
          <p:spPr>
            <a:xfrm rot="-5400000">
              <a:off x="6417247" y="2955864"/>
              <a:ext cx="0" cy="14400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sm" len="sm"/>
            </a:ln>
          </p:spPr>
        </p:sp>
        <p:sp>
          <p:nvSpPr>
            <p:cNvPr id="17484" name="Line 28"/>
            <p:cNvSpPr/>
            <p:nvPr/>
          </p:nvSpPr>
          <p:spPr>
            <a:xfrm rot="-5400000" flipV="1">
              <a:off x="5623262" y="842411"/>
              <a:ext cx="0" cy="28800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med" len="med"/>
            </a:ln>
          </p:spPr>
        </p:sp>
        <p:sp>
          <p:nvSpPr>
            <p:cNvPr id="17485" name="Line 29"/>
            <p:cNvSpPr/>
            <p:nvPr/>
          </p:nvSpPr>
          <p:spPr>
            <a:xfrm rot="-5400000">
              <a:off x="4510862" y="1954844"/>
              <a:ext cx="1936800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round/>
              <a:headEnd type="oval" w="sm" len="sm"/>
              <a:tailEnd type="none" w="sm" len="sm"/>
            </a:ln>
          </p:spPr>
        </p:sp>
        <p:cxnSp>
          <p:nvCxnSpPr>
            <p:cNvPr id="17486" name="直接连接符 129"/>
            <p:cNvCxnSpPr/>
            <p:nvPr/>
          </p:nvCxnSpPr>
          <p:spPr>
            <a:xfrm flipH="1">
              <a:off x="4903473" y="2923244"/>
              <a:ext cx="900000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487" name="Line 32"/>
            <p:cNvSpPr/>
            <p:nvPr/>
          </p:nvSpPr>
          <p:spPr>
            <a:xfrm rot="-5400000">
              <a:off x="6490110" y="2950595"/>
              <a:ext cx="468000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7488" name="Line 31"/>
            <p:cNvSpPr/>
            <p:nvPr/>
          </p:nvSpPr>
          <p:spPr>
            <a:xfrm rot="-5400000">
              <a:off x="6747979" y="2955481"/>
              <a:ext cx="288000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med" len="med"/>
            </a:ln>
          </p:spPr>
        </p:sp>
        <p:sp>
          <p:nvSpPr>
            <p:cNvPr id="115" name="流程图: 延期 92"/>
            <p:cNvSpPr>
              <a:spLocks noChangeArrowheads="1"/>
            </p:cNvSpPr>
            <p:nvPr/>
          </p:nvSpPr>
          <p:spPr bwMode="auto">
            <a:xfrm rot="16200000">
              <a:off x="6650464" y="2563355"/>
              <a:ext cx="285909" cy="284136"/>
            </a:xfrm>
            <a:prstGeom prst="flowChartDelay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algn="ctr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90" name="Text Box 69"/>
            <p:cNvSpPr txBox="1"/>
            <p:nvPr/>
          </p:nvSpPr>
          <p:spPr>
            <a:xfrm>
              <a:off x="6643702" y="2095060"/>
              <a:ext cx="360040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SzTx/>
              </a:pPr>
              <a:r>
                <a:rPr lang="en-US" altLang="zh-CN" sz="14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r>
                <a:rPr lang="en-US" altLang="zh-CN" sz="1400" b="1" baseline="-250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17491" name="Line 28"/>
            <p:cNvSpPr/>
            <p:nvPr/>
          </p:nvSpPr>
          <p:spPr>
            <a:xfrm rot="-5400000" flipV="1">
              <a:off x="5234628" y="1487638"/>
              <a:ext cx="0" cy="46800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round/>
              <a:headEnd type="oval" w="sm" len="sm"/>
              <a:tailEnd type="none" w="med" len="med"/>
            </a:ln>
          </p:spPr>
        </p:sp>
        <p:sp>
          <p:nvSpPr>
            <p:cNvPr id="17492" name="Line 28"/>
            <p:cNvSpPr/>
            <p:nvPr/>
          </p:nvSpPr>
          <p:spPr>
            <a:xfrm rot="-5400000" flipV="1">
              <a:off x="6341134" y="1584782"/>
              <a:ext cx="0" cy="28800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round/>
              <a:headEnd type="oval" w="sm" len="sm"/>
              <a:tailEnd type="none" w="med" len="med"/>
            </a:ln>
          </p:spPr>
        </p:sp>
      </p:grpSp>
      <p:sp>
        <p:nvSpPr>
          <p:cNvPr id="131" name="Text Box 45"/>
          <p:cNvSpPr txBox="1"/>
          <p:nvPr/>
        </p:nvSpPr>
        <p:spPr>
          <a:xfrm>
            <a:off x="4908550" y="3913188"/>
            <a:ext cx="1785938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  <a:buSzTx/>
              <a:buFont typeface="Arial" panose="020B0604020202020204" pitchFamily="34" charset="0"/>
            </a:pPr>
            <a:r>
              <a:rPr lang="en-US" altLang="zh-CN" sz="20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7. </a:t>
            </a:r>
            <a:r>
              <a:rPr lang="zh-CN" altLang="en-US" sz="20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检查无关项</a:t>
            </a:r>
          </a:p>
        </p:txBody>
      </p:sp>
      <p:grpSp>
        <p:nvGrpSpPr>
          <p:cNvPr id="270" name="组合 269"/>
          <p:cNvGrpSpPr/>
          <p:nvPr/>
        </p:nvGrpSpPr>
        <p:grpSpPr>
          <a:xfrm>
            <a:off x="3611563" y="3676650"/>
            <a:ext cx="612775" cy="522288"/>
            <a:chOff x="5104444" y="3648082"/>
            <a:chExt cx="954207" cy="523220"/>
          </a:xfrm>
        </p:grpSpPr>
        <p:sp>
          <p:nvSpPr>
            <p:cNvPr id="17495" name="AutoShape 9"/>
            <p:cNvSpPr/>
            <p:nvPr/>
          </p:nvSpPr>
          <p:spPr>
            <a:xfrm>
              <a:off x="5104444" y="3714879"/>
              <a:ext cx="954207" cy="432000"/>
            </a:xfrm>
            <a:prstGeom prst="wedgeRoundRectCallout">
              <a:avLst>
                <a:gd name="adj1" fmla="val -138495"/>
                <a:gd name="adj2" fmla="val 33139"/>
                <a:gd name="adj3" fmla="val 16667"/>
              </a:avLst>
            </a:prstGeom>
            <a:solidFill>
              <a:schemeClr val="tx1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>
                <a:spcBef>
                  <a:spcPct val="50000"/>
                </a:spcBef>
                <a:buSzTx/>
              </a:pPr>
              <a:endParaRPr lang="en-US" altLang="zh-CN" sz="1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496" name="Text Box 9"/>
            <p:cNvSpPr txBox="1"/>
            <p:nvPr/>
          </p:nvSpPr>
          <p:spPr>
            <a:xfrm>
              <a:off x="5119692" y="3648082"/>
              <a:ext cx="891956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buSzTx/>
              </a:pPr>
              <a:r>
                <a:rPr lang="zh-CN" altLang="en-US" sz="14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输出错误！</a:t>
              </a:r>
            </a:p>
          </p:txBody>
        </p:sp>
      </p:grpSp>
      <p:grpSp>
        <p:nvGrpSpPr>
          <p:cNvPr id="273" name="组合 272"/>
          <p:cNvGrpSpPr/>
          <p:nvPr/>
        </p:nvGrpSpPr>
        <p:grpSpPr>
          <a:xfrm>
            <a:off x="2549525" y="3099435"/>
            <a:ext cx="1132205" cy="306705"/>
            <a:chOff x="5110089" y="3648082"/>
            <a:chExt cx="1001641" cy="548265"/>
          </a:xfrm>
        </p:grpSpPr>
        <p:sp>
          <p:nvSpPr>
            <p:cNvPr id="17498" name="AutoShape 9"/>
            <p:cNvSpPr/>
            <p:nvPr/>
          </p:nvSpPr>
          <p:spPr>
            <a:xfrm>
              <a:off x="5110089" y="3714879"/>
              <a:ext cx="868143" cy="432000"/>
            </a:xfrm>
            <a:prstGeom prst="wedgeRoundRectCallout">
              <a:avLst>
                <a:gd name="adj1" fmla="val -38824"/>
                <a:gd name="adj2" fmla="val 83773"/>
                <a:gd name="adj3" fmla="val 16667"/>
              </a:avLst>
            </a:prstGeom>
            <a:solidFill>
              <a:schemeClr val="tx1"/>
            </a:solidFill>
            <a:ln w="19050" cap="flat" cmpd="sng">
              <a:solidFill>
                <a:srgbClr val="00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>
                <a:spcBef>
                  <a:spcPct val="50000"/>
                </a:spcBef>
                <a:buSzTx/>
              </a:pPr>
              <a:endParaRPr lang="en-US" altLang="zh-CN" sz="14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499" name="Text Box 9"/>
            <p:cNvSpPr txBox="1"/>
            <p:nvPr/>
          </p:nvSpPr>
          <p:spPr>
            <a:xfrm>
              <a:off x="5119689" y="3648082"/>
              <a:ext cx="992041" cy="5482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buSzTx/>
              </a:pPr>
              <a:r>
                <a:rPr lang="zh-CN" altLang="en-US" sz="14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不能自启动</a:t>
              </a:r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5265738" y="4248150"/>
            <a:ext cx="3871912" cy="1522413"/>
            <a:chOff x="5214942" y="3621295"/>
            <a:chExt cx="3872282" cy="1522223"/>
          </a:xfrm>
        </p:grpSpPr>
        <p:sp>
          <p:nvSpPr>
            <p:cNvPr id="17501" name="Text Box 30"/>
            <p:cNvSpPr txBox="1"/>
            <p:nvPr/>
          </p:nvSpPr>
          <p:spPr>
            <a:xfrm>
              <a:off x="5278172" y="3621295"/>
              <a:ext cx="2304256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SzTx/>
              </a:pPr>
              <a:r>
                <a:rPr lang="zh-CN" altLang="en-US" sz="14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无关状态：</a:t>
              </a:r>
              <a:r>
                <a:rPr lang="en-US" altLang="zh-CN" sz="14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en-US" altLang="zh-CN" sz="1400" b="1" baseline="-25000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1400" b="1" baseline="30000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14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en-US" altLang="zh-CN" sz="1400" b="1" baseline="-25000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1400" b="1" baseline="30000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1400" b="1" baseline="-25000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14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</a:t>
              </a:r>
              <a:r>
                <a:rPr lang="en-US" altLang="zh-CN" sz="14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</a:p>
          </p:txBody>
        </p:sp>
        <p:sp>
          <p:nvSpPr>
            <p:cNvPr id="17502" name="Text Box 32"/>
            <p:cNvSpPr txBox="1"/>
            <p:nvPr/>
          </p:nvSpPr>
          <p:spPr>
            <a:xfrm>
              <a:off x="5291149" y="3908597"/>
              <a:ext cx="3021301" cy="955556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SzTx/>
                <a:buFont typeface="Arial" panose="020B0604020202020204" pitchFamily="34" charset="0"/>
              </a:pP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r>
                <a:rPr lang="en-US" altLang="zh-CN" sz="14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r>
                <a:rPr lang="en-US" altLang="zh-CN" sz="14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 </a:t>
              </a:r>
              <a:r>
                <a:rPr lang="zh-CN" altLang="en-US" sz="14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分别为</a:t>
              </a:r>
              <a:r>
                <a:rPr lang="zh-CN" altLang="en-US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 b="1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00, 01,10</a:t>
              </a:r>
              <a:r>
                <a:rPr lang="zh-CN" altLang="en-US" sz="14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时</a:t>
              </a:r>
              <a:r>
                <a:rPr lang="zh-CN" altLang="en-US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，</a:t>
              </a:r>
              <a:r>
                <a:rPr lang="zh-CN" altLang="en-US" sz="14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带入计算</a:t>
              </a:r>
            </a:p>
            <a:p>
              <a:pPr>
                <a:spcBef>
                  <a:spcPct val="50000"/>
                </a:spcBef>
                <a:buSzTx/>
                <a:buFont typeface="Arial" panose="020B0604020202020204" pitchFamily="34" charset="0"/>
              </a:pP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Q</a:t>
              </a:r>
              <a:r>
                <a:rPr lang="en-US" altLang="zh-CN" sz="14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zh-CN" sz="1400" b="1" baseline="30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n+1</a:t>
              </a:r>
              <a:r>
                <a:rPr lang="en-US" altLang="zh-CN" sz="1400" b="1" baseline="-30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=</a:t>
              </a:r>
              <a:r>
                <a:rPr lang="zh-CN" altLang="en-US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endParaRPr lang="zh-CN" altLang="en-US" sz="1400" b="1" baseline="-300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  <a:buSzTx/>
                <a:buFont typeface="Arial" panose="020B0604020202020204" pitchFamily="34" charset="0"/>
              </a:pP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Q</a:t>
              </a:r>
              <a:r>
                <a:rPr lang="en-US" altLang="zh-CN" sz="14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zh-CN" sz="1400" b="1" baseline="30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n+1 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=</a:t>
              </a:r>
              <a:endParaRPr lang="zh-CN" altLang="en-US" sz="14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503" name="Text Box 34"/>
            <p:cNvSpPr txBox="1"/>
            <p:nvPr/>
          </p:nvSpPr>
          <p:spPr>
            <a:xfrm>
              <a:off x="5859529" y="4218121"/>
              <a:ext cx="881146" cy="30793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SzTx/>
                <a:buFont typeface="Arial" panose="020B0604020202020204" pitchFamily="34" charset="0"/>
              </a:pP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D</a:t>
              </a:r>
              <a:r>
                <a:rPr lang="en-US" altLang="zh-CN" sz="14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 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= Q</a:t>
              </a:r>
              <a:r>
                <a:rPr lang="en-US" altLang="zh-CN" sz="14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zh-CN" sz="1400" b="1" baseline="30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17504" name="Text Box 39"/>
            <p:cNvSpPr txBox="1"/>
            <p:nvPr/>
          </p:nvSpPr>
          <p:spPr>
            <a:xfrm>
              <a:off x="5859529" y="4535581"/>
              <a:ext cx="952591" cy="30793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SzTx/>
                <a:buFont typeface="Arial" panose="020B0604020202020204" pitchFamily="34" charset="0"/>
              </a:pP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D</a:t>
              </a:r>
              <a:r>
                <a:rPr lang="en-US" altLang="zh-CN" sz="14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 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= Q</a:t>
              </a:r>
              <a:r>
                <a:rPr lang="en-US" altLang="zh-CN" sz="14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zh-CN" sz="1400" b="1" baseline="30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17505" name="Line 43"/>
            <p:cNvSpPr/>
            <p:nvPr/>
          </p:nvSpPr>
          <p:spPr>
            <a:xfrm>
              <a:off x="6320962" y="4599278"/>
              <a:ext cx="152400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7506" name="Text Box 164"/>
            <p:cNvSpPr txBox="1"/>
            <p:nvPr/>
          </p:nvSpPr>
          <p:spPr>
            <a:xfrm>
              <a:off x="5311788" y="4835581"/>
              <a:ext cx="1081191" cy="30793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SzTx/>
                <a:buFont typeface="Arial" panose="020B0604020202020204" pitchFamily="34" charset="0"/>
              </a:pP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Z= X</a:t>
              </a:r>
              <a:r>
                <a:rPr lang="en-US" altLang="zh-CN" sz="14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Q</a:t>
              </a:r>
              <a:r>
                <a:rPr lang="en-US" altLang="zh-CN" sz="14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zh-CN" sz="1400" b="1" baseline="30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</a:t>
              </a:r>
              <a:r>
                <a:rPr lang="en-US" altLang="zh-CN" sz="14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endParaRPr lang="en-US" altLang="zh-CN" sz="1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507" name="左大括号 142"/>
            <p:cNvSpPr/>
            <p:nvPr/>
          </p:nvSpPr>
          <p:spPr>
            <a:xfrm>
              <a:off x="5214942" y="4368445"/>
              <a:ext cx="147371" cy="624459"/>
            </a:xfrm>
            <a:prstGeom prst="leftBrace">
              <a:avLst>
                <a:gd name="adj1" fmla="val 45119"/>
                <a:gd name="adj2" fmla="val 50000"/>
              </a:avLst>
            </a:prstGeom>
            <a:noFill/>
            <a:ln w="1905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t"/>
            <a:lstStyle/>
            <a:p>
              <a:pPr algn="ctr">
                <a:buSzTx/>
              </a:pPr>
              <a:endPara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508" name="Text Box 151"/>
            <p:cNvSpPr txBox="1"/>
            <p:nvPr/>
          </p:nvSpPr>
          <p:spPr>
            <a:xfrm>
              <a:off x="6542219" y="4237168"/>
              <a:ext cx="2545005" cy="30793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SzTx/>
                <a:buFont typeface="Arial" panose="020B0604020202020204" pitchFamily="34" charset="0"/>
              </a:pPr>
              <a:r>
                <a:rPr lang="zh-CN" altLang="en-US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；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CP</a:t>
              </a:r>
              <a:r>
                <a:rPr lang="en-US" altLang="zh-CN" sz="14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 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= X</a:t>
              </a:r>
              <a:r>
                <a:rPr lang="en-US" altLang="zh-CN" sz="14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Q</a:t>
              </a:r>
              <a:r>
                <a:rPr lang="en-US" altLang="zh-CN" sz="14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zh-CN" sz="1400" b="1" baseline="30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+Q</a:t>
              </a:r>
              <a:r>
                <a:rPr lang="en-US" altLang="zh-CN" sz="14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zh-CN" sz="1400" b="1" baseline="30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 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r>
                <a:rPr lang="en-US" altLang="zh-CN" sz="14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+ X</a:t>
              </a:r>
              <a:r>
                <a:rPr lang="en-US" altLang="zh-CN" sz="14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Q</a:t>
              </a:r>
              <a:r>
                <a:rPr lang="en-US" altLang="zh-CN" sz="14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zh-CN" sz="1400" b="1" baseline="30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17509" name="Text Box 163"/>
            <p:cNvSpPr txBox="1"/>
            <p:nvPr/>
          </p:nvSpPr>
          <p:spPr>
            <a:xfrm>
              <a:off x="6550157" y="4508597"/>
              <a:ext cx="1987740" cy="30634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SzTx/>
                <a:buFont typeface="Arial" panose="020B0604020202020204" pitchFamily="34" charset="0"/>
              </a:pPr>
              <a:r>
                <a:rPr lang="zh-CN" altLang="en-US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；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CP</a:t>
              </a:r>
              <a:r>
                <a:rPr lang="en-US" altLang="zh-CN" sz="14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 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= Q</a:t>
              </a:r>
              <a:r>
                <a:rPr lang="en-US" altLang="zh-CN" sz="14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zh-CN" sz="1400" b="1" baseline="30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r>
                <a:rPr lang="en-US" altLang="zh-CN" sz="14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 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+ Q</a:t>
              </a:r>
              <a:r>
                <a:rPr lang="en-US" altLang="zh-CN" sz="14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zh-CN" sz="1400" b="1" baseline="30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r>
                <a:rPr lang="en-US" altLang="zh-CN" sz="14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 sz="1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4" name="Line 152"/>
            <p:cNvSpPr>
              <a:spLocks noChangeShapeType="1"/>
            </p:cNvSpPr>
            <p:nvPr/>
          </p:nvSpPr>
          <p:spPr bwMode="auto">
            <a:xfrm>
              <a:off x="7310642" y="4572089"/>
              <a:ext cx="144476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</a:ln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43" name="组合 342"/>
          <p:cNvGrpSpPr/>
          <p:nvPr/>
        </p:nvGrpSpPr>
        <p:grpSpPr>
          <a:xfrm>
            <a:off x="692150" y="3443288"/>
            <a:ext cx="3303588" cy="2255837"/>
            <a:chOff x="642340" y="2817675"/>
            <a:chExt cx="3303168" cy="2254405"/>
          </a:xfrm>
        </p:grpSpPr>
        <p:cxnSp>
          <p:nvCxnSpPr>
            <p:cNvPr id="17512" name="直接箭头连接符 265"/>
            <p:cNvCxnSpPr/>
            <p:nvPr/>
          </p:nvCxnSpPr>
          <p:spPr>
            <a:xfrm rot="5400000">
              <a:off x="2837923" y="3400486"/>
              <a:ext cx="298252" cy="168366"/>
            </a:xfrm>
            <a:prstGeom prst="straightConnector1">
              <a:avLst/>
            </a:prstGeom>
            <a:ln w="19050" cap="flat" cmpd="sng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64" name="Freeform 24"/>
            <p:cNvSpPr/>
            <p:nvPr/>
          </p:nvSpPr>
          <p:spPr bwMode="auto">
            <a:xfrm>
              <a:off x="2793130" y="2903346"/>
              <a:ext cx="395237" cy="307779"/>
            </a:xfrm>
            <a:custGeom>
              <a:avLst/>
              <a:gdLst>
                <a:gd name="T0" fmla="*/ 152 w 438"/>
                <a:gd name="T1" fmla="*/ 26 h 416"/>
                <a:gd name="T2" fmla="*/ 89 w 438"/>
                <a:gd name="T3" fmla="*/ 3 h 416"/>
                <a:gd name="T4" fmla="*/ 26 w 438"/>
                <a:gd name="T5" fmla="*/ 16 h 416"/>
                <a:gd name="T6" fmla="*/ 11 w 438"/>
                <a:gd name="T7" fmla="*/ 42 h 416"/>
                <a:gd name="T8" fmla="*/ 89 w 438"/>
                <a:gd name="T9" fmla="*/ 42 h 4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8"/>
                <a:gd name="T16" fmla="*/ 0 h 416"/>
                <a:gd name="T17" fmla="*/ 438 w 438"/>
                <a:gd name="T18" fmla="*/ 416 h 4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8" h="416">
                  <a:moveTo>
                    <a:pt x="438" y="242"/>
                  </a:moveTo>
                  <a:cubicBezTo>
                    <a:pt x="377" y="136"/>
                    <a:pt x="317" y="30"/>
                    <a:pt x="257" y="15"/>
                  </a:cubicBezTo>
                  <a:cubicBezTo>
                    <a:pt x="197" y="0"/>
                    <a:pt x="114" y="91"/>
                    <a:pt x="76" y="151"/>
                  </a:cubicBezTo>
                  <a:cubicBezTo>
                    <a:pt x="38" y="211"/>
                    <a:pt x="0" y="340"/>
                    <a:pt x="30" y="378"/>
                  </a:cubicBezTo>
                  <a:cubicBezTo>
                    <a:pt x="60" y="416"/>
                    <a:pt x="219" y="378"/>
                    <a:pt x="257" y="378"/>
                  </a:cubicBezTo>
                </a:path>
              </a:pathLst>
            </a:custGeom>
            <a:noFill/>
            <a:ln w="19050">
              <a:solidFill>
                <a:schemeClr val="bg2"/>
              </a:solidFill>
              <a:round/>
              <a:tailEnd type="triangle" w="med" len="med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514" name="椭圆 261"/>
            <p:cNvSpPr/>
            <p:nvPr/>
          </p:nvSpPr>
          <p:spPr>
            <a:xfrm>
              <a:off x="2991761" y="3046981"/>
              <a:ext cx="360000" cy="360000"/>
            </a:xfrm>
            <a:prstGeom prst="ellipse">
              <a:avLst/>
            </a:prstGeom>
            <a:solidFill>
              <a:srgbClr val="FFFF00"/>
            </a:solidFill>
            <a:ln w="1270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t"/>
            <a:lstStyle/>
            <a:p>
              <a:pPr algn="ctr">
                <a:buSzTx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515" name="Text Box 6"/>
            <p:cNvSpPr txBox="1"/>
            <p:nvPr/>
          </p:nvSpPr>
          <p:spPr>
            <a:xfrm>
              <a:off x="2972494" y="3071514"/>
              <a:ext cx="428571" cy="30777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SzTx/>
                <a:buFont typeface="Arial" panose="020B0604020202020204" pitchFamily="34" charset="0"/>
              </a:pP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11</a:t>
              </a:r>
              <a:endParaRPr lang="en-US" altLang="zh-CN" sz="1400" b="1" baseline="-250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516" name="Text Box 23"/>
            <p:cNvSpPr txBox="1"/>
            <p:nvPr/>
          </p:nvSpPr>
          <p:spPr>
            <a:xfrm>
              <a:off x="2150273" y="2817675"/>
              <a:ext cx="885712" cy="307779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SzTx/>
                <a:buFont typeface="Arial" panose="020B0604020202020204" pitchFamily="34" charset="0"/>
              </a:pP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00,10/</a:t>
              </a:r>
              <a:r>
                <a:rPr lang="en-US" altLang="zh-CN" sz="1400" b="1" dirty="0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7517" name="Text Box 25"/>
            <p:cNvSpPr txBox="1"/>
            <p:nvPr/>
          </p:nvSpPr>
          <p:spPr>
            <a:xfrm rot="-3070551">
              <a:off x="2565529" y="3221358"/>
              <a:ext cx="693298" cy="307936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SzTx/>
                <a:buFont typeface="Arial" panose="020B0604020202020204" pitchFamily="34" charset="0"/>
              </a:pP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01/</a:t>
              </a:r>
              <a:r>
                <a:rPr lang="en-US" altLang="zh-CN" sz="1400" b="1" dirty="0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16" name="Freeform 22"/>
            <p:cNvSpPr/>
            <p:nvPr/>
          </p:nvSpPr>
          <p:spPr bwMode="auto">
            <a:xfrm rot="4825010" flipH="1" flipV="1">
              <a:off x="2390960" y="4192291"/>
              <a:ext cx="826563" cy="307936"/>
            </a:xfrm>
            <a:custGeom>
              <a:avLst/>
              <a:gdLst>
                <a:gd name="T0" fmla="*/ 0 w 953"/>
                <a:gd name="T1" fmla="*/ 0 h 181"/>
                <a:gd name="T2" fmla="*/ 5 w 953"/>
                <a:gd name="T3" fmla="*/ 0 h 181"/>
                <a:gd name="T4" fmla="*/ 11 w 953"/>
                <a:gd name="T5" fmla="*/ 0 h 181"/>
                <a:gd name="T6" fmla="*/ 0 60000 65536"/>
                <a:gd name="T7" fmla="*/ 0 60000 65536"/>
                <a:gd name="T8" fmla="*/ 0 60000 65536"/>
                <a:gd name="T9" fmla="*/ 0 w 953"/>
                <a:gd name="T10" fmla="*/ 0 h 181"/>
                <a:gd name="T11" fmla="*/ 953 w 953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181">
                  <a:moveTo>
                    <a:pt x="0" y="181"/>
                  </a:moveTo>
                  <a:cubicBezTo>
                    <a:pt x="147" y="90"/>
                    <a:pt x="295" y="0"/>
                    <a:pt x="454" y="0"/>
                  </a:cubicBezTo>
                  <a:cubicBezTo>
                    <a:pt x="613" y="0"/>
                    <a:pt x="870" y="151"/>
                    <a:pt x="953" y="181"/>
                  </a:cubicBezTo>
                </a:path>
              </a:pathLst>
            </a:custGeom>
            <a:noFill/>
            <a:ln w="19050">
              <a:solidFill>
                <a:schemeClr val="bg2"/>
              </a:solidFill>
              <a:round/>
              <a:tailEnd type="triangle" w="med" len="lg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" name="Freeform 20"/>
            <p:cNvSpPr/>
            <p:nvPr/>
          </p:nvSpPr>
          <p:spPr bwMode="auto">
            <a:xfrm rot="5400000">
              <a:off x="2609213" y="4069338"/>
              <a:ext cx="828149" cy="307936"/>
            </a:xfrm>
            <a:custGeom>
              <a:avLst/>
              <a:gdLst>
                <a:gd name="T0" fmla="*/ 0 w 953"/>
                <a:gd name="T1" fmla="*/ 0 h 181"/>
                <a:gd name="T2" fmla="*/ 6 w 953"/>
                <a:gd name="T3" fmla="*/ 0 h 181"/>
                <a:gd name="T4" fmla="*/ 12 w 953"/>
                <a:gd name="T5" fmla="*/ 0 h 181"/>
                <a:gd name="T6" fmla="*/ 0 60000 65536"/>
                <a:gd name="T7" fmla="*/ 0 60000 65536"/>
                <a:gd name="T8" fmla="*/ 0 60000 65536"/>
                <a:gd name="T9" fmla="*/ 0 w 953"/>
                <a:gd name="T10" fmla="*/ 0 h 181"/>
                <a:gd name="T11" fmla="*/ 953 w 953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181">
                  <a:moveTo>
                    <a:pt x="0" y="181"/>
                  </a:moveTo>
                  <a:cubicBezTo>
                    <a:pt x="147" y="90"/>
                    <a:pt x="295" y="0"/>
                    <a:pt x="454" y="0"/>
                  </a:cubicBezTo>
                  <a:cubicBezTo>
                    <a:pt x="613" y="0"/>
                    <a:pt x="870" y="151"/>
                    <a:pt x="953" y="181"/>
                  </a:cubicBezTo>
                </a:path>
              </a:pathLst>
            </a:custGeom>
            <a:noFill/>
            <a:ln w="19050">
              <a:solidFill>
                <a:schemeClr val="bg2"/>
              </a:solidFill>
              <a:round/>
              <a:tailEnd type="triangle" w="med" len="lg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520" name="Text Box 23"/>
            <p:cNvSpPr txBox="1"/>
            <p:nvPr/>
          </p:nvSpPr>
          <p:spPr>
            <a:xfrm>
              <a:off x="642340" y="3371360"/>
              <a:ext cx="855554" cy="307779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SzTx/>
                <a:buFont typeface="Arial" panose="020B0604020202020204" pitchFamily="34" charset="0"/>
              </a:pPr>
              <a:r>
                <a:rPr lang="en-US" altLang="zh-CN" sz="1400" b="1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00,01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/</a:t>
              </a:r>
              <a:r>
                <a:rPr lang="en-US" altLang="zh-CN" sz="1400" b="1" dirty="0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319" name="Freeform 24"/>
            <p:cNvSpPr/>
            <p:nvPr/>
          </p:nvSpPr>
          <p:spPr bwMode="auto">
            <a:xfrm>
              <a:off x="1255037" y="3490348"/>
              <a:ext cx="395238" cy="307779"/>
            </a:xfrm>
            <a:custGeom>
              <a:avLst/>
              <a:gdLst>
                <a:gd name="T0" fmla="*/ 152 w 438"/>
                <a:gd name="T1" fmla="*/ 26 h 416"/>
                <a:gd name="T2" fmla="*/ 89 w 438"/>
                <a:gd name="T3" fmla="*/ 3 h 416"/>
                <a:gd name="T4" fmla="*/ 26 w 438"/>
                <a:gd name="T5" fmla="*/ 16 h 416"/>
                <a:gd name="T6" fmla="*/ 11 w 438"/>
                <a:gd name="T7" fmla="*/ 42 h 416"/>
                <a:gd name="T8" fmla="*/ 89 w 438"/>
                <a:gd name="T9" fmla="*/ 42 h 4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8"/>
                <a:gd name="T16" fmla="*/ 0 h 416"/>
                <a:gd name="T17" fmla="*/ 438 w 438"/>
                <a:gd name="T18" fmla="*/ 416 h 4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8" h="416">
                  <a:moveTo>
                    <a:pt x="438" y="242"/>
                  </a:moveTo>
                  <a:cubicBezTo>
                    <a:pt x="377" y="136"/>
                    <a:pt x="317" y="30"/>
                    <a:pt x="257" y="15"/>
                  </a:cubicBezTo>
                  <a:cubicBezTo>
                    <a:pt x="197" y="0"/>
                    <a:pt x="114" y="91"/>
                    <a:pt x="76" y="151"/>
                  </a:cubicBezTo>
                  <a:cubicBezTo>
                    <a:pt x="38" y="211"/>
                    <a:pt x="0" y="340"/>
                    <a:pt x="30" y="378"/>
                  </a:cubicBezTo>
                  <a:cubicBezTo>
                    <a:pt x="60" y="416"/>
                    <a:pt x="219" y="378"/>
                    <a:pt x="257" y="378"/>
                  </a:cubicBezTo>
                </a:path>
              </a:pathLst>
            </a:custGeom>
            <a:noFill/>
            <a:ln w="19050">
              <a:solidFill>
                <a:schemeClr val="bg2"/>
              </a:solidFill>
              <a:round/>
              <a:tailEnd type="triangle" w="med" len="med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522" name="Text Box 25"/>
            <p:cNvSpPr txBox="1"/>
            <p:nvPr/>
          </p:nvSpPr>
          <p:spPr>
            <a:xfrm>
              <a:off x="1993131" y="3342803"/>
              <a:ext cx="692062" cy="307779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SzTx/>
                <a:buFont typeface="Arial" panose="020B0604020202020204" pitchFamily="34" charset="0"/>
              </a:pPr>
              <a:r>
                <a:rPr lang="en-US" altLang="zh-CN" sz="1400" b="1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10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/</a:t>
              </a:r>
              <a:r>
                <a:rPr lang="en-US" altLang="zh-CN" sz="1400" b="1" dirty="0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7523" name="Text Box 29"/>
            <p:cNvSpPr txBox="1"/>
            <p:nvPr/>
          </p:nvSpPr>
          <p:spPr>
            <a:xfrm>
              <a:off x="1829639" y="4193163"/>
              <a:ext cx="679364" cy="307779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SzTx/>
                <a:buFont typeface="Arial" panose="020B0604020202020204" pitchFamily="34" charset="0"/>
              </a:pPr>
              <a:r>
                <a:rPr lang="en-US" altLang="zh-CN" sz="1400" b="1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01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/</a:t>
              </a:r>
              <a:r>
                <a:rPr lang="en-US" altLang="zh-CN" sz="1400" b="1" dirty="0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7524" name="Text Box 32"/>
            <p:cNvSpPr txBox="1"/>
            <p:nvPr/>
          </p:nvSpPr>
          <p:spPr>
            <a:xfrm>
              <a:off x="3141382" y="4143983"/>
              <a:ext cx="577777" cy="307779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SzTx/>
                <a:buFont typeface="Arial" panose="020B0604020202020204" pitchFamily="34" charset="0"/>
              </a:pPr>
              <a:r>
                <a:rPr lang="en-US" altLang="zh-CN" sz="1400" b="1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01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/</a:t>
              </a:r>
              <a:r>
                <a:rPr lang="en-US" altLang="zh-CN" sz="1400" b="1" dirty="0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323" name="Freeform 33"/>
            <p:cNvSpPr/>
            <p:nvPr/>
          </p:nvSpPr>
          <p:spPr bwMode="auto">
            <a:xfrm rot="18198984">
              <a:off x="2926545" y="3642577"/>
              <a:ext cx="323644" cy="288888"/>
            </a:xfrm>
            <a:custGeom>
              <a:avLst/>
              <a:gdLst>
                <a:gd name="T0" fmla="*/ 192 w 344"/>
                <a:gd name="T1" fmla="*/ 0 h 336"/>
                <a:gd name="T2" fmla="*/ 336 w 344"/>
                <a:gd name="T3" fmla="*/ 144 h 336"/>
                <a:gd name="T4" fmla="*/ 144 w 344"/>
                <a:gd name="T5" fmla="*/ 336 h 336"/>
                <a:gd name="T6" fmla="*/ 0 w 344"/>
                <a:gd name="T7" fmla="*/ 144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4"/>
                <a:gd name="T13" fmla="*/ 0 h 336"/>
                <a:gd name="T14" fmla="*/ 344 w 344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4" h="336">
                  <a:moveTo>
                    <a:pt x="192" y="0"/>
                  </a:moveTo>
                  <a:cubicBezTo>
                    <a:pt x="268" y="44"/>
                    <a:pt x="344" y="88"/>
                    <a:pt x="336" y="144"/>
                  </a:cubicBezTo>
                  <a:cubicBezTo>
                    <a:pt x="328" y="200"/>
                    <a:pt x="200" y="336"/>
                    <a:pt x="144" y="336"/>
                  </a:cubicBezTo>
                  <a:cubicBezTo>
                    <a:pt x="88" y="336"/>
                    <a:pt x="44" y="240"/>
                    <a:pt x="0" y="144"/>
                  </a:cubicBezTo>
                </a:path>
              </a:pathLst>
            </a:custGeom>
            <a:noFill/>
            <a:ln w="19050">
              <a:solidFill>
                <a:schemeClr val="bg2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526" name="Text Box 34"/>
            <p:cNvSpPr txBox="1"/>
            <p:nvPr/>
          </p:nvSpPr>
          <p:spPr>
            <a:xfrm>
              <a:off x="3121700" y="3590296"/>
              <a:ext cx="804761" cy="307779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SzTx/>
                <a:buFont typeface="Arial" panose="020B0604020202020204" pitchFamily="34" charset="0"/>
              </a:pPr>
              <a:r>
                <a:rPr lang="en-US" altLang="zh-CN" sz="1400" b="1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00,10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/</a:t>
              </a:r>
              <a:r>
                <a:rPr lang="en-US" altLang="zh-CN" sz="1400" b="1" dirty="0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7527" name="Text Box 35"/>
            <p:cNvSpPr txBox="1"/>
            <p:nvPr/>
          </p:nvSpPr>
          <p:spPr>
            <a:xfrm>
              <a:off x="1499481" y="3120695"/>
              <a:ext cx="571427" cy="307779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SzTx/>
                <a:buFont typeface="Arial" panose="020B0604020202020204" pitchFamily="34" charset="0"/>
              </a:pPr>
              <a:r>
                <a:rPr lang="en-US" altLang="zh-CN" sz="1400" b="1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/</a:t>
              </a:r>
              <a:r>
                <a:rPr lang="en-US" altLang="zh-CN" sz="1400" b="1" dirty="0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Z</a:t>
              </a:r>
            </a:p>
          </p:txBody>
        </p:sp>
        <p:sp>
          <p:nvSpPr>
            <p:cNvPr id="326" name="Freeform 19"/>
            <p:cNvSpPr/>
            <p:nvPr/>
          </p:nvSpPr>
          <p:spPr bwMode="auto">
            <a:xfrm>
              <a:off x="1769322" y="3596642"/>
              <a:ext cx="971426" cy="307779"/>
            </a:xfrm>
            <a:custGeom>
              <a:avLst/>
              <a:gdLst>
                <a:gd name="T0" fmla="*/ 0 w 953"/>
                <a:gd name="T1" fmla="*/ 0 h 181"/>
                <a:gd name="T2" fmla="*/ 157 w 953"/>
                <a:gd name="T3" fmla="*/ 0 h 181"/>
                <a:gd name="T4" fmla="*/ 327 w 953"/>
                <a:gd name="T5" fmla="*/ 0 h 181"/>
                <a:gd name="T6" fmla="*/ 0 60000 65536"/>
                <a:gd name="T7" fmla="*/ 0 60000 65536"/>
                <a:gd name="T8" fmla="*/ 0 60000 65536"/>
                <a:gd name="T9" fmla="*/ 0 w 953"/>
                <a:gd name="T10" fmla="*/ 0 h 181"/>
                <a:gd name="T11" fmla="*/ 953 w 953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181">
                  <a:moveTo>
                    <a:pt x="0" y="181"/>
                  </a:moveTo>
                  <a:cubicBezTo>
                    <a:pt x="147" y="90"/>
                    <a:pt x="295" y="0"/>
                    <a:pt x="454" y="0"/>
                  </a:cubicBezTo>
                  <a:cubicBezTo>
                    <a:pt x="613" y="0"/>
                    <a:pt x="870" y="151"/>
                    <a:pt x="953" y="181"/>
                  </a:cubicBezTo>
                </a:path>
              </a:pathLst>
            </a:custGeom>
            <a:noFill/>
            <a:ln w="19050">
              <a:solidFill>
                <a:schemeClr val="bg2"/>
              </a:solidFill>
              <a:round/>
              <a:tailEnd type="triangle" w="med" len="lg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7" name="Freeform 19"/>
            <p:cNvSpPr/>
            <p:nvPr/>
          </p:nvSpPr>
          <p:spPr bwMode="auto">
            <a:xfrm rot="12596344">
              <a:off x="1499481" y="4350227"/>
              <a:ext cx="1441267" cy="307779"/>
            </a:xfrm>
            <a:custGeom>
              <a:avLst/>
              <a:gdLst>
                <a:gd name="T0" fmla="*/ 0 w 953"/>
                <a:gd name="T1" fmla="*/ 0 h 181"/>
                <a:gd name="T2" fmla="*/ 157 w 953"/>
                <a:gd name="T3" fmla="*/ 0 h 181"/>
                <a:gd name="T4" fmla="*/ 327 w 953"/>
                <a:gd name="T5" fmla="*/ 0 h 181"/>
                <a:gd name="T6" fmla="*/ 0 60000 65536"/>
                <a:gd name="T7" fmla="*/ 0 60000 65536"/>
                <a:gd name="T8" fmla="*/ 0 60000 65536"/>
                <a:gd name="T9" fmla="*/ 0 w 953"/>
                <a:gd name="T10" fmla="*/ 0 h 181"/>
                <a:gd name="T11" fmla="*/ 953 w 953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181">
                  <a:moveTo>
                    <a:pt x="0" y="181"/>
                  </a:moveTo>
                  <a:cubicBezTo>
                    <a:pt x="147" y="90"/>
                    <a:pt x="295" y="0"/>
                    <a:pt x="454" y="0"/>
                  </a:cubicBezTo>
                  <a:cubicBezTo>
                    <a:pt x="613" y="0"/>
                    <a:pt x="870" y="151"/>
                    <a:pt x="953" y="181"/>
                  </a:cubicBezTo>
                </a:path>
              </a:pathLst>
            </a:custGeom>
            <a:noFill/>
            <a:ln w="19050">
              <a:solidFill>
                <a:schemeClr val="bg2"/>
              </a:solidFill>
              <a:round/>
              <a:tailEnd type="triangle" w="med" len="lg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7530" name="组合 76"/>
            <p:cNvGrpSpPr/>
            <p:nvPr/>
          </p:nvGrpSpPr>
          <p:grpSpPr>
            <a:xfrm>
              <a:off x="2693314" y="4559677"/>
              <a:ext cx="433391" cy="360002"/>
              <a:chOff x="209519" y="1643054"/>
              <a:chExt cx="433391" cy="360002"/>
            </a:xfrm>
          </p:grpSpPr>
          <p:sp>
            <p:nvSpPr>
              <p:cNvPr id="17531" name="椭圆 337"/>
              <p:cNvSpPr/>
              <p:nvPr/>
            </p:nvSpPr>
            <p:spPr>
              <a:xfrm>
                <a:off x="209519" y="1643056"/>
                <a:ext cx="360000" cy="360000"/>
              </a:xfrm>
              <a:prstGeom prst="ellipse">
                <a:avLst/>
              </a:prstGeom>
              <a:solidFill>
                <a:srgbClr val="92D050"/>
              </a:solidFill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t"/>
              <a:lstStyle/>
              <a:p>
                <a:pPr algn="ctr">
                  <a:buSzTx/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532" name="Text Box 6"/>
              <p:cNvSpPr txBox="1"/>
              <p:nvPr/>
            </p:nvSpPr>
            <p:spPr>
              <a:xfrm>
                <a:off x="214096" y="1643020"/>
                <a:ext cx="428571" cy="30777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  <a:buSzTx/>
                  <a:buFont typeface="Arial" panose="020B0604020202020204" pitchFamily="34" charset="0"/>
                </a:pPr>
                <a:r>
                  <a:rPr lang="en-US" altLang="zh-CN" sz="14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S</a:t>
                </a:r>
                <a:r>
                  <a:rPr lang="en-US" altLang="zh-CN" sz="14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2</a:t>
                </a:r>
              </a:p>
            </p:txBody>
          </p:sp>
        </p:grpSp>
        <p:grpSp>
          <p:nvGrpSpPr>
            <p:cNvPr id="17533" name="组合 67"/>
            <p:cNvGrpSpPr/>
            <p:nvPr/>
          </p:nvGrpSpPr>
          <p:grpSpPr>
            <a:xfrm>
              <a:off x="1464581" y="3633795"/>
              <a:ext cx="433391" cy="360002"/>
              <a:chOff x="209519" y="1643054"/>
              <a:chExt cx="433391" cy="360002"/>
            </a:xfrm>
          </p:grpSpPr>
          <p:sp>
            <p:nvSpPr>
              <p:cNvPr id="17534" name="椭圆 335"/>
              <p:cNvSpPr/>
              <p:nvPr/>
            </p:nvSpPr>
            <p:spPr>
              <a:xfrm>
                <a:off x="209519" y="1643056"/>
                <a:ext cx="360000" cy="360000"/>
              </a:xfrm>
              <a:prstGeom prst="ellipse">
                <a:avLst/>
              </a:prstGeom>
              <a:solidFill>
                <a:srgbClr val="92D050"/>
              </a:solidFill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t"/>
              <a:lstStyle/>
              <a:p>
                <a:pPr algn="ctr">
                  <a:buSzTx/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535" name="Text Box 6"/>
              <p:cNvSpPr txBox="1"/>
              <p:nvPr/>
            </p:nvSpPr>
            <p:spPr>
              <a:xfrm>
                <a:off x="214260" y="1642391"/>
                <a:ext cx="428571" cy="30777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  <a:buSzTx/>
                  <a:buFont typeface="Arial" panose="020B0604020202020204" pitchFamily="34" charset="0"/>
                </a:pPr>
                <a:r>
                  <a:rPr lang="en-US" altLang="zh-CN" sz="14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S</a:t>
                </a:r>
                <a:r>
                  <a:rPr lang="en-US" altLang="zh-CN" sz="14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0</a:t>
                </a:r>
              </a:p>
            </p:txBody>
          </p:sp>
        </p:grpSp>
        <p:grpSp>
          <p:nvGrpSpPr>
            <p:cNvPr id="17536" name="组合 70"/>
            <p:cNvGrpSpPr/>
            <p:nvPr/>
          </p:nvGrpSpPr>
          <p:grpSpPr>
            <a:xfrm>
              <a:off x="2683789" y="3633795"/>
              <a:ext cx="433391" cy="360002"/>
              <a:chOff x="209519" y="1643054"/>
              <a:chExt cx="433391" cy="360002"/>
            </a:xfrm>
          </p:grpSpPr>
          <p:sp>
            <p:nvSpPr>
              <p:cNvPr id="17537" name="椭圆 333"/>
              <p:cNvSpPr/>
              <p:nvPr/>
            </p:nvSpPr>
            <p:spPr>
              <a:xfrm>
                <a:off x="209519" y="1643056"/>
                <a:ext cx="360000" cy="360000"/>
              </a:xfrm>
              <a:prstGeom prst="ellipse">
                <a:avLst/>
              </a:prstGeom>
              <a:solidFill>
                <a:srgbClr val="92D050"/>
              </a:solidFill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t"/>
              <a:lstStyle/>
              <a:p>
                <a:pPr algn="ctr">
                  <a:buSzTx/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538" name="Text Box 6"/>
              <p:cNvSpPr txBox="1"/>
              <p:nvPr/>
            </p:nvSpPr>
            <p:spPr>
              <a:xfrm>
                <a:off x="214097" y="1642391"/>
                <a:ext cx="428571" cy="30777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  <a:buSzTx/>
                  <a:buFont typeface="Arial" panose="020B0604020202020204" pitchFamily="34" charset="0"/>
                </a:pPr>
                <a:r>
                  <a:rPr lang="en-US" altLang="zh-CN" sz="14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S</a:t>
                </a:r>
                <a:r>
                  <a:rPr lang="en-US" altLang="zh-CN" sz="1400" b="1" baseline="-25000" dirty="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</a:p>
            </p:txBody>
          </p:sp>
        </p:grpSp>
        <p:sp>
          <p:nvSpPr>
            <p:cNvPr id="17539" name="Text Box 32"/>
            <p:cNvSpPr txBox="1"/>
            <p:nvPr/>
          </p:nvSpPr>
          <p:spPr>
            <a:xfrm>
              <a:off x="2211860" y="4072274"/>
              <a:ext cx="577777" cy="307779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SzTx/>
                <a:buFont typeface="Arial" panose="020B0604020202020204" pitchFamily="34" charset="0"/>
              </a:pPr>
              <a:r>
                <a:rPr lang="en-US" altLang="zh-CN" sz="1400" b="1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10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/</a:t>
              </a:r>
              <a:r>
                <a:rPr lang="en-US" altLang="zh-CN" sz="1400" b="1" dirty="0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332" name="Freeform 33"/>
            <p:cNvSpPr/>
            <p:nvPr/>
          </p:nvSpPr>
          <p:spPr bwMode="auto">
            <a:xfrm rot="20138810">
              <a:off x="2945510" y="4699255"/>
              <a:ext cx="323809" cy="288742"/>
            </a:xfrm>
            <a:custGeom>
              <a:avLst/>
              <a:gdLst>
                <a:gd name="T0" fmla="*/ 192 w 344"/>
                <a:gd name="T1" fmla="*/ 0 h 336"/>
                <a:gd name="T2" fmla="*/ 336 w 344"/>
                <a:gd name="T3" fmla="*/ 144 h 336"/>
                <a:gd name="T4" fmla="*/ 144 w 344"/>
                <a:gd name="T5" fmla="*/ 336 h 336"/>
                <a:gd name="T6" fmla="*/ 0 w 344"/>
                <a:gd name="T7" fmla="*/ 144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4"/>
                <a:gd name="T13" fmla="*/ 0 h 336"/>
                <a:gd name="T14" fmla="*/ 344 w 344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4" h="336">
                  <a:moveTo>
                    <a:pt x="192" y="0"/>
                  </a:moveTo>
                  <a:cubicBezTo>
                    <a:pt x="268" y="44"/>
                    <a:pt x="344" y="88"/>
                    <a:pt x="336" y="144"/>
                  </a:cubicBezTo>
                  <a:cubicBezTo>
                    <a:pt x="328" y="200"/>
                    <a:pt x="200" y="336"/>
                    <a:pt x="144" y="336"/>
                  </a:cubicBezTo>
                  <a:cubicBezTo>
                    <a:pt x="88" y="336"/>
                    <a:pt x="44" y="240"/>
                    <a:pt x="0" y="144"/>
                  </a:cubicBezTo>
                </a:path>
              </a:pathLst>
            </a:custGeom>
            <a:noFill/>
            <a:ln w="19050">
              <a:solidFill>
                <a:schemeClr val="bg2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541" name="Text Box 34"/>
            <p:cNvSpPr txBox="1"/>
            <p:nvPr/>
          </p:nvSpPr>
          <p:spPr>
            <a:xfrm>
              <a:off x="3140747" y="4764301"/>
              <a:ext cx="804761" cy="307779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SzTx/>
                <a:buFont typeface="Arial" panose="020B0604020202020204" pitchFamily="34" charset="0"/>
              </a:pPr>
              <a:r>
                <a:rPr lang="en-US" altLang="zh-CN" sz="1400" b="1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00</a:t>
              </a: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/</a:t>
              </a:r>
              <a:r>
                <a:rPr lang="en-US" altLang="zh-CN" sz="1400" b="1" dirty="0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</p:grpSp>
      <p:sp>
        <p:nvSpPr>
          <p:cNvPr id="17542" name="Text Box 4"/>
          <p:cNvSpPr>
            <a:spLocks noGrp="1"/>
          </p:cNvSpPr>
          <p:nvPr>
            <p:ph type="title"/>
          </p:nvPr>
        </p:nvSpPr>
        <p:spPr>
          <a:xfrm>
            <a:off x="815975" y="-33337"/>
            <a:ext cx="7772400" cy="576262"/>
          </a:xfrm>
        </p:spPr>
        <p:txBody>
          <a:bodyPr vert="horz" wrap="square" lIns="92075" tIns="46038" rIns="92075" bIns="46038" anchor="ctr">
            <a:spAutoFit/>
          </a:bodyPr>
          <a:lstStyle/>
          <a:p>
            <a:pPr eaLnBrk="1" hangingPunct="1">
              <a:spcBef>
                <a:spcPct val="50000"/>
              </a:spcBef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利用触发器设计异步时序逻辑</a:t>
            </a:r>
            <a:endParaRPr lang="en-US" altLang="zh-CN" b="1" dirty="0">
              <a:latin typeface="+mj-lt"/>
              <a:ea typeface="+mj-ea"/>
              <a:cs typeface="+mj-cs"/>
            </a:endParaRPr>
          </a:p>
        </p:txBody>
      </p:sp>
      <p:sp>
        <p:nvSpPr>
          <p:cNvPr id="17544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2075" tIns="46038" rIns="92075" bIns="46038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2"/>
                </a:solidFill>
              </a:rPr>
              <a:t>8</a:t>
            </a:fld>
            <a:endParaRPr lang="en-US" altLang="zh-CN" sz="14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8175" y="1409700"/>
            <a:ext cx="7958455" cy="4392930"/>
          </a:xfrm>
        </p:spPr>
        <p:txBody>
          <a:bodyPr vert="horz" wrap="square" lIns="91440" tIns="45720" rIns="91440" bIns="45720" numCol="1" anchor="t" anchorCtr="0" compatLnSpc="1"/>
          <a:lstStyle/>
          <a:p>
            <a:pPr marL="628650" marR="0" lvl="0" indent="-62865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例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2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：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用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D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触发器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设计一个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X</a:t>
            </a:r>
            <a:r>
              <a:rPr kumimoji="0" lang="en-US" altLang="zh-CN" sz="20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1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-</a:t>
            </a:r>
            <a:r>
              <a:rPr kumimoji="0" lang="zh-CN" altLang="en-US" sz="20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X</a:t>
            </a:r>
            <a:r>
              <a:rPr kumimoji="0" lang="en-US" altLang="zh-CN" sz="20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2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-</a:t>
            </a:r>
            <a:r>
              <a:rPr kumimoji="0" lang="zh-CN" altLang="en-US" sz="20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X</a:t>
            </a:r>
            <a:r>
              <a:rPr kumimoji="0" lang="en-US" altLang="zh-CN" sz="20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3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异步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脉冲序列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检测器，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其中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X</a:t>
            </a:r>
            <a:r>
              <a:rPr kumimoji="0" lang="en-US" altLang="zh-CN" sz="20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X</a:t>
            </a:r>
            <a:r>
              <a:rPr kumimoji="0" lang="en-US" altLang="zh-CN" sz="20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、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X</a:t>
            </a:r>
            <a:r>
              <a:rPr kumimoji="0" lang="en-US" altLang="zh-CN" sz="20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3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为不同时出现的脉冲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9457" name="Picture 7" descr="ELEGLIN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138" y="898525"/>
            <a:ext cx="7416800" cy="52388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9458" name="组合 56"/>
          <p:cNvGrpSpPr/>
          <p:nvPr/>
        </p:nvGrpSpPr>
        <p:grpSpPr>
          <a:xfrm>
            <a:off x="1331913" y="2800350"/>
            <a:ext cx="2163762" cy="1068388"/>
            <a:chOff x="1400152" y="1417817"/>
            <a:chExt cx="2164353" cy="1068800"/>
          </a:xfrm>
        </p:grpSpPr>
        <p:sp>
          <p:nvSpPr>
            <p:cNvPr id="44" name="Rectangle 5"/>
            <p:cNvSpPr>
              <a:spLocks noChangeArrowheads="1"/>
            </p:cNvSpPr>
            <p:nvPr/>
          </p:nvSpPr>
          <p:spPr bwMode="auto">
            <a:xfrm>
              <a:off x="1998281" y="1500180"/>
              <a:ext cx="1000233" cy="507791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bg2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1400" b="1" i="0" u="none" strike="noStrike" kern="1200" cap="none" spc="0" normalizeH="0" baseline="-2500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rPr>
                <a:t>1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  <a:ea typeface="黑体" panose="02010609060101010101" pitchFamily="49" charset="-122"/>
                  <a:cs typeface="+mn-cs"/>
                </a:rPr>
                <a:t>-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1400" b="1" i="0" u="none" strike="noStrike" kern="1200" cap="none" spc="0" normalizeH="0" baseline="-2500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  <a:ea typeface="黑体" panose="02010609060101010101" pitchFamily="49" charset="-122"/>
                  <a:cs typeface="+mn-cs"/>
                </a:rPr>
                <a:t>-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1400" b="1" i="0" u="none" strike="noStrike" kern="1200" cap="none" spc="0" normalizeH="0" baseline="-2500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rPr>
                <a:t>3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检测器</a:t>
              </a:r>
            </a:p>
          </p:txBody>
        </p:sp>
        <p:sp>
          <p:nvSpPr>
            <p:cNvPr id="19460" name="Line 6"/>
            <p:cNvSpPr/>
            <p:nvPr/>
          </p:nvSpPr>
          <p:spPr>
            <a:xfrm>
              <a:off x="1698028" y="1587044"/>
              <a:ext cx="306641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19461" name="Text Box 7"/>
            <p:cNvSpPr txBox="1"/>
            <p:nvPr/>
          </p:nvSpPr>
          <p:spPr>
            <a:xfrm>
              <a:off x="1407278" y="1417817"/>
              <a:ext cx="450657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anchor="t">
              <a:spAutoFit/>
            </a:bodyPr>
            <a:lstStyle/>
            <a:p>
              <a:pPr eaLnBrk="0" hangingPunct="0">
                <a:spcBef>
                  <a:spcPct val="50000"/>
                </a:spcBef>
                <a:buSzTx/>
              </a:pP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r>
                <a:rPr lang="en-US" altLang="zh-CN" sz="14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9462" name="Line 9"/>
            <p:cNvSpPr/>
            <p:nvPr/>
          </p:nvSpPr>
          <p:spPr>
            <a:xfrm flipV="1">
              <a:off x="2193114" y="2007971"/>
              <a:ext cx="0" cy="216281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19463" name="Text Box 10"/>
            <p:cNvSpPr txBox="1"/>
            <p:nvPr/>
          </p:nvSpPr>
          <p:spPr>
            <a:xfrm>
              <a:off x="1969201" y="2173307"/>
              <a:ext cx="586575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anchor="t">
              <a:spAutoFit/>
            </a:bodyPr>
            <a:lstStyle/>
            <a:p>
              <a:pPr eaLnBrk="0" hangingPunct="0">
                <a:spcBef>
                  <a:spcPct val="50000"/>
                </a:spcBef>
                <a:buSzTx/>
              </a:pP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CP</a:t>
              </a:r>
              <a:r>
                <a:rPr lang="en-US" altLang="zh-CN" sz="14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9464" name="Line 11"/>
            <p:cNvSpPr/>
            <p:nvPr/>
          </p:nvSpPr>
          <p:spPr>
            <a:xfrm>
              <a:off x="3009466" y="1750214"/>
              <a:ext cx="288388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19465" name="Text Box 12"/>
            <p:cNvSpPr txBox="1"/>
            <p:nvPr/>
          </p:nvSpPr>
          <p:spPr>
            <a:xfrm>
              <a:off x="3233657" y="1608542"/>
              <a:ext cx="330848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anchor="t">
              <a:spAutoFit/>
            </a:bodyPr>
            <a:lstStyle/>
            <a:p>
              <a:pPr eaLnBrk="0" hangingPunct="0">
                <a:spcBef>
                  <a:spcPct val="50000"/>
                </a:spcBef>
                <a:buSzTx/>
              </a:pP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Z</a:t>
              </a:r>
            </a:p>
          </p:txBody>
        </p:sp>
        <p:sp>
          <p:nvSpPr>
            <p:cNvPr id="19466" name="Line 6"/>
            <p:cNvSpPr/>
            <p:nvPr/>
          </p:nvSpPr>
          <p:spPr>
            <a:xfrm>
              <a:off x="1698028" y="1743068"/>
              <a:ext cx="306641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19467" name="Text Box 7"/>
            <p:cNvSpPr txBox="1"/>
            <p:nvPr/>
          </p:nvSpPr>
          <p:spPr>
            <a:xfrm>
              <a:off x="1403086" y="1600194"/>
              <a:ext cx="382832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anchor="t">
              <a:spAutoFit/>
            </a:bodyPr>
            <a:lstStyle/>
            <a:p>
              <a:pPr eaLnBrk="0" hangingPunct="0">
                <a:spcBef>
                  <a:spcPct val="50000"/>
                </a:spcBef>
                <a:buSzTx/>
              </a:pP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r>
                <a:rPr lang="en-US" altLang="zh-CN" sz="14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9468" name="Line 9"/>
            <p:cNvSpPr/>
            <p:nvPr/>
          </p:nvSpPr>
          <p:spPr>
            <a:xfrm flipV="1">
              <a:off x="2843204" y="2007390"/>
              <a:ext cx="0" cy="216281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19469" name="Text Box 10"/>
            <p:cNvSpPr txBox="1"/>
            <p:nvPr/>
          </p:nvSpPr>
          <p:spPr>
            <a:xfrm>
              <a:off x="2636032" y="2178840"/>
              <a:ext cx="567816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anchor="t">
              <a:spAutoFit/>
            </a:bodyPr>
            <a:lstStyle/>
            <a:p>
              <a:pPr eaLnBrk="0" hangingPunct="0">
                <a:spcBef>
                  <a:spcPct val="50000"/>
                </a:spcBef>
                <a:buSzTx/>
              </a:pP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CP</a:t>
              </a:r>
              <a:r>
                <a:rPr lang="en-US" altLang="zh-CN" sz="14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9470" name="Line 6"/>
            <p:cNvSpPr/>
            <p:nvPr/>
          </p:nvSpPr>
          <p:spPr>
            <a:xfrm>
              <a:off x="1693048" y="1895468"/>
              <a:ext cx="306641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19471" name="Text Box 7"/>
            <p:cNvSpPr txBox="1"/>
            <p:nvPr/>
          </p:nvSpPr>
          <p:spPr>
            <a:xfrm>
              <a:off x="1400152" y="1774026"/>
              <a:ext cx="382832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anchor="t">
              <a:spAutoFit/>
            </a:bodyPr>
            <a:lstStyle/>
            <a:p>
              <a:pPr eaLnBrk="0" hangingPunct="0">
                <a:spcBef>
                  <a:spcPct val="50000"/>
                </a:spcBef>
                <a:buSzTx/>
              </a:pP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r>
                <a:rPr lang="en-US" altLang="zh-CN" sz="14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9472" name="Line 9"/>
            <p:cNvSpPr/>
            <p:nvPr/>
          </p:nvSpPr>
          <p:spPr>
            <a:xfrm flipV="1">
              <a:off x="2514588" y="2007390"/>
              <a:ext cx="0" cy="216281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19473" name="Text Box 10"/>
            <p:cNvSpPr txBox="1"/>
            <p:nvPr/>
          </p:nvSpPr>
          <p:spPr>
            <a:xfrm>
              <a:off x="2285984" y="2178840"/>
              <a:ext cx="557824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anchor="t">
              <a:spAutoFit/>
            </a:bodyPr>
            <a:lstStyle/>
            <a:p>
              <a:pPr eaLnBrk="0" hangingPunct="0">
                <a:spcBef>
                  <a:spcPct val="50000"/>
                </a:spcBef>
                <a:buSzTx/>
              </a:pPr>
              <a:r>
                <a:rPr lang="en-US" altLang="zh-CN" sz="1400" b="1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CP</a:t>
              </a:r>
              <a:r>
                <a:rPr lang="en-US" altLang="zh-CN" sz="1400" b="1" baseline="-25000" dirty="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</p:grpSp>
      <p:sp>
        <p:nvSpPr>
          <p:cNvPr id="59" name="Text Box 77"/>
          <p:cNvSpPr txBox="1"/>
          <p:nvPr/>
        </p:nvSpPr>
        <p:spPr>
          <a:xfrm>
            <a:off x="3628390" y="2800350"/>
            <a:ext cx="4830445" cy="20453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just" eaLnBrk="0" hangingPunct="0">
              <a:spcBef>
                <a:spcPts val="600"/>
              </a:spcBef>
              <a:buSzTx/>
            </a:pPr>
            <a:r>
              <a:rPr lang="en-US" altLang="zh-CN" sz="20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1.</a:t>
            </a:r>
            <a:r>
              <a:rPr lang="zh-CN" altLang="en-US" sz="20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0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建立原始状态表     </a:t>
            </a:r>
            <a:endParaRPr lang="en-US" altLang="zh-CN" sz="2000" b="1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hangingPunct="0">
              <a:spcBef>
                <a:spcPts val="600"/>
              </a:spcBef>
              <a:buSzTx/>
            </a:pPr>
            <a:r>
              <a:rPr lang="en-US" altLang="zh-CN" sz="18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18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① </a:t>
            </a:r>
            <a:r>
              <a:rPr lang="zh-CN" altLang="en-US" sz="18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设状态</a:t>
            </a:r>
            <a:endParaRPr lang="en-US" altLang="zh-CN" sz="1800" b="1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hangingPunct="0">
              <a:spcBef>
                <a:spcPts val="600"/>
              </a:spcBef>
              <a:buSzTx/>
            </a:pP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</a:t>
            </a:r>
            <a:r>
              <a:rPr lang="en-US" altLang="zh-CN" sz="1600" b="1" baseline="-30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 </a:t>
            </a:r>
            <a:r>
              <a:rPr lang="zh-CN" altLang="en-US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：初始状态</a:t>
            </a: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, X</a:t>
            </a:r>
            <a:r>
              <a:rPr lang="en-US" altLang="zh-CN" sz="1600" b="1" baseline="-30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X</a:t>
            </a:r>
            <a:r>
              <a:rPr lang="en-US" altLang="zh-CN" sz="1600" b="1" baseline="-30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X</a:t>
            </a:r>
            <a:r>
              <a:rPr lang="en-US" altLang="zh-CN" sz="1600" b="1" baseline="-30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=000</a:t>
            </a:r>
            <a:endParaRPr lang="zh-CN" altLang="en-US" sz="1600" b="1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algn="just" eaLnBrk="0" hangingPunct="0">
              <a:spcBef>
                <a:spcPts val="600"/>
              </a:spcBef>
              <a:buSzTx/>
            </a:pP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S</a:t>
            </a:r>
            <a:r>
              <a:rPr lang="en-US" altLang="zh-CN" sz="1600" b="1" baseline="-30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zh-CN" altLang="en-US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： 收到</a:t>
            </a: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X</a:t>
            </a:r>
            <a:r>
              <a:rPr lang="en-US" altLang="zh-CN" sz="1600" b="1" baseline="-30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,</a:t>
            </a:r>
            <a:r>
              <a:rPr lang="zh-CN" altLang="en-US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X</a:t>
            </a:r>
            <a:r>
              <a:rPr lang="en-US" altLang="zh-CN" sz="1600" b="1" baseline="-30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X</a:t>
            </a:r>
            <a:r>
              <a:rPr lang="en-US" altLang="zh-CN" sz="1600" b="1" baseline="-30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X</a:t>
            </a:r>
            <a:r>
              <a:rPr lang="en-US" altLang="zh-CN" sz="1600" b="1" baseline="-30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=100</a:t>
            </a:r>
          </a:p>
          <a:p>
            <a:pPr algn="just" eaLnBrk="0" hangingPunct="0">
              <a:spcBef>
                <a:spcPts val="600"/>
              </a:spcBef>
              <a:buSzTx/>
            </a:pP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S</a:t>
            </a:r>
            <a:r>
              <a:rPr lang="en-US" altLang="zh-CN" sz="1600" b="1" baseline="-30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 </a:t>
            </a:r>
            <a:r>
              <a:rPr lang="zh-CN" altLang="en-US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：收到</a:t>
            </a: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X</a:t>
            </a:r>
            <a:r>
              <a:rPr lang="en-US" altLang="zh-CN" sz="1600" b="1" baseline="-30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-X</a:t>
            </a:r>
            <a:r>
              <a:rPr lang="en-US" altLang="zh-CN" sz="1600" b="1" baseline="-30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, </a:t>
            </a:r>
            <a:r>
              <a:rPr lang="zh-CN" altLang="en-US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即</a:t>
            </a: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100 </a:t>
            </a:r>
            <a:r>
              <a:rPr lang="en-US" altLang="zh-CN" sz="1600" b="1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010 </a:t>
            </a:r>
          </a:p>
          <a:p>
            <a:pPr algn="just" eaLnBrk="0" hangingPunct="0">
              <a:spcBef>
                <a:spcPts val="600"/>
              </a:spcBef>
              <a:buSzTx/>
            </a:pP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S</a:t>
            </a:r>
            <a:r>
              <a:rPr lang="en-US" altLang="zh-CN" sz="1600" b="1" baseline="-30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 </a:t>
            </a:r>
            <a:r>
              <a:rPr lang="zh-CN" altLang="en-US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：收到</a:t>
            </a: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X</a:t>
            </a:r>
            <a:r>
              <a:rPr lang="en-US" altLang="zh-CN" sz="1600" b="1" baseline="-30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-X</a:t>
            </a:r>
            <a:r>
              <a:rPr lang="en-US" altLang="zh-CN" sz="1600" b="1" baseline="-30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-X</a:t>
            </a:r>
            <a:r>
              <a:rPr lang="en-US" altLang="zh-CN" sz="1600" b="1" baseline="-30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, </a:t>
            </a:r>
            <a:r>
              <a:rPr lang="zh-CN" altLang="en-US" sz="1600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即</a:t>
            </a: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100</a:t>
            </a:r>
            <a:r>
              <a:rPr lang="en-US" altLang="zh-CN" sz="1600" b="1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010</a:t>
            </a:r>
            <a:r>
              <a:rPr lang="en-US" altLang="zh-CN" sz="1600" b="1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001, </a:t>
            </a:r>
            <a:r>
              <a:rPr lang="zh-CN" altLang="en-US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且</a:t>
            </a:r>
            <a:r>
              <a:rPr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Z=1</a:t>
            </a:r>
          </a:p>
        </p:txBody>
      </p:sp>
      <p:sp>
        <p:nvSpPr>
          <p:cNvPr id="19475" name="标题 1"/>
          <p:cNvSpPr>
            <a:spLocks noGrp="1"/>
          </p:cNvSpPr>
          <p:nvPr>
            <p:ph type="title"/>
          </p:nvPr>
        </p:nvSpPr>
        <p:spPr>
          <a:xfrm>
            <a:off x="685800" y="244475"/>
            <a:ext cx="7772400" cy="576263"/>
          </a:xfrm>
        </p:spPr>
        <p:txBody>
          <a:bodyPr vert="horz" wrap="square" lIns="92075" tIns="46038" rIns="92075" bIns="46038" anchor="ctr"/>
          <a:lstStyle/>
          <a:p>
            <a:pPr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利用触发器设计异步时序逻辑</a:t>
            </a:r>
            <a:endParaRPr lang="zh-CN" alt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1947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2075" tIns="46038" rIns="92075" bIns="46038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2"/>
                </a:solidFill>
              </a:rPr>
              <a:t>9</a:t>
            </a:fld>
            <a:endParaRPr lang="en-US" altLang="zh-CN" sz="14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theme/theme1.xml><?xml version="1.0" encoding="utf-8"?>
<a:theme xmlns:a="http://schemas.openxmlformats.org/drawingml/2006/main" name="Soaring">
  <a:themeElements>
    <a:clrScheme name="Soaring 5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EEACA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90</TotalTime>
  <Words>3108</Words>
  <Application>Microsoft Office PowerPoint</Application>
  <PresentationFormat>On-screen Show (4:3)</PresentationFormat>
  <Paragraphs>1474</Paragraphs>
  <Slides>18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宋体</vt:lpstr>
      <vt:lpstr>等线</vt:lpstr>
      <vt:lpstr>黑体</vt:lpstr>
      <vt:lpstr>Arial</vt:lpstr>
      <vt:lpstr>Segoe UI Black</vt:lpstr>
      <vt:lpstr>Times New Roman</vt:lpstr>
      <vt:lpstr>Wingdings</vt:lpstr>
      <vt:lpstr>Soaring</vt:lpstr>
      <vt:lpstr>Equation.3</vt:lpstr>
      <vt:lpstr>Microsoft Word Picture</vt:lpstr>
      <vt:lpstr>PowerPoint Presentation</vt:lpstr>
      <vt:lpstr>利用触发器设计异步时序逻辑</vt:lpstr>
      <vt:lpstr>利用触发器设计异步时序逻辑</vt:lpstr>
      <vt:lpstr>利用触发器设计异步时序逻辑</vt:lpstr>
      <vt:lpstr>利用触发器设计异步时序逻辑</vt:lpstr>
      <vt:lpstr>PowerPoint Presentation</vt:lpstr>
      <vt:lpstr>利用触发器设计异步时序逻辑</vt:lpstr>
      <vt:lpstr>利用触发器设计异步时序逻辑</vt:lpstr>
      <vt:lpstr>利用触发器设计异步时序逻辑</vt:lpstr>
      <vt:lpstr>利用触发器设计异步时序逻辑</vt:lpstr>
      <vt:lpstr>利用触发器设计异步时序逻辑</vt:lpstr>
      <vt:lpstr>利用触发器设计异步时序逻辑</vt:lpstr>
      <vt:lpstr>利用触发器设计异步计数器</vt:lpstr>
      <vt:lpstr>利用触发器设计异步计数器</vt:lpstr>
      <vt:lpstr>利用触发器设计异步计数器</vt:lpstr>
      <vt:lpstr>利用触发器设计异步计数器</vt:lpstr>
      <vt:lpstr>利用触发器设计异步计数器</vt:lpstr>
      <vt:lpstr>利用触发器设计异步计数器 </vt:lpstr>
    </vt:vector>
  </TitlesOfParts>
  <Company>niuyv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lina</dc:creator>
  <cp:lastModifiedBy>- E.T</cp:lastModifiedBy>
  <cp:revision>2093</cp:revision>
  <dcterms:created xsi:type="dcterms:W3CDTF">2002-03-18T12:39:00Z</dcterms:created>
  <dcterms:modified xsi:type="dcterms:W3CDTF">2019-11-13T07:29:46Z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2052-11.3.0.8632</vt:lpwstr>
  </property>
</Properties>
</file>