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3"/>
    <p:sldMasterId id="2147483675" r:id="rId4"/>
    <p:sldMasterId id="2147483687" r:id="rId5"/>
    <p:sldMasterId id="2147483699" r:id="rId6"/>
    <p:sldMasterId id="2147483711" r:id="rId7"/>
    <p:sldMasterId id="2147483723" r:id="rId8"/>
    <p:sldMasterId id="2147483735" r:id="rId9"/>
    <p:sldMasterId id="2147483747" r:id="rId10"/>
    <p:sldMasterId id="2147483759" r:id="rId11"/>
    <p:sldMasterId id="2147483771" r:id="rId12"/>
  </p:sldMasterIdLst>
  <p:notesMasterIdLst>
    <p:notesMasterId r:id="rId14"/>
  </p:notesMasterIdLst>
  <p:handoutMasterIdLst>
    <p:handoutMasterId r:id="rId45"/>
  </p:handoutMasterIdLst>
  <p:sldIdLst>
    <p:sldId id="256" r:id="rId13"/>
    <p:sldId id="352" r:id="rId15"/>
    <p:sldId id="355" r:id="rId16"/>
    <p:sldId id="353" r:id="rId17"/>
    <p:sldId id="277" r:id="rId18"/>
    <p:sldId id="356" r:id="rId19"/>
    <p:sldId id="357" r:id="rId20"/>
    <p:sldId id="358" r:id="rId21"/>
    <p:sldId id="359" r:id="rId22"/>
    <p:sldId id="360" r:id="rId23"/>
    <p:sldId id="361" r:id="rId24"/>
    <p:sldId id="362" r:id="rId25"/>
    <p:sldId id="363" r:id="rId26"/>
    <p:sldId id="288" r:id="rId27"/>
    <p:sldId id="364" r:id="rId28"/>
    <p:sldId id="365" r:id="rId29"/>
    <p:sldId id="366" r:id="rId30"/>
    <p:sldId id="295" r:id="rId31"/>
    <p:sldId id="368" r:id="rId32"/>
    <p:sldId id="369" r:id="rId33"/>
    <p:sldId id="300" r:id="rId34"/>
    <p:sldId id="301" r:id="rId35"/>
    <p:sldId id="302" r:id="rId36"/>
    <p:sldId id="303" r:id="rId37"/>
    <p:sldId id="414" r:id="rId38"/>
    <p:sldId id="305" r:id="rId39"/>
    <p:sldId id="306" r:id="rId40"/>
    <p:sldId id="307" r:id="rId41"/>
    <p:sldId id="308" r:id="rId42"/>
    <p:sldId id="415" r:id="rId43"/>
    <p:sldId id="310" r:id="rId44"/>
  </p:sldIdLst>
  <p:sldSz cx="9144000" cy="6858000" type="screen4x3"/>
  <p:notesSz cx="6858000" cy="9144000"/>
  <p:custDataLst>
    <p:tags r:id="rId49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  <a:srgbClr val="FFFF00"/>
    <a:srgbClr val="00FFCC"/>
    <a:srgbClr val="01C1AF"/>
    <a:srgbClr val="000066"/>
    <a:srgbClr val="663300"/>
    <a:srgbClr val="FF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6"/>
    <p:restoredTop sz="67928" autoAdjust="0"/>
  </p:normalViewPr>
  <p:slideViewPr>
    <p:cSldViewPr showGuides="1">
      <p:cViewPr varScale="1">
        <p:scale>
          <a:sx n="50" d="100"/>
          <a:sy n="50" d="100"/>
        </p:scale>
        <p:origin x="1926" y="54"/>
      </p:cViewPr>
      <p:guideLst>
        <p:guide orient="horz" pos="2160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9" Type="http://schemas.openxmlformats.org/officeDocument/2006/relationships/tags" Target="tags/tag1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handoutMaster" Target="handoutMasters/handoutMaster1.xml"/><Relationship Id="rId44" Type="http://schemas.openxmlformats.org/officeDocument/2006/relationships/slide" Target="slides/slide31.xml"/><Relationship Id="rId43" Type="http://schemas.openxmlformats.org/officeDocument/2006/relationships/slide" Target="slides/slide30.xml"/><Relationship Id="rId42" Type="http://schemas.openxmlformats.org/officeDocument/2006/relationships/slide" Target="slides/slide29.xml"/><Relationship Id="rId41" Type="http://schemas.openxmlformats.org/officeDocument/2006/relationships/slide" Target="slides/slide28.xml"/><Relationship Id="rId40" Type="http://schemas.openxmlformats.org/officeDocument/2006/relationships/slide" Target="slides/slide27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26.xml"/><Relationship Id="rId38" Type="http://schemas.openxmlformats.org/officeDocument/2006/relationships/slide" Target="slides/slide25.xml"/><Relationship Id="rId37" Type="http://schemas.openxmlformats.org/officeDocument/2006/relationships/slide" Target="slides/slide24.xml"/><Relationship Id="rId36" Type="http://schemas.openxmlformats.org/officeDocument/2006/relationships/slide" Target="slides/slide23.xml"/><Relationship Id="rId35" Type="http://schemas.openxmlformats.org/officeDocument/2006/relationships/slide" Target="slides/slide22.xml"/><Relationship Id="rId34" Type="http://schemas.openxmlformats.org/officeDocument/2006/relationships/slide" Target="slides/slide21.xml"/><Relationship Id="rId33" Type="http://schemas.openxmlformats.org/officeDocument/2006/relationships/slide" Target="slides/slide20.xml"/><Relationship Id="rId32" Type="http://schemas.openxmlformats.org/officeDocument/2006/relationships/slide" Target="slides/slide19.xml"/><Relationship Id="rId31" Type="http://schemas.openxmlformats.org/officeDocument/2006/relationships/slide" Target="slides/slide18.xml"/><Relationship Id="rId30" Type="http://schemas.openxmlformats.org/officeDocument/2006/relationships/slide" Target="slides/slide1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6.xml"/><Relationship Id="rId28" Type="http://schemas.openxmlformats.org/officeDocument/2006/relationships/slide" Target="slides/slide15.xml"/><Relationship Id="rId27" Type="http://schemas.openxmlformats.org/officeDocument/2006/relationships/slide" Target="slides/slide14.xml"/><Relationship Id="rId26" Type="http://schemas.openxmlformats.org/officeDocument/2006/relationships/slide" Target="slides/slide13.xml"/><Relationship Id="rId25" Type="http://schemas.openxmlformats.org/officeDocument/2006/relationships/slide" Target="slides/slide12.xml"/><Relationship Id="rId24" Type="http://schemas.openxmlformats.org/officeDocument/2006/relationships/slide" Target="slides/slide11.xml"/><Relationship Id="rId23" Type="http://schemas.openxmlformats.org/officeDocument/2006/relationships/slide" Target="slides/slide10.xml"/><Relationship Id="rId22" Type="http://schemas.openxmlformats.org/officeDocument/2006/relationships/slide" Target="slides/slide9.xml"/><Relationship Id="rId21" Type="http://schemas.openxmlformats.org/officeDocument/2006/relationships/slide" Target="slides/slide8.xml"/><Relationship Id="rId20" Type="http://schemas.openxmlformats.org/officeDocument/2006/relationships/slide" Target="slides/slide7.xml"/><Relationship Id="rId2" Type="http://schemas.openxmlformats.org/officeDocument/2006/relationships/theme" Target="theme/theme1.xml"/><Relationship Id="rId19" Type="http://schemas.openxmlformats.org/officeDocument/2006/relationships/slide" Target="slides/slide6.xml"/><Relationship Id="rId18" Type="http://schemas.openxmlformats.org/officeDocument/2006/relationships/slide" Target="slides/slide5.xml"/><Relationship Id="rId17" Type="http://schemas.openxmlformats.org/officeDocument/2006/relationships/slide" Target="slides/slide4.xml"/><Relationship Id="rId16" Type="http://schemas.openxmlformats.org/officeDocument/2006/relationships/slide" Target="slides/slide3.xml"/><Relationship Id="rId15" Type="http://schemas.openxmlformats.org/officeDocument/2006/relationships/slide" Target="slides/slide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© DB-LAB (2003)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/>
            <a:fld id="{9A0DB2DC-4C9A-4742-B13C-FB6460FD3503}" type="slidenum">
              <a:rPr lang="en-US" altLang="zh-CN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756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© DB-LAB (2003)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/>
            <a:fld id="{9A0DB2DC-4C9A-4742-B13C-FB6460FD3503}" type="slidenum">
              <a:rPr lang="en-US" altLang="zh-CN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/>
            <a:r>
              <a:rPr lang="en-US" altLang="zh-CN" sz="1200" dirty="0">
                <a:latin typeface="Times New Roman" panose="02020603050405020304" pitchFamily="18" charset="0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7680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</a:rPr>
            </a:fld>
            <a:endParaRPr lang="en-US" altLang="zh-CN" sz="1800" dirty="0">
              <a:latin typeface="Times New Roman" panose="02020603050405020304" pitchFamily="18" charset="0"/>
            </a:endParaRPr>
          </a:p>
        </p:txBody>
      </p:sp>
      <p:sp>
        <p:nvSpPr>
          <p:cNvPr id="7680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71575" y="692150"/>
            <a:ext cx="4516438" cy="3387725"/>
          </a:xfrm>
          <a:solidFill>
            <a:srgbClr val="FFFFFF"/>
          </a:solidFill>
        </p:spPr>
      </p:sp>
      <p:sp>
        <p:nvSpPr>
          <p:cNvPr id="76805" name="Rectangle 3"/>
          <p:cNvSpPr>
            <a:spLocks noGrp="1"/>
          </p:cNvSpPr>
          <p:nvPr>
            <p:ph type="body"/>
          </p:nvPr>
        </p:nvSpPr>
        <p:spPr>
          <a:xfrm>
            <a:off x="914400" y="4311650"/>
            <a:ext cx="5029200" cy="4157663"/>
          </a:xfrm>
        </p:spPr>
        <p:txBody>
          <a:bodyPr wrap="none" lIns="91440" tIns="45720" rIns="91440" bIns="45720" anchor="ctr"/>
          <a:lstStyle/>
          <a:p>
            <a:pPr lvl="0" defTabSz="44958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5234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95235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/>
            <a:r>
              <a:rPr lang="en-US" altLang="zh-CN" sz="1200" dirty="0"/>
              <a:t>© DB-LAB (2003)</a:t>
            </a:r>
            <a:endParaRPr lang="en-US" altLang="zh-CN" sz="1200" dirty="0"/>
          </a:p>
        </p:txBody>
      </p:sp>
      <p:sp>
        <p:nvSpPr>
          <p:cNvPr id="95236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7282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numCol="1" anchor="t" anchorCtr="0" compatLnSpc="1"/>
          <a:lstStyle/>
          <a:p>
            <a:pPr lvl="0" fontAlgn="base"/>
            <a:endParaRPr lang="zh-CN" altLang="en-US" strike="noStrike" noProof="1">
              <a:sym typeface="+mn-ea"/>
            </a:endParaRPr>
          </a:p>
        </p:txBody>
      </p:sp>
      <p:sp>
        <p:nvSpPr>
          <p:cNvPr id="97283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/>
            <a:r>
              <a:rPr lang="en-US" altLang="zh-CN" sz="1200" dirty="0"/>
              <a:t>© DB-LAB (2003)</a:t>
            </a:r>
            <a:endParaRPr lang="en-US" altLang="zh-CN" sz="1200" dirty="0"/>
          </a:p>
        </p:txBody>
      </p:sp>
      <p:sp>
        <p:nvSpPr>
          <p:cNvPr id="97284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9330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>
              <a:sym typeface="Symbol" panose="05050102010706020507" pitchFamily="18" charset="2"/>
            </a:endParaRPr>
          </a:p>
        </p:txBody>
      </p:sp>
      <p:sp>
        <p:nvSpPr>
          <p:cNvPr id="99331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/>
            <a:r>
              <a:rPr lang="en-US" altLang="zh-CN" sz="1200" dirty="0"/>
              <a:t>© DB-LAB (2003)</a:t>
            </a:r>
            <a:endParaRPr lang="en-US" altLang="zh-CN" sz="1200" dirty="0"/>
          </a:p>
        </p:txBody>
      </p:sp>
      <p:sp>
        <p:nvSpPr>
          <p:cNvPr id="99332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1378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i="1" dirty="0"/>
          </a:p>
        </p:txBody>
      </p:sp>
      <p:sp>
        <p:nvSpPr>
          <p:cNvPr id="101379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/>
            <a:r>
              <a:rPr lang="en-US" altLang="zh-CN" sz="1200" dirty="0"/>
              <a:t>© DB-LAB (2003)</a:t>
            </a:r>
            <a:endParaRPr lang="en-US" altLang="zh-CN" sz="1200" dirty="0"/>
          </a:p>
        </p:txBody>
      </p:sp>
      <p:sp>
        <p:nvSpPr>
          <p:cNvPr id="101380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6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03427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/>
            <a:r>
              <a:rPr lang="en-US" altLang="zh-CN" sz="1200" dirty="0"/>
              <a:t>© DB-LAB (2003)</a:t>
            </a:r>
            <a:endParaRPr lang="en-US" altLang="zh-CN" sz="1200" dirty="0"/>
          </a:p>
        </p:txBody>
      </p:sp>
      <p:sp>
        <p:nvSpPr>
          <p:cNvPr id="103428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5474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05475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/>
            <a:r>
              <a:rPr lang="en-US" altLang="zh-CN" sz="1200" dirty="0"/>
              <a:t>© DB-LAB (2003)</a:t>
            </a:r>
            <a:endParaRPr lang="en-US" altLang="zh-CN" sz="1200" dirty="0"/>
          </a:p>
        </p:txBody>
      </p:sp>
      <p:sp>
        <p:nvSpPr>
          <p:cNvPr id="105476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7522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07523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/>
            <a:r>
              <a:rPr lang="en-US" altLang="zh-CN" sz="1200" dirty="0"/>
              <a:t>© DB-LAB (2003)</a:t>
            </a:r>
            <a:endParaRPr lang="en-US" altLang="zh-CN" sz="1200" dirty="0"/>
          </a:p>
        </p:txBody>
      </p:sp>
      <p:sp>
        <p:nvSpPr>
          <p:cNvPr id="107524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9570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09571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/>
            <a:r>
              <a:rPr lang="en-US" altLang="zh-CN" sz="1200" dirty="0"/>
              <a:t>© DB-LAB (2003)</a:t>
            </a:r>
            <a:endParaRPr lang="en-US" altLang="zh-CN" sz="1200" dirty="0"/>
          </a:p>
        </p:txBody>
      </p:sp>
      <p:sp>
        <p:nvSpPr>
          <p:cNvPr id="109572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1618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11619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/>
            <a:r>
              <a:rPr lang="en-US" altLang="zh-CN" sz="1200" dirty="0"/>
              <a:t>© DB-LAB (2003)</a:t>
            </a:r>
            <a:endParaRPr lang="en-US" altLang="zh-CN" sz="1200" dirty="0"/>
          </a:p>
        </p:txBody>
      </p:sp>
      <p:sp>
        <p:nvSpPr>
          <p:cNvPr id="111620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3666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13667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dirty="0">
                <a:solidFill>
                  <a:srgbClr val="000000"/>
                </a:solidFill>
                <a:latin typeface="Tahoma" panose="020B0604030504040204" pitchFamily="34" charset="0"/>
              </a:rPr>
            </a:fld>
            <a:endParaRPr lang="zh-CN" altLang="en-US" dirty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8850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numCol="1" anchor="t" anchorCtr="0" compatLnSpc="1"/>
          <a:lstStyle/>
          <a:p>
            <a:pPr lvl="0" fontAlgn="base"/>
            <a:endParaRPr lang="zh-CN" altLang="en-US" strike="noStrike" noProof="0" dirty="0" smtClean="0">
              <a:ln>
                <a:noFill/>
              </a:ln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78851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dirty="0">
                <a:solidFill>
                  <a:srgbClr val="000000"/>
                </a:solidFill>
                <a:latin typeface="Tahoma" panose="020B0604030504040204" pitchFamily="34" charset="0"/>
              </a:rPr>
            </a:fld>
            <a:endParaRPr lang="zh-CN" altLang="en-US" dirty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0898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numCol="1" anchor="t" anchorCtr="0" compatLnSpc="1"/>
          <a:lstStyle/>
          <a:p>
            <a:pPr lvl="0" fontAlgn="base"/>
            <a:endParaRPr lang="en-US" altLang="zh-CN" u="heavy" strike="noStrike" noProof="1"/>
          </a:p>
        </p:txBody>
      </p:sp>
      <p:sp>
        <p:nvSpPr>
          <p:cNvPr id="80899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/>
            <a:r>
              <a:rPr lang="en-US" altLang="zh-CN" sz="1200" dirty="0"/>
              <a:t>© DB-LAB (2003)</a:t>
            </a:r>
            <a:endParaRPr lang="en-US" altLang="zh-CN" sz="1200" dirty="0"/>
          </a:p>
        </p:txBody>
      </p:sp>
      <p:sp>
        <p:nvSpPr>
          <p:cNvPr id="80900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2946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en-US" altLang="zh-CN" dirty="0"/>
          </a:p>
        </p:txBody>
      </p:sp>
      <p:sp>
        <p:nvSpPr>
          <p:cNvPr id="82947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/>
            <a:r>
              <a:rPr lang="en-US" altLang="zh-CN" sz="1200" dirty="0"/>
              <a:t>© DB-LAB (2003)</a:t>
            </a:r>
            <a:endParaRPr lang="en-US" altLang="zh-CN" sz="1200" dirty="0"/>
          </a:p>
        </p:txBody>
      </p:sp>
      <p:sp>
        <p:nvSpPr>
          <p:cNvPr id="82948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4994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84995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/>
            <a:r>
              <a:rPr lang="en-US" altLang="zh-CN" sz="1200" dirty="0"/>
              <a:t>© DB-LAB (2003)</a:t>
            </a:r>
            <a:endParaRPr lang="en-US" altLang="zh-CN" sz="1200" dirty="0"/>
          </a:p>
        </p:txBody>
      </p:sp>
      <p:sp>
        <p:nvSpPr>
          <p:cNvPr id="84996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2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87043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/>
            <a:r>
              <a:rPr lang="en-US" altLang="zh-CN" sz="1200" dirty="0"/>
              <a:t>© DB-LAB (2003)</a:t>
            </a:r>
            <a:endParaRPr lang="en-US" altLang="zh-CN" sz="1200" dirty="0"/>
          </a:p>
        </p:txBody>
      </p:sp>
      <p:sp>
        <p:nvSpPr>
          <p:cNvPr id="87044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9090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89091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/>
            <a:r>
              <a:rPr lang="en-US" altLang="zh-CN" sz="1200" dirty="0"/>
              <a:t>© DB-LAB (2003)</a:t>
            </a:r>
            <a:endParaRPr lang="en-US" altLang="zh-CN" sz="1200" dirty="0"/>
          </a:p>
        </p:txBody>
      </p:sp>
      <p:sp>
        <p:nvSpPr>
          <p:cNvPr id="89092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1138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91139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/>
            <a:r>
              <a:rPr lang="en-US" altLang="zh-CN" sz="1200" dirty="0"/>
              <a:t>© DB-LAB (2003)</a:t>
            </a:r>
            <a:endParaRPr lang="en-US" altLang="zh-CN" sz="1200" dirty="0"/>
          </a:p>
        </p:txBody>
      </p:sp>
      <p:sp>
        <p:nvSpPr>
          <p:cNvPr id="91140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6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numCol="1" anchor="t" anchorCtr="0" compatLnSpc="1"/>
          <a:lstStyle/>
          <a:p>
            <a:pPr lvl="0" fontAlgn="base"/>
            <a:endParaRPr lang="zh-CN" altLang="en-US" b="1" i="1" strike="noStrike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+mj-ea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3187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/>
            <a:r>
              <a:rPr lang="en-US" altLang="zh-CN" sz="1200" dirty="0"/>
              <a:t>© DB-LAB (2003)</a:t>
            </a:r>
            <a:endParaRPr lang="en-US" altLang="zh-CN" sz="1200" dirty="0"/>
          </a:p>
        </p:txBody>
      </p:sp>
      <p:sp>
        <p:nvSpPr>
          <p:cNvPr id="93188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3" name="组合 9"/>
          <p:cNvGrpSpPr/>
          <p:nvPr/>
        </p:nvGrpSpPr>
        <p:grpSpPr>
          <a:xfrm>
            <a:off x="-1587" y="-12700"/>
            <a:ext cx="9145587" cy="6897688"/>
            <a:chOff x="-1588" y="-12700"/>
            <a:chExt cx="9146151" cy="6898084"/>
          </a:xfrm>
        </p:grpSpPr>
        <p:sp>
          <p:nvSpPr>
            <p:cNvPr id="11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2295" name="图片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588" y="322778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12296" name="组合 5"/>
          <p:cNvGrpSpPr/>
          <p:nvPr/>
        </p:nvGrpSpPr>
        <p:grpSpPr>
          <a:xfrm>
            <a:off x="77788" y="47625"/>
            <a:ext cx="5073650" cy="915988"/>
            <a:chOff x="77788" y="47625"/>
            <a:chExt cx="5073649" cy="916480"/>
          </a:xfrm>
        </p:grpSpPr>
        <p:pic>
          <p:nvPicPr>
            <p:cNvPr id="12297" name="图片 13" descr="HIT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7788" y="47625"/>
              <a:ext cx="2428875" cy="43180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6" name="TextBox 1"/>
            <p:cNvSpPr txBox="1">
              <a:spLocks noChangeArrowheads="1"/>
            </p:cNvSpPr>
            <p:nvPr/>
          </p:nvSpPr>
          <p:spPr bwMode="auto">
            <a:xfrm>
              <a:off x="2420938" y="133396"/>
              <a:ext cx="2730499" cy="8307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方正姚体" panose="02010601030101010101" pitchFamily="2" charset="-122"/>
                  <a:ea typeface="方正姚体" panose="02010601030101010101" pitchFamily="2" charset="-122"/>
                  <a:cs typeface="+mn-cs"/>
                  <a:sym typeface="+mn-ea"/>
                </a:rPr>
                <a:t>海量数据计算研究中心</a:t>
              </a: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17" name="TextBox 2"/>
            <p:cNvSpPr txBox="1">
              <a:spLocks noChangeArrowheads="1"/>
            </p:cNvSpPr>
            <p:nvPr/>
          </p:nvSpPr>
          <p:spPr bwMode="auto">
            <a:xfrm>
              <a:off x="701675" y="492364"/>
              <a:ext cx="3609974" cy="308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+mn-ea"/>
                </a:rPr>
                <a:t>Massive Data Computing Lab @ HIT</a:t>
              </a:r>
              <a:endParaRPr kumimoji="1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en-US" altLang="zh-CN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DKE-LAB(2009)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 fontAlgn="base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DKE-LAB(2009)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Click icon to add picture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64"/>
            <a:ext cx="2057400" cy="5851525"/>
          </a:xfrm>
        </p:spPr>
        <p:txBody>
          <a:bodyPr vert="eaVert"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64"/>
            <a:ext cx="6019800" cy="5851525"/>
          </a:xfrm>
        </p:spPr>
        <p:txBody>
          <a:bodyPr vert="eaVert"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55"/>
            <a:ext cx="7772400" cy="1470025"/>
          </a:xfrm>
        </p:spPr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en-US" altLang="zh-CN" strike="noStrike" noProof="1" smtClean="0"/>
              <a:t>Click to edit Master subtitle style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3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4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4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DKE-LAB(2009)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8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68"/>
            <a:ext cx="2057400" cy="5851525"/>
          </a:xfrm>
        </p:spPr>
        <p:txBody>
          <a:bodyPr vert="eaVert"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68"/>
            <a:ext cx="6019800" cy="5851525"/>
          </a:xfrm>
        </p:spPr>
        <p:txBody>
          <a:bodyPr vert="eaVert"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59"/>
            <a:ext cx="7772400" cy="1470025"/>
          </a:xfrm>
        </p:spPr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en-US" altLang="zh-CN" strike="noStrike" noProof="1" smtClean="0"/>
              <a:t>Click to edit Master subtitle style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3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42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42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DKE-LAB(2009)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 fontAlgn="base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8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Click icon to add picture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72"/>
            <a:ext cx="2057400" cy="5851525"/>
          </a:xfrm>
        </p:spPr>
        <p:txBody>
          <a:bodyPr vert="eaVert"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72"/>
            <a:ext cx="6019800" cy="5851525"/>
          </a:xfrm>
        </p:spPr>
        <p:txBody>
          <a:bodyPr vert="eaVert"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DKE-LAB(2009)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 fontAlgn="base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10" name="Rectangle 9"/>
          <p:cNvSpPr>
            <a:spLocks noGrp="1" noChangeArrowheads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DKE-LAB(2009)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 fontAlgn="base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9" name="组合 9"/>
          <p:cNvGrpSpPr/>
          <p:nvPr/>
        </p:nvGrpSpPr>
        <p:grpSpPr>
          <a:xfrm>
            <a:off x="-1587" y="-12700"/>
            <a:ext cx="9145587" cy="6897688"/>
            <a:chOff x="-1588" y="-12700"/>
            <a:chExt cx="9146151" cy="6898084"/>
          </a:xfrm>
        </p:grpSpPr>
        <p:sp>
          <p:nvSpPr>
            <p:cNvPr id="11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6391" name="图片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588" y="322778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16392" name="组合 5"/>
          <p:cNvGrpSpPr/>
          <p:nvPr/>
        </p:nvGrpSpPr>
        <p:grpSpPr>
          <a:xfrm>
            <a:off x="77788" y="47625"/>
            <a:ext cx="5073650" cy="915988"/>
            <a:chOff x="77788" y="47625"/>
            <a:chExt cx="5073649" cy="916503"/>
          </a:xfrm>
        </p:grpSpPr>
        <p:pic>
          <p:nvPicPr>
            <p:cNvPr id="16393" name="图片 13" descr="HIT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7788" y="47625"/>
              <a:ext cx="2428875" cy="43180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6" name="TextBox 1"/>
            <p:cNvSpPr txBox="1">
              <a:spLocks noChangeArrowheads="1"/>
            </p:cNvSpPr>
            <p:nvPr/>
          </p:nvSpPr>
          <p:spPr bwMode="auto">
            <a:xfrm>
              <a:off x="2420938" y="133398"/>
              <a:ext cx="2730499" cy="830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方正姚体" panose="02010601030101010101" pitchFamily="2" charset="-122"/>
                  <a:ea typeface="方正姚体" panose="02010601030101010101" pitchFamily="2" charset="-122"/>
                  <a:cs typeface="+mn-cs"/>
                  <a:sym typeface="+mn-ea"/>
                </a:rPr>
                <a:t>海量数据计算研究中心</a:t>
              </a: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17" name="TextBox 2"/>
            <p:cNvSpPr txBox="1">
              <a:spLocks noChangeArrowheads="1"/>
            </p:cNvSpPr>
            <p:nvPr/>
          </p:nvSpPr>
          <p:spPr bwMode="auto">
            <a:xfrm>
              <a:off x="701675" y="492375"/>
              <a:ext cx="3609974" cy="308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+mn-ea"/>
                </a:rPr>
                <a:t>Massive Data Computing Lab @ HIT</a:t>
              </a:r>
              <a:endParaRPr kumimoji="1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1"/>
            <a:ext cx="7772400" cy="1470025"/>
          </a:xfrm>
        </p:spPr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en-US" altLang="zh-CN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72000"/>
          </a:xfrm>
        </p:spPr>
        <p:txBody>
          <a:bodyPr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72000"/>
          </a:xfrm>
        </p:spPr>
        <p:txBody>
          <a:bodyPr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DKE-LAB(2009)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6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54"/>
            <a:ext cx="2057400" cy="5851525"/>
          </a:xfrm>
        </p:spPr>
        <p:txBody>
          <a:bodyPr vert="eaVert"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54"/>
            <a:ext cx="6019800" cy="5851525"/>
          </a:xfrm>
        </p:spPr>
        <p:txBody>
          <a:bodyPr vert="eaVert"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47"/>
            <a:ext cx="7772400" cy="1470025"/>
          </a:xfrm>
        </p:spPr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en-US" altLang="zh-CN" strike="noStrike" noProof="1" smtClean="0"/>
              <a:t>Click to edit Master subtitle style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2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DKE-LAB(2009)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7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60"/>
            <a:ext cx="2057400" cy="5851525"/>
          </a:xfrm>
        </p:spPr>
        <p:txBody>
          <a:bodyPr vert="eaVert"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60"/>
            <a:ext cx="6019800" cy="5851525"/>
          </a:xfrm>
        </p:spPr>
        <p:txBody>
          <a:bodyPr vert="eaVert"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51"/>
            <a:ext cx="7772400" cy="1470025"/>
          </a:xfrm>
        </p:spPr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en-US" altLang="zh-CN" strike="noStrike" noProof="1" smtClean="0"/>
              <a:t>Click to edit Master subtitle style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2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DKE-LAB(2009)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7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Click icon to add picture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64"/>
            <a:ext cx="2057400" cy="5851525"/>
          </a:xfrm>
        </p:spPr>
        <p:txBody>
          <a:bodyPr vert="eaVert"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64"/>
            <a:ext cx="6019800" cy="5851525"/>
          </a:xfrm>
        </p:spPr>
        <p:txBody>
          <a:bodyPr vert="eaVert"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55"/>
            <a:ext cx="7772400" cy="1470025"/>
          </a:xfrm>
        </p:spPr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en-US" altLang="zh-CN" strike="noStrike" noProof="1" smtClean="0"/>
              <a:t>Click to edit Master subtitle style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DKE-LAB(2009)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3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4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4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8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68"/>
            <a:ext cx="2057400" cy="5851525"/>
          </a:xfrm>
        </p:spPr>
        <p:txBody>
          <a:bodyPr vert="eaVert"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68"/>
            <a:ext cx="6019800" cy="5851525"/>
          </a:xfrm>
        </p:spPr>
        <p:txBody>
          <a:bodyPr vert="eaVert"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59"/>
            <a:ext cx="7772400" cy="1470025"/>
          </a:xfrm>
        </p:spPr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en-US" altLang="zh-CN" strike="noStrike" noProof="1" smtClean="0"/>
              <a:t>Click to edit Master subtitle style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DKE-LAB(2009)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3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42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42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8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Click icon to add picture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72"/>
            <a:ext cx="2057400" cy="5851525"/>
          </a:xfrm>
        </p:spPr>
        <p:txBody>
          <a:bodyPr vert="eaVert"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72"/>
            <a:ext cx="6019800" cy="5851525"/>
          </a:xfrm>
        </p:spPr>
        <p:txBody>
          <a:bodyPr vert="eaVert"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DKE-LAB(2009)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43"/>
            <a:ext cx="7772400" cy="1470025"/>
          </a:xfrm>
        </p:spPr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en-US" altLang="zh-CN" strike="noStrike" noProof="1" smtClean="0"/>
              <a:t>Click to edit Master subtitle style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85E156-5C43-4E77-B946-6D78DE35ADE9}" type="datetime1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 kumimoj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 kumimoj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52388" y="6356350"/>
            <a:ext cx="809625" cy="349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z="2800" b="1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2800" b="1" strike="noStrike" noProof="1">
              <a:latin typeface="Calibri" panose="020F0502020204030204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4DC4412-EE9F-4CC4-92F3-5E8A46A2A95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1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7CDC11D-4244-4DC7-8CB2-97C984EACCE2}" type="datetime1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 kumimoj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6014A6F-7F6A-4C99-930E-05013778B654}" type="datetime1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 kumimoj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4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4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E42FBA8-C587-42CD-B4F5-BEA399DCEB79}" type="datetime1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 kumimoj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2BA1B47-7191-48AC-B2A8-B80D7080B511}" type="datetime1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 kumimoj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AC532CD-98C3-4952-AAB3-FBCDFF762D1E}" type="datetime1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 kumimoj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6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813C15-49C2-422E-A2D3-A81EB316DFC2}" type="datetime1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 kumimoj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Click icon to add picture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D858FDA-DBF9-43C2-9B09-30097CBD3B36}" type="datetime1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 kumimoj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AFEBDF3-3C46-4143-8074-B4729B33C525}" type="datetime1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 kumimoj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DKE-LAB(2009)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56"/>
            <a:ext cx="2057400" cy="5851525"/>
          </a:xfrm>
        </p:spPr>
        <p:txBody>
          <a:bodyPr vert="eaVert"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56"/>
            <a:ext cx="6019800" cy="5851525"/>
          </a:xfrm>
        </p:spPr>
        <p:txBody>
          <a:bodyPr vert="eaVert"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F82ABB0-38E1-4AB9-8934-25141D42B35A}" type="datetime1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 kumimoj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47"/>
            <a:ext cx="7772400" cy="1470025"/>
          </a:xfrm>
        </p:spPr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en-US" altLang="zh-CN" strike="noStrike" noProof="1" smtClean="0"/>
              <a:t>Click to edit Master subtitle style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2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7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DKE-LAB(2009)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60"/>
            <a:ext cx="2057400" cy="5851525"/>
          </a:xfrm>
        </p:spPr>
        <p:txBody>
          <a:bodyPr vert="eaVert"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60"/>
            <a:ext cx="6019800" cy="5851525"/>
          </a:xfrm>
        </p:spPr>
        <p:txBody>
          <a:bodyPr vert="eaVert"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51"/>
            <a:ext cx="7772400" cy="1470025"/>
          </a:xfrm>
        </p:spPr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en-US" altLang="zh-CN" strike="noStrike" noProof="1" smtClean="0"/>
              <a:t>Click to edit Master subtitle style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2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7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1.pn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1.xml"/><Relationship Id="rId8" Type="http://schemas.openxmlformats.org/officeDocument/2006/relationships/slideLayout" Target="../slideLayouts/slideLayout110.xml"/><Relationship Id="rId7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08.xml"/><Relationship Id="rId5" Type="http://schemas.openxmlformats.org/officeDocument/2006/relationships/slideLayout" Target="../slideLayouts/slideLayout107.xml"/><Relationship Id="rId4" Type="http://schemas.openxmlformats.org/officeDocument/2006/relationships/slideLayout" Target="../slideLayouts/slideLayout106.xml"/><Relationship Id="rId3" Type="http://schemas.openxmlformats.org/officeDocument/2006/relationships/slideLayout" Target="../slideLayouts/slideLayout105.xml"/><Relationship Id="rId2" Type="http://schemas.openxmlformats.org/officeDocument/2006/relationships/slideLayout" Target="../slideLayouts/slideLayout104.xml"/><Relationship Id="rId12" Type="http://schemas.openxmlformats.org/officeDocument/2006/relationships/theme" Target="../theme/theme10.xml"/><Relationship Id="rId11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03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2.xml"/><Relationship Id="rId8" Type="http://schemas.openxmlformats.org/officeDocument/2006/relationships/slideLayout" Target="../slideLayouts/slideLayout121.xml"/><Relationship Id="rId7" Type="http://schemas.openxmlformats.org/officeDocument/2006/relationships/slideLayout" Target="../slideLayouts/slideLayout120.xml"/><Relationship Id="rId6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7.xml"/><Relationship Id="rId3" Type="http://schemas.openxmlformats.org/officeDocument/2006/relationships/slideLayout" Target="../slideLayouts/slideLayout116.xml"/><Relationship Id="rId2" Type="http://schemas.openxmlformats.org/officeDocument/2006/relationships/slideLayout" Target="../slideLayouts/slideLayout115.xml"/><Relationship Id="rId12" Type="http://schemas.openxmlformats.org/officeDocument/2006/relationships/theme" Target="../theme/theme11.xml"/><Relationship Id="rId11" Type="http://schemas.openxmlformats.org/officeDocument/2006/relationships/slideLayout" Target="../slideLayouts/slideLayout124.xml"/><Relationship Id="rId10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14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3" Type="http://schemas.openxmlformats.org/officeDocument/2006/relationships/theme" Target="../theme/theme2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6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6.xml"/><Relationship Id="rId8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2.xml"/><Relationship Id="rId4" Type="http://schemas.openxmlformats.org/officeDocument/2006/relationships/slideLayout" Target="../slideLayouts/slideLayout51.xml"/><Relationship Id="rId3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9.xml"/><Relationship Id="rId12" Type="http://schemas.openxmlformats.org/officeDocument/2006/relationships/theme" Target="../theme/theme5.xml"/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" Type="http://schemas.openxmlformats.org/officeDocument/2006/relationships/slideLayout" Target="../slideLayouts/slideLayout48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7.xml"/><Relationship Id="rId8" Type="http://schemas.openxmlformats.org/officeDocument/2006/relationships/slideLayout" Target="../slideLayouts/slideLayout66.xml"/><Relationship Id="rId7" Type="http://schemas.openxmlformats.org/officeDocument/2006/relationships/slideLayout" Target="../slideLayouts/slideLayout65.xml"/><Relationship Id="rId6" Type="http://schemas.openxmlformats.org/officeDocument/2006/relationships/slideLayout" Target="../slideLayouts/slideLayout64.xml"/><Relationship Id="rId5" Type="http://schemas.openxmlformats.org/officeDocument/2006/relationships/slideLayout" Target="../slideLayouts/slideLayout63.xml"/><Relationship Id="rId4" Type="http://schemas.openxmlformats.org/officeDocument/2006/relationships/slideLayout" Target="../slideLayouts/slideLayout62.xml"/><Relationship Id="rId3" Type="http://schemas.openxmlformats.org/officeDocument/2006/relationships/slideLayout" Target="../slideLayouts/slideLayout61.xml"/><Relationship Id="rId2" Type="http://schemas.openxmlformats.org/officeDocument/2006/relationships/slideLayout" Target="../slideLayouts/slideLayout60.xml"/><Relationship Id="rId12" Type="http://schemas.openxmlformats.org/officeDocument/2006/relationships/theme" Target="../theme/theme6.xml"/><Relationship Id="rId11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68.xml"/><Relationship Id="rId1" Type="http://schemas.openxmlformats.org/officeDocument/2006/relationships/slideLayout" Target="../slideLayouts/slideLayout59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2.xml"/><Relationship Id="rId2" Type="http://schemas.openxmlformats.org/officeDocument/2006/relationships/slideLayout" Target="../slideLayouts/slideLayout71.xml"/><Relationship Id="rId12" Type="http://schemas.openxmlformats.org/officeDocument/2006/relationships/theme" Target="../theme/theme7.xml"/><Relationship Id="rId11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0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9.xml"/><Relationship Id="rId8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4.xml"/><Relationship Id="rId3" Type="http://schemas.openxmlformats.org/officeDocument/2006/relationships/slideLayout" Target="../slideLayouts/slideLayout83.xml"/><Relationship Id="rId2" Type="http://schemas.openxmlformats.org/officeDocument/2006/relationships/slideLayout" Target="../slideLayouts/slideLayout82.xml"/><Relationship Id="rId12" Type="http://schemas.openxmlformats.org/officeDocument/2006/relationships/theme" Target="../theme/theme8.xml"/><Relationship Id="rId11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1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0.xml"/><Relationship Id="rId8" Type="http://schemas.openxmlformats.org/officeDocument/2006/relationships/slideLayout" Target="../slideLayouts/slideLayout99.xml"/><Relationship Id="rId7" Type="http://schemas.openxmlformats.org/officeDocument/2006/relationships/slideLayout" Target="../slideLayouts/slideLayout98.xml"/><Relationship Id="rId6" Type="http://schemas.openxmlformats.org/officeDocument/2006/relationships/slideLayout" Target="../slideLayouts/slideLayout97.xml"/><Relationship Id="rId5" Type="http://schemas.openxmlformats.org/officeDocument/2006/relationships/slideLayout" Target="../slideLayouts/slideLayout96.xml"/><Relationship Id="rId4" Type="http://schemas.openxmlformats.org/officeDocument/2006/relationships/slideLayout" Target="../slideLayouts/slideLayout95.xml"/><Relationship Id="rId3" Type="http://schemas.openxmlformats.org/officeDocument/2006/relationships/slideLayout" Target="../slideLayouts/slideLayout94.xml"/><Relationship Id="rId2" Type="http://schemas.openxmlformats.org/officeDocument/2006/relationships/slideLayout" Target="../slideLayouts/slideLayout93.xml"/><Relationship Id="rId12" Type="http://schemas.openxmlformats.org/officeDocument/2006/relationships/theme" Target="../theme/theme9.xml"/><Relationship Id="rId11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9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 indent="-285750"/>
            <a:r>
              <a:rPr lang="en-US" altLang="zh-CN" dirty="0"/>
              <a:t>Second level</a:t>
            </a:r>
            <a:endParaRPr lang="en-US" altLang="zh-CN" dirty="0"/>
          </a:p>
          <a:p>
            <a:pPr lvl="2" indent="-228600"/>
            <a:r>
              <a:rPr lang="en-US" altLang="zh-CN" dirty="0"/>
              <a:t>Third level</a:t>
            </a:r>
            <a:endParaRPr lang="en-US" altLang="zh-CN" dirty="0"/>
          </a:p>
          <a:p>
            <a:pPr lvl="3" indent="-228600"/>
            <a:r>
              <a:rPr lang="en-US" altLang="zh-CN" dirty="0"/>
              <a:t>Fourth level</a:t>
            </a:r>
            <a:endParaRPr lang="en-US" altLang="zh-CN" dirty="0"/>
          </a:p>
          <a:p>
            <a:pPr lvl="4" indent="-228600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DKE-LAB(2009)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  <p:grpSp>
        <p:nvGrpSpPr>
          <p:cNvPr id="1031" name="组合 9"/>
          <p:cNvGrpSpPr/>
          <p:nvPr/>
        </p:nvGrpSpPr>
        <p:grpSpPr>
          <a:xfrm>
            <a:off x="-1587" y="-12700"/>
            <a:ext cx="9145587" cy="6897688"/>
            <a:chOff x="-1588" y="-12700"/>
            <a:chExt cx="9146151" cy="6898084"/>
          </a:xfrm>
        </p:grpSpPr>
        <p:sp>
          <p:nvSpPr>
            <p:cNvPr id="12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033" name="图片 13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-1588" y="322778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43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二级</a:t>
            </a:r>
            <a:endParaRPr lang="zh-CN" altLang="en-US" dirty="0"/>
          </a:p>
          <a:p>
            <a:pPr lvl="2" indent="-228600"/>
            <a:r>
              <a:rPr lang="zh-CN" altLang="en-US" dirty="0"/>
              <a:t>三级</a:t>
            </a:r>
            <a:endParaRPr lang="zh-CN" altLang="en-US" dirty="0"/>
          </a:p>
          <a:p>
            <a:pPr lvl="3" indent="-228600"/>
            <a:r>
              <a:rPr lang="zh-CN" altLang="en-US" dirty="0"/>
              <a:t>四级</a:t>
            </a:r>
            <a:endParaRPr lang="zh-CN" altLang="en-US" dirty="0"/>
          </a:p>
          <a:p>
            <a:pPr lvl="4" indent="-228600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1267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914400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914400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宋体" panose="02010600030101010101" pitchFamily="2" charset="-122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宋体" panose="02010600030101010101" pitchFamily="2" charset="-122"/>
          <a:cs typeface="宋体" panose="0201060003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2051" name="Text 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 indent="-285750"/>
            <a:r>
              <a:rPr lang="en-US" altLang="zh-CN" dirty="0"/>
              <a:t>Second level</a:t>
            </a:r>
            <a:endParaRPr lang="en-US" altLang="zh-CN" dirty="0"/>
          </a:p>
          <a:p>
            <a:pPr lvl="2" indent="-228600"/>
            <a:r>
              <a:rPr lang="en-US" altLang="zh-CN" dirty="0"/>
              <a:t>Third level</a:t>
            </a:r>
            <a:endParaRPr lang="en-US" altLang="zh-CN" dirty="0"/>
          </a:p>
          <a:p>
            <a:pPr lvl="3" indent="-228600"/>
            <a:r>
              <a:rPr lang="en-US" altLang="zh-CN" dirty="0"/>
              <a:t>Fourth level</a:t>
            </a:r>
            <a:endParaRPr lang="en-US" altLang="zh-CN" dirty="0"/>
          </a:p>
          <a:p>
            <a:pPr lvl="4" indent="-228600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grpSp>
        <p:nvGrpSpPr>
          <p:cNvPr id="2055" name="组合 9"/>
          <p:cNvGrpSpPr/>
          <p:nvPr/>
        </p:nvGrpSpPr>
        <p:grpSpPr>
          <a:xfrm>
            <a:off x="-1587" y="-12700"/>
            <a:ext cx="9145587" cy="6897688"/>
            <a:chOff x="-1588" y="-12700"/>
            <a:chExt cx="9146151" cy="6898084"/>
          </a:xfrm>
        </p:grpSpPr>
        <p:sp>
          <p:nvSpPr>
            <p:cNvPr id="12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2057" name="图片 13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-1588" y="322778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075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二级</a:t>
            </a:r>
            <a:endParaRPr lang="zh-CN" altLang="en-US" dirty="0"/>
          </a:p>
          <a:p>
            <a:pPr lvl="2" indent="-228600"/>
            <a:r>
              <a:rPr lang="zh-CN" altLang="en-US" dirty="0"/>
              <a:t>三级</a:t>
            </a:r>
            <a:endParaRPr lang="zh-CN" altLang="en-US" dirty="0"/>
          </a:p>
          <a:p>
            <a:pPr lvl="3" indent="-228600"/>
            <a:r>
              <a:rPr lang="zh-CN" altLang="en-US" dirty="0"/>
              <a:t>四级</a:t>
            </a:r>
            <a:endParaRPr lang="zh-CN" altLang="en-US" dirty="0"/>
          </a:p>
          <a:p>
            <a:pPr lvl="4" indent="-228600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099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914400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914400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宋体" panose="02010600030101010101" pitchFamily="2" charset="-122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宋体" panose="02010600030101010101" pitchFamily="2" charset="-122"/>
          <a:cs typeface="宋体" panose="0201060003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123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二级</a:t>
            </a:r>
            <a:endParaRPr lang="zh-CN" altLang="en-US" dirty="0"/>
          </a:p>
          <a:p>
            <a:pPr lvl="2" indent="-228600"/>
            <a:r>
              <a:rPr lang="zh-CN" altLang="en-US" dirty="0"/>
              <a:t>三级</a:t>
            </a:r>
            <a:endParaRPr lang="zh-CN" altLang="en-US" dirty="0"/>
          </a:p>
          <a:p>
            <a:pPr lvl="3" indent="-228600"/>
            <a:r>
              <a:rPr lang="zh-CN" altLang="en-US" dirty="0"/>
              <a:t>四级</a:t>
            </a:r>
            <a:endParaRPr lang="zh-CN" altLang="en-US" dirty="0"/>
          </a:p>
          <a:p>
            <a:pPr lvl="4" indent="-228600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147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914400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914400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宋体" panose="02010600030101010101" pitchFamily="2" charset="-122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宋体" panose="02010600030101010101" pitchFamily="2" charset="-122"/>
          <a:cs typeface="宋体" panose="0201060003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1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l" defTabSz="914400">
              <a:defRPr kumimoji="0"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4DC4412-EE9F-4CC4-92F3-5E8A46A2A95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914400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宋体" panose="02010600030101010101" pitchFamily="2" charset="-122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宋体" panose="02010600030101010101" pitchFamily="2" charset="-122"/>
          <a:cs typeface="宋体" panose="0201060003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195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二级</a:t>
            </a:r>
            <a:endParaRPr lang="zh-CN" altLang="en-US" dirty="0"/>
          </a:p>
          <a:p>
            <a:pPr lvl="2" indent="-228600"/>
            <a:r>
              <a:rPr lang="zh-CN" altLang="en-US" dirty="0"/>
              <a:t>三级</a:t>
            </a:r>
            <a:endParaRPr lang="zh-CN" altLang="en-US" dirty="0"/>
          </a:p>
          <a:p>
            <a:pPr lvl="3" indent="-228600"/>
            <a:r>
              <a:rPr lang="zh-CN" altLang="en-US" dirty="0"/>
              <a:t>四级</a:t>
            </a:r>
            <a:endParaRPr lang="zh-CN" altLang="en-US" dirty="0"/>
          </a:p>
          <a:p>
            <a:pPr lvl="4" indent="-228600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219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914400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914400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宋体" panose="02010600030101010101" pitchFamily="2" charset="-122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宋体" panose="02010600030101010101" pitchFamily="2" charset="-122"/>
          <a:cs typeface="宋体" panose="0201060003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/>
          <p:cNvSpPr txBox="1">
            <a:spLocks noChangeArrowheads="1"/>
          </p:cNvSpPr>
          <p:nvPr/>
        </p:nvSpPr>
        <p:spPr bwMode="auto">
          <a:xfrm>
            <a:off x="1292225" y="1433513"/>
            <a:ext cx="6873875" cy="1938338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算法设计与分析</a:t>
            </a:r>
            <a:endParaRPr kumimoji="1" lang="en-US" altLang="zh-CN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A9EE9"/>
                </a:solidFill>
                <a:effectLst/>
                <a:uLnTx/>
                <a:uFillTx/>
                <a:latin typeface="华文琥珀" panose="02010800040101010101" pitchFamily="2" charset="-122"/>
                <a:ea typeface="华文琥珀" panose="02010800040101010101" pitchFamily="2" charset="-122"/>
                <a:cs typeface="+mn-cs"/>
                <a:sym typeface="+mn-ea"/>
              </a:rPr>
              <a:t>第二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A9EE9"/>
                </a:solidFill>
                <a:effectLst/>
                <a:uLnTx/>
                <a:uFillTx/>
                <a:latin typeface="华文琥珀" panose="02010800040101010101" pitchFamily="2" charset="-122"/>
                <a:ea typeface="华文琥珀" panose="02010800040101010101" pitchFamily="2" charset="-122"/>
                <a:cs typeface="+mn-cs"/>
                <a:sym typeface="+mn-ea"/>
              </a:rPr>
              <a:t>章</a:t>
            </a:r>
            <a:r>
              <a:rPr kumimoji="1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A9EE9"/>
                </a:solidFill>
                <a:effectLst/>
                <a:uLnTx/>
                <a:uFillTx/>
                <a:latin typeface="华文琥珀" panose="02010800040101010101" pitchFamily="2" charset="-122"/>
                <a:ea typeface="华文琥珀" panose="02010800040101010101" pitchFamily="2" charset="-122"/>
                <a:cs typeface="+mn-cs"/>
                <a:sym typeface="+mn-ea"/>
              </a:rPr>
              <a:t> 算法分析的数学基础</a:t>
            </a:r>
            <a:endParaRPr kumimoji="1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1A9EE9"/>
              </a:solidFill>
              <a:effectLst/>
              <a:uLnTx/>
              <a:uFillTx/>
              <a:latin typeface="华文琥珀" panose="02010800040101010101" pitchFamily="2" charset="-122"/>
              <a:ea typeface="华文琥珀" panose="02010800040101010101" pitchFamily="2" charset="-122"/>
              <a:cs typeface="+mn-cs"/>
              <a:sym typeface="+mn-ea"/>
            </a:endParaRPr>
          </a:p>
        </p:txBody>
      </p:sp>
      <p:sp>
        <p:nvSpPr>
          <p:cNvPr id="75778" name="TextBox 8"/>
          <p:cNvSpPr txBox="1"/>
          <p:nvPr/>
        </p:nvSpPr>
        <p:spPr>
          <a:xfrm>
            <a:off x="1479550" y="3948113"/>
            <a:ext cx="6330950" cy="95313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 eaLnBrk="0" hangingPunct="0">
              <a:buFont typeface="Arial" panose="020B0604020202020204" pitchFamily="34" charset="0"/>
              <a:buNone/>
            </a:pPr>
            <a:r>
              <a:rPr lang="zh-CN" altLang="en-US" sz="2800" dirty="0">
                <a:latin typeface="Calibri" panose="020F0502020204030204" pitchFamily="34" charset="0"/>
                <a:ea typeface="宋体" panose="02010600030101010101" pitchFamily="2" charset="-122"/>
              </a:rPr>
              <a:t>哈尔滨工业大学</a:t>
            </a:r>
            <a:endParaRPr lang="en-US" altLang="zh-CN" sz="28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algn="ctr" eaLnBrk="0" hangingPunct="0">
              <a:buFont typeface="Arial" panose="020B0604020202020204" pitchFamily="34" charset="0"/>
              <a:buNone/>
            </a:pPr>
            <a:r>
              <a:rPr lang="zh-CN" altLang="en-US" sz="2800" dirty="0">
                <a:latin typeface="Calibri" panose="020F0502020204030204" pitchFamily="34" charset="0"/>
                <a:ea typeface="宋体" panose="02010600030101010101" pitchFamily="2" charset="-122"/>
              </a:rPr>
              <a:t>何震宇</a:t>
            </a:r>
            <a:endParaRPr lang="zh-CN" altLang="en-US" sz="28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91440" tIns="45720" rIns="91440" bIns="4572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400" dirty="0">
                <a:solidFill>
                  <a:srgbClr val="898989"/>
                </a:solidFill>
              </a:rPr>
            </a:fld>
            <a:endParaRPr lang="en-US" altLang="zh-CN" sz="1400" dirty="0">
              <a:solidFill>
                <a:srgbClr val="898989"/>
              </a:solidFill>
            </a:endParaRPr>
          </a:p>
        </p:txBody>
      </p:sp>
      <p:sp>
        <p:nvSpPr>
          <p:cNvPr id="94210" name="Rectangle 2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kern="1200" dirty="0">
                <a:solidFill>
                  <a:srgbClr val="0070C0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高阶函数集合</a:t>
            </a:r>
            <a:endParaRPr lang="en-US" altLang="zh-CN" kern="1200" dirty="0">
              <a:solidFill>
                <a:srgbClr val="0070C0"/>
              </a:solidFill>
              <a:latin typeface="+mj-lt"/>
              <a:ea typeface="+mj-ea"/>
              <a:cs typeface="+mj-cs"/>
              <a:sym typeface="Symbol" panose="05050102010706020507" pitchFamily="18" charset="2"/>
            </a:endParaRPr>
          </a:p>
        </p:txBody>
      </p:sp>
      <p:sp>
        <p:nvSpPr>
          <p:cNvPr id="94211" name="Rectangle 3"/>
          <p:cNvSpPr>
            <a:spLocks noGrp="1"/>
          </p:cNvSpPr>
          <p:nvPr>
            <p:ph idx="1"/>
          </p:nvPr>
        </p:nvSpPr>
        <p:spPr>
          <a:xfrm>
            <a:off x="533400" y="1371600"/>
            <a:ext cx="7848600" cy="2133600"/>
          </a:xfrm>
        </p:spPr>
        <p:txBody>
          <a:bodyPr wrap="square" lIns="91440" tIns="45720" rIns="91440" bIns="45720" anchor="t"/>
          <a:lstStyle/>
          <a:p>
            <a:pPr eaLnBrk="1" hangingPunct="1"/>
            <a:r>
              <a:rPr lang="zh-CN" altLang="en-US" dirty="0"/>
              <a:t>对于给定的函数</a:t>
            </a:r>
            <a:r>
              <a:rPr lang="en-US" altLang="zh-CN" i="1" dirty="0"/>
              <a:t>g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),</a:t>
            </a:r>
            <a:endParaRPr lang="en-US" altLang="zh-CN" dirty="0"/>
          </a:p>
          <a:p>
            <a:pPr lvl="1" eaLnBrk="1" hangingPunct="1"/>
            <a:r>
              <a:rPr lang="en-US" altLang="zh-CN" dirty="0">
                <a:sym typeface="Symbol" panose="05050102010706020507" pitchFamily="18" charset="2"/>
              </a:rPr>
              <a:t>(</a:t>
            </a:r>
            <a:r>
              <a:rPr lang="en-US" altLang="zh-CN" i="1" dirty="0"/>
              <a:t>g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))={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): </a:t>
            </a:r>
            <a:r>
              <a:rPr lang="zh-CN" altLang="en-US" dirty="0"/>
              <a:t>存在正常数</a:t>
            </a:r>
            <a:r>
              <a:rPr lang="en-US" altLang="zh-CN" i="1" dirty="0"/>
              <a:t>c</a:t>
            </a:r>
            <a:r>
              <a:rPr lang="zh-CN" altLang="en-US" dirty="0"/>
              <a:t>和</a:t>
            </a:r>
            <a:r>
              <a:rPr lang="en-US" altLang="zh-CN" i="1" dirty="0"/>
              <a:t>n</a:t>
            </a:r>
            <a:r>
              <a:rPr lang="en-US" altLang="zh-CN" baseline="-25000" dirty="0"/>
              <a:t>0</a:t>
            </a:r>
            <a:r>
              <a:rPr lang="en-US" altLang="zh-CN" dirty="0"/>
              <a:t> </a:t>
            </a:r>
            <a:r>
              <a:rPr lang="zh-CN" altLang="en-US" dirty="0"/>
              <a:t>，使得对于所有</a:t>
            </a:r>
            <a:r>
              <a:rPr lang="en-US" altLang="zh-CN" i="1" dirty="0">
                <a:sym typeface="Symbol" panose="05050102010706020507" pitchFamily="18" charset="2"/>
              </a:rPr>
              <a:t>n</a:t>
            </a:r>
            <a:r>
              <a:rPr lang="en-US" altLang="zh-CN" dirty="0">
                <a:sym typeface="Symbol" panose="05050102010706020507" pitchFamily="18" charset="2"/>
              </a:rPr>
              <a:t> </a:t>
            </a:r>
            <a:r>
              <a:rPr lang="en-US" altLang="zh-CN" i="1" dirty="0"/>
              <a:t>n</a:t>
            </a:r>
            <a:r>
              <a:rPr lang="en-US" altLang="zh-CN" baseline="-25000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  <a:r>
              <a:rPr lang="en-US" altLang="zh-CN" dirty="0">
                <a:sym typeface="Symbol" panose="05050102010706020507" pitchFamily="18" charset="2"/>
              </a:rPr>
              <a:t>  </a:t>
            </a:r>
            <a:r>
              <a:rPr lang="en-US" altLang="zh-CN" i="1" dirty="0"/>
              <a:t>cg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 </a:t>
            </a:r>
            <a:r>
              <a:rPr lang="en-US" altLang="zh-CN" dirty="0">
                <a:sym typeface="Symbol" panose="05050102010706020507" pitchFamily="18" charset="2"/>
              </a:rPr>
              <a:t>&lt;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)}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记作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  (</a:t>
            </a:r>
            <a:r>
              <a:rPr lang="en-US" altLang="zh-CN" baseline="-25000" dirty="0"/>
              <a:t> </a:t>
            </a:r>
            <a:r>
              <a:rPr lang="en-US" altLang="zh-CN" i="1" dirty="0"/>
              <a:t>g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)), </a:t>
            </a:r>
            <a:r>
              <a:rPr lang="zh-CN" altLang="en-US" dirty="0"/>
              <a:t>或简记为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 = (</a:t>
            </a:r>
            <a:r>
              <a:rPr lang="en-US" altLang="zh-CN" baseline="-25000" dirty="0"/>
              <a:t> </a:t>
            </a:r>
            <a:r>
              <a:rPr lang="en-US" altLang="zh-CN" i="1" dirty="0"/>
              <a:t>g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)).</a:t>
            </a:r>
            <a:endParaRPr lang="en-US" altLang="zh-CN" dirty="0"/>
          </a:p>
        </p:txBody>
      </p:sp>
      <p:sp>
        <p:nvSpPr>
          <p:cNvPr id="94212" name="Line 4"/>
          <p:cNvSpPr/>
          <p:nvPr/>
        </p:nvSpPr>
        <p:spPr>
          <a:xfrm>
            <a:off x="1600200" y="3581400"/>
            <a:ext cx="0" cy="2209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213" name="Line 5"/>
          <p:cNvSpPr/>
          <p:nvPr/>
        </p:nvSpPr>
        <p:spPr>
          <a:xfrm>
            <a:off x="1600200" y="5791200"/>
            <a:ext cx="5181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214" name="Text Box 6"/>
          <p:cNvSpPr txBox="1"/>
          <p:nvPr/>
        </p:nvSpPr>
        <p:spPr>
          <a:xfrm>
            <a:off x="3962400" y="5943600"/>
            <a:ext cx="22415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= 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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))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4215" name="Line 8"/>
          <p:cNvSpPr/>
          <p:nvPr/>
        </p:nvSpPr>
        <p:spPr>
          <a:xfrm>
            <a:off x="2667000" y="4572000"/>
            <a:ext cx="0" cy="11430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94216" name="Text Box 9"/>
          <p:cNvSpPr txBox="1"/>
          <p:nvPr/>
        </p:nvSpPr>
        <p:spPr>
          <a:xfrm>
            <a:off x="6918325" y="55276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4217" name="Text Box 10"/>
          <p:cNvSpPr txBox="1"/>
          <p:nvPr/>
        </p:nvSpPr>
        <p:spPr>
          <a:xfrm>
            <a:off x="2514600" y="5715000"/>
            <a:ext cx="438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4218" name="Text Box 11"/>
          <p:cNvSpPr txBox="1"/>
          <p:nvPr/>
        </p:nvSpPr>
        <p:spPr>
          <a:xfrm>
            <a:off x="5029200" y="4343400"/>
            <a:ext cx="104140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cg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4219" name="Text Box 12"/>
          <p:cNvSpPr txBox="1"/>
          <p:nvPr/>
        </p:nvSpPr>
        <p:spPr>
          <a:xfrm>
            <a:off x="4953000" y="3657600"/>
            <a:ext cx="769938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4220" name="Freeform 14"/>
          <p:cNvSpPr/>
          <p:nvPr/>
        </p:nvSpPr>
        <p:spPr>
          <a:xfrm>
            <a:off x="1600200" y="4457700"/>
            <a:ext cx="3378200" cy="292100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2128" h="184">
                <a:moveTo>
                  <a:pt x="0" y="120"/>
                </a:moveTo>
                <a:cubicBezTo>
                  <a:pt x="64" y="92"/>
                  <a:pt x="128" y="64"/>
                  <a:pt x="192" y="72"/>
                </a:cubicBezTo>
                <a:cubicBezTo>
                  <a:pt x="256" y="80"/>
                  <a:pt x="328" y="176"/>
                  <a:pt x="384" y="168"/>
                </a:cubicBezTo>
                <a:cubicBezTo>
                  <a:pt x="440" y="160"/>
                  <a:pt x="464" y="24"/>
                  <a:pt x="528" y="24"/>
                </a:cubicBezTo>
                <a:cubicBezTo>
                  <a:pt x="592" y="24"/>
                  <a:pt x="688" y="168"/>
                  <a:pt x="768" y="168"/>
                </a:cubicBezTo>
                <a:cubicBezTo>
                  <a:pt x="848" y="168"/>
                  <a:pt x="872" y="48"/>
                  <a:pt x="1008" y="24"/>
                </a:cubicBezTo>
                <a:cubicBezTo>
                  <a:pt x="1144" y="0"/>
                  <a:pt x="1464" y="0"/>
                  <a:pt x="1584" y="24"/>
                </a:cubicBezTo>
                <a:cubicBezTo>
                  <a:pt x="1704" y="48"/>
                  <a:pt x="1648" y="152"/>
                  <a:pt x="1728" y="168"/>
                </a:cubicBezTo>
                <a:cubicBezTo>
                  <a:pt x="1808" y="184"/>
                  <a:pt x="2000" y="136"/>
                  <a:pt x="2064" y="120"/>
                </a:cubicBezTo>
                <a:cubicBezTo>
                  <a:pt x="2128" y="104"/>
                  <a:pt x="2120" y="88"/>
                  <a:pt x="2112" y="7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21" name="Freeform 15"/>
          <p:cNvSpPr/>
          <p:nvPr/>
        </p:nvSpPr>
        <p:spPr>
          <a:xfrm>
            <a:off x="1600200" y="3810000"/>
            <a:ext cx="3492500" cy="1295400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0" t="0" r="0" b="0"/>
            <a:pathLst>
              <a:path w="2200" h="816">
                <a:moveTo>
                  <a:pt x="0" y="816"/>
                </a:moveTo>
                <a:cubicBezTo>
                  <a:pt x="72" y="636"/>
                  <a:pt x="144" y="456"/>
                  <a:pt x="192" y="384"/>
                </a:cubicBezTo>
                <a:cubicBezTo>
                  <a:pt x="240" y="312"/>
                  <a:pt x="232" y="336"/>
                  <a:pt x="288" y="384"/>
                </a:cubicBezTo>
                <a:cubicBezTo>
                  <a:pt x="344" y="432"/>
                  <a:pt x="456" y="672"/>
                  <a:pt x="528" y="672"/>
                </a:cubicBezTo>
                <a:cubicBezTo>
                  <a:pt x="600" y="672"/>
                  <a:pt x="680" y="456"/>
                  <a:pt x="720" y="384"/>
                </a:cubicBezTo>
                <a:cubicBezTo>
                  <a:pt x="760" y="312"/>
                  <a:pt x="736" y="272"/>
                  <a:pt x="768" y="240"/>
                </a:cubicBezTo>
                <a:cubicBezTo>
                  <a:pt x="800" y="208"/>
                  <a:pt x="848" y="224"/>
                  <a:pt x="912" y="192"/>
                </a:cubicBezTo>
                <a:cubicBezTo>
                  <a:pt x="976" y="160"/>
                  <a:pt x="1088" y="40"/>
                  <a:pt x="1152" y="48"/>
                </a:cubicBezTo>
                <a:cubicBezTo>
                  <a:pt x="1216" y="56"/>
                  <a:pt x="1144" y="240"/>
                  <a:pt x="1296" y="240"/>
                </a:cubicBezTo>
                <a:cubicBezTo>
                  <a:pt x="1448" y="240"/>
                  <a:pt x="1928" y="88"/>
                  <a:pt x="2064" y="48"/>
                </a:cubicBezTo>
                <a:cubicBezTo>
                  <a:pt x="2200" y="8"/>
                  <a:pt x="2156" y="4"/>
                  <a:pt x="2112" y="0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91440" tIns="45720" rIns="91440" bIns="4572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400" dirty="0">
                <a:solidFill>
                  <a:srgbClr val="898989"/>
                </a:solidFill>
              </a:rPr>
            </a:fld>
            <a:endParaRPr lang="en-US" altLang="zh-CN" sz="1400" dirty="0">
              <a:solidFill>
                <a:srgbClr val="898989"/>
              </a:solidFill>
            </a:endParaRPr>
          </a:p>
        </p:txBody>
      </p:sp>
      <p:sp>
        <p:nvSpPr>
          <p:cNvPr id="96258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pPr eaLnBrk="1" hangingPunct="1"/>
            <a:r>
              <a:rPr lang="en-US" altLang="zh-CN" sz="4000" i="1" kern="1200" dirty="0">
                <a:solidFill>
                  <a:srgbClr val="0070C0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O</a:t>
            </a:r>
            <a:r>
              <a:rPr lang="en-US" altLang="zh-CN" sz="4000" kern="1200" dirty="0">
                <a:solidFill>
                  <a:srgbClr val="0070C0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, ,</a:t>
            </a:r>
            <a:r>
              <a:rPr lang="zh-CN" altLang="en-US" sz="4000" kern="1200" dirty="0">
                <a:solidFill>
                  <a:srgbClr val="0070C0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标记的关系</a:t>
            </a:r>
            <a:endParaRPr lang="en-US" altLang="zh-CN" sz="4000" kern="1200" dirty="0">
              <a:solidFill>
                <a:srgbClr val="0070C0"/>
              </a:solidFill>
              <a:latin typeface="+mj-lt"/>
              <a:ea typeface="+mj-ea"/>
              <a:cs typeface="+mj-cs"/>
              <a:sym typeface="Symbol" panose="05050102010706020507" pitchFamily="18" charset="2"/>
            </a:endParaRPr>
          </a:p>
        </p:txBody>
      </p:sp>
      <p:sp>
        <p:nvSpPr>
          <p:cNvPr id="96259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lstStyle/>
          <a:p>
            <a:pPr eaLnBrk="1" hangingPunct="1"/>
            <a:r>
              <a:rPr lang="zh-CN" altLang="en-US" dirty="0"/>
              <a:t>对于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</a:t>
            </a:r>
            <a:r>
              <a:rPr lang="zh-CN" altLang="en-US" dirty="0"/>
              <a:t>和</a:t>
            </a:r>
            <a:r>
              <a:rPr lang="en-US" altLang="zh-CN" i="1" dirty="0"/>
              <a:t>g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), 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 = </a:t>
            </a:r>
            <a:r>
              <a:rPr lang="en-US" altLang="zh-CN" dirty="0">
                <a:sym typeface="Symbol" panose="05050102010706020507" pitchFamily="18" charset="2"/>
              </a:rPr>
              <a:t>(</a:t>
            </a:r>
            <a:r>
              <a:rPr lang="en-US" altLang="zh-CN" i="1" dirty="0"/>
              <a:t>g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))</a:t>
            </a:r>
            <a:r>
              <a:rPr lang="zh-CN" altLang="en-US" dirty="0"/>
              <a:t>当且仅当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 = </a:t>
            </a:r>
            <a:r>
              <a:rPr lang="en-US" altLang="zh-CN" i="1" dirty="0">
                <a:sym typeface="Symbol" panose="05050102010706020507" pitchFamily="18" charset="2"/>
              </a:rPr>
              <a:t>O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i="1" dirty="0"/>
              <a:t>g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))</a:t>
            </a:r>
            <a:r>
              <a:rPr lang="zh-CN" altLang="en-US" dirty="0"/>
              <a:t>且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 = </a:t>
            </a:r>
            <a:r>
              <a:rPr lang="en-US" altLang="zh-CN" dirty="0">
                <a:sym typeface="Symbol" panose="05050102010706020507" pitchFamily="18" charset="2"/>
              </a:rPr>
              <a:t>(</a:t>
            </a:r>
            <a:r>
              <a:rPr lang="en-US" altLang="zh-CN" i="1" dirty="0"/>
              <a:t>g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)). </a:t>
            </a:r>
            <a:endParaRPr lang="en-US" altLang="zh-CN" dirty="0"/>
          </a:p>
          <a:p>
            <a:pPr eaLnBrk="1" hangingPunct="1"/>
            <a:r>
              <a:rPr lang="en-US" altLang="zh-CN" sz="2800" i="1" dirty="0">
                <a:sym typeface="Symbol" panose="05050102010706020507" pitchFamily="18" charset="2"/>
              </a:rPr>
              <a:t>O</a:t>
            </a:r>
            <a:r>
              <a:rPr lang="en-US" altLang="zh-CN" sz="2800" dirty="0">
                <a:sym typeface="Symbol" panose="05050102010706020507" pitchFamily="18" charset="2"/>
              </a:rPr>
              <a:t>:  </a:t>
            </a:r>
            <a:r>
              <a:rPr lang="zh-CN" altLang="en-US" sz="2800" dirty="0">
                <a:sym typeface="Symbol" panose="05050102010706020507" pitchFamily="18" charset="2"/>
              </a:rPr>
              <a:t>渐进</a:t>
            </a:r>
            <a:r>
              <a:rPr lang="zh-CN" altLang="en-US" sz="2800" dirty="0">
                <a:solidFill>
                  <a:srgbClr val="0070C0"/>
                </a:solidFill>
                <a:sym typeface="Symbol" panose="05050102010706020507" pitchFamily="18" charset="2"/>
              </a:rPr>
              <a:t>上</a:t>
            </a:r>
            <a:r>
              <a:rPr lang="zh-CN" altLang="en-US" sz="2800" dirty="0">
                <a:sym typeface="Symbol" panose="05050102010706020507" pitchFamily="18" charset="2"/>
              </a:rPr>
              <a:t>界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sz="2800" dirty="0">
                <a:sym typeface="Symbol" panose="05050102010706020507" pitchFamily="18" charset="2"/>
              </a:rPr>
              <a:t></a:t>
            </a:r>
            <a:r>
              <a:rPr lang="en-US" altLang="zh-CN" sz="2800" i="1" dirty="0"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ym typeface="Symbol" panose="05050102010706020507" pitchFamily="18" charset="2"/>
              </a:rPr>
              <a:t>:  </a:t>
            </a:r>
            <a:r>
              <a:rPr lang="zh-CN" altLang="en-US" sz="2800" dirty="0">
                <a:sym typeface="Symbol" panose="05050102010706020507" pitchFamily="18" charset="2"/>
              </a:rPr>
              <a:t>渐进</a:t>
            </a:r>
            <a:r>
              <a:rPr lang="zh-CN" altLang="en-US" sz="2800" dirty="0">
                <a:solidFill>
                  <a:srgbClr val="0070C0"/>
                </a:solidFill>
                <a:sym typeface="Symbol" panose="05050102010706020507" pitchFamily="18" charset="2"/>
              </a:rPr>
              <a:t>紧</a:t>
            </a:r>
            <a:r>
              <a:rPr lang="zh-CN" altLang="en-US" sz="2800" dirty="0">
                <a:sym typeface="Symbol" panose="05050102010706020507" pitchFamily="18" charset="2"/>
              </a:rPr>
              <a:t>界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sz="2800" dirty="0">
                <a:sym typeface="Symbol" panose="05050102010706020507" pitchFamily="18" charset="2"/>
              </a:rPr>
              <a:t></a:t>
            </a:r>
            <a:r>
              <a:rPr lang="en-US" altLang="zh-CN" sz="2800" i="1" dirty="0"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ym typeface="Symbol" panose="05050102010706020507" pitchFamily="18" charset="2"/>
              </a:rPr>
              <a:t>:  </a:t>
            </a:r>
            <a:r>
              <a:rPr lang="zh-CN" altLang="en-US" sz="2800" dirty="0">
                <a:sym typeface="Symbol" panose="05050102010706020507" pitchFamily="18" charset="2"/>
              </a:rPr>
              <a:t>渐进</a:t>
            </a:r>
            <a:r>
              <a:rPr lang="zh-CN" altLang="en-US" sz="2800" dirty="0">
                <a:solidFill>
                  <a:srgbClr val="0070C0"/>
                </a:solidFill>
                <a:sym typeface="Symbol" panose="05050102010706020507" pitchFamily="18" charset="2"/>
              </a:rPr>
              <a:t>下</a:t>
            </a:r>
            <a:r>
              <a:rPr lang="zh-CN" altLang="en-US" sz="2800" dirty="0">
                <a:sym typeface="Symbol" panose="05050102010706020507" pitchFamily="18" charset="2"/>
              </a:rPr>
              <a:t>界</a:t>
            </a:r>
            <a:endParaRPr lang="en-US" altLang="zh-CN" sz="28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91440" tIns="45720" rIns="91440" bIns="4572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400" dirty="0">
                <a:solidFill>
                  <a:srgbClr val="898989"/>
                </a:solidFill>
              </a:rPr>
            </a:fld>
            <a:endParaRPr lang="en-US" altLang="zh-CN" sz="1400" dirty="0">
              <a:solidFill>
                <a:srgbClr val="898989"/>
              </a:solidFill>
            </a:endParaRPr>
          </a:p>
        </p:txBody>
      </p:sp>
      <p:sp>
        <p:nvSpPr>
          <p:cNvPr id="98306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sz="4000" kern="1200" dirty="0">
                <a:solidFill>
                  <a:srgbClr val="0070C0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关于</a:t>
            </a:r>
            <a:r>
              <a:rPr lang="en-US" altLang="zh-CN" sz="4000" kern="1200" dirty="0">
                <a:solidFill>
                  <a:srgbClr val="0070C0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</a:t>
            </a:r>
            <a:r>
              <a:rPr lang="en-US" altLang="zh-CN" sz="4000" i="1" kern="1200" dirty="0">
                <a:solidFill>
                  <a:srgbClr val="0070C0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 </a:t>
            </a:r>
            <a:r>
              <a:rPr lang="zh-CN" altLang="en-US" sz="4000" kern="1200" dirty="0">
                <a:solidFill>
                  <a:srgbClr val="0070C0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标记</a:t>
            </a:r>
            <a:endParaRPr lang="en-US" altLang="zh-CN" sz="4000" kern="1200" dirty="0">
              <a:solidFill>
                <a:srgbClr val="0070C0"/>
              </a:solidFill>
              <a:latin typeface="+mj-lt"/>
              <a:ea typeface="+mj-ea"/>
              <a:cs typeface="+mj-cs"/>
              <a:sym typeface="Symbol" panose="05050102010706020507" pitchFamily="18" charset="2"/>
            </a:endParaRPr>
          </a:p>
        </p:txBody>
      </p:sp>
      <p:sp>
        <p:nvSpPr>
          <p:cNvPr id="98307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lstStyle/>
          <a:p>
            <a:pPr eaLnBrk="1" hangingPunct="1"/>
            <a:r>
              <a:rPr lang="zh-CN" altLang="en-US" sz="2800" dirty="0">
                <a:solidFill>
                  <a:srgbClr val="990099"/>
                </a:solidFill>
                <a:sym typeface="Symbol" panose="05050102010706020507" pitchFamily="18" charset="2"/>
              </a:rPr>
              <a:t>用来描述运行时间的最好情况</a:t>
            </a:r>
            <a:endParaRPr lang="en-US" altLang="zh-CN" sz="2800" dirty="0">
              <a:solidFill>
                <a:srgbClr val="990099"/>
              </a:solidFill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sz="2800" dirty="0">
                <a:solidFill>
                  <a:srgbClr val="990099"/>
                </a:solidFill>
                <a:sym typeface="Symbol" panose="05050102010706020507" pitchFamily="18" charset="2"/>
              </a:rPr>
              <a:t>对所有输入都正确</a:t>
            </a:r>
            <a:endParaRPr lang="en-US" altLang="zh-CN" sz="2800" dirty="0">
              <a:solidFill>
                <a:srgbClr val="990099"/>
              </a:solidFill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sz="2800" dirty="0">
                <a:solidFill>
                  <a:srgbClr val="990099"/>
                </a:solidFill>
                <a:sym typeface="Symbol" panose="05050102010706020507" pitchFamily="18" charset="2"/>
              </a:rPr>
              <a:t>比如，对于插入排序</a:t>
            </a:r>
            <a:endParaRPr lang="en-US" altLang="zh-CN" sz="2800" dirty="0">
              <a:solidFill>
                <a:srgbClr val="990099"/>
              </a:solidFill>
              <a:sym typeface="Symbol" panose="05050102010706020507" pitchFamily="18" charset="2"/>
            </a:endParaRPr>
          </a:p>
          <a:p>
            <a:pPr lvl="1" eaLnBrk="1" hangingPunct="1"/>
            <a:r>
              <a:rPr lang="zh-CN" altLang="en-US" sz="2400" dirty="0">
                <a:sym typeface="Symbol" panose="05050102010706020507" pitchFamily="18" charset="2"/>
              </a:rPr>
              <a:t>最好运行时间是</a:t>
            </a:r>
            <a:r>
              <a:rPr lang="en-US" altLang="zh-CN" sz="2400" dirty="0">
                <a:sym typeface="Symbol" panose="05050102010706020507" pitchFamily="18" charset="2"/>
              </a:rPr>
              <a:t> (</a:t>
            </a:r>
            <a:r>
              <a:rPr lang="en-US" altLang="zh-CN" sz="2400" i="1" dirty="0"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ym typeface="Symbol" panose="05050102010706020507" pitchFamily="18" charset="2"/>
              </a:rPr>
              <a:t>),</a:t>
            </a:r>
            <a:endParaRPr lang="en-US" altLang="zh-CN" sz="2400" i="1" dirty="0">
              <a:sym typeface="Symbol" panose="05050102010706020507" pitchFamily="18" charset="2"/>
            </a:endParaRPr>
          </a:p>
          <a:p>
            <a:pPr lvl="1" eaLnBrk="1" hangingPunct="1"/>
            <a:r>
              <a:rPr lang="zh-CN" altLang="en-US" sz="2400" dirty="0">
                <a:sym typeface="Symbol" panose="05050102010706020507" pitchFamily="18" charset="2"/>
              </a:rPr>
              <a:t>最坏运行时间是</a:t>
            </a:r>
            <a:r>
              <a:rPr lang="en-US" altLang="zh-CN" sz="2400" dirty="0">
                <a:sym typeface="Symbol" panose="05050102010706020507" pitchFamily="18" charset="2"/>
              </a:rPr>
              <a:t> (</a:t>
            </a:r>
            <a:r>
              <a:rPr lang="en-US" altLang="zh-CN" sz="2400" i="1" dirty="0">
                <a:sym typeface="Symbol" panose="05050102010706020507" pitchFamily="18" charset="2"/>
              </a:rPr>
              <a:t>n</a:t>
            </a:r>
            <a:r>
              <a:rPr lang="en-US" altLang="zh-CN" sz="2400" baseline="30000" dirty="0"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ym typeface="Symbol" panose="05050102010706020507" pitchFamily="18" charset="2"/>
              </a:rPr>
              <a:t>) 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lvl="1" eaLnBrk="1" hangingPunct="1"/>
            <a:r>
              <a:rPr lang="zh-CN" altLang="en-US" sz="2400" dirty="0">
                <a:sym typeface="Symbol" panose="05050102010706020507" pitchFamily="18" charset="2"/>
              </a:rPr>
              <a:t>但是说运行时间是</a:t>
            </a:r>
            <a:r>
              <a:rPr lang="en-US" altLang="zh-CN" sz="2400" dirty="0">
                <a:sym typeface="Symbol" panose="05050102010706020507" pitchFamily="18" charset="2"/>
              </a:rPr>
              <a:t>(</a:t>
            </a:r>
            <a:r>
              <a:rPr lang="en-US" altLang="zh-CN" sz="2400" i="1" dirty="0">
                <a:sym typeface="Symbol" panose="05050102010706020507" pitchFamily="18" charset="2"/>
              </a:rPr>
              <a:t>n</a:t>
            </a:r>
            <a:r>
              <a:rPr lang="en-US" altLang="zh-CN" sz="2400" baseline="30000" dirty="0"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ym typeface="Symbol" panose="05050102010706020507" pitchFamily="18" charset="2"/>
              </a:rPr>
              <a:t>则有误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sz="2800" dirty="0">
                <a:solidFill>
                  <a:srgbClr val="990099"/>
                </a:solidFill>
                <a:sym typeface="Symbol" panose="05050102010706020507" pitchFamily="18" charset="2"/>
              </a:rPr>
              <a:t>可以用来描述问题</a:t>
            </a:r>
            <a:endParaRPr lang="en-US" altLang="zh-CN" sz="2800" dirty="0">
              <a:solidFill>
                <a:srgbClr val="990099"/>
              </a:solidFill>
              <a:sym typeface="Symbol" panose="05050102010706020507" pitchFamily="18" charset="2"/>
            </a:endParaRPr>
          </a:p>
          <a:p>
            <a:pPr lvl="1" eaLnBrk="1" hangingPunct="1"/>
            <a:r>
              <a:rPr lang="zh-CN" altLang="en-US" sz="2400" dirty="0">
                <a:sym typeface="Symbol" panose="05050102010706020507" pitchFamily="18" charset="2"/>
              </a:rPr>
              <a:t>排序问题的时间复杂性是</a:t>
            </a:r>
            <a:r>
              <a:rPr lang="en-US" altLang="zh-CN" sz="2400" dirty="0">
                <a:sym typeface="Symbol" panose="05050102010706020507" pitchFamily="18" charset="2"/>
              </a:rPr>
              <a:t>(</a:t>
            </a:r>
            <a:r>
              <a:rPr lang="en-US" altLang="zh-CN" sz="2400" i="1" dirty="0"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  <a:endParaRPr lang="en-US" altLang="zh-CN" sz="2400" dirty="0">
              <a:solidFill>
                <a:srgbClr val="990099"/>
              </a:solidFill>
              <a:sym typeface="Symbol" panose="05050102010706020507" pitchFamily="18" charset="2"/>
            </a:endParaRPr>
          </a:p>
          <a:p>
            <a:pPr eaLnBrk="1" hangingPunct="1"/>
            <a:endParaRPr lang="en-US" altLang="zh-CN" sz="2800" i="1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91440" tIns="45720" rIns="91440" bIns="4572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400" dirty="0">
                <a:solidFill>
                  <a:srgbClr val="898989"/>
                </a:solidFill>
              </a:rPr>
            </a:fld>
            <a:endParaRPr lang="en-US" altLang="zh-CN" sz="1400" dirty="0">
              <a:solidFill>
                <a:srgbClr val="898989"/>
              </a:solidFill>
            </a:endParaRPr>
          </a:p>
        </p:txBody>
      </p:sp>
      <p:sp>
        <p:nvSpPr>
          <p:cNvPr id="100354" name="Rectangle 2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kern="1200" dirty="0">
                <a:solidFill>
                  <a:srgbClr val="0070C0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严格低阶函数</a:t>
            </a:r>
            <a:endParaRPr lang="en-US" altLang="zh-CN" kern="1200" dirty="0">
              <a:solidFill>
                <a:srgbClr val="0070C0"/>
              </a:solidFill>
              <a:latin typeface="+mj-lt"/>
              <a:ea typeface="+mj-ea"/>
              <a:cs typeface="+mj-cs"/>
              <a:sym typeface="Symbol" panose="05050102010706020507" pitchFamily="18" charset="2"/>
            </a:endParaRPr>
          </a:p>
        </p:txBody>
      </p:sp>
      <p:sp>
        <p:nvSpPr>
          <p:cNvPr id="100355" name="Rectangle 3"/>
          <p:cNvSpPr>
            <a:spLocks noGrp="1"/>
          </p:cNvSpPr>
          <p:nvPr>
            <p:ph idx="1"/>
          </p:nvPr>
        </p:nvSpPr>
        <p:spPr>
          <a:xfrm>
            <a:off x="533400" y="1371600"/>
            <a:ext cx="7848600" cy="2133600"/>
          </a:xfrm>
        </p:spPr>
        <p:txBody>
          <a:bodyPr wrap="square" lIns="91440" tIns="45720" rIns="91440" bIns="45720" anchor="t"/>
          <a:lstStyle/>
          <a:p>
            <a:pPr eaLnBrk="1" hangingPunct="1"/>
            <a:r>
              <a:rPr lang="zh-CN" altLang="en-US" sz="2800" dirty="0"/>
              <a:t>给定一个函数</a:t>
            </a:r>
            <a:r>
              <a:rPr lang="en-US" altLang="zh-CN" sz="2800" i="1" dirty="0"/>
              <a:t>g</a:t>
            </a:r>
            <a:r>
              <a:rPr lang="en-US" altLang="zh-CN" sz="2800" dirty="0"/>
              <a:t>(</a:t>
            </a:r>
            <a:r>
              <a:rPr lang="en-US" altLang="zh-CN" sz="2800" i="1" dirty="0"/>
              <a:t>n</a:t>
            </a:r>
            <a:r>
              <a:rPr lang="en-US" altLang="zh-CN" sz="2800" dirty="0"/>
              <a:t>),</a:t>
            </a:r>
            <a:endParaRPr lang="en-US" altLang="zh-CN" sz="2800" dirty="0"/>
          </a:p>
          <a:p>
            <a:pPr lvl="1" eaLnBrk="1" hangingPunct="1"/>
            <a:r>
              <a:rPr lang="en-US" altLang="zh-CN" sz="2400" i="1" dirty="0">
                <a:sym typeface="Symbol" panose="05050102010706020507" pitchFamily="18" charset="2"/>
              </a:rPr>
              <a:t>o</a:t>
            </a: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en-US" altLang="zh-CN" sz="2400" i="1" dirty="0"/>
              <a:t>g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))={</a:t>
            </a:r>
            <a:r>
              <a:rPr lang="en-US" altLang="zh-CN" sz="2400" i="1" dirty="0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): </a:t>
            </a:r>
            <a:r>
              <a:rPr lang="zh-CN" altLang="en-US" sz="2400" dirty="0"/>
              <a:t>对于</a:t>
            </a:r>
            <a:r>
              <a:rPr lang="zh-CN" altLang="en-US" sz="2400" dirty="0">
                <a:solidFill>
                  <a:schemeClr val="accent1"/>
                </a:solidFill>
              </a:rPr>
              <a:t>任意</a:t>
            </a:r>
            <a:r>
              <a:rPr lang="zh-CN" altLang="en-US" sz="2400" dirty="0"/>
              <a:t>正常数</a:t>
            </a:r>
            <a:r>
              <a:rPr lang="en-US" altLang="zh-CN" sz="2400" i="1" dirty="0"/>
              <a:t>c</a:t>
            </a:r>
            <a:r>
              <a:rPr lang="zh-CN" altLang="en-US" sz="2400" i="1" dirty="0"/>
              <a:t>，</a:t>
            </a:r>
            <a:r>
              <a:rPr lang="zh-CN" altLang="en-US" sz="2400" dirty="0"/>
              <a:t>存在一个正数</a:t>
            </a:r>
            <a:r>
              <a:rPr lang="en-US" altLang="zh-CN" sz="2400" i="1" dirty="0"/>
              <a:t>n</a:t>
            </a:r>
            <a:r>
              <a:rPr lang="en-US" altLang="zh-CN" sz="2400" baseline="-25000" dirty="0"/>
              <a:t>0</a:t>
            </a:r>
            <a:r>
              <a:rPr lang="en-US" altLang="zh-CN" sz="2400" dirty="0"/>
              <a:t> </a:t>
            </a:r>
            <a:r>
              <a:rPr lang="zh-CN" altLang="en-US" sz="2400" dirty="0"/>
              <a:t>，从而对所有</a:t>
            </a:r>
            <a:r>
              <a:rPr lang="en-US" altLang="zh-CN" sz="2400" i="1" dirty="0"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ym typeface="Symbol" panose="05050102010706020507" pitchFamily="18" charset="2"/>
              </a:rPr>
              <a:t> </a:t>
            </a:r>
            <a:r>
              <a:rPr lang="en-US" altLang="zh-CN" sz="2400" i="1" dirty="0"/>
              <a:t>n</a:t>
            </a:r>
            <a:r>
              <a:rPr lang="en-US" altLang="zh-CN" sz="2400" baseline="-25000" dirty="0"/>
              <a:t>0</a:t>
            </a:r>
            <a:r>
              <a:rPr lang="zh-CN" altLang="en-US" sz="2400" baseline="-25000" dirty="0"/>
              <a:t>，</a:t>
            </a:r>
            <a:r>
              <a:rPr lang="zh-CN" altLang="en-US" sz="2400" dirty="0"/>
              <a:t>满足</a:t>
            </a:r>
            <a:r>
              <a:rPr lang="en-US" altLang="zh-CN" sz="2400" dirty="0"/>
              <a:t>0</a:t>
            </a:r>
            <a:r>
              <a:rPr lang="en-US" altLang="zh-CN" sz="2400" dirty="0">
                <a:sym typeface="Symbol" panose="05050102010706020507" pitchFamily="18" charset="2"/>
              </a:rPr>
              <a:t> </a:t>
            </a:r>
            <a:r>
              <a:rPr lang="en-US" altLang="zh-CN" sz="2400" i="1" dirty="0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</a:t>
            </a:r>
            <a:r>
              <a:rPr lang="en-US" altLang="zh-CN" sz="2400" dirty="0">
                <a:sym typeface="Symbol" panose="05050102010706020507" pitchFamily="18" charset="2"/>
              </a:rPr>
              <a:t> &lt;</a:t>
            </a:r>
            <a:r>
              <a:rPr lang="en-US" altLang="zh-CN" sz="2400" i="1" dirty="0"/>
              <a:t>cg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</a:t>
            </a:r>
            <a:r>
              <a:rPr lang="en-US" altLang="zh-CN" sz="2400" dirty="0">
                <a:sym typeface="Symbol" panose="05050102010706020507" pitchFamily="18" charset="2"/>
              </a:rPr>
              <a:t> </a:t>
            </a:r>
            <a:r>
              <a:rPr lang="en-US" altLang="zh-CN" sz="2400" dirty="0"/>
              <a:t>}</a:t>
            </a:r>
            <a:endParaRPr lang="en-US" altLang="zh-CN" sz="2400" dirty="0"/>
          </a:p>
          <a:p>
            <a:pPr lvl="1" eaLnBrk="1" hangingPunct="1"/>
            <a:r>
              <a:rPr lang="zh-CN" altLang="en-US" sz="2400" dirty="0"/>
              <a:t>记作</a:t>
            </a:r>
            <a:r>
              <a:rPr lang="en-US" altLang="zh-CN" sz="2400" i="1" dirty="0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</a:t>
            </a:r>
            <a:r>
              <a:rPr lang="en-US" altLang="zh-CN" sz="2400" dirty="0">
                <a:sym typeface="Symbol" panose="05050102010706020507" pitchFamily="18" charset="2"/>
              </a:rPr>
              <a:t>  </a:t>
            </a:r>
            <a:r>
              <a:rPr lang="en-US" altLang="zh-CN" sz="2400" i="1" dirty="0">
                <a:sym typeface="Symbol" panose="05050102010706020507" pitchFamily="18" charset="2"/>
              </a:rPr>
              <a:t>o</a:t>
            </a: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en-US" altLang="zh-CN" sz="2400" baseline="-25000" dirty="0"/>
              <a:t> </a:t>
            </a:r>
            <a:r>
              <a:rPr lang="en-US" altLang="zh-CN" sz="2400" i="1" dirty="0"/>
              <a:t>g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)), </a:t>
            </a:r>
            <a:r>
              <a:rPr lang="zh-CN" altLang="en-US" sz="2400" dirty="0"/>
              <a:t>或者简写为</a:t>
            </a:r>
            <a:r>
              <a:rPr lang="en-US" altLang="zh-CN" sz="2400" i="1" dirty="0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</a:t>
            </a:r>
            <a:r>
              <a:rPr lang="en-US" altLang="zh-CN" sz="2400" dirty="0">
                <a:sym typeface="Symbol" panose="05050102010706020507" pitchFamily="18" charset="2"/>
              </a:rPr>
              <a:t> = </a:t>
            </a:r>
            <a:r>
              <a:rPr lang="en-US" altLang="zh-CN" sz="2400" i="1" dirty="0">
                <a:sym typeface="Symbol" panose="05050102010706020507" pitchFamily="18" charset="2"/>
              </a:rPr>
              <a:t>o</a:t>
            </a: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en-US" altLang="zh-CN" sz="2400" baseline="-25000" dirty="0"/>
              <a:t> </a:t>
            </a:r>
            <a:r>
              <a:rPr lang="en-US" altLang="zh-CN" sz="2400" i="1" dirty="0"/>
              <a:t>g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)).</a:t>
            </a:r>
            <a:endParaRPr lang="en-US" altLang="zh-CN" sz="2400" dirty="0"/>
          </a:p>
        </p:txBody>
      </p:sp>
      <p:sp>
        <p:nvSpPr>
          <p:cNvPr id="100356" name="Line 4"/>
          <p:cNvSpPr/>
          <p:nvPr/>
        </p:nvSpPr>
        <p:spPr>
          <a:xfrm>
            <a:off x="1600200" y="3581400"/>
            <a:ext cx="0" cy="2209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357" name="Line 5"/>
          <p:cNvSpPr/>
          <p:nvPr/>
        </p:nvSpPr>
        <p:spPr>
          <a:xfrm>
            <a:off x="1600200" y="5791200"/>
            <a:ext cx="5181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358" name="Text Box 6"/>
          <p:cNvSpPr txBox="1"/>
          <p:nvPr/>
        </p:nvSpPr>
        <p:spPr>
          <a:xfrm>
            <a:off x="3962400" y="5949950"/>
            <a:ext cx="214630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=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))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0359" name="Freeform 7"/>
          <p:cNvSpPr/>
          <p:nvPr/>
        </p:nvSpPr>
        <p:spPr>
          <a:xfrm>
            <a:off x="1600200" y="3733800"/>
            <a:ext cx="3048000" cy="2057400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0" t="0" r="0" b="0"/>
            <a:pathLst>
              <a:path w="1920" h="1296">
                <a:moveTo>
                  <a:pt x="0" y="1296"/>
                </a:moveTo>
                <a:cubicBezTo>
                  <a:pt x="36" y="1060"/>
                  <a:pt x="72" y="824"/>
                  <a:pt x="144" y="720"/>
                </a:cubicBezTo>
                <a:cubicBezTo>
                  <a:pt x="216" y="616"/>
                  <a:pt x="336" y="712"/>
                  <a:pt x="432" y="672"/>
                </a:cubicBezTo>
                <a:cubicBezTo>
                  <a:pt x="528" y="632"/>
                  <a:pt x="624" y="520"/>
                  <a:pt x="720" y="480"/>
                </a:cubicBezTo>
                <a:cubicBezTo>
                  <a:pt x="816" y="440"/>
                  <a:pt x="928" y="456"/>
                  <a:pt x="1008" y="432"/>
                </a:cubicBezTo>
                <a:cubicBezTo>
                  <a:pt x="1088" y="408"/>
                  <a:pt x="1104" y="352"/>
                  <a:pt x="1200" y="336"/>
                </a:cubicBezTo>
                <a:cubicBezTo>
                  <a:pt x="1296" y="320"/>
                  <a:pt x="1464" y="392"/>
                  <a:pt x="1584" y="336"/>
                </a:cubicBezTo>
                <a:cubicBezTo>
                  <a:pt x="1704" y="280"/>
                  <a:pt x="1864" y="56"/>
                  <a:pt x="192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0360" name="Line 8"/>
          <p:cNvSpPr/>
          <p:nvPr/>
        </p:nvSpPr>
        <p:spPr>
          <a:xfrm>
            <a:off x="2362200" y="4800600"/>
            <a:ext cx="0" cy="9906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00361" name="Text Box 9"/>
          <p:cNvSpPr txBox="1"/>
          <p:nvPr/>
        </p:nvSpPr>
        <p:spPr>
          <a:xfrm>
            <a:off x="6918325" y="55276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0362" name="Text Box 10"/>
          <p:cNvSpPr txBox="1"/>
          <p:nvPr/>
        </p:nvSpPr>
        <p:spPr>
          <a:xfrm>
            <a:off x="2209800" y="5638800"/>
            <a:ext cx="438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0363" name="Text Box 11"/>
          <p:cNvSpPr txBox="1"/>
          <p:nvPr/>
        </p:nvSpPr>
        <p:spPr>
          <a:xfrm>
            <a:off x="4800600" y="3429000"/>
            <a:ext cx="86042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0364" name="Text Box 12"/>
          <p:cNvSpPr txBox="1"/>
          <p:nvPr/>
        </p:nvSpPr>
        <p:spPr>
          <a:xfrm>
            <a:off x="5105400" y="4343400"/>
            <a:ext cx="769938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0365" name="Freeform 13"/>
          <p:cNvSpPr/>
          <p:nvPr/>
        </p:nvSpPr>
        <p:spPr>
          <a:xfrm>
            <a:off x="1600200" y="4343400"/>
            <a:ext cx="3581400" cy="863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2256" h="544">
                <a:moveTo>
                  <a:pt x="0" y="0"/>
                </a:moveTo>
                <a:cubicBezTo>
                  <a:pt x="32" y="124"/>
                  <a:pt x="64" y="248"/>
                  <a:pt x="96" y="336"/>
                </a:cubicBezTo>
                <a:cubicBezTo>
                  <a:pt x="128" y="424"/>
                  <a:pt x="160" y="512"/>
                  <a:pt x="192" y="528"/>
                </a:cubicBezTo>
                <a:cubicBezTo>
                  <a:pt x="224" y="544"/>
                  <a:pt x="272" y="504"/>
                  <a:pt x="288" y="432"/>
                </a:cubicBezTo>
                <a:cubicBezTo>
                  <a:pt x="304" y="360"/>
                  <a:pt x="272" y="160"/>
                  <a:pt x="288" y="96"/>
                </a:cubicBezTo>
                <a:cubicBezTo>
                  <a:pt x="304" y="32"/>
                  <a:pt x="352" y="16"/>
                  <a:pt x="384" y="48"/>
                </a:cubicBezTo>
                <a:cubicBezTo>
                  <a:pt x="416" y="80"/>
                  <a:pt x="432" y="216"/>
                  <a:pt x="480" y="288"/>
                </a:cubicBezTo>
                <a:cubicBezTo>
                  <a:pt x="528" y="360"/>
                  <a:pt x="576" y="448"/>
                  <a:pt x="672" y="480"/>
                </a:cubicBezTo>
                <a:cubicBezTo>
                  <a:pt x="768" y="512"/>
                  <a:pt x="912" y="512"/>
                  <a:pt x="1056" y="480"/>
                </a:cubicBezTo>
                <a:cubicBezTo>
                  <a:pt x="1200" y="448"/>
                  <a:pt x="1400" y="344"/>
                  <a:pt x="1536" y="288"/>
                </a:cubicBezTo>
                <a:cubicBezTo>
                  <a:pt x="1672" y="232"/>
                  <a:pt x="1776" y="160"/>
                  <a:pt x="1872" y="144"/>
                </a:cubicBezTo>
                <a:cubicBezTo>
                  <a:pt x="1968" y="128"/>
                  <a:pt x="2048" y="200"/>
                  <a:pt x="2112" y="192"/>
                </a:cubicBezTo>
                <a:cubicBezTo>
                  <a:pt x="2176" y="184"/>
                  <a:pt x="2216" y="140"/>
                  <a:pt x="2256" y="96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0366" name="Freeform 14"/>
          <p:cNvSpPr/>
          <p:nvPr/>
        </p:nvSpPr>
        <p:spPr>
          <a:xfrm>
            <a:off x="1600200" y="4241800"/>
            <a:ext cx="3429000" cy="1549400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2160" h="976">
                <a:moveTo>
                  <a:pt x="0" y="976"/>
                </a:moveTo>
                <a:cubicBezTo>
                  <a:pt x="68" y="800"/>
                  <a:pt x="136" y="624"/>
                  <a:pt x="192" y="544"/>
                </a:cubicBezTo>
                <a:cubicBezTo>
                  <a:pt x="248" y="464"/>
                  <a:pt x="288" y="488"/>
                  <a:pt x="336" y="496"/>
                </a:cubicBezTo>
                <a:cubicBezTo>
                  <a:pt x="384" y="504"/>
                  <a:pt x="432" y="576"/>
                  <a:pt x="480" y="592"/>
                </a:cubicBezTo>
                <a:cubicBezTo>
                  <a:pt x="528" y="608"/>
                  <a:pt x="576" y="616"/>
                  <a:pt x="624" y="592"/>
                </a:cubicBezTo>
                <a:cubicBezTo>
                  <a:pt x="672" y="568"/>
                  <a:pt x="720" y="472"/>
                  <a:pt x="768" y="448"/>
                </a:cubicBezTo>
                <a:cubicBezTo>
                  <a:pt x="816" y="424"/>
                  <a:pt x="840" y="472"/>
                  <a:pt x="912" y="448"/>
                </a:cubicBezTo>
                <a:cubicBezTo>
                  <a:pt x="984" y="424"/>
                  <a:pt x="1128" y="344"/>
                  <a:pt x="1200" y="304"/>
                </a:cubicBezTo>
                <a:cubicBezTo>
                  <a:pt x="1272" y="264"/>
                  <a:pt x="1296" y="224"/>
                  <a:pt x="1344" y="208"/>
                </a:cubicBezTo>
                <a:cubicBezTo>
                  <a:pt x="1392" y="192"/>
                  <a:pt x="1416" y="224"/>
                  <a:pt x="1488" y="208"/>
                </a:cubicBezTo>
                <a:cubicBezTo>
                  <a:pt x="1560" y="192"/>
                  <a:pt x="1712" y="144"/>
                  <a:pt x="1776" y="112"/>
                </a:cubicBezTo>
                <a:cubicBezTo>
                  <a:pt x="1840" y="80"/>
                  <a:pt x="1824" y="32"/>
                  <a:pt x="1872" y="16"/>
                </a:cubicBezTo>
                <a:cubicBezTo>
                  <a:pt x="1920" y="0"/>
                  <a:pt x="2016" y="16"/>
                  <a:pt x="2064" y="16"/>
                </a:cubicBezTo>
                <a:cubicBezTo>
                  <a:pt x="2112" y="16"/>
                  <a:pt x="2136" y="16"/>
                  <a:pt x="2160" y="1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0367" name="Text Box 15"/>
          <p:cNvSpPr txBox="1"/>
          <p:nvPr/>
        </p:nvSpPr>
        <p:spPr>
          <a:xfrm>
            <a:off x="5029200" y="3886200"/>
            <a:ext cx="1379538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1/2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0368" name="Freeform 17"/>
          <p:cNvSpPr/>
          <p:nvPr/>
        </p:nvSpPr>
        <p:spPr>
          <a:xfrm>
            <a:off x="1600200" y="3403600"/>
            <a:ext cx="2819400" cy="2235200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1776" h="1408">
                <a:moveTo>
                  <a:pt x="0" y="1408"/>
                </a:moveTo>
                <a:cubicBezTo>
                  <a:pt x="8" y="1168"/>
                  <a:pt x="16" y="928"/>
                  <a:pt x="48" y="832"/>
                </a:cubicBezTo>
                <a:cubicBezTo>
                  <a:pt x="80" y="736"/>
                  <a:pt x="144" y="872"/>
                  <a:pt x="192" y="832"/>
                </a:cubicBezTo>
                <a:cubicBezTo>
                  <a:pt x="240" y="792"/>
                  <a:pt x="288" y="624"/>
                  <a:pt x="336" y="592"/>
                </a:cubicBezTo>
                <a:cubicBezTo>
                  <a:pt x="384" y="560"/>
                  <a:pt x="432" y="656"/>
                  <a:pt x="480" y="640"/>
                </a:cubicBezTo>
                <a:cubicBezTo>
                  <a:pt x="528" y="624"/>
                  <a:pt x="568" y="520"/>
                  <a:pt x="624" y="496"/>
                </a:cubicBezTo>
                <a:cubicBezTo>
                  <a:pt x="680" y="472"/>
                  <a:pt x="760" y="544"/>
                  <a:pt x="816" y="496"/>
                </a:cubicBezTo>
                <a:cubicBezTo>
                  <a:pt x="872" y="448"/>
                  <a:pt x="912" y="256"/>
                  <a:pt x="960" y="208"/>
                </a:cubicBezTo>
                <a:cubicBezTo>
                  <a:pt x="1008" y="160"/>
                  <a:pt x="1032" y="224"/>
                  <a:pt x="1104" y="208"/>
                </a:cubicBezTo>
                <a:cubicBezTo>
                  <a:pt x="1176" y="192"/>
                  <a:pt x="1296" y="144"/>
                  <a:pt x="1392" y="112"/>
                </a:cubicBezTo>
                <a:cubicBezTo>
                  <a:pt x="1488" y="80"/>
                  <a:pt x="1616" y="32"/>
                  <a:pt x="1680" y="16"/>
                </a:cubicBezTo>
                <a:cubicBezTo>
                  <a:pt x="1744" y="0"/>
                  <a:pt x="1760" y="8"/>
                  <a:pt x="1776" y="1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0369" name="Text Box 18"/>
          <p:cNvSpPr txBox="1"/>
          <p:nvPr/>
        </p:nvSpPr>
        <p:spPr>
          <a:xfrm>
            <a:off x="4419600" y="3048000"/>
            <a:ext cx="106362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0370" name="Line 19"/>
          <p:cNvSpPr/>
          <p:nvPr/>
        </p:nvSpPr>
        <p:spPr>
          <a:xfrm>
            <a:off x="2057400" y="4572000"/>
            <a:ext cx="0" cy="12192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00371" name="Line 20"/>
          <p:cNvSpPr/>
          <p:nvPr/>
        </p:nvSpPr>
        <p:spPr>
          <a:xfrm>
            <a:off x="2667000" y="5105400"/>
            <a:ext cx="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00372" name="Text Box 21"/>
          <p:cNvSpPr txBox="1"/>
          <p:nvPr/>
        </p:nvSpPr>
        <p:spPr>
          <a:xfrm>
            <a:off x="1828800" y="5638800"/>
            <a:ext cx="43815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0373" name="Text Box 22"/>
          <p:cNvSpPr txBox="1"/>
          <p:nvPr/>
        </p:nvSpPr>
        <p:spPr>
          <a:xfrm>
            <a:off x="2590800" y="5638800"/>
            <a:ext cx="438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468313" y="1270000"/>
            <a:ext cx="8424863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2402" name="Picture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" y="1371600"/>
            <a:ext cx="3657600" cy="7731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973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9800"/>
            <a:ext cx="9144000" cy="1600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974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419600"/>
            <a:ext cx="3429000" cy="609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975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5105400"/>
            <a:ext cx="8382000" cy="685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91440" tIns="45720" rIns="91440" bIns="4572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400" dirty="0">
                <a:solidFill>
                  <a:srgbClr val="898989"/>
                </a:solidFill>
              </a:rPr>
            </a:fld>
            <a:endParaRPr lang="en-US" altLang="zh-CN" sz="1400" dirty="0">
              <a:solidFill>
                <a:srgbClr val="898989"/>
              </a:solidFill>
            </a:endParaRPr>
          </a:p>
        </p:txBody>
      </p:sp>
      <p:sp>
        <p:nvSpPr>
          <p:cNvPr id="104450" name="Rectangle 2"/>
          <p:cNvSpPr>
            <a:spLocks noGrp="1"/>
          </p:cNvSpPr>
          <p:nvPr>
            <p:ph type="title"/>
          </p:nvPr>
        </p:nvSpPr>
        <p:spPr>
          <a:xfrm>
            <a:off x="762000" y="152400"/>
            <a:ext cx="7772400" cy="1143000"/>
          </a:xfrm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关于</a:t>
            </a:r>
            <a:r>
              <a:rPr lang="en-US" altLang="zh-CN" i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o</a:t>
            </a:r>
            <a:r>
              <a:rPr lang="zh-CN" altLang="en-US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标记</a:t>
            </a:r>
            <a:endParaRPr lang="en-US" altLang="zh-CN" kern="12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4451" name="Rectangle 3"/>
          <p:cNvSpPr>
            <a:spLocks noGrp="1"/>
          </p:cNvSpPr>
          <p:nvPr>
            <p:ph idx="1"/>
          </p:nvPr>
        </p:nvSpPr>
        <p:spPr>
          <a:xfrm>
            <a:off x="457200" y="1295400"/>
            <a:ext cx="7924800" cy="4724400"/>
          </a:xfrm>
        </p:spPr>
        <p:txBody>
          <a:bodyPr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i="1" dirty="0"/>
              <a:t>O</a:t>
            </a:r>
            <a:r>
              <a:rPr lang="zh-CN" altLang="en-US" sz="2800" dirty="0"/>
              <a:t>标记可能是或不是紧的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2</a:t>
            </a:r>
            <a:r>
              <a:rPr lang="en-US" altLang="zh-CN" sz="2400" i="1" dirty="0"/>
              <a:t>n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 = </a:t>
            </a:r>
            <a:r>
              <a:rPr lang="en-US" altLang="zh-CN" sz="2400" i="1" dirty="0"/>
              <a:t>O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) </a:t>
            </a:r>
            <a:r>
              <a:rPr lang="zh-CN" altLang="en-US" sz="2400" dirty="0"/>
              <a:t>是紧的</a:t>
            </a:r>
            <a:r>
              <a:rPr lang="en-US" altLang="zh-CN" sz="2400" dirty="0"/>
              <a:t>, </a:t>
            </a:r>
            <a:r>
              <a:rPr lang="zh-CN" altLang="en-US" sz="2400" dirty="0"/>
              <a:t>但</a:t>
            </a:r>
            <a:r>
              <a:rPr lang="en-US" altLang="zh-CN" sz="2400" dirty="0"/>
              <a:t>2</a:t>
            </a:r>
            <a:r>
              <a:rPr lang="en-US" altLang="zh-CN" sz="2400" i="1" dirty="0"/>
              <a:t>n</a:t>
            </a:r>
            <a:r>
              <a:rPr lang="en-US" altLang="zh-CN" sz="2400" dirty="0"/>
              <a:t> = </a:t>
            </a:r>
            <a:r>
              <a:rPr lang="en-US" altLang="zh-CN" sz="2400" i="1" dirty="0"/>
              <a:t>O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)</a:t>
            </a:r>
            <a:r>
              <a:rPr lang="zh-CN" altLang="en-US" sz="2400" dirty="0"/>
              <a:t>不是紧的</a:t>
            </a:r>
            <a:r>
              <a:rPr lang="en-US" altLang="zh-CN" sz="2400" dirty="0"/>
              <a:t>.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i="1" dirty="0"/>
              <a:t>o</a:t>
            </a:r>
            <a:r>
              <a:rPr lang="zh-CN" altLang="en-US" sz="2800" dirty="0"/>
              <a:t>标记用于标记上界但不是紧的情况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2</a:t>
            </a:r>
            <a:r>
              <a:rPr lang="en-US" altLang="zh-CN" sz="2400" i="1" dirty="0"/>
              <a:t>n</a:t>
            </a:r>
            <a:r>
              <a:rPr lang="en-US" altLang="zh-CN" sz="2400" dirty="0"/>
              <a:t> = </a:t>
            </a:r>
            <a:r>
              <a:rPr lang="en-US" altLang="zh-CN" sz="2400" i="1" dirty="0"/>
              <a:t>o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), </a:t>
            </a:r>
            <a:r>
              <a:rPr lang="zh-CN" altLang="en-US" sz="2400" dirty="0"/>
              <a:t>但是</a:t>
            </a:r>
            <a:r>
              <a:rPr lang="en-US" altLang="zh-CN" sz="2400" dirty="0"/>
              <a:t>2</a:t>
            </a:r>
            <a:r>
              <a:rPr lang="en-US" altLang="zh-CN" sz="2400" i="1" dirty="0"/>
              <a:t>n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</a:t>
            </a:r>
            <a:r>
              <a:rPr lang="en-US" altLang="zh-CN" sz="2400" dirty="0"/>
              <a:t> </a:t>
            </a:r>
            <a:r>
              <a:rPr lang="en-US" altLang="zh-CN" sz="2400" i="1" dirty="0"/>
              <a:t>o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).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区别</a:t>
            </a:r>
            <a:r>
              <a:rPr lang="en-US" altLang="zh-CN" sz="2800" dirty="0"/>
              <a:t>: </a:t>
            </a:r>
            <a:r>
              <a:rPr lang="zh-CN" altLang="en-US" sz="2800" dirty="0">
                <a:solidFill>
                  <a:schemeClr val="accent1"/>
                </a:solidFill>
              </a:rPr>
              <a:t>某个</a:t>
            </a:r>
            <a:r>
              <a:rPr lang="zh-CN" altLang="en-US" sz="2800" dirty="0"/>
              <a:t>正常数</a:t>
            </a:r>
            <a:r>
              <a:rPr lang="en-US" altLang="zh-CN" sz="2800" i="1" dirty="0"/>
              <a:t>c</a:t>
            </a:r>
            <a:r>
              <a:rPr lang="zh-CN" altLang="en-US" sz="2800" dirty="0"/>
              <a:t>在</a:t>
            </a:r>
            <a:r>
              <a:rPr lang="en-US" altLang="zh-CN" sz="2800" i="1" dirty="0"/>
              <a:t>O</a:t>
            </a:r>
            <a:r>
              <a:rPr lang="zh-CN" altLang="en-US" sz="2800" dirty="0"/>
              <a:t>标记中，</a:t>
            </a:r>
            <a:r>
              <a:rPr lang="en-US" altLang="zh-CN" sz="2800" dirty="0"/>
              <a:t> </a:t>
            </a:r>
            <a:r>
              <a:rPr lang="zh-CN" altLang="en-US" sz="2800" dirty="0"/>
              <a:t>但</a:t>
            </a:r>
            <a:r>
              <a:rPr lang="zh-CN" altLang="en-US" sz="2800" dirty="0">
                <a:solidFill>
                  <a:schemeClr val="accent1"/>
                </a:solidFill>
              </a:rPr>
              <a:t>所有</a:t>
            </a:r>
            <a:r>
              <a:rPr lang="zh-CN" altLang="en-US" sz="2800" dirty="0"/>
              <a:t>正常数</a:t>
            </a:r>
            <a:r>
              <a:rPr lang="en-US" altLang="zh-CN" sz="2800" i="1" dirty="0"/>
              <a:t>c</a:t>
            </a:r>
            <a:r>
              <a:rPr lang="zh-CN" altLang="en-US" sz="2800" dirty="0"/>
              <a:t>在</a:t>
            </a:r>
            <a:r>
              <a:rPr lang="en-US" altLang="zh-CN" sz="2800" i="1" dirty="0"/>
              <a:t>o</a:t>
            </a:r>
            <a:r>
              <a:rPr lang="zh-CN" altLang="en-US" sz="2800" dirty="0"/>
              <a:t>标记中</a:t>
            </a:r>
            <a:r>
              <a:rPr lang="en-US" altLang="zh-CN" sz="2800" dirty="0"/>
              <a:t>.</a:t>
            </a:r>
            <a:endParaRPr lang="en-US" altLang="zh-CN" sz="2800" dirty="0"/>
          </a:p>
        </p:txBody>
      </p:sp>
      <p:grpSp>
        <p:nvGrpSpPr>
          <p:cNvPr id="3" name="Group 2"/>
          <p:cNvGrpSpPr/>
          <p:nvPr/>
        </p:nvGrpSpPr>
        <p:grpSpPr>
          <a:xfrm>
            <a:off x="-612775" y="3876675"/>
            <a:ext cx="6648450" cy="923925"/>
            <a:chOff x="251520" y="3861048"/>
            <a:chExt cx="6648450" cy="923925"/>
          </a:xfrm>
        </p:grpSpPr>
        <p:pic>
          <p:nvPicPr>
            <p:cNvPr id="104453" name="Picture 1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51520" y="3861048"/>
              <a:ext cx="6648450" cy="92392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" name="Rectangle 1"/>
            <p:cNvSpPr/>
            <p:nvPr/>
          </p:nvSpPr>
          <p:spPr>
            <a:xfrm>
              <a:off x="322957" y="4005511"/>
              <a:ext cx="1800226" cy="431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4762500"/>
            <a:ext cx="8345488" cy="15986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91440" tIns="45720" rIns="91440" bIns="4572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400" dirty="0">
                <a:solidFill>
                  <a:srgbClr val="898989"/>
                </a:solidFill>
              </a:rPr>
            </a:fld>
            <a:endParaRPr lang="en-US" altLang="zh-CN" sz="1400" dirty="0">
              <a:solidFill>
                <a:srgbClr val="898989"/>
              </a:solidFill>
            </a:endParaRPr>
          </a:p>
        </p:txBody>
      </p:sp>
      <p:sp>
        <p:nvSpPr>
          <p:cNvPr id="106498" name="Rectangle 2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kern="1200" dirty="0">
                <a:solidFill>
                  <a:srgbClr val="0070C0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严格高阶函数集合</a:t>
            </a:r>
            <a:endParaRPr lang="en-US" altLang="zh-CN" kern="1200" dirty="0">
              <a:solidFill>
                <a:srgbClr val="0070C0"/>
              </a:solidFill>
              <a:latin typeface="+mj-lt"/>
              <a:ea typeface="+mj-ea"/>
              <a:cs typeface="+mj-cs"/>
              <a:sym typeface="Symbol" panose="05050102010706020507" pitchFamily="18" charset="2"/>
            </a:endParaRPr>
          </a:p>
        </p:txBody>
      </p:sp>
      <p:sp>
        <p:nvSpPr>
          <p:cNvPr id="89092" name="Rectangle 3"/>
          <p:cNvSpPr>
            <a:spLocks noGrp="1"/>
          </p:cNvSpPr>
          <p:nvPr>
            <p:ph idx="1"/>
          </p:nvPr>
        </p:nvSpPr>
        <p:spPr>
          <a:xfrm>
            <a:off x="304800" y="1371600"/>
            <a:ext cx="8077200" cy="4267200"/>
          </a:xfrm>
        </p:spPr>
        <p:txBody>
          <a:bodyPr wrap="square" lIns="91440" tIns="45720" rIns="91440" bIns="45720" anchor="t"/>
          <a:lstStyle/>
          <a:p>
            <a:pPr eaLnBrk="1" hangingPunct="1"/>
            <a:r>
              <a:rPr lang="zh-CN" altLang="en-US" sz="2800" dirty="0"/>
              <a:t>对于给定函数</a:t>
            </a:r>
            <a:r>
              <a:rPr lang="en-US" altLang="zh-CN" sz="2800" i="1" dirty="0"/>
              <a:t>g</a:t>
            </a:r>
            <a:r>
              <a:rPr lang="en-US" altLang="zh-CN" sz="2800" dirty="0"/>
              <a:t>(</a:t>
            </a:r>
            <a:r>
              <a:rPr lang="en-US" altLang="zh-CN" sz="2800" i="1" dirty="0"/>
              <a:t>n</a:t>
            </a:r>
            <a:r>
              <a:rPr lang="en-US" altLang="zh-CN" sz="2800" dirty="0"/>
              <a:t>),</a:t>
            </a:r>
            <a:endParaRPr lang="en-US" altLang="zh-CN" sz="2800" dirty="0"/>
          </a:p>
          <a:p>
            <a:pPr lvl="1" eaLnBrk="1" hangingPunct="1"/>
            <a:r>
              <a:rPr lang="en-US" altLang="zh-CN" sz="2400" dirty="0">
                <a:sym typeface="Symbol" panose="05050102010706020507" pitchFamily="18" charset="2"/>
              </a:rPr>
              <a:t>(</a:t>
            </a:r>
            <a:r>
              <a:rPr lang="en-US" altLang="zh-CN" sz="2400" i="1" dirty="0"/>
              <a:t>g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))={</a:t>
            </a:r>
            <a:r>
              <a:rPr lang="en-US" altLang="zh-CN" sz="2400" i="1" dirty="0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): </a:t>
            </a:r>
            <a:r>
              <a:rPr lang="zh-CN" altLang="en-US" sz="2400" dirty="0"/>
              <a:t>对于</a:t>
            </a:r>
            <a:r>
              <a:rPr lang="zh-CN" altLang="en-US" sz="2400" dirty="0">
                <a:solidFill>
                  <a:schemeClr val="accent1"/>
                </a:solidFill>
              </a:rPr>
              <a:t>任意</a:t>
            </a:r>
            <a:r>
              <a:rPr lang="zh-CN" altLang="en-US" sz="2400" dirty="0"/>
              <a:t>正常数</a:t>
            </a:r>
            <a:r>
              <a:rPr lang="en-US" altLang="zh-CN" sz="2400" i="1" dirty="0"/>
              <a:t>c</a:t>
            </a:r>
            <a:r>
              <a:rPr lang="en-US" altLang="zh-CN" sz="2400" dirty="0"/>
              <a:t>, </a:t>
            </a:r>
            <a:r>
              <a:rPr lang="zh-CN" altLang="en-US" sz="2400" dirty="0"/>
              <a:t>存在正数</a:t>
            </a:r>
            <a:r>
              <a:rPr lang="en-US" altLang="zh-CN" sz="2400" i="1" dirty="0"/>
              <a:t>n</a:t>
            </a:r>
            <a:r>
              <a:rPr lang="en-US" altLang="zh-CN" sz="2400" baseline="-25000" dirty="0"/>
              <a:t>0</a:t>
            </a:r>
            <a:r>
              <a:rPr lang="en-US" altLang="zh-CN" sz="2400" dirty="0"/>
              <a:t> </a:t>
            </a:r>
            <a:r>
              <a:rPr lang="zh-CN" altLang="en-US" sz="2400" dirty="0"/>
              <a:t>对于</a:t>
            </a:r>
            <a:r>
              <a:rPr lang="en-US" altLang="zh-CN" sz="2400" i="1" dirty="0"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ym typeface="Symbol" panose="05050102010706020507" pitchFamily="18" charset="2"/>
              </a:rPr>
              <a:t> </a:t>
            </a:r>
            <a:r>
              <a:rPr lang="en-US" altLang="zh-CN" sz="2400" i="1" dirty="0"/>
              <a:t>n</a:t>
            </a:r>
            <a:r>
              <a:rPr lang="en-US" altLang="zh-CN" sz="2400" baseline="-25000" dirty="0"/>
              <a:t>0</a:t>
            </a:r>
            <a:r>
              <a:rPr lang="zh-CN" altLang="en-US" sz="2400" dirty="0"/>
              <a:t>，</a:t>
            </a:r>
            <a:r>
              <a:rPr lang="en-US" altLang="zh-CN" sz="2400" dirty="0"/>
              <a:t>0</a:t>
            </a:r>
            <a:r>
              <a:rPr lang="en-US" altLang="zh-CN" sz="2400" dirty="0">
                <a:sym typeface="Symbol" panose="05050102010706020507" pitchFamily="18" charset="2"/>
              </a:rPr>
              <a:t>  </a:t>
            </a:r>
            <a:r>
              <a:rPr lang="en-US" altLang="zh-CN" sz="2400" i="1" dirty="0"/>
              <a:t>cg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 </a:t>
            </a:r>
            <a:r>
              <a:rPr lang="en-US" altLang="zh-CN" sz="2400" dirty="0">
                <a:sym typeface="Symbol" panose="05050102010706020507" pitchFamily="18" charset="2"/>
              </a:rPr>
              <a:t>&lt;</a:t>
            </a:r>
            <a:r>
              <a:rPr lang="en-US" altLang="zh-CN" sz="2400" i="1" dirty="0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)}</a:t>
            </a:r>
            <a:endParaRPr lang="en-US" altLang="zh-CN" sz="2400" dirty="0"/>
          </a:p>
          <a:p>
            <a:pPr lvl="1" eaLnBrk="1" hangingPunct="1"/>
            <a:r>
              <a:rPr lang="zh-CN" altLang="en-US" sz="2400" dirty="0"/>
              <a:t>记作</a:t>
            </a:r>
            <a:r>
              <a:rPr lang="en-US" altLang="zh-CN" sz="2400" i="1" dirty="0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</a:t>
            </a:r>
            <a:r>
              <a:rPr lang="en-US" altLang="zh-CN" sz="2400" dirty="0">
                <a:sym typeface="Symbol" panose="05050102010706020507" pitchFamily="18" charset="2"/>
              </a:rPr>
              <a:t>  (</a:t>
            </a:r>
            <a:r>
              <a:rPr lang="en-US" altLang="zh-CN" sz="2400" baseline="-25000" dirty="0"/>
              <a:t> </a:t>
            </a:r>
            <a:r>
              <a:rPr lang="en-US" altLang="zh-CN" sz="2400" i="1" dirty="0"/>
              <a:t>g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)), </a:t>
            </a:r>
            <a:r>
              <a:rPr lang="zh-CN" altLang="en-US" sz="2400" dirty="0"/>
              <a:t>或者简记为</a:t>
            </a:r>
            <a:r>
              <a:rPr lang="en-US" altLang="zh-CN" sz="2400" i="1" dirty="0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</a:t>
            </a:r>
            <a:r>
              <a:rPr lang="en-US" altLang="zh-CN" sz="2400" dirty="0">
                <a:sym typeface="Symbol" panose="05050102010706020507" pitchFamily="18" charset="2"/>
              </a:rPr>
              <a:t> = (</a:t>
            </a:r>
            <a:r>
              <a:rPr lang="en-US" altLang="zh-CN" sz="2400" baseline="-25000" dirty="0"/>
              <a:t> </a:t>
            </a:r>
            <a:r>
              <a:rPr lang="en-US" altLang="zh-CN" sz="2400" i="1" dirty="0"/>
              <a:t>g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)).</a:t>
            </a:r>
            <a:endParaRPr lang="en-US" altLang="zh-CN" sz="2400" dirty="0"/>
          </a:p>
          <a:p>
            <a:pPr eaLnBrk="1" hangingPunct="1"/>
            <a:r>
              <a:rPr lang="en-US" altLang="zh-CN" sz="2800" dirty="0">
                <a:sym typeface="Symbol" panose="05050102010706020507" pitchFamily="18" charset="2"/>
              </a:rPr>
              <a:t></a:t>
            </a:r>
            <a:r>
              <a:rPr lang="zh-CN" altLang="en-US" sz="2800" dirty="0">
                <a:sym typeface="Symbol" panose="05050102010706020507" pitchFamily="18" charset="2"/>
              </a:rPr>
              <a:t>标记</a:t>
            </a:r>
            <a:r>
              <a:rPr lang="en-US" altLang="zh-CN" sz="2800" dirty="0">
                <a:sym typeface="Symbol" panose="05050102010706020507" pitchFamily="18" charset="2"/>
              </a:rPr>
              <a:t>, </a:t>
            </a:r>
            <a:r>
              <a:rPr lang="zh-CN" altLang="en-US" sz="2800" dirty="0">
                <a:sym typeface="Symbol" panose="05050102010706020507" pitchFamily="18" charset="2"/>
              </a:rPr>
              <a:t>类似</a:t>
            </a:r>
            <a:r>
              <a:rPr lang="en-US" altLang="zh-CN" sz="2800" i="1" dirty="0">
                <a:sym typeface="Symbol" panose="05050102010706020507" pitchFamily="18" charset="2"/>
              </a:rPr>
              <a:t>o</a:t>
            </a:r>
            <a:r>
              <a:rPr lang="zh-CN" altLang="en-US" sz="2800" dirty="0">
                <a:sym typeface="Symbol" panose="05050102010706020507" pitchFamily="18" charset="2"/>
              </a:rPr>
              <a:t>标记</a:t>
            </a:r>
            <a:r>
              <a:rPr lang="en-US" altLang="zh-CN" sz="2800" dirty="0">
                <a:sym typeface="Symbol" panose="05050102010706020507" pitchFamily="18" charset="2"/>
              </a:rPr>
              <a:t>, </a:t>
            </a:r>
            <a:r>
              <a:rPr lang="zh-CN" altLang="en-US" sz="2800" dirty="0">
                <a:sym typeface="Symbol" panose="05050102010706020507" pitchFamily="18" charset="2"/>
              </a:rPr>
              <a:t>表示不紧的下界</a:t>
            </a:r>
            <a:r>
              <a:rPr lang="en-US" altLang="zh-CN" sz="2800" dirty="0">
                <a:sym typeface="Symbol" panose="05050102010706020507" pitchFamily="18" charset="2"/>
              </a:rPr>
              <a:t>.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lvl="1" eaLnBrk="1" hangingPunct="1"/>
            <a:r>
              <a:rPr lang="en-US" altLang="zh-CN" sz="2400" i="1" dirty="0">
                <a:sym typeface="Symbol" panose="05050102010706020507" pitchFamily="18" charset="2"/>
              </a:rPr>
              <a:t>n</a:t>
            </a:r>
            <a:r>
              <a:rPr lang="en-US" altLang="zh-CN" sz="2400" baseline="30000" dirty="0"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ym typeface="Symbol" panose="05050102010706020507" pitchFamily="18" charset="2"/>
              </a:rPr>
              <a:t>/2 = (</a:t>
            </a:r>
            <a:r>
              <a:rPr lang="en-US" altLang="zh-CN" sz="2400" i="1" dirty="0"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ym typeface="Symbol" panose="05050102010706020507" pitchFamily="18" charset="2"/>
              </a:rPr>
              <a:t>), </a:t>
            </a:r>
            <a:r>
              <a:rPr lang="zh-CN" altLang="en-US" sz="2400" dirty="0">
                <a:sym typeface="Symbol" panose="05050102010706020507" pitchFamily="18" charset="2"/>
              </a:rPr>
              <a:t>但</a:t>
            </a:r>
            <a:r>
              <a:rPr lang="en-US" altLang="zh-CN" sz="2400" i="1" dirty="0">
                <a:sym typeface="Symbol" panose="05050102010706020507" pitchFamily="18" charset="2"/>
              </a:rPr>
              <a:t>n</a:t>
            </a:r>
            <a:r>
              <a:rPr lang="en-US" altLang="zh-CN" sz="2400" baseline="30000" dirty="0"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ym typeface="Symbol" panose="05050102010706020507" pitchFamily="18" charset="2"/>
              </a:rPr>
              <a:t>/2  (</a:t>
            </a:r>
            <a:r>
              <a:rPr lang="en-US" altLang="zh-CN" sz="2400" i="1" dirty="0">
                <a:sym typeface="Symbol" panose="05050102010706020507" pitchFamily="18" charset="2"/>
              </a:rPr>
              <a:t>n</a:t>
            </a:r>
            <a:r>
              <a:rPr lang="en-US" altLang="zh-CN" sz="2400" baseline="30000" dirty="0"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ym typeface="Symbol" panose="05050102010706020507" pitchFamily="18" charset="2"/>
              </a:rPr>
              <a:t>) 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sz="2800" i="1" dirty="0"/>
              <a:t>f</a:t>
            </a:r>
            <a:r>
              <a:rPr lang="en-US" altLang="zh-CN" sz="2800" dirty="0"/>
              <a:t>(</a:t>
            </a:r>
            <a:r>
              <a:rPr lang="en-US" altLang="zh-CN" sz="2800" i="1" dirty="0"/>
              <a:t>n</a:t>
            </a:r>
            <a:r>
              <a:rPr lang="en-US" altLang="zh-CN" sz="2800" dirty="0"/>
              <a:t>)</a:t>
            </a:r>
            <a:r>
              <a:rPr lang="en-US" altLang="zh-CN" sz="2800" dirty="0">
                <a:sym typeface="Symbol" panose="05050102010706020507" pitchFamily="18" charset="2"/>
              </a:rPr>
              <a:t> = (</a:t>
            </a:r>
            <a:r>
              <a:rPr lang="en-US" altLang="zh-CN" sz="2800" baseline="-25000" dirty="0"/>
              <a:t> </a:t>
            </a:r>
            <a:r>
              <a:rPr lang="en-US" altLang="zh-CN" sz="2800" i="1" dirty="0"/>
              <a:t>g</a:t>
            </a:r>
            <a:r>
              <a:rPr lang="en-US" altLang="zh-CN" sz="2800" dirty="0"/>
              <a:t>(</a:t>
            </a:r>
            <a:r>
              <a:rPr lang="en-US" altLang="zh-CN" sz="2800" i="1" dirty="0"/>
              <a:t>n</a:t>
            </a:r>
            <a:r>
              <a:rPr lang="en-US" altLang="zh-CN" sz="2800" dirty="0"/>
              <a:t>))</a:t>
            </a:r>
            <a:r>
              <a:rPr lang="zh-CN" altLang="en-US" sz="2800" dirty="0"/>
              <a:t>当且仅当</a:t>
            </a:r>
            <a:r>
              <a:rPr lang="en-US" altLang="zh-CN" sz="2800" i="1" dirty="0"/>
              <a:t>g</a:t>
            </a:r>
            <a:r>
              <a:rPr lang="en-US" altLang="zh-CN" sz="2800" dirty="0"/>
              <a:t>(</a:t>
            </a:r>
            <a:r>
              <a:rPr lang="en-US" altLang="zh-CN" sz="2800" i="1" dirty="0"/>
              <a:t>n</a:t>
            </a:r>
            <a:r>
              <a:rPr lang="en-US" altLang="zh-CN" sz="2800" dirty="0"/>
              <a:t>)=</a:t>
            </a:r>
            <a:r>
              <a:rPr lang="en-US" altLang="zh-CN" sz="2800" i="1" dirty="0"/>
              <a:t>o</a:t>
            </a:r>
            <a:r>
              <a:rPr lang="en-US" altLang="zh-CN" sz="2800" dirty="0"/>
              <a:t>(</a:t>
            </a:r>
            <a:r>
              <a:rPr lang="en-US" altLang="zh-CN" sz="2800" i="1" dirty="0"/>
              <a:t>f</a:t>
            </a:r>
            <a:r>
              <a:rPr lang="en-US" altLang="zh-CN" sz="2800" dirty="0"/>
              <a:t>(</a:t>
            </a:r>
            <a:r>
              <a:rPr lang="en-US" altLang="zh-CN" sz="2800" i="1" dirty="0"/>
              <a:t>n</a:t>
            </a:r>
            <a:r>
              <a:rPr lang="en-US" altLang="zh-CN" sz="2800" dirty="0"/>
              <a:t>)).</a:t>
            </a:r>
            <a:endParaRPr lang="en-US" altLang="zh-CN" sz="2800" dirty="0"/>
          </a:p>
          <a:p>
            <a:pPr eaLnBrk="1" hangingPunct="1"/>
            <a:r>
              <a:rPr lang="en-US" altLang="zh-CN" sz="2800" dirty="0">
                <a:sym typeface="Symbol" panose="05050102010706020507" pitchFamily="18" charset="2"/>
              </a:rPr>
              <a:t>lim           = 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eaLnBrk="1" hangingPunct="1"/>
            <a:endParaRPr lang="en-US" altLang="zh-CN" sz="2800" dirty="0">
              <a:sym typeface="Symbol" panose="05050102010706020507" pitchFamily="18" charset="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20700" y="4516438"/>
            <a:ext cx="1454150" cy="873125"/>
            <a:chOff x="609600" y="4918075"/>
            <a:chExt cx="1454150" cy="873125"/>
          </a:xfrm>
        </p:grpSpPr>
        <p:sp>
          <p:nvSpPr>
            <p:cNvPr id="106501" name="Line 20"/>
            <p:cNvSpPr/>
            <p:nvPr/>
          </p:nvSpPr>
          <p:spPr>
            <a:xfrm>
              <a:off x="1371600" y="5334000"/>
              <a:ext cx="6858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6502" name="Text Box 21"/>
            <p:cNvSpPr txBox="1"/>
            <p:nvPr/>
          </p:nvSpPr>
          <p:spPr>
            <a:xfrm>
              <a:off x="1355725" y="4918075"/>
              <a:ext cx="623888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6503" name="Text Box 22"/>
            <p:cNvSpPr txBox="1"/>
            <p:nvPr/>
          </p:nvSpPr>
          <p:spPr>
            <a:xfrm>
              <a:off x="1371600" y="5257800"/>
              <a:ext cx="692150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6504" name="Text Box 23"/>
            <p:cNvSpPr txBox="1"/>
            <p:nvPr/>
          </p:nvSpPr>
          <p:spPr>
            <a:xfrm>
              <a:off x="609600" y="5334000"/>
              <a:ext cx="854075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</a:t>
              </a:r>
              <a:endPara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91440" tIns="45720" rIns="91440" bIns="4572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400" dirty="0">
                <a:solidFill>
                  <a:srgbClr val="898989"/>
                </a:solidFill>
              </a:rPr>
            </a:fld>
            <a:endParaRPr lang="en-US" altLang="zh-CN" sz="1400" dirty="0">
              <a:solidFill>
                <a:srgbClr val="898989"/>
              </a:solidFill>
            </a:endParaRPr>
          </a:p>
        </p:txBody>
      </p:sp>
      <p:sp>
        <p:nvSpPr>
          <p:cNvPr id="108546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8001000" cy="1143000"/>
          </a:xfrm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渐进符号的性质</a:t>
            </a:r>
            <a:endParaRPr lang="en-US" altLang="zh-CN" kern="12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8547" name="Rectangle 3"/>
          <p:cNvSpPr>
            <a:spLocks noGrp="1"/>
          </p:cNvSpPr>
          <p:nvPr>
            <p:ph idx="1"/>
          </p:nvPr>
        </p:nvSpPr>
        <p:spPr>
          <a:xfrm>
            <a:off x="685800" y="1905000"/>
            <a:ext cx="8077200" cy="4191000"/>
          </a:xfrm>
        </p:spPr>
        <p:txBody>
          <a:bodyPr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rgbClr val="990099"/>
                </a:solidFill>
              </a:rPr>
              <a:t>传递性</a:t>
            </a:r>
            <a:r>
              <a:rPr lang="en-US" altLang="zh-CN" sz="2800" dirty="0"/>
              <a:t>: </a:t>
            </a:r>
            <a:r>
              <a:rPr lang="zh-CN" altLang="en-US" sz="2800" dirty="0"/>
              <a:t>所有五个标记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i="1" dirty="0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)= </a:t>
            </a:r>
            <a:r>
              <a:rPr lang="en-US" altLang="zh-CN" sz="2000" dirty="0">
                <a:sym typeface="Symbol" panose="05050102010706020507" pitchFamily="18" charset="2"/>
              </a:rPr>
              <a:t></a:t>
            </a: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ym typeface="Symbol" panose="05050102010706020507" pitchFamily="18" charset="2"/>
              </a:rPr>
              <a:t>g</a:t>
            </a: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ym typeface="Symbol" panose="05050102010706020507" pitchFamily="18" charset="2"/>
              </a:rPr>
              <a:t>)) </a:t>
            </a:r>
            <a:r>
              <a:rPr lang="zh-CN" altLang="en-US" sz="2400" dirty="0">
                <a:sym typeface="Symbol" panose="05050102010706020507" pitchFamily="18" charset="2"/>
              </a:rPr>
              <a:t>且</a:t>
            </a:r>
            <a:r>
              <a:rPr lang="en-US" altLang="zh-CN" sz="2400" i="1" dirty="0"/>
              <a:t>g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)= </a:t>
            </a:r>
            <a:r>
              <a:rPr lang="en-US" altLang="zh-CN" sz="2000" dirty="0">
                <a:sym typeface="Symbol" panose="05050102010706020507" pitchFamily="18" charset="2"/>
              </a:rPr>
              <a:t></a:t>
            </a: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ym typeface="Symbol" panose="05050102010706020507" pitchFamily="18" charset="2"/>
              </a:rPr>
              <a:t>h</a:t>
            </a: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ym typeface="Symbol" panose="05050102010706020507" pitchFamily="18" charset="2"/>
              </a:rPr>
              <a:t>)) </a:t>
            </a:r>
            <a:r>
              <a:rPr lang="en-US" altLang="zh-CN" sz="2400" dirty="0">
                <a:sym typeface="Wingdings" panose="05000000000000000000" pitchFamily="2" charset="2"/>
              </a:rPr>
              <a:t> </a:t>
            </a:r>
            <a:r>
              <a:rPr lang="en-US" altLang="zh-CN" sz="2400" i="1" dirty="0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)= </a:t>
            </a:r>
            <a:r>
              <a:rPr lang="en-US" altLang="zh-CN" sz="2000" dirty="0">
                <a:sym typeface="Symbol" panose="05050102010706020507" pitchFamily="18" charset="2"/>
              </a:rPr>
              <a:t></a:t>
            </a: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ym typeface="Symbol" panose="05050102010706020507" pitchFamily="18" charset="2"/>
              </a:rPr>
              <a:t>h</a:t>
            </a: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ym typeface="Symbol" panose="05050102010706020507" pitchFamily="18" charset="2"/>
              </a:rPr>
              <a:t>))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rgbClr val="990099"/>
                </a:solidFill>
              </a:rPr>
              <a:t>自反性</a:t>
            </a:r>
            <a:r>
              <a:rPr lang="en-US" altLang="zh-CN" sz="2800" dirty="0"/>
              <a:t>: </a:t>
            </a:r>
            <a:r>
              <a:rPr lang="en-US" altLang="zh-CN" sz="2400" i="1" dirty="0">
                <a:sym typeface="Symbol" panose="05050102010706020507" pitchFamily="18" charset="2"/>
              </a:rPr>
              <a:t>O</a:t>
            </a:r>
            <a:r>
              <a:rPr lang="en-US" altLang="zh-CN" sz="2400" dirty="0">
                <a:sym typeface="Symbol" panose="05050102010706020507" pitchFamily="18" charset="2"/>
              </a:rPr>
              <a:t>, ,  .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i="1" dirty="0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)= </a:t>
            </a:r>
            <a:r>
              <a:rPr lang="en-US" altLang="zh-CN" sz="2000" dirty="0">
                <a:sym typeface="Symbol" panose="05050102010706020507" pitchFamily="18" charset="2"/>
              </a:rPr>
              <a:t></a:t>
            </a: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ym typeface="Symbol" panose="05050102010706020507" pitchFamily="18" charset="2"/>
              </a:rPr>
              <a:t>f</a:t>
            </a: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ym typeface="Symbol" panose="05050102010706020507" pitchFamily="18" charset="2"/>
              </a:rPr>
              <a:t>))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rgbClr val="990099"/>
                </a:solidFill>
              </a:rPr>
              <a:t>对称性</a:t>
            </a:r>
            <a:r>
              <a:rPr lang="en-US" altLang="zh-CN" sz="2800" dirty="0"/>
              <a:t>: </a:t>
            </a:r>
            <a:r>
              <a:rPr lang="en-US" altLang="zh-CN" sz="2400" dirty="0">
                <a:sym typeface="Symbol" panose="05050102010706020507" pitchFamily="18" charset="2"/>
              </a:rPr>
              <a:t> 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i="1" dirty="0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)= </a:t>
            </a:r>
            <a:r>
              <a:rPr lang="en-US" altLang="zh-CN" sz="2000" dirty="0">
                <a:sym typeface="Symbol" panose="05050102010706020507" pitchFamily="18" charset="2"/>
              </a:rPr>
              <a:t></a:t>
            </a: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ym typeface="Symbol" panose="05050102010706020507" pitchFamily="18" charset="2"/>
              </a:rPr>
              <a:t>g</a:t>
            </a: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ym typeface="Symbol" panose="05050102010706020507" pitchFamily="18" charset="2"/>
              </a:rPr>
              <a:t>)) </a:t>
            </a:r>
            <a:r>
              <a:rPr lang="zh-CN" altLang="en-US" sz="2400" dirty="0">
                <a:sym typeface="Symbol" panose="05050102010706020507" pitchFamily="18" charset="2"/>
              </a:rPr>
              <a:t>当且仅当</a:t>
            </a:r>
            <a:r>
              <a:rPr lang="en-US" altLang="zh-CN" sz="2400" i="1" dirty="0"/>
              <a:t>g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)= </a:t>
            </a:r>
            <a:r>
              <a:rPr lang="en-US" altLang="zh-CN" sz="2000" dirty="0">
                <a:sym typeface="Symbol" panose="05050102010706020507" pitchFamily="18" charset="2"/>
              </a:rPr>
              <a:t></a:t>
            </a: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ym typeface="Symbol" panose="05050102010706020507" pitchFamily="18" charset="2"/>
              </a:rPr>
              <a:t>f</a:t>
            </a: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ym typeface="Symbol" panose="05050102010706020507" pitchFamily="18" charset="2"/>
              </a:rPr>
              <a:t>))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rgbClr val="990099"/>
                </a:solidFill>
              </a:rPr>
              <a:t>反对称性</a:t>
            </a:r>
            <a:r>
              <a:rPr lang="en-US" altLang="zh-CN" sz="2800" dirty="0"/>
              <a:t>: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i="1" dirty="0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</a:t>
            </a:r>
            <a:r>
              <a:rPr lang="en-US" altLang="zh-CN" sz="2400" dirty="0">
                <a:sym typeface="Symbol" panose="05050102010706020507" pitchFamily="18" charset="2"/>
              </a:rPr>
              <a:t> = </a:t>
            </a:r>
            <a:r>
              <a:rPr lang="en-US" altLang="zh-CN" sz="2400" i="1" dirty="0">
                <a:sym typeface="Symbol" panose="05050102010706020507" pitchFamily="18" charset="2"/>
              </a:rPr>
              <a:t>O</a:t>
            </a: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en-US" altLang="zh-CN" sz="2400" baseline="-25000" dirty="0"/>
              <a:t> </a:t>
            </a:r>
            <a:r>
              <a:rPr lang="en-US" altLang="zh-CN" sz="2400" i="1" dirty="0"/>
              <a:t>g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))</a:t>
            </a:r>
            <a:r>
              <a:rPr lang="zh-CN" altLang="en-US" sz="2400" dirty="0">
                <a:sym typeface="Symbol" panose="05050102010706020507" pitchFamily="18" charset="2"/>
              </a:rPr>
              <a:t>当且仅当</a:t>
            </a:r>
            <a:r>
              <a:rPr lang="en-US" altLang="zh-CN" sz="2400" dirty="0">
                <a:sym typeface="Symbol" panose="05050102010706020507" pitchFamily="18" charset="2"/>
              </a:rPr>
              <a:t> </a:t>
            </a:r>
            <a:r>
              <a:rPr lang="en-US" altLang="zh-CN" sz="2400" i="1" dirty="0"/>
              <a:t>g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)= </a:t>
            </a:r>
            <a:r>
              <a:rPr lang="en-US" altLang="zh-CN" sz="2000" dirty="0">
                <a:sym typeface="Symbol" panose="05050102010706020507" pitchFamily="18" charset="2"/>
              </a:rPr>
              <a:t></a:t>
            </a:r>
            <a:r>
              <a:rPr lang="en-US" altLang="zh-CN" sz="2400" dirty="0"/>
              <a:t>(</a:t>
            </a:r>
            <a:r>
              <a:rPr lang="en-US" altLang="zh-CN" sz="2400" i="1" dirty="0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)).</a:t>
            </a:r>
            <a:endParaRPr lang="en-US" altLang="zh-CN" sz="2400" i="1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i="1" dirty="0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</a:t>
            </a:r>
            <a:r>
              <a:rPr lang="en-US" altLang="zh-CN" sz="2400" dirty="0">
                <a:sym typeface="Symbol" panose="05050102010706020507" pitchFamily="18" charset="2"/>
              </a:rPr>
              <a:t> = </a:t>
            </a:r>
            <a:r>
              <a:rPr lang="en-US" altLang="zh-CN" sz="2400" i="1" dirty="0">
                <a:sym typeface="Symbol" panose="05050102010706020507" pitchFamily="18" charset="2"/>
              </a:rPr>
              <a:t>o</a:t>
            </a: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en-US" altLang="zh-CN" sz="2400" baseline="-25000" dirty="0"/>
              <a:t> </a:t>
            </a:r>
            <a:r>
              <a:rPr lang="en-US" altLang="zh-CN" sz="2400" i="1" dirty="0"/>
              <a:t>g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))</a:t>
            </a:r>
            <a:r>
              <a:rPr lang="zh-CN" altLang="en-US" sz="2400" dirty="0">
                <a:sym typeface="Symbol" panose="05050102010706020507" pitchFamily="18" charset="2"/>
              </a:rPr>
              <a:t>当且仅当</a:t>
            </a:r>
            <a:r>
              <a:rPr lang="en-US" altLang="zh-CN" sz="2400" dirty="0">
                <a:sym typeface="Symbol" panose="05050102010706020507" pitchFamily="18" charset="2"/>
              </a:rPr>
              <a:t> </a:t>
            </a:r>
            <a:r>
              <a:rPr lang="en-US" altLang="zh-CN" sz="2400" i="1" dirty="0"/>
              <a:t>g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)= </a:t>
            </a:r>
            <a:r>
              <a:rPr lang="en-US" altLang="zh-CN" sz="2400" dirty="0">
                <a:sym typeface="Symbol" panose="05050102010706020507" pitchFamily="18" charset="2"/>
              </a:rPr>
              <a:t></a:t>
            </a:r>
            <a:r>
              <a:rPr lang="en-US" altLang="zh-CN" sz="2400" dirty="0"/>
              <a:t>(</a:t>
            </a:r>
            <a:r>
              <a:rPr lang="en-US" altLang="zh-CN" sz="2400" i="1" dirty="0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)).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2124075" y="476250"/>
            <a:ext cx="4800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注意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  <a:sym typeface="+mn-ea"/>
            </a:endParaRPr>
          </a:p>
        </p:txBody>
      </p:sp>
      <p:pic>
        <p:nvPicPr>
          <p:cNvPr id="110594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" y="3276600"/>
            <a:ext cx="8991600" cy="129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0595" name="Text Box 7"/>
          <p:cNvSpPr txBox="1"/>
          <p:nvPr/>
        </p:nvSpPr>
        <p:spPr>
          <a:xfrm>
            <a:off x="4140200" y="1484313"/>
            <a:ext cx="1447800" cy="1920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12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！</a:t>
            </a:r>
            <a:endParaRPr lang="zh-CN" altLang="en-US" sz="120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2"/>
          <p:cNvSpPr>
            <a:spLocks noGrp="1" noRot="1"/>
          </p:cNvSpPr>
          <p:nvPr>
            <p:ph type="title"/>
          </p:nvPr>
        </p:nvSpPr>
        <p:spPr>
          <a:xfrm>
            <a:off x="323850" y="1268413"/>
            <a:ext cx="8540750" cy="4465637"/>
          </a:xfrm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sz="4800" kern="1200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请各位评审老师提出宝贵建议！谢谢！</a:t>
            </a:r>
            <a:endParaRPr lang="zh-CN" altLang="en-US" sz="4800" kern="1200" dirty="0">
              <a:solidFill>
                <a:srgbClr val="7030A0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12642" name="组合 9"/>
          <p:cNvGrpSpPr/>
          <p:nvPr/>
        </p:nvGrpSpPr>
        <p:grpSpPr>
          <a:xfrm>
            <a:off x="-1587" y="-12700"/>
            <a:ext cx="9145587" cy="6897688"/>
            <a:chOff x="-1588" y="-12700"/>
            <a:chExt cx="9146151" cy="6898084"/>
          </a:xfrm>
        </p:grpSpPr>
        <p:sp>
          <p:nvSpPr>
            <p:cNvPr id="11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1264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1588" y="322778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6" name="TextBox 9"/>
          <p:cNvSpPr txBox="1">
            <a:spLocks noChangeArrowheads="1"/>
          </p:cNvSpPr>
          <p:nvPr/>
        </p:nvSpPr>
        <p:spPr bwMode="auto">
          <a:xfrm>
            <a:off x="2916238" y="404813"/>
            <a:ext cx="271145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本讲内容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+mn-ea"/>
            </a:endParaRPr>
          </a:p>
        </p:txBody>
      </p:sp>
      <p:sp>
        <p:nvSpPr>
          <p:cNvPr id="11264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  <a:noFill/>
          <a:ln>
            <a:noFill/>
          </a:ln>
        </p:spPr>
        <p:txBody>
          <a:bodyPr lIns="91440" tIns="45720" rIns="91440" bIns="4572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/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sp>
        <p:nvSpPr>
          <p:cNvPr id="92166" name="Rectangle 13"/>
          <p:cNvSpPr>
            <a:spLocks noChangeArrowheads="1"/>
          </p:cNvSpPr>
          <p:nvPr/>
        </p:nvSpPr>
        <p:spPr bwMode="auto">
          <a:xfrm>
            <a:off x="1403350" y="1341438"/>
            <a:ext cx="5472113" cy="331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marL="457200" indent="-4572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2.1  </a:t>
            </a:r>
            <a:r>
              <a:rPr kumimoji="1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计算复杂性函数的阶 </a:t>
            </a:r>
            <a:endParaRPr kumimoji="1" lang="zh-CN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  <a:sym typeface="+mn-ea"/>
            </a:endParaRPr>
          </a:p>
          <a:p>
            <a:pPr marL="457200" marR="0" lvl="0" indent="-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2.2  </a:t>
            </a:r>
            <a:r>
              <a:rPr kumimoji="1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和式的估计与界限</a:t>
            </a:r>
            <a:endParaRPr kumimoji="1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  <a:sym typeface="+mn-ea"/>
            </a:endParaRPr>
          </a:p>
          <a:p>
            <a:pPr marL="457200" marR="0" lvl="0" indent="-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2.3  </a:t>
            </a:r>
            <a:r>
              <a:rPr kumimoji="1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递归方程</a:t>
            </a:r>
            <a:endParaRPr kumimoji="1" lang="zh-CN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Rot="1"/>
          </p:cNvSpPr>
          <p:nvPr>
            <p:ph type="title"/>
          </p:nvPr>
        </p:nvSpPr>
        <p:spPr>
          <a:xfrm>
            <a:off x="323850" y="1268413"/>
            <a:ext cx="8540750" cy="4465637"/>
          </a:xfrm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sz="4800" kern="1200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请各位评审老师提出宝贵建议！谢谢！</a:t>
            </a:r>
            <a:endParaRPr lang="zh-CN" altLang="en-US" sz="4800" kern="1200" dirty="0">
              <a:solidFill>
                <a:srgbClr val="7030A0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77826" name="组合 9"/>
          <p:cNvGrpSpPr/>
          <p:nvPr/>
        </p:nvGrpSpPr>
        <p:grpSpPr>
          <a:xfrm>
            <a:off x="-1587" y="-12700"/>
            <a:ext cx="9145587" cy="6897688"/>
            <a:chOff x="-1588" y="-12700"/>
            <a:chExt cx="9146151" cy="6898084"/>
          </a:xfrm>
        </p:grpSpPr>
        <p:sp>
          <p:nvSpPr>
            <p:cNvPr id="11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77828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1588" y="322778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6" name="TextBox 9"/>
          <p:cNvSpPr txBox="1">
            <a:spLocks noChangeArrowheads="1"/>
          </p:cNvSpPr>
          <p:nvPr/>
        </p:nvSpPr>
        <p:spPr bwMode="auto">
          <a:xfrm>
            <a:off x="2916238" y="404813"/>
            <a:ext cx="271145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本讲内容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+mn-ea"/>
            </a:endParaRPr>
          </a:p>
        </p:txBody>
      </p:sp>
      <p:sp>
        <p:nvSpPr>
          <p:cNvPr id="7783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  <a:noFill/>
          <a:ln>
            <a:noFill/>
          </a:ln>
        </p:spPr>
        <p:txBody>
          <a:bodyPr lIns="91440" tIns="45720" rIns="91440" bIns="4572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/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sp>
        <p:nvSpPr>
          <p:cNvPr id="74758" name="Rectangle 13"/>
          <p:cNvSpPr>
            <a:spLocks noChangeArrowheads="1"/>
          </p:cNvSpPr>
          <p:nvPr/>
        </p:nvSpPr>
        <p:spPr bwMode="auto">
          <a:xfrm>
            <a:off x="1403350" y="1341438"/>
            <a:ext cx="5472113" cy="331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marL="457200" indent="-4572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2.1  </a:t>
            </a:r>
            <a:r>
              <a:rPr kumimoji="1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计算复杂性函数的阶</a:t>
            </a:r>
            <a:r>
              <a:rPr kumimoji="1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 </a:t>
            </a:r>
            <a:endParaRPr kumimoji="1" lang="zh-CN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  <a:sym typeface="+mn-ea"/>
            </a:endParaRPr>
          </a:p>
          <a:p>
            <a:pPr marL="457200" marR="0" lvl="0" indent="-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2.2  </a:t>
            </a:r>
            <a:r>
              <a:rPr kumimoji="1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和式的估计与界限</a:t>
            </a:r>
            <a:endParaRPr kumimoji="1" lang="zh-CN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  <a:sym typeface="+mn-ea"/>
            </a:endParaRPr>
          </a:p>
          <a:p>
            <a:pPr marL="457200" marR="0" lvl="0" indent="-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2.3  </a:t>
            </a:r>
            <a:r>
              <a:rPr kumimoji="1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递归方程</a:t>
            </a:r>
            <a:endParaRPr kumimoji="1" lang="zh-CN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Title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为什么需要和式的估计与界限</a:t>
            </a:r>
            <a:endParaRPr lang="zh-CN" altLang="en-US" kern="12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7523" name="Content Placeholder 2"/>
          <p:cNvSpPr>
            <a:spLocks noGrp="1"/>
          </p:cNvSpPr>
          <p:nvPr>
            <p:ph idx="1"/>
          </p:nvPr>
        </p:nvSpPr>
        <p:spPr>
          <a:xfrm>
            <a:off x="468313" y="2133600"/>
            <a:ext cx="8229600" cy="45720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FOR  </a:t>
            </a:r>
            <a:r>
              <a:rPr kumimoji="0" lang="en-US" altLang="zh-CN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l=2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TO  </a:t>
            </a:r>
            <a:r>
              <a:rPr kumimoji="0" lang="en-US" altLang="zh-CN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FOR  </a:t>
            </a:r>
            <a:r>
              <a:rPr kumimoji="0" lang="en-US" altLang="zh-CN" sz="32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</a:t>
            </a:r>
            <a:r>
              <a:rPr kumimoji="0" lang="en-US" altLang="zh-CN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=1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TO  </a:t>
            </a:r>
            <a:r>
              <a:rPr kumimoji="0" lang="en-US" altLang="zh-CN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n-l+1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DO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</a:t>
            </a:r>
            <a:r>
              <a:rPr kumimoji="0" lang="en-US" altLang="zh-CN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j=i+l-1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;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</a:t>
            </a:r>
            <a:r>
              <a:rPr kumimoji="0" lang="en-US" altLang="zh-CN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m[</a:t>
            </a:r>
            <a:r>
              <a:rPr kumimoji="0" lang="en-US" altLang="zh-CN" sz="32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</a:t>
            </a:r>
            <a:r>
              <a:rPr kumimoji="0" lang="en-US" altLang="zh-CN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j]=∞;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FOR  </a:t>
            </a:r>
            <a:r>
              <a:rPr kumimoji="0" lang="en-US" altLang="zh-CN" sz="32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k</a:t>
            </a:r>
            <a:r>
              <a:rPr kumimoji="0" lang="en-US" altLang="zh-CN" sz="32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</a:t>
            </a:r>
            <a:r>
              <a:rPr kumimoji="0" lang="en-US" altLang="zh-CN" sz="32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To  </a:t>
            </a:r>
            <a:r>
              <a:rPr kumimoji="0" lang="en-US" altLang="zh-CN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j-1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DO 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</a:t>
            </a:r>
            <a:r>
              <a:rPr kumimoji="0" lang="en-US" altLang="zh-CN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	q=m[</a:t>
            </a:r>
            <a:r>
              <a:rPr kumimoji="0" lang="en-US" altLang="zh-CN" sz="32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</a:t>
            </a:r>
            <a:r>
              <a:rPr kumimoji="0" lang="en-US" altLang="zh-CN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k]+m[k+1, j]+p</a:t>
            </a:r>
            <a:r>
              <a:rPr kumimoji="0" lang="en-US" altLang="zh-CN" sz="3200" b="1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i-1</a:t>
            </a:r>
            <a:r>
              <a:rPr kumimoji="0" lang="en-US" altLang="zh-CN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</a:t>
            </a:r>
            <a:r>
              <a:rPr kumimoji="0" lang="en-US" altLang="zh-CN" sz="3200" b="1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k</a:t>
            </a:r>
            <a:r>
              <a:rPr kumimoji="0" lang="en-US" altLang="zh-CN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</a:t>
            </a:r>
            <a:r>
              <a:rPr kumimoji="0" lang="en-US" altLang="zh-CN" sz="3200" b="1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j</a:t>
            </a:r>
            <a:endParaRPr kumimoji="0" lang="en-US" altLang="zh-CN" sz="3200" b="1" i="1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IF  </a:t>
            </a:r>
            <a:r>
              <a:rPr kumimoji="0" lang="en-US" altLang="zh-CN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q&lt;m[</a:t>
            </a:r>
            <a:r>
              <a:rPr kumimoji="0" lang="en-US" altLang="zh-CN" sz="32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</a:t>
            </a:r>
            <a:r>
              <a:rPr kumimoji="0" lang="en-US" altLang="zh-CN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j] 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THEN  </a:t>
            </a:r>
            <a:r>
              <a:rPr kumimoji="0" lang="en-US" altLang="zh-CN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m[</a:t>
            </a:r>
            <a:r>
              <a:rPr kumimoji="0" lang="en-US" altLang="zh-CN" sz="32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i,j</a:t>
            </a:r>
            <a:r>
              <a:rPr kumimoji="0" lang="en-US" altLang="zh-CN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]=q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; 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371600"/>
            <a:ext cx="7772400" cy="533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1.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线性和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2409825" y="407988"/>
            <a:ext cx="3887788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和式的估计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56326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7338" y="2449513"/>
            <a:ext cx="6581775" cy="762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Rectangle 1"/>
          <p:cNvSpPr/>
          <p:nvPr/>
        </p:nvSpPr>
        <p:spPr>
          <a:xfrm>
            <a:off x="-1587" y="2378075"/>
            <a:ext cx="2368550" cy="1800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5717" name="TextBox 2"/>
          <p:cNvSpPr txBox="1"/>
          <p:nvPr/>
        </p:nvSpPr>
        <p:spPr>
          <a:xfrm>
            <a:off x="4479925" y="3644900"/>
            <a:ext cx="184150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34925" y="990600"/>
            <a:ext cx="4572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ea"/>
                <a:ea typeface="+mj-ea"/>
                <a:cs typeface="Times New Roman" panose="02020603050405020304" pitchFamily="18" charset="0"/>
                <a:sym typeface="+mn-ea"/>
              </a:rPr>
              <a:t>2. 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ea"/>
                <a:ea typeface="+mj-ea"/>
                <a:cs typeface="Times New Roman" panose="02020603050405020304" pitchFamily="18" charset="0"/>
                <a:sym typeface="+mn-ea"/>
              </a:rPr>
              <a:t>级数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  <a:sym typeface="+mn-ea"/>
              </a:rPr>
              <a:t> 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57349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11187" y="1782763"/>
            <a:ext cx="5686425" cy="762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7350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12775" y="3001963"/>
            <a:ext cx="9144000" cy="1752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7351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66737" y="5211763"/>
            <a:ext cx="5353050" cy="762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Rectangle 6"/>
          <p:cNvSpPr/>
          <p:nvPr/>
        </p:nvSpPr>
        <p:spPr>
          <a:xfrm>
            <a:off x="-696912" y="1755775"/>
            <a:ext cx="2316163" cy="3998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1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46100" y="1066800"/>
            <a:ext cx="6162675" cy="952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8373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9900" y="2409825"/>
            <a:ext cx="5934075" cy="9429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8374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60375" y="3924300"/>
            <a:ext cx="7686675" cy="952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8375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22275" y="5305425"/>
            <a:ext cx="4829175" cy="714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Rectangle 6"/>
          <p:cNvSpPr/>
          <p:nvPr/>
        </p:nvSpPr>
        <p:spPr>
          <a:xfrm>
            <a:off x="-900112" y="1066800"/>
            <a:ext cx="2808288" cy="4738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152400" y="914400"/>
            <a:ext cx="48006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ea"/>
                <a:ea typeface="+mj-ea"/>
                <a:cs typeface="Times New Roman" panose="02020603050405020304" pitchFamily="18" charset="0"/>
                <a:sym typeface="+mn-ea"/>
              </a:rPr>
              <a:t>3. 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ea"/>
                <a:ea typeface="+mj-ea"/>
                <a:cs typeface="Times New Roman" panose="02020603050405020304" pitchFamily="18" charset="0"/>
                <a:sym typeface="+mn-ea"/>
              </a:rPr>
              <a:t>和的界限</a:t>
            </a:r>
            <a:endParaRPr kumimoji="1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ea"/>
              <a:ea typeface="+mj-ea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59397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" y="1844675"/>
            <a:ext cx="4267200" cy="80962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59401" name="Group 9"/>
          <p:cNvGrpSpPr/>
          <p:nvPr/>
        </p:nvGrpSpPr>
        <p:grpSpPr>
          <a:xfrm>
            <a:off x="152400" y="2636838"/>
            <a:ext cx="8915400" cy="3286125"/>
            <a:chOff x="96" y="1661"/>
            <a:chExt cx="5616" cy="2070"/>
          </a:xfrm>
        </p:grpSpPr>
        <p:pic>
          <p:nvPicPr>
            <p:cNvPr id="118788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" y="1661"/>
              <a:ext cx="5616" cy="207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18789" name="Text Box 7"/>
            <p:cNvSpPr txBox="1"/>
            <p:nvPr/>
          </p:nvSpPr>
          <p:spPr>
            <a:xfrm>
              <a:off x="1791" y="1706"/>
              <a:ext cx="408" cy="327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t">
              <a:spAutoFit/>
            </a:bodyPr>
            <a:lstStyle/>
            <a:p>
              <a:pPr algn="ctr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3/2</a:t>
              </a:r>
              <a:endPara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809" name="Picture 4"/>
          <p:cNvPicPr>
            <a:picLocks noChangeAspect="1"/>
          </p:cNvPicPr>
          <p:nvPr/>
        </p:nvPicPr>
        <p:blipFill rotWithShape="1">
          <a:blip r:embed="rId1"/>
          <a:srcRect r="16575"/>
          <a:stretch>
            <a:fillRect/>
          </a:stretch>
        </p:blipFill>
        <p:spPr>
          <a:xfrm>
            <a:off x="47625" y="1200150"/>
            <a:ext cx="4092327" cy="781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0421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5500"/>
            <a:ext cx="9144000" cy="1028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0422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14800"/>
            <a:ext cx="8991600" cy="476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0423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876800"/>
            <a:ext cx="9144000" cy="857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1514" y="1200357"/>
            <a:ext cx="628571" cy="6666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>
            <a:spLocks noGrp="1"/>
          </p:cNvSpPr>
          <p:nvPr>
            <p:ph type="title"/>
          </p:nvPr>
        </p:nvSpPr>
        <p:spPr>
          <a:xfrm>
            <a:off x="2362200" y="115888"/>
            <a:ext cx="4419600" cy="838200"/>
          </a:xfrm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直接求和的界限 </a:t>
            </a:r>
            <a:endParaRPr lang="zh-CN" altLang="en-US" kern="12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1445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066800"/>
            <a:ext cx="3524250" cy="9048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46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0"/>
            <a:ext cx="4238625" cy="10001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47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19400"/>
            <a:ext cx="9144000" cy="809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48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288" y="3429000"/>
            <a:ext cx="7143750" cy="3162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57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990600"/>
            <a:ext cx="4095750" cy="9239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2469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1200"/>
            <a:ext cx="9144000" cy="1905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2470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33850"/>
            <a:ext cx="6419850" cy="7429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2471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972050"/>
            <a:ext cx="8496300" cy="11239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1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43025"/>
            <a:ext cx="3886200" cy="10191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3493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3200"/>
            <a:ext cx="8972550" cy="2895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90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19200"/>
            <a:ext cx="4171950" cy="714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4517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3" y="2438400"/>
            <a:ext cx="8943975" cy="29337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91440" tIns="45720" rIns="91440" bIns="4572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400" dirty="0">
                <a:solidFill>
                  <a:srgbClr val="898989"/>
                </a:solidFill>
              </a:rPr>
            </a:fld>
            <a:endParaRPr lang="en-US" altLang="zh-CN" sz="1400" dirty="0">
              <a:solidFill>
                <a:srgbClr val="898989"/>
              </a:solidFill>
            </a:endParaRPr>
          </a:p>
        </p:txBody>
      </p:sp>
      <p:sp>
        <p:nvSpPr>
          <p:cNvPr id="79874" name="Rectangle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增长的阶</a:t>
            </a:r>
            <a:endParaRPr lang="en-US" altLang="zh-CN" kern="12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9875" name="Rectangle 3"/>
          <p:cNvSpPr>
            <a:spLocks noGrp="1"/>
          </p:cNvSpPr>
          <p:nvPr>
            <p:ph idx="1"/>
          </p:nvPr>
        </p:nvSpPr>
        <p:spPr>
          <a:xfrm>
            <a:off x="762000" y="1676400"/>
            <a:ext cx="7772400" cy="4114800"/>
          </a:xfrm>
        </p:spPr>
        <p:txBody>
          <a:bodyPr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rgbClr val="7030A0"/>
                </a:solidFill>
              </a:rPr>
              <a:t>如何描述算法的效率？</a:t>
            </a:r>
            <a:endParaRPr lang="en-US" altLang="zh-CN" sz="2800" dirty="0">
              <a:solidFill>
                <a:srgbClr val="7030A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增长率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rgbClr val="7030A0"/>
                </a:solidFill>
              </a:rPr>
              <a:t>忽略低阶项，保留最高阶项</a:t>
            </a:r>
            <a:endParaRPr lang="en-US" altLang="zh-CN" sz="2800" dirty="0">
              <a:solidFill>
                <a:srgbClr val="7030A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rgbClr val="7030A0"/>
                </a:solidFill>
              </a:rPr>
              <a:t>忽略常系数</a:t>
            </a:r>
            <a:endParaRPr lang="en-US" altLang="zh-CN" sz="2800" dirty="0">
              <a:solidFill>
                <a:srgbClr val="7030A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rgbClr val="7030A0"/>
                </a:solidFill>
              </a:rPr>
              <a:t>利用</a:t>
            </a:r>
            <a:r>
              <a:rPr lang="en-US" altLang="zh-CN" sz="2800" dirty="0">
                <a:solidFill>
                  <a:srgbClr val="7030A0"/>
                </a:solidFill>
                <a:sym typeface="Symbol" panose="05050102010706020507" pitchFamily="18" charset="2"/>
              </a:rPr>
              <a:t>(</a:t>
            </a:r>
            <a:r>
              <a:rPr lang="en-US" altLang="zh-CN" sz="2800" i="1" dirty="0">
                <a:solidFill>
                  <a:srgbClr val="7030A0"/>
                </a:solidFill>
                <a:sym typeface="Symbol" panose="05050102010706020507" pitchFamily="18" charset="2"/>
              </a:rPr>
              <a:t>n</a:t>
            </a:r>
            <a:r>
              <a:rPr lang="en-US" altLang="zh-CN" sz="2800" baseline="30000" dirty="0">
                <a:solidFill>
                  <a:srgbClr val="7030A0"/>
                </a:solidFill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solidFill>
                  <a:srgbClr val="7030A0"/>
                </a:solidFill>
                <a:sym typeface="Symbol" panose="05050102010706020507" pitchFamily="18" charset="2"/>
              </a:rPr>
              <a:t>)</a:t>
            </a:r>
            <a:r>
              <a:rPr lang="zh-CN" altLang="en-US" sz="2800" dirty="0">
                <a:solidFill>
                  <a:srgbClr val="7030A0"/>
                </a:solidFill>
                <a:sym typeface="Symbol" panose="05050102010706020507" pitchFamily="18" charset="2"/>
              </a:rPr>
              <a:t>表示插入排序的最坏运行时间</a:t>
            </a:r>
            <a:endParaRPr lang="en-US" altLang="zh-CN" sz="2800" dirty="0">
              <a:solidFill>
                <a:srgbClr val="7030A0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sym typeface="Symbol" panose="05050102010706020507" pitchFamily="18" charset="2"/>
              </a:rPr>
              <a:t>(1), (lg </a:t>
            </a:r>
            <a:r>
              <a:rPr lang="en-US" altLang="zh-CN" sz="2800" i="1" dirty="0">
                <a:sym typeface="Symbol" panose="05050102010706020507" pitchFamily="18" charset="2"/>
              </a:rPr>
              <a:t>n</a:t>
            </a:r>
            <a:r>
              <a:rPr lang="en-US" altLang="zh-CN" sz="2800" dirty="0">
                <a:sym typeface="Symbol" panose="05050102010706020507" pitchFamily="18" charset="2"/>
              </a:rPr>
              <a:t>), (</a:t>
            </a:r>
            <a:r>
              <a:rPr lang="en-US" altLang="zh-CN" sz="2800" i="1" dirty="0">
                <a:sym typeface="Symbol" panose="05050102010706020507" pitchFamily="18" charset="2"/>
              </a:rPr>
              <a:t>n</a:t>
            </a:r>
            <a:r>
              <a:rPr lang="en-US" altLang="zh-CN" sz="2800" dirty="0">
                <a:sym typeface="Symbol" panose="05050102010706020507" pitchFamily="18" charset="2"/>
              </a:rPr>
              <a:t>),(</a:t>
            </a:r>
            <a:r>
              <a:rPr lang="en-US" altLang="zh-CN" sz="2800" i="1" dirty="0">
                <a:sym typeface="Symbol" panose="05050102010706020507" pitchFamily="18" charset="2"/>
              </a:rPr>
              <a:t>n</a:t>
            </a:r>
            <a:r>
              <a:rPr lang="en-US" altLang="zh-CN" sz="2800" dirty="0">
                <a:sym typeface="Symbol" panose="05050102010706020507" pitchFamily="18" charset="2"/>
              </a:rPr>
              <a:t>), (</a:t>
            </a:r>
            <a:r>
              <a:rPr lang="en-US" altLang="zh-CN" sz="2800" i="1" dirty="0">
                <a:sym typeface="Symbol" panose="05050102010706020507" pitchFamily="18" charset="2"/>
              </a:rPr>
              <a:t>n</a:t>
            </a:r>
            <a:r>
              <a:rPr lang="en-US" altLang="zh-CN" sz="2800" dirty="0">
                <a:sym typeface="Symbol" panose="05050102010706020507" pitchFamily="18" charset="2"/>
              </a:rPr>
              <a:t>lg</a:t>
            </a:r>
            <a:r>
              <a:rPr lang="en-US" altLang="zh-CN" sz="2800" i="1" dirty="0">
                <a:sym typeface="Symbol" panose="05050102010706020507" pitchFamily="18" charset="2"/>
              </a:rPr>
              <a:t> n</a:t>
            </a:r>
            <a:r>
              <a:rPr lang="en-US" altLang="zh-CN" sz="2800" dirty="0">
                <a:sym typeface="Symbol" panose="05050102010706020507" pitchFamily="18" charset="2"/>
              </a:rPr>
              <a:t>), (</a:t>
            </a:r>
            <a:r>
              <a:rPr lang="en-US" altLang="zh-CN" sz="2800" i="1" dirty="0">
                <a:sym typeface="Symbol" panose="05050102010706020507" pitchFamily="18" charset="2"/>
              </a:rPr>
              <a:t>n</a:t>
            </a:r>
            <a:r>
              <a:rPr lang="en-US" altLang="zh-CN" sz="2800" baseline="30000" dirty="0"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sym typeface="Symbol" panose="05050102010706020507" pitchFamily="18" charset="2"/>
              </a:rPr>
              <a:t>), (</a:t>
            </a:r>
            <a:r>
              <a:rPr lang="en-US" altLang="zh-CN" sz="2800" i="1" dirty="0">
                <a:sym typeface="Symbol" panose="05050102010706020507" pitchFamily="18" charset="2"/>
              </a:rPr>
              <a:t>n</a:t>
            </a:r>
            <a:r>
              <a:rPr lang="en-US" altLang="zh-CN" sz="2800" baseline="30000" dirty="0">
                <a:sym typeface="Symbol" panose="05050102010706020507" pitchFamily="18" charset="2"/>
              </a:rPr>
              <a:t>3</a:t>
            </a:r>
            <a:r>
              <a:rPr lang="en-US" altLang="zh-CN" sz="2800" dirty="0">
                <a:sym typeface="Symbol" panose="05050102010706020507" pitchFamily="18" charset="2"/>
              </a:rPr>
              <a:t>), (2</a:t>
            </a:r>
            <a:r>
              <a:rPr lang="en-US" altLang="zh-CN" sz="2800" i="1" baseline="30000" dirty="0">
                <a:sym typeface="Symbol" panose="05050102010706020507" pitchFamily="18" charset="2"/>
              </a:rPr>
              <a:t>n</a:t>
            </a:r>
            <a:r>
              <a:rPr lang="en-US" altLang="zh-CN" sz="2800" dirty="0">
                <a:sym typeface="Symbol" panose="05050102010706020507" pitchFamily="18" charset="2"/>
              </a:rPr>
              <a:t>), (</a:t>
            </a:r>
            <a:r>
              <a:rPr lang="en-US" altLang="zh-CN" sz="2800" i="1" dirty="0">
                <a:sym typeface="Symbol" panose="05050102010706020507" pitchFamily="18" charset="2"/>
              </a:rPr>
              <a:t>n</a:t>
            </a:r>
            <a:r>
              <a:rPr lang="en-US" altLang="zh-CN" sz="2800" dirty="0">
                <a:sym typeface="Symbol" panose="05050102010706020507" pitchFamily="18" charset="2"/>
              </a:rPr>
              <a:t>!)</a:t>
            </a:r>
            <a:endParaRPr lang="en-US" altLang="zh-CN" sz="2800" dirty="0">
              <a:sym typeface="Symbol" panose="05050102010706020507" pitchFamily="18" charset="2"/>
            </a:endParaRPr>
          </a:p>
        </p:txBody>
      </p:sp>
      <p:sp>
        <p:nvSpPr>
          <p:cNvPr id="79876" name="Line 4"/>
          <p:cNvSpPr/>
          <p:nvPr/>
        </p:nvSpPr>
        <p:spPr>
          <a:xfrm>
            <a:off x="3779838" y="4005263"/>
            <a:ext cx="152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29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952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5541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77900"/>
            <a:ext cx="3810000" cy="2679700"/>
          </a:xfrm>
          <a:prstGeom prst="rect">
            <a:avLst/>
          </a:prstGeom>
          <a:noFill/>
          <a:ln w="381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65543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936625"/>
            <a:ext cx="3581400" cy="2873375"/>
          </a:xfrm>
          <a:prstGeom prst="rect">
            <a:avLst/>
          </a:prstGeom>
          <a:noFill/>
          <a:ln w="38100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149571" y="3918954"/>
                <a:ext cx="8844857" cy="1100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nary>
                                <m:nary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𝑑𝑥</m:t>
                                  </m:r>
                                </m:e>
                              </m:nary>
                            </m:e>
                          </m:nary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71" y="3918954"/>
                <a:ext cx="8844857" cy="110055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228600" y="5510768"/>
                <a:ext cx="5434629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nary>
                                <m:nary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𝑑𝑥</m:t>
                                  </m:r>
                                </m:e>
                              </m:nary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5510768"/>
                <a:ext cx="5434629" cy="100822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3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828800"/>
            <a:ext cx="9144000" cy="9239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656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3581400"/>
            <a:ext cx="8686800" cy="1219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91440" tIns="45720" rIns="91440" bIns="4572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400" dirty="0">
                <a:solidFill>
                  <a:srgbClr val="898989"/>
                </a:solidFill>
              </a:rPr>
            </a:fld>
            <a:endParaRPr lang="en-US" altLang="zh-CN" sz="1400" dirty="0">
              <a:solidFill>
                <a:srgbClr val="898989"/>
              </a:solidFill>
            </a:endParaRPr>
          </a:p>
        </p:txBody>
      </p:sp>
      <p:sp>
        <p:nvSpPr>
          <p:cNvPr id="81922" name="Rectangle 2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1143000"/>
          </a:xfrm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增长函数</a:t>
            </a:r>
            <a:endParaRPr lang="en-US" altLang="zh-CN" kern="12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1923" name="Rectangle 3"/>
          <p:cNvSpPr>
            <a:spLocks noGrp="1"/>
          </p:cNvSpPr>
          <p:nvPr>
            <p:ph idx="1"/>
          </p:nvPr>
        </p:nvSpPr>
        <p:spPr>
          <a:xfrm>
            <a:off x="609600" y="1600200"/>
            <a:ext cx="7848600" cy="4495800"/>
          </a:xfrm>
        </p:spPr>
        <p:txBody>
          <a:bodyPr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7030A0"/>
                </a:solidFill>
              </a:rPr>
              <a:t>渐进效率</a:t>
            </a:r>
            <a:r>
              <a:rPr lang="en-US" altLang="zh-CN" dirty="0">
                <a:solidFill>
                  <a:srgbClr val="7030A0"/>
                </a:solidFill>
              </a:rPr>
              <a:t>:</a:t>
            </a:r>
            <a:endParaRPr lang="en-US" altLang="zh-CN" dirty="0">
              <a:solidFill>
                <a:srgbClr val="7030A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输入规模非常大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忽略低阶项和常系数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只考虑最高阶</a:t>
            </a:r>
            <a:r>
              <a:rPr lang="en-US" altLang="zh-CN" dirty="0"/>
              <a:t>(</a:t>
            </a:r>
            <a:r>
              <a:rPr lang="zh-CN" altLang="en-US" dirty="0"/>
              <a:t>增长的阶</a:t>
            </a:r>
            <a:r>
              <a:rPr lang="en-US" altLang="zh-CN" dirty="0"/>
              <a:t>)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7030A0"/>
                </a:solidFill>
              </a:rPr>
              <a:t>典型的增长阶</a:t>
            </a:r>
            <a:r>
              <a:rPr lang="en-US" altLang="zh-CN" dirty="0">
                <a:solidFill>
                  <a:srgbClr val="7030A0"/>
                </a:solidFill>
              </a:rPr>
              <a:t>:</a:t>
            </a:r>
            <a:endParaRPr lang="en-US" altLang="zh-CN" dirty="0">
              <a:solidFill>
                <a:srgbClr val="7030A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sym typeface="Symbol" panose="05050102010706020507" pitchFamily="18" charset="2"/>
              </a:rPr>
              <a:t>(1), (lg </a:t>
            </a:r>
            <a:r>
              <a:rPr lang="en-US" altLang="zh-CN" i="1" dirty="0">
                <a:sym typeface="Symbol" panose="05050102010706020507" pitchFamily="18" charset="2"/>
              </a:rPr>
              <a:t>n</a:t>
            </a:r>
            <a:r>
              <a:rPr lang="en-US" altLang="zh-CN" dirty="0">
                <a:sym typeface="Symbol" panose="05050102010706020507" pitchFamily="18" charset="2"/>
              </a:rPr>
              <a:t>), (</a:t>
            </a:r>
            <a:r>
              <a:rPr lang="en-US" altLang="zh-CN" i="1" dirty="0">
                <a:sym typeface="Symbol" panose="05050102010706020507" pitchFamily="18" charset="2"/>
              </a:rPr>
              <a:t>n</a:t>
            </a:r>
            <a:r>
              <a:rPr lang="en-US" altLang="zh-CN" dirty="0">
                <a:sym typeface="Symbol" panose="05050102010706020507" pitchFamily="18" charset="2"/>
              </a:rPr>
              <a:t>),(</a:t>
            </a:r>
            <a:r>
              <a:rPr lang="en-US" altLang="zh-CN" i="1" dirty="0">
                <a:sym typeface="Symbol" panose="05050102010706020507" pitchFamily="18" charset="2"/>
              </a:rPr>
              <a:t>n</a:t>
            </a:r>
            <a:r>
              <a:rPr lang="en-US" altLang="zh-CN" dirty="0">
                <a:sym typeface="Symbol" panose="05050102010706020507" pitchFamily="18" charset="2"/>
              </a:rPr>
              <a:t>), (</a:t>
            </a:r>
            <a:r>
              <a:rPr lang="en-US" altLang="zh-CN" i="1" dirty="0">
                <a:sym typeface="Symbol" panose="05050102010706020507" pitchFamily="18" charset="2"/>
              </a:rPr>
              <a:t>n</a:t>
            </a:r>
            <a:r>
              <a:rPr lang="en-US" altLang="zh-CN" dirty="0">
                <a:sym typeface="Symbol" panose="05050102010706020507" pitchFamily="18" charset="2"/>
              </a:rPr>
              <a:t>lg</a:t>
            </a:r>
            <a:r>
              <a:rPr lang="en-US" altLang="zh-CN" i="1" dirty="0">
                <a:sym typeface="Symbol" panose="05050102010706020507" pitchFamily="18" charset="2"/>
              </a:rPr>
              <a:t> n</a:t>
            </a:r>
            <a:r>
              <a:rPr lang="en-US" altLang="zh-CN" dirty="0">
                <a:sym typeface="Symbol" panose="05050102010706020507" pitchFamily="18" charset="2"/>
              </a:rPr>
              <a:t>), (</a:t>
            </a:r>
            <a:r>
              <a:rPr lang="en-US" altLang="zh-CN" i="1" dirty="0">
                <a:sym typeface="Symbol" panose="05050102010706020507" pitchFamily="18" charset="2"/>
              </a:rPr>
              <a:t>n</a:t>
            </a:r>
            <a:r>
              <a:rPr lang="en-US" altLang="zh-CN" baseline="30000" dirty="0">
                <a:sym typeface="Symbol" panose="05050102010706020507" pitchFamily="18" charset="2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), (</a:t>
            </a:r>
            <a:r>
              <a:rPr lang="en-US" altLang="zh-CN" i="1" dirty="0">
                <a:sym typeface="Symbol" panose="05050102010706020507" pitchFamily="18" charset="2"/>
              </a:rPr>
              <a:t>n</a:t>
            </a:r>
            <a:r>
              <a:rPr lang="en-US" altLang="zh-CN" baseline="30000" dirty="0">
                <a:sym typeface="Symbol" panose="05050102010706020507" pitchFamily="18" charset="2"/>
              </a:rPr>
              <a:t>3</a:t>
            </a:r>
            <a:r>
              <a:rPr lang="en-US" altLang="zh-CN" dirty="0">
                <a:sym typeface="Symbol" panose="05050102010706020507" pitchFamily="18" charset="2"/>
              </a:rPr>
              <a:t>), (2</a:t>
            </a:r>
            <a:r>
              <a:rPr lang="en-US" altLang="zh-CN" i="1" baseline="30000" dirty="0">
                <a:sym typeface="Symbol" panose="05050102010706020507" pitchFamily="18" charset="2"/>
              </a:rPr>
              <a:t>n</a:t>
            </a:r>
            <a:r>
              <a:rPr lang="en-US" altLang="zh-CN" dirty="0">
                <a:sym typeface="Symbol" panose="05050102010706020507" pitchFamily="18" charset="2"/>
              </a:rPr>
              <a:t>), (</a:t>
            </a:r>
            <a:r>
              <a:rPr lang="en-US" altLang="zh-CN" i="1" dirty="0">
                <a:sym typeface="Symbol" panose="05050102010706020507" pitchFamily="18" charset="2"/>
              </a:rPr>
              <a:t>n</a:t>
            </a:r>
            <a:r>
              <a:rPr lang="en-US" altLang="zh-CN" dirty="0">
                <a:sym typeface="Symbol" panose="05050102010706020507" pitchFamily="18" charset="2"/>
              </a:rPr>
              <a:t>!)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7030A0"/>
                </a:solidFill>
                <a:sym typeface="Symbol" panose="05050102010706020507" pitchFamily="18" charset="2"/>
              </a:rPr>
              <a:t>增长的记号</a:t>
            </a:r>
            <a:r>
              <a:rPr lang="en-US" altLang="zh-CN" dirty="0">
                <a:sym typeface="Symbol" panose="05050102010706020507" pitchFamily="18" charset="2"/>
              </a:rPr>
              <a:t>: </a:t>
            </a:r>
            <a:r>
              <a:rPr lang="en-US" altLang="zh-CN" i="1" dirty="0">
                <a:sym typeface="Symbol" panose="05050102010706020507" pitchFamily="18" charset="2"/>
              </a:rPr>
              <a:t>O</a:t>
            </a:r>
            <a:r>
              <a:rPr lang="en-US" altLang="zh-CN" dirty="0">
                <a:sym typeface="Symbol" panose="05050102010706020507" pitchFamily="18" charset="2"/>
              </a:rPr>
              <a:t>, , , </a:t>
            </a:r>
            <a:r>
              <a:rPr lang="en-US" altLang="zh-CN" i="1" dirty="0">
                <a:sym typeface="Symbol" panose="05050102010706020507" pitchFamily="18" charset="2"/>
              </a:rPr>
              <a:t>o</a:t>
            </a:r>
            <a:r>
              <a:rPr lang="en-US" altLang="zh-CN" dirty="0">
                <a:sym typeface="Symbol" panose="05050102010706020507" pitchFamily="18" charset="2"/>
              </a:rPr>
              <a:t>, .</a:t>
            </a:r>
            <a:endParaRPr lang="en-US" altLang="zh-CN" dirty="0"/>
          </a:p>
        </p:txBody>
      </p:sp>
      <p:sp>
        <p:nvSpPr>
          <p:cNvPr id="81924" name="Line 4"/>
          <p:cNvSpPr/>
          <p:nvPr/>
        </p:nvSpPr>
        <p:spPr>
          <a:xfrm>
            <a:off x="4000500" y="4076700"/>
            <a:ext cx="152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ext Box 20"/>
          <p:cNvSpPr txBox="1"/>
          <p:nvPr/>
        </p:nvSpPr>
        <p:spPr>
          <a:xfrm>
            <a:off x="2336800" y="403225"/>
            <a:ext cx="3708400" cy="7699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 defTabSz="914400"/>
            <a:r>
              <a:rPr lang="zh-CN" altLang="en-US" sz="4400" b="1" dirty="0">
                <a:solidFill>
                  <a:srgbClr val="0070C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同阶函数集合 </a:t>
            </a:r>
            <a:endParaRPr lang="zh-CN" altLang="en-US" sz="4400" b="1" dirty="0">
              <a:solidFill>
                <a:srgbClr val="0070C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7832" name="Text Box 27"/>
          <p:cNvSpPr txBox="1">
            <a:spLocks noChangeArrowheads="1"/>
          </p:cNvSpPr>
          <p:nvPr/>
        </p:nvSpPr>
        <p:spPr bwMode="auto">
          <a:xfrm>
            <a:off x="468313" y="1176338"/>
            <a:ext cx="8424863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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</a:t>
            </a:r>
            <a:r>
              <a:rPr kumimoji="1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g(n)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)</a:t>
            </a:r>
            <a:r>
              <a:rPr kumimoji="1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=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{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f</a:t>
            </a:r>
            <a:r>
              <a:rPr kumimoji="1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(n) | c</a:t>
            </a:r>
            <a:r>
              <a:rPr kumimoji="1" lang="en-US" altLang="zh-CN" sz="2800" b="1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1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, c</a:t>
            </a:r>
            <a:r>
              <a:rPr kumimoji="1" lang="en-US" altLang="zh-CN" sz="2800" b="1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1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&gt;0,  n</a:t>
            </a:r>
            <a:r>
              <a:rPr kumimoji="1" lang="en-US" altLang="zh-CN" sz="2800" b="1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0</a:t>
            </a:r>
            <a:r>
              <a:rPr kumimoji="1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, n&gt;n</a:t>
            </a:r>
            <a:r>
              <a:rPr kumimoji="1" lang="en-US" altLang="zh-CN" sz="2800" b="1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0</a:t>
            </a:r>
            <a:r>
              <a:rPr kumimoji="1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, c</a:t>
            </a:r>
            <a:r>
              <a:rPr kumimoji="1" lang="en-US" altLang="zh-CN" sz="2800" b="1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g</a:t>
            </a:r>
            <a:r>
              <a:rPr kumimoji="1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(n)f(n)c</a:t>
            </a:r>
            <a:r>
              <a:rPr kumimoji="1" lang="en-US" altLang="zh-CN" sz="2800" b="1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g</a:t>
            </a:r>
            <a:r>
              <a:rPr kumimoji="1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(n)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} </a:t>
            </a:r>
            <a:endParaRPr kumimoji="1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称为与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g</a:t>
            </a:r>
            <a:r>
              <a:rPr kumimoji="1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(n)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同阶的函数集合。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</a:t>
            </a:r>
            <a:endParaRPr kumimoji="1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如果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f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(</a:t>
            </a:r>
            <a:r>
              <a:rPr kumimoji="1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n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)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∈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(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g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</a:t>
            </a:r>
            <a:r>
              <a:rPr kumimoji="1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n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))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，</a:t>
            </a:r>
            <a:r>
              <a:rPr kumimoji="1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g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</a:t>
            </a:r>
            <a:r>
              <a:rPr kumimoji="1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n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)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与</a:t>
            </a:r>
            <a:r>
              <a:rPr kumimoji="1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f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</a:t>
            </a:r>
            <a:r>
              <a:rPr kumimoji="1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n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)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同阶</a:t>
            </a:r>
            <a:endParaRPr kumimoji="1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f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(</a:t>
            </a:r>
            <a:r>
              <a:rPr kumimoji="1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n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)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∈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(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g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</a:t>
            </a:r>
            <a:r>
              <a:rPr kumimoji="1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n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)) 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，记作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f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(</a:t>
            </a:r>
            <a:r>
              <a:rPr kumimoji="1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n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)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=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(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g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</a:t>
            </a:r>
            <a:r>
              <a:rPr kumimoji="1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n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))</a:t>
            </a:r>
            <a:endParaRPr kumimoji="1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83971" name="Line 4"/>
          <p:cNvSpPr/>
          <p:nvPr/>
        </p:nvSpPr>
        <p:spPr>
          <a:xfrm>
            <a:off x="1600200" y="3581400"/>
            <a:ext cx="0" cy="2209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972" name="Line 5"/>
          <p:cNvSpPr/>
          <p:nvPr/>
        </p:nvSpPr>
        <p:spPr>
          <a:xfrm>
            <a:off x="1600200" y="5791200"/>
            <a:ext cx="5181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973" name="Text Box 6"/>
          <p:cNvSpPr txBox="1"/>
          <p:nvPr/>
        </p:nvSpPr>
        <p:spPr>
          <a:xfrm>
            <a:off x="3962400" y="5943600"/>
            <a:ext cx="22320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= (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))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974" name="Freeform 7"/>
          <p:cNvSpPr/>
          <p:nvPr/>
        </p:nvSpPr>
        <p:spPr>
          <a:xfrm>
            <a:off x="1600200" y="4800600"/>
            <a:ext cx="3352800" cy="990600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0" t="0" r="0" b="0"/>
            <a:pathLst>
              <a:path w="2112" h="624">
                <a:moveTo>
                  <a:pt x="0" y="624"/>
                </a:moveTo>
                <a:cubicBezTo>
                  <a:pt x="112" y="556"/>
                  <a:pt x="224" y="488"/>
                  <a:pt x="288" y="432"/>
                </a:cubicBezTo>
                <a:cubicBezTo>
                  <a:pt x="352" y="376"/>
                  <a:pt x="328" y="312"/>
                  <a:pt x="384" y="288"/>
                </a:cubicBezTo>
                <a:cubicBezTo>
                  <a:pt x="440" y="264"/>
                  <a:pt x="536" y="304"/>
                  <a:pt x="624" y="288"/>
                </a:cubicBezTo>
                <a:cubicBezTo>
                  <a:pt x="712" y="272"/>
                  <a:pt x="848" y="216"/>
                  <a:pt x="912" y="192"/>
                </a:cubicBezTo>
                <a:cubicBezTo>
                  <a:pt x="976" y="168"/>
                  <a:pt x="920" y="168"/>
                  <a:pt x="1008" y="144"/>
                </a:cubicBezTo>
                <a:cubicBezTo>
                  <a:pt x="1096" y="120"/>
                  <a:pt x="1296" y="56"/>
                  <a:pt x="1440" y="48"/>
                </a:cubicBezTo>
                <a:cubicBezTo>
                  <a:pt x="1584" y="40"/>
                  <a:pt x="1760" y="104"/>
                  <a:pt x="1872" y="96"/>
                </a:cubicBezTo>
                <a:cubicBezTo>
                  <a:pt x="1984" y="88"/>
                  <a:pt x="2072" y="16"/>
                  <a:pt x="2112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3975" name="Freeform 8"/>
          <p:cNvSpPr/>
          <p:nvPr/>
        </p:nvSpPr>
        <p:spPr>
          <a:xfrm>
            <a:off x="1600200" y="3733800"/>
            <a:ext cx="3048000" cy="2057400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0" t="0" r="0" b="0"/>
            <a:pathLst>
              <a:path w="1920" h="1296">
                <a:moveTo>
                  <a:pt x="0" y="1296"/>
                </a:moveTo>
                <a:cubicBezTo>
                  <a:pt x="36" y="1060"/>
                  <a:pt x="72" y="824"/>
                  <a:pt x="144" y="720"/>
                </a:cubicBezTo>
                <a:cubicBezTo>
                  <a:pt x="216" y="616"/>
                  <a:pt x="336" y="712"/>
                  <a:pt x="432" y="672"/>
                </a:cubicBezTo>
                <a:cubicBezTo>
                  <a:pt x="528" y="632"/>
                  <a:pt x="624" y="520"/>
                  <a:pt x="720" y="480"/>
                </a:cubicBezTo>
                <a:cubicBezTo>
                  <a:pt x="816" y="440"/>
                  <a:pt x="928" y="456"/>
                  <a:pt x="1008" y="432"/>
                </a:cubicBezTo>
                <a:cubicBezTo>
                  <a:pt x="1088" y="408"/>
                  <a:pt x="1104" y="352"/>
                  <a:pt x="1200" y="336"/>
                </a:cubicBezTo>
                <a:cubicBezTo>
                  <a:pt x="1296" y="320"/>
                  <a:pt x="1464" y="392"/>
                  <a:pt x="1584" y="336"/>
                </a:cubicBezTo>
                <a:cubicBezTo>
                  <a:pt x="1704" y="280"/>
                  <a:pt x="1864" y="56"/>
                  <a:pt x="192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3976" name="Freeform 9"/>
          <p:cNvSpPr/>
          <p:nvPr/>
        </p:nvSpPr>
        <p:spPr>
          <a:xfrm>
            <a:off x="1600200" y="4343400"/>
            <a:ext cx="3200400" cy="1079500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0" t="0" r="0" b="0"/>
            <a:pathLst>
              <a:path w="2016" h="680">
                <a:moveTo>
                  <a:pt x="0" y="480"/>
                </a:moveTo>
                <a:cubicBezTo>
                  <a:pt x="52" y="516"/>
                  <a:pt x="104" y="552"/>
                  <a:pt x="144" y="576"/>
                </a:cubicBezTo>
                <a:cubicBezTo>
                  <a:pt x="184" y="600"/>
                  <a:pt x="208" y="632"/>
                  <a:pt x="240" y="624"/>
                </a:cubicBezTo>
                <a:cubicBezTo>
                  <a:pt x="272" y="616"/>
                  <a:pt x="304" y="520"/>
                  <a:pt x="336" y="528"/>
                </a:cubicBezTo>
                <a:cubicBezTo>
                  <a:pt x="368" y="536"/>
                  <a:pt x="400" y="680"/>
                  <a:pt x="432" y="672"/>
                </a:cubicBezTo>
                <a:cubicBezTo>
                  <a:pt x="464" y="664"/>
                  <a:pt x="480" y="528"/>
                  <a:pt x="528" y="480"/>
                </a:cubicBezTo>
                <a:cubicBezTo>
                  <a:pt x="576" y="432"/>
                  <a:pt x="608" y="432"/>
                  <a:pt x="720" y="384"/>
                </a:cubicBezTo>
                <a:cubicBezTo>
                  <a:pt x="832" y="336"/>
                  <a:pt x="1096" y="224"/>
                  <a:pt x="1200" y="192"/>
                </a:cubicBezTo>
                <a:cubicBezTo>
                  <a:pt x="1304" y="160"/>
                  <a:pt x="1288" y="208"/>
                  <a:pt x="1344" y="192"/>
                </a:cubicBezTo>
                <a:cubicBezTo>
                  <a:pt x="1400" y="176"/>
                  <a:pt x="1424" y="128"/>
                  <a:pt x="1536" y="96"/>
                </a:cubicBezTo>
                <a:cubicBezTo>
                  <a:pt x="1648" y="64"/>
                  <a:pt x="1936" y="16"/>
                  <a:pt x="2016" y="0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3977" name="Line 12"/>
          <p:cNvSpPr/>
          <p:nvPr/>
        </p:nvSpPr>
        <p:spPr>
          <a:xfrm>
            <a:off x="2362200" y="4800600"/>
            <a:ext cx="0" cy="9906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83978" name="Text Box 13"/>
          <p:cNvSpPr txBox="1"/>
          <p:nvPr/>
        </p:nvSpPr>
        <p:spPr>
          <a:xfrm>
            <a:off x="6918325" y="55276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979" name="Text Box 14"/>
          <p:cNvSpPr txBox="1"/>
          <p:nvPr/>
        </p:nvSpPr>
        <p:spPr>
          <a:xfrm>
            <a:off x="2133600" y="5715000"/>
            <a:ext cx="438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980" name="Text Box 15"/>
          <p:cNvSpPr txBox="1"/>
          <p:nvPr/>
        </p:nvSpPr>
        <p:spPr>
          <a:xfrm>
            <a:off x="5013325" y="4438650"/>
            <a:ext cx="11747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32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981" name="Text Box 16"/>
          <p:cNvSpPr txBox="1"/>
          <p:nvPr/>
        </p:nvSpPr>
        <p:spPr>
          <a:xfrm>
            <a:off x="4724400" y="3429000"/>
            <a:ext cx="11747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32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982" name="Text Box 17"/>
          <p:cNvSpPr txBox="1"/>
          <p:nvPr/>
        </p:nvSpPr>
        <p:spPr>
          <a:xfrm>
            <a:off x="4953000" y="3962400"/>
            <a:ext cx="769938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91440" tIns="45720" rIns="91440" bIns="4572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400" dirty="0">
                <a:solidFill>
                  <a:srgbClr val="898989"/>
                </a:solidFill>
              </a:rPr>
            </a:fld>
            <a:endParaRPr lang="en-US" altLang="zh-CN" sz="1400" dirty="0">
              <a:solidFill>
                <a:srgbClr val="898989"/>
              </a:solidFill>
            </a:endParaRPr>
          </a:p>
        </p:txBody>
      </p:sp>
      <p:sp>
        <p:nvSpPr>
          <p:cNvPr id="86018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 wrap="square" lIns="91440" tIns="45720" rIns="91440" bIns="45720" anchor="ctr"/>
          <a:lstStyle/>
          <a:p>
            <a:pPr eaLnBrk="1" hangingPunct="1"/>
            <a:r>
              <a:rPr lang="en-US" altLang="zh-CN" kern="1200" dirty="0">
                <a:solidFill>
                  <a:srgbClr val="0070C0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(</a:t>
            </a:r>
            <a:r>
              <a:rPr lang="en-US" altLang="zh-CN" i="1" kern="1200" dirty="0">
                <a:solidFill>
                  <a:srgbClr val="0070C0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g</a:t>
            </a:r>
            <a:r>
              <a:rPr lang="en-US" altLang="zh-CN" kern="1200" dirty="0">
                <a:solidFill>
                  <a:srgbClr val="0070C0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(</a:t>
            </a:r>
            <a:r>
              <a:rPr lang="en-US" altLang="zh-CN" i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n</a:t>
            </a:r>
            <a:r>
              <a:rPr lang="en-US" altLang="zh-CN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)</a:t>
            </a:r>
            <a:r>
              <a:rPr lang="en-US" altLang="zh-CN" kern="1200" dirty="0">
                <a:solidFill>
                  <a:srgbClr val="0070C0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) </a:t>
            </a:r>
            <a:r>
              <a:rPr lang="zh-CN" altLang="en-US" kern="1200" dirty="0">
                <a:solidFill>
                  <a:srgbClr val="0070C0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函数的例子</a:t>
            </a:r>
            <a:endParaRPr lang="en-US" altLang="zh-CN" kern="1200" dirty="0">
              <a:solidFill>
                <a:srgbClr val="0070C0"/>
              </a:solidFill>
              <a:latin typeface="+mj-lt"/>
              <a:ea typeface="+mj-ea"/>
              <a:cs typeface="+mj-cs"/>
              <a:sym typeface="Symbol" panose="05050102010706020507" pitchFamily="18" charset="2"/>
            </a:endParaRPr>
          </a:p>
        </p:txBody>
      </p:sp>
      <p:sp>
        <p:nvSpPr>
          <p:cNvPr id="86019" name="Rectangle 3"/>
          <p:cNvSpPr>
            <a:spLocks noGrp="1"/>
          </p:cNvSpPr>
          <p:nvPr>
            <p:ph idx="1"/>
          </p:nvPr>
        </p:nvSpPr>
        <p:spPr>
          <a:xfrm>
            <a:off x="395288" y="1484313"/>
            <a:ext cx="8278812" cy="4876800"/>
          </a:xfrm>
        </p:spPr>
        <p:txBody>
          <a:bodyPr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</a:rPr>
              <a:t>证明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</a:rPr>
              <a:t> 1/2</a:t>
            </a:r>
            <a:r>
              <a:rPr lang="en-US" altLang="zh-CN" sz="2800" i="1" dirty="0">
                <a:solidFill>
                  <a:srgbClr val="7030A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aseline="30000" dirty="0">
                <a:solidFill>
                  <a:srgbClr val="7030A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</a:rPr>
              <a:t> – 3</a:t>
            </a:r>
            <a:r>
              <a:rPr lang="en-US" altLang="zh-CN" sz="2800" i="1" dirty="0">
                <a:solidFill>
                  <a:srgbClr val="7030A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(</a:t>
            </a:r>
            <a:r>
              <a:rPr lang="en-US" altLang="zh-CN" sz="2800" i="1" dirty="0">
                <a:solidFill>
                  <a:srgbClr val="7030A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aseline="30000" dirty="0">
                <a:solidFill>
                  <a:srgbClr val="7030A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).</a:t>
            </a:r>
            <a:endParaRPr lang="en-US" altLang="zh-CN" sz="2800" dirty="0">
              <a:solidFill>
                <a:srgbClr val="7030A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</a:rPr>
              <a:t>1 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baseline="30000" dirty="0">
                <a:latin typeface="Times New Roman" panose="02020603050405020304" pitchFamily="18" charset="0"/>
              </a:rPr>
              <a:t>2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dirty="0">
                <a:latin typeface="Times New Roman" panose="02020603050405020304" pitchFamily="18" charset="0"/>
              </a:rPr>
              <a:t>1/2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 – 3</a:t>
            </a:r>
            <a:r>
              <a:rPr lang="en-US" altLang="zh-CN" i="1" dirty="0">
                <a:latin typeface="Times New Roman" panose="02020603050405020304" pitchFamily="18" charset="0"/>
              </a:rPr>
              <a:t>n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</a:rPr>
              <a:t>2 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endParaRPr lang="en-US" altLang="zh-CN" baseline="30000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aseline="30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dirty="0">
                <a:latin typeface="Times New Roman" panose="02020603050405020304" pitchFamily="18" charset="0"/>
              </a:rPr>
              <a:t>1/2 – 3/</a:t>
            </a:r>
            <a:r>
              <a:rPr lang="en-US" altLang="zh-CN" i="1" dirty="0">
                <a:latin typeface="Times New Roman" panose="02020603050405020304" pitchFamily="18" charset="0"/>
              </a:rPr>
              <a:t>n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</a:rPr>
              <a:t>2 </a:t>
            </a:r>
            <a:endParaRPr lang="en-US" altLang="zh-CN" baseline="-25000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对于任意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0, 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</a:rPr>
              <a:t>2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 </a:t>
            </a:r>
            <a:r>
              <a:rPr lang="en-US" altLang="zh-CN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½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;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且对于任意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7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aseline="30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 1/14 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因此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aseline="30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= 1/14, 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</a:rPr>
              <a:t>2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½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,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=7.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</a:rPr>
              <a:t>证明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</a:rPr>
              <a:t> 6</a:t>
            </a:r>
            <a:r>
              <a:rPr lang="en-US" altLang="zh-CN" sz="2800" i="1" dirty="0">
                <a:solidFill>
                  <a:srgbClr val="7030A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aseline="30000" dirty="0">
                <a:solidFill>
                  <a:srgbClr val="7030A0"/>
                </a:solidFill>
                <a:latin typeface="Times New Roman" panose="02020603050405020304" pitchFamily="18" charset="0"/>
              </a:rPr>
              <a:t>3 </a:t>
            </a:r>
            <a:r>
              <a:rPr lang="en-US" altLang="zh-CN" sz="2800" baseline="30000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(</a:t>
            </a:r>
            <a:r>
              <a:rPr lang="en-US" altLang="zh-CN" sz="2800" i="1" dirty="0">
                <a:solidFill>
                  <a:srgbClr val="7030A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aseline="30000" dirty="0">
                <a:solidFill>
                  <a:srgbClr val="7030A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).</a:t>
            </a:r>
            <a:endParaRPr lang="en-US" altLang="zh-CN" sz="2800" dirty="0">
              <a:solidFill>
                <a:srgbClr val="7030A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/>
            <a:r>
              <a:rPr lang="zh-CN" altLang="en-US" sz="2400" dirty="0">
                <a:latin typeface="Times New Roman" panose="02020603050405020304" pitchFamily="18" charset="0"/>
              </a:rPr>
              <a:t>如果存在</a:t>
            </a:r>
            <a:r>
              <a:rPr lang="en-US" altLang="zh-CN" sz="2400" i="1" dirty="0">
                <a:latin typeface="Times New Roman" panose="02020603050405020304" pitchFamily="18" charset="0"/>
              </a:rPr>
              <a:t>c</a:t>
            </a:r>
            <a:r>
              <a:rPr lang="en-US" altLang="zh-CN" sz="2400" i="1" baseline="-30000" dirty="0"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</a:rPr>
              <a:t>、</a:t>
            </a:r>
            <a:r>
              <a:rPr lang="en-US" altLang="zh-CN" sz="2400" i="1" dirty="0">
                <a:latin typeface="Times New Roman" panose="02020603050405020304" pitchFamily="18" charset="0"/>
              </a:rPr>
              <a:t>c</a:t>
            </a:r>
            <a:r>
              <a:rPr lang="en-US" altLang="zh-CN" sz="2400" i="1" baseline="-30000" dirty="0">
                <a:latin typeface="Times New Roman" panose="02020603050405020304" pitchFamily="18" charset="0"/>
              </a:rPr>
              <a:t>2 </a:t>
            </a:r>
            <a:r>
              <a:rPr lang="en-US" altLang="zh-CN" sz="2400" dirty="0">
                <a:latin typeface="Times New Roman" panose="02020603050405020304" pitchFamily="18" charset="0"/>
              </a:rPr>
              <a:t>&gt;</a:t>
            </a:r>
            <a:r>
              <a:rPr lang="en-US" altLang="zh-CN" sz="2400" i="1" dirty="0">
                <a:latin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</a:rPr>
              <a:t>n</a:t>
            </a:r>
            <a:r>
              <a:rPr lang="en-US" altLang="zh-CN" sz="2400" i="1" baseline="-30000" dirty="0">
                <a:latin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</a:rPr>
              <a:t>使得当</a:t>
            </a:r>
            <a:r>
              <a:rPr lang="en-US" altLang="zh-CN" sz="2400" i="1" dirty="0">
                <a:latin typeface="Times New Roman" panose="02020603050405020304" pitchFamily="18" charset="0"/>
              </a:rPr>
              <a:t>n</a:t>
            </a:r>
            <a:r>
              <a:rPr lang="en-US" altLang="zh-CN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2400" i="1" dirty="0">
                <a:latin typeface="Times New Roman" panose="02020603050405020304" pitchFamily="18" charset="0"/>
              </a:rPr>
              <a:t>n</a:t>
            </a:r>
            <a:r>
              <a:rPr lang="en-US" altLang="zh-CN" sz="2400" i="1" baseline="-30000" dirty="0">
                <a:latin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</a:rPr>
              <a:t>时，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i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i="1" dirty="0">
                <a:latin typeface="Times New Roman" panose="02020603050405020304" pitchFamily="18" charset="0"/>
              </a:rPr>
              <a:t>6n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i="1" baseline="-30000" dirty="0">
                <a:latin typeface="Times New Roman" panose="02020603050405020304" pitchFamily="18" charset="0"/>
              </a:rPr>
              <a:t>2 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2 </a:t>
            </a:r>
            <a:r>
              <a:rPr lang="zh-CN" altLang="en-US" dirty="0">
                <a:latin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当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&gt;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i="1" baseline="-30000" dirty="0">
                <a:latin typeface="Times New Roman" panose="02020603050405020304" pitchFamily="18" charset="0"/>
              </a:rPr>
              <a:t>2 </a:t>
            </a:r>
            <a:r>
              <a:rPr lang="en-US" altLang="zh-CN" dirty="0">
                <a:latin typeface="Times New Roman" panose="02020603050405020304" pitchFamily="18" charset="0"/>
              </a:rPr>
              <a:t>/6</a:t>
            </a:r>
            <a:r>
              <a:rPr lang="zh-CN" altLang="en-US" dirty="0">
                <a:latin typeface="Times New Roman" panose="02020603050405020304" pitchFamily="18" charset="0"/>
              </a:rPr>
              <a:t>时，</a:t>
            </a:r>
            <a:r>
              <a:rPr lang="en-US" altLang="zh-CN" i="1" dirty="0">
                <a:latin typeface="Times New Roman" panose="02020603050405020304" pitchFamily="18" charset="0"/>
              </a:rPr>
              <a:t>n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i="1" baseline="-30000" dirty="0">
                <a:latin typeface="Times New Roman" panose="02020603050405020304" pitchFamily="18" charset="0"/>
              </a:rPr>
              <a:t>2 </a:t>
            </a:r>
            <a:r>
              <a:rPr lang="en-US" altLang="zh-CN" dirty="0">
                <a:latin typeface="Times New Roman" panose="02020603050405020304" pitchFamily="18" charset="0"/>
              </a:rPr>
              <a:t>/6</a:t>
            </a:r>
            <a:r>
              <a:rPr lang="zh-CN" altLang="en-US" dirty="0">
                <a:latin typeface="Times New Roman" panose="02020603050405020304" pitchFamily="18" charset="0"/>
              </a:rPr>
              <a:t>，矛盾。 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800" dirty="0">
              <a:solidFill>
                <a:srgbClr val="7030A0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itle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pPr eaLnBrk="1" hangingPunct="1"/>
            <a:r>
              <a:rPr lang="en-US" altLang="zh-CN" kern="1200" dirty="0">
                <a:solidFill>
                  <a:srgbClr val="0070C0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(</a:t>
            </a:r>
            <a:r>
              <a:rPr lang="en-US" altLang="zh-CN" i="1" kern="1200" dirty="0">
                <a:solidFill>
                  <a:srgbClr val="0070C0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g</a:t>
            </a:r>
            <a:r>
              <a:rPr lang="en-US" altLang="zh-CN" kern="1200" dirty="0">
                <a:solidFill>
                  <a:srgbClr val="0070C0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(</a:t>
            </a:r>
            <a:r>
              <a:rPr lang="en-US" altLang="zh-CN" i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n</a:t>
            </a:r>
            <a:r>
              <a:rPr lang="en-US" altLang="zh-CN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)</a:t>
            </a:r>
            <a:r>
              <a:rPr lang="en-US" altLang="zh-CN" kern="1200" dirty="0">
                <a:solidFill>
                  <a:srgbClr val="0070C0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) </a:t>
            </a:r>
            <a:r>
              <a:rPr lang="zh-CN" altLang="en-US" kern="1200" dirty="0">
                <a:solidFill>
                  <a:srgbClr val="0070C0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函数的例子</a:t>
            </a:r>
            <a:endParaRPr lang="zh-CN" altLang="en-US" kern="12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8066" name="Content Placeholder 2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ym typeface="Symbol" panose="05050102010706020507" pitchFamily="18" charset="2"/>
              </a:rPr>
              <a:t>通常</a:t>
            </a:r>
            <a:r>
              <a:rPr lang="en-US" altLang="zh-CN" sz="2800" i="1" dirty="0">
                <a:sym typeface="Symbol" panose="05050102010706020507" pitchFamily="18" charset="2"/>
              </a:rPr>
              <a:t>f</a:t>
            </a:r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sym typeface="Symbol" panose="05050102010706020507" pitchFamily="18" charset="2"/>
              </a:rPr>
              <a:t>n</a:t>
            </a:r>
            <a:r>
              <a:rPr lang="en-US" altLang="zh-CN" sz="2800" dirty="0">
                <a:sym typeface="Symbol" panose="05050102010706020507" pitchFamily="18" charset="2"/>
              </a:rPr>
              <a:t>)=</a:t>
            </a:r>
            <a:r>
              <a:rPr lang="en-US" altLang="zh-CN" sz="2800" i="1" dirty="0">
                <a:sym typeface="Symbol" panose="05050102010706020507" pitchFamily="18" charset="2"/>
              </a:rPr>
              <a:t>an</a:t>
            </a:r>
            <a:r>
              <a:rPr lang="en-US" altLang="zh-CN" sz="2800" baseline="30000" dirty="0"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sym typeface="Symbol" panose="05050102010706020507" pitchFamily="18" charset="2"/>
              </a:rPr>
              <a:t>+</a:t>
            </a:r>
            <a:r>
              <a:rPr lang="en-US" altLang="zh-CN" sz="2800" i="1" dirty="0">
                <a:sym typeface="Symbol" panose="05050102010706020507" pitchFamily="18" charset="2"/>
              </a:rPr>
              <a:t>bn</a:t>
            </a:r>
            <a:r>
              <a:rPr lang="en-US" altLang="zh-CN" sz="2800" dirty="0">
                <a:sym typeface="Symbol" panose="05050102010706020507" pitchFamily="18" charset="2"/>
              </a:rPr>
              <a:t>+</a:t>
            </a:r>
            <a:r>
              <a:rPr lang="en-US" altLang="zh-CN" sz="2800" i="1" dirty="0">
                <a:sym typeface="Symbol" panose="05050102010706020507" pitchFamily="18" charset="2"/>
              </a:rPr>
              <a:t>c</a:t>
            </a:r>
            <a:r>
              <a:rPr lang="en-US" altLang="zh-CN" sz="2800" dirty="0">
                <a:sym typeface="Symbol" panose="05050102010706020507" pitchFamily="18" charset="2"/>
              </a:rPr>
              <a:t> = (</a:t>
            </a:r>
            <a:r>
              <a:rPr lang="en-US" altLang="zh-CN" sz="2800" i="1" dirty="0"/>
              <a:t>n</a:t>
            </a:r>
            <a:r>
              <a:rPr lang="en-US" altLang="zh-CN" sz="2800" baseline="30000" dirty="0"/>
              <a:t>2</a:t>
            </a:r>
            <a:r>
              <a:rPr lang="en-US" altLang="zh-CN" sz="2800" dirty="0">
                <a:sym typeface="Symbol" panose="05050102010706020507" pitchFamily="18" charset="2"/>
              </a:rPr>
              <a:t>), </a:t>
            </a:r>
            <a:r>
              <a:rPr lang="zh-CN" altLang="en-US" sz="2800" dirty="0">
                <a:sym typeface="Symbol" panose="05050102010706020507" pitchFamily="18" charset="2"/>
              </a:rPr>
              <a:t>其中</a:t>
            </a:r>
            <a:r>
              <a:rPr lang="en-US" altLang="zh-CN" sz="2800" i="1" dirty="0">
                <a:sym typeface="Symbol" panose="05050102010706020507" pitchFamily="18" charset="2"/>
              </a:rPr>
              <a:t>a</a:t>
            </a:r>
            <a:r>
              <a:rPr lang="en-US" altLang="zh-CN" sz="2800" dirty="0">
                <a:sym typeface="Symbol" panose="05050102010706020507" pitchFamily="18" charset="2"/>
              </a:rPr>
              <a:t>,</a:t>
            </a:r>
            <a:r>
              <a:rPr lang="en-US" altLang="zh-CN" sz="2800" i="1" dirty="0">
                <a:sym typeface="Symbol" panose="05050102010706020507" pitchFamily="18" charset="2"/>
              </a:rPr>
              <a:t>b</a:t>
            </a:r>
            <a:r>
              <a:rPr lang="en-US" altLang="zh-CN" sz="2800" dirty="0">
                <a:sym typeface="Symbol" panose="05050102010706020507" pitchFamily="18" charset="2"/>
              </a:rPr>
              <a:t>,</a:t>
            </a:r>
            <a:r>
              <a:rPr lang="en-US" altLang="zh-CN" sz="2800" i="1" dirty="0">
                <a:sym typeface="Symbol" panose="05050102010706020507" pitchFamily="18" charset="2"/>
              </a:rPr>
              <a:t>c</a:t>
            </a:r>
            <a:r>
              <a:rPr lang="zh-CN" altLang="en-US" sz="2800" dirty="0">
                <a:sym typeface="Symbol" panose="05050102010706020507" pitchFamily="18" charset="2"/>
              </a:rPr>
              <a:t>是常数且</a:t>
            </a:r>
            <a:r>
              <a:rPr lang="en-US" altLang="zh-CN" sz="2800" dirty="0"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sym typeface="Symbol" panose="05050102010706020507" pitchFamily="18" charset="2"/>
              </a:rPr>
              <a:t>a</a:t>
            </a:r>
            <a:r>
              <a:rPr lang="en-US" altLang="zh-CN" sz="2800" dirty="0">
                <a:sym typeface="Symbol" panose="05050102010706020507" pitchFamily="18" charset="2"/>
              </a:rPr>
              <a:t>&gt;0.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i="1" dirty="0"/>
              <a:t>p</a:t>
            </a:r>
            <a:r>
              <a:rPr lang="en-US" altLang="zh-CN" sz="2800" dirty="0"/>
              <a:t>(</a:t>
            </a:r>
            <a:r>
              <a:rPr lang="en-US" altLang="zh-CN" sz="2800" i="1" dirty="0"/>
              <a:t>n</a:t>
            </a:r>
            <a:r>
              <a:rPr lang="en-US" altLang="zh-CN" sz="2800" dirty="0"/>
              <a:t>) = </a:t>
            </a:r>
            <a:r>
              <a:rPr lang="en-US" altLang="zh-CN" sz="2800" dirty="0">
                <a:sym typeface="Symbol" panose="05050102010706020507" pitchFamily="18" charset="2"/>
              </a:rPr>
              <a:t></a:t>
            </a:r>
            <a:r>
              <a:rPr lang="en-US" altLang="zh-CN" sz="2800" i="1" baseline="-25000" dirty="0">
                <a:sym typeface="Symbol" panose="05050102010706020507" pitchFamily="18" charset="2"/>
              </a:rPr>
              <a:t>i</a:t>
            </a:r>
            <a:r>
              <a:rPr lang="en-US" altLang="zh-CN" sz="2800" baseline="-25000" dirty="0">
                <a:sym typeface="Symbol" panose="05050102010706020507" pitchFamily="18" charset="2"/>
              </a:rPr>
              <a:t>=0</a:t>
            </a:r>
            <a:r>
              <a:rPr lang="en-US" altLang="zh-CN" sz="2800" i="1" baseline="30000" dirty="0">
                <a:sym typeface="Symbol" panose="05050102010706020507" pitchFamily="18" charset="2"/>
              </a:rPr>
              <a:t>d</a:t>
            </a:r>
            <a:r>
              <a:rPr lang="en-US" altLang="zh-CN" sz="2800" i="1" dirty="0"/>
              <a:t>a</a:t>
            </a:r>
            <a:r>
              <a:rPr lang="en-US" altLang="zh-CN" sz="2800" i="1" baseline="-25000" dirty="0"/>
              <a:t>i</a:t>
            </a:r>
            <a:r>
              <a:rPr lang="en-US" altLang="zh-CN" sz="2800" i="1" dirty="0"/>
              <a:t>n</a:t>
            </a:r>
            <a:r>
              <a:rPr lang="en-US" altLang="zh-CN" sz="2800" i="1" baseline="30000" dirty="0"/>
              <a:t>i</a:t>
            </a:r>
            <a:r>
              <a:rPr lang="en-US" altLang="zh-CN" sz="2800" dirty="0"/>
              <a:t>,  </a:t>
            </a:r>
            <a:r>
              <a:rPr lang="zh-CN" altLang="en-US" sz="2800" dirty="0"/>
              <a:t>其中</a:t>
            </a:r>
            <a:r>
              <a:rPr lang="en-US" altLang="zh-CN" sz="2800" i="1" dirty="0"/>
              <a:t>a</a:t>
            </a:r>
            <a:r>
              <a:rPr lang="en-US" altLang="zh-CN" sz="2800" i="1" baseline="-25000" dirty="0"/>
              <a:t>i </a:t>
            </a:r>
            <a:r>
              <a:rPr lang="zh-CN" altLang="en-US" sz="2800" dirty="0"/>
              <a:t>是常数且</a:t>
            </a:r>
            <a:r>
              <a:rPr lang="en-US" altLang="zh-CN" sz="2800" i="1" dirty="0"/>
              <a:t>a</a:t>
            </a:r>
            <a:r>
              <a:rPr lang="en-US" altLang="zh-CN" sz="2800" i="1" baseline="-25000" dirty="0"/>
              <a:t>d</a:t>
            </a:r>
            <a:r>
              <a:rPr lang="en-US" altLang="zh-CN" sz="2800" dirty="0"/>
              <a:t>&gt;0.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i="1" dirty="0"/>
              <a:t>p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 = </a:t>
            </a:r>
            <a:r>
              <a:rPr lang="en-US" altLang="zh-CN" sz="2400" dirty="0">
                <a:sym typeface="Symbol" panose="05050102010706020507" pitchFamily="18" charset="2"/>
              </a:rPr>
              <a:t>(</a:t>
            </a:r>
            <a:r>
              <a:rPr lang="en-US" altLang="zh-CN" sz="2400" i="1" dirty="0"/>
              <a:t>n</a:t>
            </a:r>
            <a:r>
              <a:rPr lang="en-US" altLang="zh-CN" sz="2400" i="1" baseline="30000" dirty="0"/>
              <a:t>d</a:t>
            </a:r>
            <a:r>
              <a:rPr lang="en-US" altLang="zh-CN" sz="2400" dirty="0">
                <a:sym typeface="Symbol" panose="05050102010706020507" pitchFamily="18" charset="2"/>
              </a:rPr>
              <a:t>).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sym typeface="Symbol" panose="05050102010706020507" pitchFamily="18" charset="2"/>
              </a:rPr>
              <a:t>(</a:t>
            </a:r>
            <a:r>
              <a:rPr lang="en-US" altLang="zh-CN" sz="2800" i="1" dirty="0"/>
              <a:t>n</a:t>
            </a:r>
            <a:r>
              <a:rPr lang="en-US" altLang="zh-CN" sz="2800" baseline="30000" dirty="0"/>
              <a:t>0</a:t>
            </a:r>
            <a:r>
              <a:rPr lang="en-US" altLang="zh-CN" sz="2800" dirty="0">
                <a:sym typeface="Symbol" panose="05050102010706020507" pitchFamily="18" charset="2"/>
              </a:rPr>
              <a:t>)</a:t>
            </a:r>
            <a:r>
              <a:rPr lang="zh-CN" altLang="en-US" sz="2800" dirty="0">
                <a:sym typeface="Symbol" panose="05050102010706020507" pitchFamily="18" charset="2"/>
              </a:rPr>
              <a:t>或者</a:t>
            </a:r>
            <a:r>
              <a:rPr lang="en-US" altLang="zh-CN" sz="2800" dirty="0">
                <a:sym typeface="Symbol" panose="05050102010706020507" pitchFamily="18" charset="2"/>
              </a:rPr>
              <a:t>(1),  </a:t>
            </a:r>
            <a:r>
              <a:rPr lang="zh-CN" altLang="en-US" sz="2800" dirty="0">
                <a:sym typeface="Symbol" panose="05050102010706020507" pitchFamily="18" charset="2"/>
              </a:rPr>
              <a:t>常数时间复杂性</a:t>
            </a:r>
            <a:r>
              <a:rPr lang="en-US" altLang="zh-CN" sz="2800" dirty="0">
                <a:sym typeface="Symbol" panose="05050102010706020507" pitchFamily="18" charset="2"/>
              </a:rPr>
              <a:t>.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91440" tIns="45720" rIns="91440" bIns="4572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400" dirty="0">
                <a:solidFill>
                  <a:srgbClr val="898989"/>
                </a:solidFill>
              </a:rPr>
            </a:fld>
            <a:endParaRPr lang="en-US" altLang="zh-CN" sz="1400" dirty="0">
              <a:solidFill>
                <a:srgbClr val="898989"/>
              </a:solidFill>
            </a:endParaRPr>
          </a:p>
        </p:txBody>
      </p:sp>
      <p:sp>
        <p:nvSpPr>
          <p:cNvPr id="90114" name="Rectangle 2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kern="1200" dirty="0">
                <a:solidFill>
                  <a:srgbClr val="0070C0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低阶函数集合</a:t>
            </a:r>
            <a:endParaRPr lang="en-US" altLang="zh-CN" kern="1200" dirty="0">
              <a:solidFill>
                <a:srgbClr val="0070C0"/>
              </a:solidFill>
              <a:latin typeface="+mj-lt"/>
              <a:ea typeface="+mj-ea"/>
              <a:cs typeface="+mj-cs"/>
              <a:sym typeface="Symbol" panose="05050102010706020507" pitchFamily="18" charset="2"/>
            </a:endParaRPr>
          </a:p>
        </p:txBody>
      </p:sp>
      <p:sp>
        <p:nvSpPr>
          <p:cNvPr id="90115" name="Rectangle 3"/>
          <p:cNvSpPr>
            <a:spLocks noGrp="1"/>
          </p:cNvSpPr>
          <p:nvPr>
            <p:ph idx="1"/>
          </p:nvPr>
        </p:nvSpPr>
        <p:spPr>
          <a:xfrm>
            <a:off x="533400" y="1371600"/>
            <a:ext cx="7848600" cy="2133600"/>
          </a:xfrm>
        </p:spPr>
        <p:txBody>
          <a:bodyPr wrap="square" lIns="91440" tIns="45720" rIns="91440" bIns="45720" anchor="t"/>
          <a:lstStyle/>
          <a:p>
            <a:pPr eaLnBrk="1" hangingPunct="1"/>
            <a:r>
              <a:rPr lang="zh-CN" altLang="en-US" dirty="0">
                <a:solidFill>
                  <a:srgbClr val="7030A0"/>
                </a:solidFill>
              </a:rPr>
              <a:t>对于给定的函数</a:t>
            </a:r>
            <a:r>
              <a:rPr lang="en-US" altLang="zh-CN" i="1" dirty="0">
                <a:solidFill>
                  <a:srgbClr val="7030A0"/>
                </a:solidFill>
              </a:rPr>
              <a:t>g</a:t>
            </a:r>
            <a:r>
              <a:rPr lang="en-US" altLang="zh-CN" dirty="0">
                <a:solidFill>
                  <a:srgbClr val="7030A0"/>
                </a:solidFill>
              </a:rPr>
              <a:t>(</a:t>
            </a:r>
            <a:r>
              <a:rPr lang="en-US" altLang="zh-CN" i="1" dirty="0">
                <a:solidFill>
                  <a:srgbClr val="7030A0"/>
                </a:solidFill>
              </a:rPr>
              <a:t>n</a:t>
            </a:r>
            <a:r>
              <a:rPr lang="en-US" altLang="zh-CN" dirty="0">
                <a:solidFill>
                  <a:srgbClr val="7030A0"/>
                </a:solidFill>
              </a:rPr>
              <a:t>),</a:t>
            </a:r>
            <a:endParaRPr lang="en-US" altLang="zh-CN" dirty="0">
              <a:solidFill>
                <a:srgbClr val="7030A0"/>
              </a:solidFill>
            </a:endParaRPr>
          </a:p>
          <a:p>
            <a:pPr lvl="1" eaLnBrk="1" hangingPunct="1"/>
            <a:r>
              <a:rPr lang="en-US" altLang="zh-CN" i="1" dirty="0">
                <a:sym typeface="Symbol" panose="05050102010706020507" pitchFamily="18" charset="2"/>
              </a:rPr>
              <a:t>O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i="1" dirty="0"/>
              <a:t>g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))={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): </a:t>
            </a:r>
            <a:r>
              <a:rPr lang="zh-CN" altLang="en-US" dirty="0"/>
              <a:t>存在正常数</a:t>
            </a:r>
            <a:r>
              <a:rPr lang="en-US" altLang="zh-CN" i="1" dirty="0"/>
              <a:t>c</a:t>
            </a:r>
            <a:r>
              <a:rPr lang="zh-CN" altLang="en-US" dirty="0"/>
              <a:t>和</a:t>
            </a:r>
            <a:r>
              <a:rPr lang="en-US" altLang="zh-CN" i="1" dirty="0"/>
              <a:t>n</a:t>
            </a:r>
            <a:r>
              <a:rPr lang="en-US" altLang="zh-CN" baseline="-25000" dirty="0"/>
              <a:t>0</a:t>
            </a:r>
            <a:r>
              <a:rPr lang="en-US" altLang="zh-CN" dirty="0"/>
              <a:t> </a:t>
            </a:r>
            <a:r>
              <a:rPr lang="zh-CN" altLang="en-US" dirty="0"/>
              <a:t>满足对于所有</a:t>
            </a:r>
            <a:r>
              <a:rPr lang="en-US" altLang="zh-CN" i="1" dirty="0">
                <a:sym typeface="Symbol" panose="05050102010706020507" pitchFamily="18" charset="2"/>
              </a:rPr>
              <a:t>n</a:t>
            </a:r>
            <a:r>
              <a:rPr lang="en-US" altLang="zh-CN" dirty="0">
                <a:sym typeface="Symbol" panose="05050102010706020507" pitchFamily="18" charset="2"/>
              </a:rPr>
              <a:t> </a:t>
            </a:r>
            <a:r>
              <a:rPr lang="en-US" altLang="zh-CN" i="1" dirty="0"/>
              <a:t>n</a:t>
            </a:r>
            <a:r>
              <a:rPr lang="en-US" altLang="zh-CN" baseline="-25000" dirty="0"/>
              <a:t>0</a:t>
            </a:r>
            <a:r>
              <a:rPr lang="zh-CN" altLang="en-US" baseline="-25000" dirty="0"/>
              <a:t>，</a:t>
            </a:r>
            <a:r>
              <a:rPr lang="en-US" altLang="zh-CN" dirty="0"/>
              <a:t>0</a:t>
            </a:r>
            <a:r>
              <a:rPr lang="en-US" altLang="zh-CN" dirty="0">
                <a:sym typeface="Symbol" panose="05050102010706020507" pitchFamily="18" charset="2"/>
              </a:rPr>
              <a:t> 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  </a:t>
            </a:r>
            <a:r>
              <a:rPr lang="en-US" altLang="zh-CN" i="1" dirty="0"/>
              <a:t>cg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)}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记作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  </a:t>
            </a:r>
            <a:r>
              <a:rPr lang="en-US" altLang="zh-CN" i="1" dirty="0">
                <a:sym typeface="Symbol" panose="05050102010706020507" pitchFamily="18" charset="2"/>
              </a:rPr>
              <a:t>O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baseline="-25000" dirty="0"/>
              <a:t> </a:t>
            </a:r>
            <a:r>
              <a:rPr lang="en-US" altLang="zh-CN" i="1" dirty="0"/>
              <a:t>g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)), </a:t>
            </a:r>
            <a:r>
              <a:rPr lang="zh-CN" altLang="en-US" dirty="0"/>
              <a:t>或简记为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 = </a:t>
            </a:r>
            <a:r>
              <a:rPr lang="en-US" altLang="zh-CN" i="1" dirty="0">
                <a:sym typeface="Symbol" panose="05050102010706020507" pitchFamily="18" charset="2"/>
              </a:rPr>
              <a:t>O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baseline="-25000" dirty="0"/>
              <a:t> </a:t>
            </a:r>
            <a:r>
              <a:rPr lang="en-US" altLang="zh-CN" i="1" dirty="0"/>
              <a:t>g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)).</a:t>
            </a:r>
            <a:endParaRPr lang="en-US" altLang="zh-CN" dirty="0"/>
          </a:p>
        </p:txBody>
      </p:sp>
      <p:sp>
        <p:nvSpPr>
          <p:cNvPr id="90116" name="Line 4"/>
          <p:cNvSpPr/>
          <p:nvPr/>
        </p:nvSpPr>
        <p:spPr>
          <a:xfrm>
            <a:off x="1600200" y="3581400"/>
            <a:ext cx="0" cy="2209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117" name="Line 5"/>
          <p:cNvSpPr/>
          <p:nvPr/>
        </p:nvSpPr>
        <p:spPr>
          <a:xfrm>
            <a:off x="1600200" y="5791200"/>
            <a:ext cx="5181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118" name="Text Box 6"/>
          <p:cNvSpPr txBox="1"/>
          <p:nvPr/>
        </p:nvSpPr>
        <p:spPr>
          <a:xfrm>
            <a:off x="3962400" y="5949950"/>
            <a:ext cx="222567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=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))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0119" name="Freeform 8"/>
          <p:cNvSpPr/>
          <p:nvPr/>
        </p:nvSpPr>
        <p:spPr>
          <a:xfrm>
            <a:off x="1600200" y="3733800"/>
            <a:ext cx="3048000" cy="2057400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0" t="0" r="0" b="0"/>
            <a:pathLst>
              <a:path w="1920" h="1296">
                <a:moveTo>
                  <a:pt x="0" y="1296"/>
                </a:moveTo>
                <a:cubicBezTo>
                  <a:pt x="36" y="1060"/>
                  <a:pt x="72" y="824"/>
                  <a:pt x="144" y="720"/>
                </a:cubicBezTo>
                <a:cubicBezTo>
                  <a:pt x="216" y="616"/>
                  <a:pt x="336" y="712"/>
                  <a:pt x="432" y="672"/>
                </a:cubicBezTo>
                <a:cubicBezTo>
                  <a:pt x="528" y="632"/>
                  <a:pt x="624" y="520"/>
                  <a:pt x="720" y="480"/>
                </a:cubicBezTo>
                <a:cubicBezTo>
                  <a:pt x="816" y="440"/>
                  <a:pt x="928" y="456"/>
                  <a:pt x="1008" y="432"/>
                </a:cubicBezTo>
                <a:cubicBezTo>
                  <a:pt x="1088" y="408"/>
                  <a:pt x="1104" y="352"/>
                  <a:pt x="1200" y="336"/>
                </a:cubicBezTo>
                <a:cubicBezTo>
                  <a:pt x="1296" y="320"/>
                  <a:pt x="1464" y="392"/>
                  <a:pt x="1584" y="336"/>
                </a:cubicBezTo>
                <a:cubicBezTo>
                  <a:pt x="1704" y="280"/>
                  <a:pt x="1864" y="56"/>
                  <a:pt x="192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0120" name="Line 10"/>
          <p:cNvSpPr/>
          <p:nvPr/>
        </p:nvSpPr>
        <p:spPr>
          <a:xfrm>
            <a:off x="2362200" y="4800600"/>
            <a:ext cx="0" cy="9906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90121" name="Text Box 11"/>
          <p:cNvSpPr txBox="1"/>
          <p:nvPr/>
        </p:nvSpPr>
        <p:spPr>
          <a:xfrm>
            <a:off x="6918325" y="55276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0122" name="Text Box 12"/>
          <p:cNvSpPr txBox="1"/>
          <p:nvPr/>
        </p:nvSpPr>
        <p:spPr>
          <a:xfrm>
            <a:off x="2133600" y="5715000"/>
            <a:ext cx="438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0123" name="Text Box 14"/>
          <p:cNvSpPr txBox="1"/>
          <p:nvPr/>
        </p:nvSpPr>
        <p:spPr>
          <a:xfrm>
            <a:off x="4724400" y="3429000"/>
            <a:ext cx="104140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cg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0124" name="Text Box 15"/>
          <p:cNvSpPr txBox="1"/>
          <p:nvPr/>
        </p:nvSpPr>
        <p:spPr>
          <a:xfrm>
            <a:off x="4953000" y="3962400"/>
            <a:ext cx="769938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0125" name="Freeform 16"/>
          <p:cNvSpPr/>
          <p:nvPr/>
        </p:nvSpPr>
        <p:spPr>
          <a:xfrm>
            <a:off x="1600200" y="4343400"/>
            <a:ext cx="3581400" cy="863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2256" h="544">
                <a:moveTo>
                  <a:pt x="0" y="0"/>
                </a:moveTo>
                <a:cubicBezTo>
                  <a:pt x="32" y="124"/>
                  <a:pt x="64" y="248"/>
                  <a:pt x="96" y="336"/>
                </a:cubicBezTo>
                <a:cubicBezTo>
                  <a:pt x="128" y="424"/>
                  <a:pt x="160" y="512"/>
                  <a:pt x="192" y="528"/>
                </a:cubicBezTo>
                <a:cubicBezTo>
                  <a:pt x="224" y="544"/>
                  <a:pt x="272" y="504"/>
                  <a:pt x="288" y="432"/>
                </a:cubicBezTo>
                <a:cubicBezTo>
                  <a:pt x="304" y="360"/>
                  <a:pt x="272" y="160"/>
                  <a:pt x="288" y="96"/>
                </a:cubicBezTo>
                <a:cubicBezTo>
                  <a:pt x="304" y="32"/>
                  <a:pt x="352" y="16"/>
                  <a:pt x="384" y="48"/>
                </a:cubicBezTo>
                <a:cubicBezTo>
                  <a:pt x="416" y="80"/>
                  <a:pt x="432" y="216"/>
                  <a:pt x="480" y="288"/>
                </a:cubicBezTo>
                <a:cubicBezTo>
                  <a:pt x="528" y="360"/>
                  <a:pt x="576" y="448"/>
                  <a:pt x="672" y="480"/>
                </a:cubicBezTo>
                <a:cubicBezTo>
                  <a:pt x="768" y="512"/>
                  <a:pt x="912" y="512"/>
                  <a:pt x="1056" y="480"/>
                </a:cubicBezTo>
                <a:cubicBezTo>
                  <a:pt x="1200" y="448"/>
                  <a:pt x="1400" y="344"/>
                  <a:pt x="1536" y="288"/>
                </a:cubicBezTo>
                <a:cubicBezTo>
                  <a:pt x="1672" y="232"/>
                  <a:pt x="1776" y="160"/>
                  <a:pt x="1872" y="144"/>
                </a:cubicBezTo>
                <a:cubicBezTo>
                  <a:pt x="1968" y="128"/>
                  <a:pt x="2048" y="200"/>
                  <a:pt x="2112" y="192"/>
                </a:cubicBezTo>
                <a:cubicBezTo>
                  <a:pt x="2176" y="184"/>
                  <a:pt x="2216" y="140"/>
                  <a:pt x="2256" y="96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91440" tIns="45720" rIns="91440" bIns="4572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400" dirty="0">
                <a:solidFill>
                  <a:srgbClr val="898989"/>
                </a:solidFill>
              </a:rPr>
            </a:fld>
            <a:endParaRPr lang="en-US" altLang="zh-CN" sz="1400" dirty="0">
              <a:solidFill>
                <a:srgbClr val="898989"/>
              </a:solidFill>
            </a:endParaRPr>
          </a:p>
        </p:txBody>
      </p:sp>
      <p:sp>
        <p:nvSpPr>
          <p:cNvPr id="92162" name="Rectangle 2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 wrap="square" lIns="91440" tIns="45720" rIns="91440" bIns="45720" anchor="ctr"/>
          <a:lstStyle/>
          <a:p>
            <a:pPr eaLnBrk="1" hangingPunct="1"/>
            <a:r>
              <a:rPr lang="en-US" altLang="zh-CN" sz="3600" kern="1200" dirty="0">
                <a:solidFill>
                  <a:srgbClr val="0070C0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(</a:t>
            </a:r>
            <a:r>
              <a:rPr lang="en-US" altLang="zh-CN" sz="3600" i="1" kern="1200" dirty="0">
                <a:solidFill>
                  <a:srgbClr val="0070C0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g</a:t>
            </a:r>
            <a:r>
              <a:rPr lang="en-US" altLang="zh-CN" sz="3600" kern="1200" dirty="0">
                <a:solidFill>
                  <a:srgbClr val="0070C0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(</a:t>
            </a:r>
            <a:r>
              <a:rPr lang="en-US" altLang="zh-CN" sz="3600" i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n</a:t>
            </a:r>
            <a:r>
              <a:rPr lang="en-US" altLang="zh-CN" sz="3600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)</a:t>
            </a:r>
            <a:r>
              <a:rPr lang="en-US" altLang="zh-CN" sz="3600" kern="1200" dirty="0">
                <a:solidFill>
                  <a:srgbClr val="0070C0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)</a:t>
            </a:r>
            <a:r>
              <a:rPr lang="zh-CN" altLang="en-US" sz="3600" kern="1200" dirty="0">
                <a:solidFill>
                  <a:srgbClr val="0070C0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和</a:t>
            </a:r>
            <a:r>
              <a:rPr lang="en-US" altLang="zh-CN" sz="3600" i="1" kern="1200" dirty="0">
                <a:solidFill>
                  <a:srgbClr val="0070C0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O</a:t>
            </a:r>
            <a:r>
              <a:rPr lang="en-US" altLang="zh-CN" sz="3600" kern="1200" dirty="0">
                <a:solidFill>
                  <a:srgbClr val="0070C0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(</a:t>
            </a:r>
            <a:r>
              <a:rPr lang="en-US" altLang="zh-CN" sz="3600" i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g</a:t>
            </a:r>
            <a:r>
              <a:rPr lang="en-US" altLang="zh-CN" sz="3600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altLang="zh-CN" sz="3600" i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n</a:t>
            </a:r>
            <a:r>
              <a:rPr lang="en-US" altLang="zh-CN" sz="3600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))</a:t>
            </a:r>
            <a:r>
              <a:rPr lang="zh-CN" altLang="en-US" sz="3600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的关系</a:t>
            </a:r>
            <a:endParaRPr lang="en-US" altLang="zh-CN" sz="3600" kern="12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2948" name="Rectangle 3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454650"/>
          </a:xfrm>
        </p:spPr>
        <p:txBody>
          <a:bodyPr wrap="square" lIns="91440" tIns="45720" rIns="91440" bIns="45720" anchor="t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800" i="1" dirty="0"/>
              <a:t>f</a:t>
            </a:r>
            <a:r>
              <a:rPr lang="en-US" altLang="zh-CN" sz="2800" dirty="0"/>
              <a:t>(</a:t>
            </a:r>
            <a:r>
              <a:rPr lang="en-US" altLang="zh-CN" sz="2800" i="1" dirty="0"/>
              <a:t>n</a:t>
            </a:r>
            <a:r>
              <a:rPr lang="en-US" altLang="zh-CN" sz="2800" dirty="0"/>
              <a:t>)</a:t>
            </a:r>
            <a:r>
              <a:rPr lang="en-US" altLang="zh-CN" sz="2800" dirty="0">
                <a:sym typeface="Symbol" panose="05050102010706020507" pitchFamily="18" charset="2"/>
              </a:rPr>
              <a:t> = (</a:t>
            </a:r>
            <a:r>
              <a:rPr lang="en-US" altLang="zh-CN" sz="2800" baseline="-25000" dirty="0"/>
              <a:t> </a:t>
            </a:r>
            <a:r>
              <a:rPr lang="en-US" altLang="zh-CN" sz="2800" i="1" dirty="0"/>
              <a:t>g</a:t>
            </a:r>
            <a:r>
              <a:rPr lang="en-US" altLang="zh-CN" sz="2800" dirty="0"/>
              <a:t>(</a:t>
            </a:r>
            <a:r>
              <a:rPr lang="en-US" altLang="zh-CN" sz="2800" i="1" dirty="0"/>
              <a:t>n</a:t>
            </a:r>
            <a:r>
              <a:rPr lang="en-US" altLang="zh-CN" sz="2800" dirty="0"/>
              <a:t>)) </a:t>
            </a:r>
            <a:r>
              <a:rPr lang="en-US" altLang="zh-CN" sz="2800" dirty="0">
                <a:sym typeface="Symbol" panose="05050102010706020507" pitchFamily="18" charset="2"/>
              </a:rPr>
              <a:t></a:t>
            </a:r>
            <a:r>
              <a:rPr lang="en-US" altLang="zh-CN" sz="2800" dirty="0"/>
              <a:t> </a:t>
            </a:r>
            <a:r>
              <a:rPr lang="en-US" altLang="zh-CN" sz="2800" i="1" dirty="0"/>
              <a:t>f</a:t>
            </a:r>
            <a:r>
              <a:rPr lang="en-US" altLang="zh-CN" sz="2800" dirty="0"/>
              <a:t>(</a:t>
            </a:r>
            <a:r>
              <a:rPr lang="en-US" altLang="zh-CN" sz="2800" i="1" dirty="0"/>
              <a:t>n</a:t>
            </a:r>
            <a:r>
              <a:rPr lang="en-US" altLang="zh-CN" sz="2800" dirty="0"/>
              <a:t>)</a:t>
            </a:r>
            <a:r>
              <a:rPr lang="en-US" altLang="zh-CN" sz="2800" dirty="0">
                <a:sym typeface="Symbol" panose="05050102010706020507" pitchFamily="18" charset="2"/>
              </a:rPr>
              <a:t> = </a:t>
            </a:r>
            <a:r>
              <a:rPr lang="en-US" altLang="zh-CN" sz="2800" i="1" dirty="0">
                <a:sym typeface="Symbol" panose="05050102010706020507" pitchFamily="18" charset="2"/>
              </a:rPr>
              <a:t>O</a:t>
            </a:r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en-US" altLang="zh-CN" sz="2800" baseline="-25000" dirty="0"/>
              <a:t> </a:t>
            </a:r>
            <a:r>
              <a:rPr lang="en-US" altLang="zh-CN" sz="2800" i="1" dirty="0"/>
              <a:t>g</a:t>
            </a:r>
            <a:r>
              <a:rPr lang="en-US" altLang="zh-CN" sz="2800" dirty="0"/>
              <a:t>(</a:t>
            </a:r>
            <a:r>
              <a:rPr lang="en-US" altLang="zh-CN" sz="2800" i="1" dirty="0"/>
              <a:t>n</a:t>
            </a:r>
            <a:r>
              <a:rPr lang="en-US" altLang="zh-CN" sz="2800" dirty="0"/>
              <a:t>)) 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</a:t>
            </a:r>
            <a:r>
              <a:rPr lang="zh-CN" altLang="en-US" sz="2800" dirty="0">
                <a:sym typeface="Symbol" panose="05050102010706020507" pitchFamily="18" charset="2"/>
              </a:rPr>
              <a:t>标记强于</a:t>
            </a:r>
            <a:r>
              <a:rPr lang="en-US" altLang="zh-CN" sz="2800" i="1" dirty="0">
                <a:sym typeface="Symbol" panose="05050102010706020507" pitchFamily="18" charset="2"/>
              </a:rPr>
              <a:t>O</a:t>
            </a:r>
            <a:r>
              <a:rPr lang="zh-CN" altLang="en-US" sz="2800" dirty="0">
                <a:sym typeface="Symbol" panose="05050102010706020507" pitchFamily="18" charset="2"/>
              </a:rPr>
              <a:t>标记</a:t>
            </a:r>
            <a:r>
              <a:rPr lang="en-US" altLang="zh-CN" sz="2800" dirty="0">
                <a:sym typeface="Symbol" panose="05050102010706020507" pitchFamily="18" charset="2"/>
              </a:rPr>
              <a:t>.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(</a:t>
            </a:r>
            <a:r>
              <a:rPr lang="en-US" altLang="zh-CN" sz="2800" baseline="-25000" dirty="0"/>
              <a:t> </a:t>
            </a:r>
            <a:r>
              <a:rPr lang="en-US" altLang="zh-CN" sz="2800" i="1" dirty="0"/>
              <a:t>g</a:t>
            </a:r>
            <a:r>
              <a:rPr lang="en-US" altLang="zh-CN" sz="2800" dirty="0"/>
              <a:t>(</a:t>
            </a:r>
            <a:r>
              <a:rPr lang="en-US" altLang="zh-CN" sz="2800" i="1" dirty="0"/>
              <a:t>n</a:t>
            </a:r>
            <a:r>
              <a:rPr lang="en-US" altLang="zh-CN" sz="2800" dirty="0"/>
              <a:t>)) </a:t>
            </a:r>
            <a:r>
              <a:rPr lang="en-US" altLang="zh-CN" sz="2800" dirty="0">
                <a:sym typeface="Symbol" panose="05050102010706020507" pitchFamily="18" charset="2"/>
              </a:rPr>
              <a:t></a:t>
            </a:r>
            <a:r>
              <a:rPr lang="en-US" altLang="zh-CN" sz="2800" dirty="0"/>
              <a:t> </a:t>
            </a:r>
            <a:r>
              <a:rPr lang="en-US" altLang="zh-CN" sz="2800" i="1" dirty="0">
                <a:sym typeface="Symbol" panose="05050102010706020507" pitchFamily="18" charset="2"/>
              </a:rPr>
              <a:t>O</a:t>
            </a:r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en-US" altLang="zh-CN" sz="2800" baseline="-25000" dirty="0"/>
              <a:t> </a:t>
            </a:r>
            <a:r>
              <a:rPr lang="en-US" altLang="zh-CN" sz="2800" i="1" dirty="0"/>
              <a:t>g</a:t>
            </a:r>
            <a:r>
              <a:rPr lang="en-US" altLang="zh-CN" sz="2800" dirty="0"/>
              <a:t>(</a:t>
            </a:r>
            <a:r>
              <a:rPr lang="en-US" altLang="zh-CN" sz="2800" i="1" dirty="0"/>
              <a:t>n</a:t>
            </a:r>
            <a:r>
              <a:rPr lang="en-US" altLang="zh-CN" sz="2800" dirty="0"/>
              <a:t>)) 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800" i="1" dirty="0">
                <a:sym typeface="Symbol" panose="05050102010706020507" pitchFamily="18" charset="2"/>
              </a:rPr>
              <a:t>an</a:t>
            </a:r>
            <a:r>
              <a:rPr lang="en-US" altLang="zh-CN" sz="2800" baseline="30000" dirty="0"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sym typeface="Symbol" panose="05050102010706020507" pitchFamily="18" charset="2"/>
              </a:rPr>
              <a:t>+</a:t>
            </a:r>
            <a:r>
              <a:rPr lang="en-US" altLang="zh-CN" sz="2800" i="1" dirty="0">
                <a:sym typeface="Symbol" panose="05050102010706020507" pitchFamily="18" charset="2"/>
              </a:rPr>
              <a:t>bn</a:t>
            </a:r>
            <a:r>
              <a:rPr lang="en-US" altLang="zh-CN" sz="2800" dirty="0">
                <a:sym typeface="Symbol" panose="05050102010706020507" pitchFamily="18" charset="2"/>
              </a:rPr>
              <a:t>+</a:t>
            </a:r>
            <a:r>
              <a:rPr lang="en-US" altLang="zh-CN" sz="2800" i="1" dirty="0">
                <a:sym typeface="Symbol" panose="05050102010706020507" pitchFamily="18" charset="2"/>
              </a:rPr>
              <a:t>c</a:t>
            </a:r>
            <a:r>
              <a:rPr lang="en-US" altLang="zh-CN" sz="2800" dirty="0">
                <a:sym typeface="Symbol" panose="05050102010706020507" pitchFamily="18" charset="2"/>
              </a:rPr>
              <a:t> = (</a:t>
            </a:r>
            <a:r>
              <a:rPr lang="en-US" altLang="zh-CN" sz="2800" i="1" dirty="0"/>
              <a:t>n</a:t>
            </a:r>
            <a:r>
              <a:rPr lang="en-US" altLang="zh-CN" sz="2800" baseline="30000" dirty="0"/>
              <a:t>2</a:t>
            </a:r>
            <a:r>
              <a:rPr lang="en-US" altLang="zh-CN" sz="2800" dirty="0">
                <a:sym typeface="Symbol" panose="05050102010706020507" pitchFamily="18" charset="2"/>
              </a:rPr>
              <a:t>), </a:t>
            </a:r>
            <a:r>
              <a:rPr lang="zh-CN" altLang="en-US" sz="2800" dirty="0">
                <a:sym typeface="Symbol" panose="05050102010706020507" pitchFamily="18" charset="2"/>
              </a:rPr>
              <a:t>且</a:t>
            </a:r>
            <a:r>
              <a:rPr lang="en-US" altLang="zh-CN" sz="2800" dirty="0">
                <a:sym typeface="Symbol" panose="05050102010706020507" pitchFamily="18" charset="2"/>
              </a:rPr>
              <a:t>=</a:t>
            </a:r>
            <a:r>
              <a:rPr lang="en-US" altLang="zh-CN" sz="2800" i="1" dirty="0">
                <a:sym typeface="Symbol" panose="05050102010706020507" pitchFamily="18" charset="2"/>
              </a:rPr>
              <a:t>O</a:t>
            </a:r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en-US" altLang="zh-CN" sz="2800" i="1" dirty="0"/>
              <a:t>n</a:t>
            </a:r>
            <a:r>
              <a:rPr lang="en-US" altLang="zh-CN" sz="2800" baseline="30000" dirty="0"/>
              <a:t>2</a:t>
            </a:r>
            <a:r>
              <a:rPr lang="en-US" altLang="zh-CN" sz="2800" dirty="0">
                <a:sym typeface="Symbol" panose="05050102010706020507" pitchFamily="18" charset="2"/>
              </a:rPr>
              <a:t>) 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800" i="1" dirty="0"/>
              <a:t>an</a:t>
            </a:r>
            <a:r>
              <a:rPr lang="en-US" altLang="zh-CN" sz="2800" dirty="0"/>
              <a:t>+</a:t>
            </a:r>
            <a:r>
              <a:rPr lang="en-US" altLang="zh-CN" sz="2800" i="1" dirty="0"/>
              <a:t>b</a:t>
            </a:r>
            <a:r>
              <a:rPr lang="en-US" altLang="zh-CN" sz="2800" dirty="0"/>
              <a:t>  = </a:t>
            </a:r>
            <a:r>
              <a:rPr lang="en-US" altLang="zh-CN" sz="2800" i="1" dirty="0">
                <a:sym typeface="Symbol" panose="05050102010706020507" pitchFamily="18" charset="2"/>
              </a:rPr>
              <a:t>O</a:t>
            </a:r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en-US" altLang="zh-CN" sz="2800" i="1" dirty="0"/>
              <a:t>n</a:t>
            </a:r>
            <a:r>
              <a:rPr lang="en-US" altLang="zh-CN" sz="2800" baseline="30000" dirty="0"/>
              <a:t>2</a:t>
            </a:r>
            <a:r>
              <a:rPr lang="en-US" altLang="zh-CN" sz="2800" dirty="0">
                <a:sym typeface="Symbol" panose="05050102010706020507" pitchFamily="18" charset="2"/>
              </a:rPr>
              <a:t>). </a:t>
            </a:r>
            <a:r>
              <a:rPr lang="zh-CN" altLang="en-US" sz="2800" dirty="0">
                <a:sym typeface="Symbol" panose="05050102010706020507" pitchFamily="18" charset="2"/>
              </a:rPr>
              <a:t>为什么？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800" i="1" dirty="0">
                <a:sym typeface="Symbol" panose="05050102010706020507" pitchFamily="18" charset="2"/>
              </a:rPr>
              <a:t>n</a:t>
            </a:r>
            <a:r>
              <a:rPr lang="en-US" altLang="zh-CN" sz="2800" dirty="0">
                <a:sym typeface="Symbol" panose="05050102010706020507" pitchFamily="18" charset="2"/>
              </a:rPr>
              <a:t> =</a:t>
            </a:r>
            <a:r>
              <a:rPr lang="en-US" altLang="zh-CN" sz="2800" i="1" dirty="0">
                <a:sym typeface="Symbol" panose="05050102010706020507" pitchFamily="18" charset="2"/>
              </a:rPr>
              <a:t>O</a:t>
            </a:r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en-US" altLang="zh-CN" sz="2800" i="1" dirty="0"/>
              <a:t>n</a:t>
            </a:r>
            <a:r>
              <a:rPr lang="en-US" altLang="zh-CN" sz="2800" baseline="30000" dirty="0"/>
              <a:t>2</a:t>
            </a:r>
            <a:r>
              <a:rPr lang="en-US" altLang="zh-CN" sz="2800" dirty="0">
                <a:sym typeface="Symbol" panose="05050102010706020507" pitchFamily="18" charset="2"/>
              </a:rPr>
              <a:t>) !!!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800" i="1" dirty="0">
                <a:sym typeface="Symbol" panose="05050102010706020507" pitchFamily="18" charset="2"/>
              </a:rPr>
              <a:t>O</a:t>
            </a:r>
            <a:r>
              <a:rPr lang="zh-CN" altLang="en-US" sz="2800" dirty="0">
                <a:sym typeface="Symbol" panose="05050102010706020507" pitchFamily="18" charset="2"/>
              </a:rPr>
              <a:t>标记</a:t>
            </a:r>
            <a:r>
              <a:rPr lang="en-US" altLang="zh-CN" sz="2800" dirty="0">
                <a:sym typeface="Symbol" panose="05050102010706020507" pitchFamily="18" charset="2"/>
              </a:rPr>
              <a:t>, </a:t>
            </a:r>
            <a:r>
              <a:rPr lang="zh-CN" altLang="en-US" sz="2800" dirty="0">
                <a:sym typeface="Symbol" panose="05050102010706020507" pitchFamily="18" charset="2"/>
              </a:rPr>
              <a:t>表示渐进</a:t>
            </a:r>
            <a:r>
              <a:rPr lang="zh-CN" altLang="en-US" sz="2800" dirty="0">
                <a:solidFill>
                  <a:srgbClr val="0070C0"/>
                </a:solidFill>
                <a:sym typeface="Symbol" panose="05050102010706020507" pitchFamily="18" charset="2"/>
              </a:rPr>
              <a:t>上</a:t>
            </a:r>
            <a:r>
              <a:rPr lang="zh-CN" altLang="en-US" sz="2800" dirty="0">
                <a:sym typeface="Symbol" panose="05050102010706020507" pitchFamily="18" charset="2"/>
              </a:rPr>
              <a:t>界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</a:t>
            </a:r>
            <a:r>
              <a:rPr lang="zh-CN" altLang="en-US" sz="2800" dirty="0">
                <a:sym typeface="Symbol" panose="05050102010706020507" pitchFamily="18" charset="2"/>
              </a:rPr>
              <a:t>标记</a:t>
            </a:r>
            <a:r>
              <a:rPr lang="en-US" altLang="zh-CN" sz="2800" dirty="0">
                <a:sym typeface="Symbol" panose="05050102010706020507" pitchFamily="18" charset="2"/>
              </a:rPr>
              <a:t>, </a:t>
            </a:r>
            <a:r>
              <a:rPr lang="zh-CN" altLang="en-US" sz="2800" dirty="0">
                <a:sym typeface="Symbol" panose="05050102010706020507" pitchFamily="18" charset="2"/>
              </a:rPr>
              <a:t>表示渐进</a:t>
            </a:r>
            <a:r>
              <a:rPr lang="zh-CN" altLang="en-US" sz="2800" dirty="0">
                <a:solidFill>
                  <a:srgbClr val="0070C0"/>
                </a:solidFill>
                <a:sym typeface="Symbol" panose="05050102010706020507" pitchFamily="18" charset="2"/>
              </a:rPr>
              <a:t>紧</a:t>
            </a:r>
            <a:r>
              <a:rPr lang="zh-CN" altLang="en-US" sz="2800" dirty="0">
                <a:sym typeface="Symbol" panose="05050102010706020507" pitchFamily="18" charset="2"/>
              </a:rPr>
              <a:t>界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z="2800" dirty="0">
                <a:solidFill>
                  <a:srgbClr val="7030A0"/>
                </a:solidFill>
              </a:rPr>
              <a:t>一些讨论</a:t>
            </a:r>
            <a:r>
              <a:rPr lang="en-US" altLang="zh-CN" sz="2800" dirty="0">
                <a:solidFill>
                  <a:srgbClr val="7030A0"/>
                </a:solidFill>
              </a:rPr>
              <a:t>:</a:t>
            </a:r>
            <a:endParaRPr lang="en-US" altLang="zh-CN" sz="2800" dirty="0">
              <a:solidFill>
                <a:srgbClr val="7030A0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z="2000" dirty="0"/>
              <a:t>当我们谈到插入排序的最坏运行时间是</a:t>
            </a:r>
            <a:r>
              <a:rPr lang="en-US" altLang="zh-CN" sz="2000" i="1" dirty="0"/>
              <a:t>O</a:t>
            </a:r>
            <a:r>
              <a:rPr lang="en-US" altLang="zh-CN" sz="2000" dirty="0"/>
              <a:t>(</a:t>
            </a:r>
            <a:r>
              <a:rPr lang="en-US" altLang="zh-CN" sz="2000" i="1" dirty="0"/>
              <a:t>n</a:t>
            </a:r>
            <a:r>
              <a:rPr lang="en-US" altLang="zh-CN" sz="2000" baseline="30000" dirty="0"/>
              <a:t>2</a:t>
            </a:r>
            <a:r>
              <a:rPr lang="en-US" altLang="zh-CN" sz="2000" dirty="0"/>
              <a:t>), </a:t>
            </a:r>
            <a:r>
              <a:rPr lang="zh-CN" altLang="en-US" sz="2000" dirty="0"/>
              <a:t>这个结论适用于所有的输入，即使对于已经排序的输入也成立，因为</a:t>
            </a:r>
            <a:r>
              <a:rPr lang="en-US" altLang="zh-CN" sz="2000" i="1" dirty="0">
                <a:solidFill>
                  <a:schemeClr val="accent1"/>
                </a:solidFill>
              </a:rPr>
              <a:t>O</a:t>
            </a:r>
            <a:r>
              <a:rPr lang="en-US" altLang="zh-CN" sz="2000" dirty="0">
                <a:solidFill>
                  <a:schemeClr val="accent1"/>
                </a:solidFill>
              </a:rPr>
              <a:t>(</a:t>
            </a:r>
            <a:r>
              <a:rPr lang="en-US" altLang="zh-CN" sz="2000" i="1" dirty="0">
                <a:solidFill>
                  <a:schemeClr val="accent1"/>
                </a:solidFill>
              </a:rPr>
              <a:t>n</a:t>
            </a:r>
            <a:r>
              <a:rPr lang="en-US" altLang="zh-CN" sz="2000" dirty="0">
                <a:solidFill>
                  <a:schemeClr val="accent1"/>
                </a:solidFill>
              </a:rPr>
              <a:t>) </a:t>
            </a:r>
            <a:r>
              <a:rPr lang="en-US" altLang="zh-CN" sz="2400" dirty="0">
                <a:solidFill>
                  <a:schemeClr val="accent1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000" dirty="0">
                <a:solidFill>
                  <a:schemeClr val="accent1"/>
                </a:solidFill>
              </a:rPr>
              <a:t> </a:t>
            </a:r>
            <a:r>
              <a:rPr lang="en-US" altLang="zh-CN" sz="2000" i="1" dirty="0">
                <a:solidFill>
                  <a:schemeClr val="accent1"/>
                </a:solidFill>
              </a:rPr>
              <a:t>O</a:t>
            </a:r>
            <a:r>
              <a:rPr lang="en-US" altLang="zh-CN" sz="2000" dirty="0">
                <a:solidFill>
                  <a:schemeClr val="accent1"/>
                </a:solidFill>
              </a:rPr>
              <a:t>(</a:t>
            </a:r>
            <a:r>
              <a:rPr lang="en-US" altLang="zh-CN" sz="2000" i="1" dirty="0">
                <a:solidFill>
                  <a:schemeClr val="accent1"/>
                </a:solidFill>
              </a:rPr>
              <a:t>n</a:t>
            </a:r>
            <a:r>
              <a:rPr lang="en-US" altLang="zh-CN" sz="2000" baseline="30000" dirty="0">
                <a:solidFill>
                  <a:schemeClr val="accent1"/>
                </a:solidFill>
              </a:rPr>
              <a:t>2</a:t>
            </a:r>
            <a:r>
              <a:rPr lang="en-US" altLang="zh-CN" sz="2000" dirty="0">
                <a:solidFill>
                  <a:schemeClr val="accent1"/>
                </a:solidFill>
              </a:rPr>
              <a:t>).</a:t>
            </a:r>
            <a:endParaRPr lang="en-US" altLang="zh-CN" sz="2000" dirty="0">
              <a:solidFill>
                <a:schemeClr val="accent1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z="2000" dirty="0"/>
              <a:t>然而插入排序的最坏运行时间</a:t>
            </a:r>
            <a:r>
              <a:rPr lang="en-US" altLang="zh-CN" sz="2000" dirty="0">
                <a:sym typeface="Symbol" panose="05050102010706020507" pitchFamily="18" charset="2"/>
              </a:rPr>
              <a:t>(</a:t>
            </a:r>
            <a:r>
              <a:rPr lang="en-US" altLang="zh-CN" sz="2000" i="1" dirty="0"/>
              <a:t>n</a:t>
            </a:r>
            <a:r>
              <a:rPr lang="en-US" altLang="zh-CN" sz="2000" baseline="30000" dirty="0"/>
              <a:t>2</a:t>
            </a:r>
            <a:r>
              <a:rPr lang="en-US" altLang="zh-CN" sz="2000" dirty="0"/>
              <a:t>)</a:t>
            </a:r>
            <a:r>
              <a:rPr lang="zh-CN" altLang="en-US" sz="2000" dirty="0"/>
              <a:t>不能应用到每个输入，因为对于已经排序的输入</a:t>
            </a:r>
            <a:r>
              <a:rPr lang="en-US" altLang="zh-CN" sz="2000" dirty="0"/>
              <a:t>,  </a:t>
            </a:r>
            <a:r>
              <a:rPr lang="en-US" altLang="zh-CN" sz="2000" dirty="0">
                <a:solidFill>
                  <a:schemeClr val="accent1"/>
                </a:solidFill>
                <a:sym typeface="Symbol" panose="05050102010706020507" pitchFamily="18" charset="2"/>
              </a:rPr>
              <a:t>(</a:t>
            </a:r>
            <a:r>
              <a:rPr lang="en-US" altLang="zh-CN" sz="2000" i="1" dirty="0">
                <a:solidFill>
                  <a:schemeClr val="accent1"/>
                </a:solidFill>
              </a:rPr>
              <a:t>n</a:t>
            </a:r>
            <a:r>
              <a:rPr lang="en-US" altLang="zh-CN" sz="2000" dirty="0">
                <a:solidFill>
                  <a:schemeClr val="accent1"/>
                </a:solidFill>
              </a:rPr>
              <a:t>) </a:t>
            </a:r>
            <a:r>
              <a:rPr lang="en-US" altLang="zh-CN" sz="2000" dirty="0">
                <a:solidFill>
                  <a:schemeClr val="accent1"/>
                </a:solidFill>
                <a:sym typeface="Symbol" panose="05050102010706020507" pitchFamily="18" charset="2"/>
              </a:rPr>
              <a:t></a:t>
            </a:r>
            <a:r>
              <a:rPr lang="en-US" altLang="zh-CN" sz="2000" dirty="0">
                <a:solidFill>
                  <a:schemeClr val="accent1"/>
                </a:solidFill>
              </a:rPr>
              <a:t> </a:t>
            </a:r>
            <a:r>
              <a:rPr lang="en-US" altLang="zh-CN" sz="2000" dirty="0">
                <a:solidFill>
                  <a:schemeClr val="accent1"/>
                </a:solidFill>
                <a:sym typeface="Symbol" panose="05050102010706020507" pitchFamily="18" charset="2"/>
              </a:rPr>
              <a:t>(</a:t>
            </a:r>
            <a:r>
              <a:rPr lang="en-US" altLang="zh-CN" sz="2000" i="1" dirty="0">
                <a:solidFill>
                  <a:schemeClr val="accent1"/>
                </a:solidFill>
              </a:rPr>
              <a:t>n</a:t>
            </a:r>
            <a:r>
              <a:rPr lang="en-US" altLang="zh-CN" sz="2000" baseline="30000" dirty="0">
                <a:solidFill>
                  <a:schemeClr val="accent1"/>
                </a:solidFill>
              </a:rPr>
              <a:t>2</a:t>
            </a:r>
            <a:r>
              <a:rPr lang="en-US" altLang="zh-CN" sz="2000" dirty="0">
                <a:solidFill>
                  <a:schemeClr val="accent1"/>
                </a:solidFill>
              </a:rPr>
              <a:t>) .</a:t>
            </a:r>
            <a:endParaRPr lang="en-US" altLang="zh-CN" sz="2000" dirty="0">
              <a:solidFill>
                <a:schemeClr val="accent1"/>
              </a:solidFill>
            </a:endParaRPr>
          </a:p>
        </p:txBody>
      </p:sp>
      <p:sp>
        <p:nvSpPr>
          <p:cNvPr id="5" name="Text Box 72"/>
          <p:cNvSpPr txBox="1">
            <a:spLocks noChangeArrowheads="1"/>
          </p:cNvSpPr>
          <p:nvPr/>
        </p:nvSpPr>
        <p:spPr bwMode="auto">
          <a:xfrm>
            <a:off x="806450" y="4441825"/>
            <a:ext cx="7772400" cy="584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如果</a:t>
            </a:r>
            <a:r>
              <a:rPr kumimoji="1" lang="en-US" altLang="zh-CN" sz="32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f(n)=O(</a:t>
            </a:r>
            <a:r>
              <a:rPr kumimoji="1" lang="en-US" altLang="zh-CN" sz="32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n</a:t>
            </a:r>
            <a:r>
              <a:rPr kumimoji="1" lang="en-US" altLang="zh-CN" sz="3200" b="1" i="1" u="none" strike="noStrike" kern="1200" cap="none" spc="0" normalizeH="0" baseline="3000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k</a:t>
            </a:r>
            <a:r>
              <a:rPr kumimoji="1" lang="en-US" altLang="zh-CN" sz="32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),</a:t>
            </a: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 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则称</a:t>
            </a:r>
            <a:r>
              <a:rPr kumimoji="1" lang="en-US" altLang="zh-CN" sz="32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f(n)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是多项式界限的。</a:t>
            </a:r>
            <a:endParaRPr kumimoji="1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2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9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29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29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29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29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29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29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29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29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29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29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29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29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29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29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29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8" grpId="0" build="p"/>
      <p:bldP spid="5" grpId="0" animBg="1"/>
    </p:bldLst>
  </p:timing>
</p:sld>
</file>

<file path=ppt/tags/tag1.xml><?xml version="1.0" encoding="utf-8"?>
<p:tagLst xmlns:p="http://schemas.openxmlformats.org/presentationml/2006/main">
  <p:tag name="KSO_WM_DOC_GUID" val="{7e524ad4-72f9-4d97-9523-9bfa70c1188d}"/>
</p:tagLst>
</file>

<file path=ppt/theme/theme1.xml><?xml version="1.0" encoding="utf-8"?>
<a:theme xmlns:a="http://schemas.openxmlformats.org/drawingml/2006/main" name="1_量质融合大数据管理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7_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8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量质融合大数据管理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5_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ch1</Template>
  <TotalTime>0</TotalTime>
  <Words>2699</Words>
  <Application>WPS 演示</Application>
  <PresentationFormat>全屏显示(4:3)</PresentationFormat>
  <Paragraphs>269</Paragraphs>
  <Slides>31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11</vt:i4>
      </vt:variant>
      <vt:variant>
        <vt:lpstr>幻灯片标题</vt:lpstr>
      </vt:variant>
      <vt:variant>
        <vt:i4>31</vt:i4>
      </vt:variant>
    </vt:vector>
  </HeadingPairs>
  <TitlesOfParts>
    <vt:vector size="55" baseType="lpstr">
      <vt:lpstr>Arial</vt:lpstr>
      <vt:lpstr>宋体</vt:lpstr>
      <vt:lpstr>Wingdings</vt:lpstr>
      <vt:lpstr>Times New Roman</vt:lpstr>
      <vt:lpstr>Calibri</vt:lpstr>
      <vt:lpstr>方正姚体</vt:lpstr>
      <vt:lpstr>Arial</vt:lpstr>
      <vt:lpstr>华文琥珀</vt:lpstr>
      <vt:lpstr>黑体</vt:lpstr>
      <vt:lpstr>Tahoma</vt:lpstr>
      <vt:lpstr>Symbol</vt:lpstr>
      <vt:lpstr>微软雅黑</vt:lpstr>
      <vt:lpstr>Arial Unicode MS</vt:lpstr>
      <vt:lpstr>1_量质融合大数据管理</vt:lpstr>
      <vt:lpstr>量质融合大数据管理</vt:lpstr>
      <vt:lpstr>Office 主题</vt:lpstr>
      <vt:lpstr>1_Office 主题</vt:lpstr>
      <vt:lpstr>2_Office 主题</vt:lpstr>
      <vt:lpstr>3_Office 主题</vt:lpstr>
      <vt:lpstr>4_Office 主题</vt:lpstr>
      <vt:lpstr>5_Office 主题</vt:lpstr>
      <vt:lpstr>6_Office 主题</vt:lpstr>
      <vt:lpstr>7_Office 主题</vt:lpstr>
      <vt:lpstr>8_Office 主题</vt:lpstr>
      <vt:lpstr>PowerPoint 演示文稿</vt:lpstr>
      <vt:lpstr>请各位评审老师提出宝贵建议！谢谢！</vt:lpstr>
      <vt:lpstr>增长的阶</vt:lpstr>
      <vt:lpstr>增长函数</vt:lpstr>
      <vt:lpstr>PowerPoint 演示文稿</vt:lpstr>
      <vt:lpstr>(g(n)) 函数的例子</vt:lpstr>
      <vt:lpstr>(g(n)) 函数的例子</vt:lpstr>
      <vt:lpstr>低阶函数集合</vt:lpstr>
      <vt:lpstr>(g(n))和O(g(n))的关系</vt:lpstr>
      <vt:lpstr>高阶函数集合</vt:lpstr>
      <vt:lpstr>O, ,标记的关系</vt:lpstr>
      <vt:lpstr>关于 标记</vt:lpstr>
      <vt:lpstr>严格低阶函数</vt:lpstr>
      <vt:lpstr>PowerPoint 演示文稿</vt:lpstr>
      <vt:lpstr>关于o标记</vt:lpstr>
      <vt:lpstr>严格高阶函数集合</vt:lpstr>
      <vt:lpstr>渐进符号的性质</vt:lpstr>
      <vt:lpstr>PowerPoint 演示文稿</vt:lpstr>
      <vt:lpstr>请各位评审老师提出宝贵建议！谢谢！</vt:lpstr>
      <vt:lpstr>为什么需要和式的估计与界限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直接求和的界限 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gaohong</dc:creator>
  <cp:lastModifiedBy>大宇哥</cp:lastModifiedBy>
  <cp:revision>461</cp:revision>
  <dcterms:created xsi:type="dcterms:W3CDTF">2003-01-11T17:12:00Z</dcterms:created>
  <dcterms:modified xsi:type="dcterms:W3CDTF">2020-09-04T07:26:29Z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