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3"/>
    <p:sldMasterId id="2147483675" r:id="rId4"/>
    <p:sldMasterId id="2147483687" r:id="rId5"/>
    <p:sldMasterId id="2147483699" r:id="rId6"/>
    <p:sldMasterId id="2147483711" r:id="rId7"/>
  </p:sldMasterIdLst>
  <p:notesMasterIdLst>
    <p:notesMasterId r:id="rId9"/>
  </p:notesMasterIdLst>
  <p:handoutMasterIdLst>
    <p:handoutMasterId r:id="rId67"/>
  </p:handoutMasterIdLst>
  <p:sldIdLst>
    <p:sldId id="256" r:id="rId8"/>
    <p:sldId id="257" r:id="rId10"/>
    <p:sldId id="291" r:id="rId11"/>
    <p:sldId id="295" r:id="rId12"/>
    <p:sldId id="296" r:id="rId13"/>
    <p:sldId id="297" r:id="rId14"/>
    <p:sldId id="298" r:id="rId15"/>
    <p:sldId id="299" r:id="rId16"/>
    <p:sldId id="317" r:id="rId17"/>
    <p:sldId id="321" r:id="rId18"/>
    <p:sldId id="322" r:id="rId19"/>
    <p:sldId id="323" r:id="rId20"/>
    <p:sldId id="324" r:id="rId21"/>
    <p:sldId id="325" r:id="rId22"/>
    <p:sldId id="334" r:id="rId23"/>
    <p:sldId id="336" r:id="rId24"/>
    <p:sldId id="545" r:id="rId25"/>
    <p:sldId id="337" r:id="rId26"/>
    <p:sldId id="458" r:id="rId27"/>
    <p:sldId id="546" r:id="rId28"/>
    <p:sldId id="459" r:id="rId29"/>
    <p:sldId id="535" r:id="rId30"/>
    <p:sldId id="536" r:id="rId31"/>
    <p:sldId id="537" r:id="rId32"/>
    <p:sldId id="538" r:id="rId33"/>
    <p:sldId id="629" r:id="rId34"/>
    <p:sldId id="540" r:id="rId35"/>
    <p:sldId id="541" r:id="rId36"/>
    <p:sldId id="542" r:id="rId37"/>
    <p:sldId id="543" r:id="rId38"/>
    <p:sldId id="544" r:id="rId39"/>
    <p:sldId id="402" r:id="rId40"/>
    <p:sldId id="403" r:id="rId41"/>
    <p:sldId id="404" r:id="rId42"/>
    <p:sldId id="405" r:id="rId43"/>
    <p:sldId id="406" r:id="rId44"/>
    <p:sldId id="381" r:id="rId45"/>
    <p:sldId id="382" r:id="rId46"/>
    <p:sldId id="383" r:id="rId47"/>
    <p:sldId id="384" r:id="rId48"/>
    <p:sldId id="385" r:id="rId49"/>
    <p:sldId id="386" r:id="rId50"/>
    <p:sldId id="387" r:id="rId51"/>
    <p:sldId id="388" r:id="rId52"/>
    <p:sldId id="389" r:id="rId53"/>
    <p:sldId id="390" r:id="rId54"/>
    <p:sldId id="391" r:id="rId55"/>
    <p:sldId id="392" r:id="rId56"/>
    <p:sldId id="393" r:id="rId57"/>
    <p:sldId id="394" r:id="rId58"/>
    <p:sldId id="343" r:id="rId59"/>
    <p:sldId id="352" r:id="rId60"/>
    <p:sldId id="354" r:id="rId61"/>
    <p:sldId id="344" r:id="rId62"/>
    <p:sldId id="353" r:id="rId63"/>
    <p:sldId id="355" r:id="rId64"/>
    <p:sldId id="357" r:id="rId65"/>
    <p:sldId id="358" r:id="rId66"/>
  </p:sldIdLst>
  <p:sldSz cx="9144000" cy="6858000" type="screen4x3"/>
  <p:notesSz cx="6858000" cy="9144000"/>
  <p:custDataLst>
    <p:tags r:id="rId71"/>
  </p:custDataLst>
  <p:defaultTextStyle>
    <a:defPPr>
      <a:defRPr lang="zh-CN"/>
    </a:defPPr>
    <a:lvl1pPr marL="0" lvl="0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99"/>
    <a:srgbClr val="FFFF00"/>
    <a:srgbClr val="00FFCC"/>
    <a:srgbClr val="01C1AF"/>
    <a:srgbClr val="800000"/>
    <a:srgbClr val="33CCFF"/>
    <a:srgbClr val="FFFF99"/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56937" autoAdjust="0"/>
  </p:normalViewPr>
  <p:slideViewPr>
    <p:cSldViewPr showGuides="1">
      <p:cViewPr varScale="1">
        <p:scale>
          <a:sx n="42" d="100"/>
          <a:sy n="42" d="100"/>
        </p:scale>
        <p:origin x="1548" y="48"/>
      </p:cViewPr>
      <p:guideLst>
        <p:guide orient="horz" pos="2159"/>
        <p:guide pos="28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1" Type="http://schemas.openxmlformats.org/officeDocument/2006/relationships/tags" Target="tags/tag1.xml"/><Relationship Id="rId70" Type="http://schemas.openxmlformats.org/officeDocument/2006/relationships/tableStyles" Target="tableStyles.xml"/><Relationship Id="rId7" Type="http://schemas.openxmlformats.org/officeDocument/2006/relationships/slideMaster" Target="slideMasters/slideMaster6.xml"/><Relationship Id="rId69" Type="http://schemas.openxmlformats.org/officeDocument/2006/relationships/viewProps" Target="viewProps.xml"/><Relationship Id="rId68" Type="http://schemas.openxmlformats.org/officeDocument/2006/relationships/presProps" Target="presProps.xml"/><Relationship Id="rId67" Type="http://schemas.openxmlformats.org/officeDocument/2006/relationships/handoutMaster" Target="handoutMasters/handoutMaster1.xml"/><Relationship Id="rId66" Type="http://schemas.openxmlformats.org/officeDocument/2006/relationships/slide" Target="slides/slide58.xml"/><Relationship Id="rId65" Type="http://schemas.openxmlformats.org/officeDocument/2006/relationships/slide" Target="slides/slide57.xml"/><Relationship Id="rId64" Type="http://schemas.openxmlformats.org/officeDocument/2006/relationships/slide" Target="slides/slide56.xml"/><Relationship Id="rId63" Type="http://schemas.openxmlformats.org/officeDocument/2006/relationships/slide" Target="slides/slide55.xml"/><Relationship Id="rId62" Type="http://schemas.openxmlformats.org/officeDocument/2006/relationships/slide" Target="slides/slide54.xml"/><Relationship Id="rId61" Type="http://schemas.openxmlformats.org/officeDocument/2006/relationships/slide" Target="slides/slide53.xml"/><Relationship Id="rId60" Type="http://schemas.openxmlformats.org/officeDocument/2006/relationships/slide" Target="slides/slide52.xml"/><Relationship Id="rId6" Type="http://schemas.openxmlformats.org/officeDocument/2006/relationships/slideMaster" Target="slideMasters/slideMaster5.xml"/><Relationship Id="rId59" Type="http://schemas.openxmlformats.org/officeDocument/2006/relationships/slide" Target="slides/slide51.xml"/><Relationship Id="rId58" Type="http://schemas.openxmlformats.org/officeDocument/2006/relationships/slide" Target="slides/slide50.xml"/><Relationship Id="rId57" Type="http://schemas.openxmlformats.org/officeDocument/2006/relationships/slide" Target="slides/slide49.xml"/><Relationship Id="rId56" Type="http://schemas.openxmlformats.org/officeDocument/2006/relationships/slide" Target="slides/slide48.xml"/><Relationship Id="rId55" Type="http://schemas.openxmlformats.org/officeDocument/2006/relationships/slide" Target="slides/slide47.xml"/><Relationship Id="rId54" Type="http://schemas.openxmlformats.org/officeDocument/2006/relationships/slide" Target="slides/slide46.xml"/><Relationship Id="rId53" Type="http://schemas.openxmlformats.org/officeDocument/2006/relationships/slide" Target="slides/slide45.xml"/><Relationship Id="rId52" Type="http://schemas.openxmlformats.org/officeDocument/2006/relationships/slide" Target="slides/slide44.xml"/><Relationship Id="rId51" Type="http://schemas.openxmlformats.org/officeDocument/2006/relationships/slide" Target="slides/slide43.xml"/><Relationship Id="rId50" Type="http://schemas.openxmlformats.org/officeDocument/2006/relationships/slide" Target="slides/slide42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1.xml"/><Relationship Id="rId48" Type="http://schemas.openxmlformats.org/officeDocument/2006/relationships/slide" Target="slides/slide40.xml"/><Relationship Id="rId47" Type="http://schemas.openxmlformats.org/officeDocument/2006/relationships/slide" Target="slides/slide39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0" Type="http://schemas.openxmlformats.org/officeDocument/2006/relationships/slide" Target="slides/slide32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0" Type="http://schemas.openxmlformats.org/officeDocument/2006/relationships/slide" Target="slides/slide12.xml"/><Relationship Id="rId2" Type="http://schemas.openxmlformats.org/officeDocument/2006/relationships/theme" Target="theme/theme1.xml"/><Relationship Id="rId19" Type="http://schemas.openxmlformats.org/officeDocument/2006/relationships/slide" Target="slides/slide11.xml"/><Relationship Id="rId18" Type="http://schemas.openxmlformats.org/officeDocument/2006/relationships/slide" Target="slides/slide1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© DB-LAB (2003)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1860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© DB-LAB (2003)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© DB-LAB (2003)</a:t>
            </a:r>
            <a:endParaRPr lang="en-US" altLang="zh-CN" dirty="0"/>
          </a:p>
        </p:txBody>
      </p:sp>
      <p:sp>
        <p:nvSpPr>
          <p:cNvPr id="12288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12288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71575" y="692150"/>
            <a:ext cx="4516438" cy="3387725"/>
          </a:xfrm>
          <a:solidFill>
            <a:srgbClr val="FFFFFF">
              <a:alpha val="100000"/>
            </a:srgbClr>
          </a:solidFill>
        </p:spPr>
      </p:sp>
      <p:sp>
        <p:nvSpPr>
          <p:cNvPr id="122885" name="Rectangle 3"/>
          <p:cNvSpPr>
            <a:spLocks noGrp="1"/>
          </p:cNvSpPr>
          <p:nvPr>
            <p:ph type="body" idx="1"/>
          </p:nvPr>
        </p:nvSpPr>
        <p:spPr>
          <a:xfrm>
            <a:off x="914400" y="4311650"/>
            <a:ext cx="5029200" cy="4157663"/>
          </a:xfrm>
        </p:spPr>
        <p:txBody>
          <a:bodyPr wrap="none" lIns="91440" tIns="45720" rIns="91440" bIns="45720" anchor="ctr"/>
          <a:lstStyle/>
          <a:p>
            <a:pPr lvl="0" defTabSz="44958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>
              <a:sym typeface="+mn-ea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>
              <a:sym typeface="+mn-ea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© DB-LAB (2003)</a:t>
            </a:r>
            <a:endParaRPr lang="en-US" altLang="zh-CN" dirty="0"/>
          </a:p>
        </p:txBody>
      </p:sp>
      <p:sp>
        <p:nvSpPr>
          <p:cNvPr id="12390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12390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390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b="1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ea typeface="+mn-ea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b="1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ea typeface="+mn-ea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kumimoji="0" lang="zh-TW" altLang="en-US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kumimoji="0" lang="zh-CN" altLang="en-US" b="1" noProof="0" dirty="0">
              <a:ln>
                <a:noFill/>
              </a:ln>
              <a:effectLst/>
              <a:uLnTx/>
              <a:uFillTx/>
              <a:ea typeface="+mn-ea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kumimoji="0" lang="en-US" altLang="zh-CN" b="1" i="1" noProof="0" dirty="0" smtClean="0">
              <a:ln>
                <a:noFill/>
              </a:ln>
              <a:solidFill>
                <a:srgbClr val="0058DA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行楷" panose="0201080004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7" name="组合 9"/>
          <p:cNvGrpSpPr/>
          <p:nvPr/>
        </p:nvGrpSpPr>
        <p:grpSpPr>
          <a:xfrm>
            <a:off x="-1587" y="-12700"/>
            <a:ext cx="9145587" cy="6897688"/>
            <a:chOff x="-1588" y="-12700"/>
            <a:chExt cx="9146151" cy="6898084"/>
          </a:xfrm>
        </p:grpSpPr>
        <p:sp>
          <p:nvSpPr>
            <p:cNvPr id="11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6158" name="图片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588" y="322778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6148" name="组合 5"/>
          <p:cNvGrpSpPr/>
          <p:nvPr/>
        </p:nvGrpSpPr>
        <p:grpSpPr>
          <a:xfrm>
            <a:off x="77788" y="47625"/>
            <a:ext cx="6007100" cy="752475"/>
            <a:chOff x="77788" y="47625"/>
            <a:chExt cx="5397172" cy="752277"/>
          </a:xfrm>
        </p:grpSpPr>
        <p:pic>
          <p:nvPicPr>
            <p:cNvPr id="6154" name="图片 13" descr="HIT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7788" y="47625"/>
              <a:ext cx="2428875" cy="43180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6" name="TextBox 1"/>
            <p:cNvSpPr txBox="1">
              <a:spLocks noChangeArrowheads="1"/>
            </p:cNvSpPr>
            <p:nvPr/>
          </p:nvSpPr>
          <p:spPr bwMode="auto">
            <a:xfrm>
              <a:off x="2421221" y="133327"/>
              <a:ext cx="3053739" cy="4618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方正姚体" panose="02010601030101010101" pitchFamily="2" charset="-122"/>
                  <a:ea typeface="方正姚体" panose="02010601030101010101" pitchFamily="2" charset="-122"/>
                  <a:cs typeface="+mn-cs"/>
                </a:rPr>
                <a:t>海量数据计算研究中心</a:t>
              </a: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endParaRPr>
            </a:p>
          </p:txBody>
        </p:sp>
        <p:sp>
          <p:nvSpPr>
            <p:cNvPr id="17" name="TextBox 2"/>
            <p:cNvSpPr txBox="1">
              <a:spLocks noChangeArrowheads="1"/>
            </p:cNvSpPr>
            <p:nvPr/>
          </p:nvSpPr>
          <p:spPr bwMode="auto">
            <a:xfrm>
              <a:off x="701087" y="492008"/>
              <a:ext cx="3610001" cy="307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Massive Data Computing Lab @ HIT</a:t>
              </a:r>
              <a:endParaRPr kumimoji="1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dirty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海量数据计算研究中心</a:t>
            </a:r>
            <a:r>
              <a:rPr kumimoji="1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(2017)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海量数据计算研究中心</a:t>
            </a:r>
            <a:r>
              <a:rPr kumimoji="1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(2017)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海量数据计算研究中心</a:t>
            </a:r>
            <a:r>
              <a:rPr kumimoji="1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(2017)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海量数据计算研究中心</a:t>
            </a:r>
            <a:r>
              <a:rPr kumimoji="1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(2017)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海量数据计算研究中心</a:t>
            </a:r>
            <a:r>
              <a:rPr kumimoji="1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(2017)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海量数据计算研究中心</a:t>
            </a:r>
            <a:r>
              <a:rPr kumimoji="1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(2017)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720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海量数据计算研究中心</a:t>
            </a:r>
            <a:r>
              <a:rPr kumimoji="1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(2017)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海量数据计算研究中心</a:t>
            </a:r>
            <a:r>
              <a:rPr kumimoji="1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(2017)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Click icon to add picture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海量数据计算研究中心</a:t>
            </a:r>
            <a:r>
              <a:rPr kumimoji="1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(2017)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10" name="Date Placeholder 6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海量数据计算研究中心</a:t>
            </a:r>
            <a:r>
              <a:rPr kumimoji="1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(2017)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Click icon to add picture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7" name="组合 9"/>
          <p:cNvGrpSpPr/>
          <p:nvPr/>
        </p:nvGrpSpPr>
        <p:grpSpPr>
          <a:xfrm>
            <a:off x="-1587" y="-12700"/>
            <a:ext cx="9145587" cy="6897688"/>
            <a:chOff x="-1588" y="-12700"/>
            <a:chExt cx="9146151" cy="6898084"/>
          </a:xfrm>
        </p:grpSpPr>
        <p:sp>
          <p:nvSpPr>
            <p:cNvPr id="11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6158" name="图片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588" y="322778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6148" name="组合 5"/>
          <p:cNvGrpSpPr/>
          <p:nvPr/>
        </p:nvGrpSpPr>
        <p:grpSpPr>
          <a:xfrm>
            <a:off x="77788" y="47625"/>
            <a:ext cx="6007100" cy="752475"/>
            <a:chOff x="77788" y="47625"/>
            <a:chExt cx="5397172" cy="752277"/>
          </a:xfrm>
        </p:grpSpPr>
        <p:pic>
          <p:nvPicPr>
            <p:cNvPr id="6154" name="图片 13" descr="HIT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7788" y="47625"/>
              <a:ext cx="2428875" cy="43180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6" name="TextBox 1"/>
            <p:cNvSpPr txBox="1">
              <a:spLocks noChangeArrowheads="1"/>
            </p:cNvSpPr>
            <p:nvPr/>
          </p:nvSpPr>
          <p:spPr bwMode="auto">
            <a:xfrm>
              <a:off x="2421221" y="133327"/>
              <a:ext cx="3053739" cy="4618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方正姚体" panose="02010601030101010101" pitchFamily="2" charset="-122"/>
                  <a:ea typeface="方正姚体" panose="02010601030101010101" pitchFamily="2" charset="-122"/>
                  <a:cs typeface="+mn-cs"/>
                </a:rPr>
                <a:t>海量数据计算研究中心</a:t>
              </a: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endParaRPr>
            </a:p>
          </p:txBody>
        </p:sp>
        <p:sp>
          <p:nvSpPr>
            <p:cNvPr id="17" name="TextBox 2"/>
            <p:cNvSpPr txBox="1">
              <a:spLocks noChangeArrowheads="1"/>
            </p:cNvSpPr>
            <p:nvPr/>
          </p:nvSpPr>
          <p:spPr bwMode="auto">
            <a:xfrm>
              <a:off x="701087" y="492008"/>
              <a:ext cx="3610001" cy="307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Massive Data Computing Lab @ HIT</a:t>
              </a:r>
              <a:endParaRPr kumimoji="1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dirty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海量数据计算研究中心</a:t>
            </a:r>
            <a:r>
              <a:rPr kumimoji="1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(2017)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海量数据计算研究中心</a:t>
            </a:r>
            <a:r>
              <a:rPr kumimoji="1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(2017)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720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海量数据计算研究中心</a:t>
            </a:r>
            <a:r>
              <a:rPr kumimoji="1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(2017)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海量数据计算研究中心</a:t>
            </a:r>
            <a:r>
              <a:rPr kumimoji="1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(2017)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海量数据计算研究中心</a:t>
            </a:r>
            <a:r>
              <a:rPr kumimoji="1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(2017)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10" name="Date Placeholder 6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海量数据计算研究中心</a:t>
            </a:r>
            <a:r>
              <a:rPr kumimoji="1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(2017)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海量数据计算研究中心</a:t>
            </a:r>
            <a:r>
              <a:rPr kumimoji="1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(2017)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海量数据计算研究中心</a:t>
            </a:r>
            <a:r>
              <a:rPr kumimoji="1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(2017)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海量数据计算研究中心</a:t>
            </a:r>
            <a:r>
              <a:rPr kumimoji="1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(2017)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海量数据计算研究中心</a:t>
            </a:r>
            <a:r>
              <a:rPr kumimoji="1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(2017)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海量数据计算研究中心</a:t>
            </a:r>
            <a:r>
              <a:rPr kumimoji="1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(2017)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海量数据计算研究中心</a:t>
            </a:r>
            <a:r>
              <a:rPr kumimoji="1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(2017)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海量数据计算研究中心</a:t>
            </a:r>
            <a:r>
              <a:rPr kumimoji="1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(2017)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海量数据计算研究中心</a:t>
            </a:r>
            <a:r>
              <a:rPr kumimoji="1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(2017)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海量数据计算研究中心</a:t>
            </a:r>
            <a:r>
              <a:rPr kumimoji="1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(2017)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海量数据计算研究中心</a:t>
            </a:r>
            <a:r>
              <a:rPr kumimoji="1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(2017)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海量数据计算研究中心</a:t>
            </a:r>
            <a:r>
              <a:rPr kumimoji="1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(2017)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海量数据计算研究中心</a:t>
            </a:r>
            <a:r>
              <a:rPr kumimoji="1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(2017)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1.pn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5.xml"/><Relationship Id="rId1" Type="http://schemas.openxmlformats.org/officeDocument/2006/relationships/slideLayout" Target="../slideLayouts/slideLayout26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8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7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6.xml"/><Relationship Id="rId8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2.xml"/><Relationship Id="rId4" Type="http://schemas.openxmlformats.org/officeDocument/2006/relationships/slideLayout" Target="../slideLayouts/slideLayout51.xml"/><Relationship Id="rId3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9.xml"/><Relationship Id="rId12" Type="http://schemas.openxmlformats.org/officeDocument/2006/relationships/theme" Target="../theme/theme5.xml"/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" Type="http://schemas.openxmlformats.org/officeDocument/2006/relationships/slideLayout" Target="../slideLayouts/slideLayout48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7.xml"/><Relationship Id="rId8" Type="http://schemas.openxmlformats.org/officeDocument/2006/relationships/slideLayout" Target="../slideLayouts/slideLayout66.xml"/><Relationship Id="rId7" Type="http://schemas.openxmlformats.org/officeDocument/2006/relationships/slideLayout" Target="../slideLayouts/slideLayout65.xml"/><Relationship Id="rId6" Type="http://schemas.openxmlformats.org/officeDocument/2006/relationships/slideLayout" Target="../slideLayouts/slideLayout64.xml"/><Relationship Id="rId5" Type="http://schemas.openxmlformats.org/officeDocument/2006/relationships/slideLayout" Target="../slideLayouts/slideLayout63.xml"/><Relationship Id="rId4" Type="http://schemas.openxmlformats.org/officeDocument/2006/relationships/slideLayout" Target="../slideLayouts/slideLayout62.xml"/><Relationship Id="rId3" Type="http://schemas.openxmlformats.org/officeDocument/2006/relationships/slideLayout" Target="../slideLayouts/slideLayout61.xml"/><Relationship Id="rId2" Type="http://schemas.openxmlformats.org/officeDocument/2006/relationships/slideLayout" Target="../slideLayouts/slideLayout60.xml"/><Relationship Id="rId16" Type="http://schemas.openxmlformats.org/officeDocument/2006/relationships/theme" Target="../theme/theme6.xml"/><Relationship Id="rId15" Type="http://schemas.openxmlformats.org/officeDocument/2006/relationships/image" Target="../media/image1.png"/><Relationship Id="rId14" Type="http://schemas.openxmlformats.org/officeDocument/2006/relationships/slideLayout" Target="../slideLayouts/slideLayout72.xml"/><Relationship Id="rId13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68.xml"/><Relationship Id="rId1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海量数据计算研究中心</a:t>
            </a:r>
            <a:r>
              <a:rPr kumimoji="1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(2017)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grpSp>
        <p:nvGrpSpPr>
          <p:cNvPr id="1031" name="组合 9"/>
          <p:cNvGrpSpPr/>
          <p:nvPr/>
        </p:nvGrpSpPr>
        <p:grpSpPr>
          <a:xfrm>
            <a:off x="-1587" y="-12700"/>
            <a:ext cx="9145587" cy="6897688"/>
            <a:chOff x="-1588" y="-12700"/>
            <a:chExt cx="9146151" cy="6898084"/>
          </a:xfrm>
        </p:grpSpPr>
        <p:sp>
          <p:nvSpPr>
            <p:cNvPr id="12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033" name="图片 13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-1588" y="322778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075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914400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914400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099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12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914400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914400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海量数据计算研究中心</a:t>
            </a:r>
            <a:r>
              <a:rPr kumimoji="1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(2017)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grpSp>
        <p:nvGrpSpPr>
          <p:cNvPr id="1031" name="组合 9"/>
          <p:cNvGrpSpPr/>
          <p:nvPr/>
        </p:nvGrpSpPr>
        <p:grpSpPr>
          <a:xfrm>
            <a:off x="-1587" y="-12700"/>
            <a:ext cx="9145587" cy="6897688"/>
            <a:chOff x="-1588" y="-12700"/>
            <a:chExt cx="9146151" cy="6898084"/>
          </a:xfrm>
        </p:grpSpPr>
        <p:sp>
          <p:nvSpPr>
            <p:cNvPr id="12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033" name="图片 13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-1588" y="322778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65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5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65.xml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jpeg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jpe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wmf"/><Relationship Id="rId1" Type="http://schemas.openxmlformats.org/officeDocument/2006/relationships/oleObject" Target="../embeddings/oleObject1.bin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wmf"/><Relationship Id="rId1" Type="http://schemas.openxmlformats.org/officeDocument/2006/relationships/oleObject" Target="../embeddings/oleObject2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5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4.wmf"/><Relationship Id="rId1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/>
          <p:cNvSpPr txBox="1">
            <a:spLocks noChangeArrowheads="1"/>
          </p:cNvSpPr>
          <p:nvPr/>
        </p:nvSpPr>
        <p:spPr bwMode="auto">
          <a:xfrm>
            <a:off x="1282700" y="1404938"/>
            <a:ext cx="6873875" cy="1938338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算法设计与分析</a:t>
            </a:r>
            <a:endParaRPr kumimoji="1" lang="en-US" altLang="zh-CN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A9EE9"/>
                </a:solidFill>
                <a:effectLst/>
                <a:uLnTx/>
                <a:uFillTx/>
                <a:latin typeface="华文琥珀" panose="02010800040101010101" pitchFamily="2" charset="-122"/>
                <a:ea typeface="华文琥珀" panose="02010800040101010101" pitchFamily="2" charset="-122"/>
                <a:cs typeface="+mn-cs"/>
              </a:rPr>
              <a:t>第三章 排序与分治法</a:t>
            </a:r>
            <a:endParaRPr kumimoji="1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1A9EE9"/>
              </a:solidFill>
              <a:effectLst/>
              <a:uLnTx/>
              <a:uFillTx/>
              <a:latin typeface="华文琥珀" panose="02010800040101010101" pitchFamily="2" charset="-122"/>
              <a:ea typeface="华文琥珀" panose="02010800040101010101" pitchFamily="2" charset="-122"/>
              <a:cs typeface="+mn-cs"/>
            </a:endParaRPr>
          </a:p>
        </p:txBody>
      </p:sp>
      <p:sp>
        <p:nvSpPr>
          <p:cNvPr id="41989" name="TextBox 8"/>
          <p:cNvSpPr txBox="1"/>
          <p:nvPr/>
        </p:nvSpPr>
        <p:spPr>
          <a:xfrm>
            <a:off x="1479550" y="3948113"/>
            <a:ext cx="6330950" cy="9531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2800" dirty="0"/>
              <a:t>哈尔滨工业大学</a:t>
            </a:r>
            <a:endParaRPr lang="en-US" altLang="zh-CN" sz="2800" dirty="0"/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2800" dirty="0"/>
              <a:t>何震宇</a:t>
            </a:r>
            <a:endParaRPr lang="zh-CN" altLang="en-US" sz="2800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66750" y="1700213"/>
            <a:ext cx="8275638" cy="3268663"/>
          </a:xfrm>
        </p:spPr>
        <p:txBody>
          <a:bodyPr vert="horz" wrap="square" lIns="91440" tIns="45720" rIns="91440" bIns="45720" numCol="1" rtlCol="0" anchor="t" anchorCtr="0" compatLnSpc="1">
            <a:normAutofit fontScale="92500" lnSpcReduction="10000"/>
          </a:bodyPr>
          <a:lstStyle/>
          <a:p>
            <a:pPr marL="2057400" marR="0" lvl="4" indent="-2286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设计过程分为三个阶段</a:t>
            </a:r>
            <a:endParaRPr kumimoji="0" lang="zh-CN" altLang="en-US" sz="32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Monotype Corsiva" panose="03010101010201010101" pitchFamily="66" charset="0"/>
                <a:ea typeface="华文行楷" panose="02010800040101010101" pitchFamily="2" charset="-122"/>
                <a:cs typeface="+mn-cs"/>
              </a:rPr>
              <a:t>Divide</a:t>
            </a: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： </a:t>
            </a: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整个问题划分为多个子问题</a:t>
            </a:r>
            <a:endParaRPr kumimoji="0" lang="zh-CN" altLang="en-US" sz="3200" b="1" i="0" u="none" strike="noStrike" kern="1200" cap="none" spc="0" normalizeH="0" baseline="0" noProof="0" smtClean="0">
              <a:ln>
                <a:noFill/>
              </a:ln>
              <a:solidFill>
                <a:srgbClr val="0058DA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Monotype Corsiva" panose="03010101010201010101" pitchFamily="66" charset="0"/>
                <a:ea typeface="华文行楷" panose="02010800040101010101" pitchFamily="2" charset="-122"/>
                <a:cs typeface="+mn-cs"/>
              </a:rPr>
              <a:t>Conquer</a:t>
            </a: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：</a:t>
            </a: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求解各子问题</a:t>
            </a: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(</a:t>
            </a: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递归调用正设计的算法</a:t>
            </a: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)</a:t>
            </a:r>
            <a:endParaRPr kumimoji="0" lang="en-US" altLang="zh-CN" sz="3200" b="1" i="0" u="none" strike="noStrike" kern="1200" cap="none" spc="0" normalizeH="0" baseline="0" noProof="0" smtClean="0">
              <a:ln>
                <a:noFill/>
              </a:ln>
              <a:solidFill>
                <a:srgbClr val="0058DA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Monotype Corsiva" panose="03010101010201010101" pitchFamily="66" charset="0"/>
                <a:ea typeface="华文行楷" panose="02010800040101010101" pitchFamily="2" charset="-122"/>
                <a:cs typeface="+mn-cs"/>
              </a:rPr>
              <a:t>Combine</a:t>
            </a: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：</a:t>
            </a: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合并子问题的解</a:t>
            </a: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, </a:t>
            </a: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形成原始问题的解</a:t>
            </a:r>
            <a:endParaRPr kumimoji="0" lang="zh-CN" altLang="en-US" sz="3200" b="1" i="0" u="none" strike="noStrike" kern="1200" cap="none" spc="0" normalizeH="0" baseline="0" noProof="0" smtClean="0">
              <a:ln>
                <a:noFill/>
              </a:ln>
              <a:solidFill>
                <a:srgbClr val="0058DA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pic>
        <p:nvPicPr>
          <p:cNvPr id="51203" name="Picture 4" descr="BD21313_"/>
          <p:cNvPicPr>
            <a:picLocks noGrp="1" noChangeAspect="1"/>
          </p:cNvPicPr>
          <p:nvPr>
            <p:ph sz="half" idx="2"/>
          </p:nvPr>
        </p:nvPicPr>
        <p:blipFill>
          <a:blip r:embed="rId1"/>
          <a:srcRect/>
          <a:stretch>
            <a:fillRect/>
          </a:stretch>
        </p:blipFill>
        <p:spPr>
          <a:xfrm>
            <a:off x="2779713" y="1092200"/>
            <a:ext cx="6364287" cy="176213"/>
          </a:xfrm>
        </p:spPr>
      </p:pic>
      <p:sp>
        <p:nvSpPr>
          <p:cNvPr id="77827" name="Text Box 3"/>
          <p:cNvSpPr txBox="1">
            <a:spLocks noChangeArrowheads="1"/>
          </p:cNvSpPr>
          <p:nvPr/>
        </p:nvSpPr>
        <p:spPr bwMode="auto">
          <a:xfrm>
            <a:off x="2780030" y="390525"/>
            <a:ext cx="56578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pPr marR="0" algn="l" defTabSz="914400">
              <a:buClrTx/>
              <a:buSzTx/>
              <a:buFontTx/>
              <a:buNone/>
              <a:defRPr/>
            </a:pPr>
            <a:r>
              <a:rPr kumimoji="1" lang="en-US" altLang="zh-CN" sz="4000" b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anose="03010101010201010101" pitchFamily="66" charset="0"/>
                <a:ea typeface="楷体_GB2312" pitchFamily="49" charset="-122"/>
                <a:cs typeface="+mn-cs"/>
              </a:rPr>
              <a:t>Divide-and-Conquer</a:t>
            </a:r>
            <a:r>
              <a:rPr kumimoji="1" lang="zh-CN" altLang="en-US" sz="4000" b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算法的设计</a:t>
            </a:r>
            <a:endParaRPr kumimoji="1" lang="zh-CN" altLang="en-US" sz="4000" b="1" kern="1200" cap="none" spc="0" normalizeH="0" baseline="0" noProof="0"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2843213" y="188913"/>
            <a:ext cx="2751138" cy="576263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原始问题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78851" name="Oval 3"/>
          <p:cNvSpPr>
            <a:spLocks noChangeArrowheads="1"/>
          </p:cNvSpPr>
          <p:nvPr/>
        </p:nvSpPr>
        <p:spPr bwMode="auto">
          <a:xfrm>
            <a:off x="1435100" y="2924175"/>
            <a:ext cx="1600200" cy="503238"/>
          </a:xfrm>
          <a:prstGeom prst="ellipse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求解子问题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1692275" y="2205038"/>
            <a:ext cx="1087438" cy="4318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子问题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3676650" y="2205038"/>
            <a:ext cx="1087438" cy="4318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子问题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78854" name="Rectangle 6"/>
          <p:cNvSpPr>
            <a:spLocks noChangeArrowheads="1"/>
          </p:cNvSpPr>
          <p:nvPr/>
        </p:nvSpPr>
        <p:spPr bwMode="auto">
          <a:xfrm>
            <a:off x="6108700" y="2205038"/>
            <a:ext cx="1087438" cy="4318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子问题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5213350" y="1989138"/>
            <a:ext cx="523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algn="l" defTabSz="914400">
              <a:buClrTx/>
              <a:buSzTx/>
              <a:buFontTx/>
              <a:buNone/>
              <a:defRPr/>
            </a:pPr>
            <a:r>
              <a: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…</a:t>
            </a:r>
            <a:endParaRPr kumimoji="0" lang="en-US" altLang="zh-CN" sz="32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8856" name="Oval 8"/>
          <p:cNvSpPr>
            <a:spLocks noChangeArrowheads="1"/>
          </p:cNvSpPr>
          <p:nvPr/>
        </p:nvSpPr>
        <p:spPr bwMode="auto">
          <a:xfrm>
            <a:off x="3421063" y="2925763"/>
            <a:ext cx="1600200" cy="503238"/>
          </a:xfrm>
          <a:prstGeom prst="ellipse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求解子问题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78857" name="Oval 9"/>
          <p:cNvSpPr>
            <a:spLocks noChangeArrowheads="1"/>
          </p:cNvSpPr>
          <p:nvPr/>
        </p:nvSpPr>
        <p:spPr bwMode="auto">
          <a:xfrm>
            <a:off x="5851525" y="2924175"/>
            <a:ext cx="1600200" cy="503238"/>
          </a:xfrm>
          <a:prstGeom prst="ellipse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求解子问题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78858" name="Rectangle 10"/>
          <p:cNvSpPr>
            <a:spLocks noChangeArrowheads="1"/>
          </p:cNvSpPr>
          <p:nvPr/>
        </p:nvSpPr>
        <p:spPr bwMode="auto">
          <a:xfrm>
            <a:off x="1627188" y="3860800"/>
            <a:ext cx="1343025" cy="4318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子问题解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78859" name="Rectangle 11"/>
          <p:cNvSpPr>
            <a:spLocks noChangeArrowheads="1"/>
          </p:cNvSpPr>
          <p:nvPr/>
        </p:nvSpPr>
        <p:spPr bwMode="auto">
          <a:xfrm>
            <a:off x="3613150" y="3860800"/>
            <a:ext cx="1343025" cy="4318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子问题解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78860" name="Rectangle 12"/>
          <p:cNvSpPr>
            <a:spLocks noChangeArrowheads="1"/>
          </p:cNvSpPr>
          <p:nvPr/>
        </p:nvSpPr>
        <p:spPr bwMode="auto">
          <a:xfrm>
            <a:off x="6043613" y="3860800"/>
            <a:ext cx="1343025" cy="4318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子问题解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78861" name="Text Box 13"/>
          <p:cNvSpPr txBox="1">
            <a:spLocks noChangeArrowheads="1"/>
          </p:cNvSpPr>
          <p:nvPr/>
        </p:nvSpPr>
        <p:spPr bwMode="auto">
          <a:xfrm>
            <a:off x="5213350" y="3641725"/>
            <a:ext cx="523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algn="l" defTabSz="914400">
              <a:buClrTx/>
              <a:buSzTx/>
              <a:buFontTx/>
              <a:buNone/>
              <a:defRPr/>
            </a:pPr>
            <a:r>
              <a: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…</a:t>
            </a:r>
            <a:endParaRPr kumimoji="0" lang="en-US" altLang="zh-CN" sz="32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8862" name="Oval 14"/>
          <p:cNvSpPr>
            <a:spLocks noChangeArrowheads="1"/>
          </p:cNvSpPr>
          <p:nvPr/>
        </p:nvSpPr>
        <p:spPr bwMode="auto">
          <a:xfrm>
            <a:off x="3421063" y="4797425"/>
            <a:ext cx="1728788" cy="574675"/>
          </a:xfrm>
          <a:prstGeom prst="ellipse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合并子解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78863" name="Oval 15"/>
          <p:cNvSpPr>
            <a:spLocks noChangeArrowheads="1"/>
          </p:cNvSpPr>
          <p:nvPr/>
        </p:nvSpPr>
        <p:spPr bwMode="auto">
          <a:xfrm>
            <a:off x="3355975" y="1196975"/>
            <a:ext cx="1855788" cy="431800"/>
          </a:xfrm>
          <a:prstGeom prst="ellipse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问题分解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78864" name="Line 16"/>
          <p:cNvSpPr/>
          <p:nvPr/>
        </p:nvSpPr>
        <p:spPr>
          <a:xfrm>
            <a:off x="4251325" y="765175"/>
            <a:ext cx="0" cy="431800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miter/>
            <a:headEnd type="none" w="sm" len="sm"/>
            <a:tailEnd type="triangle" w="sm" len="sm"/>
          </a:ln>
        </p:spPr>
      </p:sp>
      <p:sp>
        <p:nvSpPr>
          <p:cNvPr id="78865" name="Line 17"/>
          <p:cNvSpPr/>
          <p:nvPr/>
        </p:nvSpPr>
        <p:spPr>
          <a:xfrm flipH="1">
            <a:off x="2266950" y="1557338"/>
            <a:ext cx="1346200" cy="647700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miter/>
            <a:headEnd type="none" w="sm" len="sm"/>
            <a:tailEnd type="triangle" w="sm" len="sm"/>
          </a:ln>
        </p:spPr>
      </p:sp>
      <p:sp>
        <p:nvSpPr>
          <p:cNvPr id="78866" name="Line 18"/>
          <p:cNvSpPr/>
          <p:nvPr/>
        </p:nvSpPr>
        <p:spPr>
          <a:xfrm>
            <a:off x="4251325" y="1628775"/>
            <a:ext cx="0" cy="576263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miter/>
            <a:headEnd type="none" w="sm" len="sm"/>
            <a:tailEnd type="triangle" w="sm" len="sm"/>
          </a:ln>
        </p:spPr>
      </p:sp>
      <p:sp>
        <p:nvSpPr>
          <p:cNvPr id="78867" name="Line 19"/>
          <p:cNvSpPr/>
          <p:nvPr/>
        </p:nvSpPr>
        <p:spPr>
          <a:xfrm>
            <a:off x="5021263" y="1557338"/>
            <a:ext cx="1535112" cy="647700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miter/>
            <a:headEnd type="none" w="sm" len="sm"/>
            <a:tailEnd type="triangle" w="sm" len="sm"/>
          </a:ln>
        </p:spPr>
      </p:sp>
      <p:sp>
        <p:nvSpPr>
          <p:cNvPr id="78868" name="Line 20"/>
          <p:cNvSpPr/>
          <p:nvPr/>
        </p:nvSpPr>
        <p:spPr>
          <a:xfrm>
            <a:off x="2203450" y="2636838"/>
            <a:ext cx="0" cy="287337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miter/>
            <a:headEnd type="none" w="sm" len="sm"/>
            <a:tailEnd type="triangle" w="sm" len="sm"/>
          </a:ln>
        </p:spPr>
      </p:sp>
      <p:sp>
        <p:nvSpPr>
          <p:cNvPr id="78869" name="Line 21"/>
          <p:cNvSpPr/>
          <p:nvPr/>
        </p:nvSpPr>
        <p:spPr>
          <a:xfrm>
            <a:off x="4251325" y="2636838"/>
            <a:ext cx="0" cy="287337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miter/>
            <a:headEnd type="none" w="sm" len="sm"/>
            <a:tailEnd type="triangle" w="sm" len="sm"/>
          </a:ln>
        </p:spPr>
      </p:sp>
      <p:sp>
        <p:nvSpPr>
          <p:cNvPr id="78870" name="Line 22"/>
          <p:cNvSpPr/>
          <p:nvPr/>
        </p:nvSpPr>
        <p:spPr>
          <a:xfrm>
            <a:off x="6621463" y="2636838"/>
            <a:ext cx="0" cy="287337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miter/>
            <a:headEnd type="none" w="sm" len="sm"/>
            <a:tailEnd type="triangle" w="sm" len="sm"/>
          </a:ln>
        </p:spPr>
      </p:sp>
      <p:sp>
        <p:nvSpPr>
          <p:cNvPr id="78871" name="Line 23"/>
          <p:cNvSpPr/>
          <p:nvPr/>
        </p:nvSpPr>
        <p:spPr>
          <a:xfrm>
            <a:off x="2203450" y="3429000"/>
            <a:ext cx="0" cy="431800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miter/>
            <a:headEnd type="none" w="sm" len="sm"/>
            <a:tailEnd type="triangle" w="sm" len="sm"/>
          </a:ln>
        </p:spPr>
      </p:sp>
      <p:sp>
        <p:nvSpPr>
          <p:cNvPr id="78872" name="Line 24"/>
          <p:cNvSpPr/>
          <p:nvPr/>
        </p:nvSpPr>
        <p:spPr>
          <a:xfrm>
            <a:off x="4251325" y="3429000"/>
            <a:ext cx="0" cy="431800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miter/>
            <a:headEnd type="none" w="sm" len="sm"/>
            <a:tailEnd type="triangle" w="sm" len="sm"/>
          </a:ln>
        </p:spPr>
      </p:sp>
      <p:sp>
        <p:nvSpPr>
          <p:cNvPr id="78873" name="Line 25"/>
          <p:cNvSpPr/>
          <p:nvPr/>
        </p:nvSpPr>
        <p:spPr>
          <a:xfrm>
            <a:off x="6621463" y="3429000"/>
            <a:ext cx="0" cy="431800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miter/>
            <a:headEnd type="none" w="sm" len="sm"/>
            <a:tailEnd type="triangle" w="sm" len="sm"/>
          </a:ln>
        </p:spPr>
      </p:sp>
      <p:sp>
        <p:nvSpPr>
          <p:cNvPr id="78874" name="Line 26"/>
          <p:cNvSpPr/>
          <p:nvPr/>
        </p:nvSpPr>
        <p:spPr>
          <a:xfrm>
            <a:off x="2203450" y="4292600"/>
            <a:ext cx="1281113" cy="649288"/>
          </a:xfrm>
          <a:prstGeom prst="line">
            <a:avLst/>
          </a:prstGeom>
          <a:ln w="12700" cap="sq" cmpd="sng">
            <a:solidFill>
              <a:schemeClr val="accent2"/>
            </a:solidFill>
            <a:prstDash val="solid"/>
            <a:miter/>
            <a:headEnd type="none" w="sm" len="sm"/>
            <a:tailEnd type="triangle" w="sm" len="sm"/>
          </a:ln>
        </p:spPr>
      </p:sp>
      <p:sp>
        <p:nvSpPr>
          <p:cNvPr id="78875" name="Line 27"/>
          <p:cNvSpPr/>
          <p:nvPr/>
        </p:nvSpPr>
        <p:spPr>
          <a:xfrm>
            <a:off x="4251325" y="4292600"/>
            <a:ext cx="0" cy="504825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miter/>
            <a:headEnd type="none" w="sm" len="sm"/>
            <a:tailEnd type="triangle" w="sm" len="sm"/>
          </a:ln>
        </p:spPr>
      </p:sp>
      <p:sp>
        <p:nvSpPr>
          <p:cNvPr id="78876" name="Line 28"/>
          <p:cNvSpPr/>
          <p:nvPr/>
        </p:nvSpPr>
        <p:spPr>
          <a:xfrm flipH="1">
            <a:off x="5084763" y="4292600"/>
            <a:ext cx="1600200" cy="649288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miter/>
            <a:headEnd type="none" w="sm" len="sm"/>
            <a:tailEnd type="triangle" w="sm" len="sm"/>
          </a:ln>
        </p:spPr>
      </p:sp>
      <p:sp>
        <p:nvSpPr>
          <p:cNvPr id="78877" name="Line 29"/>
          <p:cNvSpPr/>
          <p:nvPr/>
        </p:nvSpPr>
        <p:spPr>
          <a:xfrm>
            <a:off x="4251325" y="5373688"/>
            <a:ext cx="0" cy="503237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miter/>
            <a:headEnd type="none" w="sm" len="sm"/>
            <a:tailEnd type="triangle" w="sm" len="sm"/>
          </a:ln>
        </p:spPr>
      </p:sp>
      <p:sp>
        <p:nvSpPr>
          <p:cNvPr id="78878" name="AutoShape 30"/>
          <p:cNvSpPr>
            <a:spLocks noChangeArrowheads="1"/>
          </p:cNvSpPr>
          <p:nvPr/>
        </p:nvSpPr>
        <p:spPr bwMode="auto">
          <a:xfrm>
            <a:off x="5980113" y="476250"/>
            <a:ext cx="1984375" cy="792163"/>
          </a:xfrm>
          <a:prstGeom prst="wedgeRoundRectCallout">
            <a:avLst>
              <a:gd name="adj1" fmla="val -87556"/>
              <a:gd name="adj2" fmla="val 59417"/>
              <a:gd name="adj3" fmla="val 16667"/>
            </a:avLst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Divide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058DA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Monotype Corsiva" panose="03010101010201010101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8879" name="AutoShape 31"/>
          <p:cNvSpPr>
            <a:spLocks noChangeArrowheads="1"/>
          </p:cNvSpPr>
          <p:nvPr/>
        </p:nvSpPr>
        <p:spPr bwMode="auto">
          <a:xfrm>
            <a:off x="7388225" y="2133600"/>
            <a:ext cx="1755775" cy="792163"/>
          </a:xfrm>
          <a:prstGeom prst="wedgeRoundRectCallout">
            <a:avLst>
              <a:gd name="adj1" fmla="val -48310"/>
              <a:gd name="adj2" fmla="val 72245"/>
              <a:gd name="adj3" fmla="val 16667"/>
            </a:avLst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Conquer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058DA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Monotype Corsiva" panose="03010101010201010101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8880" name="AutoShape 32"/>
          <p:cNvSpPr>
            <a:spLocks noChangeArrowheads="1"/>
          </p:cNvSpPr>
          <p:nvPr/>
        </p:nvSpPr>
        <p:spPr bwMode="auto">
          <a:xfrm>
            <a:off x="6684963" y="4508500"/>
            <a:ext cx="1792288" cy="936625"/>
          </a:xfrm>
          <a:prstGeom prst="wedgeRoundRectCallout">
            <a:avLst>
              <a:gd name="adj1" fmla="val -137875"/>
              <a:gd name="adj2" fmla="val 21356"/>
              <a:gd name="adj3" fmla="val 16667"/>
            </a:avLst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Merge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058DA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Monotype Corsiva" panose="03010101010201010101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258" name="Rectangle 33"/>
          <p:cNvSpPr/>
          <p:nvPr/>
        </p:nvSpPr>
        <p:spPr>
          <a:xfrm>
            <a:off x="3867150" y="6092825"/>
            <a:ext cx="1536700" cy="36036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8882" name="Rectangle 34"/>
          <p:cNvSpPr>
            <a:spLocks noChangeArrowheads="1"/>
          </p:cNvSpPr>
          <p:nvPr/>
        </p:nvSpPr>
        <p:spPr bwMode="auto">
          <a:xfrm>
            <a:off x="3035300" y="5876925"/>
            <a:ext cx="2432050" cy="576263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原始问题的解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8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8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8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8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7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78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78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78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78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78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78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78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78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78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78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78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78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78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78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78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78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8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8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78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78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788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78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animBg="1"/>
      <p:bldP spid="78852" grpId="0" animBg="1"/>
      <p:bldP spid="78853" grpId="0" animBg="1"/>
      <p:bldP spid="78854" grpId="0" animBg="1"/>
      <p:bldP spid="78855" grpId="0"/>
      <p:bldP spid="78856" grpId="0" animBg="1"/>
      <p:bldP spid="78857" grpId="0" animBg="1"/>
      <p:bldP spid="78858" grpId="0" animBg="1"/>
      <p:bldP spid="78859" grpId="0" animBg="1"/>
      <p:bldP spid="78860" grpId="0" animBg="1"/>
      <p:bldP spid="78861" grpId="0"/>
      <p:bldP spid="78862" grpId="0" animBg="1"/>
      <p:bldP spid="78863" grpId="0" animBg="1"/>
      <p:bldP spid="78878" grpId="0" animBg="1"/>
      <p:bldP spid="78879" grpId="0" animBg="1"/>
      <p:bldP spid="78880" grpId="0" animBg="1"/>
      <p:bldP spid="7888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790700" y="2047875"/>
            <a:ext cx="6303963" cy="3560763"/>
          </a:xfrm>
        </p:spPr>
        <p:txBody>
          <a:bodyPr vert="horz" wrap="square" lIns="91440" tIns="45720" rIns="91440" bIns="45720" numCol="1" rtlCol="0" anchor="t" anchorCtr="0" compatLnSpc="1">
            <a:normAutofit fontScale="92500" lnSpcReduction="10000"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分析过程</a:t>
            </a:r>
            <a:endParaRPr kumimoji="0" lang="zh-CN" altLang="en-US" sz="3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建立递归方程</a:t>
            </a:r>
            <a:endParaRPr kumimoji="0" lang="zh-CN" altLang="en-US" sz="3200" b="1" i="0" u="none" strike="noStrike" kern="1200" cap="none" spc="0" normalizeH="0" baseline="0" noProof="0" smtClean="0">
              <a:ln>
                <a:noFill/>
              </a:ln>
              <a:solidFill>
                <a:srgbClr val="0058DA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求解</a:t>
            </a:r>
            <a:endParaRPr kumimoji="0" lang="zh-CN" altLang="en-US" sz="3200" b="1" i="0" u="none" strike="noStrike" kern="1200" cap="none" spc="0" normalizeH="0" baseline="0" noProof="0" smtClean="0">
              <a:ln>
                <a:noFill/>
              </a:ln>
              <a:solidFill>
                <a:srgbClr val="0058DA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行楷" panose="02010800040101010101" pitchFamily="2" charset="-122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递归方程的建立方法</a:t>
            </a:r>
            <a:endParaRPr kumimoji="0" lang="zh-CN" altLang="en-US" sz="3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设输入大小为</a:t>
            </a:r>
            <a:r>
              <a:rPr kumimoji="0" lang="en-US" altLang="zh-CN" sz="3200" b="1" i="1" u="none" strike="noStrike" kern="1200" cap="none" spc="0" normalizeH="0" baseline="0" noProof="0" smtClean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+mn-cs"/>
              </a:rPr>
              <a:t>n,T(n)</a:t>
            </a: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为时间复杂性</a:t>
            </a:r>
            <a:endParaRPr kumimoji="0" lang="zh-CN" altLang="en-US" sz="3200" b="1" i="0" u="none" strike="noStrike" kern="1200" cap="none" spc="0" normalizeH="0" baseline="0" noProof="0" smtClean="0">
              <a:ln>
                <a:noFill/>
              </a:ln>
              <a:solidFill>
                <a:srgbClr val="0058DA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当</a:t>
            </a:r>
            <a:r>
              <a:rPr kumimoji="0" lang="en-US" altLang="zh-CN" sz="3200" b="1" i="1" u="none" strike="noStrike" kern="1200" cap="none" spc="0" normalizeH="0" baseline="0" noProof="0" smtClean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+mn-cs"/>
              </a:rPr>
              <a:t>n&lt;c</a:t>
            </a: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+mn-cs"/>
              </a:rPr>
              <a:t>,</a:t>
            </a: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</a:t>
            </a:r>
            <a:r>
              <a:rPr kumimoji="0" lang="en-US" altLang="zh-CN" sz="3200" b="1" i="1" u="none" strike="noStrike" kern="1200" cap="none" spc="0" normalizeH="0" baseline="0" noProof="0" smtClean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+mn-cs"/>
              </a:rPr>
              <a:t>T(n)=</a:t>
            </a:r>
            <a:r>
              <a:rPr kumimoji="0" lang="en-US" altLang="zh-CN" sz="3200" b="1" i="1" u="none" strike="noStrike" kern="1200" cap="none" spc="0" normalizeH="0" baseline="0" noProof="0" smtClean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</a:t>
            </a:r>
            <a:r>
              <a:rPr kumimoji="0" lang="en-US" altLang="zh-CN" sz="3200" b="1" i="1" u="none" strike="noStrike" kern="1200" cap="none" spc="0" normalizeH="0" baseline="0" noProof="0" smtClean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+mn-cs"/>
              </a:rPr>
              <a:t>(1)</a:t>
            </a:r>
            <a:endParaRPr kumimoji="0" lang="en-US" altLang="zh-CN" sz="3200" b="1" i="0" u="none" strike="noStrike" kern="1200" cap="none" spc="0" normalizeH="0" baseline="0" noProof="0" smtClean="0">
              <a:ln>
                <a:noFill/>
              </a:ln>
              <a:solidFill>
                <a:srgbClr val="0058DA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行楷" panose="02010800040101010101" pitchFamily="2" charset="-122"/>
              <a:cs typeface="+mn-cs"/>
            </a:endParaRPr>
          </a:p>
        </p:txBody>
      </p:sp>
      <p:pic>
        <p:nvPicPr>
          <p:cNvPr id="53251" name="Picture 4" descr="BD21313_"/>
          <p:cNvPicPr>
            <a:picLocks noGrp="1" noChangeAspect="1"/>
          </p:cNvPicPr>
          <p:nvPr>
            <p:ph sz="half" idx="2"/>
          </p:nvPr>
        </p:nvPicPr>
        <p:blipFill>
          <a:blip r:embed="rId1"/>
          <a:srcRect/>
          <a:stretch>
            <a:fillRect/>
          </a:stretch>
        </p:blipFill>
        <p:spPr>
          <a:xfrm>
            <a:off x="3278188" y="974725"/>
            <a:ext cx="5838825" cy="150813"/>
          </a:xfrm>
        </p:spPr>
      </p:pic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2904173" y="273050"/>
            <a:ext cx="56578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pPr marR="0" algn="l" defTabSz="914400">
              <a:buClrTx/>
              <a:buSzTx/>
              <a:buFontTx/>
              <a:buNone/>
              <a:defRPr/>
            </a:pPr>
            <a:r>
              <a:rPr kumimoji="1" lang="en-US" altLang="zh-CN" sz="40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anose="03010101010201010101" pitchFamily="66" charset="0"/>
                <a:ea typeface="楷体_GB2312" pitchFamily="49" charset="-122"/>
                <a:cs typeface="+mn-cs"/>
              </a:rPr>
              <a:t>Divide-and-Conquer</a:t>
            </a:r>
            <a:r>
              <a:rPr kumimoji="1" lang="zh-CN" altLang="en-US" sz="40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算法的分析</a:t>
            </a:r>
            <a:endParaRPr kumimoji="1" lang="zh-CN" altLang="en-US" sz="40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98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98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98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98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98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98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98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98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98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98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2006600" y="879475"/>
            <a:ext cx="6407150" cy="47815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742950" marR="0" lvl="1" indent="-28575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Divide</a:t>
            </a: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阶段的时间复杂性</a:t>
            </a:r>
            <a:endParaRPr kumimoji="1" lang="zh-CN" altLang="en-US" sz="3200" b="1" i="0" u="none" strike="noStrike" kern="1200" cap="none" spc="0" normalizeH="0" baseline="0" noProof="0" smtClean="0">
              <a:ln>
                <a:noFill/>
              </a:ln>
              <a:solidFill>
                <a:srgbClr val="0058DA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1143000" marR="0" lvl="2" indent="-2286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582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划分问题为</a:t>
            </a:r>
            <a:r>
              <a:rPr kumimoji="1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rgbClr val="582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a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582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个子问题。</a:t>
            </a:r>
            <a:endParaRPr kumimoji="1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582C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1143000" marR="0" lvl="2" indent="-2286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582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每个子问题大小为</a:t>
            </a:r>
            <a:r>
              <a:rPr kumimoji="1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rgbClr val="582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n/b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582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。</a:t>
            </a:r>
            <a:endParaRPr kumimoji="1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582C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1143000" marR="0" lvl="2" indent="-2286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582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划分时间可直接得到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582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=</a:t>
            </a:r>
            <a:r>
              <a:rPr kumimoji="1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D(n)</a:t>
            </a:r>
            <a:endParaRPr kumimoji="1" lang="en-US" altLang="zh-CN" sz="2800" b="1" i="1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Monotype Corsiva" panose="03010101010201010101" pitchFamily="66" charset="0"/>
                <a:ea typeface="华文行楷" panose="02010800040101010101" pitchFamily="2" charset="-122"/>
                <a:cs typeface="+mn-cs"/>
              </a:rPr>
              <a:t>Conquer</a:t>
            </a: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阶段的时间复杂性</a:t>
            </a:r>
            <a:endParaRPr kumimoji="1" lang="zh-CN" altLang="en-US" sz="3200" b="1" i="0" u="none" strike="noStrike" kern="1200" cap="none" spc="0" normalizeH="0" baseline="0" noProof="0" smtClean="0">
              <a:ln>
                <a:noFill/>
              </a:ln>
              <a:solidFill>
                <a:srgbClr val="0058DA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1143000" marR="0" lvl="2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582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递归调用</a:t>
            </a:r>
            <a:endParaRPr kumimoji="1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582C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1143000" marR="0" lvl="2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rgbClr val="582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Monotype Corsiva" panose="03010101010201010101" pitchFamily="66" charset="0"/>
                <a:ea typeface="华文行楷" panose="02010800040101010101" pitchFamily="2" charset="-122"/>
                <a:cs typeface="+mn-cs"/>
              </a:rPr>
              <a:t>Conquer</a:t>
            </a:r>
            <a:r>
              <a:rPr kumimoji="1" lang="zh-CN" altLang="en-US" sz="2800" b="1" i="1" u="none" strike="noStrike" kern="1200" cap="none" spc="0" normalizeH="0" baseline="0" noProof="0" smtClean="0">
                <a:ln>
                  <a:noFill/>
                </a:ln>
                <a:solidFill>
                  <a:srgbClr val="582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时间</a:t>
            </a:r>
            <a:r>
              <a:rPr kumimoji="1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rgbClr val="582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= </a:t>
            </a:r>
            <a:r>
              <a:rPr kumimoji="1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aT(n/b)</a:t>
            </a:r>
            <a:endParaRPr kumimoji="1" lang="en-US" altLang="zh-CN" sz="2800" b="1" i="0" u="none" strike="noStrike" kern="1200" cap="none" spc="0" normalizeH="0" baseline="0" noProof="0" smtClean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Monotype Corsiva" panose="03010101010201010101" pitchFamily="66" charset="0"/>
                <a:ea typeface="楷体_GB2312" pitchFamily="49" charset="-122"/>
                <a:cs typeface="+mn-cs"/>
              </a:rPr>
              <a:t>Combine</a:t>
            </a: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阶段的时间复杂性</a:t>
            </a:r>
            <a:endParaRPr kumimoji="1" lang="zh-CN" altLang="en-US" sz="3200" b="1" i="0" u="none" strike="noStrike" kern="1200" cap="none" spc="0" normalizeH="0" baseline="0" noProof="0" smtClean="0">
              <a:ln>
                <a:noFill/>
              </a:ln>
              <a:solidFill>
                <a:srgbClr val="0058DA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1143000" marR="0" lvl="2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582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时间可以直接得到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582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=</a:t>
            </a:r>
            <a:r>
              <a:rPr kumimoji="1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C(n)</a:t>
            </a:r>
            <a:endParaRPr kumimoji="1" lang="en-US" altLang="zh-CN" sz="2800" b="1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08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08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08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08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08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08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08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08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idx="1"/>
          </p:nvPr>
        </p:nvSpPr>
        <p:spPr>
          <a:xfrm>
            <a:off x="1368425" y="2006600"/>
            <a:ext cx="6588125" cy="3394075"/>
          </a:xfrm>
          <a:solidFill>
            <a:srgbClr val="FFFF99"/>
          </a:solidFill>
        </p:spPr>
        <p:txBody>
          <a:bodyPr vert="horz" wrap="square" lIns="91440" tIns="45720" rIns="91440" bIns="45720" numCol="1" rtlCol="0" anchor="t" anchorCtr="0" compatLnSpc="1">
            <a:normAutofit lnSpcReduction="10000"/>
          </a:bodyPr>
          <a:lstStyle/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总之</a:t>
            </a:r>
            <a:endParaRPr kumimoji="0" lang="zh-CN" altLang="en-US" sz="3600" b="1" i="0" u="none" strike="noStrike" kern="1200" cap="none" spc="0" normalizeH="0" baseline="0" noProof="0" smtClean="0">
              <a:ln>
                <a:noFill/>
              </a:ln>
              <a:solidFill>
                <a:srgbClr val="0058DA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3200" b="1" i="1" u="none" strike="noStrike" kern="1200" cap="none" spc="0" normalizeH="0" baseline="0" noProof="0" smtClean="0">
                <a:ln>
                  <a:noFill/>
                </a:ln>
                <a:solidFill>
                  <a:srgbClr val="582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楷体_GB2312" pitchFamily="49" charset="-122"/>
                <a:cs typeface="+mn-cs"/>
                <a:sym typeface="Symbol" panose="05050102010706020507" pitchFamily="18" charset="2"/>
              </a:rPr>
              <a:t>T(n)=</a:t>
            </a:r>
            <a:r>
              <a:rPr kumimoji="0" lang="en-US" altLang="zh-CN" sz="3200" b="1" i="1" u="none" strike="noStrike" kern="1200" cap="none" spc="0" normalizeH="0" baseline="0" noProof="0" smtClean="0">
                <a:ln>
                  <a:noFill/>
                </a:ln>
                <a:solidFill>
                  <a:srgbClr val="582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楷体_GB2312" pitchFamily="49" charset="-122"/>
                <a:cs typeface="+mn-cs"/>
              </a:rPr>
              <a:t>(1)</a:t>
            </a: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582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楷体_GB2312" pitchFamily="49" charset="-122"/>
                <a:cs typeface="+mn-cs"/>
              </a:rPr>
              <a:t>     if n&lt;c</a:t>
            </a:r>
            <a:r>
              <a:rPr kumimoji="0" lang="en-US" altLang="zh-CN" sz="3200" b="1" i="1" u="none" strike="noStrike" kern="1200" cap="none" spc="0" normalizeH="0" baseline="0" noProof="0" smtClean="0">
                <a:ln>
                  <a:noFill/>
                </a:ln>
                <a:solidFill>
                  <a:srgbClr val="582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楷体_GB2312" pitchFamily="49" charset="-122"/>
                <a:cs typeface="+mn-cs"/>
              </a:rPr>
              <a:t> </a:t>
            </a:r>
            <a:endParaRPr kumimoji="0" lang="en-US" altLang="zh-CN" sz="3200" b="1" i="1" u="none" strike="noStrike" kern="1200" cap="none" spc="0" normalizeH="0" baseline="0" noProof="0" smtClean="0">
              <a:ln>
                <a:noFill/>
              </a:ln>
              <a:solidFill>
                <a:srgbClr val="582C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3200" b="1" i="1" u="none" strike="noStrike" kern="1200" cap="none" spc="0" normalizeH="0" baseline="0" noProof="0" smtClean="0">
                <a:ln>
                  <a:noFill/>
                </a:ln>
                <a:solidFill>
                  <a:srgbClr val="582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楷体_GB2312" pitchFamily="49" charset="-122"/>
                <a:cs typeface="+mn-cs"/>
              </a:rPr>
              <a:t>T(n</a:t>
            </a: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582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楷体_GB2312" pitchFamily="49" charset="-122"/>
                <a:cs typeface="+mn-cs"/>
              </a:rPr>
              <a:t>)=</a:t>
            </a:r>
            <a:r>
              <a:rPr kumimoji="0" lang="en-US" altLang="zh-CN" sz="3200" b="1" i="1" u="none" strike="noStrike" kern="1200" cap="none" spc="0" normalizeH="0" baseline="0" noProof="0" smtClean="0">
                <a:ln>
                  <a:noFill/>
                </a:ln>
                <a:solidFill>
                  <a:srgbClr val="582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楷体_GB2312" pitchFamily="49" charset="-122"/>
                <a:cs typeface="+mn-cs"/>
              </a:rPr>
              <a:t>aT(n/b)+D(n)+C(n)   otherwise</a:t>
            </a:r>
            <a:endParaRPr kumimoji="0" lang="en-US" altLang="zh-CN" sz="3200" b="1" i="0" u="none" strike="noStrike" kern="1200" cap="none" spc="0" normalizeH="0" baseline="0" noProof="0" smtClean="0">
              <a:ln>
                <a:noFill/>
              </a:ln>
              <a:solidFill>
                <a:srgbClr val="582C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求解递归方程</a:t>
            </a:r>
            <a:r>
              <a:rPr kumimoji="0" lang="en-US" altLang="zh-CN" sz="3600" b="1" i="1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+mn-cs"/>
              </a:rPr>
              <a:t>T(n)</a:t>
            </a:r>
            <a:endParaRPr kumimoji="0" lang="en-US" altLang="zh-CN" sz="3600" b="1" i="1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华文行楷" panose="02010800040101010101" pitchFamily="2" charset="-122"/>
              <a:cs typeface="+mn-cs"/>
            </a:endParaRPr>
          </a:p>
          <a:p>
            <a:pPr marL="1143000" marR="0" lvl="2" indent="-2286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582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使用第二章的方法</a:t>
            </a:r>
            <a:endParaRPr kumimoji="0" lang="zh-CN" altLang="en-US" sz="3200" b="1" i="0" u="none" strike="noStrike" kern="1200" cap="none" spc="0" normalizeH="0" baseline="0" noProof="0" smtClean="0">
              <a:ln>
                <a:noFill/>
              </a:ln>
              <a:solidFill>
                <a:srgbClr val="582C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558165" y="475615"/>
            <a:ext cx="822071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flatTx/>
          </a:bodyPr>
          <a:lstStyle>
            <a:lvl1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4000" b="1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华文行楷" panose="02010800040101010101" pitchFamily="2" charset="-122"/>
                <a:sym typeface="+mn-ea"/>
              </a:rPr>
              <a:t>                      </a:t>
            </a:r>
            <a:r>
              <a:rPr lang="zh-CN" altLang="en-US" sz="4000" b="1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华文行楷" panose="02010800040101010101" pitchFamily="2" charset="-122"/>
                <a:sym typeface="+mn-ea"/>
              </a:rPr>
              <a:t>例 求max与min问题 </a:t>
            </a:r>
            <a:r>
              <a:rPr lang="en-US" altLang="zh-CN" sz="4000" b="1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Monotype Corsiva" panose="03010101010201010101" pitchFamily="66" charset="0"/>
                <a:ea typeface="华文行楷" panose="02010800040101010101" pitchFamily="2" charset="-122"/>
                <a:sym typeface="+mn-ea"/>
              </a:rPr>
              <a:t>  </a:t>
            </a:r>
            <a:endParaRPr lang="en-US" altLang="zh-CN" sz="4000" b="1" noProof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Monotype Corsiva" panose="03010101010201010101" pitchFamily="66" charset="0"/>
              <a:ea typeface="华文行楷" panose="02010800040101010101" pitchFamily="2" charset="-122"/>
              <a:sym typeface="+mn-ea"/>
            </a:endParaRPr>
          </a:p>
          <a:p>
            <a:pPr marL="0" marR="0" lvl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4000" b="1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Monotype Corsiva" panose="03010101010201010101" pitchFamily="66" charset="0"/>
                <a:ea typeface="华文行楷" panose="02010800040101010101" pitchFamily="2" charset="-122"/>
                <a:sym typeface="+mn-ea"/>
              </a:rPr>
              <a:t>                 </a:t>
            </a:r>
            <a:r>
              <a:rPr kumimoji="1" lang="zh-CN" alt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问题定义</a:t>
            </a:r>
            <a:endParaRPr kumimoji="1" lang="zh-CN" altLang="en-US" sz="4000" b="1" i="0" u="none" strike="noStrike" kern="1200" cap="none" spc="0" normalizeH="0" baseline="0" noProof="0" smtClean="0">
              <a:ln>
                <a:noFill/>
              </a:ln>
              <a:solidFill>
                <a:srgbClr val="99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1126808" y="1773238"/>
            <a:ext cx="7504113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flatTx/>
          </a:bodyPr>
          <a:lstStyle>
            <a:lvl1pPr marL="342900" indent="-342900" algn="l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1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1" lang="en-US" altLang="zh-CN" sz="3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输入</a:t>
            </a: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数组</a:t>
            </a:r>
            <a:r>
              <a:rPr kumimoji="1" lang="en-US" altLang="zh-CN" sz="3200" b="1" i="1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A</a:t>
            </a: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[1,…,</a:t>
            </a:r>
            <a:r>
              <a:rPr kumimoji="1" lang="en-US" altLang="zh-CN" sz="3200" b="1" i="1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n</a:t>
            </a: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]</a:t>
            </a:r>
            <a:endParaRPr kumimoji="1" lang="en-US" altLang="zh-CN" sz="3200" b="1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输出</a:t>
            </a: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1" lang="en-US" altLang="zh-CN" sz="3200" b="1" i="1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中的</a:t>
            </a: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max</a:t>
            </a: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和</a:t>
            </a: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min</a:t>
            </a:r>
            <a:endParaRPr kumimoji="1" lang="en-US" altLang="zh-CN" sz="3200" b="1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3600" b="1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通常，直接扫描需要</a:t>
            </a: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2</a:t>
            </a:r>
            <a:r>
              <a:rPr kumimoji="1" lang="en-US" altLang="zh-CN" sz="3200" b="1" i="1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n</a:t>
            </a: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-2</a:t>
            </a: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次比较操作</a:t>
            </a:r>
            <a:endParaRPr kumimoji="1" lang="zh-CN" altLang="en-US" sz="3200" b="1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我们给出一个仅需</a:t>
            </a: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</a:t>
            </a: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</a:t>
            </a: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3</a:t>
            </a:r>
            <a:r>
              <a:rPr kumimoji="1" lang="en-US" altLang="zh-CN" sz="3200" b="1" i="1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n</a:t>
            </a: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/2-2</a:t>
            </a: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 </a:t>
            </a: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次比较操</a:t>
            </a:r>
            <a:endParaRPr kumimoji="1" lang="zh-CN" altLang="en-US" sz="3200" b="1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  <a:sym typeface="Symbol" panose="05050102010706020507" pitchFamily="18" charset="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作</a:t>
            </a: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的算法。</a:t>
            </a:r>
            <a:endParaRPr kumimoji="1" lang="zh-CN" altLang="en-US" sz="3200" b="1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charRg st="50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91139">
                                            <p:txEl>
                                              <p:charRg st="50" end="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char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91139">
                                            <p:txEl>
                                              <p:char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6084888" y="549275"/>
            <a:ext cx="2840038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flatTx/>
          </a:bodyPr>
          <a:lstStyle>
            <a:lvl1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基本思想</a:t>
            </a:r>
            <a:endParaRPr kumimoji="1" lang="zh-CN" altLang="en-US" sz="4000" b="1" i="0" u="none" strike="noStrike" kern="1200" cap="none" spc="0" normalizeH="0" baseline="0" noProof="0" smtClean="0">
              <a:ln>
                <a:noFill/>
              </a:ln>
              <a:solidFill>
                <a:srgbClr val="99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93187" name="Rectangle 3"/>
          <p:cNvSpPr>
            <a:spLocks noChangeArrowheads="1"/>
          </p:cNvSpPr>
          <p:nvPr/>
        </p:nvSpPr>
        <p:spPr bwMode="auto">
          <a:xfrm>
            <a:off x="179388" y="1557338"/>
            <a:ext cx="8440738" cy="25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flatTx/>
          </a:bodyPr>
          <a:lstStyle>
            <a:lvl1pPr marL="342900" indent="-342900" algn="l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1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基于任务不同将问题划分成两个子问题</a:t>
            </a:r>
            <a:endParaRPr kumimoji="1" lang="zh-CN" altLang="en-US" sz="3600" b="1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一个子问题求解</a:t>
            </a: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max</a:t>
            </a:r>
            <a:endParaRPr kumimoji="1" lang="en-US" altLang="zh-CN" sz="3200" b="1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另一个子问题求解</a:t>
            </a: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min</a:t>
            </a:r>
            <a:endParaRPr kumimoji="1" lang="en-US" altLang="zh-CN" sz="3200" b="1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</p:txBody>
      </p:sp>
      <p:pic>
        <p:nvPicPr>
          <p:cNvPr id="62469" name="Picture 4" descr="BD21313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21075" y="1196975"/>
            <a:ext cx="5595938" cy="142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3189" name="Rectangle 5"/>
          <p:cNvSpPr>
            <a:spLocks noChangeArrowheads="1"/>
          </p:cNvSpPr>
          <p:nvPr/>
        </p:nvSpPr>
        <p:spPr bwMode="auto">
          <a:xfrm>
            <a:off x="250825" y="3644900"/>
            <a:ext cx="9145588" cy="25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flatTx/>
          </a:bodyPr>
          <a:lstStyle>
            <a:lvl1pPr marL="342900" indent="-342900" algn="l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1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将</a:t>
            </a:r>
            <a:r>
              <a:rPr kumimoji="1" lang="en-US" altLang="zh-CN" sz="3600" b="1" i="1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A</a:t>
            </a:r>
            <a:r>
              <a:rPr kumimoji="1" lang="en-US" altLang="zh-CN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[</a:t>
            </a:r>
            <a:r>
              <a:rPr kumimoji="1" lang="en-US" altLang="zh-CN" sz="3600" b="1" i="1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i</a:t>
            </a:r>
            <a:r>
              <a:rPr kumimoji="1" lang="en-US" altLang="zh-CN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]</a:t>
            </a:r>
            <a:r>
              <a:rPr kumimoji="1" lang="zh-CN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与</a:t>
            </a:r>
            <a:r>
              <a:rPr kumimoji="1" lang="en-US" altLang="zh-CN" sz="3600" b="1" i="1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A</a:t>
            </a:r>
            <a:r>
              <a:rPr kumimoji="1" lang="en-US" altLang="zh-CN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[</a:t>
            </a:r>
            <a:r>
              <a:rPr kumimoji="1" lang="en-US" altLang="zh-CN" sz="3600" b="1" i="1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n</a:t>
            </a:r>
            <a:r>
              <a:rPr kumimoji="1" lang="en-US" altLang="zh-CN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-</a:t>
            </a:r>
            <a:r>
              <a:rPr kumimoji="1" lang="en-US" altLang="zh-CN" sz="3600" b="1" i="1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i</a:t>
            </a:r>
            <a:r>
              <a:rPr kumimoji="1" lang="en-US" altLang="zh-CN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+1]</a:t>
            </a:r>
            <a:r>
              <a:rPr kumimoji="1" lang="zh-CN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比较， </a:t>
            </a:r>
            <a:r>
              <a:rPr kumimoji="1" lang="en-US" altLang="zh-CN" sz="3600" b="1" i="1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i</a:t>
            </a:r>
            <a:r>
              <a:rPr kumimoji="1" lang="en-US" altLang="zh-CN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=1,2,…,</a:t>
            </a:r>
            <a:r>
              <a:rPr kumimoji="1" lang="en-US" altLang="zh-CN" sz="3600" b="1" i="1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n</a:t>
            </a:r>
            <a:r>
              <a:rPr kumimoji="1" lang="en-US" altLang="zh-CN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/2</a:t>
            </a:r>
            <a:endParaRPr kumimoji="1" lang="en-US" altLang="zh-CN" sz="3600" b="1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较小的元素放在前面，较大的元素放在后面</a:t>
            </a:r>
            <a:endParaRPr kumimoji="1" lang="zh-CN" altLang="en-US" sz="3600" b="1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最小元素出现在</a:t>
            </a:r>
            <a:r>
              <a:rPr kumimoji="1" lang="en-US" altLang="zh-CN" sz="3600" b="1" i="1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A</a:t>
            </a:r>
            <a:r>
              <a:rPr kumimoji="1" lang="en-US" altLang="zh-CN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[1,2,…</a:t>
            </a:r>
            <a:r>
              <a:rPr kumimoji="1" lang="en-US" altLang="zh-CN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</a:t>
            </a:r>
            <a:r>
              <a:rPr kumimoji="1" lang="en-US" altLang="zh-CN" sz="3600" b="1" i="1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n</a:t>
            </a:r>
            <a:r>
              <a:rPr kumimoji="1" lang="en-US" altLang="zh-CN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/2</a:t>
            </a:r>
            <a:r>
              <a:rPr kumimoji="1" lang="en-US" altLang="zh-CN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]</a:t>
            </a:r>
            <a:r>
              <a:rPr kumimoji="1" lang="zh-CN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中</a:t>
            </a:r>
            <a:endParaRPr kumimoji="1" lang="zh-CN" altLang="en-US" sz="3600" b="1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最大元素</a:t>
            </a:r>
            <a:r>
              <a:rPr kumimoji="1" lang="en-US" altLang="zh-CN" sz="3600" b="1" i="1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A</a:t>
            </a:r>
            <a:r>
              <a:rPr kumimoji="1" lang="en-US" altLang="zh-CN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[</a:t>
            </a:r>
            <a:r>
              <a:rPr kumimoji="1" lang="en-US" altLang="zh-CN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</a:t>
            </a:r>
            <a:r>
              <a:rPr kumimoji="1" lang="en-US" altLang="zh-CN" sz="3600" b="1" i="1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n</a:t>
            </a:r>
            <a:r>
              <a:rPr kumimoji="1" lang="en-US" altLang="zh-CN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/2,…,</a:t>
            </a:r>
            <a:r>
              <a:rPr kumimoji="1" lang="en-US" altLang="zh-CN" sz="3600" b="1" i="1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n</a:t>
            </a:r>
            <a:r>
              <a:rPr kumimoji="1" lang="en-US" altLang="zh-CN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]</a:t>
            </a:r>
            <a:r>
              <a:rPr kumimoji="1" lang="zh-CN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中</a:t>
            </a:r>
            <a:endParaRPr kumimoji="1" lang="zh-CN" altLang="en-US" sz="3600" b="1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Footer Placeholder 1"/>
          <p:cNvSpPr txBox="1">
            <a:spLocks noGrp="1"/>
          </p:cNvSpPr>
          <p:nvPr>
            <p:ph type="ftr" sz="quarter" idx="10"/>
          </p:nvPr>
        </p:nvSpPr>
        <p:spPr>
          <a:noFill/>
          <a:ln>
            <a:noFill/>
          </a:ln>
        </p:spPr>
        <p:txBody>
          <a:bodyPr anchor="ctr"/>
          <a:lstStyle/>
          <a:p>
            <a:pPr marL="0" indent="0" algn="ctr" eaLnBrk="1" hangingPunct="1">
              <a:spcBef>
                <a:spcPct val="0"/>
              </a:spcBef>
              <a:buNone/>
            </a:pPr>
            <a:r>
              <a:rPr lang="zh-CN" altLang="en-US" sz="1400" dirty="0">
                <a:solidFill>
                  <a:srgbClr val="663300"/>
                </a:solidFill>
                <a:latin typeface="Times New Roman" panose="02020603050405020304" pitchFamily="18" charset="0"/>
              </a:rPr>
              <a:t>海量数据计算研究中心</a:t>
            </a:r>
            <a:r>
              <a:rPr lang="en-US" altLang="zh-CN" sz="1400" dirty="0">
                <a:solidFill>
                  <a:srgbClr val="663300"/>
                </a:solidFill>
                <a:latin typeface="Times New Roman" panose="02020603050405020304" pitchFamily="18" charset="0"/>
              </a:rPr>
              <a:t>(2017)</a:t>
            </a:r>
            <a:endParaRPr lang="en-US" altLang="zh-CN" sz="1400" dirty="0">
              <a:solidFill>
                <a:srgbClr val="66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6303963" y="0"/>
            <a:ext cx="2840038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flatTx/>
          </a:bodyPr>
          <a:lstStyle>
            <a:lvl1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算法</a:t>
            </a:r>
            <a:r>
              <a:rPr kumimoji="1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1</a:t>
            </a:r>
            <a:endParaRPr kumimoji="1" lang="en-US" altLang="zh-CN" sz="4000" b="1" i="0" u="none" strike="noStrike" kern="1200" cap="none" spc="0" normalizeH="0" baseline="0" noProof="0">
              <a:ln>
                <a:noFill/>
              </a:ln>
              <a:solidFill>
                <a:srgbClr val="99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pic>
        <p:nvPicPr>
          <p:cNvPr id="63493" name="Picture 4" descr="BD21313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64388" y="476250"/>
            <a:ext cx="1979612" cy="73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3494" name="Picture 6" descr="BD21313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64388" y="5373688"/>
            <a:ext cx="1979612" cy="730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/>
          <p:cNvSpPr/>
          <p:nvPr/>
        </p:nvSpPr>
        <p:spPr>
          <a:xfrm>
            <a:off x="2490398" y="1196752"/>
            <a:ext cx="3816424" cy="504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6,10,32,8,19,20,2,14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490398" y="2716855"/>
            <a:ext cx="3816424" cy="504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6,2,20,8,19,32,10,14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506732" y="2041784"/>
            <a:ext cx="1206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比较，交换</a:t>
            </a:r>
            <a:endParaRPr lang="zh-CN" altLang="en-US" sz="160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3203848" y="332656"/>
            <a:ext cx="0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508104" y="332656"/>
            <a:ext cx="0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3203848" y="332656"/>
            <a:ext cx="2304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3419872" y="476250"/>
            <a:ext cx="0" cy="720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5220072" y="476250"/>
            <a:ext cx="0" cy="720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3419872" y="476250"/>
            <a:ext cx="18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3779912" y="633413"/>
            <a:ext cx="0" cy="563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4860032" y="633413"/>
            <a:ext cx="0" cy="563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3779912" y="633413"/>
            <a:ext cx="1080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89" name="直接连接符 63488"/>
          <p:cNvCxnSpPr/>
          <p:nvPr/>
        </p:nvCxnSpPr>
        <p:spPr>
          <a:xfrm>
            <a:off x="4211960" y="836712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92" name="直接连接符 63491"/>
          <p:cNvCxnSpPr/>
          <p:nvPr/>
        </p:nvCxnSpPr>
        <p:spPr>
          <a:xfrm>
            <a:off x="4572000" y="836712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97" name="直接连接符 63496"/>
          <p:cNvCxnSpPr/>
          <p:nvPr/>
        </p:nvCxnSpPr>
        <p:spPr>
          <a:xfrm>
            <a:off x="4211960" y="836712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2036626" y="3982700"/>
            <a:ext cx="1743286" cy="504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6,2,20,8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5083695" y="3978191"/>
            <a:ext cx="1872209" cy="504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19,32,10,14</a:t>
            </a:r>
            <a:endParaRPr lang="zh-CN" altLang="en-US" dirty="0"/>
          </a:p>
        </p:txBody>
      </p:sp>
      <p:sp>
        <p:nvSpPr>
          <p:cNvPr id="63498" name="箭头: 下 63497"/>
          <p:cNvSpPr/>
          <p:nvPr/>
        </p:nvSpPr>
        <p:spPr>
          <a:xfrm>
            <a:off x="2771800" y="4482669"/>
            <a:ext cx="216024" cy="6025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2022182" y="5093325"/>
            <a:ext cx="1743286" cy="504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63502" name="直接箭头连接符 63501"/>
          <p:cNvCxnSpPr>
            <a:stCxn id="2" idx="2"/>
            <a:endCxn id="10" idx="0"/>
          </p:cNvCxnSpPr>
          <p:nvPr/>
        </p:nvCxnSpPr>
        <p:spPr>
          <a:xfrm>
            <a:off x="4398610" y="1701230"/>
            <a:ext cx="0" cy="1015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04" name="直接箭头连接符 63503"/>
          <p:cNvCxnSpPr/>
          <p:nvPr/>
        </p:nvCxnSpPr>
        <p:spPr>
          <a:xfrm flipH="1">
            <a:off x="2952342" y="3229474"/>
            <a:ext cx="1490341" cy="761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06" name="直接箭头连接符 63505"/>
          <p:cNvCxnSpPr>
            <a:endCxn id="47" idx="0"/>
          </p:cNvCxnSpPr>
          <p:nvPr/>
        </p:nvCxnSpPr>
        <p:spPr>
          <a:xfrm>
            <a:off x="4506732" y="3270757"/>
            <a:ext cx="1513068" cy="707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507" name="文本框 63506"/>
          <p:cNvSpPr txBox="1"/>
          <p:nvPr/>
        </p:nvSpPr>
        <p:spPr>
          <a:xfrm>
            <a:off x="3104538" y="4569986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找最小值</a:t>
            </a:r>
            <a:endParaRPr lang="zh-CN" altLang="en-US" sz="1600" dirty="0"/>
          </a:p>
        </p:txBody>
      </p:sp>
      <p:sp>
        <p:nvSpPr>
          <p:cNvPr id="59" name="箭头: 下 58"/>
          <p:cNvSpPr/>
          <p:nvPr/>
        </p:nvSpPr>
        <p:spPr>
          <a:xfrm>
            <a:off x="5847394" y="4510793"/>
            <a:ext cx="216024" cy="6025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5083695" y="5121449"/>
            <a:ext cx="1743286" cy="504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32</a:t>
            </a:r>
            <a:endParaRPr lang="zh-CN" altLang="en-US" dirty="0"/>
          </a:p>
        </p:txBody>
      </p:sp>
      <p:sp>
        <p:nvSpPr>
          <p:cNvPr id="61" name="文本框 60"/>
          <p:cNvSpPr txBox="1"/>
          <p:nvPr/>
        </p:nvSpPr>
        <p:spPr>
          <a:xfrm>
            <a:off x="6099203" y="4633190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找最大值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6303963" y="0"/>
            <a:ext cx="2840038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flatTx/>
          </a:bodyPr>
          <a:lstStyle>
            <a:lvl1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算法</a:t>
            </a:r>
            <a:r>
              <a:rPr kumimoji="1" lang="en-US" altLang="zh-CN" sz="4000" b="1" i="0" u="none" strike="noStrike" kern="120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1</a:t>
            </a:r>
            <a:endParaRPr kumimoji="1" lang="en-US" altLang="zh-CN" sz="4000" b="1" i="0" u="none" strike="noStrike" kern="1200" cap="none" spc="0" normalizeH="0" baseline="0" noProof="0" smtClean="0">
              <a:ln>
                <a:noFill/>
              </a:ln>
              <a:solidFill>
                <a:srgbClr val="99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94211" name="Rectangle 3"/>
          <p:cNvSpPr>
            <a:spLocks noChangeArrowheads="1"/>
          </p:cNvSpPr>
          <p:nvPr/>
        </p:nvSpPr>
        <p:spPr bwMode="auto">
          <a:xfrm>
            <a:off x="430213" y="620713"/>
            <a:ext cx="8713788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flatTx/>
          </a:bodyPr>
          <a:lstStyle>
            <a:lvl1pPr marL="342900" indent="-342900" algn="l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Max-min(A)</a:t>
            </a:r>
            <a:endParaRPr kumimoji="1" lang="en-US" altLang="zh-CN" sz="2800" b="1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Input:   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数组</a:t>
            </a:r>
            <a:r>
              <a:rPr kumimoji="1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A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[1,…,</a:t>
            </a:r>
            <a:r>
              <a:rPr kumimoji="1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n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]</a:t>
            </a:r>
            <a:endParaRPr kumimoji="1" lang="en-US" altLang="zh-CN" sz="2800" b="1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Output: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数组</a:t>
            </a:r>
            <a:r>
              <a:rPr kumimoji="1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A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[1,…,</a:t>
            </a:r>
            <a:r>
              <a:rPr kumimoji="1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n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]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中的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max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和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min</a:t>
            </a:r>
            <a:endParaRPr kumimoji="1" lang="en-US" altLang="zh-CN" sz="2800" b="1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 1. For  </a:t>
            </a:r>
            <a:r>
              <a:rPr kumimoji="1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i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1  To  </a:t>
            </a:r>
            <a:r>
              <a:rPr kumimoji="1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n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/2  Do</a:t>
            </a:r>
            <a:endParaRPr kumimoji="1" lang="en-US" altLang="zh-CN" sz="2800" b="1" i="0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  2.        IF  </a:t>
            </a:r>
            <a:r>
              <a:rPr kumimoji="1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[</a:t>
            </a:r>
            <a:r>
              <a:rPr kumimoji="1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i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] &gt; </a:t>
            </a:r>
            <a:r>
              <a:rPr kumimoji="1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[</a:t>
            </a:r>
            <a:r>
              <a:rPr kumimoji="1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n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-</a:t>
            </a:r>
            <a:r>
              <a:rPr kumimoji="1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i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+1] THEN   swap(</a:t>
            </a:r>
            <a:r>
              <a:rPr kumimoji="1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[</a:t>
            </a:r>
            <a:r>
              <a:rPr kumimoji="1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i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],</a:t>
            </a:r>
            <a:r>
              <a:rPr kumimoji="1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[</a:t>
            </a:r>
            <a:r>
              <a:rPr kumimoji="1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n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-</a:t>
            </a:r>
            <a:r>
              <a:rPr kumimoji="1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i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+1]);</a:t>
            </a:r>
            <a:endParaRPr kumimoji="1" lang="en-US" altLang="zh-CN" sz="2800" b="1" i="0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  3. max  </a:t>
            </a:r>
            <a:r>
              <a:rPr kumimoji="1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[</a:t>
            </a:r>
            <a:r>
              <a:rPr kumimoji="1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n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]; min  </a:t>
            </a:r>
            <a:r>
              <a:rPr kumimoji="1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[1];</a:t>
            </a:r>
            <a:endParaRPr kumimoji="1" lang="en-US" altLang="zh-CN" sz="2800" b="1" i="0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  4. For  2   To   </a:t>
            </a:r>
            <a:r>
              <a:rPr kumimoji="1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n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/2  Do</a:t>
            </a:r>
            <a:endParaRPr kumimoji="1" lang="en-US" altLang="zh-CN" sz="2800" b="1" i="0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  5.         IF  </a:t>
            </a:r>
            <a:r>
              <a:rPr kumimoji="1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[</a:t>
            </a:r>
            <a:r>
              <a:rPr kumimoji="1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i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] &lt; min THEN min  </a:t>
            </a:r>
            <a:r>
              <a:rPr kumimoji="1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[</a:t>
            </a:r>
            <a:r>
              <a:rPr kumimoji="1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i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];</a:t>
            </a:r>
            <a:endParaRPr kumimoji="1" lang="en-US" altLang="zh-CN" sz="2800" b="1" i="0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  6.         IF  </a:t>
            </a:r>
            <a:r>
              <a:rPr kumimoji="1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[</a:t>
            </a:r>
            <a:r>
              <a:rPr kumimoji="1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n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-</a:t>
            </a:r>
            <a:r>
              <a:rPr kumimoji="1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i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+1] &gt; max  THEN max  </a:t>
            </a:r>
            <a:r>
              <a:rPr kumimoji="1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[</a:t>
            </a:r>
            <a:r>
              <a:rPr kumimoji="1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n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-</a:t>
            </a:r>
            <a:r>
              <a:rPr kumimoji="1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i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+1];</a:t>
            </a:r>
            <a:endParaRPr kumimoji="1" lang="en-US" altLang="zh-CN" sz="2800" b="1" i="0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  7.  print max, min;</a:t>
            </a:r>
            <a:endParaRPr kumimoji="1" lang="en-US" altLang="zh-CN" sz="3600" b="1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</p:txBody>
      </p:sp>
      <p:pic>
        <p:nvPicPr>
          <p:cNvPr id="63493" name="Picture 4" descr="BD21313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64388" y="476250"/>
            <a:ext cx="1979612" cy="73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3494" name="Picture 6" descr="BD21313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64388" y="5373688"/>
            <a:ext cx="1979612" cy="730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4215" name="Rectangle 7"/>
          <p:cNvSpPr>
            <a:spLocks noChangeArrowheads="1"/>
          </p:cNvSpPr>
          <p:nvPr/>
        </p:nvSpPr>
        <p:spPr bwMode="auto">
          <a:xfrm>
            <a:off x="6156325" y="4652963"/>
            <a:ext cx="2840038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flatTx/>
          </a:bodyPr>
          <a:lstStyle>
            <a:lvl1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算法复杂性</a:t>
            </a:r>
            <a:endParaRPr kumimoji="1" lang="zh-CN" altLang="en-US" sz="4000" b="1" i="0" u="none" strike="noStrike" kern="1200" cap="none" spc="0" normalizeH="0" baseline="0" noProof="0" smtClean="0">
              <a:ln>
                <a:noFill/>
              </a:ln>
              <a:solidFill>
                <a:srgbClr val="99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94216" name="Rectangle 8"/>
          <p:cNvSpPr>
            <a:spLocks noChangeArrowheads="1"/>
          </p:cNvSpPr>
          <p:nvPr/>
        </p:nvSpPr>
        <p:spPr bwMode="auto">
          <a:xfrm>
            <a:off x="395288" y="5661025"/>
            <a:ext cx="2832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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3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/2-2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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次比较操作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6303963" y="0"/>
            <a:ext cx="2840038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flatTx/>
          </a:bodyPr>
          <a:lstStyle>
            <a:lvl1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算法</a:t>
            </a:r>
            <a:r>
              <a:rPr kumimoji="1" lang="en-US" altLang="zh-CN" sz="4000" b="1" i="0" u="none" strike="noStrike" kern="120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2</a:t>
            </a:r>
            <a:endParaRPr kumimoji="1" lang="en-US" altLang="zh-CN" sz="4000" b="1" i="0" u="none" strike="noStrike" kern="1200" cap="none" spc="0" normalizeH="0" baseline="0" noProof="0" smtClean="0">
              <a:ln>
                <a:noFill/>
              </a:ln>
              <a:solidFill>
                <a:srgbClr val="99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pic>
        <p:nvPicPr>
          <p:cNvPr id="63493" name="Picture 4" descr="BD21313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64388" y="476250"/>
            <a:ext cx="1979612" cy="73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3494" name="Picture 6" descr="BD21313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64388" y="5373688"/>
            <a:ext cx="1979612" cy="73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90" y="1047115"/>
            <a:ext cx="7617460" cy="41948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16" descr="BD21313_"/>
          <p:cNvPicPr>
            <a:picLocks noGrp="1" noChangeAspect="1"/>
          </p:cNvPicPr>
          <p:nvPr>
            <p:ph/>
          </p:nvPr>
        </p:nvPicPr>
        <p:blipFill>
          <a:blip r:embed="rId1"/>
          <a:srcRect/>
          <a:stretch>
            <a:fillRect/>
          </a:stretch>
        </p:blipFill>
        <p:spPr>
          <a:xfrm>
            <a:off x="1800225" y="692150"/>
            <a:ext cx="7343775" cy="157163"/>
          </a:xfrm>
        </p:spPr>
      </p:pic>
      <p:sp>
        <p:nvSpPr>
          <p:cNvPr id="5133" name="Rectangle 13"/>
          <p:cNvSpPr>
            <a:spLocks noChangeArrowheads="1"/>
          </p:cNvSpPr>
          <p:nvPr/>
        </p:nvSpPr>
        <p:spPr bwMode="auto">
          <a:xfrm>
            <a:off x="250825" y="1125538"/>
            <a:ext cx="8532813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marL="457200" indent="-4572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indent="-4572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457200" indent="-4572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57200" indent="-4572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457200" indent="-4572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914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1371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828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22860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3.1  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排序介绍</a:t>
            </a:r>
            <a:endParaRPr kumimoji="1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3.2  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分治法    </a:t>
            </a:r>
            <a:endParaRPr kumimoji="1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3.3   merge sort </a:t>
            </a:r>
            <a:endParaRPr kumimoji="1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3.4   quicksort</a:t>
            </a:r>
            <a:endParaRPr kumimoji="1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3.5  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排序问题的下界</a:t>
            </a:r>
            <a:endParaRPr kumimoji="1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38" name="Text Box 18"/>
          <p:cNvSpPr txBox="1">
            <a:spLocks noChangeArrowheads="1"/>
          </p:cNvSpPr>
          <p:nvPr/>
        </p:nvSpPr>
        <p:spPr bwMode="auto">
          <a:xfrm>
            <a:off x="1979613" y="115888"/>
            <a:ext cx="20208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sz="4000" b="1" kern="1200" cap="none" spc="0" normalizeH="0" baseline="0" noProof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Outlines</a:t>
            </a:r>
            <a:endParaRPr kumimoji="1" lang="en-US" altLang="zh-CN" sz="4000" b="1" kern="1200" cap="none" spc="0" normalizeH="0" baseline="0" noProof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6303963" y="0"/>
            <a:ext cx="2840038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flatTx/>
          </a:bodyPr>
          <a:lstStyle>
            <a:lvl1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算法</a:t>
            </a: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2</a:t>
            </a:r>
            <a:endParaRPr kumimoji="1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99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pic>
        <p:nvPicPr>
          <p:cNvPr id="63493" name="Picture 4" descr="BD21313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64388" y="476250"/>
            <a:ext cx="1979612" cy="730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79512" y="597896"/>
            <a:ext cx="8712968" cy="6070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flatTx/>
          </a:bodyPr>
          <a:lstStyle>
            <a:lvl1pPr marL="342900" indent="-342900" algn="l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Max-min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Input: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数组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A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[1,…,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n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]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lvl="0">
              <a:lnSpc>
                <a:spcPct val="80000"/>
              </a:lnSpc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Output:  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(x, y) , </a:t>
            </a:r>
            <a:r>
              <a:rPr lang="en-US" altLang="zh-CN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A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中的最小元素和最大元素</a:t>
            </a:r>
            <a:endParaRPr lang="en-US" altLang="zh-CN" sz="24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华文行楷" panose="0201080004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 1. Max-min(1,n)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lvl="0">
              <a:lnSpc>
                <a:spcPct val="80000"/>
              </a:lnSpc>
              <a:buNone/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过程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: Max-min(</a:t>
            </a:r>
            <a:r>
              <a:rPr lang="en-US" altLang="zh-CN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low,high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)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 1. IF high-low = 1 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  <a:sym typeface="Symbol" panose="05050102010706020507" pitchFamily="18" charset="2"/>
            </a:endParaRPr>
          </a:p>
          <a:p>
            <a:pPr lvl="0">
              <a:lnSpc>
                <a:spcPct val="80000"/>
              </a:lnSpc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  2.        IF 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[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low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] &lt;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[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high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] THEN  return (</a:t>
            </a:r>
            <a:r>
              <a:rPr lang="en-US" altLang="zh-CN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[low],</a:t>
            </a:r>
            <a:r>
              <a:rPr lang="en-US" altLang="zh-CN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 </a:t>
            </a:r>
            <a:r>
              <a:rPr lang="en-US" altLang="zh-CN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[high])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  <a:sym typeface="Symbol" panose="05050102010706020507" pitchFamily="18" charset="2"/>
            </a:endParaRPr>
          </a:p>
          <a:p>
            <a:pPr lvl="0">
              <a:lnSpc>
                <a:spcPct val="80000"/>
              </a:lnSpc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  3. 	 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  <a:sym typeface="Symbol" panose="05050102010706020507" pitchFamily="18" charset="2"/>
              </a:rPr>
              <a:t>ELSE return (</a:t>
            </a:r>
            <a:r>
              <a:rPr lang="en-US" altLang="zh-CN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  <a:sym typeface="Symbol" panose="05050102010706020507" pitchFamily="18" charset="2"/>
              </a:rPr>
              <a:t>[high],</a:t>
            </a:r>
            <a:r>
              <a:rPr lang="en-US" altLang="zh-CN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 </a:t>
            </a:r>
            <a:r>
              <a:rPr lang="en-US" altLang="zh-CN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  <a:sym typeface="Symbol" panose="05050102010706020507" pitchFamily="18" charset="2"/>
              </a:rPr>
              <a:t>[low])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  4. ELSE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  <a:sym typeface="Symbol" panose="05050102010706020507" pitchFamily="18" charset="2"/>
            </a:endParaRPr>
          </a:p>
          <a:p>
            <a:pPr lvl="0">
              <a:lnSpc>
                <a:spcPct val="80000"/>
              </a:lnSpc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  5.         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  <a:sym typeface="Symbol" panose="05050102010706020507" pitchFamily="18" charset="2"/>
              </a:rPr>
              <a:t>mid  (</a:t>
            </a:r>
            <a:r>
              <a:rPr lang="en-US" altLang="zh-CN" sz="24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  <a:sym typeface="Symbol" panose="05050102010706020507" pitchFamily="18" charset="2"/>
              </a:rPr>
              <a:t>low+high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  <a:sym typeface="Symbol" panose="05050102010706020507" pitchFamily="18" charset="2"/>
              </a:rPr>
              <a:t>)/2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  <a:sym typeface="Symbol" panose="05050102010706020507" pitchFamily="18" charset="2"/>
            </a:endParaRPr>
          </a:p>
          <a:p>
            <a:pPr lvl="0">
              <a:lnSpc>
                <a:spcPct val="80000"/>
              </a:lnSpc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  6.         (x1,y1)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  <a:sym typeface="Symbol" panose="05050102010706020507" pitchFamily="18" charset="2"/>
              </a:rPr>
              <a:t>  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Max-min(</a:t>
            </a:r>
            <a:r>
              <a:rPr lang="en-US" altLang="zh-CN" sz="24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low,mid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)</a:t>
            </a:r>
            <a:endParaRPr lang="en-US" altLang="zh-CN" sz="24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华文行楷" panose="0201080004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  7.  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  <a:sym typeface="Symbol" panose="05050102010706020507" pitchFamily="18" charset="2"/>
              </a:rPr>
              <a:t>	  (x2,y2)  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Max-min(mid+1,high)</a:t>
            </a:r>
            <a:endParaRPr lang="en-US" altLang="zh-CN" sz="24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华文行楷" panose="02010800040101010101" pitchFamily="2" charset="-122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  <a:sym typeface="Symbol" panose="05050102010706020507" pitchFamily="18" charset="2"/>
              </a:rPr>
              <a:t>  8.         x  min{x1,x2}</a:t>
            </a:r>
            <a:endParaRPr lang="en-US" altLang="zh-CN" sz="24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华文行楷" panose="02010800040101010101" pitchFamily="2" charset="-122"/>
              <a:sym typeface="Symbol" panose="05050102010706020507" pitchFamily="18" charset="2"/>
            </a:endParaRPr>
          </a:p>
          <a:p>
            <a:pPr lvl="0">
              <a:lnSpc>
                <a:spcPct val="80000"/>
              </a:lnSpc>
              <a:buNone/>
              <a:defRPr/>
            </a:pP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  <a:sym typeface="Symbol" panose="05050102010706020507" pitchFamily="18" charset="2"/>
              </a:rPr>
              <a:t>  9.         y  max{y1,y2}</a:t>
            </a:r>
            <a:endParaRPr lang="en-US" altLang="zh-CN" sz="24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华文行楷" panose="02010800040101010101" pitchFamily="2" charset="-122"/>
              <a:sym typeface="Symbol" panose="05050102010706020507" pitchFamily="18" charset="2"/>
            </a:endParaRPr>
          </a:p>
          <a:p>
            <a:pPr lvl="0">
              <a:lnSpc>
                <a:spcPct val="80000"/>
              </a:lnSpc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10.         return (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x,y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)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3" name="Picture 4" descr="BD21313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64388" y="476250"/>
            <a:ext cx="1979612" cy="73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3494" name="Picture 6" descr="BD21313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64388" y="5373688"/>
            <a:ext cx="1979612" cy="73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035" y="1188085"/>
            <a:ext cx="6637020" cy="38766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503555" y="705485"/>
            <a:ext cx="8168640" cy="61455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7043" name="TextBox 2"/>
          <p:cNvSpPr txBox="1"/>
          <p:nvPr/>
        </p:nvSpPr>
        <p:spPr>
          <a:xfrm>
            <a:off x="3768725" y="2298700"/>
            <a:ext cx="3163888" cy="7270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/>
          <a:lstStyle/>
          <a:p>
            <a:pPr>
              <a:lnSpc>
                <a:spcPts val="6140"/>
              </a:lnSpc>
            </a:pPr>
            <a:r>
              <a:rPr lang="en-US" altLang="x-none" sz="4400" dirty="0">
                <a:latin typeface="Comic Sans MS" panose="030F0702030302020204" pitchFamily="2" charset="0"/>
                <a:ea typeface="宋体" panose="02010600030101010101" pitchFamily="2" charset="-122"/>
              </a:rPr>
              <a:t>B</a:t>
            </a:r>
            <a:r>
              <a:rPr lang="en-US" altLang="x-none" sz="3500" dirty="0">
                <a:latin typeface="Comic Sans MS" panose="030F0702030302020204" pitchFamily="2" charset="0"/>
                <a:ea typeface="宋体" panose="02010600030101010101" pitchFamily="2" charset="-122"/>
              </a:rPr>
              <a:t>IG </a:t>
            </a:r>
            <a:r>
              <a:rPr lang="en-US" altLang="x-none" sz="4400" dirty="0">
                <a:latin typeface="Comic Sans MS" panose="030F0702030302020204" pitchFamily="2" charset="0"/>
                <a:ea typeface="宋体" panose="02010600030101010101" pitchFamily="2" charset="-122"/>
              </a:rPr>
              <a:t>I</a:t>
            </a:r>
            <a:r>
              <a:rPr lang="en-US" altLang="x-none" sz="3500" dirty="0">
                <a:latin typeface="Comic Sans MS" panose="030F0702030302020204" pitchFamily="2" charset="0"/>
                <a:ea typeface="宋体" panose="02010600030101010101" pitchFamily="2" charset="-122"/>
              </a:rPr>
              <a:t>NTEGER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7044" name="TextBox 3"/>
          <p:cNvSpPr txBox="1"/>
          <p:nvPr/>
        </p:nvSpPr>
        <p:spPr>
          <a:xfrm>
            <a:off x="3768725" y="2968625"/>
            <a:ext cx="4244975" cy="72866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/>
          <a:lstStyle/>
          <a:p>
            <a:pPr>
              <a:lnSpc>
                <a:spcPts val="6140"/>
              </a:lnSpc>
            </a:pPr>
            <a:r>
              <a:rPr lang="en-US" altLang="x-none" sz="4400" dirty="0">
                <a:latin typeface="Comic Sans MS" panose="030F0702030302020204" pitchFamily="2" charset="0"/>
                <a:ea typeface="宋体" panose="02010600030101010101" pitchFamily="2" charset="-122"/>
              </a:rPr>
              <a:t>M</a:t>
            </a:r>
            <a:r>
              <a:rPr lang="en-US" altLang="x-none" sz="3500" dirty="0">
                <a:latin typeface="Comic Sans MS" panose="030F0702030302020204" pitchFamily="2" charset="0"/>
                <a:ea typeface="宋体" panose="02010600030101010101" pitchFamily="2" charset="-122"/>
              </a:rPr>
              <a:t>ULTIPLICATION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083" name="Rectangle 2"/>
          <p:cNvSpPr/>
          <p:nvPr/>
        </p:nvSpPr>
        <p:spPr>
          <a:xfrm>
            <a:off x="33020" y="179705"/>
            <a:ext cx="4560570" cy="45402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4000" b="1" dirty="0">
                <a:solidFill>
                  <a:srgbClr val="6633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例： 大数乘法</a:t>
            </a:r>
            <a:endParaRPr lang="zh-CN" altLang="en-US" sz="4000" b="1" dirty="0">
              <a:solidFill>
                <a:srgbClr val="663300"/>
              </a:solidFill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8" name="Picture 4" descr="BD21313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21075" y="1196975"/>
            <a:ext cx="5595938" cy="1428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" y="-33020"/>
            <a:ext cx="9753600" cy="6924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8" name="Picture 4" descr="BD21313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21075" y="1196975"/>
            <a:ext cx="5595938" cy="1428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" y="567055"/>
            <a:ext cx="9014460" cy="62591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8" name="Picture 4" descr="BD21313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21075" y="1196975"/>
            <a:ext cx="5595938" cy="1428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35" y="856615"/>
            <a:ext cx="8479155" cy="57423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8" name="Picture 4" descr="BD21313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21075" y="1196975"/>
            <a:ext cx="5595938" cy="1428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963716"/>
            <a:ext cx="7125317" cy="4930567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8" name="Picture 4" descr="BD21313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21075" y="1196975"/>
            <a:ext cx="5595938" cy="142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163" name="TextBox 2"/>
          <p:cNvSpPr txBox="1"/>
          <p:nvPr/>
        </p:nvSpPr>
        <p:spPr>
          <a:xfrm>
            <a:off x="127635" y="795973"/>
            <a:ext cx="7405688" cy="6921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/>
          <a:lstStyle/>
          <a:p>
            <a:pPr>
              <a:lnSpc>
                <a:spcPts val="5365"/>
              </a:lnSpc>
            </a:pPr>
            <a:r>
              <a:rPr lang="en-US" altLang="x-none" sz="48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x-none" sz="3800" dirty="0">
                <a:latin typeface="Times New Roman" panose="02020603050405020304" pitchFamily="18" charset="0"/>
                <a:ea typeface="宋体" panose="02010600030101010101" pitchFamily="2" charset="-122"/>
              </a:rPr>
              <a:t>IG INTEGER MULTIPLICATION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164" name="TextBox 3"/>
          <p:cNvSpPr txBox="1"/>
          <p:nvPr/>
        </p:nvSpPr>
        <p:spPr>
          <a:xfrm>
            <a:off x="59373" y="2416810"/>
            <a:ext cx="3478212" cy="37306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/>
          <a:lstStyle/>
          <a:p>
            <a:pPr>
              <a:lnSpc>
                <a:spcPts val="2850"/>
              </a:lnSpc>
            </a:pPr>
            <a:r>
              <a:rPr lang="en-US" altLang="x-none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Even faster algorithm</a:t>
            </a:r>
            <a:r>
              <a:rPr lang="en-US" altLang="x-none" sz="1900" dirty="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165" name="TextBox 4"/>
          <p:cNvSpPr txBox="1"/>
          <p:nvPr/>
        </p:nvSpPr>
        <p:spPr>
          <a:xfrm>
            <a:off x="211773" y="3005773"/>
            <a:ext cx="9075737" cy="782637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/>
          <a:lstStyle/>
          <a:p>
            <a:pPr>
              <a:lnSpc>
                <a:spcPts val="2925"/>
              </a:lnSpc>
            </a:pPr>
            <a:r>
              <a:rPr lang="en-US" altLang="x-none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•Divide into more pieces, and use the complex methods to merge,</a:t>
            </a:r>
            <a:endParaRPr lang="zh-CN" altLang="en-US" sz="2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3165"/>
              </a:lnSpc>
            </a:pPr>
            <a:r>
              <a:rPr lang="en-US" altLang="x-none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may leads to more optimal algorithm.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166" name="TextBox 5"/>
          <p:cNvSpPr txBox="1"/>
          <p:nvPr/>
        </p:nvSpPr>
        <p:spPr>
          <a:xfrm>
            <a:off x="211773" y="4217035"/>
            <a:ext cx="8628062" cy="11811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/>
          <a:lstStyle/>
          <a:p>
            <a:pPr>
              <a:lnSpc>
                <a:spcPts val="2925"/>
              </a:lnSpc>
            </a:pPr>
            <a:r>
              <a:rPr lang="en-US" altLang="x-none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•This idea conduct Fast Fourier Transform(FFT)</a:t>
            </a:r>
            <a:r>
              <a:rPr lang="zh-CN" altLang="en-US" sz="2600" dirty="0">
                <a:latin typeface="楷体_GB2312" pitchFamily="49" charset="-122"/>
                <a:ea typeface="楷体_GB2312" pitchFamily="49" charset="-122"/>
              </a:rPr>
              <a:t>。 </a:t>
            </a:r>
            <a:r>
              <a:rPr lang="en-US" altLang="x-none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FFT can be</a:t>
            </a:r>
            <a:endParaRPr lang="zh-CN" altLang="en-US" sz="2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3140"/>
              </a:lnSpc>
            </a:pPr>
            <a:r>
              <a:rPr lang="en-US" altLang="x-none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seen as a complex Divide-and-Conquer method. For Multiple it</a:t>
            </a:r>
            <a:endParaRPr lang="zh-CN" altLang="en-US" sz="2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3200"/>
              </a:lnSpc>
            </a:pPr>
            <a:r>
              <a:rPr lang="en-US" altLang="x-none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solve in Θ(</a:t>
            </a:r>
            <a:r>
              <a:rPr lang="en-US" altLang="x-none" sz="26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x-none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log</a:t>
            </a:r>
            <a:r>
              <a:rPr lang="en-US" altLang="x-none" sz="26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x-none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zh-CN" altLang="en-US" sz="2600" dirty="0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3" name="Picture 4" descr="BD21313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64388" y="476250"/>
            <a:ext cx="1979612" cy="73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3494" name="Picture 6" descr="BD21313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64388" y="5373688"/>
            <a:ext cx="1979612" cy="73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5234" name="图片 1"/>
          <p:cNvPicPr/>
          <p:nvPr/>
        </p:nvPicPr>
        <p:blipFill>
          <a:blip r:embed="rId2"/>
          <a:stretch>
            <a:fillRect/>
          </a:stretch>
        </p:blipFill>
        <p:spPr>
          <a:xfrm>
            <a:off x="437515" y="1054100"/>
            <a:ext cx="8269605" cy="57518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5235" name="TextBox 2"/>
          <p:cNvSpPr txBox="1"/>
          <p:nvPr/>
        </p:nvSpPr>
        <p:spPr>
          <a:xfrm>
            <a:off x="3933508" y="1992630"/>
            <a:ext cx="3357562" cy="8096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/>
          <a:lstStyle/>
          <a:p>
            <a:pPr>
              <a:lnSpc>
                <a:spcPts val="6750"/>
              </a:lnSpc>
            </a:pPr>
            <a:r>
              <a:rPr lang="en-US" altLang="x-none" sz="4800" dirty="0">
                <a:solidFill>
                  <a:srgbClr val="575F6D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Chessboard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5236" name="TextBox 3"/>
          <p:cNvSpPr txBox="1"/>
          <p:nvPr/>
        </p:nvSpPr>
        <p:spPr>
          <a:xfrm>
            <a:off x="5034280" y="2801938"/>
            <a:ext cx="1643063" cy="81121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/>
          <a:lstStyle/>
          <a:p>
            <a:pPr>
              <a:lnSpc>
                <a:spcPts val="6750"/>
              </a:lnSpc>
            </a:pPr>
            <a:r>
              <a:rPr lang="en-US" altLang="x-none" sz="4800" dirty="0">
                <a:solidFill>
                  <a:srgbClr val="575F6D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Cover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083" name="Rectangle 2"/>
          <p:cNvSpPr/>
          <p:nvPr/>
        </p:nvSpPr>
        <p:spPr>
          <a:xfrm>
            <a:off x="33020" y="179705"/>
            <a:ext cx="4560570" cy="45402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4000" b="1" dirty="0">
                <a:solidFill>
                  <a:srgbClr val="6633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例： 棋盘覆盖问题</a:t>
            </a:r>
            <a:endParaRPr lang="zh-CN" altLang="en-US" sz="4000" b="1" dirty="0">
              <a:solidFill>
                <a:srgbClr val="663300"/>
              </a:solidFill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3" name="Picture 4" descr="BD21313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64388" y="476250"/>
            <a:ext cx="1979612" cy="73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3494" name="Picture 6" descr="BD21313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64388" y="5373688"/>
            <a:ext cx="1979612" cy="73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6258" name="图片 1"/>
          <p:cNvPicPr/>
          <p:nvPr/>
        </p:nvPicPr>
        <p:blipFill>
          <a:blip r:embed="rId2"/>
          <a:stretch>
            <a:fillRect/>
          </a:stretch>
        </p:blipFill>
        <p:spPr>
          <a:xfrm>
            <a:off x="292100" y="0"/>
            <a:ext cx="10109200" cy="7559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6259" name="TextBox 2"/>
          <p:cNvSpPr txBox="1"/>
          <p:nvPr/>
        </p:nvSpPr>
        <p:spPr>
          <a:xfrm>
            <a:off x="914400" y="755650"/>
            <a:ext cx="5876925" cy="75723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/>
          <a:lstStyle/>
          <a:p>
            <a:pPr>
              <a:lnSpc>
                <a:spcPts val="5850"/>
              </a:lnSpc>
            </a:pPr>
            <a:r>
              <a:rPr lang="en-US" altLang="x-none" sz="5200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x-none" sz="4200" dirty="0">
                <a:latin typeface="Times New Roman" panose="02020603050405020304" pitchFamily="18" charset="0"/>
                <a:ea typeface="宋体" panose="02010600030101010101" pitchFamily="2" charset="-122"/>
              </a:rPr>
              <a:t>HESS BOARD </a:t>
            </a:r>
            <a:r>
              <a:rPr lang="en-US" altLang="x-none" sz="5200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x-none" sz="4200" dirty="0">
                <a:latin typeface="Times New Roman" panose="02020603050405020304" pitchFamily="18" charset="0"/>
                <a:ea typeface="宋体" panose="02010600030101010101" pitchFamily="2" charset="-122"/>
              </a:rPr>
              <a:t>OVER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6260" name="TextBox 3"/>
          <p:cNvSpPr txBox="1"/>
          <p:nvPr/>
        </p:nvSpPr>
        <p:spPr>
          <a:xfrm>
            <a:off x="608013" y="1952625"/>
            <a:ext cx="9558337" cy="158908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/>
          <a:lstStyle/>
          <a:p>
            <a:pPr>
              <a:lnSpc>
                <a:spcPts val="2940"/>
              </a:lnSpc>
            </a:pPr>
            <a:r>
              <a:rPr lang="en-US" altLang="x-none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On a 2</a:t>
            </a:r>
            <a:r>
              <a:rPr lang="en-US" altLang="x-none" sz="26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x-none" sz="2600" dirty="0">
                <a:latin typeface="楷体_GB2312" pitchFamily="49" charset="-122"/>
                <a:ea typeface="宋体" panose="02010600030101010101" pitchFamily="2" charset="-122"/>
              </a:rPr>
              <a:t>× </a:t>
            </a:r>
            <a:r>
              <a:rPr lang="en-US" altLang="x-none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x-none" sz="26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x-none" sz="17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x-none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chessboard</a:t>
            </a:r>
            <a:r>
              <a:rPr lang="zh-CN" altLang="en-US" sz="2600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x-none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only one square is different, called </a:t>
            </a:r>
            <a:r>
              <a:rPr lang="en-US" altLang="x-none" sz="2600" i="1" dirty="0">
                <a:latin typeface="Times New Roman" panose="02020603050405020304" pitchFamily="18" charset="0"/>
                <a:ea typeface="宋体" panose="02010600030101010101" pitchFamily="2" charset="-122"/>
              </a:rPr>
              <a:t>specific</a:t>
            </a:r>
            <a:r>
              <a:rPr lang="en-US" altLang="x-none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zh-CN" altLang="en-US" sz="2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3140"/>
              </a:lnSpc>
            </a:pPr>
            <a:r>
              <a:rPr lang="en-US" altLang="x-none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In the chessboard cover problem, we use the following four kinds of</a:t>
            </a:r>
            <a:endParaRPr lang="zh-CN" altLang="en-US" sz="2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3175"/>
              </a:lnSpc>
            </a:pPr>
            <a:r>
              <a:rPr lang="en-US" altLang="x-none" sz="2600" i="1" dirty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x-none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-shape cards to cover the whole chessboard squares except the</a:t>
            </a:r>
            <a:endParaRPr lang="zh-CN" altLang="en-US" sz="2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3175"/>
              </a:lnSpc>
            </a:pPr>
            <a:r>
              <a:rPr lang="en-US" altLang="x-none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specific, and request that there is no overlapping.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4"/>
          <p:cNvSpPr/>
          <p:nvPr/>
        </p:nvSpPr>
        <p:spPr>
          <a:xfrm>
            <a:off x="5364163" y="439738"/>
            <a:ext cx="3671887" cy="45402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4000" b="1" dirty="0">
                <a:solidFill>
                  <a:srgbClr val="663300"/>
                </a:solidFill>
                <a:latin typeface="Times New Roman" panose="02020603050405020304" pitchFamily="18" charset="0"/>
              </a:rPr>
              <a:t>3.1 introduction</a:t>
            </a:r>
            <a:endParaRPr lang="en-US" altLang="zh-CN" sz="4000" b="1" dirty="0">
              <a:solidFill>
                <a:srgbClr val="66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468313" y="1268413"/>
            <a:ext cx="8424863" cy="482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排序的概念</a:t>
            </a: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 </a:t>
            </a:r>
            <a:endParaRPr kumimoji="1" lang="zh-CN" altLang="en-US" sz="3200" b="1" i="0" u="none" strike="noStrike" kern="1200" cap="none" spc="0" normalizeH="0" baseline="0" noProof="0" smtClean="0">
              <a:ln>
                <a:noFill/>
              </a:ln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  排序是计算机内经常进行的一种操作，其目的是将一组“无序”的记录序列调整为“有序”的记录序列</a:t>
            </a:r>
            <a:endParaRPr kumimoji="1" lang="zh-CN" altLang="en-US" sz="3200" b="1" i="0" u="none" strike="noStrike" kern="1200" cap="none" spc="0" normalizeH="0" baseline="0" noProof="0" smtClean="0">
              <a:ln>
                <a:noFill/>
              </a:ln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例如，将下列关键字序列</a:t>
            </a:r>
            <a:endParaRPr kumimoji="1" lang="zh-CN" altLang="en-US" sz="3200" b="1" i="0" u="none" strike="noStrike" kern="1200" cap="none" spc="0" normalizeH="0" baseline="0" noProof="0" smtClean="0">
              <a:ln>
                <a:noFill/>
              </a:ln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52, 49, 80, 36, 14, 58, 61, 23, 97, 75</a:t>
            </a:r>
            <a:endParaRPr kumimoji="1" lang="en-US" altLang="zh-CN" sz="3200" b="1" i="0" u="none" strike="noStrike" kern="1200" cap="none" spc="0" normalizeH="0" baseline="0" noProof="0" smtClean="0">
              <a:ln>
                <a:noFill/>
              </a:ln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调整为</a:t>
            </a:r>
            <a:endParaRPr kumimoji="1" lang="zh-CN" altLang="en-US" sz="3200" b="1" i="0" u="none" strike="noStrike" kern="1200" cap="none" spc="0" normalizeH="0" baseline="0" noProof="0" smtClean="0">
              <a:ln>
                <a:noFill/>
              </a:ln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14, 23, 36, 49, 52, 58, 61 ,75, 80, 97</a:t>
            </a:r>
            <a:endParaRPr kumimoji="1" lang="en-US" altLang="zh-CN" sz="3200" b="1" i="0" u="none" strike="noStrike" kern="1200" cap="none" spc="0" normalizeH="0" baseline="0" noProof="0" smtClean="0">
              <a:ln>
                <a:noFill/>
              </a:ln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4037" name="Picture 6" descr="BD21313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08625" y="993775"/>
            <a:ext cx="3671888" cy="698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095" y="71120"/>
            <a:ext cx="8894445" cy="628840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3" name="Picture 4" descr="BD21313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64388" y="476250"/>
            <a:ext cx="1979612" cy="73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3494" name="Picture 6" descr="BD21313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64388" y="5373688"/>
            <a:ext cx="1979612" cy="73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30" y="183515"/>
            <a:ext cx="8827770" cy="649033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1"/>
          <p:cNvSpPr txBox="1">
            <a:spLocks noGrp="1"/>
          </p:cNvSpPr>
          <p:nvPr>
            <p:ph type="ftr" sz="quarter" idx="10"/>
          </p:nvPr>
        </p:nvSpPr>
        <p:spPr>
          <a:noFill/>
          <a:ln>
            <a:noFill/>
          </a:ln>
        </p:spPr>
        <p:txBody>
          <a:bodyPr anchor="ctr"/>
          <a:lstStyle/>
          <a:p>
            <a:pPr marL="0" indent="0" algn="ctr" eaLnBrk="1" hangingPunct="1">
              <a:spcBef>
                <a:spcPct val="0"/>
              </a:spcBef>
              <a:buNone/>
            </a:pPr>
            <a:r>
              <a:rPr lang="zh-CN" altLang="en-US" sz="1400" dirty="0">
                <a:solidFill>
                  <a:srgbClr val="663300"/>
                </a:solidFill>
                <a:latin typeface="Times New Roman" panose="02020603050405020304" pitchFamily="18" charset="0"/>
              </a:rPr>
              <a:t>海量数据计算研究中心</a:t>
            </a:r>
            <a:r>
              <a:rPr lang="en-US" altLang="zh-CN" sz="1400" dirty="0">
                <a:solidFill>
                  <a:srgbClr val="663300"/>
                </a:solidFill>
                <a:latin typeface="Times New Roman" panose="02020603050405020304" pitchFamily="18" charset="0"/>
              </a:rPr>
              <a:t>(2017)</a:t>
            </a:r>
            <a:endParaRPr lang="en-US" altLang="zh-CN" sz="1400" dirty="0">
              <a:solidFill>
                <a:srgbClr val="66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6258" name="Rectangle 2"/>
          <p:cNvSpPr>
            <a:spLocks noChangeArrowheads="1"/>
          </p:cNvSpPr>
          <p:nvPr/>
        </p:nvSpPr>
        <p:spPr bwMode="auto">
          <a:xfrm>
            <a:off x="3203575" y="0"/>
            <a:ext cx="5940425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flatTx/>
          </a:bodyPr>
          <a:lstStyle>
            <a:lvl1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基于分治思想的排序算法</a:t>
            </a:r>
            <a:endParaRPr kumimoji="1" lang="zh-CN" altLang="en-US" sz="4000" b="1" i="0" u="none" strike="noStrike" kern="1200" cap="none" spc="0" normalizeH="0" baseline="0" noProof="0" smtClean="0">
              <a:ln>
                <a:noFill/>
              </a:ln>
              <a:solidFill>
                <a:srgbClr val="99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pic>
        <p:nvPicPr>
          <p:cNvPr id="64516" name="Picture 4" descr="BD21313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63938" y="476250"/>
            <a:ext cx="5580062" cy="730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4517" name="Text Box 10"/>
          <p:cNvSpPr txBox="1"/>
          <p:nvPr/>
        </p:nvSpPr>
        <p:spPr>
          <a:xfrm>
            <a:off x="179388" y="549275"/>
            <a:ext cx="5184775" cy="466725"/>
          </a:xfrm>
          <a:prstGeom prst="rect">
            <a:avLst/>
          </a:prstGeom>
          <a:solidFill>
            <a:srgbClr val="33CCFF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9    4    8     6    5    2   1   3   7   10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64518" name="Oval 12"/>
          <p:cNvSpPr/>
          <p:nvPr/>
        </p:nvSpPr>
        <p:spPr>
          <a:xfrm>
            <a:off x="1619250" y="1414463"/>
            <a:ext cx="2449513" cy="576262"/>
          </a:xfrm>
          <a:prstGeom prst="ellipse">
            <a:avLst/>
          </a:prstGeom>
          <a:solidFill>
            <a:srgbClr val="33CC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划    分</a:t>
            </a:r>
            <a:endParaRPr lang="zh-CN" altLang="en-US" sz="2400" b="1" dirty="0"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sp>
        <p:nvSpPr>
          <p:cNvPr id="64519" name="AutoShape 14"/>
          <p:cNvSpPr/>
          <p:nvPr/>
        </p:nvSpPr>
        <p:spPr>
          <a:xfrm>
            <a:off x="2700338" y="1054100"/>
            <a:ext cx="287337" cy="287338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33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64520" name="AutoShape 15"/>
          <p:cNvSpPr/>
          <p:nvPr/>
        </p:nvSpPr>
        <p:spPr>
          <a:xfrm rot="4097084">
            <a:off x="2020888" y="1819275"/>
            <a:ext cx="288925" cy="774700"/>
          </a:xfrm>
          <a:prstGeom prst="downArrow">
            <a:avLst>
              <a:gd name="adj1" fmla="val 50000"/>
              <a:gd name="adj2" fmla="val 67032"/>
            </a:avLst>
          </a:prstGeom>
          <a:solidFill>
            <a:srgbClr val="33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64521" name="AutoShape 16"/>
          <p:cNvSpPr/>
          <p:nvPr/>
        </p:nvSpPr>
        <p:spPr>
          <a:xfrm rot="-4341378">
            <a:off x="3268663" y="1855788"/>
            <a:ext cx="288925" cy="854075"/>
          </a:xfrm>
          <a:prstGeom prst="downArrow">
            <a:avLst>
              <a:gd name="adj1" fmla="val 50000"/>
              <a:gd name="adj2" fmla="val 73901"/>
            </a:avLst>
          </a:prstGeom>
          <a:solidFill>
            <a:srgbClr val="33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64522" name="Text Box 17"/>
          <p:cNvSpPr txBox="1"/>
          <p:nvPr/>
        </p:nvSpPr>
        <p:spPr>
          <a:xfrm>
            <a:off x="323850" y="2422525"/>
            <a:ext cx="2160588" cy="457200"/>
          </a:xfrm>
          <a:prstGeom prst="rect">
            <a:avLst/>
          </a:prstGeom>
          <a:solidFill>
            <a:srgbClr val="33CCFF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</a:rPr>
              <a:t>,…,</a:t>
            </a: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en-US" altLang="zh-CN" sz="2400" i="1" baseline="-25000" dirty="0">
                <a:latin typeface="Times New Roman" panose="02020603050405020304" pitchFamily="18" charset="0"/>
              </a:rPr>
              <a:t>k</a:t>
            </a:r>
            <a:endParaRPr lang="en-US" altLang="zh-CN" sz="2400" i="1" baseline="-25000" dirty="0">
              <a:latin typeface="Times New Roman" panose="02020603050405020304" pitchFamily="18" charset="0"/>
            </a:endParaRPr>
          </a:p>
        </p:txBody>
      </p:sp>
      <p:sp>
        <p:nvSpPr>
          <p:cNvPr id="64523" name="Text Box 18"/>
          <p:cNvSpPr txBox="1"/>
          <p:nvPr/>
        </p:nvSpPr>
        <p:spPr>
          <a:xfrm>
            <a:off x="3060700" y="2493963"/>
            <a:ext cx="2160588" cy="457200"/>
          </a:xfrm>
          <a:prstGeom prst="rect">
            <a:avLst/>
          </a:prstGeom>
          <a:solidFill>
            <a:srgbClr val="33CCFF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en-US" altLang="zh-CN" sz="2400" i="1" baseline="-25000" dirty="0">
                <a:latin typeface="Times New Roman" panose="02020603050405020304" pitchFamily="18" charset="0"/>
              </a:rPr>
              <a:t>k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+1</a:t>
            </a:r>
            <a:r>
              <a:rPr lang="en-US" altLang="zh-CN" sz="2400" dirty="0">
                <a:latin typeface="Times New Roman" panose="02020603050405020304" pitchFamily="18" charset="0"/>
              </a:rPr>
              <a:t>,…,</a:t>
            </a: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en-US" altLang="zh-CN" sz="2400" i="1" baseline="-25000" dirty="0">
                <a:latin typeface="Times New Roman" panose="02020603050405020304" pitchFamily="18" charset="0"/>
              </a:rPr>
              <a:t>n</a:t>
            </a:r>
            <a:endParaRPr lang="en-US" altLang="zh-CN" sz="2400" i="1" baseline="-25000" dirty="0">
              <a:latin typeface="Times New Roman" panose="02020603050405020304" pitchFamily="18" charset="0"/>
            </a:endParaRPr>
          </a:p>
        </p:txBody>
      </p:sp>
      <p:sp>
        <p:nvSpPr>
          <p:cNvPr id="64524" name="Oval 19"/>
          <p:cNvSpPr/>
          <p:nvPr/>
        </p:nvSpPr>
        <p:spPr>
          <a:xfrm>
            <a:off x="179388" y="3141663"/>
            <a:ext cx="2449512" cy="576262"/>
          </a:xfrm>
          <a:prstGeom prst="ellipse">
            <a:avLst/>
          </a:prstGeom>
          <a:solidFill>
            <a:srgbClr val="33CC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递归求解</a:t>
            </a:r>
            <a:endParaRPr lang="zh-CN" altLang="en-US" sz="2400" b="1" dirty="0"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sp>
        <p:nvSpPr>
          <p:cNvPr id="64525" name="Oval 20"/>
          <p:cNvSpPr/>
          <p:nvPr/>
        </p:nvSpPr>
        <p:spPr>
          <a:xfrm>
            <a:off x="2916238" y="3214688"/>
            <a:ext cx="2449512" cy="576262"/>
          </a:xfrm>
          <a:prstGeom prst="ellipse">
            <a:avLst/>
          </a:prstGeom>
          <a:solidFill>
            <a:srgbClr val="33CC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递归求解</a:t>
            </a:r>
            <a:endParaRPr lang="zh-CN" altLang="en-US" sz="2400" b="1" dirty="0"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sp>
        <p:nvSpPr>
          <p:cNvPr id="64526" name="AutoShape 21"/>
          <p:cNvSpPr/>
          <p:nvPr/>
        </p:nvSpPr>
        <p:spPr>
          <a:xfrm>
            <a:off x="1331913" y="2854325"/>
            <a:ext cx="287337" cy="287338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33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64527" name="AutoShape 22"/>
          <p:cNvSpPr/>
          <p:nvPr/>
        </p:nvSpPr>
        <p:spPr>
          <a:xfrm>
            <a:off x="3995738" y="2925763"/>
            <a:ext cx="287337" cy="287337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33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64528" name="Text Box 23"/>
          <p:cNvSpPr txBox="1"/>
          <p:nvPr/>
        </p:nvSpPr>
        <p:spPr>
          <a:xfrm>
            <a:off x="323850" y="4078288"/>
            <a:ext cx="2160588" cy="457200"/>
          </a:xfrm>
          <a:prstGeom prst="rect">
            <a:avLst/>
          </a:prstGeom>
          <a:solidFill>
            <a:srgbClr val="33CCFF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</a:rPr>
              <a:t>,…,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i="1" baseline="-25000" dirty="0">
                <a:latin typeface="Times New Roman" panose="02020603050405020304" pitchFamily="18" charset="0"/>
              </a:rPr>
              <a:t>k</a:t>
            </a:r>
            <a:endParaRPr lang="en-US" altLang="zh-CN" sz="2400" i="1" baseline="-25000" dirty="0">
              <a:latin typeface="Times New Roman" panose="02020603050405020304" pitchFamily="18" charset="0"/>
            </a:endParaRPr>
          </a:p>
        </p:txBody>
      </p:sp>
      <p:sp>
        <p:nvSpPr>
          <p:cNvPr id="64529" name="Text Box 24"/>
          <p:cNvSpPr txBox="1"/>
          <p:nvPr/>
        </p:nvSpPr>
        <p:spPr>
          <a:xfrm>
            <a:off x="3132138" y="4078288"/>
            <a:ext cx="2160587" cy="457200"/>
          </a:xfrm>
          <a:prstGeom prst="rect">
            <a:avLst/>
          </a:prstGeom>
          <a:solidFill>
            <a:srgbClr val="33CCFF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</a:rPr>
              <a:t>b</a:t>
            </a:r>
            <a:r>
              <a:rPr lang="en-US" altLang="zh-CN" sz="2400" i="1" baseline="-25000" dirty="0">
                <a:latin typeface="Times New Roman" panose="02020603050405020304" pitchFamily="18" charset="0"/>
              </a:rPr>
              <a:t>k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+1</a:t>
            </a:r>
            <a:r>
              <a:rPr lang="en-US" altLang="zh-CN" sz="2400" dirty="0">
                <a:latin typeface="Times New Roman" panose="02020603050405020304" pitchFamily="18" charset="0"/>
              </a:rPr>
              <a:t>,…,</a:t>
            </a:r>
            <a:r>
              <a:rPr lang="en-US" altLang="zh-CN" sz="2400" i="1" dirty="0">
                <a:latin typeface="Times New Roman" panose="02020603050405020304" pitchFamily="18" charset="0"/>
              </a:rPr>
              <a:t>b</a:t>
            </a:r>
            <a:r>
              <a:rPr lang="en-US" altLang="zh-CN" sz="2400" i="1" baseline="-25000" dirty="0">
                <a:latin typeface="Times New Roman" panose="02020603050405020304" pitchFamily="18" charset="0"/>
              </a:rPr>
              <a:t>n</a:t>
            </a:r>
            <a:endParaRPr lang="en-US" altLang="zh-CN" sz="2400" i="1" baseline="-25000" dirty="0">
              <a:latin typeface="Times New Roman" panose="02020603050405020304" pitchFamily="18" charset="0"/>
            </a:endParaRPr>
          </a:p>
        </p:txBody>
      </p:sp>
      <p:sp>
        <p:nvSpPr>
          <p:cNvPr id="64530" name="AutoShape 25"/>
          <p:cNvSpPr/>
          <p:nvPr/>
        </p:nvSpPr>
        <p:spPr>
          <a:xfrm>
            <a:off x="3995738" y="3790950"/>
            <a:ext cx="287337" cy="287338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33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64531" name="AutoShape 26"/>
          <p:cNvSpPr/>
          <p:nvPr/>
        </p:nvSpPr>
        <p:spPr>
          <a:xfrm>
            <a:off x="1260475" y="3790950"/>
            <a:ext cx="287338" cy="287338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33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64532" name="AutoShape 27"/>
          <p:cNvSpPr/>
          <p:nvPr/>
        </p:nvSpPr>
        <p:spPr>
          <a:xfrm rot="-4089146">
            <a:off x="1803400" y="4221163"/>
            <a:ext cx="287338" cy="1152525"/>
          </a:xfrm>
          <a:prstGeom prst="downArrow">
            <a:avLst>
              <a:gd name="adj1" fmla="val 50000"/>
              <a:gd name="adj2" fmla="val 100276"/>
            </a:avLst>
          </a:prstGeom>
          <a:solidFill>
            <a:srgbClr val="33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64533" name="AutoShape 28"/>
          <p:cNvSpPr/>
          <p:nvPr/>
        </p:nvSpPr>
        <p:spPr>
          <a:xfrm rot="3844094">
            <a:off x="3598863" y="4306888"/>
            <a:ext cx="287337" cy="1008062"/>
          </a:xfrm>
          <a:prstGeom prst="downArrow">
            <a:avLst>
              <a:gd name="adj1" fmla="val 50000"/>
              <a:gd name="adj2" fmla="val 87707"/>
            </a:avLst>
          </a:prstGeom>
          <a:solidFill>
            <a:srgbClr val="33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64534" name="Oval 29"/>
          <p:cNvSpPr/>
          <p:nvPr/>
        </p:nvSpPr>
        <p:spPr>
          <a:xfrm>
            <a:off x="1547813" y="5086350"/>
            <a:ext cx="2449512" cy="576263"/>
          </a:xfrm>
          <a:prstGeom prst="ellipse">
            <a:avLst/>
          </a:prstGeom>
          <a:solidFill>
            <a:srgbClr val="33CC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合并</a:t>
            </a:r>
            <a:endParaRPr lang="zh-CN" altLang="en-US" sz="2400" b="1" dirty="0"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sp>
        <p:nvSpPr>
          <p:cNvPr id="64535" name="AutoShape 30"/>
          <p:cNvSpPr/>
          <p:nvPr/>
        </p:nvSpPr>
        <p:spPr>
          <a:xfrm>
            <a:off x="2698750" y="5734050"/>
            <a:ext cx="287338" cy="287338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33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64536" name="Text Box 31"/>
          <p:cNvSpPr txBox="1"/>
          <p:nvPr/>
        </p:nvSpPr>
        <p:spPr>
          <a:xfrm>
            <a:off x="1763713" y="6092825"/>
            <a:ext cx="2160587" cy="457200"/>
          </a:xfrm>
          <a:prstGeom prst="rect">
            <a:avLst/>
          </a:prstGeom>
          <a:solidFill>
            <a:srgbClr val="33CCFF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</a:rPr>
              <a:t>,…,</a:t>
            </a:r>
            <a:r>
              <a:rPr lang="en-US" altLang="zh-CN" sz="2400" i="1" dirty="0">
                <a:latin typeface="Times New Roman" panose="02020603050405020304" pitchFamily="18" charset="0"/>
              </a:rPr>
              <a:t>y</a:t>
            </a:r>
            <a:r>
              <a:rPr lang="en-US" altLang="zh-CN" sz="2400" i="1" baseline="-25000" dirty="0">
                <a:latin typeface="Times New Roman" panose="02020603050405020304" pitchFamily="18" charset="0"/>
              </a:rPr>
              <a:t>n</a:t>
            </a:r>
            <a:endParaRPr lang="en-US" altLang="zh-CN" sz="2400" i="1" baseline="-25000" dirty="0">
              <a:latin typeface="Times New Roman" panose="02020603050405020304" pitchFamily="18" charset="0"/>
            </a:endParaRPr>
          </a:p>
        </p:txBody>
      </p:sp>
      <p:sp>
        <p:nvSpPr>
          <p:cNvPr id="96288" name="Text Box 32"/>
          <p:cNvSpPr txBox="1"/>
          <p:nvPr/>
        </p:nvSpPr>
        <p:spPr>
          <a:xfrm>
            <a:off x="5292725" y="1196975"/>
            <a:ext cx="3851275" cy="1383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划分的策略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华文行楷" panose="02010800040101010101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1. 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选择一个位置将数组划分成两个部分</a:t>
            </a:r>
            <a:r>
              <a:rPr lang="en-US" altLang="zh-CN" sz="2400" b="1" dirty="0">
                <a:solidFill>
                  <a:srgbClr val="8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mergesort</a:t>
            </a:r>
            <a:endParaRPr lang="en-US" altLang="zh-CN" sz="2400" b="1" dirty="0">
              <a:solidFill>
                <a:srgbClr val="800000"/>
              </a:solidFill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grpSp>
        <p:nvGrpSpPr>
          <p:cNvPr id="96300" name="Group 44"/>
          <p:cNvGrpSpPr/>
          <p:nvPr/>
        </p:nvGrpSpPr>
        <p:grpSpPr>
          <a:xfrm>
            <a:off x="323850" y="2420938"/>
            <a:ext cx="4968875" cy="4129087"/>
            <a:chOff x="204" y="1525"/>
            <a:chExt cx="3130" cy="2601"/>
          </a:xfrm>
        </p:grpSpPr>
        <p:sp>
          <p:nvSpPr>
            <p:cNvPr id="64547" name="Text Box 33"/>
            <p:cNvSpPr txBox="1"/>
            <p:nvPr/>
          </p:nvSpPr>
          <p:spPr>
            <a:xfrm>
              <a:off x="204" y="1525"/>
              <a:ext cx="1361" cy="288"/>
            </a:xfrm>
            <a:prstGeom prst="rect">
              <a:avLst/>
            </a:prstGeom>
            <a:solidFill>
              <a:srgbClr val="33CCFF"/>
            </a:soli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i="1" dirty="0">
                  <a:latin typeface="Times New Roman" panose="02020603050405020304" pitchFamily="18" charset="0"/>
                </a:rPr>
                <a:t>9,4,8,6,5</a:t>
              </a:r>
              <a:endParaRPr lang="en-US" altLang="zh-CN" sz="2400" i="1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64548" name="Text Box 34"/>
            <p:cNvSpPr txBox="1"/>
            <p:nvPr/>
          </p:nvSpPr>
          <p:spPr>
            <a:xfrm>
              <a:off x="1928" y="1570"/>
              <a:ext cx="1361" cy="288"/>
            </a:xfrm>
            <a:prstGeom prst="rect">
              <a:avLst/>
            </a:prstGeom>
            <a:solidFill>
              <a:srgbClr val="33CCFF"/>
            </a:soli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i="1" dirty="0">
                  <a:latin typeface="Times New Roman" panose="02020603050405020304" pitchFamily="18" charset="0"/>
                </a:rPr>
                <a:t>2,1,3,7,10</a:t>
              </a:r>
              <a:endParaRPr lang="en-US" altLang="zh-CN" sz="2400" i="1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64549" name="Text Box 35"/>
            <p:cNvSpPr txBox="1"/>
            <p:nvPr/>
          </p:nvSpPr>
          <p:spPr>
            <a:xfrm>
              <a:off x="204" y="2568"/>
              <a:ext cx="1361" cy="288"/>
            </a:xfrm>
            <a:prstGeom prst="rect">
              <a:avLst/>
            </a:prstGeom>
            <a:solidFill>
              <a:srgbClr val="33CCFF"/>
            </a:soli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i="1" dirty="0">
                  <a:latin typeface="Times New Roman" panose="02020603050405020304" pitchFamily="18" charset="0"/>
                </a:rPr>
                <a:t>4,5,6,8,9</a:t>
              </a:r>
              <a:endParaRPr lang="en-US" altLang="zh-CN" sz="2400" i="1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64550" name="Text Box 36"/>
            <p:cNvSpPr txBox="1"/>
            <p:nvPr/>
          </p:nvSpPr>
          <p:spPr>
            <a:xfrm>
              <a:off x="1973" y="2568"/>
              <a:ext cx="1361" cy="288"/>
            </a:xfrm>
            <a:prstGeom prst="rect">
              <a:avLst/>
            </a:prstGeom>
            <a:solidFill>
              <a:srgbClr val="33CCFF"/>
            </a:soli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i="1" dirty="0">
                  <a:latin typeface="Times New Roman" panose="02020603050405020304" pitchFamily="18" charset="0"/>
                </a:rPr>
                <a:t>1,2,3,7,10</a:t>
              </a:r>
              <a:endParaRPr lang="en-US" altLang="zh-CN" sz="2400" i="1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64551" name="Text Box 38"/>
            <p:cNvSpPr txBox="1"/>
            <p:nvPr/>
          </p:nvSpPr>
          <p:spPr>
            <a:xfrm>
              <a:off x="793" y="3838"/>
              <a:ext cx="1951" cy="288"/>
            </a:xfrm>
            <a:prstGeom prst="rect">
              <a:avLst/>
            </a:prstGeom>
            <a:solidFill>
              <a:srgbClr val="33CCFF"/>
            </a:soli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i="1" dirty="0">
                  <a:latin typeface="Times New Roman" panose="02020603050405020304" pitchFamily="18" charset="0"/>
                </a:rPr>
                <a:t>1,2,3,4,5,6,7,8,9,10</a:t>
              </a:r>
              <a:endParaRPr lang="en-US" altLang="zh-CN" sz="2400" i="1" baseline="-250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6295" name="Group 39"/>
          <p:cNvGrpSpPr/>
          <p:nvPr/>
        </p:nvGrpSpPr>
        <p:grpSpPr>
          <a:xfrm>
            <a:off x="323850" y="2492375"/>
            <a:ext cx="4968875" cy="2112963"/>
            <a:chOff x="340" y="1662"/>
            <a:chExt cx="3130" cy="1331"/>
          </a:xfrm>
        </p:grpSpPr>
        <p:sp>
          <p:nvSpPr>
            <p:cNvPr id="64543" name="Text Box 40"/>
            <p:cNvSpPr txBox="1"/>
            <p:nvPr/>
          </p:nvSpPr>
          <p:spPr>
            <a:xfrm>
              <a:off x="340" y="1662"/>
              <a:ext cx="1361" cy="288"/>
            </a:xfrm>
            <a:prstGeom prst="rect">
              <a:avLst/>
            </a:prstGeom>
            <a:solidFill>
              <a:srgbClr val="33CCFF"/>
            </a:soli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i="1" dirty="0">
                  <a:latin typeface="Times New Roman" panose="02020603050405020304" pitchFamily="18" charset="0"/>
                </a:rPr>
                <a:t>4,6,5,2,1,3</a:t>
              </a:r>
              <a:endParaRPr lang="en-US" altLang="zh-CN" sz="2400" i="1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64544" name="Text Box 41"/>
            <p:cNvSpPr txBox="1"/>
            <p:nvPr/>
          </p:nvSpPr>
          <p:spPr>
            <a:xfrm>
              <a:off x="2064" y="1707"/>
              <a:ext cx="1361" cy="288"/>
            </a:xfrm>
            <a:prstGeom prst="rect">
              <a:avLst/>
            </a:prstGeom>
            <a:solidFill>
              <a:srgbClr val="33CCFF"/>
            </a:soli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i="1" dirty="0">
                  <a:latin typeface="Times New Roman" panose="02020603050405020304" pitchFamily="18" charset="0"/>
                </a:rPr>
                <a:t>9,8,7,10</a:t>
              </a:r>
              <a:endParaRPr lang="en-US" altLang="zh-CN" sz="2400" i="1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64545" name="Text Box 42"/>
            <p:cNvSpPr txBox="1"/>
            <p:nvPr/>
          </p:nvSpPr>
          <p:spPr>
            <a:xfrm>
              <a:off x="340" y="2705"/>
              <a:ext cx="1361" cy="288"/>
            </a:xfrm>
            <a:prstGeom prst="rect">
              <a:avLst/>
            </a:prstGeom>
            <a:solidFill>
              <a:srgbClr val="33CCFF"/>
            </a:soli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i="1" dirty="0">
                  <a:latin typeface="Times New Roman" panose="02020603050405020304" pitchFamily="18" charset="0"/>
                </a:rPr>
                <a:t>1,2,3,4,5,6</a:t>
              </a:r>
              <a:endParaRPr lang="en-US" altLang="zh-CN" sz="2400" i="1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64546" name="Text Box 43"/>
            <p:cNvSpPr txBox="1"/>
            <p:nvPr/>
          </p:nvSpPr>
          <p:spPr>
            <a:xfrm>
              <a:off x="2109" y="2705"/>
              <a:ext cx="1361" cy="288"/>
            </a:xfrm>
            <a:prstGeom prst="rect">
              <a:avLst/>
            </a:prstGeom>
            <a:solidFill>
              <a:srgbClr val="33CCFF"/>
            </a:soli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i="1" dirty="0">
                  <a:latin typeface="Times New Roman" panose="02020603050405020304" pitchFamily="18" charset="0"/>
                </a:rPr>
                <a:t>7,8,9,10</a:t>
              </a:r>
              <a:endParaRPr lang="en-US" altLang="zh-CN" sz="2400" i="1" baseline="-250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96301" name="Text Box 45"/>
          <p:cNvSpPr txBox="1"/>
          <p:nvPr/>
        </p:nvSpPr>
        <p:spPr>
          <a:xfrm>
            <a:off x="5364163" y="4165600"/>
            <a:ext cx="3600450" cy="13700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合并策略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华文行楷" panose="02010800040101010101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不同的划分策略对应不同的合并策略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sp>
        <p:nvSpPr>
          <p:cNvPr id="96302" name="Text Box 46"/>
          <p:cNvSpPr txBox="1"/>
          <p:nvPr/>
        </p:nvSpPr>
        <p:spPr>
          <a:xfrm>
            <a:off x="0" y="5661025"/>
            <a:ext cx="8964613" cy="100488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由于分治思想涉及到递归调用，需要关心子问题的最一般形式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华文行楷" panose="02010800040101010101" pitchFamily="2" charset="-122"/>
            </a:endParaRPr>
          </a:p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在排序问题中，子问题一般形式就是将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A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[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i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,…,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j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]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中的元素排序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sp>
        <p:nvSpPr>
          <p:cNvPr id="96303" name="Text Box 47"/>
          <p:cNvSpPr txBox="1"/>
          <p:nvPr/>
        </p:nvSpPr>
        <p:spPr>
          <a:xfrm>
            <a:off x="5292725" y="2781300"/>
            <a:ext cx="3851275" cy="1187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2. </a:t>
            </a:r>
            <a:r>
              <a:rPr lang="zh-CN" altLang="en-US" sz="2400" b="1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选择一个划分标准</a:t>
            </a:r>
            <a:r>
              <a:rPr lang="en-US" altLang="zh-CN" sz="2400" b="1" i="1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x</a:t>
            </a:r>
            <a:r>
              <a:rPr lang="en-US" altLang="zh-CN" sz="2400" b="1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,</a:t>
            </a:r>
            <a:r>
              <a:rPr lang="zh-CN" altLang="en-US" sz="2400" b="1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根据元素与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的大小关系来划分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  <a:ea typeface="华文行楷" panose="02010800040101010101" pitchFamily="2" charset="-12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4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quicksort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6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6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6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6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6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96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88" grpId="0"/>
      <p:bldP spid="96301" grpId="0"/>
      <p:bldP spid="96302" grpId="0" animBg="1"/>
      <p:bldP spid="9630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Footer Placeholder 3"/>
          <p:cNvSpPr txBox="1">
            <a:spLocks noGrp="1"/>
          </p:cNvSpPr>
          <p:nvPr>
            <p:ph type="ftr" sz="quarter" idx="10"/>
          </p:nvPr>
        </p:nvSpPr>
        <p:spPr>
          <a:noFill/>
          <a:ln>
            <a:noFill/>
          </a:ln>
        </p:spPr>
        <p:txBody>
          <a:bodyPr anchor="ctr"/>
          <a:lstStyle/>
          <a:p>
            <a:pPr marL="0" indent="0" algn="ctr" eaLnBrk="1" hangingPunct="1">
              <a:spcBef>
                <a:spcPct val="0"/>
              </a:spcBef>
              <a:buNone/>
            </a:pPr>
            <a:r>
              <a:rPr lang="zh-CN" altLang="en-US" sz="1400" dirty="0">
                <a:solidFill>
                  <a:srgbClr val="663300"/>
                </a:solidFill>
                <a:latin typeface="Times New Roman" panose="02020603050405020304" pitchFamily="18" charset="0"/>
              </a:rPr>
              <a:t>海量数据计算研究中心</a:t>
            </a:r>
            <a:r>
              <a:rPr lang="en-US" altLang="zh-CN" sz="1400" dirty="0">
                <a:solidFill>
                  <a:srgbClr val="663300"/>
                </a:solidFill>
                <a:latin typeface="Times New Roman" panose="02020603050405020304" pitchFamily="18" charset="0"/>
              </a:rPr>
              <a:t>(2017)</a:t>
            </a:r>
            <a:endParaRPr lang="en-US" altLang="zh-CN" sz="1400" dirty="0">
              <a:solidFill>
                <a:srgbClr val="66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5234" name="Rectangle 2"/>
          <p:cNvSpPr>
            <a:spLocks noChangeArrowheads="1"/>
          </p:cNvSpPr>
          <p:nvPr/>
        </p:nvSpPr>
        <p:spPr bwMode="auto">
          <a:xfrm>
            <a:off x="3368675" y="-100012"/>
            <a:ext cx="5775325" cy="5762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000" b="1" i="0" u="none" strike="noStrike" kern="1200" cap="none" spc="0" normalizeH="0" baseline="0" noProof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3.3</a:t>
            </a:r>
            <a:r>
              <a:rPr kumimoji="1" lang="en-US" altLang="zh-CN" sz="4000" b="1" i="0" u="none" strike="noStrike" kern="1200" cap="none" spc="0" normalizeH="0" baseline="0" noProof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</a:t>
            </a:r>
            <a:r>
              <a:rPr kumimoji="1" lang="en-US" altLang="zh-CN" sz="4000" b="1" i="0" u="none" strike="noStrike" kern="1200" cap="none" spc="0" normalizeH="0" baseline="0" noProof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Merge-sort</a:t>
            </a:r>
            <a:r>
              <a:rPr kumimoji="1" lang="zh-CN" alt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算法</a:t>
            </a:r>
            <a:r>
              <a:rPr kumimoji="1" lang="zh-CN" altLang="en-US" sz="4800" b="1" i="0" u="none" strike="noStrike" kern="120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endParaRPr kumimoji="1" lang="zh-CN" altLang="en-US" sz="4800" b="1" i="0" u="none" strike="noStrike" kern="1200" cap="none" spc="0" normalizeH="0" baseline="0" noProof="0" smtClean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540" name="Rectangle 3"/>
          <p:cNvSpPr/>
          <p:nvPr/>
        </p:nvSpPr>
        <p:spPr>
          <a:xfrm>
            <a:off x="3867150" y="6021388"/>
            <a:ext cx="1663700" cy="57626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65541" name="Rectangle 4"/>
          <p:cNvSpPr/>
          <p:nvPr/>
        </p:nvSpPr>
        <p:spPr>
          <a:xfrm>
            <a:off x="3589338" y="2119313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grpSp>
        <p:nvGrpSpPr>
          <p:cNvPr id="65542" name="Group 9"/>
          <p:cNvGrpSpPr/>
          <p:nvPr/>
        </p:nvGrpSpPr>
        <p:grpSpPr>
          <a:xfrm>
            <a:off x="323850" y="549275"/>
            <a:ext cx="8640763" cy="6119813"/>
            <a:chOff x="204" y="346"/>
            <a:chExt cx="5443" cy="3855"/>
          </a:xfrm>
        </p:grpSpPr>
        <p:graphicFrame>
          <p:nvGraphicFramePr>
            <p:cNvPr id="65544" name="Object 5"/>
            <p:cNvGraphicFramePr>
              <a:graphicFrameLocks noChangeAspect="1"/>
            </p:cNvGraphicFramePr>
            <p:nvPr/>
          </p:nvGraphicFramePr>
          <p:xfrm>
            <a:off x="204" y="346"/>
            <a:ext cx="5443" cy="38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" r:id="rId1" imgW="2212975" imgH="2624455" progId="MSDraw">
                    <p:embed/>
                  </p:oleObj>
                </mc:Choice>
                <mc:Fallback>
                  <p:oleObj name="" r:id="rId1" imgW="2212975" imgH="2624455" progId="MSDraw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04" y="346"/>
                          <a:ext cx="5443" cy="3855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45" name="Text Box 8"/>
            <p:cNvSpPr txBox="1"/>
            <p:nvPr/>
          </p:nvSpPr>
          <p:spPr>
            <a:xfrm>
              <a:off x="3061" y="346"/>
              <a:ext cx="149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zh-CN" altLang="en-US" sz="2400" dirty="0">
                  <a:latin typeface="Times New Roman" panose="02020603050405020304" pitchFamily="18" charset="0"/>
                </a:rPr>
                <a:t>＝</a:t>
              </a:r>
              <a:r>
                <a:rPr lang="en-US" altLang="zh-CN" sz="2400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[</a:t>
              </a:r>
              <a:r>
                <a:rPr lang="en-US" altLang="zh-CN" sz="2400" i="1" dirty="0">
                  <a:latin typeface="Times New Roman" panose="02020603050405020304" pitchFamily="18" charset="0"/>
                </a:rPr>
                <a:t>i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,…,</a:t>
              </a:r>
              <a:r>
                <a:rPr lang="en-US" altLang="zh-CN" sz="2400" i="1" dirty="0">
                  <a:latin typeface="Times New Roman" panose="02020603050405020304" pitchFamily="18" charset="0"/>
                </a:rPr>
                <a:t>j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]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65543" name="Text Box 10"/>
          <p:cNvSpPr txBox="1"/>
          <p:nvPr/>
        </p:nvSpPr>
        <p:spPr>
          <a:xfrm>
            <a:off x="323850" y="3068638"/>
            <a:ext cx="8820150" cy="37433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Divide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：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  <a:ea typeface="华文行楷" panose="02010800040101010101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本质上仅需产生划分位置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k</a:t>
            </a:r>
            <a:endParaRPr lang="en-US" altLang="zh-CN" sz="2400" b="1" i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第一个子问题是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i,…,k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]</a:t>
            </a:r>
            <a:endParaRPr lang="en-US" altLang="zh-CN" sz="24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第二个子问题是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+1,…,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]                   </a:t>
            </a:r>
            <a:endParaRPr lang="en-US" altLang="zh-CN" sz="24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为使得两个问题的大小大致相当，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k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可以如下产生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  <a:ea typeface="华文行楷" panose="02010800040101010101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k=(i+j)/2</a:t>
            </a:r>
            <a:endParaRPr lang="en-US" altLang="zh-CN" sz="2400" b="1" i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endParaRPr lang="en-US" altLang="zh-CN" sz="2400" b="1" i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ooter Placeholder 3"/>
          <p:cNvSpPr txBox="1">
            <a:spLocks noGrp="1"/>
          </p:cNvSpPr>
          <p:nvPr>
            <p:ph type="ftr" sz="quarter" idx="10"/>
          </p:nvPr>
        </p:nvSpPr>
        <p:spPr>
          <a:noFill/>
          <a:ln>
            <a:noFill/>
          </a:ln>
        </p:spPr>
        <p:txBody>
          <a:bodyPr anchor="ctr"/>
          <a:lstStyle/>
          <a:p>
            <a:pPr marL="0" indent="0" algn="ctr" eaLnBrk="1" hangingPunct="1">
              <a:spcBef>
                <a:spcPct val="0"/>
              </a:spcBef>
              <a:buNone/>
            </a:pPr>
            <a:r>
              <a:rPr lang="zh-CN" altLang="en-US" sz="1400" dirty="0">
                <a:solidFill>
                  <a:srgbClr val="663300"/>
                </a:solidFill>
                <a:latin typeface="Times New Roman" panose="02020603050405020304" pitchFamily="18" charset="0"/>
              </a:rPr>
              <a:t>海量数据计算研究中心</a:t>
            </a:r>
            <a:r>
              <a:rPr lang="en-US" altLang="zh-CN" sz="1400" dirty="0">
                <a:solidFill>
                  <a:srgbClr val="663300"/>
                </a:solidFill>
                <a:latin typeface="Times New Roman" panose="02020603050405020304" pitchFamily="18" charset="0"/>
              </a:rPr>
              <a:t>(2017)</a:t>
            </a:r>
            <a:endParaRPr lang="en-US" altLang="zh-CN" sz="1400" dirty="0">
              <a:solidFill>
                <a:srgbClr val="66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6563" name="Rectangle 3"/>
          <p:cNvSpPr/>
          <p:nvPr/>
        </p:nvSpPr>
        <p:spPr>
          <a:xfrm>
            <a:off x="3867150" y="6021388"/>
            <a:ext cx="1663700" cy="57626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66564" name="Rectangle 4"/>
          <p:cNvSpPr/>
          <p:nvPr/>
        </p:nvSpPr>
        <p:spPr>
          <a:xfrm>
            <a:off x="3589338" y="2119313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grpSp>
        <p:nvGrpSpPr>
          <p:cNvPr id="66565" name="Group 5"/>
          <p:cNvGrpSpPr/>
          <p:nvPr/>
        </p:nvGrpSpPr>
        <p:grpSpPr>
          <a:xfrm>
            <a:off x="323850" y="115888"/>
            <a:ext cx="8640763" cy="6553200"/>
            <a:chOff x="204" y="346"/>
            <a:chExt cx="5443" cy="3855"/>
          </a:xfrm>
        </p:grpSpPr>
        <p:graphicFrame>
          <p:nvGraphicFramePr>
            <p:cNvPr id="66567" name="Object 6"/>
            <p:cNvGraphicFramePr>
              <a:graphicFrameLocks noChangeAspect="1"/>
            </p:cNvGraphicFramePr>
            <p:nvPr/>
          </p:nvGraphicFramePr>
          <p:xfrm>
            <a:off x="204" y="346"/>
            <a:ext cx="5443" cy="38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9" name="" r:id="rId1" imgW="2212975" imgH="2624455" progId="MSDraw">
                    <p:embed/>
                  </p:oleObj>
                </mc:Choice>
                <mc:Fallback>
                  <p:oleObj name="" r:id="rId1" imgW="2212975" imgH="2624455" progId="MSDraw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04" y="346"/>
                          <a:ext cx="5443" cy="3855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568" name="Text Box 7"/>
            <p:cNvSpPr txBox="1"/>
            <p:nvPr/>
          </p:nvSpPr>
          <p:spPr>
            <a:xfrm>
              <a:off x="3061" y="346"/>
              <a:ext cx="1497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zh-CN" altLang="en-US" sz="2400" dirty="0">
                  <a:latin typeface="Times New Roman" panose="02020603050405020304" pitchFamily="18" charset="0"/>
                </a:rPr>
                <a:t>＝</a:t>
              </a:r>
              <a:r>
                <a:rPr lang="en-US" altLang="zh-CN" sz="2400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[</a:t>
              </a:r>
              <a:r>
                <a:rPr lang="en-US" altLang="zh-CN" sz="2400" i="1" dirty="0">
                  <a:latin typeface="Times New Roman" panose="02020603050405020304" pitchFamily="18" charset="0"/>
                </a:rPr>
                <a:t>i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,…,</a:t>
              </a:r>
              <a:r>
                <a:rPr lang="en-US" altLang="zh-CN" sz="2400" i="1" dirty="0">
                  <a:latin typeface="Times New Roman" panose="02020603050405020304" pitchFamily="18" charset="0"/>
                </a:rPr>
                <a:t>j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]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66566" name="Text Box 8"/>
          <p:cNvSpPr txBox="1"/>
          <p:nvPr/>
        </p:nvSpPr>
        <p:spPr>
          <a:xfrm>
            <a:off x="215900" y="4797425"/>
            <a:ext cx="8820150" cy="210026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Conquer:   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递归求解就是算法的递归调用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华文行楷" panose="02010800040101010101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Mergesort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；                  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求解第一个子问题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Mergesort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+1,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；             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求解第二个子问题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endParaRPr lang="en-US" altLang="zh-CN" sz="24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Footer Placeholder 3"/>
          <p:cNvSpPr txBox="1">
            <a:spLocks noGrp="1"/>
          </p:cNvSpPr>
          <p:nvPr>
            <p:ph type="ftr" sz="quarter" idx="10"/>
          </p:nvPr>
        </p:nvSpPr>
        <p:spPr>
          <a:noFill/>
          <a:ln>
            <a:noFill/>
          </a:ln>
        </p:spPr>
        <p:txBody>
          <a:bodyPr anchor="ctr"/>
          <a:lstStyle/>
          <a:p>
            <a:pPr marL="0" indent="0" algn="ctr" eaLnBrk="1" hangingPunct="1">
              <a:spcBef>
                <a:spcPct val="0"/>
              </a:spcBef>
              <a:buNone/>
            </a:pPr>
            <a:r>
              <a:rPr lang="zh-CN" altLang="en-US" sz="1400" dirty="0">
                <a:solidFill>
                  <a:srgbClr val="663300"/>
                </a:solidFill>
                <a:latin typeface="Times New Roman" panose="02020603050405020304" pitchFamily="18" charset="0"/>
              </a:rPr>
              <a:t>海量数据计算研究中心</a:t>
            </a:r>
            <a:r>
              <a:rPr lang="en-US" altLang="zh-CN" sz="1400" dirty="0">
                <a:solidFill>
                  <a:srgbClr val="663300"/>
                </a:solidFill>
                <a:latin typeface="Times New Roman" panose="02020603050405020304" pitchFamily="18" charset="0"/>
              </a:rPr>
              <a:t>(2017)</a:t>
            </a:r>
            <a:endParaRPr lang="en-US" altLang="zh-CN" sz="1400" dirty="0">
              <a:solidFill>
                <a:srgbClr val="66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587" name="Rectangle 3"/>
          <p:cNvSpPr/>
          <p:nvPr/>
        </p:nvSpPr>
        <p:spPr>
          <a:xfrm>
            <a:off x="3589338" y="2119313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98311" name="Text Box 7"/>
          <p:cNvSpPr txBox="1"/>
          <p:nvPr/>
        </p:nvSpPr>
        <p:spPr>
          <a:xfrm>
            <a:off x="179388" y="0"/>
            <a:ext cx="8820150" cy="41084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combine:   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将两个有序序列合并成一个有序序列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华文行楷" panose="0201080004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. l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i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;     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h k+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1;   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   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//</a:t>
            </a:r>
            <a:r>
              <a:rPr lang="zh-CN" altLang="en-US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设置指针</a:t>
            </a:r>
            <a:endParaRPr lang="zh-CN" altLang="en-US" sz="20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2. While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 &amp;  h&lt; j   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Do</a:t>
            </a:r>
            <a:endParaRPr lang="en-US" altLang="zh-CN" sz="2400" b="1" dirty="0">
              <a:solidFill>
                <a:schemeClr val="accent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IF  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] &lt;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]  THEN  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]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];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l+1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;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t  t+1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;</a:t>
            </a:r>
            <a:endParaRPr lang="en-US" altLang="zh-CN" sz="2400" b="1" dirty="0">
              <a:solidFill>
                <a:schemeClr val="accent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ELSE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]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];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h+1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;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t  t+1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;</a:t>
            </a:r>
            <a:endParaRPr lang="en-US" altLang="zh-CN" sz="2400" b="1" dirty="0">
              <a:solidFill>
                <a:schemeClr val="accent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3. IF 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   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THEH                                      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//</a:t>
            </a:r>
            <a:r>
              <a:rPr lang="zh-CN" altLang="en-US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第一个子问题有剩余元素</a:t>
            </a:r>
            <a:endParaRPr lang="zh-CN" altLang="en-US" sz="20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For  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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l   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To  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   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Do</a:t>
            </a:r>
            <a:endParaRPr lang="en-US" altLang="zh-CN" sz="2400" b="1" dirty="0">
              <a:solidFill>
                <a:schemeClr val="accent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      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]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];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  t+1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;</a:t>
            </a:r>
            <a:endParaRPr lang="en-US" altLang="zh-CN" sz="2400" b="1" dirty="0">
              <a:solidFill>
                <a:schemeClr val="accent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4.  IF 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j   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THEN                                     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//</a:t>
            </a:r>
            <a:r>
              <a:rPr lang="zh-CN" altLang="en-US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第二个子问题有剩余元素</a:t>
            </a:r>
            <a:endParaRPr lang="zh-CN" altLang="en-US" sz="20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For  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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h   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To  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j   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Do</a:t>
            </a:r>
            <a:endParaRPr lang="en-US" altLang="zh-CN" sz="2400" b="1" dirty="0">
              <a:solidFill>
                <a:schemeClr val="accent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     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]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];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  t+1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;</a:t>
            </a:r>
            <a:endParaRPr lang="en-US" altLang="zh-CN" sz="24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67589" name="Group 16"/>
          <p:cNvGrpSpPr/>
          <p:nvPr/>
        </p:nvGrpSpPr>
        <p:grpSpPr>
          <a:xfrm>
            <a:off x="323850" y="4627563"/>
            <a:ext cx="7920038" cy="2185987"/>
            <a:chOff x="204" y="2915"/>
            <a:chExt cx="4989" cy="1377"/>
          </a:xfrm>
        </p:grpSpPr>
        <p:sp>
          <p:nvSpPr>
            <p:cNvPr id="67678" name="Text Box 8"/>
            <p:cNvSpPr txBox="1"/>
            <p:nvPr/>
          </p:nvSpPr>
          <p:spPr>
            <a:xfrm>
              <a:off x="204" y="2915"/>
              <a:ext cx="2177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4,   5,   6,  8,  9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7679" name="Text Box 10"/>
            <p:cNvSpPr txBox="1"/>
            <p:nvPr/>
          </p:nvSpPr>
          <p:spPr>
            <a:xfrm>
              <a:off x="3016" y="2915"/>
              <a:ext cx="2177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1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，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2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，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3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，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7,    10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7680" name="AutoShape 11"/>
            <p:cNvSpPr/>
            <p:nvPr/>
          </p:nvSpPr>
          <p:spPr>
            <a:xfrm rot="-3392552">
              <a:off x="1916" y="3168"/>
              <a:ext cx="182" cy="499"/>
            </a:xfrm>
            <a:prstGeom prst="downArrow">
              <a:avLst>
                <a:gd name="adj1" fmla="val 50000"/>
                <a:gd name="adj2" fmla="val 68543"/>
              </a:avLst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67681" name="AutoShape 12"/>
            <p:cNvSpPr/>
            <p:nvPr/>
          </p:nvSpPr>
          <p:spPr>
            <a:xfrm rot="3636101">
              <a:off x="3298" y="3165"/>
              <a:ext cx="182" cy="499"/>
            </a:xfrm>
            <a:prstGeom prst="downArrow">
              <a:avLst>
                <a:gd name="adj1" fmla="val 50000"/>
                <a:gd name="adj2" fmla="val 68543"/>
              </a:avLst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67682" name="Oval 13"/>
            <p:cNvSpPr/>
            <p:nvPr/>
          </p:nvSpPr>
          <p:spPr>
            <a:xfrm>
              <a:off x="1973" y="3550"/>
              <a:ext cx="1316" cy="227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combine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7683" name="AutoShape 14"/>
            <p:cNvSpPr/>
            <p:nvPr/>
          </p:nvSpPr>
          <p:spPr>
            <a:xfrm>
              <a:off x="2608" y="3777"/>
              <a:ext cx="136" cy="182"/>
            </a:xfrm>
            <a:prstGeom prst="downArrow">
              <a:avLst>
                <a:gd name="adj1" fmla="val 50000"/>
                <a:gd name="adj2" fmla="val 33455"/>
              </a:avLst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67684" name="Text Box 15"/>
            <p:cNvSpPr txBox="1"/>
            <p:nvPr/>
          </p:nvSpPr>
          <p:spPr>
            <a:xfrm>
              <a:off x="1338" y="4004"/>
              <a:ext cx="2721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endParaRPr lang="zh-CN" altLang="zh-CN" sz="24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8321" name="Group 17"/>
          <p:cNvGrpSpPr/>
          <p:nvPr/>
        </p:nvGrpSpPr>
        <p:grpSpPr>
          <a:xfrm>
            <a:off x="323850" y="4627563"/>
            <a:ext cx="7920038" cy="2185987"/>
            <a:chOff x="204" y="2915"/>
            <a:chExt cx="4989" cy="1377"/>
          </a:xfrm>
        </p:grpSpPr>
        <p:sp>
          <p:nvSpPr>
            <p:cNvPr id="67671" name="Text Box 18"/>
            <p:cNvSpPr txBox="1"/>
            <p:nvPr/>
          </p:nvSpPr>
          <p:spPr>
            <a:xfrm>
              <a:off x="204" y="2915"/>
              <a:ext cx="2177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4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,   5,   6,  8,  9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7672" name="Text Box 19"/>
            <p:cNvSpPr txBox="1"/>
            <p:nvPr/>
          </p:nvSpPr>
          <p:spPr>
            <a:xfrm>
              <a:off x="3016" y="2915"/>
              <a:ext cx="2177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，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2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，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3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，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7,    10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7673" name="AutoShape 20"/>
            <p:cNvSpPr/>
            <p:nvPr/>
          </p:nvSpPr>
          <p:spPr>
            <a:xfrm rot="-3392552">
              <a:off x="1916" y="3168"/>
              <a:ext cx="182" cy="499"/>
            </a:xfrm>
            <a:prstGeom prst="downArrow">
              <a:avLst>
                <a:gd name="adj1" fmla="val 50000"/>
                <a:gd name="adj2" fmla="val 68543"/>
              </a:avLst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67674" name="AutoShape 21"/>
            <p:cNvSpPr/>
            <p:nvPr/>
          </p:nvSpPr>
          <p:spPr>
            <a:xfrm rot="3636101">
              <a:off x="3298" y="3165"/>
              <a:ext cx="182" cy="499"/>
            </a:xfrm>
            <a:prstGeom prst="downArrow">
              <a:avLst>
                <a:gd name="adj1" fmla="val 50000"/>
                <a:gd name="adj2" fmla="val 68543"/>
              </a:avLst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67675" name="Oval 22"/>
            <p:cNvSpPr/>
            <p:nvPr/>
          </p:nvSpPr>
          <p:spPr>
            <a:xfrm>
              <a:off x="1973" y="3550"/>
              <a:ext cx="1316" cy="227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combine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7676" name="AutoShape 23"/>
            <p:cNvSpPr/>
            <p:nvPr/>
          </p:nvSpPr>
          <p:spPr>
            <a:xfrm>
              <a:off x="2608" y="3777"/>
              <a:ext cx="136" cy="182"/>
            </a:xfrm>
            <a:prstGeom prst="downArrow">
              <a:avLst>
                <a:gd name="adj1" fmla="val 50000"/>
                <a:gd name="adj2" fmla="val 33455"/>
              </a:avLst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67677" name="Text Box 24"/>
            <p:cNvSpPr txBox="1"/>
            <p:nvPr/>
          </p:nvSpPr>
          <p:spPr>
            <a:xfrm>
              <a:off x="1338" y="4004"/>
              <a:ext cx="2721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endParaRPr lang="zh-CN" altLang="zh-CN" sz="24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8329" name="Group 25"/>
          <p:cNvGrpSpPr/>
          <p:nvPr/>
        </p:nvGrpSpPr>
        <p:grpSpPr>
          <a:xfrm>
            <a:off x="323850" y="4627563"/>
            <a:ext cx="7920038" cy="2185987"/>
            <a:chOff x="204" y="2915"/>
            <a:chExt cx="4989" cy="1377"/>
          </a:xfrm>
        </p:grpSpPr>
        <p:sp>
          <p:nvSpPr>
            <p:cNvPr id="67664" name="Text Box 26"/>
            <p:cNvSpPr txBox="1"/>
            <p:nvPr/>
          </p:nvSpPr>
          <p:spPr>
            <a:xfrm>
              <a:off x="204" y="2915"/>
              <a:ext cx="2177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4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,   5,   6,  8,  9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7665" name="Text Box 27"/>
            <p:cNvSpPr txBox="1"/>
            <p:nvPr/>
          </p:nvSpPr>
          <p:spPr>
            <a:xfrm>
              <a:off x="3016" y="2915"/>
              <a:ext cx="2177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1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，</a:t>
              </a: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，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3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，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7,    10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7666" name="AutoShape 28"/>
            <p:cNvSpPr/>
            <p:nvPr/>
          </p:nvSpPr>
          <p:spPr>
            <a:xfrm rot="-3392552">
              <a:off x="1916" y="3168"/>
              <a:ext cx="182" cy="499"/>
            </a:xfrm>
            <a:prstGeom prst="downArrow">
              <a:avLst>
                <a:gd name="adj1" fmla="val 50000"/>
                <a:gd name="adj2" fmla="val 68543"/>
              </a:avLst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67667" name="AutoShape 29"/>
            <p:cNvSpPr/>
            <p:nvPr/>
          </p:nvSpPr>
          <p:spPr>
            <a:xfrm rot="3636101">
              <a:off x="3298" y="3165"/>
              <a:ext cx="182" cy="499"/>
            </a:xfrm>
            <a:prstGeom prst="downArrow">
              <a:avLst>
                <a:gd name="adj1" fmla="val 50000"/>
                <a:gd name="adj2" fmla="val 68543"/>
              </a:avLst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67668" name="Oval 30"/>
            <p:cNvSpPr/>
            <p:nvPr/>
          </p:nvSpPr>
          <p:spPr>
            <a:xfrm>
              <a:off x="1973" y="3550"/>
              <a:ext cx="1316" cy="227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combine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7669" name="AutoShape 31"/>
            <p:cNvSpPr/>
            <p:nvPr/>
          </p:nvSpPr>
          <p:spPr>
            <a:xfrm>
              <a:off x="2608" y="3777"/>
              <a:ext cx="136" cy="182"/>
            </a:xfrm>
            <a:prstGeom prst="downArrow">
              <a:avLst>
                <a:gd name="adj1" fmla="val 50000"/>
                <a:gd name="adj2" fmla="val 33455"/>
              </a:avLst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67670" name="Text Box 32"/>
            <p:cNvSpPr txBox="1"/>
            <p:nvPr/>
          </p:nvSpPr>
          <p:spPr>
            <a:xfrm>
              <a:off x="1338" y="4004"/>
              <a:ext cx="2721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dirty="0">
                  <a:latin typeface="Times New Roman" panose="02020603050405020304" pitchFamily="18" charset="0"/>
                </a:rPr>
                <a:t>1,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8337" name="Group 33"/>
          <p:cNvGrpSpPr/>
          <p:nvPr/>
        </p:nvGrpSpPr>
        <p:grpSpPr>
          <a:xfrm>
            <a:off x="323850" y="4627563"/>
            <a:ext cx="7920038" cy="2185987"/>
            <a:chOff x="204" y="2915"/>
            <a:chExt cx="4989" cy="1377"/>
          </a:xfrm>
        </p:grpSpPr>
        <p:sp>
          <p:nvSpPr>
            <p:cNvPr id="67657" name="Text Box 34"/>
            <p:cNvSpPr txBox="1"/>
            <p:nvPr/>
          </p:nvSpPr>
          <p:spPr>
            <a:xfrm>
              <a:off x="204" y="2915"/>
              <a:ext cx="2177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4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,   5,   6,  8,  9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7658" name="Text Box 35"/>
            <p:cNvSpPr txBox="1"/>
            <p:nvPr/>
          </p:nvSpPr>
          <p:spPr>
            <a:xfrm>
              <a:off x="3016" y="2915"/>
              <a:ext cx="2177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1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，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2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，</a:t>
              </a: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，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7,    10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7659" name="AutoShape 36"/>
            <p:cNvSpPr/>
            <p:nvPr/>
          </p:nvSpPr>
          <p:spPr>
            <a:xfrm rot="-3392552">
              <a:off x="1916" y="3168"/>
              <a:ext cx="182" cy="499"/>
            </a:xfrm>
            <a:prstGeom prst="downArrow">
              <a:avLst>
                <a:gd name="adj1" fmla="val 50000"/>
                <a:gd name="adj2" fmla="val 68543"/>
              </a:avLst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67660" name="AutoShape 37"/>
            <p:cNvSpPr/>
            <p:nvPr/>
          </p:nvSpPr>
          <p:spPr>
            <a:xfrm rot="3636101">
              <a:off x="3298" y="3165"/>
              <a:ext cx="182" cy="499"/>
            </a:xfrm>
            <a:prstGeom prst="downArrow">
              <a:avLst>
                <a:gd name="adj1" fmla="val 50000"/>
                <a:gd name="adj2" fmla="val 68543"/>
              </a:avLst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67661" name="Oval 38"/>
            <p:cNvSpPr/>
            <p:nvPr/>
          </p:nvSpPr>
          <p:spPr>
            <a:xfrm>
              <a:off x="1973" y="3550"/>
              <a:ext cx="1316" cy="227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combine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7662" name="AutoShape 39"/>
            <p:cNvSpPr/>
            <p:nvPr/>
          </p:nvSpPr>
          <p:spPr>
            <a:xfrm>
              <a:off x="2608" y="3777"/>
              <a:ext cx="136" cy="182"/>
            </a:xfrm>
            <a:prstGeom prst="downArrow">
              <a:avLst>
                <a:gd name="adj1" fmla="val 50000"/>
                <a:gd name="adj2" fmla="val 33455"/>
              </a:avLst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67663" name="Text Box 40"/>
            <p:cNvSpPr txBox="1"/>
            <p:nvPr/>
          </p:nvSpPr>
          <p:spPr>
            <a:xfrm>
              <a:off x="1338" y="4004"/>
              <a:ext cx="2721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dirty="0">
                  <a:latin typeface="Times New Roman" panose="02020603050405020304" pitchFamily="18" charset="0"/>
                </a:rPr>
                <a:t>1,2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8345" name="Group 41"/>
          <p:cNvGrpSpPr/>
          <p:nvPr/>
        </p:nvGrpSpPr>
        <p:grpSpPr>
          <a:xfrm>
            <a:off x="323850" y="4627563"/>
            <a:ext cx="7920038" cy="2185987"/>
            <a:chOff x="204" y="2915"/>
            <a:chExt cx="4989" cy="1377"/>
          </a:xfrm>
        </p:grpSpPr>
        <p:sp>
          <p:nvSpPr>
            <p:cNvPr id="67650" name="Text Box 42"/>
            <p:cNvSpPr txBox="1"/>
            <p:nvPr/>
          </p:nvSpPr>
          <p:spPr>
            <a:xfrm>
              <a:off x="204" y="2915"/>
              <a:ext cx="2177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4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,   5,   6,  8,  9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7651" name="Text Box 43"/>
            <p:cNvSpPr txBox="1"/>
            <p:nvPr/>
          </p:nvSpPr>
          <p:spPr>
            <a:xfrm>
              <a:off x="3016" y="2915"/>
              <a:ext cx="2177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1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，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2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，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3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，</a:t>
              </a: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7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,    10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7652" name="AutoShape 44"/>
            <p:cNvSpPr/>
            <p:nvPr/>
          </p:nvSpPr>
          <p:spPr>
            <a:xfrm rot="-3392552">
              <a:off x="1916" y="3168"/>
              <a:ext cx="182" cy="499"/>
            </a:xfrm>
            <a:prstGeom prst="downArrow">
              <a:avLst>
                <a:gd name="adj1" fmla="val 50000"/>
                <a:gd name="adj2" fmla="val 68543"/>
              </a:avLst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67653" name="AutoShape 45"/>
            <p:cNvSpPr/>
            <p:nvPr/>
          </p:nvSpPr>
          <p:spPr>
            <a:xfrm rot="3636101">
              <a:off x="3298" y="3165"/>
              <a:ext cx="182" cy="499"/>
            </a:xfrm>
            <a:prstGeom prst="downArrow">
              <a:avLst>
                <a:gd name="adj1" fmla="val 50000"/>
                <a:gd name="adj2" fmla="val 68543"/>
              </a:avLst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67654" name="Oval 46"/>
            <p:cNvSpPr/>
            <p:nvPr/>
          </p:nvSpPr>
          <p:spPr>
            <a:xfrm>
              <a:off x="1973" y="3550"/>
              <a:ext cx="1316" cy="227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combine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7655" name="AutoShape 47"/>
            <p:cNvSpPr/>
            <p:nvPr/>
          </p:nvSpPr>
          <p:spPr>
            <a:xfrm>
              <a:off x="2608" y="3777"/>
              <a:ext cx="136" cy="182"/>
            </a:xfrm>
            <a:prstGeom prst="downArrow">
              <a:avLst>
                <a:gd name="adj1" fmla="val 50000"/>
                <a:gd name="adj2" fmla="val 33455"/>
              </a:avLst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67656" name="Text Box 48"/>
            <p:cNvSpPr txBox="1"/>
            <p:nvPr/>
          </p:nvSpPr>
          <p:spPr>
            <a:xfrm>
              <a:off x="1338" y="4004"/>
              <a:ext cx="2721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dirty="0">
                  <a:latin typeface="Times New Roman" panose="02020603050405020304" pitchFamily="18" charset="0"/>
                </a:rPr>
                <a:t>1, 2, 3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8353" name="Group 49"/>
          <p:cNvGrpSpPr/>
          <p:nvPr/>
        </p:nvGrpSpPr>
        <p:grpSpPr>
          <a:xfrm>
            <a:off x="323850" y="4627563"/>
            <a:ext cx="7920038" cy="2185987"/>
            <a:chOff x="204" y="2915"/>
            <a:chExt cx="4989" cy="1377"/>
          </a:xfrm>
        </p:grpSpPr>
        <p:sp>
          <p:nvSpPr>
            <p:cNvPr id="67643" name="Text Box 50"/>
            <p:cNvSpPr txBox="1"/>
            <p:nvPr/>
          </p:nvSpPr>
          <p:spPr>
            <a:xfrm>
              <a:off x="204" y="2915"/>
              <a:ext cx="2177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4,   </a:t>
              </a: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5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,   6,  8,  9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7644" name="Text Box 51"/>
            <p:cNvSpPr txBox="1"/>
            <p:nvPr/>
          </p:nvSpPr>
          <p:spPr>
            <a:xfrm>
              <a:off x="3016" y="2915"/>
              <a:ext cx="2177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1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，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2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，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3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，</a:t>
              </a: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7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,    10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7645" name="AutoShape 52"/>
            <p:cNvSpPr/>
            <p:nvPr/>
          </p:nvSpPr>
          <p:spPr>
            <a:xfrm rot="-3392552">
              <a:off x="1916" y="3168"/>
              <a:ext cx="182" cy="499"/>
            </a:xfrm>
            <a:prstGeom prst="downArrow">
              <a:avLst>
                <a:gd name="adj1" fmla="val 50000"/>
                <a:gd name="adj2" fmla="val 68543"/>
              </a:avLst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67646" name="AutoShape 53"/>
            <p:cNvSpPr/>
            <p:nvPr/>
          </p:nvSpPr>
          <p:spPr>
            <a:xfrm rot="3636101">
              <a:off x="3298" y="3165"/>
              <a:ext cx="182" cy="499"/>
            </a:xfrm>
            <a:prstGeom prst="downArrow">
              <a:avLst>
                <a:gd name="adj1" fmla="val 50000"/>
                <a:gd name="adj2" fmla="val 68543"/>
              </a:avLst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67647" name="Oval 54"/>
            <p:cNvSpPr/>
            <p:nvPr/>
          </p:nvSpPr>
          <p:spPr>
            <a:xfrm>
              <a:off x="1973" y="3550"/>
              <a:ext cx="1316" cy="227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combine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7648" name="AutoShape 55"/>
            <p:cNvSpPr/>
            <p:nvPr/>
          </p:nvSpPr>
          <p:spPr>
            <a:xfrm>
              <a:off x="2608" y="3777"/>
              <a:ext cx="136" cy="182"/>
            </a:xfrm>
            <a:prstGeom prst="downArrow">
              <a:avLst>
                <a:gd name="adj1" fmla="val 50000"/>
                <a:gd name="adj2" fmla="val 33455"/>
              </a:avLst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67649" name="Text Box 56"/>
            <p:cNvSpPr txBox="1"/>
            <p:nvPr/>
          </p:nvSpPr>
          <p:spPr>
            <a:xfrm>
              <a:off x="1338" y="4004"/>
              <a:ext cx="2721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dirty="0">
                  <a:latin typeface="Times New Roman" panose="02020603050405020304" pitchFamily="18" charset="0"/>
                </a:rPr>
                <a:t>1,2,3,4,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8361" name="Group 57"/>
          <p:cNvGrpSpPr/>
          <p:nvPr/>
        </p:nvGrpSpPr>
        <p:grpSpPr>
          <a:xfrm>
            <a:off x="323850" y="4627563"/>
            <a:ext cx="7920038" cy="2185987"/>
            <a:chOff x="204" y="2915"/>
            <a:chExt cx="4989" cy="1377"/>
          </a:xfrm>
        </p:grpSpPr>
        <p:sp>
          <p:nvSpPr>
            <p:cNvPr id="67636" name="Text Box 58"/>
            <p:cNvSpPr txBox="1"/>
            <p:nvPr/>
          </p:nvSpPr>
          <p:spPr>
            <a:xfrm>
              <a:off x="204" y="2915"/>
              <a:ext cx="2177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4,   5,   </a:t>
              </a: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6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,  8,  9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7637" name="Text Box 59"/>
            <p:cNvSpPr txBox="1"/>
            <p:nvPr/>
          </p:nvSpPr>
          <p:spPr>
            <a:xfrm>
              <a:off x="3016" y="2915"/>
              <a:ext cx="2177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1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，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2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，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3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，</a:t>
              </a: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7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,    10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7638" name="AutoShape 60"/>
            <p:cNvSpPr/>
            <p:nvPr/>
          </p:nvSpPr>
          <p:spPr>
            <a:xfrm rot="-3392552">
              <a:off x="1916" y="3168"/>
              <a:ext cx="182" cy="499"/>
            </a:xfrm>
            <a:prstGeom prst="downArrow">
              <a:avLst>
                <a:gd name="adj1" fmla="val 50000"/>
                <a:gd name="adj2" fmla="val 68543"/>
              </a:avLst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67639" name="AutoShape 61"/>
            <p:cNvSpPr/>
            <p:nvPr/>
          </p:nvSpPr>
          <p:spPr>
            <a:xfrm rot="3636101">
              <a:off x="3298" y="3165"/>
              <a:ext cx="182" cy="499"/>
            </a:xfrm>
            <a:prstGeom prst="downArrow">
              <a:avLst>
                <a:gd name="adj1" fmla="val 50000"/>
                <a:gd name="adj2" fmla="val 68543"/>
              </a:avLst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67640" name="Oval 62"/>
            <p:cNvSpPr/>
            <p:nvPr/>
          </p:nvSpPr>
          <p:spPr>
            <a:xfrm>
              <a:off x="1973" y="3550"/>
              <a:ext cx="1316" cy="227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combine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7641" name="AutoShape 63"/>
            <p:cNvSpPr/>
            <p:nvPr/>
          </p:nvSpPr>
          <p:spPr>
            <a:xfrm>
              <a:off x="2608" y="3777"/>
              <a:ext cx="136" cy="182"/>
            </a:xfrm>
            <a:prstGeom prst="downArrow">
              <a:avLst>
                <a:gd name="adj1" fmla="val 50000"/>
                <a:gd name="adj2" fmla="val 33455"/>
              </a:avLst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67642" name="Text Box 64"/>
            <p:cNvSpPr txBox="1"/>
            <p:nvPr/>
          </p:nvSpPr>
          <p:spPr>
            <a:xfrm>
              <a:off x="1338" y="4004"/>
              <a:ext cx="2721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dirty="0">
                  <a:latin typeface="Times New Roman" panose="02020603050405020304" pitchFamily="18" charset="0"/>
                </a:rPr>
                <a:t>1,2,3,4,5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8369" name="Group 65"/>
          <p:cNvGrpSpPr/>
          <p:nvPr/>
        </p:nvGrpSpPr>
        <p:grpSpPr>
          <a:xfrm>
            <a:off x="323850" y="4627563"/>
            <a:ext cx="7920038" cy="2185987"/>
            <a:chOff x="204" y="2915"/>
            <a:chExt cx="4989" cy="1377"/>
          </a:xfrm>
        </p:grpSpPr>
        <p:sp>
          <p:nvSpPr>
            <p:cNvPr id="67629" name="Text Box 66"/>
            <p:cNvSpPr txBox="1"/>
            <p:nvPr/>
          </p:nvSpPr>
          <p:spPr>
            <a:xfrm>
              <a:off x="204" y="2915"/>
              <a:ext cx="2177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4,   5,   6,  </a:t>
              </a: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8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,  9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7630" name="Text Box 67"/>
            <p:cNvSpPr txBox="1"/>
            <p:nvPr/>
          </p:nvSpPr>
          <p:spPr>
            <a:xfrm>
              <a:off x="3016" y="2915"/>
              <a:ext cx="2177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1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，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2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，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3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，</a:t>
              </a: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7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,    10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7631" name="AutoShape 68"/>
            <p:cNvSpPr/>
            <p:nvPr/>
          </p:nvSpPr>
          <p:spPr>
            <a:xfrm rot="-3392552">
              <a:off x="1916" y="3168"/>
              <a:ext cx="182" cy="499"/>
            </a:xfrm>
            <a:prstGeom prst="downArrow">
              <a:avLst>
                <a:gd name="adj1" fmla="val 50000"/>
                <a:gd name="adj2" fmla="val 68543"/>
              </a:avLst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67632" name="AutoShape 69"/>
            <p:cNvSpPr/>
            <p:nvPr/>
          </p:nvSpPr>
          <p:spPr>
            <a:xfrm rot="3636101">
              <a:off x="3298" y="3165"/>
              <a:ext cx="182" cy="499"/>
            </a:xfrm>
            <a:prstGeom prst="downArrow">
              <a:avLst>
                <a:gd name="adj1" fmla="val 50000"/>
                <a:gd name="adj2" fmla="val 68543"/>
              </a:avLst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67633" name="Oval 70"/>
            <p:cNvSpPr/>
            <p:nvPr/>
          </p:nvSpPr>
          <p:spPr>
            <a:xfrm>
              <a:off x="1973" y="3550"/>
              <a:ext cx="1316" cy="227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combine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7634" name="AutoShape 71"/>
            <p:cNvSpPr/>
            <p:nvPr/>
          </p:nvSpPr>
          <p:spPr>
            <a:xfrm>
              <a:off x="2608" y="3777"/>
              <a:ext cx="136" cy="182"/>
            </a:xfrm>
            <a:prstGeom prst="downArrow">
              <a:avLst>
                <a:gd name="adj1" fmla="val 50000"/>
                <a:gd name="adj2" fmla="val 33455"/>
              </a:avLst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67635" name="Text Box 72"/>
            <p:cNvSpPr txBox="1"/>
            <p:nvPr/>
          </p:nvSpPr>
          <p:spPr>
            <a:xfrm>
              <a:off x="1338" y="4004"/>
              <a:ext cx="2721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dirty="0">
                  <a:latin typeface="Times New Roman" panose="02020603050405020304" pitchFamily="18" charset="0"/>
                </a:rPr>
                <a:t>1,2,3,4,5,6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8377" name="Group 73"/>
          <p:cNvGrpSpPr/>
          <p:nvPr/>
        </p:nvGrpSpPr>
        <p:grpSpPr>
          <a:xfrm>
            <a:off x="323850" y="4627563"/>
            <a:ext cx="7920038" cy="2185987"/>
            <a:chOff x="204" y="2915"/>
            <a:chExt cx="4989" cy="1377"/>
          </a:xfrm>
        </p:grpSpPr>
        <p:sp>
          <p:nvSpPr>
            <p:cNvPr id="67622" name="Text Box 74"/>
            <p:cNvSpPr txBox="1"/>
            <p:nvPr/>
          </p:nvSpPr>
          <p:spPr>
            <a:xfrm>
              <a:off x="204" y="2915"/>
              <a:ext cx="2177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4,   5,   6,  </a:t>
              </a: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8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,  9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7623" name="Text Box 75"/>
            <p:cNvSpPr txBox="1"/>
            <p:nvPr/>
          </p:nvSpPr>
          <p:spPr>
            <a:xfrm>
              <a:off x="3016" y="2915"/>
              <a:ext cx="2177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1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，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2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，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3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，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7,    </a:t>
              </a: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10</a:t>
              </a:r>
              <a:endPara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624" name="AutoShape 76"/>
            <p:cNvSpPr/>
            <p:nvPr/>
          </p:nvSpPr>
          <p:spPr>
            <a:xfrm rot="-3392552">
              <a:off x="1916" y="3168"/>
              <a:ext cx="182" cy="499"/>
            </a:xfrm>
            <a:prstGeom prst="downArrow">
              <a:avLst>
                <a:gd name="adj1" fmla="val 50000"/>
                <a:gd name="adj2" fmla="val 68543"/>
              </a:avLst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67625" name="AutoShape 77"/>
            <p:cNvSpPr/>
            <p:nvPr/>
          </p:nvSpPr>
          <p:spPr>
            <a:xfrm rot="3636101">
              <a:off x="3298" y="3165"/>
              <a:ext cx="182" cy="499"/>
            </a:xfrm>
            <a:prstGeom prst="downArrow">
              <a:avLst>
                <a:gd name="adj1" fmla="val 50000"/>
                <a:gd name="adj2" fmla="val 68543"/>
              </a:avLst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67626" name="Oval 78"/>
            <p:cNvSpPr/>
            <p:nvPr/>
          </p:nvSpPr>
          <p:spPr>
            <a:xfrm>
              <a:off x="1973" y="3550"/>
              <a:ext cx="1316" cy="227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combine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7627" name="AutoShape 79"/>
            <p:cNvSpPr/>
            <p:nvPr/>
          </p:nvSpPr>
          <p:spPr>
            <a:xfrm>
              <a:off x="2608" y="3777"/>
              <a:ext cx="136" cy="182"/>
            </a:xfrm>
            <a:prstGeom prst="downArrow">
              <a:avLst>
                <a:gd name="adj1" fmla="val 50000"/>
                <a:gd name="adj2" fmla="val 33455"/>
              </a:avLst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67628" name="Text Box 80"/>
            <p:cNvSpPr txBox="1"/>
            <p:nvPr/>
          </p:nvSpPr>
          <p:spPr>
            <a:xfrm>
              <a:off x="1338" y="4004"/>
              <a:ext cx="2721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dirty="0">
                  <a:latin typeface="Times New Roman" panose="02020603050405020304" pitchFamily="18" charset="0"/>
                </a:rPr>
                <a:t>1,2,3,4,5,6,7,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8385" name="Group 81"/>
          <p:cNvGrpSpPr/>
          <p:nvPr/>
        </p:nvGrpSpPr>
        <p:grpSpPr>
          <a:xfrm>
            <a:off x="323850" y="4627563"/>
            <a:ext cx="7920038" cy="2185987"/>
            <a:chOff x="204" y="2915"/>
            <a:chExt cx="4989" cy="1377"/>
          </a:xfrm>
        </p:grpSpPr>
        <p:sp>
          <p:nvSpPr>
            <p:cNvPr id="67615" name="Text Box 82"/>
            <p:cNvSpPr txBox="1"/>
            <p:nvPr/>
          </p:nvSpPr>
          <p:spPr>
            <a:xfrm>
              <a:off x="204" y="2915"/>
              <a:ext cx="2177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4,   5,   6,  8,  </a:t>
              </a: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9</a:t>
              </a:r>
              <a:endPara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616" name="Text Box 83"/>
            <p:cNvSpPr txBox="1"/>
            <p:nvPr/>
          </p:nvSpPr>
          <p:spPr>
            <a:xfrm>
              <a:off x="3016" y="2915"/>
              <a:ext cx="2177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1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，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2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，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3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，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7,    </a:t>
              </a: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10</a:t>
              </a:r>
              <a:endPara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617" name="AutoShape 84"/>
            <p:cNvSpPr/>
            <p:nvPr/>
          </p:nvSpPr>
          <p:spPr>
            <a:xfrm rot="-3392552">
              <a:off x="1916" y="3168"/>
              <a:ext cx="182" cy="499"/>
            </a:xfrm>
            <a:prstGeom prst="downArrow">
              <a:avLst>
                <a:gd name="adj1" fmla="val 50000"/>
                <a:gd name="adj2" fmla="val 68543"/>
              </a:avLst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67618" name="AutoShape 85"/>
            <p:cNvSpPr/>
            <p:nvPr/>
          </p:nvSpPr>
          <p:spPr>
            <a:xfrm rot="3636101">
              <a:off x="3298" y="3165"/>
              <a:ext cx="182" cy="499"/>
            </a:xfrm>
            <a:prstGeom prst="downArrow">
              <a:avLst>
                <a:gd name="adj1" fmla="val 50000"/>
                <a:gd name="adj2" fmla="val 68543"/>
              </a:avLst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67619" name="Oval 86"/>
            <p:cNvSpPr/>
            <p:nvPr/>
          </p:nvSpPr>
          <p:spPr>
            <a:xfrm>
              <a:off x="1973" y="3550"/>
              <a:ext cx="1316" cy="227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combine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7620" name="AutoShape 87"/>
            <p:cNvSpPr/>
            <p:nvPr/>
          </p:nvSpPr>
          <p:spPr>
            <a:xfrm>
              <a:off x="2608" y="3777"/>
              <a:ext cx="136" cy="182"/>
            </a:xfrm>
            <a:prstGeom prst="downArrow">
              <a:avLst>
                <a:gd name="adj1" fmla="val 50000"/>
                <a:gd name="adj2" fmla="val 33455"/>
              </a:avLst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67621" name="Text Box 88"/>
            <p:cNvSpPr txBox="1"/>
            <p:nvPr/>
          </p:nvSpPr>
          <p:spPr>
            <a:xfrm>
              <a:off x="1338" y="4004"/>
              <a:ext cx="2721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dirty="0">
                  <a:latin typeface="Times New Roman" panose="02020603050405020304" pitchFamily="18" charset="0"/>
                </a:rPr>
                <a:t>1,2,3,4,5,6,7,8,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8393" name="Group 89"/>
          <p:cNvGrpSpPr/>
          <p:nvPr/>
        </p:nvGrpSpPr>
        <p:grpSpPr>
          <a:xfrm>
            <a:off x="323850" y="4627563"/>
            <a:ext cx="7920038" cy="2185987"/>
            <a:chOff x="204" y="2915"/>
            <a:chExt cx="4989" cy="1377"/>
          </a:xfrm>
        </p:grpSpPr>
        <p:sp>
          <p:nvSpPr>
            <p:cNvPr id="67608" name="Text Box 90"/>
            <p:cNvSpPr txBox="1"/>
            <p:nvPr/>
          </p:nvSpPr>
          <p:spPr>
            <a:xfrm>
              <a:off x="204" y="2915"/>
              <a:ext cx="2177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4,   5,   6,  8,  9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7609" name="Text Box 91"/>
            <p:cNvSpPr txBox="1"/>
            <p:nvPr/>
          </p:nvSpPr>
          <p:spPr>
            <a:xfrm>
              <a:off x="3016" y="2915"/>
              <a:ext cx="2177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1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，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2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，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3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，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7,    </a:t>
              </a: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10</a:t>
              </a:r>
              <a:endPara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610" name="AutoShape 92"/>
            <p:cNvSpPr/>
            <p:nvPr/>
          </p:nvSpPr>
          <p:spPr>
            <a:xfrm rot="-3392552">
              <a:off x="1916" y="3168"/>
              <a:ext cx="182" cy="499"/>
            </a:xfrm>
            <a:prstGeom prst="downArrow">
              <a:avLst>
                <a:gd name="adj1" fmla="val 50000"/>
                <a:gd name="adj2" fmla="val 68543"/>
              </a:avLst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67611" name="AutoShape 93"/>
            <p:cNvSpPr/>
            <p:nvPr/>
          </p:nvSpPr>
          <p:spPr>
            <a:xfrm rot="3636101">
              <a:off x="3298" y="3165"/>
              <a:ext cx="182" cy="499"/>
            </a:xfrm>
            <a:prstGeom prst="downArrow">
              <a:avLst>
                <a:gd name="adj1" fmla="val 50000"/>
                <a:gd name="adj2" fmla="val 68543"/>
              </a:avLst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67612" name="Oval 94"/>
            <p:cNvSpPr/>
            <p:nvPr/>
          </p:nvSpPr>
          <p:spPr>
            <a:xfrm>
              <a:off x="1973" y="3550"/>
              <a:ext cx="1316" cy="227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combine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7613" name="AutoShape 95"/>
            <p:cNvSpPr/>
            <p:nvPr/>
          </p:nvSpPr>
          <p:spPr>
            <a:xfrm>
              <a:off x="2608" y="3777"/>
              <a:ext cx="136" cy="182"/>
            </a:xfrm>
            <a:prstGeom prst="downArrow">
              <a:avLst>
                <a:gd name="adj1" fmla="val 50000"/>
                <a:gd name="adj2" fmla="val 33455"/>
              </a:avLst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67614" name="Text Box 96"/>
            <p:cNvSpPr txBox="1"/>
            <p:nvPr/>
          </p:nvSpPr>
          <p:spPr>
            <a:xfrm>
              <a:off x="1338" y="4004"/>
              <a:ext cx="2721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dirty="0">
                  <a:latin typeface="Times New Roman" panose="02020603050405020304" pitchFamily="18" charset="0"/>
                </a:rPr>
                <a:t>1,2,3,4,5,6,7,8,9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8401" name="Group 97"/>
          <p:cNvGrpSpPr/>
          <p:nvPr/>
        </p:nvGrpSpPr>
        <p:grpSpPr>
          <a:xfrm>
            <a:off x="323850" y="4627563"/>
            <a:ext cx="7920038" cy="2185987"/>
            <a:chOff x="204" y="2915"/>
            <a:chExt cx="4989" cy="1377"/>
          </a:xfrm>
        </p:grpSpPr>
        <p:sp>
          <p:nvSpPr>
            <p:cNvPr id="67601" name="Text Box 98"/>
            <p:cNvSpPr txBox="1"/>
            <p:nvPr/>
          </p:nvSpPr>
          <p:spPr>
            <a:xfrm>
              <a:off x="204" y="2915"/>
              <a:ext cx="2177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4,   5,   6,  8,  9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7602" name="Text Box 99"/>
            <p:cNvSpPr txBox="1"/>
            <p:nvPr/>
          </p:nvSpPr>
          <p:spPr>
            <a:xfrm>
              <a:off x="3016" y="2915"/>
              <a:ext cx="2177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1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，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2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，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3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，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7,    10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7603" name="AutoShape 100"/>
            <p:cNvSpPr/>
            <p:nvPr/>
          </p:nvSpPr>
          <p:spPr>
            <a:xfrm rot="-3392552">
              <a:off x="1916" y="3168"/>
              <a:ext cx="182" cy="499"/>
            </a:xfrm>
            <a:prstGeom prst="downArrow">
              <a:avLst>
                <a:gd name="adj1" fmla="val 50000"/>
                <a:gd name="adj2" fmla="val 68543"/>
              </a:avLst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67604" name="AutoShape 101"/>
            <p:cNvSpPr/>
            <p:nvPr/>
          </p:nvSpPr>
          <p:spPr>
            <a:xfrm rot="3636101">
              <a:off x="3298" y="3165"/>
              <a:ext cx="182" cy="499"/>
            </a:xfrm>
            <a:prstGeom prst="downArrow">
              <a:avLst>
                <a:gd name="adj1" fmla="val 50000"/>
                <a:gd name="adj2" fmla="val 68543"/>
              </a:avLst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67605" name="Oval 102"/>
            <p:cNvSpPr/>
            <p:nvPr/>
          </p:nvSpPr>
          <p:spPr>
            <a:xfrm>
              <a:off x="1973" y="3550"/>
              <a:ext cx="1316" cy="227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combine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7606" name="AutoShape 103"/>
            <p:cNvSpPr/>
            <p:nvPr/>
          </p:nvSpPr>
          <p:spPr>
            <a:xfrm>
              <a:off x="2608" y="3777"/>
              <a:ext cx="136" cy="182"/>
            </a:xfrm>
            <a:prstGeom prst="downArrow">
              <a:avLst>
                <a:gd name="adj1" fmla="val 50000"/>
                <a:gd name="adj2" fmla="val 33455"/>
              </a:avLst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67607" name="Text Box 104"/>
            <p:cNvSpPr txBox="1"/>
            <p:nvPr/>
          </p:nvSpPr>
          <p:spPr>
            <a:xfrm>
              <a:off x="1338" y="4004"/>
              <a:ext cx="2721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dirty="0">
                  <a:latin typeface="Times New Roman" panose="02020603050405020304" pitchFamily="18" charset="0"/>
                </a:rPr>
                <a:t>1,2,3,4,5,6,7,8,9,10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8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8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8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8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8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8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8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8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98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98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9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oter Placeholder 3"/>
          <p:cNvSpPr txBox="1">
            <a:spLocks noGrp="1"/>
          </p:cNvSpPr>
          <p:nvPr>
            <p:ph type="ftr" sz="quarter" idx="10"/>
          </p:nvPr>
        </p:nvSpPr>
        <p:spPr>
          <a:noFill/>
          <a:ln>
            <a:noFill/>
          </a:ln>
        </p:spPr>
        <p:txBody>
          <a:bodyPr anchor="ctr"/>
          <a:lstStyle/>
          <a:p>
            <a:pPr marL="0" indent="0" algn="ctr" eaLnBrk="1" hangingPunct="1">
              <a:spcBef>
                <a:spcPct val="0"/>
              </a:spcBef>
              <a:buNone/>
            </a:pPr>
            <a:r>
              <a:rPr lang="zh-CN" altLang="en-US" sz="1400" dirty="0">
                <a:solidFill>
                  <a:srgbClr val="663300"/>
                </a:solidFill>
                <a:latin typeface="Times New Roman" panose="02020603050405020304" pitchFamily="18" charset="0"/>
              </a:rPr>
              <a:t>海量数据计算研究中心</a:t>
            </a:r>
            <a:r>
              <a:rPr lang="en-US" altLang="zh-CN" sz="1400" dirty="0">
                <a:solidFill>
                  <a:srgbClr val="663300"/>
                </a:solidFill>
                <a:latin typeface="Times New Roman" panose="02020603050405020304" pitchFamily="18" charset="0"/>
              </a:rPr>
              <a:t>(2017)</a:t>
            </a:r>
            <a:endParaRPr lang="en-US" altLang="zh-CN" sz="1400" dirty="0">
              <a:solidFill>
                <a:srgbClr val="66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8611" name="Rectangle 2"/>
          <p:cNvSpPr/>
          <p:nvPr/>
        </p:nvSpPr>
        <p:spPr>
          <a:xfrm>
            <a:off x="3589338" y="2119313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99331" name="Text Box 3"/>
          <p:cNvSpPr txBox="1"/>
          <p:nvPr/>
        </p:nvSpPr>
        <p:spPr>
          <a:xfrm>
            <a:off x="179388" y="44450"/>
            <a:ext cx="8820150" cy="66643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MergeSort(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A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,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i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,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j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)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华文行楷" panose="02010800040101010101" pitchFamily="2" charset="-122"/>
            </a:endParaRPr>
          </a:p>
          <a:p>
            <a:pPr marL="457200" lvl="0" indent="-45720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Input: 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A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[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i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,…,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j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]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华文行楷" panose="02010800040101010101" pitchFamily="2" charset="-122"/>
            </a:endParaRPr>
          </a:p>
          <a:p>
            <a:pPr marL="457200" lvl="0" indent="-45720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Output: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排序后的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A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[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i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,…,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j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]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华文行楷" panose="02010800040101010101" pitchFamily="2" charset="-122"/>
            </a:endParaRPr>
          </a:p>
          <a:p>
            <a:pPr marL="457200" lvl="0" indent="-457200" eaLnBrk="1" hangingPunct="1">
              <a:spcBef>
                <a:spcPct val="0"/>
              </a:spcBef>
              <a:buAutoNum type="arabicPeriod"/>
            </a:pP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k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(i+j)/2;</a:t>
            </a:r>
            <a:endParaRPr lang="en-US" altLang="zh-CN" sz="2400" b="1" i="1" dirty="0">
              <a:solidFill>
                <a:schemeClr val="accent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lvl="0" indent="-457200" eaLnBrk="1" hangingPunct="1">
              <a:spcBef>
                <a:spcPct val="0"/>
              </a:spcBef>
              <a:buAutoNum type="arabicPeriod"/>
            </a:pP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MergeSort(A,i,k);</a:t>
            </a:r>
            <a:endParaRPr lang="en-US" altLang="zh-CN" sz="2400" b="1" i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marL="457200" lvl="0" indent="-457200" eaLnBrk="1" hangingPunct="1">
              <a:spcBef>
                <a:spcPct val="0"/>
              </a:spcBef>
              <a:buAutoNum type="arabicPeriod"/>
            </a:pP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MergeSort(A,k+1,j);</a:t>
            </a:r>
            <a:endParaRPr lang="en-US" altLang="zh-CN" sz="2400" b="1" i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marL="457200" lvl="0" indent="-45720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.   l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i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;     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h k+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1;   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//</a:t>
            </a:r>
            <a:r>
              <a:rPr lang="zh-CN" altLang="en-US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设置指针</a:t>
            </a:r>
            <a:endParaRPr lang="zh-CN" altLang="en-US" sz="20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lvl="0" indent="-45720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5.   While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 &amp;  h&lt; j   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Do</a:t>
            </a:r>
            <a:endParaRPr lang="en-US" altLang="zh-CN" sz="2400" b="1" dirty="0">
              <a:solidFill>
                <a:schemeClr val="accent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lvl="0" indent="-45720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6.       IF  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] &lt;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]  THEN  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]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];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l+1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;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t  t+1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;</a:t>
            </a:r>
            <a:endParaRPr lang="en-US" altLang="zh-CN" sz="2400" b="1" dirty="0">
              <a:solidFill>
                <a:schemeClr val="accent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lvl="0" indent="-45720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7.       ELSE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]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];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h+1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;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t  t+1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;</a:t>
            </a:r>
            <a:endParaRPr lang="en-US" altLang="zh-CN" sz="2400" b="1" dirty="0">
              <a:solidFill>
                <a:schemeClr val="accent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lvl="0" indent="-45720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8.    IF 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   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THEH                                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//</a:t>
            </a:r>
            <a:r>
              <a:rPr lang="zh-CN" altLang="en-US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第一个子问题有剩余元素</a:t>
            </a:r>
            <a:endParaRPr lang="zh-CN" altLang="en-US" sz="20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lvl="0" indent="-45720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9.          For  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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l   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To  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   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Do</a:t>
            </a:r>
            <a:endParaRPr lang="en-US" altLang="zh-CN" sz="2400" b="1" dirty="0">
              <a:solidFill>
                <a:schemeClr val="accent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lvl="0" indent="-45720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10.                  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]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];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  t+1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;</a:t>
            </a:r>
            <a:endParaRPr lang="en-US" altLang="zh-CN" sz="2400" b="1" dirty="0">
              <a:solidFill>
                <a:schemeClr val="accent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lvl="0" indent="-45720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11.  IF 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j   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THEN                                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//</a:t>
            </a:r>
            <a:r>
              <a:rPr lang="zh-CN" altLang="en-US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第二个子问题有剩余元素</a:t>
            </a:r>
            <a:endParaRPr lang="zh-CN" altLang="en-US" sz="20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lvl="0" indent="-45720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12.         For  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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h   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To  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j   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Do</a:t>
            </a:r>
            <a:endParaRPr lang="en-US" altLang="zh-CN" sz="2400" b="1" dirty="0">
              <a:solidFill>
                <a:schemeClr val="accent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lvl="0" indent="-457200" eaLnBrk="1" hangingPunct="1">
              <a:spcBef>
                <a:spcPct val="0"/>
              </a:spcBef>
              <a:buAutoNum type="arabicPeriod" startAt="13"/>
            </a:pP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     B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]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];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  t+1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;</a:t>
            </a:r>
            <a:endParaRPr lang="en-US" altLang="zh-CN" sz="2400" b="1" dirty="0">
              <a:solidFill>
                <a:schemeClr val="accent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lvl="0" indent="-457200" eaLnBrk="1" hangingPunct="1">
              <a:spcBef>
                <a:spcPct val="0"/>
              </a:spcBef>
              <a:buAutoNum type="arabicPeriod" startAt="13"/>
            </a:pP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For 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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   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To  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j   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Do                    //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将归并后的数据复制到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中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lvl="0" indent="-457200" eaLnBrk="1" hangingPunct="1">
              <a:spcBef>
                <a:spcPct val="0"/>
              </a:spcBef>
              <a:buAutoNum type="arabicPeriod" startAt="13"/>
            </a:pP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A[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]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B[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；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99428" name="Rectangle 100"/>
          <p:cNvSpPr>
            <a:spLocks noChangeArrowheads="1"/>
          </p:cNvSpPr>
          <p:nvPr/>
        </p:nvSpPr>
        <p:spPr bwMode="auto">
          <a:xfrm>
            <a:off x="3203575" y="0"/>
            <a:ext cx="5940425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flatTx/>
          </a:bodyPr>
          <a:lstStyle>
            <a:lvl1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000" b="1" i="0" u="none" strike="noStrike" kern="120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Mergesort</a:t>
            </a:r>
            <a:r>
              <a:rPr kumimoji="1" lang="zh-CN" alt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算法</a:t>
            </a:r>
            <a:endParaRPr kumimoji="1" lang="zh-CN" altLang="en-US" sz="4000" b="1" i="0" u="none" strike="noStrike" kern="1200" cap="none" spc="0" normalizeH="0" baseline="0" noProof="0" smtClean="0">
              <a:ln>
                <a:noFill/>
              </a:ln>
              <a:solidFill>
                <a:srgbClr val="99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pic>
        <p:nvPicPr>
          <p:cNvPr id="68614" name="Picture 101" descr="BD21313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63938" y="476250"/>
            <a:ext cx="5580062" cy="730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9430" name="Text Box 102"/>
          <p:cNvSpPr txBox="1">
            <a:spLocks noChangeArrowheads="1"/>
          </p:cNvSpPr>
          <p:nvPr/>
        </p:nvSpPr>
        <p:spPr bwMode="auto">
          <a:xfrm>
            <a:off x="4932363" y="620713"/>
            <a:ext cx="3854450" cy="1190625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algn="l" defTabSz="914400">
              <a:buClrTx/>
              <a:buSzTx/>
              <a:buFontTx/>
              <a:buNone/>
              <a:defRPr/>
            </a:pPr>
            <a:r>
              <a:rPr kumimoji="0" lang="en-US" altLang="zh-CN" sz="36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T(n)=2T(n/2)+O(n)</a:t>
            </a:r>
            <a:endParaRPr kumimoji="0" lang="en-US" altLang="zh-CN" sz="3600" b="1" i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R="0" algn="l" defTabSz="914400">
              <a:buClrTx/>
              <a:buSzTx/>
              <a:buFontTx/>
              <a:buNone/>
              <a:defRPr/>
            </a:pPr>
            <a:r>
              <a:rPr kumimoji="0" lang="en-US" altLang="zh-CN" sz="36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T(n)=O(n</a:t>
            </a:r>
            <a:r>
              <a:rPr kumimoji="0" lang="en-US" altLang="zh-CN" sz="36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log</a:t>
            </a:r>
            <a:r>
              <a:rPr kumimoji="0" lang="en-US" altLang="zh-CN" sz="36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n)</a:t>
            </a:r>
            <a:endParaRPr kumimoji="0" lang="en-US" altLang="zh-CN" sz="3600" b="1" i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9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9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9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animBg="1"/>
      <p:bldP spid="9943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Oval 90"/>
          <p:cNvSpPr/>
          <p:nvPr/>
        </p:nvSpPr>
        <p:spPr>
          <a:xfrm>
            <a:off x="1477963" y="4032250"/>
            <a:ext cx="346075" cy="48101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PMingLiU" panose="02020500000000000000" pitchFamily="18" charset="-120"/>
              </a:rPr>
              <a:t>4</a:t>
            </a:r>
            <a:endParaRPr lang="en-US" altLang="zh-CN" sz="180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69635" name="Oval 91"/>
          <p:cNvSpPr/>
          <p:nvPr/>
        </p:nvSpPr>
        <p:spPr>
          <a:xfrm>
            <a:off x="2100263" y="4032250"/>
            <a:ext cx="346075" cy="48101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PMingLiU" panose="02020500000000000000" pitchFamily="18" charset="-120"/>
              </a:rPr>
              <a:t>3</a:t>
            </a:r>
            <a:endParaRPr lang="en-US" altLang="zh-CN" sz="180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69636" name="Oval 92"/>
          <p:cNvSpPr/>
          <p:nvPr/>
        </p:nvSpPr>
        <p:spPr>
          <a:xfrm>
            <a:off x="2724150" y="4032250"/>
            <a:ext cx="346075" cy="48101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PMingLiU" panose="02020500000000000000" pitchFamily="18" charset="-120"/>
              </a:rPr>
              <a:t>5</a:t>
            </a:r>
            <a:endParaRPr lang="en-US" altLang="zh-CN" sz="180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69637" name="Oval 93"/>
          <p:cNvSpPr/>
          <p:nvPr/>
        </p:nvSpPr>
        <p:spPr>
          <a:xfrm>
            <a:off x="3348038" y="4032250"/>
            <a:ext cx="346075" cy="48101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PMingLiU" panose="02020500000000000000" pitchFamily="18" charset="-120"/>
              </a:rPr>
              <a:t>8</a:t>
            </a:r>
            <a:endParaRPr lang="en-US" altLang="zh-CN" sz="180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69638" name="Oval 94"/>
          <p:cNvSpPr/>
          <p:nvPr/>
        </p:nvSpPr>
        <p:spPr>
          <a:xfrm>
            <a:off x="3971925" y="4032250"/>
            <a:ext cx="346075" cy="48101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PMingLiU" panose="02020500000000000000" pitchFamily="18" charset="-120"/>
              </a:rPr>
              <a:t>1</a:t>
            </a:r>
            <a:endParaRPr lang="en-US" altLang="zh-CN" sz="180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69639" name="Oval 95"/>
          <p:cNvSpPr/>
          <p:nvPr/>
        </p:nvSpPr>
        <p:spPr>
          <a:xfrm>
            <a:off x="4594225" y="4032250"/>
            <a:ext cx="346075" cy="48101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PMingLiU" panose="02020500000000000000" pitchFamily="18" charset="-120"/>
              </a:rPr>
              <a:t>9</a:t>
            </a:r>
            <a:endParaRPr lang="en-US" altLang="zh-CN" sz="180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69640" name="Oval 96"/>
          <p:cNvSpPr/>
          <p:nvPr/>
        </p:nvSpPr>
        <p:spPr>
          <a:xfrm>
            <a:off x="5218113" y="4032250"/>
            <a:ext cx="346075" cy="48101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PMingLiU" panose="02020500000000000000" pitchFamily="18" charset="-120"/>
              </a:rPr>
              <a:t>2</a:t>
            </a:r>
            <a:endParaRPr lang="en-US" altLang="zh-CN" sz="180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69641" name="Oval 97"/>
          <p:cNvSpPr/>
          <p:nvPr/>
        </p:nvSpPr>
        <p:spPr>
          <a:xfrm>
            <a:off x="5842000" y="4032250"/>
            <a:ext cx="346075" cy="48101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PMingLiU" panose="02020500000000000000" pitchFamily="18" charset="-120"/>
              </a:rPr>
              <a:t>6</a:t>
            </a:r>
            <a:endParaRPr lang="en-US" altLang="zh-CN" sz="180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69642" name="Oval 98"/>
          <p:cNvSpPr/>
          <p:nvPr/>
        </p:nvSpPr>
        <p:spPr>
          <a:xfrm>
            <a:off x="6465888" y="4032250"/>
            <a:ext cx="346075" cy="48101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PMingLiU" panose="02020500000000000000" pitchFamily="18" charset="-120"/>
              </a:rPr>
              <a:t>7</a:t>
            </a:r>
            <a:endParaRPr lang="en-US" altLang="zh-CN" sz="180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69643" name="Oval 99"/>
          <p:cNvSpPr/>
          <p:nvPr/>
        </p:nvSpPr>
        <p:spPr>
          <a:xfrm>
            <a:off x="1490663" y="4032250"/>
            <a:ext cx="346075" cy="48101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PMingLiU" panose="02020500000000000000" pitchFamily="18" charset="-120"/>
              </a:rPr>
              <a:t>4</a:t>
            </a:r>
            <a:endParaRPr lang="en-US" altLang="zh-CN" sz="180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69644" name="Oval 100"/>
          <p:cNvSpPr/>
          <p:nvPr/>
        </p:nvSpPr>
        <p:spPr>
          <a:xfrm>
            <a:off x="2112963" y="4032250"/>
            <a:ext cx="346075" cy="48101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PMingLiU" panose="02020500000000000000" pitchFamily="18" charset="-120"/>
              </a:rPr>
              <a:t>3</a:t>
            </a:r>
            <a:endParaRPr lang="en-US" altLang="zh-CN" sz="180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69645" name="Oval 101"/>
          <p:cNvSpPr/>
          <p:nvPr/>
        </p:nvSpPr>
        <p:spPr>
          <a:xfrm>
            <a:off x="2736850" y="4032250"/>
            <a:ext cx="346075" cy="48101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PMingLiU" panose="02020500000000000000" pitchFamily="18" charset="-120"/>
              </a:rPr>
              <a:t>5</a:t>
            </a:r>
            <a:endParaRPr lang="en-US" altLang="zh-CN" sz="180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69646" name="Oval 102"/>
          <p:cNvSpPr/>
          <p:nvPr/>
        </p:nvSpPr>
        <p:spPr>
          <a:xfrm>
            <a:off x="3360738" y="4032250"/>
            <a:ext cx="346075" cy="48101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PMingLiU" panose="02020500000000000000" pitchFamily="18" charset="-120"/>
              </a:rPr>
              <a:t>8</a:t>
            </a:r>
            <a:endParaRPr lang="en-US" altLang="zh-CN" sz="180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69647" name="Oval 103"/>
          <p:cNvSpPr/>
          <p:nvPr/>
        </p:nvSpPr>
        <p:spPr>
          <a:xfrm>
            <a:off x="3984625" y="4032250"/>
            <a:ext cx="346075" cy="48101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PMingLiU" panose="02020500000000000000" pitchFamily="18" charset="-120"/>
              </a:rPr>
              <a:t>1</a:t>
            </a:r>
            <a:endParaRPr lang="en-US" altLang="zh-CN" sz="180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69648" name="Oval 104"/>
          <p:cNvSpPr/>
          <p:nvPr/>
        </p:nvSpPr>
        <p:spPr>
          <a:xfrm>
            <a:off x="4606925" y="4032250"/>
            <a:ext cx="346075" cy="48101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PMingLiU" panose="02020500000000000000" pitchFamily="18" charset="-120"/>
              </a:rPr>
              <a:t>9</a:t>
            </a:r>
            <a:endParaRPr lang="en-US" altLang="zh-CN" sz="180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69649" name="Oval 105"/>
          <p:cNvSpPr/>
          <p:nvPr/>
        </p:nvSpPr>
        <p:spPr>
          <a:xfrm>
            <a:off x="5230813" y="4032250"/>
            <a:ext cx="346075" cy="48101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PMingLiU" panose="02020500000000000000" pitchFamily="18" charset="-120"/>
              </a:rPr>
              <a:t>2</a:t>
            </a:r>
            <a:endParaRPr lang="en-US" altLang="zh-CN" sz="180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69650" name="Oval 106"/>
          <p:cNvSpPr/>
          <p:nvPr/>
        </p:nvSpPr>
        <p:spPr>
          <a:xfrm>
            <a:off x="5854700" y="4032250"/>
            <a:ext cx="346075" cy="48101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PMingLiU" panose="02020500000000000000" pitchFamily="18" charset="-120"/>
              </a:rPr>
              <a:t>6</a:t>
            </a:r>
            <a:endParaRPr lang="en-US" altLang="zh-CN" sz="180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69651" name="Oval 107"/>
          <p:cNvSpPr/>
          <p:nvPr/>
        </p:nvSpPr>
        <p:spPr>
          <a:xfrm>
            <a:off x="6478588" y="4032250"/>
            <a:ext cx="346075" cy="48101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PMingLiU" panose="02020500000000000000" pitchFamily="18" charset="-120"/>
              </a:rPr>
              <a:t>7</a:t>
            </a:r>
            <a:endParaRPr lang="en-US" altLang="zh-CN" sz="180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35860" name="Oval 108"/>
          <p:cNvSpPr/>
          <p:nvPr/>
        </p:nvSpPr>
        <p:spPr>
          <a:xfrm>
            <a:off x="2616200" y="3933825"/>
            <a:ext cx="576263" cy="720725"/>
          </a:xfrm>
          <a:prstGeom prst="ellipse">
            <a:avLst/>
          </a:prstGeom>
          <a:noFill/>
          <a:ln w="7620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69653" name="Rectangle 109"/>
          <p:cNvSpPr/>
          <p:nvPr/>
        </p:nvSpPr>
        <p:spPr>
          <a:xfrm>
            <a:off x="2479675" y="234950"/>
            <a:ext cx="4268788" cy="6334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4400" b="1" dirty="0">
                <a:solidFill>
                  <a:srgbClr val="558ED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中位数问题定义</a:t>
            </a:r>
            <a:endParaRPr lang="zh-CN" altLang="en-US" sz="4400" b="1" dirty="0">
              <a:solidFill>
                <a:srgbClr val="558ED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9654" name="Text Box 112"/>
          <p:cNvSpPr txBox="1"/>
          <p:nvPr/>
        </p:nvSpPr>
        <p:spPr>
          <a:xfrm>
            <a:off x="611188" y="1989138"/>
            <a:ext cx="8353425" cy="11604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Input: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   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由</a:t>
            </a:r>
            <a:r>
              <a:rPr lang="en-US" altLang="zh-CN" sz="2800" i="1" dirty="0">
                <a:solidFill>
                  <a:schemeClr val="accent2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n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个数构成的多重集合</a:t>
            </a:r>
            <a:r>
              <a:rPr lang="en-US" altLang="zh-CN" sz="2800" i="1" dirty="0">
                <a:solidFill>
                  <a:schemeClr val="accent2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X</a:t>
            </a:r>
            <a:endParaRPr lang="en-US" altLang="zh-CN" sz="2800" dirty="0">
              <a:solidFill>
                <a:schemeClr val="accent2"/>
              </a:solidFill>
              <a:latin typeface="Times New Roman" panose="02020603050405020304" pitchFamily="18" charset="0"/>
              <a:ea typeface="华文行楷" panose="02010800040101010101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Output: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 </a:t>
            </a:r>
            <a:r>
              <a:rPr lang="en-US" altLang="zh-CN" sz="2800" i="1" dirty="0">
                <a:solidFill>
                  <a:schemeClr val="accent2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x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800" i="1" dirty="0">
                <a:solidFill>
                  <a:schemeClr val="accent2"/>
                </a:solidFill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X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使得  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-1 |{</a:t>
            </a:r>
            <a:r>
              <a:rPr lang="en-US" altLang="zh-CN" sz="2800" i="1" dirty="0">
                <a:solidFill>
                  <a:schemeClr val="accent2"/>
                </a:solidFill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800" i="1" dirty="0">
                <a:solidFill>
                  <a:schemeClr val="accent2"/>
                </a:solidFill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X | y&lt;x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}|-|{</a:t>
            </a:r>
            <a:r>
              <a:rPr lang="en-US" altLang="zh-CN" sz="2800" i="1" dirty="0">
                <a:solidFill>
                  <a:schemeClr val="accent2"/>
                </a:solidFill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800" i="1" dirty="0">
                <a:solidFill>
                  <a:schemeClr val="accent2"/>
                </a:solidFill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X | y&gt;x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}|  1</a:t>
            </a:r>
            <a:endParaRPr lang="en-US" altLang="zh-CN" sz="2800" dirty="0">
              <a:solidFill>
                <a:schemeClr val="accent2"/>
              </a:solidFill>
              <a:latin typeface="Times New Roman" panose="02020603050405020304" pitchFamily="18" charset="0"/>
              <a:ea typeface="华文行楷" panose="0201080004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35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6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3"/>
          <p:cNvSpPr>
            <a:spLocks noGrp="1"/>
          </p:cNvSpPr>
          <p:nvPr>
            <p:ph type="body"/>
          </p:nvPr>
        </p:nvSpPr>
        <p:spPr>
          <a:xfrm>
            <a:off x="685800" y="981075"/>
            <a:ext cx="8134350" cy="5114925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[Blum et al.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’72 &amp;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JCSS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’73]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“shining” paper by five authors: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Manuel Blum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(Turing Award 1995)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Robert W. Floyd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(Turing Award 1978)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Vaughan R. Pratt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Ronald L. Rivest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(Turing Award 2002)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Robert E. Tarjan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(Turing Award 1986)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个数中选取中位数需要的比较操作的次数介于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1.5</a:t>
            </a:r>
            <a:r>
              <a:rPr lang="en-US" altLang="zh-CN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zh-TW" altLang="en-US" b="1" dirty="0"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5.43</a:t>
            </a:r>
            <a:r>
              <a:rPr lang="en-US" altLang="zh-CN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之间</a:t>
            </a:r>
            <a:endParaRPr lang="en-US" altLang="zh-CN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0659" name="Picture 4" descr="blu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8288" y="1227138"/>
            <a:ext cx="723900" cy="1028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0660" name="Picture 5" descr="[Image of Robert W Floyd]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5" y="2276475"/>
            <a:ext cx="771525" cy="10080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0661" name="Picture 6" descr="v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25" y="3284538"/>
            <a:ext cx="779463" cy="1044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0662" name="Picture 7" descr="Photo of Ron Rives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825" y="4292600"/>
            <a:ext cx="795338" cy="1152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0663" name="Picture 8" descr="tarjan"/>
          <p:cNvPicPr>
            <a:picLocks noChangeAspect="1"/>
          </p:cNvPicPr>
          <p:nvPr/>
        </p:nvPicPr>
        <p:blipFill>
          <a:blip r:embed="rId5"/>
          <a:srcRect l="8182"/>
          <a:stretch>
            <a:fillRect/>
          </a:stretch>
        </p:blipFill>
        <p:spPr>
          <a:xfrm>
            <a:off x="250825" y="5435600"/>
            <a:ext cx="801688" cy="873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0664" name="Rectangle 9"/>
          <p:cNvSpPr/>
          <p:nvPr/>
        </p:nvSpPr>
        <p:spPr>
          <a:xfrm>
            <a:off x="1219200" y="131763"/>
            <a:ext cx="6370638" cy="63341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4400" b="1" dirty="0">
                <a:solidFill>
                  <a:srgbClr val="558ED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中位数选取问题的复杂度</a:t>
            </a:r>
            <a:endParaRPr lang="zh-CN" altLang="en-US" sz="4400" b="1" dirty="0">
              <a:solidFill>
                <a:srgbClr val="558ED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3"/>
          <p:cNvSpPr>
            <a:spLocks noGrp="1"/>
          </p:cNvSpPr>
          <p:nvPr>
            <p:ph type="body"/>
          </p:nvPr>
        </p:nvSpPr>
        <p:spPr>
          <a:xfrm>
            <a:off x="685800" y="1050925"/>
            <a:ext cx="7772400" cy="5546725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上界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Schonhage, Paterson, and Pippenger 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JCSS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1975).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2.95</a:t>
            </a: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Dor and Zwick</a:t>
            </a:r>
            <a:r>
              <a:rPr lang="zh-TW" altLang="en-US" dirty="0"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SODA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1995,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SIAM Journal on Computing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1999).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下界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Bent and John 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1985)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(2+2</a:t>
            </a:r>
            <a:r>
              <a:rPr lang="en-US" altLang="zh-CN" baseline="30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-80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Dor and Zwick 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1996,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SIAM Journal on Discrete Math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2001).</a:t>
            </a:r>
            <a:endParaRPr lang="en-US" altLang="zh-C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1683" name="Rectangle 5"/>
          <p:cNvSpPr/>
          <p:nvPr/>
        </p:nvSpPr>
        <p:spPr>
          <a:xfrm>
            <a:off x="1905000" y="139700"/>
            <a:ext cx="6370638" cy="6334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4400" b="1" dirty="0">
                <a:solidFill>
                  <a:srgbClr val="558ED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比较操作次数的上下界</a:t>
            </a:r>
            <a:endParaRPr lang="zh-CN" altLang="en-US" sz="4400" b="1" dirty="0">
              <a:solidFill>
                <a:srgbClr val="558ED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468313" y="260350"/>
            <a:ext cx="8496300" cy="626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一般情况下，假设含</a:t>
            </a:r>
            <a:r>
              <a:rPr kumimoji="1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n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个记录的序列为</a:t>
            </a:r>
            <a:endParaRPr kumimoji="1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{ </a:t>
            </a:r>
            <a:r>
              <a:rPr kumimoji="1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…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 </a:t>
            </a:r>
            <a:r>
              <a:rPr kumimoji="1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1" lang="en-US" altLang="zh-CN" sz="2400" b="1" i="1" u="none" strike="noStrike" kern="1200" cap="none" spc="0" normalizeH="0" baseline="-2500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  <a:endParaRPr kumimoji="1" lang="en-US" altLang="zh-CN" sz="2400" b="1" i="0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其相应的关键字序列为</a:t>
            </a:r>
            <a:endParaRPr kumimoji="1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{ </a:t>
            </a:r>
            <a:r>
              <a:rPr kumimoji="1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…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</a:t>
            </a:r>
            <a:r>
              <a:rPr kumimoji="1" lang="en-US" altLang="zh-CN" sz="2400" b="1" i="1" u="none" strike="noStrike" kern="1200" cap="none" spc="0" normalizeH="0" baseline="-2500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}</a:t>
            </a:r>
            <a:endParaRPr kumimoji="1" lang="en-US" altLang="zh-CN" sz="2400" b="1" i="0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这些关键字相互之间可以进行比较，即在它们之间存在着这样一个关系</a:t>
            </a:r>
            <a:endParaRPr kumimoji="1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</a:t>
            </a:r>
            <a:r>
              <a:rPr kumimoji="1" lang="en-US" altLang="zh-CN" sz="2400" b="1" i="1" u="none" strike="noStrike" kern="1200" cap="none" spc="0" normalizeH="0" baseline="-2500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p1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≤</a:t>
            </a:r>
            <a:r>
              <a:rPr kumimoji="1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</a:t>
            </a:r>
            <a:r>
              <a:rPr kumimoji="1" lang="en-US" altLang="zh-CN" sz="2400" b="1" i="1" u="none" strike="noStrike" kern="1200" cap="none" spc="0" normalizeH="0" baseline="-2500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p2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≤…≤</a:t>
            </a:r>
            <a:r>
              <a:rPr kumimoji="1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</a:t>
            </a:r>
            <a:r>
              <a:rPr kumimoji="1" lang="en-US" altLang="zh-CN" sz="2400" b="1" i="1" u="none" strike="noStrike" kern="1200" cap="none" spc="0" normalizeH="0" baseline="-2500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pn</a:t>
            </a:r>
            <a:endParaRPr kumimoji="1" lang="en-US" altLang="zh-CN" sz="2400" b="1" i="1" u="none" strike="noStrike" kern="1200" cap="none" spc="0" normalizeH="0" baseline="-25000" noProof="0" smtClean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按此固有关系将式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(1)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的记录序列重新排列为</a:t>
            </a:r>
            <a:endParaRPr kumimoji="1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{ </a:t>
            </a:r>
            <a:r>
              <a:rPr kumimoji="1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1" lang="en-US" altLang="zh-CN" sz="2400" b="1" i="1" u="none" strike="noStrike" kern="1200" cap="none" spc="0" normalizeH="0" baseline="-2500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p1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1" lang="en-US" altLang="zh-CN" sz="2400" b="1" i="1" u="none" strike="noStrike" kern="1200" cap="none" spc="0" normalizeH="0" baseline="-2500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p2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…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1" lang="en-US" altLang="zh-CN" sz="2400" b="1" i="1" u="none" strike="noStrike" kern="1200" cap="none" spc="0" normalizeH="0" baseline="-2500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pn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}</a:t>
            </a:r>
            <a:endParaRPr kumimoji="1" lang="en-US" altLang="zh-CN" sz="2400" b="1" i="0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的操作称作排序 </a:t>
            </a:r>
            <a:endParaRPr kumimoji="1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99"/>
          <p:cNvSpPr/>
          <p:nvPr/>
        </p:nvSpPr>
        <p:spPr>
          <a:xfrm>
            <a:off x="2700338" y="120650"/>
            <a:ext cx="6370637" cy="6334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4400" b="1" dirty="0">
                <a:solidFill>
                  <a:srgbClr val="558ED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线性时间选择</a:t>
            </a:r>
            <a:endParaRPr lang="zh-CN" altLang="en-US" sz="4400" b="1" dirty="0">
              <a:solidFill>
                <a:srgbClr val="558ED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8916" name="Text Box 202"/>
          <p:cNvSpPr txBox="1">
            <a:spLocks noChangeArrowheads="1"/>
          </p:cNvSpPr>
          <p:nvPr/>
        </p:nvSpPr>
        <p:spPr bwMode="auto">
          <a:xfrm>
            <a:off x="736600" y="1295400"/>
            <a:ext cx="813752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Char char="–"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本节讨论如何在</a:t>
            </a:r>
            <a:r>
              <a:rPr kumimoji="1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1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时间内从</a:t>
            </a:r>
            <a:r>
              <a:rPr kumimoji="1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个不同的数中选取第</a:t>
            </a:r>
            <a:r>
              <a:rPr kumimoji="1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大的元素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Char char="–"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中位数问题也就解决了，因为选取中位数即选择第</a:t>
            </a:r>
            <a:r>
              <a:rPr kumimoji="1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/2-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大的元素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8917" name="Text Box 203"/>
          <p:cNvSpPr txBox="1">
            <a:spLocks noChangeArrowheads="1"/>
          </p:cNvSpPr>
          <p:nvPr/>
        </p:nvSpPr>
        <p:spPr bwMode="auto">
          <a:xfrm>
            <a:off x="628650" y="4419600"/>
            <a:ext cx="8353425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Input: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不同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数构成的集合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整数</a:t>
            </a:r>
            <a:r>
              <a:rPr kumimoji="1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其中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endParaRPr kumimoji="1" lang="en-US" altLang="zh-CN" sz="2800" b="1" i="1" u="none" strike="noStrike" kern="120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Output: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1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使得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中恰有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个元素小于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endParaRPr kumimoji="1" lang="en-US" altLang="zh-CN" sz="2800" b="1" i="1" u="none" strike="noStrike" kern="120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/>
          </p:cNvSpPr>
          <p:nvPr>
            <p:ph type="title"/>
          </p:nvPr>
        </p:nvSpPr>
        <p:spPr>
          <a:xfrm>
            <a:off x="684213" y="917575"/>
            <a:ext cx="7772400" cy="1143000"/>
          </a:xfrm>
        </p:spPr>
        <p:txBody>
          <a:bodyPr vert="horz" wrap="square" lIns="91440" tIns="45720" rIns="91440" bIns="45720" anchor="ctr"/>
          <a:lstStyle/>
          <a:p>
            <a:pPr algn="l" eaLnBrk="1" hangingPunct="1"/>
            <a:r>
              <a:rPr lang="zh-CN" altLang="en-US" sz="4000" b="1" dirty="0">
                <a:solidFill>
                  <a:srgbClr val="FF0000"/>
                </a:solidFill>
                <a:ea typeface="华文行楷" panose="02010800040101010101" pitchFamily="2" charset="-122"/>
              </a:rPr>
              <a:t>第一步</a:t>
            </a:r>
            <a:r>
              <a:rPr lang="en-US" altLang="zh-CN" sz="4000" b="1" dirty="0">
                <a:solidFill>
                  <a:schemeClr val="accent2"/>
                </a:solidFill>
                <a:ea typeface="华文行楷" panose="02010800040101010101" pitchFamily="2" charset="-122"/>
              </a:rPr>
              <a:t>:   </a:t>
            </a:r>
            <a:r>
              <a:rPr lang="zh-CN" altLang="en-US" sz="3200" b="1" dirty="0">
                <a:solidFill>
                  <a:schemeClr val="accent2"/>
                </a:solidFill>
                <a:ea typeface="华文行楷" panose="02010800040101010101" pitchFamily="2" charset="-122"/>
              </a:rPr>
              <a:t>分组，每组</a:t>
            </a:r>
            <a:r>
              <a:rPr lang="en-US" altLang="zh-CN" sz="3200" b="1" dirty="0">
                <a:solidFill>
                  <a:schemeClr val="accent2"/>
                </a:solidFill>
                <a:ea typeface="华文行楷" panose="02010800040101010101" pitchFamily="2" charset="-122"/>
              </a:rPr>
              <a:t>5</a:t>
            </a:r>
            <a:r>
              <a:rPr lang="zh-CN" altLang="en-US" sz="3200" b="1" dirty="0">
                <a:solidFill>
                  <a:schemeClr val="accent2"/>
                </a:solidFill>
                <a:ea typeface="华文行楷" panose="02010800040101010101" pitchFamily="2" charset="-122"/>
              </a:rPr>
              <a:t>个数</a:t>
            </a:r>
            <a:br>
              <a:rPr lang="zh-CN" altLang="en-US" sz="3200" b="1" dirty="0">
                <a:solidFill>
                  <a:schemeClr val="accent2"/>
                </a:solidFill>
                <a:ea typeface="华文行楷" panose="02010800040101010101" pitchFamily="2" charset="-122"/>
              </a:rPr>
            </a:br>
            <a:r>
              <a:rPr lang="zh-CN" altLang="en-US" sz="3200" b="1" dirty="0">
                <a:solidFill>
                  <a:schemeClr val="accent2"/>
                </a:solidFill>
                <a:ea typeface="华文行楷" panose="02010800040101010101" pitchFamily="2" charset="-122"/>
              </a:rPr>
              <a:t>                    最后一组可能少于</a:t>
            </a:r>
            <a:r>
              <a:rPr lang="en-US" altLang="zh-CN" sz="3200" b="1" dirty="0">
                <a:solidFill>
                  <a:schemeClr val="accent2"/>
                </a:solidFill>
                <a:ea typeface="华文行楷" panose="02010800040101010101" pitchFamily="2" charset="-122"/>
              </a:rPr>
              <a:t>5</a:t>
            </a:r>
            <a:r>
              <a:rPr lang="zh-CN" altLang="en-US" sz="3200" b="1" dirty="0">
                <a:solidFill>
                  <a:schemeClr val="accent2"/>
                </a:solidFill>
                <a:ea typeface="华文行楷" panose="02010800040101010101" pitchFamily="2" charset="-122"/>
              </a:rPr>
              <a:t>个数</a:t>
            </a:r>
            <a:endParaRPr lang="zh-CN" altLang="en-US" sz="3200" b="1" dirty="0">
              <a:solidFill>
                <a:schemeClr val="accent2"/>
              </a:solidFill>
              <a:ea typeface="华文行楷" panose="02010800040101010101" pitchFamily="2" charset="-122"/>
            </a:endParaRPr>
          </a:p>
        </p:txBody>
      </p:sp>
      <p:grpSp>
        <p:nvGrpSpPr>
          <p:cNvPr id="39939" name="Group 3"/>
          <p:cNvGrpSpPr/>
          <p:nvPr/>
        </p:nvGrpSpPr>
        <p:grpSpPr>
          <a:xfrm>
            <a:off x="1187450" y="2636838"/>
            <a:ext cx="6337300" cy="3024187"/>
            <a:chOff x="0" y="0"/>
            <a:chExt cx="3992" cy="1905"/>
          </a:xfrm>
        </p:grpSpPr>
        <p:grpSp>
          <p:nvGrpSpPr>
            <p:cNvPr id="73736" name="Group 4"/>
            <p:cNvGrpSpPr/>
            <p:nvPr/>
          </p:nvGrpSpPr>
          <p:grpSpPr>
            <a:xfrm>
              <a:off x="0" y="0"/>
              <a:ext cx="227" cy="1905"/>
              <a:chOff x="0" y="0"/>
              <a:chExt cx="227" cy="1905"/>
            </a:xfrm>
          </p:grpSpPr>
          <p:sp>
            <p:nvSpPr>
              <p:cNvPr id="73785" name="Oval 4"/>
              <p:cNvSpPr/>
              <p:nvPr/>
            </p:nvSpPr>
            <p:spPr>
              <a:xfrm>
                <a:off x="0" y="0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rgbClr val="005E47"/>
                  </a:gs>
                  <a:gs pos="100000">
                    <a:schemeClr val="accent1"/>
                  </a:gs>
                </a:gsLst>
                <a:lin ang="18900000" scaled="1"/>
                <a:tileRect/>
              </a:gradFill>
              <a:ln w="9525">
                <a:noFill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786" name="Oval 5"/>
              <p:cNvSpPr/>
              <p:nvPr/>
            </p:nvSpPr>
            <p:spPr>
              <a:xfrm>
                <a:off x="0" y="419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rgbClr val="005E47"/>
                  </a:gs>
                  <a:gs pos="100000">
                    <a:schemeClr val="accent1"/>
                  </a:gs>
                </a:gsLst>
                <a:lin ang="18900000" scaled="1"/>
                <a:tileRect/>
              </a:gradFill>
              <a:ln w="9525">
                <a:noFill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787" name="Oval 6"/>
              <p:cNvSpPr/>
              <p:nvPr/>
            </p:nvSpPr>
            <p:spPr>
              <a:xfrm>
                <a:off x="0" y="839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rgbClr val="005E47"/>
                  </a:gs>
                  <a:gs pos="100000">
                    <a:schemeClr val="accent1"/>
                  </a:gs>
                </a:gsLst>
                <a:lin ang="18900000" scaled="1"/>
                <a:tileRect/>
              </a:gradFill>
              <a:ln w="9525">
                <a:noFill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788" name="Oval 7"/>
              <p:cNvSpPr/>
              <p:nvPr/>
            </p:nvSpPr>
            <p:spPr>
              <a:xfrm>
                <a:off x="0" y="1258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rgbClr val="005E47"/>
                  </a:gs>
                  <a:gs pos="100000">
                    <a:schemeClr val="accent1"/>
                  </a:gs>
                </a:gsLst>
                <a:lin ang="18900000" scaled="1"/>
                <a:tileRect/>
              </a:gradFill>
              <a:ln w="9525">
                <a:noFill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789" name="Oval 8"/>
              <p:cNvSpPr/>
              <p:nvPr/>
            </p:nvSpPr>
            <p:spPr>
              <a:xfrm>
                <a:off x="0" y="1678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rgbClr val="005E47"/>
                  </a:gs>
                  <a:gs pos="100000">
                    <a:schemeClr val="accent1"/>
                  </a:gs>
                </a:gsLst>
                <a:lin ang="18900000" scaled="1"/>
                <a:tileRect/>
              </a:gradFill>
              <a:ln w="9525">
                <a:noFill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73737" name="Group 10"/>
            <p:cNvGrpSpPr/>
            <p:nvPr/>
          </p:nvGrpSpPr>
          <p:grpSpPr>
            <a:xfrm>
              <a:off x="470" y="0"/>
              <a:ext cx="227" cy="1905"/>
              <a:chOff x="0" y="0"/>
              <a:chExt cx="227" cy="1905"/>
            </a:xfrm>
          </p:grpSpPr>
          <p:sp>
            <p:nvSpPr>
              <p:cNvPr id="73780" name="Oval 10"/>
              <p:cNvSpPr/>
              <p:nvPr/>
            </p:nvSpPr>
            <p:spPr>
              <a:xfrm>
                <a:off x="0" y="0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rgbClr val="005E47"/>
                  </a:gs>
                  <a:gs pos="100000">
                    <a:schemeClr val="accent1"/>
                  </a:gs>
                </a:gsLst>
                <a:lin ang="18900000" scaled="1"/>
                <a:tileRect/>
              </a:gradFill>
              <a:ln w="9525">
                <a:noFill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781" name="Oval 11"/>
              <p:cNvSpPr/>
              <p:nvPr/>
            </p:nvSpPr>
            <p:spPr>
              <a:xfrm>
                <a:off x="0" y="419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rgbClr val="005E47"/>
                  </a:gs>
                  <a:gs pos="100000">
                    <a:schemeClr val="accent1"/>
                  </a:gs>
                </a:gsLst>
                <a:lin ang="18900000" scaled="1"/>
                <a:tileRect/>
              </a:gradFill>
              <a:ln w="9525">
                <a:noFill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782" name="Oval 12"/>
              <p:cNvSpPr/>
              <p:nvPr/>
            </p:nvSpPr>
            <p:spPr>
              <a:xfrm>
                <a:off x="0" y="839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rgbClr val="005E47"/>
                  </a:gs>
                  <a:gs pos="100000">
                    <a:schemeClr val="accent1"/>
                  </a:gs>
                </a:gsLst>
                <a:lin ang="18900000" scaled="1"/>
                <a:tileRect/>
              </a:gradFill>
              <a:ln w="9525">
                <a:noFill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783" name="Oval 13"/>
              <p:cNvSpPr/>
              <p:nvPr/>
            </p:nvSpPr>
            <p:spPr>
              <a:xfrm>
                <a:off x="0" y="1258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rgbClr val="005E47"/>
                  </a:gs>
                  <a:gs pos="100000">
                    <a:schemeClr val="accent1"/>
                  </a:gs>
                </a:gsLst>
                <a:lin ang="18900000" scaled="1"/>
                <a:tileRect/>
              </a:gradFill>
              <a:ln w="9525">
                <a:noFill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784" name="Oval 14"/>
              <p:cNvSpPr/>
              <p:nvPr/>
            </p:nvSpPr>
            <p:spPr>
              <a:xfrm>
                <a:off x="0" y="1678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rgbClr val="005E47"/>
                  </a:gs>
                  <a:gs pos="100000">
                    <a:schemeClr val="accent1"/>
                  </a:gs>
                </a:gsLst>
                <a:lin ang="18900000" scaled="1"/>
                <a:tileRect/>
              </a:gradFill>
              <a:ln w="9525">
                <a:noFill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73738" name="Group 16"/>
            <p:cNvGrpSpPr/>
            <p:nvPr/>
          </p:nvGrpSpPr>
          <p:grpSpPr>
            <a:xfrm>
              <a:off x="941" y="0"/>
              <a:ext cx="227" cy="1905"/>
              <a:chOff x="0" y="0"/>
              <a:chExt cx="227" cy="1905"/>
            </a:xfrm>
          </p:grpSpPr>
          <p:sp>
            <p:nvSpPr>
              <p:cNvPr id="73775" name="Oval 16"/>
              <p:cNvSpPr/>
              <p:nvPr/>
            </p:nvSpPr>
            <p:spPr>
              <a:xfrm>
                <a:off x="0" y="0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rgbClr val="005E47"/>
                  </a:gs>
                  <a:gs pos="100000">
                    <a:schemeClr val="accent1"/>
                  </a:gs>
                </a:gsLst>
                <a:lin ang="18900000" scaled="1"/>
                <a:tileRect/>
              </a:gradFill>
              <a:ln w="9525">
                <a:noFill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776" name="Oval 17"/>
              <p:cNvSpPr/>
              <p:nvPr/>
            </p:nvSpPr>
            <p:spPr>
              <a:xfrm>
                <a:off x="0" y="419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rgbClr val="005E47"/>
                  </a:gs>
                  <a:gs pos="100000">
                    <a:schemeClr val="accent1"/>
                  </a:gs>
                </a:gsLst>
                <a:lin ang="18900000" scaled="1"/>
                <a:tileRect/>
              </a:gradFill>
              <a:ln w="9525">
                <a:noFill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777" name="Oval 18"/>
              <p:cNvSpPr/>
              <p:nvPr/>
            </p:nvSpPr>
            <p:spPr>
              <a:xfrm>
                <a:off x="0" y="839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rgbClr val="005E47"/>
                  </a:gs>
                  <a:gs pos="100000">
                    <a:schemeClr val="accent1"/>
                  </a:gs>
                </a:gsLst>
                <a:lin ang="18900000" scaled="1"/>
                <a:tileRect/>
              </a:gradFill>
              <a:ln w="9525">
                <a:noFill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778" name="Oval 19"/>
              <p:cNvSpPr/>
              <p:nvPr/>
            </p:nvSpPr>
            <p:spPr>
              <a:xfrm>
                <a:off x="0" y="1258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rgbClr val="005E47"/>
                  </a:gs>
                  <a:gs pos="100000">
                    <a:schemeClr val="accent1"/>
                  </a:gs>
                </a:gsLst>
                <a:lin ang="18900000" scaled="1"/>
                <a:tileRect/>
              </a:gradFill>
              <a:ln w="9525">
                <a:noFill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779" name="Oval 20"/>
              <p:cNvSpPr/>
              <p:nvPr/>
            </p:nvSpPr>
            <p:spPr>
              <a:xfrm>
                <a:off x="0" y="1678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rgbClr val="005E47"/>
                  </a:gs>
                  <a:gs pos="100000">
                    <a:schemeClr val="accent1"/>
                  </a:gs>
                </a:gsLst>
                <a:lin ang="18900000" scaled="1"/>
                <a:tileRect/>
              </a:gradFill>
              <a:ln w="9525">
                <a:noFill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73739" name="Group 22"/>
            <p:cNvGrpSpPr/>
            <p:nvPr/>
          </p:nvGrpSpPr>
          <p:grpSpPr>
            <a:xfrm>
              <a:off x="1411" y="0"/>
              <a:ext cx="227" cy="1905"/>
              <a:chOff x="0" y="0"/>
              <a:chExt cx="227" cy="1905"/>
            </a:xfrm>
          </p:grpSpPr>
          <p:sp>
            <p:nvSpPr>
              <p:cNvPr id="73770" name="Oval 22"/>
              <p:cNvSpPr/>
              <p:nvPr/>
            </p:nvSpPr>
            <p:spPr>
              <a:xfrm>
                <a:off x="0" y="0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rgbClr val="005E47"/>
                  </a:gs>
                  <a:gs pos="100000">
                    <a:schemeClr val="accent1"/>
                  </a:gs>
                </a:gsLst>
                <a:lin ang="18900000" scaled="1"/>
                <a:tileRect/>
              </a:gradFill>
              <a:ln w="9525">
                <a:noFill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771" name="Oval 23"/>
              <p:cNvSpPr/>
              <p:nvPr/>
            </p:nvSpPr>
            <p:spPr>
              <a:xfrm>
                <a:off x="0" y="419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rgbClr val="005E47"/>
                  </a:gs>
                  <a:gs pos="100000">
                    <a:schemeClr val="accent1"/>
                  </a:gs>
                </a:gsLst>
                <a:lin ang="18900000" scaled="1"/>
                <a:tileRect/>
              </a:gradFill>
              <a:ln w="9525">
                <a:noFill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772" name="Oval 24"/>
              <p:cNvSpPr/>
              <p:nvPr/>
            </p:nvSpPr>
            <p:spPr>
              <a:xfrm>
                <a:off x="0" y="839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rgbClr val="005E47"/>
                  </a:gs>
                  <a:gs pos="100000">
                    <a:schemeClr val="accent1"/>
                  </a:gs>
                </a:gsLst>
                <a:lin ang="18900000" scaled="1"/>
                <a:tileRect/>
              </a:gradFill>
              <a:ln w="9525">
                <a:noFill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773" name="Oval 25"/>
              <p:cNvSpPr/>
              <p:nvPr/>
            </p:nvSpPr>
            <p:spPr>
              <a:xfrm>
                <a:off x="0" y="1258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rgbClr val="005E47"/>
                  </a:gs>
                  <a:gs pos="100000">
                    <a:schemeClr val="accent1"/>
                  </a:gs>
                </a:gsLst>
                <a:lin ang="18900000" scaled="1"/>
                <a:tileRect/>
              </a:gradFill>
              <a:ln w="9525">
                <a:noFill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774" name="Oval 26"/>
              <p:cNvSpPr/>
              <p:nvPr/>
            </p:nvSpPr>
            <p:spPr>
              <a:xfrm>
                <a:off x="0" y="1678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rgbClr val="005E47"/>
                  </a:gs>
                  <a:gs pos="100000">
                    <a:schemeClr val="accent1"/>
                  </a:gs>
                </a:gsLst>
                <a:lin ang="18900000" scaled="1"/>
                <a:tileRect/>
              </a:gradFill>
              <a:ln w="9525">
                <a:noFill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73740" name="Group 28"/>
            <p:cNvGrpSpPr/>
            <p:nvPr/>
          </p:nvGrpSpPr>
          <p:grpSpPr>
            <a:xfrm>
              <a:off x="1882" y="0"/>
              <a:ext cx="227" cy="1905"/>
              <a:chOff x="0" y="0"/>
              <a:chExt cx="227" cy="1905"/>
            </a:xfrm>
          </p:grpSpPr>
          <p:sp>
            <p:nvSpPr>
              <p:cNvPr id="73765" name="Oval 28"/>
              <p:cNvSpPr/>
              <p:nvPr/>
            </p:nvSpPr>
            <p:spPr>
              <a:xfrm>
                <a:off x="0" y="0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rgbClr val="005E47"/>
                  </a:gs>
                  <a:gs pos="100000">
                    <a:schemeClr val="accent1"/>
                  </a:gs>
                </a:gsLst>
                <a:lin ang="18900000" scaled="1"/>
                <a:tileRect/>
              </a:gradFill>
              <a:ln w="9525">
                <a:noFill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766" name="Oval 29"/>
              <p:cNvSpPr/>
              <p:nvPr/>
            </p:nvSpPr>
            <p:spPr>
              <a:xfrm>
                <a:off x="0" y="419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rgbClr val="005E47"/>
                  </a:gs>
                  <a:gs pos="100000">
                    <a:schemeClr val="accent1"/>
                  </a:gs>
                </a:gsLst>
                <a:lin ang="18900000" scaled="1"/>
                <a:tileRect/>
              </a:gradFill>
              <a:ln w="9525">
                <a:noFill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767" name="Oval 30"/>
              <p:cNvSpPr/>
              <p:nvPr/>
            </p:nvSpPr>
            <p:spPr>
              <a:xfrm>
                <a:off x="0" y="839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rgbClr val="005E47"/>
                  </a:gs>
                  <a:gs pos="100000">
                    <a:schemeClr val="accent1"/>
                  </a:gs>
                </a:gsLst>
                <a:lin ang="18900000" scaled="1"/>
                <a:tileRect/>
              </a:gradFill>
              <a:ln w="9525">
                <a:noFill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768" name="Oval 31"/>
              <p:cNvSpPr/>
              <p:nvPr/>
            </p:nvSpPr>
            <p:spPr>
              <a:xfrm>
                <a:off x="0" y="1258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rgbClr val="005E47"/>
                  </a:gs>
                  <a:gs pos="100000">
                    <a:schemeClr val="accent1"/>
                  </a:gs>
                </a:gsLst>
                <a:lin ang="18900000" scaled="1"/>
                <a:tileRect/>
              </a:gradFill>
              <a:ln w="9525">
                <a:noFill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769" name="Oval 32"/>
              <p:cNvSpPr/>
              <p:nvPr/>
            </p:nvSpPr>
            <p:spPr>
              <a:xfrm>
                <a:off x="0" y="1678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rgbClr val="005E47"/>
                  </a:gs>
                  <a:gs pos="100000">
                    <a:schemeClr val="accent1"/>
                  </a:gs>
                </a:gsLst>
                <a:lin ang="18900000" scaled="1"/>
                <a:tileRect/>
              </a:gradFill>
              <a:ln w="9525">
                <a:noFill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73741" name="Group 34"/>
            <p:cNvGrpSpPr/>
            <p:nvPr/>
          </p:nvGrpSpPr>
          <p:grpSpPr>
            <a:xfrm>
              <a:off x="2353" y="0"/>
              <a:ext cx="227" cy="1905"/>
              <a:chOff x="0" y="0"/>
              <a:chExt cx="227" cy="1905"/>
            </a:xfrm>
          </p:grpSpPr>
          <p:sp>
            <p:nvSpPr>
              <p:cNvPr id="73760" name="Oval 34"/>
              <p:cNvSpPr/>
              <p:nvPr/>
            </p:nvSpPr>
            <p:spPr>
              <a:xfrm>
                <a:off x="0" y="0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rgbClr val="005E47"/>
                  </a:gs>
                  <a:gs pos="100000">
                    <a:schemeClr val="accent1"/>
                  </a:gs>
                </a:gsLst>
                <a:lin ang="18900000" scaled="1"/>
                <a:tileRect/>
              </a:gradFill>
              <a:ln w="9525">
                <a:noFill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761" name="Oval 35"/>
              <p:cNvSpPr/>
              <p:nvPr/>
            </p:nvSpPr>
            <p:spPr>
              <a:xfrm>
                <a:off x="0" y="419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rgbClr val="005E47"/>
                  </a:gs>
                  <a:gs pos="100000">
                    <a:schemeClr val="accent1"/>
                  </a:gs>
                </a:gsLst>
                <a:lin ang="18900000" scaled="1"/>
                <a:tileRect/>
              </a:gradFill>
              <a:ln w="9525">
                <a:noFill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762" name="Oval 36"/>
              <p:cNvSpPr/>
              <p:nvPr/>
            </p:nvSpPr>
            <p:spPr>
              <a:xfrm>
                <a:off x="0" y="839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rgbClr val="005E47"/>
                  </a:gs>
                  <a:gs pos="100000">
                    <a:schemeClr val="accent1"/>
                  </a:gs>
                </a:gsLst>
                <a:lin ang="18900000" scaled="1"/>
                <a:tileRect/>
              </a:gradFill>
              <a:ln w="9525">
                <a:noFill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763" name="Oval 37"/>
              <p:cNvSpPr/>
              <p:nvPr/>
            </p:nvSpPr>
            <p:spPr>
              <a:xfrm>
                <a:off x="0" y="1258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rgbClr val="005E47"/>
                  </a:gs>
                  <a:gs pos="100000">
                    <a:schemeClr val="accent1"/>
                  </a:gs>
                </a:gsLst>
                <a:lin ang="18900000" scaled="1"/>
                <a:tileRect/>
              </a:gradFill>
              <a:ln w="9525">
                <a:noFill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764" name="Oval 38"/>
              <p:cNvSpPr/>
              <p:nvPr/>
            </p:nvSpPr>
            <p:spPr>
              <a:xfrm>
                <a:off x="0" y="1678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rgbClr val="005E47"/>
                  </a:gs>
                  <a:gs pos="100000">
                    <a:schemeClr val="accent1"/>
                  </a:gs>
                </a:gsLst>
                <a:lin ang="18900000" scaled="1"/>
                <a:tileRect/>
              </a:gradFill>
              <a:ln w="9525">
                <a:noFill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73742" name="Group 40"/>
            <p:cNvGrpSpPr/>
            <p:nvPr/>
          </p:nvGrpSpPr>
          <p:grpSpPr>
            <a:xfrm>
              <a:off x="2823" y="0"/>
              <a:ext cx="227" cy="1905"/>
              <a:chOff x="0" y="0"/>
              <a:chExt cx="227" cy="1905"/>
            </a:xfrm>
          </p:grpSpPr>
          <p:sp>
            <p:nvSpPr>
              <p:cNvPr id="73755" name="Oval 40"/>
              <p:cNvSpPr/>
              <p:nvPr/>
            </p:nvSpPr>
            <p:spPr>
              <a:xfrm>
                <a:off x="0" y="0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rgbClr val="005E47"/>
                  </a:gs>
                  <a:gs pos="100000">
                    <a:schemeClr val="accent1"/>
                  </a:gs>
                </a:gsLst>
                <a:lin ang="18900000" scaled="1"/>
                <a:tileRect/>
              </a:gradFill>
              <a:ln w="9525">
                <a:noFill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756" name="Oval 41"/>
              <p:cNvSpPr/>
              <p:nvPr/>
            </p:nvSpPr>
            <p:spPr>
              <a:xfrm>
                <a:off x="0" y="419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rgbClr val="005E47"/>
                  </a:gs>
                  <a:gs pos="100000">
                    <a:schemeClr val="accent1"/>
                  </a:gs>
                </a:gsLst>
                <a:lin ang="18900000" scaled="1"/>
                <a:tileRect/>
              </a:gradFill>
              <a:ln w="9525">
                <a:noFill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757" name="Oval 42"/>
              <p:cNvSpPr/>
              <p:nvPr/>
            </p:nvSpPr>
            <p:spPr>
              <a:xfrm>
                <a:off x="0" y="839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rgbClr val="005E47"/>
                  </a:gs>
                  <a:gs pos="100000">
                    <a:schemeClr val="accent1"/>
                  </a:gs>
                </a:gsLst>
                <a:lin ang="18900000" scaled="1"/>
                <a:tileRect/>
              </a:gradFill>
              <a:ln w="9525">
                <a:noFill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758" name="Oval 43"/>
              <p:cNvSpPr/>
              <p:nvPr/>
            </p:nvSpPr>
            <p:spPr>
              <a:xfrm>
                <a:off x="0" y="1258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rgbClr val="005E47"/>
                  </a:gs>
                  <a:gs pos="100000">
                    <a:schemeClr val="accent1"/>
                  </a:gs>
                </a:gsLst>
                <a:lin ang="18900000" scaled="1"/>
                <a:tileRect/>
              </a:gradFill>
              <a:ln w="9525">
                <a:noFill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759" name="Oval 44"/>
              <p:cNvSpPr/>
              <p:nvPr/>
            </p:nvSpPr>
            <p:spPr>
              <a:xfrm>
                <a:off x="0" y="1678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rgbClr val="005E47"/>
                  </a:gs>
                  <a:gs pos="100000">
                    <a:schemeClr val="accent1"/>
                  </a:gs>
                </a:gsLst>
                <a:lin ang="18900000" scaled="1"/>
                <a:tileRect/>
              </a:gradFill>
              <a:ln w="9525">
                <a:noFill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73743" name="Group 46"/>
            <p:cNvGrpSpPr/>
            <p:nvPr/>
          </p:nvGrpSpPr>
          <p:grpSpPr>
            <a:xfrm>
              <a:off x="3294" y="0"/>
              <a:ext cx="227" cy="1905"/>
              <a:chOff x="0" y="0"/>
              <a:chExt cx="227" cy="1905"/>
            </a:xfrm>
          </p:grpSpPr>
          <p:sp>
            <p:nvSpPr>
              <p:cNvPr id="73750" name="Oval 46"/>
              <p:cNvSpPr/>
              <p:nvPr/>
            </p:nvSpPr>
            <p:spPr>
              <a:xfrm>
                <a:off x="0" y="0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rgbClr val="005E47"/>
                  </a:gs>
                  <a:gs pos="100000">
                    <a:schemeClr val="accent1"/>
                  </a:gs>
                </a:gsLst>
                <a:lin ang="18900000" scaled="1"/>
                <a:tileRect/>
              </a:gradFill>
              <a:ln w="9525">
                <a:noFill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751" name="Oval 47"/>
              <p:cNvSpPr/>
              <p:nvPr/>
            </p:nvSpPr>
            <p:spPr>
              <a:xfrm>
                <a:off x="0" y="419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rgbClr val="005E47"/>
                  </a:gs>
                  <a:gs pos="100000">
                    <a:schemeClr val="accent1"/>
                  </a:gs>
                </a:gsLst>
                <a:lin ang="18900000" scaled="1"/>
                <a:tileRect/>
              </a:gradFill>
              <a:ln w="9525">
                <a:noFill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752" name="Oval 48"/>
              <p:cNvSpPr/>
              <p:nvPr/>
            </p:nvSpPr>
            <p:spPr>
              <a:xfrm>
                <a:off x="0" y="839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rgbClr val="005E47"/>
                  </a:gs>
                  <a:gs pos="100000">
                    <a:schemeClr val="accent1"/>
                  </a:gs>
                </a:gsLst>
                <a:lin ang="18900000" scaled="1"/>
                <a:tileRect/>
              </a:gradFill>
              <a:ln w="9525">
                <a:noFill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753" name="Oval 49"/>
              <p:cNvSpPr/>
              <p:nvPr/>
            </p:nvSpPr>
            <p:spPr>
              <a:xfrm>
                <a:off x="0" y="1258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rgbClr val="005E47"/>
                  </a:gs>
                  <a:gs pos="100000">
                    <a:schemeClr val="accent1"/>
                  </a:gs>
                </a:gsLst>
                <a:lin ang="18900000" scaled="1"/>
                <a:tileRect/>
              </a:gradFill>
              <a:ln w="9525">
                <a:noFill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754" name="Oval 50"/>
              <p:cNvSpPr/>
              <p:nvPr/>
            </p:nvSpPr>
            <p:spPr>
              <a:xfrm>
                <a:off x="0" y="1678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rgbClr val="005E47"/>
                  </a:gs>
                  <a:gs pos="100000">
                    <a:schemeClr val="accent1"/>
                  </a:gs>
                </a:gsLst>
                <a:lin ang="18900000" scaled="1"/>
                <a:tileRect/>
              </a:gradFill>
              <a:ln w="9525">
                <a:noFill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73744" name="Group 52"/>
            <p:cNvGrpSpPr/>
            <p:nvPr/>
          </p:nvGrpSpPr>
          <p:grpSpPr>
            <a:xfrm>
              <a:off x="3765" y="0"/>
              <a:ext cx="227" cy="1905"/>
              <a:chOff x="0" y="0"/>
              <a:chExt cx="227" cy="1905"/>
            </a:xfrm>
          </p:grpSpPr>
          <p:sp>
            <p:nvSpPr>
              <p:cNvPr id="73745" name="Oval 52"/>
              <p:cNvSpPr/>
              <p:nvPr/>
            </p:nvSpPr>
            <p:spPr>
              <a:xfrm>
                <a:off x="0" y="0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rgbClr val="005E47"/>
                  </a:gs>
                  <a:gs pos="100000">
                    <a:schemeClr val="accent1"/>
                  </a:gs>
                </a:gsLst>
                <a:lin ang="18900000" scaled="1"/>
                <a:tileRect/>
              </a:gradFill>
              <a:ln w="9525">
                <a:noFill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746" name="Oval 53"/>
              <p:cNvSpPr/>
              <p:nvPr/>
            </p:nvSpPr>
            <p:spPr>
              <a:xfrm>
                <a:off x="0" y="419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rgbClr val="005E47"/>
                  </a:gs>
                  <a:gs pos="100000">
                    <a:schemeClr val="accent1"/>
                  </a:gs>
                </a:gsLst>
                <a:lin ang="18900000" scaled="1"/>
                <a:tileRect/>
              </a:gradFill>
              <a:ln w="9525">
                <a:noFill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747" name="Oval 54"/>
              <p:cNvSpPr/>
              <p:nvPr/>
            </p:nvSpPr>
            <p:spPr>
              <a:xfrm>
                <a:off x="0" y="839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rgbClr val="005E47"/>
                  </a:gs>
                  <a:gs pos="100000">
                    <a:schemeClr val="accent1"/>
                  </a:gs>
                </a:gsLst>
                <a:lin ang="18900000" scaled="1"/>
                <a:tileRect/>
              </a:gradFill>
              <a:ln w="9525">
                <a:noFill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748" name="Oval 55"/>
              <p:cNvSpPr/>
              <p:nvPr/>
            </p:nvSpPr>
            <p:spPr>
              <a:xfrm>
                <a:off x="0" y="1258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rgbClr val="005E47"/>
                  </a:gs>
                  <a:gs pos="100000">
                    <a:schemeClr val="accent1"/>
                  </a:gs>
                </a:gsLst>
                <a:lin ang="18900000" scaled="1"/>
                <a:tileRect/>
              </a:gradFill>
              <a:ln w="9525">
                <a:noFill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749" name="Oval 56"/>
              <p:cNvSpPr/>
              <p:nvPr/>
            </p:nvSpPr>
            <p:spPr>
              <a:xfrm>
                <a:off x="0" y="1678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rgbClr val="005E47"/>
                  </a:gs>
                  <a:gs pos="100000">
                    <a:schemeClr val="accent1"/>
                  </a:gs>
                </a:gsLst>
                <a:lin ang="18900000" scaled="1"/>
                <a:tileRect/>
              </a:gradFill>
              <a:ln w="9525">
                <a:noFill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73732" name="Rectangle 57"/>
          <p:cNvSpPr/>
          <p:nvPr/>
        </p:nvSpPr>
        <p:spPr>
          <a:xfrm>
            <a:off x="2663825" y="120650"/>
            <a:ext cx="6370638" cy="6334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4400" b="1" dirty="0">
                <a:solidFill>
                  <a:srgbClr val="558ED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求解步骤</a:t>
            </a:r>
            <a:endParaRPr lang="zh-CN" altLang="en-US" sz="4400" b="1" dirty="0">
              <a:solidFill>
                <a:srgbClr val="558ED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3733" name="Oval 60"/>
          <p:cNvSpPr/>
          <p:nvPr/>
        </p:nvSpPr>
        <p:spPr>
          <a:xfrm>
            <a:off x="7883525" y="2638425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3734" name="Oval 61"/>
          <p:cNvSpPr/>
          <p:nvPr/>
        </p:nvSpPr>
        <p:spPr>
          <a:xfrm>
            <a:off x="7883525" y="3286125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3735" name="Oval 62"/>
          <p:cNvSpPr/>
          <p:nvPr/>
        </p:nvSpPr>
        <p:spPr>
          <a:xfrm>
            <a:off x="7883525" y="4005263"/>
            <a:ext cx="360363" cy="360362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Oval 2"/>
          <p:cNvSpPr/>
          <p:nvPr/>
        </p:nvSpPr>
        <p:spPr>
          <a:xfrm>
            <a:off x="7164388" y="2133600"/>
            <a:ext cx="360362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4755" name="Oval 3"/>
          <p:cNvSpPr/>
          <p:nvPr/>
        </p:nvSpPr>
        <p:spPr>
          <a:xfrm>
            <a:off x="7164388" y="2798763"/>
            <a:ext cx="360362" cy="360362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4756" name="Oval 4"/>
          <p:cNvSpPr/>
          <p:nvPr/>
        </p:nvSpPr>
        <p:spPr>
          <a:xfrm>
            <a:off x="7164388" y="3465513"/>
            <a:ext cx="360362" cy="360362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4757" name="Oval 5"/>
          <p:cNvSpPr/>
          <p:nvPr/>
        </p:nvSpPr>
        <p:spPr>
          <a:xfrm>
            <a:off x="7164388" y="4130675"/>
            <a:ext cx="360362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4758" name="Oval 6"/>
          <p:cNvSpPr/>
          <p:nvPr/>
        </p:nvSpPr>
        <p:spPr>
          <a:xfrm>
            <a:off x="7164388" y="4797425"/>
            <a:ext cx="360362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cxnSp>
        <p:nvCxnSpPr>
          <p:cNvPr id="40968" name="AutoShape 7"/>
          <p:cNvCxnSpPr>
            <a:stCxn id="74755" idx="6"/>
            <a:endCxn id="74754" idx="2"/>
          </p:cNvCxnSpPr>
          <p:nvPr/>
        </p:nvCxnSpPr>
        <p:spPr>
          <a:xfrm flipH="1" flipV="1">
            <a:off x="7164388" y="2314575"/>
            <a:ext cx="360362" cy="665163"/>
          </a:xfrm>
          <a:prstGeom prst="curvedConnector5">
            <a:avLst>
              <a:gd name="adj1" fmla="val -62995"/>
              <a:gd name="adj2" fmla="val 5035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0969" name="AutoShape 8"/>
          <p:cNvCxnSpPr>
            <a:stCxn id="74758" idx="6"/>
            <a:endCxn id="74757" idx="2"/>
          </p:cNvCxnSpPr>
          <p:nvPr/>
        </p:nvCxnSpPr>
        <p:spPr>
          <a:xfrm flipH="1" flipV="1">
            <a:off x="7164388" y="4311650"/>
            <a:ext cx="360362" cy="666750"/>
          </a:xfrm>
          <a:prstGeom prst="curvedConnector5">
            <a:avLst>
              <a:gd name="adj1" fmla="val -62995"/>
              <a:gd name="adj2" fmla="val 5023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0970" name="AutoShape 9"/>
          <p:cNvCxnSpPr>
            <a:stCxn id="74756" idx="6"/>
            <a:endCxn id="74755" idx="2"/>
          </p:cNvCxnSpPr>
          <p:nvPr/>
        </p:nvCxnSpPr>
        <p:spPr>
          <a:xfrm flipH="1" flipV="1">
            <a:off x="7164388" y="2979738"/>
            <a:ext cx="360362" cy="666750"/>
          </a:xfrm>
          <a:prstGeom prst="curvedConnector5">
            <a:avLst>
              <a:gd name="adj1" fmla="val -62995"/>
              <a:gd name="adj2" fmla="val 5023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0971" name="AutoShape 10"/>
          <p:cNvCxnSpPr>
            <a:stCxn id="74757" idx="6"/>
            <a:endCxn id="74756" idx="2"/>
          </p:cNvCxnSpPr>
          <p:nvPr/>
        </p:nvCxnSpPr>
        <p:spPr>
          <a:xfrm flipH="1" flipV="1">
            <a:off x="7164388" y="3646488"/>
            <a:ext cx="360362" cy="665162"/>
          </a:xfrm>
          <a:prstGeom prst="curvedConnector5">
            <a:avLst>
              <a:gd name="adj1" fmla="val -62995"/>
              <a:gd name="adj2" fmla="val 5035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40972" name="Rectangle 11"/>
          <p:cNvSpPr>
            <a:spLocks noGrp="1" noChangeArrowheads="1"/>
          </p:cNvSpPr>
          <p:nvPr>
            <p:ph type="title"/>
          </p:nvPr>
        </p:nvSpPr>
        <p:spPr>
          <a:xfrm>
            <a:off x="433388" y="457200"/>
            <a:ext cx="8277225" cy="1143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第二步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 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将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每组数分别用</a:t>
            </a: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InsertionSort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排序</a:t>
            </a:r>
            <a:b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   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选出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每组元素的中位数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4764" name="Oval 12"/>
          <p:cNvSpPr/>
          <p:nvPr/>
        </p:nvSpPr>
        <p:spPr>
          <a:xfrm>
            <a:off x="1187450" y="2133600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4765" name="Oval 13"/>
          <p:cNvSpPr/>
          <p:nvPr/>
        </p:nvSpPr>
        <p:spPr>
          <a:xfrm>
            <a:off x="1187450" y="2798763"/>
            <a:ext cx="360363" cy="360362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4766" name="Oval 14"/>
          <p:cNvSpPr/>
          <p:nvPr/>
        </p:nvSpPr>
        <p:spPr>
          <a:xfrm>
            <a:off x="1187450" y="3465513"/>
            <a:ext cx="360363" cy="360362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4767" name="Oval 15"/>
          <p:cNvSpPr/>
          <p:nvPr/>
        </p:nvSpPr>
        <p:spPr>
          <a:xfrm>
            <a:off x="1187450" y="4130675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4768" name="Oval 16"/>
          <p:cNvSpPr/>
          <p:nvPr/>
        </p:nvSpPr>
        <p:spPr>
          <a:xfrm>
            <a:off x="1187450" y="4797425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cxnSp>
        <p:nvCxnSpPr>
          <p:cNvPr id="40978" name="AutoShape 17"/>
          <p:cNvCxnSpPr>
            <a:stCxn id="74765" idx="6"/>
            <a:endCxn id="74764" idx="2"/>
          </p:cNvCxnSpPr>
          <p:nvPr/>
        </p:nvCxnSpPr>
        <p:spPr>
          <a:xfrm flipH="1" flipV="1">
            <a:off x="1187450" y="2314575"/>
            <a:ext cx="360363" cy="665163"/>
          </a:xfrm>
          <a:prstGeom prst="curvedConnector5">
            <a:avLst>
              <a:gd name="adj1" fmla="val -62995"/>
              <a:gd name="adj2" fmla="val 5035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0979" name="AutoShape 18"/>
          <p:cNvCxnSpPr>
            <a:stCxn id="74768" idx="6"/>
            <a:endCxn id="74767" idx="2"/>
          </p:cNvCxnSpPr>
          <p:nvPr/>
        </p:nvCxnSpPr>
        <p:spPr>
          <a:xfrm flipH="1" flipV="1">
            <a:off x="1187450" y="4311650"/>
            <a:ext cx="360363" cy="666750"/>
          </a:xfrm>
          <a:prstGeom prst="curvedConnector5">
            <a:avLst>
              <a:gd name="adj1" fmla="val -62995"/>
              <a:gd name="adj2" fmla="val 5023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0980" name="AutoShape 19"/>
          <p:cNvCxnSpPr>
            <a:stCxn id="74766" idx="6"/>
            <a:endCxn id="74765" idx="2"/>
          </p:cNvCxnSpPr>
          <p:nvPr/>
        </p:nvCxnSpPr>
        <p:spPr>
          <a:xfrm flipH="1" flipV="1">
            <a:off x="1187450" y="2979738"/>
            <a:ext cx="360363" cy="666750"/>
          </a:xfrm>
          <a:prstGeom prst="curvedConnector5">
            <a:avLst>
              <a:gd name="adj1" fmla="val -62995"/>
              <a:gd name="adj2" fmla="val 5023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0981" name="AutoShape 20"/>
          <p:cNvCxnSpPr>
            <a:stCxn id="74767" idx="6"/>
            <a:endCxn id="74766" idx="2"/>
          </p:cNvCxnSpPr>
          <p:nvPr/>
        </p:nvCxnSpPr>
        <p:spPr>
          <a:xfrm flipH="1" flipV="1">
            <a:off x="1187450" y="3646488"/>
            <a:ext cx="360363" cy="665162"/>
          </a:xfrm>
          <a:prstGeom prst="curvedConnector5">
            <a:avLst>
              <a:gd name="adj1" fmla="val -62995"/>
              <a:gd name="adj2" fmla="val 5035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74773" name="Oval 21"/>
          <p:cNvSpPr/>
          <p:nvPr/>
        </p:nvSpPr>
        <p:spPr>
          <a:xfrm>
            <a:off x="1933575" y="2133600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4774" name="Oval 22"/>
          <p:cNvSpPr/>
          <p:nvPr/>
        </p:nvSpPr>
        <p:spPr>
          <a:xfrm>
            <a:off x="1933575" y="2798763"/>
            <a:ext cx="360363" cy="360362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4775" name="Oval 23"/>
          <p:cNvSpPr/>
          <p:nvPr/>
        </p:nvSpPr>
        <p:spPr>
          <a:xfrm>
            <a:off x="1933575" y="3465513"/>
            <a:ext cx="360363" cy="360362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4776" name="Oval 24"/>
          <p:cNvSpPr/>
          <p:nvPr/>
        </p:nvSpPr>
        <p:spPr>
          <a:xfrm>
            <a:off x="1933575" y="4130675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4777" name="Oval 25"/>
          <p:cNvSpPr/>
          <p:nvPr/>
        </p:nvSpPr>
        <p:spPr>
          <a:xfrm>
            <a:off x="1933575" y="4797425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cxnSp>
        <p:nvCxnSpPr>
          <p:cNvPr id="40987" name="AutoShape 26"/>
          <p:cNvCxnSpPr>
            <a:stCxn id="74774" idx="6"/>
            <a:endCxn id="74773" idx="2"/>
          </p:cNvCxnSpPr>
          <p:nvPr/>
        </p:nvCxnSpPr>
        <p:spPr>
          <a:xfrm flipH="1" flipV="1">
            <a:off x="1933575" y="2314575"/>
            <a:ext cx="360363" cy="665163"/>
          </a:xfrm>
          <a:prstGeom prst="curvedConnector5">
            <a:avLst>
              <a:gd name="adj1" fmla="val -62995"/>
              <a:gd name="adj2" fmla="val 5035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0988" name="AutoShape 27"/>
          <p:cNvCxnSpPr>
            <a:stCxn id="74777" idx="6"/>
            <a:endCxn id="74776" idx="2"/>
          </p:cNvCxnSpPr>
          <p:nvPr/>
        </p:nvCxnSpPr>
        <p:spPr>
          <a:xfrm flipH="1" flipV="1">
            <a:off x="1933575" y="4311650"/>
            <a:ext cx="360363" cy="666750"/>
          </a:xfrm>
          <a:prstGeom prst="curvedConnector5">
            <a:avLst>
              <a:gd name="adj1" fmla="val -62995"/>
              <a:gd name="adj2" fmla="val 5023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0989" name="AutoShape 28"/>
          <p:cNvCxnSpPr>
            <a:stCxn id="74775" idx="6"/>
            <a:endCxn id="74774" idx="2"/>
          </p:cNvCxnSpPr>
          <p:nvPr/>
        </p:nvCxnSpPr>
        <p:spPr>
          <a:xfrm flipH="1" flipV="1">
            <a:off x="1933575" y="2979738"/>
            <a:ext cx="360363" cy="666750"/>
          </a:xfrm>
          <a:prstGeom prst="curvedConnector5">
            <a:avLst>
              <a:gd name="adj1" fmla="val -62995"/>
              <a:gd name="adj2" fmla="val 5023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0990" name="AutoShape 29"/>
          <p:cNvCxnSpPr>
            <a:stCxn id="74776" idx="6"/>
            <a:endCxn id="74775" idx="2"/>
          </p:cNvCxnSpPr>
          <p:nvPr/>
        </p:nvCxnSpPr>
        <p:spPr>
          <a:xfrm flipH="1" flipV="1">
            <a:off x="1933575" y="3646488"/>
            <a:ext cx="360363" cy="665162"/>
          </a:xfrm>
          <a:prstGeom prst="curvedConnector5">
            <a:avLst>
              <a:gd name="adj1" fmla="val -62995"/>
              <a:gd name="adj2" fmla="val 5035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74782" name="Oval 30"/>
          <p:cNvSpPr/>
          <p:nvPr/>
        </p:nvSpPr>
        <p:spPr>
          <a:xfrm>
            <a:off x="5668963" y="2133600"/>
            <a:ext cx="360362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4783" name="Oval 31"/>
          <p:cNvSpPr/>
          <p:nvPr/>
        </p:nvSpPr>
        <p:spPr>
          <a:xfrm>
            <a:off x="5668963" y="2798763"/>
            <a:ext cx="360362" cy="360362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4784" name="Oval 32"/>
          <p:cNvSpPr/>
          <p:nvPr/>
        </p:nvSpPr>
        <p:spPr>
          <a:xfrm>
            <a:off x="5668963" y="3465513"/>
            <a:ext cx="360362" cy="360362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4785" name="Oval 33"/>
          <p:cNvSpPr/>
          <p:nvPr/>
        </p:nvSpPr>
        <p:spPr>
          <a:xfrm>
            <a:off x="5668963" y="4130675"/>
            <a:ext cx="360362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4786" name="Oval 34"/>
          <p:cNvSpPr/>
          <p:nvPr/>
        </p:nvSpPr>
        <p:spPr>
          <a:xfrm>
            <a:off x="5668963" y="4797425"/>
            <a:ext cx="360362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cxnSp>
        <p:nvCxnSpPr>
          <p:cNvPr id="40996" name="AutoShape 35"/>
          <p:cNvCxnSpPr>
            <a:stCxn id="74783" idx="6"/>
            <a:endCxn id="74782" idx="2"/>
          </p:cNvCxnSpPr>
          <p:nvPr/>
        </p:nvCxnSpPr>
        <p:spPr>
          <a:xfrm flipH="1" flipV="1">
            <a:off x="5668963" y="2314575"/>
            <a:ext cx="360362" cy="665163"/>
          </a:xfrm>
          <a:prstGeom prst="curvedConnector5">
            <a:avLst>
              <a:gd name="adj1" fmla="val -62995"/>
              <a:gd name="adj2" fmla="val 5035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0997" name="AutoShape 36"/>
          <p:cNvCxnSpPr>
            <a:stCxn id="74786" idx="6"/>
            <a:endCxn id="74785" idx="2"/>
          </p:cNvCxnSpPr>
          <p:nvPr/>
        </p:nvCxnSpPr>
        <p:spPr>
          <a:xfrm flipH="1" flipV="1">
            <a:off x="5668963" y="4311650"/>
            <a:ext cx="360362" cy="666750"/>
          </a:xfrm>
          <a:prstGeom prst="curvedConnector5">
            <a:avLst>
              <a:gd name="adj1" fmla="val -62995"/>
              <a:gd name="adj2" fmla="val 5023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0998" name="AutoShape 37"/>
          <p:cNvCxnSpPr>
            <a:stCxn id="74784" idx="6"/>
            <a:endCxn id="74783" idx="2"/>
          </p:cNvCxnSpPr>
          <p:nvPr/>
        </p:nvCxnSpPr>
        <p:spPr>
          <a:xfrm flipH="1" flipV="1">
            <a:off x="5668963" y="2979738"/>
            <a:ext cx="360362" cy="666750"/>
          </a:xfrm>
          <a:prstGeom prst="curvedConnector5">
            <a:avLst>
              <a:gd name="adj1" fmla="val -62995"/>
              <a:gd name="adj2" fmla="val 5023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0999" name="AutoShape 38"/>
          <p:cNvCxnSpPr>
            <a:stCxn id="74785" idx="6"/>
            <a:endCxn id="74784" idx="2"/>
          </p:cNvCxnSpPr>
          <p:nvPr/>
        </p:nvCxnSpPr>
        <p:spPr>
          <a:xfrm flipH="1" flipV="1">
            <a:off x="5668963" y="3646488"/>
            <a:ext cx="360362" cy="665162"/>
          </a:xfrm>
          <a:prstGeom prst="curvedConnector5">
            <a:avLst>
              <a:gd name="adj1" fmla="val -62995"/>
              <a:gd name="adj2" fmla="val 5035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74791" name="Oval 39"/>
          <p:cNvSpPr/>
          <p:nvPr/>
        </p:nvSpPr>
        <p:spPr>
          <a:xfrm>
            <a:off x="3427413" y="2133600"/>
            <a:ext cx="360362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4792" name="Oval 40"/>
          <p:cNvSpPr/>
          <p:nvPr/>
        </p:nvSpPr>
        <p:spPr>
          <a:xfrm>
            <a:off x="3427413" y="2798763"/>
            <a:ext cx="360362" cy="360362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4793" name="Oval 41"/>
          <p:cNvSpPr/>
          <p:nvPr/>
        </p:nvSpPr>
        <p:spPr>
          <a:xfrm>
            <a:off x="3427413" y="3465513"/>
            <a:ext cx="360362" cy="360362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4794" name="Oval 42"/>
          <p:cNvSpPr/>
          <p:nvPr/>
        </p:nvSpPr>
        <p:spPr>
          <a:xfrm>
            <a:off x="3427413" y="4130675"/>
            <a:ext cx="360362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4795" name="Oval 43"/>
          <p:cNvSpPr/>
          <p:nvPr/>
        </p:nvSpPr>
        <p:spPr>
          <a:xfrm>
            <a:off x="3427413" y="4797425"/>
            <a:ext cx="360362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cxnSp>
        <p:nvCxnSpPr>
          <p:cNvPr id="41005" name="AutoShape 44"/>
          <p:cNvCxnSpPr>
            <a:stCxn id="74792" idx="6"/>
            <a:endCxn id="74791" idx="2"/>
          </p:cNvCxnSpPr>
          <p:nvPr/>
        </p:nvCxnSpPr>
        <p:spPr>
          <a:xfrm flipH="1" flipV="1">
            <a:off x="3427413" y="2314575"/>
            <a:ext cx="360362" cy="665163"/>
          </a:xfrm>
          <a:prstGeom prst="curvedConnector5">
            <a:avLst>
              <a:gd name="adj1" fmla="val -62995"/>
              <a:gd name="adj2" fmla="val 5035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1006" name="AutoShape 45"/>
          <p:cNvCxnSpPr>
            <a:stCxn id="74795" idx="6"/>
            <a:endCxn id="74794" idx="2"/>
          </p:cNvCxnSpPr>
          <p:nvPr/>
        </p:nvCxnSpPr>
        <p:spPr>
          <a:xfrm flipH="1" flipV="1">
            <a:off x="3427413" y="4311650"/>
            <a:ext cx="360362" cy="666750"/>
          </a:xfrm>
          <a:prstGeom prst="curvedConnector5">
            <a:avLst>
              <a:gd name="adj1" fmla="val -62995"/>
              <a:gd name="adj2" fmla="val 5023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1007" name="AutoShape 46"/>
          <p:cNvCxnSpPr>
            <a:stCxn id="74793" idx="6"/>
            <a:endCxn id="74792" idx="2"/>
          </p:cNvCxnSpPr>
          <p:nvPr/>
        </p:nvCxnSpPr>
        <p:spPr>
          <a:xfrm flipH="1" flipV="1">
            <a:off x="3427413" y="2979738"/>
            <a:ext cx="360362" cy="666750"/>
          </a:xfrm>
          <a:prstGeom prst="curvedConnector5">
            <a:avLst>
              <a:gd name="adj1" fmla="val -62995"/>
              <a:gd name="adj2" fmla="val 5023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1008" name="AutoShape 47"/>
          <p:cNvCxnSpPr>
            <a:stCxn id="74794" idx="6"/>
            <a:endCxn id="74793" idx="2"/>
          </p:cNvCxnSpPr>
          <p:nvPr/>
        </p:nvCxnSpPr>
        <p:spPr>
          <a:xfrm flipH="1" flipV="1">
            <a:off x="3427413" y="3646488"/>
            <a:ext cx="360362" cy="665162"/>
          </a:xfrm>
          <a:prstGeom prst="curvedConnector5">
            <a:avLst>
              <a:gd name="adj1" fmla="val -62995"/>
              <a:gd name="adj2" fmla="val 5035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74800" name="Oval 48"/>
          <p:cNvSpPr/>
          <p:nvPr/>
        </p:nvSpPr>
        <p:spPr>
          <a:xfrm>
            <a:off x="4922838" y="2133600"/>
            <a:ext cx="360362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4801" name="Oval 49"/>
          <p:cNvSpPr/>
          <p:nvPr/>
        </p:nvSpPr>
        <p:spPr>
          <a:xfrm>
            <a:off x="4922838" y="2798763"/>
            <a:ext cx="360362" cy="360362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4802" name="Oval 50"/>
          <p:cNvSpPr/>
          <p:nvPr/>
        </p:nvSpPr>
        <p:spPr>
          <a:xfrm>
            <a:off x="4922838" y="3465513"/>
            <a:ext cx="360362" cy="360362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4803" name="Oval 51"/>
          <p:cNvSpPr/>
          <p:nvPr/>
        </p:nvSpPr>
        <p:spPr>
          <a:xfrm>
            <a:off x="4922838" y="4130675"/>
            <a:ext cx="360362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4804" name="Oval 52"/>
          <p:cNvSpPr/>
          <p:nvPr/>
        </p:nvSpPr>
        <p:spPr>
          <a:xfrm>
            <a:off x="4922838" y="4797425"/>
            <a:ext cx="360362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cxnSp>
        <p:nvCxnSpPr>
          <p:cNvPr id="41014" name="AutoShape 53"/>
          <p:cNvCxnSpPr>
            <a:stCxn id="74801" idx="6"/>
            <a:endCxn id="74800" idx="2"/>
          </p:cNvCxnSpPr>
          <p:nvPr/>
        </p:nvCxnSpPr>
        <p:spPr>
          <a:xfrm flipH="1" flipV="1">
            <a:off x="4922838" y="2314575"/>
            <a:ext cx="360362" cy="665163"/>
          </a:xfrm>
          <a:prstGeom prst="curvedConnector5">
            <a:avLst>
              <a:gd name="adj1" fmla="val -62995"/>
              <a:gd name="adj2" fmla="val 5035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1015" name="AutoShape 54"/>
          <p:cNvCxnSpPr>
            <a:stCxn id="74804" idx="6"/>
            <a:endCxn id="74803" idx="2"/>
          </p:cNvCxnSpPr>
          <p:nvPr/>
        </p:nvCxnSpPr>
        <p:spPr>
          <a:xfrm flipH="1" flipV="1">
            <a:off x="4922838" y="4311650"/>
            <a:ext cx="360362" cy="666750"/>
          </a:xfrm>
          <a:prstGeom prst="curvedConnector5">
            <a:avLst>
              <a:gd name="adj1" fmla="val -62995"/>
              <a:gd name="adj2" fmla="val 5023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1016" name="AutoShape 55"/>
          <p:cNvCxnSpPr>
            <a:stCxn id="74802" idx="6"/>
            <a:endCxn id="74801" idx="2"/>
          </p:cNvCxnSpPr>
          <p:nvPr/>
        </p:nvCxnSpPr>
        <p:spPr>
          <a:xfrm flipH="1" flipV="1">
            <a:off x="4922838" y="2979738"/>
            <a:ext cx="360362" cy="666750"/>
          </a:xfrm>
          <a:prstGeom prst="curvedConnector5">
            <a:avLst>
              <a:gd name="adj1" fmla="val -62995"/>
              <a:gd name="adj2" fmla="val 5023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1017" name="AutoShape 56"/>
          <p:cNvCxnSpPr>
            <a:stCxn id="74803" idx="6"/>
            <a:endCxn id="74802" idx="2"/>
          </p:cNvCxnSpPr>
          <p:nvPr/>
        </p:nvCxnSpPr>
        <p:spPr>
          <a:xfrm flipH="1" flipV="1">
            <a:off x="4922838" y="3646488"/>
            <a:ext cx="360362" cy="665162"/>
          </a:xfrm>
          <a:prstGeom prst="curvedConnector5">
            <a:avLst>
              <a:gd name="adj1" fmla="val -62995"/>
              <a:gd name="adj2" fmla="val 5035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74809" name="Oval 57"/>
          <p:cNvSpPr/>
          <p:nvPr/>
        </p:nvSpPr>
        <p:spPr>
          <a:xfrm>
            <a:off x="2681288" y="2133600"/>
            <a:ext cx="360362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4810" name="Oval 58"/>
          <p:cNvSpPr/>
          <p:nvPr/>
        </p:nvSpPr>
        <p:spPr>
          <a:xfrm>
            <a:off x="2681288" y="2798763"/>
            <a:ext cx="360362" cy="360362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4811" name="Oval 59"/>
          <p:cNvSpPr/>
          <p:nvPr/>
        </p:nvSpPr>
        <p:spPr>
          <a:xfrm>
            <a:off x="2681288" y="3465513"/>
            <a:ext cx="360362" cy="360362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4812" name="Oval 60"/>
          <p:cNvSpPr/>
          <p:nvPr/>
        </p:nvSpPr>
        <p:spPr>
          <a:xfrm>
            <a:off x="2681288" y="4130675"/>
            <a:ext cx="360362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4813" name="Oval 61"/>
          <p:cNvSpPr/>
          <p:nvPr/>
        </p:nvSpPr>
        <p:spPr>
          <a:xfrm>
            <a:off x="2681288" y="4797425"/>
            <a:ext cx="360362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cxnSp>
        <p:nvCxnSpPr>
          <p:cNvPr id="41023" name="AutoShape 62"/>
          <p:cNvCxnSpPr>
            <a:stCxn id="74810" idx="6"/>
            <a:endCxn id="74809" idx="2"/>
          </p:cNvCxnSpPr>
          <p:nvPr/>
        </p:nvCxnSpPr>
        <p:spPr>
          <a:xfrm flipH="1" flipV="1">
            <a:off x="2681288" y="2314575"/>
            <a:ext cx="360362" cy="665163"/>
          </a:xfrm>
          <a:prstGeom prst="curvedConnector5">
            <a:avLst>
              <a:gd name="adj1" fmla="val -62995"/>
              <a:gd name="adj2" fmla="val 5035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1024" name="AutoShape 63"/>
          <p:cNvCxnSpPr>
            <a:stCxn id="74813" idx="6"/>
            <a:endCxn id="74812" idx="2"/>
          </p:cNvCxnSpPr>
          <p:nvPr/>
        </p:nvCxnSpPr>
        <p:spPr>
          <a:xfrm flipH="1" flipV="1">
            <a:off x="2681288" y="4311650"/>
            <a:ext cx="360362" cy="666750"/>
          </a:xfrm>
          <a:prstGeom prst="curvedConnector5">
            <a:avLst>
              <a:gd name="adj1" fmla="val -62995"/>
              <a:gd name="adj2" fmla="val 5023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1025" name="AutoShape 64"/>
          <p:cNvCxnSpPr>
            <a:stCxn id="74811" idx="6"/>
            <a:endCxn id="74810" idx="2"/>
          </p:cNvCxnSpPr>
          <p:nvPr/>
        </p:nvCxnSpPr>
        <p:spPr>
          <a:xfrm flipH="1" flipV="1">
            <a:off x="2681288" y="2979738"/>
            <a:ext cx="360362" cy="666750"/>
          </a:xfrm>
          <a:prstGeom prst="curvedConnector5">
            <a:avLst>
              <a:gd name="adj1" fmla="val -62995"/>
              <a:gd name="adj2" fmla="val 5023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1026" name="AutoShape 65"/>
          <p:cNvCxnSpPr>
            <a:stCxn id="74812" idx="6"/>
            <a:endCxn id="74811" idx="2"/>
          </p:cNvCxnSpPr>
          <p:nvPr/>
        </p:nvCxnSpPr>
        <p:spPr>
          <a:xfrm flipH="1" flipV="1">
            <a:off x="2681288" y="3646488"/>
            <a:ext cx="360362" cy="665162"/>
          </a:xfrm>
          <a:prstGeom prst="curvedConnector5">
            <a:avLst>
              <a:gd name="adj1" fmla="val -62995"/>
              <a:gd name="adj2" fmla="val 5035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74818" name="Oval 66"/>
          <p:cNvSpPr/>
          <p:nvPr/>
        </p:nvSpPr>
        <p:spPr>
          <a:xfrm>
            <a:off x="6416675" y="2133600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4819" name="Oval 67"/>
          <p:cNvSpPr/>
          <p:nvPr/>
        </p:nvSpPr>
        <p:spPr>
          <a:xfrm>
            <a:off x="6416675" y="2798763"/>
            <a:ext cx="360363" cy="360362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4820" name="Oval 68"/>
          <p:cNvSpPr/>
          <p:nvPr/>
        </p:nvSpPr>
        <p:spPr>
          <a:xfrm>
            <a:off x="6416675" y="3465513"/>
            <a:ext cx="360363" cy="360362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4821" name="Oval 69"/>
          <p:cNvSpPr/>
          <p:nvPr/>
        </p:nvSpPr>
        <p:spPr>
          <a:xfrm>
            <a:off x="6416675" y="4130675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4822" name="Oval 70"/>
          <p:cNvSpPr/>
          <p:nvPr/>
        </p:nvSpPr>
        <p:spPr>
          <a:xfrm>
            <a:off x="6416675" y="4797425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cxnSp>
        <p:nvCxnSpPr>
          <p:cNvPr id="41032" name="AutoShape 71"/>
          <p:cNvCxnSpPr>
            <a:stCxn id="74819" idx="6"/>
            <a:endCxn id="74818" idx="2"/>
          </p:cNvCxnSpPr>
          <p:nvPr/>
        </p:nvCxnSpPr>
        <p:spPr>
          <a:xfrm flipH="1" flipV="1">
            <a:off x="6416675" y="2314575"/>
            <a:ext cx="360363" cy="665163"/>
          </a:xfrm>
          <a:prstGeom prst="curvedConnector5">
            <a:avLst>
              <a:gd name="adj1" fmla="val -62995"/>
              <a:gd name="adj2" fmla="val 5035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1033" name="AutoShape 72"/>
          <p:cNvCxnSpPr>
            <a:stCxn id="74822" idx="6"/>
            <a:endCxn id="74821" idx="2"/>
          </p:cNvCxnSpPr>
          <p:nvPr/>
        </p:nvCxnSpPr>
        <p:spPr>
          <a:xfrm flipH="1" flipV="1">
            <a:off x="6416675" y="4311650"/>
            <a:ext cx="360363" cy="666750"/>
          </a:xfrm>
          <a:prstGeom prst="curvedConnector5">
            <a:avLst>
              <a:gd name="adj1" fmla="val -62995"/>
              <a:gd name="adj2" fmla="val 5023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1034" name="AutoShape 73"/>
          <p:cNvCxnSpPr>
            <a:stCxn id="74820" idx="6"/>
            <a:endCxn id="74819" idx="2"/>
          </p:cNvCxnSpPr>
          <p:nvPr/>
        </p:nvCxnSpPr>
        <p:spPr>
          <a:xfrm flipH="1" flipV="1">
            <a:off x="6416675" y="2979738"/>
            <a:ext cx="360363" cy="666750"/>
          </a:xfrm>
          <a:prstGeom prst="curvedConnector5">
            <a:avLst>
              <a:gd name="adj1" fmla="val -62995"/>
              <a:gd name="adj2" fmla="val 5023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1035" name="AutoShape 74"/>
          <p:cNvCxnSpPr>
            <a:stCxn id="74821" idx="6"/>
            <a:endCxn id="74820" idx="2"/>
          </p:cNvCxnSpPr>
          <p:nvPr/>
        </p:nvCxnSpPr>
        <p:spPr>
          <a:xfrm flipH="1" flipV="1">
            <a:off x="6416675" y="3646488"/>
            <a:ext cx="360363" cy="665162"/>
          </a:xfrm>
          <a:prstGeom prst="curvedConnector5">
            <a:avLst>
              <a:gd name="adj1" fmla="val -62995"/>
              <a:gd name="adj2" fmla="val 5035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74827" name="Oval 75"/>
          <p:cNvSpPr/>
          <p:nvPr/>
        </p:nvSpPr>
        <p:spPr>
          <a:xfrm>
            <a:off x="4175125" y="2133600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4828" name="Oval 76"/>
          <p:cNvSpPr/>
          <p:nvPr/>
        </p:nvSpPr>
        <p:spPr>
          <a:xfrm>
            <a:off x="4175125" y="2798763"/>
            <a:ext cx="360363" cy="360362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4829" name="Oval 77"/>
          <p:cNvSpPr/>
          <p:nvPr/>
        </p:nvSpPr>
        <p:spPr>
          <a:xfrm>
            <a:off x="4175125" y="3465513"/>
            <a:ext cx="360363" cy="360362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4830" name="Oval 78"/>
          <p:cNvSpPr/>
          <p:nvPr/>
        </p:nvSpPr>
        <p:spPr>
          <a:xfrm>
            <a:off x="4175125" y="4130675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4831" name="Oval 79"/>
          <p:cNvSpPr/>
          <p:nvPr/>
        </p:nvSpPr>
        <p:spPr>
          <a:xfrm>
            <a:off x="4175125" y="4797425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cxnSp>
        <p:nvCxnSpPr>
          <p:cNvPr id="41041" name="AutoShape 80"/>
          <p:cNvCxnSpPr>
            <a:stCxn id="74828" idx="6"/>
            <a:endCxn id="74827" idx="2"/>
          </p:cNvCxnSpPr>
          <p:nvPr/>
        </p:nvCxnSpPr>
        <p:spPr>
          <a:xfrm flipH="1" flipV="1">
            <a:off x="4175125" y="2314575"/>
            <a:ext cx="360363" cy="665163"/>
          </a:xfrm>
          <a:prstGeom prst="curvedConnector5">
            <a:avLst>
              <a:gd name="adj1" fmla="val -62995"/>
              <a:gd name="adj2" fmla="val 5035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1042" name="AutoShape 81"/>
          <p:cNvCxnSpPr>
            <a:stCxn id="74831" idx="6"/>
            <a:endCxn id="74830" idx="2"/>
          </p:cNvCxnSpPr>
          <p:nvPr/>
        </p:nvCxnSpPr>
        <p:spPr>
          <a:xfrm flipH="1" flipV="1">
            <a:off x="4175125" y="4311650"/>
            <a:ext cx="360363" cy="666750"/>
          </a:xfrm>
          <a:prstGeom prst="curvedConnector5">
            <a:avLst>
              <a:gd name="adj1" fmla="val -62995"/>
              <a:gd name="adj2" fmla="val 5023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1043" name="AutoShape 82"/>
          <p:cNvCxnSpPr>
            <a:stCxn id="74829" idx="6"/>
            <a:endCxn id="74828" idx="2"/>
          </p:cNvCxnSpPr>
          <p:nvPr/>
        </p:nvCxnSpPr>
        <p:spPr>
          <a:xfrm flipH="1" flipV="1">
            <a:off x="4175125" y="2979738"/>
            <a:ext cx="360363" cy="666750"/>
          </a:xfrm>
          <a:prstGeom prst="curvedConnector5">
            <a:avLst>
              <a:gd name="adj1" fmla="val -62995"/>
              <a:gd name="adj2" fmla="val 5023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1044" name="AutoShape 83"/>
          <p:cNvCxnSpPr>
            <a:stCxn id="74830" idx="6"/>
            <a:endCxn id="74829" idx="2"/>
          </p:cNvCxnSpPr>
          <p:nvPr/>
        </p:nvCxnSpPr>
        <p:spPr>
          <a:xfrm flipH="1" flipV="1">
            <a:off x="4175125" y="3646488"/>
            <a:ext cx="360363" cy="665162"/>
          </a:xfrm>
          <a:prstGeom prst="curvedConnector5">
            <a:avLst>
              <a:gd name="adj1" fmla="val -62995"/>
              <a:gd name="adj2" fmla="val 5035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41045" name="Oval 84"/>
          <p:cNvSpPr/>
          <p:nvPr/>
        </p:nvSpPr>
        <p:spPr>
          <a:xfrm>
            <a:off x="7164388" y="3467100"/>
            <a:ext cx="360362" cy="360363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lin ang="27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1046" name="Oval 85"/>
          <p:cNvSpPr/>
          <p:nvPr/>
        </p:nvSpPr>
        <p:spPr>
          <a:xfrm>
            <a:off x="1187450" y="3467100"/>
            <a:ext cx="360363" cy="360363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lin ang="27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1047" name="Oval 86"/>
          <p:cNvSpPr/>
          <p:nvPr/>
        </p:nvSpPr>
        <p:spPr>
          <a:xfrm>
            <a:off x="1933575" y="3467100"/>
            <a:ext cx="360363" cy="360363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lin ang="27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1048" name="Oval 87"/>
          <p:cNvSpPr/>
          <p:nvPr/>
        </p:nvSpPr>
        <p:spPr>
          <a:xfrm>
            <a:off x="5668963" y="3467100"/>
            <a:ext cx="360362" cy="360363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lin ang="27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1049" name="Oval 88"/>
          <p:cNvSpPr/>
          <p:nvPr/>
        </p:nvSpPr>
        <p:spPr>
          <a:xfrm>
            <a:off x="3427413" y="3467100"/>
            <a:ext cx="360362" cy="360363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lin ang="27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1050" name="Oval 89"/>
          <p:cNvSpPr/>
          <p:nvPr/>
        </p:nvSpPr>
        <p:spPr>
          <a:xfrm>
            <a:off x="4922838" y="3467100"/>
            <a:ext cx="360362" cy="360363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lin ang="27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1051" name="Oval 90"/>
          <p:cNvSpPr/>
          <p:nvPr/>
        </p:nvSpPr>
        <p:spPr>
          <a:xfrm>
            <a:off x="2681288" y="3467100"/>
            <a:ext cx="360362" cy="360363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lin ang="27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1052" name="Oval 91"/>
          <p:cNvSpPr/>
          <p:nvPr/>
        </p:nvSpPr>
        <p:spPr>
          <a:xfrm>
            <a:off x="6416675" y="3467100"/>
            <a:ext cx="360363" cy="360363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lin ang="27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1053" name="Oval 92"/>
          <p:cNvSpPr/>
          <p:nvPr/>
        </p:nvSpPr>
        <p:spPr>
          <a:xfrm>
            <a:off x="4175125" y="3467100"/>
            <a:ext cx="360363" cy="360363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lin ang="27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1054" name="AutoShape 93"/>
          <p:cNvSpPr>
            <a:spLocks noChangeArrowheads="1"/>
          </p:cNvSpPr>
          <p:nvPr/>
        </p:nvSpPr>
        <p:spPr bwMode="auto">
          <a:xfrm>
            <a:off x="1028700" y="5592763"/>
            <a:ext cx="6653213" cy="887413"/>
          </a:xfrm>
          <a:prstGeom prst="wedgeRectCallout">
            <a:avLst>
              <a:gd name="adj1" fmla="val -43413"/>
              <a:gd name="adj2" fmla="val -98278"/>
            </a:avLst>
          </a:prstGeom>
          <a:solidFill>
            <a:schemeClr val="bg1"/>
          </a:solidFill>
          <a:ln w="28575" cmpd="sng">
            <a:solidFill>
              <a:schemeClr val="tx1"/>
            </a:solidFill>
            <a:miter lim="800000"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排序每组数时，比较操作的次数为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5(5-1)/2=10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次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总共需要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10*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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/5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次比较操作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74846" name="Oval 95"/>
          <p:cNvSpPr/>
          <p:nvPr/>
        </p:nvSpPr>
        <p:spPr>
          <a:xfrm>
            <a:off x="7812088" y="2133600"/>
            <a:ext cx="360362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4847" name="Oval 96"/>
          <p:cNvSpPr/>
          <p:nvPr/>
        </p:nvSpPr>
        <p:spPr>
          <a:xfrm>
            <a:off x="7812088" y="2781300"/>
            <a:ext cx="360362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4848" name="Oval 97"/>
          <p:cNvSpPr/>
          <p:nvPr/>
        </p:nvSpPr>
        <p:spPr>
          <a:xfrm>
            <a:off x="7812088" y="3500438"/>
            <a:ext cx="360362" cy="360362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0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0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0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0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0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40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0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40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40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40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40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40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4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4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4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41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4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4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4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41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4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4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4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4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4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4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4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000"/>
                                        <p:tgtEl>
                                          <p:spTgt spid="4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0"/>
                                        <p:tgtEl>
                                          <p:spTgt spid="4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000"/>
                                        <p:tgtEl>
                                          <p:spTgt spid="4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4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4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000"/>
                                        <p:tgtEl>
                                          <p:spTgt spid="4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000"/>
                                        <p:tgtEl>
                                          <p:spTgt spid="4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000"/>
                                        <p:tgtEl>
                                          <p:spTgt spid="4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2000"/>
                                        <p:tgtEl>
                                          <p:spTgt spid="4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000"/>
                                        <p:tgtEl>
                                          <p:spTgt spid="4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4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2000"/>
                                        <p:tgtEl>
                                          <p:spTgt spid="4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2000"/>
                                        <p:tgtEl>
                                          <p:spTgt spid="4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000"/>
                                        <p:tgtEl>
                                          <p:spTgt spid="4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45" grpId="0" animBg="1"/>
      <p:bldP spid="41046" grpId="0" animBg="1"/>
      <p:bldP spid="41047" grpId="0" animBg="1"/>
      <p:bldP spid="41048" grpId="0" animBg="1"/>
      <p:bldP spid="41049" grpId="0" animBg="1"/>
      <p:bldP spid="41050" grpId="0" animBg="1"/>
      <p:bldP spid="41051" grpId="0" animBg="1"/>
      <p:bldP spid="41052" grpId="0" animBg="1"/>
      <p:bldP spid="41053" grpId="0" animBg="1"/>
      <p:bldP spid="4105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Oval 2"/>
          <p:cNvSpPr/>
          <p:nvPr/>
        </p:nvSpPr>
        <p:spPr>
          <a:xfrm>
            <a:off x="7164388" y="2133600"/>
            <a:ext cx="360362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5779" name="Oval 3"/>
          <p:cNvSpPr/>
          <p:nvPr/>
        </p:nvSpPr>
        <p:spPr>
          <a:xfrm>
            <a:off x="7164388" y="2798763"/>
            <a:ext cx="360362" cy="360362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5780" name="Oval 4"/>
          <p:cNvSpPr/>
          <p:nvPr/>
        </p:nvSpPr>
        <p:spPr>
          <a:xfrm>
            <a:off x="7164388" y="3465513"/>
            <a:ext cx="360362" cy="360362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lin ang="27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5781" name="Oval 5"/>
          <p:cNvSpPr/>
          <p:nvPr/>
        </p:nvSpPr>
        <p:spPr>
          <a:xfrm>
            <a:off x="7164388" y="4130675"/>
            <a:ext cx="360362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5782" name="Oval 6"/>
          <p:cNvSpPr/>
          <p:nvPr/>
        </p:nvSpPr>
        <p:spPr>
          <a:xfrm>
            <a:off x="7164388" y="4797425"/>
            <a:ext cx="360362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cxnSp>
        <p:nvCxnSpPr>
          <p:cNvPr id="75783" name="AutoShape 7"/>
          <p:cNvCxnSpPr>
            <a:stCxn id="75779" idx="6"/>
            <a:endCxn id="75778" idx="2"/>
          </p:cNvCxnSpPr>
          <p:nvPr/>
        </p:nvCxnSpPr>
        <p:spPr>
          <a:xfrm flipH="1" flipV="1">
            <a:off x="7164388" y="2314575"/>
            <a:ext cx="360362" cy="665163"/>
          </a:xfrm>
          <a:prstGeom prst="curvedConnector5">
            <a:avLst>
              <a:gd name="adj1" fmla="val -62995"/>
              <a:gd name="adj2" fmla="val 5035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75784" name="AutoShape 8"/>
          <p:cNvCxnSpPr>
            <a:stCxn id="75782" idx="6"/>
            <a:endCxn id="75781" idx="2"/>
          </p:cNvCxnSpPr>
          <p:nvPr/>
        </p:nvCxnSpPr>
        <p:spPr>
          <a:xfrm flipH="1" flipV="1">
            <a:off x="7164388" y="4311650"/>
            <a:ext cx="360362" cy="666750"/>
          </a:xfrm>
          <a:prstGeom prst="curvedConnector5">
            <a:avLst>
              <a:gd name="adj1" fmla="val -62995"/>
              <a:gd name="adj2" fmla="val 5023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75785" name="AutoShape 9"/>
          <p:cNvCxnSpPr>
            <a:stCxn id="75780" idx="6"/>
            <a:endCxn id="75779" idx="2"/>
          </p:cNvCxnSpPr>
          <p:nvPr/>
        </p:nvCxnSpPr>
        <p:spPr>
          <a:xfrm flipH="1" flipV="1">
            <a:off x="7164388" y="2979738"/>
            <a:ext cx="360362" cy="666750"/>
          </a:xfrm>
          <a:prstGeom prst="curvedConnector5">
            <a:avLst>
              <a:gd name="adj1" fmla="val -62995"/>
              <a:gd name="adj2" fmla="val 5023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75786" name="AutoShape 10"/>
          <p:cNvCxnSpPr>
            <a:stCxn id="75781" idx="6"/>
            <a:endCxn id="75780" idx="2"/>
          </p:cNvCxnSpPr>
          <p:nvPr/>
        </p:nvCxnSpPr>
        <p:spPr>
          <a:xfrm flipH="1" flipV="1">
            <a:off x="7164388" y="3646488"/>
            <a:ext cx="360362" cy="665162"/>
          </a:xfrm>
          <a:prstGeom prst="curvedConnector5">
            <a:avLst>
              <a:gd name="adj1" fmla="val -62995"/>
              <a:gd name="adj2" fmla="val 5035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41995" name="Rectangle 1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458200" cy="1143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第三步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  <a:r>
              <a:rPr kumimoji="0" lang="zh-TW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递归调用算法求得这些中位数的中位数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MoM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kumimoji="0" lang="zh-TW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5788" name="Oval 12"/>
          <p:cNvSpPr/>
          <p:nvPr/>
        </p:nvSpPr>
        <p:spPr>
          <a:xfrm>
            <a:off x="1187450" y="2133600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5789" name="Oval 13"/>
          <p:cNvSpPr/>
          <p:nvPr/>
        </p:nvSpPr>
        <p:spPr>
          <a:xfrm>
            <a:off x="1187450" y="2798763"/>
            <a:ext cx="360363" cy="360362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5790" name="Oval 14"/>
          <p:cNvSpPr/>
          <p:nvPr/>
        </p:nvSpPr>
        <p:spPr>
          <a:xfrm>
            <a:off x="1187450" y="3465513"/>
            <a:ext cx="360363" cy="360362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lin ang="27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5791" name="Oval 15"/>
          <p:cNvSpPr/>
          <p:nvPr/>
        </p:nvSpPr>
        <p:spPr>
          <a:xfrm>
            <a:off x="1187450" y="4130675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5792" name="Oval 16"/>
          <p:cNvSpPr/>
          <p:nvPr/>
        </p:nvSpPr>
        <p:spPr>
          <a:xfrm>
            <a:off x="1187450" y="4797425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cxnSp>
        <p:nvCxnSpPr>
          <p:cNvPr id="75793" name="AutoShape 17"/>
          <p:cNvCxnSpPr>
            <a:stCxn id="75789" idx="6"/>
            <a:endCxn id="75788" idx="2"/>
          </p:cNvCxnSpPr>
          <p:nvPr/>
        </p:nvCxnSpPr>
        <p:spPr>
          <a:xfrm flipH="1" flipV="1">
            <a:off x="1187450" y="2314575"/>
            <a:ext cx="360363" cy="665163"/>
          </a:xfrm>
          <a:prstGeom prst="curvedConnector5">
            <a:avLst>
              <a:gd name="adj1" fmla="val -62995"/>
              <a:gd name="adj2" fmla="val 5035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75794" name="AutoShape 18"/>
          <p:cNvCxnSpPr>
            <a:stCxn id="75792" idx="6"/>
            <a:endCxn id="75791" idx="2"/>
          </p:cNvCxnSpPr>
          <p:nvPr/>
        </p:nvCxnSpPr>
        <p:spPr>
          <a:xfrm flipH="1" flipV="1">
            <a:off x="1187450" y="4311650"/>
            <a:ext cx="360363" cy="666750"/>
          </a:xfrm>
          <a:prstGeom prst="curvedConnector5">
            <a:avLst>
              <a:gd name="adj1" fmla="val -62995"/>
              <a:gd name="adj2" fmla="val 5023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75795" name="AutoShape 19"/>
          <p:cNvCxnSpPr>
            <a:stCxn id="75790" idx="6"/>
            <a:endCxn id="75789" idx="2"/>
          </p:cNvCxnSpPr>
          <p:nvPr/>
        </p:nvCxnSpPr>
        <p:spPr>
          <a:xfrm flipH="1" flipV="1">
            <a:off x="1187450" y="2979738"/>
            <a:ext cx="360363" cy="666750"/>
          </a:xfrm>
          <a:prstGeom prst="curvedConnector5">
            <a:avLst>
              <a:gd name="adj1" fmla="val -62995"/>
              <a:gd name="adj2" fmla="val 5023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75796" name="AutoShape 20"/>
          <p:cNvCxnSpPr>
            <a:stCxn id="75791" idx="6"/>
            <a:endCxn id="75790" idx="2"/>
          </p:cNvCxnSpPr>
          <p:nvPr/>
        </p:nvCxnSpPr>
        <p:spPr>
          <a:xfrm flipH="1" flipV="1">
            <a:off x="1187450" y="3646488"/>
            <a:ext cx="360363" cy="665162"/>
          </a:xfrm>
          <a:prstGeom prst="curvedConnector5">
            <a:avLst>
              <a:gd name="adj1" fmla="val -62995"/>
              <a:gd name="adj2" fmla="val 5035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75797" name="Oval 21"/>
          <p:cNvSpPr/>
          <p:nvPr/>
        </p:nvSpPr>
        <p:spPr>
          <a:xfrm>
            <a:off x="1933575" y="2133600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5798" name="Oval 22"/>
          <p:cNvSpPr/>
          <p:nvPr/>
        </p:nvSpPr>
        <p:spPr>
          <a:xfrm>
            <a:off x="1933575" y="2798763"/>
            <a:ext cx="360363" cy="360362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5799" name="Oval 23"/>
          <p:cNvSpPr/>
          <p:nvPr/>
        </p:nvSpPr>
        <p:spPr>
          <a:xfrm>
            <a:off x="1933575" y="3465513"/>
            <a:ext cx="360363" cy="360362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lin ang="27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5800" name="Oval 24"/>
          <p:cNvSpPr/>
          <p:nvPr/>
        </p:nvSpPr>
        <p:spPr>
          <a:xfrm>
            <a:off x="1933575" y="4130675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5801" name="Oval 25"/>
          <p:cNvSpPr/>
          <p:nvPr/>
        </p:nvSpPr>
        <p:spPr>
          <a:xfrm>
            <a:off x="1933575" y="4797425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cxnSp>
        <p:nvCxnSpPr>
          <p:cNvPr id="75802" name="AutoShape 26"/>
          <p:cNvCxnSpPr>
            <a:stCxn id="75798" idx="6"/>
            <a:endCxn id="75797" idx="2"/>
          </p:cNvCxnSpPr>
          <p:nvPr/>
        </p:nvCxnSpPr>
        <p:spPr>
          <a:xfrm flipH="1" flipV="1">
            <a:off x="1933575" y="2314575"/>
            <a:ext cx="360363" cy="665163"/>
          </a:xfrm>
          <a:prstGeom prst="curvedConnector5">
            <a:avLst>
              <a:gd name="adj1" fmla="val -62995"/>
              <a:gd name="adj2" fmla="val 5035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75803" name="AutoShape 27"/>
          <p:cNvCxnSpPr>
            <a:stCxn id="75801" idx="6"/>
            <a:endCxn id="75800" idx="2"/>
          </p:cNvCxnSpPr>
          <p:nvPr/>
        </p:nvCxnSpPr>
        <p:spPr>
          <a:xfrm flipH="1" flipV="1">
            <a:off x="1933575" y="4311650"/>
            <a:ext cx="360363" cy="666750"/>
          </a:xfrm>
          <a:prstGeom prst="curvedConnector5">
            <a:avLst>
              <a:gd name="adj1" fmla="val -62995"/>
              <a:gd name="adj2" fmla="val 5023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75804" name="AutoShape 28"/>
          <p:cNvCxnSpPr>
            <a:stCxn id="75799" idx="6"/>
            <a:endCxn id="75798" idx="2"/>
          </p:cNvCxnSpPr>
          <p:nvPr/>
        </p:nvCxnSpPr>
        <p:spPr>
          <a:xfrm flipH="1" flipV="1">
            <a:off x="1933575" y="2979738"/>
            <a:ext cx="360363" cy="666750"/>
          </a:xfrm>
          <a:prstGeom prst="curvedConnector5">
            <a:avLst>
              <a:gd name="adj1" fmla="val -62995"/>
              <a:gd name="adj2" fmla="val 5023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75805" name="AutoShape 29"/>
          <p:cNvCxnSpPr>
            <a:stCxn id="75800" idx="6"/>
            <a:endCxn id="75799" idx="2"/>
          </p:cNvCxnSpPr>
          <p:nvPr/>
        </p:nvCxnSpPr>
        <p:spPr>
          <a:xfrm flipH="1" flipV="1">
            <a:off x="1933575" y="3646488"/>
            <a:ext cx="360363" cy="665162"/>
          </a:xfrm>
          <a:prstGeom prst="curvedConnector5">
            <a:avLst>
              <a:gd name="adj1" fmla="val -62995"/>
              <a:gd name="adj2" fmla="val 5035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75806" name="Oval 30"/>
          <p:cNvSpPr/>
          <p:nvPr/>
        </p:nvSpPr>
        <p:spPr>
          <a:xfrm>
            <a:off x="5668963" y="2133600"/>
            <a:ext cx="360362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5807" name="Oval 31"/>
          <p:cNvSpPr/>
          <p:nvPr/>
        </p:nvSpPr>
        <p:spPr>
          <a:xfrm>
            <a:off x="5668963" y="2798763"/>
            <a:ext cx="360362" cy="360362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5808" name="Oval 32"/>
          <p:cNvSpPr/>
          <p:nvPr/>
        </p:nvSpPr>
        <p:spPr>
          <a:xfrm>
            <a:off x="5668963" y="3465513"/>
            <a:ext cx="360362" cy="360362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lin ang="27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5809" name="Oval 33"/>
          <p:cNvSpPr/>
          <p:nvPr/>
        </p:nvSpPr>
        <p:spPr>
          <a:xfrm>
            <a:off x="5668963" y="4130675"/>
            <a:ext cx="360362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5810" name="Oval 34"/>
          <p:cNvSpPr/>
          <p:nvPr/>
        </p:nvSpPr>
        <p:spPr>
          <a:xfrm>
            <a:off x="5668963" y="4797425"/>
            <a:ext cx="360362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cxnSp>
        <p:nvCxnSpPr>
          <p:cNvPr id="75811" name="AutoShape 35"/>
          <p:cNvCxnSpPr>
            <a:stCxn id="75807" idx="6"/>
            <a:endCxn id="75806" idx="2"/>
          </p:cNvCxnSpPr>
          <p:nvPr/>
        </p:nvCxnSpPr>
        <p:spPr>
          <a:xfrm flipH="1" flipV="1">
            <a:off x="5668963" y="2314575"/>
            <a:ext cx="360362" cy="665163"/>
          </a:xfrm>
          <a:prstGeom prst="curvedConnector5">
            <a:avLst>
              <a:gd name="adj1" fmla="val -62995"/>
              <a:gd name="adj2" fmla="val 5035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75812" name="AutoShape 36"/>
          <p:cNvCxnSpPr>
            <a:stCxn id="75810" idx="6"/>
            <a:endCxn id="75809" idx="2"/>
          </p:cNvCxnSpPr>
          <p:nvPr/>
        </p:nvCxnSpPr>
        <p:spPr>
          <a:xfrm flipH="1" flipV="1">
            <a:off x="5668963" y="4311650"/>
            <a:ext cx="360362" cy="666750"/>
          </a:xfrm>
          <a:prstGeom prst="curvedConnector5">
            <a:avLst>
              <a:gd name="adj1" fmla="val -62995"/>
              <a:gd name="adj2" fmla="val 5023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75813" name="AutoShape 37"/>
          <p:cNvCxnSpPr>
            <a:stCxn id="75808" idx="6"/>
            <a:endCxn id="75807" idx="2"/>
          </p:cNvCxnSpPr>
          <p:nvPr/>
        </p:nvCxnSpPr>
        <p:spPr>
          <a:xfrm flipH="1" flipV="1">
            <a:off x="5668963" y="2979738"/>
            <a:ext cx="360362" cy="666750"/>
          </a:xfrm>
          <a:prstGeom prst="curvedConnector5">
            <a:avLst>
              <a:gd name="adj1" fmla="val -62995"/>
              <a:gd name="adj2" fmla="val 5023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75814" name="AutoShape 38"/>
          <p:cNvCxnSpPr>
            <a:stCxn id="75809" idx="6"/>
            <a:endCxn id="75808" idx="2"/>
          </p:cNvCxnSpPr>
          <p:nvPr/>
        </p:nvCxnSpPr>
        <p:spPr>
          <a:xfrm flipH="1" flipV="1">
            <a:off x="5668963" y="3646488"/>
            <a:ext cx="360362" cy="665162"/>
          </a:xfrm>
          <a:prstGeom prst="curvedConnector5">
            <a:avLst>
              <a:gd name="adj1" fmla="val -62995"/>
              <a:gd name="adj2" fmla="val 5035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75815" name="Oval 39"/>
          <p:cNvSpPr/>
          <p:nvPr/>
        </p:nvSpPr>
        <p:spPr>
          <a:xfrm>
            <a:off x="3427413" y="2133600"/>
            <a:ext cx="360362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5816" name="Oval 40"/>
          <p:cNvSpPr/>
          <p:nvPr/>
        </p:nvSpPr>
        <p:spPr>
          <a:xfrm>
            <a:off x="3427413" y="2798763"/>
            <a:ext cx="360362" cy="360362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5817" name="Oval 41"/>
          <p:cNvSpPr/>
          <p:nvPr/>
        </p:nvSpPr>
        <p:spPr>
          <a:xfrm>
            <a:off x="3427413" y="3465513"/>
            <a:ext cx="360362" cy="360362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lin ang="27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5818" name="Oval 42"/>
          <p:cNvSpPr/>
          <p:nvPr/>
        </p:nvSpPr>
        <p:spPr>
          <a:xfrm>
            <a:off x="3427413" y="4130675"/>
            <a:ext cx="360362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5819" name="Oval 43"/>
          <p:cNvSpPr/>
          <p:nvPr/>
        </p:nvSpPr>
        <p:spPr>
          <a:xfrm>
            <a:off x="3427413" y="4797425"/>
            <a:ext cx="360362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cxnSp>
        <p:nvCxnSpPr>
          <p:cNvPr id="75820" name="AutoShape 44"/>
          <p:cNvCxnSpPr>
            <a:stCxn id="75816" idx="6"/>
            <a:endCxn id="75815" idx="2"/>
          </p:cNvCxnSpPr>
          <p:nvPr/>
        </p:nvCxnSpPr>
        <p:spPr>
          <a:xfrm flipH="1" flipV="1">
            <a:off x="3427413" y="2314575"/>
            <a:ext cx="360362" cy="665163"/>
          </a:xfrm>
          <a:prstGeom prst="curvedConnector5">
            <a:avLst>
              <a:gd name="adj1" fmla="val -62995"/>
              <a:gd name="adj2" fmla="val 5035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75821" name="AutoShape 45"/>
          <p:cNvCxnSpPr>
            <a:stCxn id="75819" idx="6"/>
            <a:endCxn id="75818" idx="2"/>
          </p:cNvCxnSpPr>
          <p:nvPr/>
        </p:nvCxnSpPr>
        <p:spPr>
          <a:xfrm flipH="1" flipV="1">
            <a:off x="3427413" y="4311650"/>
            <a:ext cx="360362" cy="666750"/>
          </a:xfrm>
          <a:prstGeom prst="curvedConnector5">
            <a:avLst>
              <a:gd name="adj1" fmla="val -62995"/>
              <a:gd name="adj2" fmla="val 5023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75822" name="AutoShape 46"/>
          <p:cNvCxnSpPr>
            <a:stCxn id="75817" idx="6"/>
            <a:endCxn id="75816" idx="2"/>
          </p:cNvCxnSpPr>
          <p:nvPr/>
        </p:nvCxnSpPr>
        <p:spPr>
          <a:xfrm flipH="1" flipV="1">
            <a:off x="3427413" y="2979738"/>
            <a:ext cx="360362" cy="666750"/>
          </a:xfrm>
          <a:prstGeom prst="curvedConnector5">
            <a:avLst>
              <a:gd name="adj1" fmla="val -62995"/>
              <a:gd name="adj2" fmla="val 5023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75823" name="AutoShape 47"/>
          <p:cNvCxnSpPr>
            <a:stCxn id="75818" idx="6"/>
            <a:endCxn id="75817" idx="2"/>
          </p:cNvCxnSpPr>
          <p:nvPr/>
        </p:nvCxnSpPr>
        <p:spPr>
          <a:xfrm flipH="1" flipV="1">
            <a:off x="3427413" y="3646488"/>
            <a:ext cx="360362" cy="665162"/>
          </a:xfrm>
          <a:prstGeom prst="curvedConnector5">
            <a:avLst>
              <a:gd name="adj1" fmla="val -62995"/>
              <a:gd name="adj2" fmla="val 5035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75824" name="Oval 48"/>
          <p:cNvSpPr/>
          <p:nvPr/>
        </p:nvSpPr>
        <p:spPr>
          <a:xfrm>
            <a:off x="4922838" y="2133600"/>
            <a:ext cx="360362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5825" name="Oval 49"/>
          <p:cNvSpPr/>
          <p:nvPr/>
        </p:nvSpPr>
        <p:spPr>
          <a:xfrm>
            <a:off x="4922838" y="2798763"/>
            <a:ext cx="360362" cy="360362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5826" name="Oval 50"/>
          <p:cNvSpPr/>
          <p:nvPr/>
        </p:nvSpPr>
        <p:spPr>
          <a:xfrm>
            <a:off x="4922838" y="3465513"/>
            <a:ext cx="360362" cy="360362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lin ang="27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5827" name="Oval 51"/>
          <p:cNvSpPr/>
          <p:nvPr/>
        </p:nvSpPr>
        <p:spPr>
          <a:xfrm>
            <a:off x="4922838" y="4130675"/>
            <a:ext cx="360362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5828" name="Oval 52"/>
          <p:cNvSpPr/>
          <p:nvPr/>
        </p:nvSpPr>
        <p:spPr>
          <a:xfrm>
            <a:off x="4922838" y="4797425"/>
            <a:ext cx="360362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cxnSp>
        <p:nvCxnSpPr>
          <p:cNvPr id="75829" name="AutoShape 53"/>
          <p:cNvCxnSpPr>
            <a:stCxn id="75825" idx="6"/>
            <a:endCxn id="75824" idx="2"/>
          </p:cNvCxnSpPr>
          <p:nvPr/>
        </p:nvCxnSpPr>
        <p:spPr>
          <a:xfrm flipH="1" flipV="1">
            <a:off x="4922838" y="2314575"/>
            <a:ext cx="360362" cy="665163"/>
          </a:xfrm>
          <a:prstGeom prst="curvedConnector5">
            <a:avLst>
              <a:gd name="adj1" fmla="val -62995"/>
              <a:gd name="adj2" fmla="val 5035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75830" name="AutoShape 54"/>
          <p:cNvCxnSpPr>
            <a:stCxn id="75828" idx="6"/>
            <a:endCxn id="75827" idx="2"/>
          </p:cNvCxnSpPr>
          <p:nvPr/>
        </p:nvCxnSpPr>
        <p:spPr>
          <a:xfrm flipH="1" flipV="1">
            <a:off x="4922838" y="4311650"/>
            <a:ext cx="360362" cy="666750"/>
          </a:xfrm>
          <a:prstGeom prst="curvedConnector5">
            <a:avLst>
              <a:gd name="adj1" fmla="val -62995"/>
              <a:gd name="adj2" fmla="val 5023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75831" name="AutoShape 55"/>
          <p:cNvCxnSpPr>
            <a:stCxn id="75826" idx="6"/>
            <a:endCxn id="75825" idx="2"/>
          </p:cNvCxnSpPr>
          <p:nvPr/>
        </p:nvCxnSpPr>
        <p:spPr>
          <a:xfrm flipH="1" flipV="1">
            <a:off x="4922838" y="2979738"/>
            <a:ext cx="360362" cy="666750"/>
          </a:xfrm>
          <a:prstGeom prst="curvedConnector5">
            <a:avLst>
              <a:gd name="adj1" fmla="val -62995"/>
              <a:gd name="adj2" fmla="val 5023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75832" name="AutoShape 56"/>
          <p:cNvCxnSpPr>
            <a:stCxn id="75827" idx="6"/>
            <a:endCxn id="75826" idx="2"/>
          </p:cNvCxnSpPr>
          <p:nvPr/>
        </p:nvCxnSpPr>
        <p:spPr>
          <a:xfrm flipH="1" flipV="1">
            <a:off x="4922838" y="3646488"/>
            <a:ext cx="360362" cy="665162"/>
          </a:xfrm>
          <a:prstGeom prst="curvedConnector5">
            <a:avLst>
              <a:gd name="adj1" fmla="val -62995"/>
              <a:gd name="adj2" fmla="val 5035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75833" name="Oval 57"/>
          <p:cNvSpPr/>
          <p:nvPr/>
        </p:nvSpPr>
        <p:spPr>
          <a:xfrm>
            <a:off x="2681288" y="2133600"/>
            <a:ext cx="360362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5834" name="Oval 58"/>
          <p:cNvSpPr/>
          <p:nvPr/>
        </p:nvSpPr>
        <p:spPr>
          <a:xfrm>
            <a:off x="2681288" y="2798763"/>
            <a:ext cx="360362" cy="360362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5835" name="Oval 59"/>
          <p:cNvSpPr/>
          <p:nvPr/>
        </p:nvSpPr>
        <p:spPr>
          <a:xfrm>
            <a:off x="2681288" y="3465513"/>
            <a:ext cx="360362" cy="360362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lin ang="27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5836" name="Oval 60"/>
          <p:cNvSpPr/>
          <p:nvPr/>
        </p:nvSpPr>
        <p:spPr>
          <a:xfrm>
            <a:off x="2681288" y="4130675"/>
            <a:ext cx="360362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5837" name="Oval 61"/>
          <p:cNvSpPr/>
          <p:nvPr/>
        </p:nvSpPr>
        <p:spPr>
          <a:xfrm>
            <a:off x="2681288" y="4797425"/>
            <a:ext cx="360362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cxnSp>
        <p:nvCxnSpPr>
          <p:cNvPr id="75838" name="AutoShape 62"/>
          <p:cNvCxnSpPr>
            <a:stCxn id="75834" idx="6"/>
            <a:endCxn id="75833" idx="2"/>
          </p:cNvCxnSpPr>
          <p:nvPr/>
        </p:nvCxnSpPr>
        <p:spPr>
          <a:xfrm flipH="1" flipV="1">
            <a:off x="2681288" y="2314575"/>
            <a:ext cx="360362" cy="665163"/>
          </a:xfrm>
          <a:prstGeom prst="curvedConnector5">
            <a:avLst>
              <a:gd name="adj1" fmla="val -62995"/>
              <a:gd name="adj2" fmla="val 5035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75839" name="AutoShape 63"/>
          <p:cNvCxnSpPr>
            <a:stCxn id="75837" idx="6"/>
            <a:endCxn id="75836" idx="2"/>
          </p:cNvCxnSpPr>
          <p:nvPr/>
        </p:nvCxnSpPr>
        <p:spPr>
          <a:xfrm flipH="1" flipV="1">
            <a:off x="2681288" y="4311650"/>
            <a:ext cx="360362" cy="666750"/>
          </a:xfrm>
          <a:prstGeom prst="curvedConnector5">
            <a:avLst>
              <a:gd name="adj1" fmla="val -62995"/>
              <a:gd name="adj2" fmla="val 5023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75840" name="AutoShape 64"/>
          <p:cNvCxnSpPr>
            <a:stCxn id="75835" idx="6"/>
            <a:endCxn id="75834" idx="2"/>
          </p:cNvCxnSpPr>
          <p:nvPr/>
        </p:nvCxnSpPr>
        <p:spPr>
          <a:xfrm flipH="1" flipV="1">
            <a:off x="2681288" y="2979738"/>
            <a:ext cx="360362" cy="666750"/>
          </a:xfrm>
          <a:prstGeom prst="curvedConnector5">
            <a:avLst>
              <a:gd name="adj1" fmla="val -62995"/>
              <a:gd name="adj2" fmla="val 5023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75841" name="AutoShape 65"/>
          <p:cNvCxnSpPr>
            <a:stCxn id="75836" idx="6"/>
            <a:endCxn id="75835" idx="2"/>
          </p:cNvCxnSpPr>
          <p:nvPr/>
        </p:nvCxnSpPr>
        <p:spPr>
          <a:xfrm flipH="1" flipV="1">
            <a:off x="2681288" y="3646488"/>
            <a:ext cx="360362" cy="665162"/>
          </a:xfrm>
          <a:prstGeom prst="curvedConnector5">
            <a:avLst>
              <a:gd name="adj1" fmla="val -62995"/>
              <a:gd name="adj2" fmla="val 5035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75842" name="Oval 66"/>
          <p:cNvSpPr/>
          <p:nvPr/>
        </p:nvSpPr>
        <p:spPr>
          <a:xfrm>
            <a:off x="6416675" y="2133600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5843" name="Oval 67"/>
          <p:cNvSpPr/>
          <p:nvPr/>
        </p:nvSpPr>
        <p:spPr>
          <a:xfrm>
            <a:off x="6416675" y="2798763"/>
            <a:ext cx="360363" cy="360362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5844" name="Oval 68"/>
          <p:cNvSpPr/>
          <p:nvPr/>
        </p:nvSpPr>
        <p:spPr>
          <a:xfrm>
            <a:off x="6416675" y="3465513"/>
            <a:ext cx="360363" cy="360362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lin ang="27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5845" name="Oval 69"/>
          <p:cNvSpPr/>
          <p:nvPr/>
        </p:nvSpPr>
        <p:spPr>
          <a:xfrm>
            <a:off x="6416675" y="4130675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5846" name="Oval 70"/>
          <p:cNvSpPr/>
          <p:nvPr/>
        </p:nvSpPr>
        <p:spPr>
          <a:xfrm>
            <a:off x="6416675" y="4797425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cxnSp>
        <p:nvCxnSpPr>
          <p:cNvPr id="75847" name="AutoShape 71"/>
          <p:cNvCxnSpPr>
            <a:stCxn id="75843" idx="6"/>
            <a:endCxn id="75842" idx="2"/>
          </p:cNvCxnSpPr>
          <p:nvPr/>
        </p:nvCxnSpPr>
        <p:spPr>
          <a:xfrm flipH="1" flipV="1">
            <a:off x="6416675" y="2314575"/>
            <a:ext cx="360363" cy="665163"/>
          </a:xfrm>
          <a:prstGeom prst="curvedConnector5">
            <a:avLst>
              <a:gd name="adj1" fmla="val -62995"/>
              <a:gd name="adj2" fmla="val 5035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75848" name="AutoShape 72"/>
          <p:cNvCxnSpPr>
            <a:stCxn id="75846" idx="6"/>
            <a:endCxn id="75845" idx="2"/>
          </p:cNvCxnSpPr>
          <p:nvPr/>
        </p:nvCxnSpPr>
        <p:spPr>
          <a:xfrm flipH="1" flipV="1">
            <a:off x="6416675" y="4311650"/>
            <a:ext cx="360363" cy="666750"/>
          </a:xfrm>
          <a:prstGeom prst="curvedConnector5">
            <a:avLst>
              <a:gd name="adj1" fmla="val -62995"/>
              <a:gd name="adj2" fmla="val 5023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75849" name="AutoShape 73"/>
          <p:cNvCxnSpPr>
            <a:stCxn id="75844" idx="6"/>
            <a:endCxn id="75843" idx="2"/>
          </p:cNvCxnSpPr>
          <p:nvPr/>
        </p:nvCxnSpPr>
        <p:spPr>
          <a:xfrm flipH="1" flipV="1">
            <a:off x="6416675" y="2979738"/>
            <a:ext cx="360363" cy="666750"/>
          </a:xfrm>
          <a:prstGeom prst="curvedConnector5">
            <a:avLst>
              <a:gd name="adj1" fmla="val -62995"/>
              <a:gd name="adj2" fmla="val 5023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75850" name="AutoShape 74"/>
          <p:cNvCxnSpPr>
            <a:stCxn id="75845" idx="6"/>
            <a:endCxn id="75844" idx="2"/>
          </p:cNvCxnSpPr>
          <p:nvPr/>
        </p:nvCxnSpPr>
        <p:spPr>
          <a:xfrm flipH="1" flipV="1">
            <a:off x="6416675" y="3646488"/>
            <a:ext cx="360363" cy="665162"/>
          </a:xfrm>
          <a:prstGeom prst="curvedConnector5">
            <a:avLst>
              <a:gd name="adj1" fmla="val -62995"/>
              <a:gd name="adj2" fmla="val 5035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75851" name="Oval 75"/>
          <p:cNvSpPr/>
          <p:nvPr/>
        </p:nvSpPr>
        <p:spPr>
          <a:xfrm>
            <a:off x="4175125" y="2133600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5852" name="Oval 76"/>
          <p:cNvSpPr/>
          <p:nvPr/>
        </p:nvSpPr>
        <p:spPr>
          <a:xfrm>
            <a:off x="4175125" y="2798763"/>
            <a:ext cx="360363" cy="360362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5853" name="Oval 77"/>
          <p:cNvSpPr/>
          <p:nvPr/>
        </p:nvSpPr>
        <p:spPr>
          <a:xfrm>
            <a:off x="4175125" y="3465513"/>
            <a:ext cx="360363" cy="360362"/>
          </a:xfrm>
          <a:prstGeom prst="ellipse">
            <a:avLst/>
          </a:prstGeom>
          <a:gradFill rotWithShape="1">
            <a:gsLst>
              <a:gs pos="0">
                <a:srgbClr val="FF3300"/>
              </a:gs>
              <a:gs pos="100000">
                <a:srgbClr val="761800"/>
              </a:gs>
            </a:gsLst>
            <a:lin ang="27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5854" name="Oval 78"/>
          <p:cNvSpPr/>
          <p:nvPr/>
        </p:nvSpPr>
        <p:spPr>
          <a:xfrm>
            <a:off x="4175125" y="4130675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5855" name="Oval 79"/>
          <p:cNvSpPr/>
          <p:nvPr/>
        </p:nvSpPr>
        <p:spPr>
          <a:xfrm>
            <a:off x="4175125" y="4797425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cxnSp>
        <p:nvCxnSpPr>
          <p:cNvPr id="75856" name="AutoShape 80"/>
          <p:cNvCxnSpPr>
            <a:stCxn id="75852" idx="6"/>
            <a:endCxn id="75851" idx="2"/>
          </p:cNvCxnSpPr>
          <p:nvPr/>
        </p:nvCxnSpPr>
        <p:spPr>
          <a:xfrm flipH="1" flipV="1">
            <a:off x="4175125" y="2314575"/>
            <a:ext cx="360363" cy="665163"/>
          </a:xfrm>
          <a:prstGeom prst="curvedConnector5">
            <a:avLst>
              <a:gd name="adj1" fmla="val -62995"/>
              <a:gd name="adj2" fmla="val 5035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75857" name="AutoShape 81"/>
          <p:cNvCxnSpPr>
            <a:stCxn id="75855" idx="6"/>
            <a:endCxn id="75854" idx="2"/>
          </p:cNvCxnSpPr>
          <p:nvPr/>
        </p:nvCxnSpPr>
        <p:spPr>
          <a:xfrm flipH="1" flipV="1">
            <a:off x="4175125" y="4311650"/>
            <a:ext cx="360363" cy="666750"/>
          </a:xfrm>
          <a:prstGeom prst="curvedConnector5">
            <a:avLst>
              <a:gd name="adj1" fmla="val -62995"/>
              <a:gd name="adj2" fmla="val 5023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75858" name="AutoShape 82"/>
          <p:cNvCxnSpPr>
            <a:stCxn id="75853" idx="6"/>
            <a:endCxn id="75852" idx="2"/>
          </p:cNvCxnSpPr>
          <p:nvPr/>
        </p:nvCxnSpPr>
        <p:spPr>
          <a:xfrm flipH="1" flipV="1">
            <a:off x="4175125" y="2979738"/>
            <a:ext cx="360363" cy="666750"/>
          </a:xfrm>
          <a:prstGeom prst="curvedConnector5">
            <a:avLst>
              <a:gd name="adj1" fmla="val -62995"/>
              <a:gd name="adj2" fmla="val 5023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75859" name="AutoShape 83"/>
          <p:cNvCxnSpPr>
            <a:stCxn id="75854" idx="6"/>
            <a:endCxn id="75853" idx="2"/>
          </p:cNvCxnSpPr>
          <p:nvPr/>
        </p:nvCxnSpPr>
        <p:spPr>
          <a:xfrm flipH="1" flipV="1">
            <a:off x="4175125" y="3646488"/>
            <a:ext cx="360363" cy="665162"/>
          </a:xfrm>
          <a:prstGeom prst="curvedConnector5">
            <a:avLst>
              <a:gd name="adj1" fmla="val -62995"/>
              <a:gd name="adj2" fmla="val 5035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2068" name="AutoShape 84"/>
          <p:cNvCxnSpPr>
            <a:stCxn id="75780" idx="0"/>
            <a:endCxn id="75853" idx="0"/>
          </p:cNvCxnSpPr>
          <p:nvPr/>
        </p:nvCxnSpPr>
        <p:spPr>
          <a:xfrm rot="-5400000" flipH="1" flipV="1">
            <a:off x="5849938" y="1971675"/>
            <a:ext cx="1587" cy="2989263"/>
          </a:xfrm>
          <a:prstGeom prst="curvedConnector3">
            <a:avLst>
              <a:gd name="adj1" fmla="val -57700014"/>
            </a:avLst>
          </a:prstGeom>
          <a:ln w="38100" cap="flat" cmpd="sng">
            <a:solidFill>
              <a:srgbClr val="990099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2069" name="AutoShape 85"/>
          <p:cNvCxnSpPr>
            <a:stCxn id="75844" idx="0"/>
            <a:endCxn id="75853" idx="0"/>
          </p:cNvCxnSpPr>
          <p:nvPr/>
        </p:nvCxnSpPr>
        <p:spPr>
          <a:xfrm rot="-5400000" flipH="1" flipV="1">
            <a:off x="5475288" y="2344738"/>
            <a:ext cx="1587" cy="2241550"/>
          </a:xfrm>
          <a:prstGeom prst="curvedConnector3">
            <a:avLst>
              <a:gd name="adj1" fmla="val -42900014"/>
            </a:avLst>
          </a:prstGeom>
          <a:ln w="38100" cap="flat" cmpd="sng">
            <a:solidFill>
              <a:srgbClr val="990099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2070" name="AutoShape 86"/>
          <p:cNvCxnSpPr>
            <a:stCxn id="75808" idx="0"/>
            <a:endCxn id="75853" idx="0"/>
          </p:cNvCxnSpPr>
          <p:nvPr/>
        </p:nvCxnSpPr>
        <p:spPr>
          <a:xfrm rot="-5400000" flipH="1" flipV="1">
            <a:off x="5102225" y="2719388"/>
            <a:ext cx="1588" cy="1493837"/>
          </a:xfrm>
          <a:prstGeom prst="curvedConnector3">
            <a:avLst>
              <a:gd name="adj1" fmla="val -27900009"/>
            </a:avLst>
          </a:prstGeom>
          <a:ln w="38100" cap="flat" cmpd="sng">
            <a:solidFill>
              <a:srgbClr val="990099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2071" name="AutoShape 87"/>
          <p:cNvCxnSpPr>
            <a:stCxn id="75826" idx="0"/>
            <a:endCxn id="75853" idx="0"/>
          </p:cNvCxnSpPr>
          <p:nvPr/>
        </p:nvCxnSpPr>
        <p:spPr>
          <a:xfrm rot="-5400000" flipH="1" flipV="1">
            <a:off x="4729163" y="3092450"/>
            <a:ext cx="1587" cy="747713"/>
          </a:xfrm>
          <a:prstGeom prst="curvedConnector3">
            <a:avLst>
              <a:gd name="adj1" fmla="val -14400005"/>
            </a:avLst>
          </a:prstGeom>
          <a:ln w="38100" cap="flat" cmpd="sng">
            <a:solidFill>
              <a:srgbClr val="990099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2072" name="AutoShape 88"/>
          <p:cNvCxnSpPr>
            <a:stCxn id="75853" idx="4"/>
            <a:endCxn id="75817" idx="4"/>
          </p:cNvCxnSpPr>
          <p:nvPr/>
        </p:nvCxnSpPr>
        <p:spPr>
          <a:xfrm rot="5400000">
            <a:off x="3981450" y="3452813"/>
            <a:ext cx="1588" cy="747712"/>
          </a:xfrm>
          <a:prstGeom prst="curvedConnector3">
            <a:avLst>
              <a:gd name="adj1" fmla="val 14300005"/>
            </a:avLst>
          </a:prstGeom>
          <a:ln w="38100" cap="flat" cmpd="sng">
            <a:solidFill>
              <a:srgbClr val="990099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2073" name="AutoShape 89"/>
          <p:cNvCxnSpPr>
            <a:stCxn id="75853" idx="4"/>
            <a:endCxn id="75835" idx="4"/>
          </p:cNvCxnSpPr>
          <p:nvPr/>
        </p:nvCxnSpPr>
        <p:spPr>
          <a:xfrm rot="5400000">
            <a:off x="3608388" y="3079750"/>
            <a:ext cx="1587" cy="1493838"/>
          </a:xfrm>
          <a:prstGeom prst="curvedConnector3">
            <a:avLst>
              <a:gd name="adj1" fmla="val 26600009"/>
            </a:avLst>
          </a:prstGeom>
          <a:ln w="38100" cap="flat" cmpd="sng">
            <a:solidFill>
              <a:srgbClr val="990099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2074" name="AutoShape 90"/>
          <p:cNvCxnSpPr>
            <a:stCxn id="75853" idx="4"/>
            <a:endCxn id="75799" idx="4"/>
          </p:cNvCxnSpPr>
          <p:nvPr/>
        </p:nvCxnSpPr>
        <p:spPr>
          <a:xfrm rot="5400000">
            <a:off x="3233738" y="2705100"/>
            <a:ext cx="1587" cy="2241550"/>
          </a:xfrm>
          <a:prstGeom prst="curvedConnector3">
            <a:avLst>
              <a:gd name="adj1" fmla="val 40700014"/>
            </a:avLst>
          </a:prstGeom>
          <a:ln w="38100" cap="flat" cmpd="sng">
            <a:solidFill>
              <a:srgbClr val="990099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2075" name="AutoShape 91"/>
          <p:cNvCxnSpPr>
            <a:stCxn id="75853" idx="4"/>
            <a:endCxn id="75790" idx="4"/>
          </p:cNvCxnSpPr>
          <p:nvPr/>
        </p:nvCxnSpPr>
        <p:spPr>
          <a:xfrm rot="5400000">
            <a:off x="2860675" y="2332038"/>
            <a:ext cx="1588" cy="2987675"/>
          </a:xfrm>
          <a:prstGeom prst="curvedConnector3">
            <a:avLst>
              <a:gd name="adj1" fmla="val 56900014"/>
            </a:avLst>
          </a:prstGeom>
          <a:ln w="38100" cap="flat" cmpd="sng">
            <a:solidFill>
              <a:srgbClr val="990099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42076" name="AutoShape 92"/>
          <p:cNvSpPr>
            <a:spLocks noChangeArrowheads="1"/>
          </p:cNvSpPr>
          <p:nvPr/>
        </p:nvSpPr>
        <p:spPr bwMode="auto">
          <a:xfrm>
            <a:off x="1042988" y="5589588"/>
            <a:ext cx="3224213" cy="503238"/>
          </a:xfrm>
          <a:prstGeom prst="wedgeRectCallout">
            <a:avLst>
              <a:gd name="adj1" fmla="val 56359"/>
              <a:gd name="adj2" fmla="val -399210"/>
            </a:avLst>
          </a:prstGeom>
          <a:solidFill>
            <a:schemeClr val="bg1"/>
          </a:solidFill>
          <a:ln w="28575" cmpd="sng">
            <a:solidFill>
              <a:schemeClr val="tx1"/>
            </a:solidFill>
            <a:miter lim="800000"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时间复杂性：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T(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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/5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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5869" name="Oval 93"/>
          <p:cNvSpPr/>
          <p:nvPr/>
        </p:nvSpPr>
        <p:spPr>
          <a:xfrm>
            <a:off x="7885113" y="2133600"/>
            <a:ext cx="360362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5870" name="Oval 94"/>
          <p:cNvSpPr/>
          <p:nvPr/>
        </p:nvSpPr>
        <p:spPr>
          <a:xfrm>
            <a:off x="7885113" y="2781300"/>
            <a:ext cx="360362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5871" name="Oval 95"/>
          <p:cNvSpPr/>
          <p:nvPr/>
        </p:nvSpPr>
        <p:spPr>
          <a:xfrm>
            <a:off x="7885113" y="3500438"/>
            <a:ext cx="360362" cy="360362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2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2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2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2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7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第四步</a:t>
            </a: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用</a:t>
            </a: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MoM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完成划分</a:t>
            </a: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6803" name="Oval 3"/>
          <p:cNvSpPr/>
          <p:nvPr/>
        </p:nvSpPr>
        <p:spPr>
          <a:xfrm>
            <a:off x="4175125" y="3465513"/>
            <a:ext cx="360363" cy="360362"/>
          </a:xfrm>
          <a:prstGeom prst="ellipse">
            <a:avLst/>
          </a:prstGeom>
          <a:gradFill rotWithShape="1">
            <a:gsLst>
              <a:gs pos="0">
                <a:srgbClr val="FF3300"/>
              </a:gs>
              <a:gs pos="100000">
                <a:srgbClr val="761800"/>
              </a:gs>
            </a:gsLst>
            <a:lin ang="27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6804" name="Oval 4"/>
          <p:cNvSpPr/>
          <p:nvPr/>
        </p:nvSpPr>
        <p:spPr>
          <a:xfrm>
            <a:off x="1116013" y="2205038"/>
            <a:ext cx="2879725" cy="2879725"/>
          </a:xfrm>
          <a:prstGeom prst="ellipse">
            <a:avLst/>
          </a:prstGeom>
          <a:gradFill rotWithShape="1">
            <a:gsLst>
              <a:gs pos="0">
                <a:srgbClr val="66CCFF"/>
              </a:gs>
              <a:gs pos="100000">
                <a:srgbClr val="2F5E76"/>
              </a:gs>
            </a:gsLst>
            <a:lin ang="27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dirty="0">
                <a:latin typeface="Tahoma" panose="020B0604030504040204" pitchFamily="34" charset="0"/>
                <a:ea typeface="PMingLiU" panose="02020500000000000000" pitchFamily="18" charset="-120"/>
              </a:rPr>
              <a:t>&gt; MoM</a:t>
            </a:r>
            <a:endParaRPr lang="en-US" altLang="zh-CN" sz="1800" dirty="0">
              <a:latin typeface="Tahoma" panose="020B0604030504040204" pitchFamily="34" charset="0"/>
              <a:ea typeface="PMingLiU" panose="02020500000000000000" pitchFamily="18" charset="-120"/>
            </a:endParaRPr>
          </a:p>
        </p:txBody>
      </p:sp>
      <p:sp>
        <p:nvSpPr>
          <p:cNvPr id="76805" name="Oval 5"/>
          <p:cNvSpPr/>
          <p:nvPr/>
        </p:nvSpPr>
        <p:spPr>
          <a:xfrm>
            <a:off x="4716463" y="2205038"/>
            <a:ext cx="2879725" cy="2879725"/>
          </a:xfrm>
          <a:prstGeom prst="ellipse">
            <a:avLst/>
          </a:prstGeom>
          <a:gradFill rotWithShape="1">
            <a:gsLst>
              <a:gs pos="0">
                <a:srgbClr val="66CCFF"/>
              </a:gs>
              <a:gs pos="100000">
                <a:srgbClr val="2F5E76"/>
              </a:gs>
            </a:gsLst>
            <a:lin ang="27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dirty="0">
                <a:latin typeface="Tahoma" panose="020B0604030504040204" pitchFamily="34" charset="0"/>
                <a:ea typeface="PMingLiU" panose="02020500000000000000" pitchFamily="18" charset="-120"/>
              </a:rPr>
              <a:t>&lt; MoM</a:t>
            </a:r>
            <a:endParaRPr lang="en-US" altLang="zh-CN" sz="1800" dirty="0">
              <a:latin typeface="Tahoma" panose="020B0604030504040204" pitchFamily="34" charset="0"/>
              <a:ea typeface="PMingLiU" panose="02020500000000000000" pitchFamily="18" charset="-120"/>
            </a:endParaRPr>
          </a:p>
        </p:txBody>
      </p:sp>
      <p:sp>
        <p:nvSpPr>
          <p:cNvPr id="76806" name="AutoShape 6"/>
          <p:cNvSpPr/>
          <p:nvPr/>
        </p:nvSpPr>
        <p:spPr>
          <a:xfrm>
            <a:off x="3492500" y="2000250"/>
            <a:ext cx="1584325" cy="574675"/>
          </a:xfrm>
          <a:prstGeom prst="wedgeEllipseCallout">
            <a:avLst>
              <a:gd name="adj1" fmla="val 903"/>
              <a:gd name="adj2" fmla="val 184255"/>
            </a:avLst>
          </a:pr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lin ang="2700000" scaled="1"/>
            <a:tileRect/>
          </a:gra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dirty="0">
                <a:latin typeface="Tahoma" panose="020B0604030504040204" pitchFamily="34" charset="0"/>
                <a:ea typeface="PMingLiU" panose="02020500000000000000" pitchFamily="18" charset="-120"/>
              </a:rPr>
              <a:t>MoM </a:t>
            </a:r>
            <a:r>
              <a:rPr lang="en-US" altLang="zh-CN" sz="1800" i="1" dirty="0">
                <a:solidFill>
                  <a:srgbClr val="FF0000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x</a:t>
            </a:r>
            <a:endParaRPr lang="en-US" altLang="zh-CN" sz="1800" i="1" dirty="0">
              <a:solidFill>
                <a:srgbClr val="FF0000"/>
              </a:solidFill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grpSp>
        <p:nvGrpSpPr>
          <p:cNvPr id="76807" name="Group 7"/>
          <p:cNvGrpSpPr>
            <a:grpSpLocks noChangeAspect="1"/>
          </p:cNvGrpSpPr>
          <p:nvPr/>
        </p:nvGrpSpPr>
        <p:grpSpPr>
          <a:xfrm>
            <a:off x="2332038" y="5292725"/>
            <a:ext cx="368300" cy="223838"/>
            <a:chOff x="0" y="0"/>
            <a:chExt cx="232" cy="141"/>
          </a:xfrm>
        </p:grpSpPr>
        <p:sp>
          <p:nvSpPr>
            <p:cNvPr id="76813" name="Text Box 8"/>
            <p:cNvSpPr txBox="1">
              <a:spLocks noChangeAspect="1"/>
            </p:cNvSpPr>
            <p:nvPr/>
          </p:nvSpPr>
          <p:spPr>
            <a:xfrm>
              <a:off x="0" y="1"/>
              <a:ext cx="132" cy="1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171450" rIns="0" bIns="0" anchor="b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ea typeface="PMingLiU" panose="02020500000000000000" pitchFamily="18" charset="-120"/>
                </a:rPr>
                <a:t>X</a:t>
              </a:r>
              <a:endParaRPr lang="en-US" altLang="zh-CN" sz="2000" dirty="0"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76814" name="Text Box 9"/>
            <p:cNvSpPr txBox="1">
              <a:spLocks noChangeAspect="1"/>
            </p:cNvSpPr>
            <p:nvPr/>
          </p:nvSpPr>
          <p:spPr>
            <a:xfrm>
              <a:off x="132" y="69"/>
              <a:ext cx="100" cy="7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101600" rIns="0" bIns="12700" anchor="b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400" dirty="0">
                  <a:latin typeface="Times New Roman" panose="02020603050405020304" pitchFamily="18" charset="0"/>
                  <a:ea typeface="PMingLiU" panose="02020500000000000000" pitchFamily="18" charset="-120"/>
                </a:rPr>
                <a:t>&gt;</a:t>
              </a:r>
              <a:endParaRPr lang="en-US" altLang="zh-CN" sz="1400" dirty="0"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76815" name="Rectangle 10"/>
            <p:cNvSpPr>
              <a:spLocks noChangeAspect="1"/>
            </p:cNvSpPr>
            <p:nvPr/>
          </p:nvSpPr>
          <p:spPr>
            <a:xfrm>
              <a:off x="0" y="0"/>
              <a:ext cx="232" cy="14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 cap="flat" cmpd="sng">
              <a:solidFill>
                <a:schemeClr val="tx1">
                  <a:alpha val="0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6808" name="Group 11"/>
          <p:cNvGrpSpPr>
            <a:grpSpLocks noChangeAspect="1"/>
          </p:cNvGrpSpPr>
          <p:nvPr/>
        </p:nvGrpSpPr>
        <p:grpSpPr>
          <a:xfrm>
            <a:off x="6011863" y="5292725"/>
            <a:ext cx="368300" cy="223838"/>
            <a:chOff x="0" y="0"/>
            <a:chExt cx="232" cy="141"/>
          </a:xfrm>
        </p:grpSpPr>
        <p:sp>
          <p:nvSpPr>
            <p:cNvPr id="76810" name="Text Box 12"/>
            <p:cNvSpPr txBox="1">
              <a:spLocks noChangeAspect="1"/>
            </p:cNvSpPr>
            <p:nvPr/>
          </p:nvSpPr>
          <p:spPr>
            <a:xfrm>
              <a:off x="0" y="1"/>
              <a:ext cx="132" cy="1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171450" rIns="0" bIns="0" anchor="b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dirty="0">
                  <a:latin typeface="cmmi10"/>
                  <a:ea typeface="PMingLiU" panose="02020500000000000000" pitchFamily="18" charset="-120"/>
                </a:rPr>
                <a:t>X</a:t>
              </a:r>
              <a:endParaRPr lang="en-US" altLang="zh-CN" sz="2000" dirty="0">
                <a:latin typeface="cmmi10"/>
                <a:ea typeface="PMingLiU" panose="02020500000000000000" pitchFamily="18" charset="-120"/>
              </a:endParaRPr>
            </a:p>
          </p:txBody>
        </p:sp>
        <p:sp>
          <p:nvSpPr>
            <p:cNvPr id="76811" name="Text Box 13"/>
            <p:cNvSpPr txBox="1">
              <a:spLocks noChangeAspect="1"/>
            </p:cNvSpPr>
            <p:nvPr/>
          </p:nvSpPr>
          <p:spPr>
            <a:xfrm>
              <a:off x="132" y="69"/>
              <a:ext cx="100" cy="7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101600" rIns="0" bIns="12700" anchor="b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400" dirty="0">
                  <a:latin typeface="cmmi7"/>
                  <a:ea typeface="PMingLiU" panose="02020500000000000000" pitchFamily="18" charset="-120"/>
                </a:rPr>
                <a:t>&lt;</a:t>
              </a:r>
              <a:endParaRPr lang="en-US" altLang="zh-CN" sz="1400" dirty="0">
                <a:latin typeface="cmmi7"/>
                <a:ea typeface="PMingLiU" panose="02020500000000000000" pitchFamily="18" charset="-120"/>
              </a:endParaRPr>
            </a:p>
          </p:txBody>
        </p:sp>
        <p:sp>
          <p:nvSpPr>
            <p:cNvPr id="76812" name="Rectangle 14"/>
            <p:cNvSpPr>
              <a:spLocks noChangeAspect="1"/>
            </p:cNvSpPr>
            <p:nvPr/>
          </p:nvSpPr>
          <p:spPr>
            <a:xfrm>
              <a:off x="0" y="0"/>
              <a:ext cx="232" cy="14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 cap="flat" cmpd="sng">
              <a:solidFill>
                <a:schemeClr val="tx1">
                  <a:alpha val="0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43023" name="Text Box 15"/>
          <p:cNvSpPr txBox="1">
            <a:spLocks noChangeArrowheads="1"/>
          </p:cNvSpPr>
          <p:nvPr/>
        </p:nvSpPr>
        <p:spPr bwMode="auto">
          <a:xfrm>
            <a:off x="2951163" y="5638800"/>
            <a:ext cx="2665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时间复杂性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2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49288" y="19050"/>
            <a:ext cx="7772400" cy="854075"/>
          </a:xfrm>
          <a:solidFill>
            <a:schemeClr val="bg1"/>
          </a:solidFill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第五步</a:t>
            </a: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递归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4035" name="Text Box 132"/>
          <p:cNvSpPr txBox="1">
            <a:spLocks noChangeArrowheads="1"/>
          </p:cNvSpPr>
          <p:nvPr/>
        </p:nvSpPr>
        <p:spPr bwMode="auto">
          <a:xfrm>
            <a:off x="900113" y="877888"/>
            <a:ext cx="7704138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设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是中位数的中位数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MoM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),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划分完成后其下标为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endParaRPr kumimoji="1" lang="en-US" altLang="zh-CN" sz="2400" b="1" i="1" u="none" strike="noStrike" kern="120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如果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k,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则返回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endParaRPr kumimoji="1" lang="en-US" altLang="zh-CN" sz="2400" b="1" i="1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如果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&lt;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k,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则在第一个部分递归选取第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大的数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如果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k,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则在第三个部分递归选取第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)-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大的数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4036" name="Oval 133"/>
          <p:cNvSpPr>
            <a:spLocks noChangeArrowheads="1"/>
          </p:cNvSpPr>
          <p:nvPr/>
        </p:nvSpPr>
        <p:spPr bwMode="auto">
          <a:xfrm>
            <a:off x="4175125" y="4462463"/>
            <a:ext cx="360363" cy="360363"/>
          </a:xfrm>
          <a:prstGeom prst="ellipse">
            <a:avLst/>
          </a:prstGeom>
          <a:gradFill rotWithShape="1">
            <a:gsLst>
              <a:gs pos="0">
                <a:srgbClr val="FF3300"/>
              </a:gs>
              <a:gs pos="100000">
                <a:srgbClr val="761800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4037" name="Oval 134"/>
          <p:cNvSpPr>
            <a:spLocks noChangeArrowheads="1"/>
          </p:cNvSpPr>
          <p:nvPr/>
        </p:nvSpPr>
        <p:spPr bwMode="auto">
          <a:xfrm>
            <a:off x="1116013" y="3201988"/>
            <a:ext cx="2879725" cy="2879725"/>
          </a:xfrm>
          <a:prstGeom prst="ellipse">
            <a:avLst/>
          </a:prstGeom>
          <a:gradFill rotWithShape="1">
            <a:gsLst>
              <a:gs pos="0">
                <a:srgbClr val="66CCFF"/>
              </a:gs>
              <a:gs pos="100000">
                <a:srgbClr val="2F5E76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&lt; MoM</a:t>
            </a:r>
            <a:endParaRPr kumimoji="1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4038" name="Oval 135"/>
          <p:cNvSpPr>
            <a:spLocks noChangeArrowheads="1"/>
          </p:cNvSpPr>
          <p:nvPr/>
        </p:nvSpPr>
        <p:spPr bwMode="auto">
          <a:xfrm>
            <a:off x="4716463" y="3201988"/>
            <a:ext cx="2879725" cy="2879725"/>
          </a:xfrm>
          <a:prstGeom prst="ellipse">
            <a:avLst/>
          </a:prstGeom>
          <a:gradFill rotWithShape="1">
            <a:gsLst>
              <a:gs pos="0">
                <a:srgbClr val="66CCFF"/>
              </a:gs>
              <a:gs pos="100000">
                <a:srgbClr val="2F5E76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 MoM</a:t>
            </a:r>
            <a:endParaRPr kumimoji="1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4039" name="AutoShape 136"/>
          <p:cNvSpPr>
            <a:spLocks noChangeArrowheads="1"/>
          </p:cNvSpPr>
          <p:nvPr/>
        </p:nvSpPr>
        <p:spPr bwMode="auto">
          <a:xfrm>
            <a:off x="3492500" y="2997200"/>
            <a:ext cx="1584325" cy="574675"/>
          </a:xfrm>
          <a:prstGeom prst="wedgeEllipseCallout">
            <a:avLst>
              <a:gd name="adj1" fmla="val 903"/>
              <a:gd name="adj2" fmla="val 184255"/>
            </a:avLst>
          </a:pr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MoM </a:t>
            </a:r>
            <a:r>
              <a:rPr kumimoji="1" lang="en-US" altLang="zh-CN" sz="18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endParaRPr kumimoji="1" lang="en-US" altLang="zh-CN" sz="1800" b="0" i="1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77832" name="Group 8"/>
          <p:cNvGrpSpPr>
            <a:grpSpLocks noChangeAspect="1"/>
          </p:cNvGrpSpPr>
          <p:nvPr/>
        </p:nvGrpSpPr>
        <p:grpSpPr>
          <a:xfrm>
            <a:off x="2332038" y="6289675"/>
            <a:ext cx="368300" cy="223838"/>
            <a:chOff x="0" y="0"/>
            <a:chExt cx="232" cy="141"/>
          </a:xfrm>
        </p:grpSpPr>
        <p:sp>
          <p:nvSpPr>
            <p:cNvPr id="44041" name="Text Box 138"/>
            <p:cNvSpPr txBox="1">
              <a:spLocks noChangeAspect="1" noChangeArrowheads="1"/>
            </p:cNvSpPr>
            <p:nvPr/>
          </p:nvSpPr>
          <p:spPr bwMode="auto">
            <a:xfrm>
              <a:off x="0" y="1"/>
              <a:ext cx="132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171450" rIns="0" bIns="0" anchor="b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X</a:t>
              </a:r>
              <a:endPara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042" name="Text Box 139"/>
            <p:cNvSpPr txBox="1">
              <a:spLocks noChangeAspect="1" noChangeArrowheads="1"/>
            </p:cNvSpPr>
            <p:nvPr/>
          </p:nvSpPr>
          <p:spPr bwMode="auto">
            <a:xfrm>
              <a:off x="132" y="69"/>
              <a:ext cx="100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101600" rIns="0" bIns="12700" anchor="b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&gt;</a:t>
              </a:r>
              <a:endPara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043" name="Rectangle 140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232" cy="14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 cmpd="sng">
              <a:solidFill>
                <a:schemeClr val="tx1">
                  <a:alpha val="0"/>
                </a:schemeClr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7833" name="Group 12"/>
          <p:cNvGrpSpPr>
            <a:grpSpLocks noChangeAspect="1"/>
          </p:cNvGrpSpPr>
          <p:nvPr/>
        </p:nvGrpSpPr>
        <p:grpSpPr>
          <a:xfrm>
            <a:off x="6011863" y="6289675"/>
            <a:ext cx="368300" cy="223838"/>
            <a:chOff x="0" y="0"/>
            <a:chExt cx="232" cy="141"/>
          </a:xfrm>
        </p:grpSpPr>
        <p:sp>
          <p:nvSpPr>
            <p:cNvPr id="44045" name="Text Box 142"/>
            <p:cNvSpPr txBox="1">
              <a:spLocks noChangeAspect="1" noChangeArrowheads="1"/>
            </p:cNvSpPr>
            <p:nvPr/>
          </p:nvSpPr>
          <p:spPr bwMode="auto">
            <a:xfrm>
              <a:off x="0" y="1"/>
              <a:ext cx="132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171450" rIns="0" bIns="0" anchor="b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X</a:t>
              </a:r>
              <a:endPara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046" name="Text Box 143"/>
            <p:cNvSpPr txBox="1">
              <a:spLocks noChangeAspect="1" noChangeArrowheads="1"/>
            </p:cNvSpPr>
            <p:nvPr/>
          </p:nvSpPr>
          <p:spPr bwMode="auto">
            <a:xfrm>
              <a:off x="132" y="69"/>
              <a:ext cx="100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101600" rIns="0" bIns="12700" anchor="b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&lt;</a:t>
              </a:r>
              <a:endPara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047" name="Rectangle 144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232" cy="14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 cmpd="sng">
              <a:solidFill>
                <a:schemeClr val="tx1">
                  <a:alpha val="0"/>
                </a:schemeClr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3"/>
          <p:cNvSpPr>
            <a:spLocks noGrp="1"/>
          </p:cNvSpPr>
          <p:nvPr>
            <p:ph type="body"/>
          </p:nvPr>
        </p:nvSpPr>
        <p:spPr>
          <a:xfrm>
            <a:off x="685800" y="188913"/>
            <a:ext cx="7054850" cy="5907087"/>
          </a:xfrm>
          <a:solidFill>
            <a:schemeClr val="bg1">
              <a:alpha val="100000"/>
            </a:schemeClr>
          </a:solidFill>
        </p:spPr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Select(</a:t>
            </a:r>
            <a:r>
              <a:rPr lang="en-US" altLang="zh-CN" sz="4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4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en-US" altLang="zh-CN" sz="24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Input:   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数组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[1: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], 1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endParaRPr lang="en-US" altLang="zh-CN" sz="2400" b="1" i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CN" sz="24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Output: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1: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中的第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大的数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None/>
            </a:pP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1.   for 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1   to 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/5                                    </a:t>
            </a:r>
            <a:endParaRPr lang="en-US" altLang="zh-CN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2.        InsertSort(A[</a:t>
            </a:r>
            <a:r>
              <a:rPr lang="en-US" altLang="zh-CN" sz="24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(j-1)*5+1 : (j-1)*5+5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]);</a:t>
            </a:r>
            <a:endParaRPr lang="en-US" altLang="zh-CN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3.        swap(A[j], A[[</a:t>
            </a:r>
            <a:r>
              <a:rPr lang="en-US" altLang="zh-CN" sz="24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(j-1)*5+3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]);</a:t>
            </a:r>
            <a:endParaRPr lang="en-US" altLang="zh-CN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4.  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Select(A[1: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/5], 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/10 );</a:t>
            </a:r>
            <a:endParaRPr lang="en-US" altLang="zh-CN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5.  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partition(A[1: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],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);</a:t>
            </a:r>
            <a:endParaRPr lang="en-US" altLang="zh-CN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6.   if        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  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then   return </a:t>
            </a:r>
            <a:r>
              <a:rPr lang="en-US" altLang="zh-CN" sz="2400" b="1" i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;</a:t>
            </a:r>
            <a:endParaRPr lang="en-US" altLang="zh-CN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7.   else if 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k&gt;i  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then   retrun </a:t>
            </a:r>
            <a:r>
              <a:rPr lang="en-US" altLang="zh-CN" sz="24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Select(A[1:</a:t>
            </a:r>
            <a:r>
              <a:rPr lang="en-US" altLang="zh-CN" sz="2400" b="1" i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4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-1],</a:t>
            </a:r>
            <a:r>
              <a:rPr lang="en-US" altLang="zh-CN" sz="2400" b="1" i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);</a:t>
            </a:r>
            <a:endParaRPr lang="en-US" altLang="zh-CN" sz="2400" b="1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8.   else                       retrun </a:t>
            </a:r>
            <a:r>
              <a:rPr lang="en-US" altLang="zh-CN" sz="24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Select(A[k+1:</a:t>
            </a:r>
            <a:r>
              <a:rPr lang="en-US" altLang="zh-CN" sz="2400" b="1" i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],</a:t>
            </a:r>
            <a:r>
              <a:rPr lang="en-US" altLang="zh-CN" sz="2400" b="1" i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i-k</a:t>
            </a:r>
            <a:r>
              <a:rPr lang="en-US" altLang="zh-CN" sz="24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);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2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None/>
            </a:pPr>
            <a:endParaRPr lang="en-US" altLang="zh-CN" sz="2400" dirty="0">
              <a:solidFill>
                <a:schemeClr val="accent2"/>
              </a:solidFill>
              <a:latin typeface="Times New Roman" panose="02020603050405020304" pitchFamily="18" charset="0"/>
              <a:ea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45059" name="Group 3"/>
          <p:cNvGrpSpPr/>
          <p:nvPr/>
        </p:nvGrpSpPr>
        <p:grpSpPr>
          <a:xfrm>
            <a:off x="7451725" y="4437063"/>
            <a:ext cx="1511300" cy="1223962"/>
            <a:chOff x="0" y="0"/>
            <a:chExt cx="952" cy="771"/>
          </a:xfrm>
        </p:grpSpPr>
        <p:sp>
          <p:nvSpPr>
            <p:cNvPr id="45060" name="Text Box 8"/>
            <p:cNvSpPr txBox="1">
              <a:spLocks noChangeArrowheads="1"/>
            </p:cNvSpPr>
            <p:nvPr/>
          </p:nvSpPr>
          <p:spPr bwMode="auto">
            <a:xfrm>
              <a:off x="182" y="272"/>
              <a:ext cx="7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第五步</a:t>
              </a: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061" name="AutoShape 9"/>
            <p:cNvSpPr/>
            <p:nvPr/>
          </p:nvSpPr>
          <p:spPr bwMode="auto">
            <a:xfrm>
              <a:off x="0" y="0"/>
              <a:ext cx="273" cy="771"/>
            </a:xfrm>
            <a:prstGeom prst="rightBrace">
              <a:avLst>
                <a:gd name="adj1" fmla="val 23535"/>
                <a:gd name="adj2" fmla="val 50000"/>
              </a:avLst>
            </a:prstGeom>
            <a:noFill/>
            <a:ln w="28575" cmpd="sng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5062" name="Group 6"/>
          <p:cNvGrpSpPr/>
          <p:nvPr/>
        </p:nvGrpSpPr>
        <p:grpSpPr>
          <a:xfrm>
            <a:off x="7596188" y="2636838"/>
            <a:ext cx="1366837" cy="720725"/>
            <a:chOff x="0" y="0"/>
            <a:chExt cx="861" cy="454"/>
          </a:xfrm>
        </p:grpSpPr>
        <p:sp>
          <p:nvSpPr>
            <p:cNvPr id="45063" name="Text Box 5"/>
            <p:cNvSpPr txBox="1">
              <a:spLocks noChangeArrowheads="1"/>
            </p:cNvSpPr>
            <p:nvPr/>
          </p:nvSpPr>
          <p:spPr bwMode="auto">
            <a:xfrm>
              <a:off x="91" y="45"/>
              <a:ext cx="7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第二步</a:t>
              </a: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064" name="AutoShape 11"/>
            <p:cNvSpPr/>
            <p:nvPr/>
          </p:nvSpPr>
          <p:spPr bwMode="auto">
            <a:xfrm>
              <a:off x="0" y="0"/>
              <a:ext cx="46" cy="454"/>
            </a:xfrm>
            <a:prstGeom prst="rightBrace">
              <a:avLst>
                <a:gd name="adj1" fmla="val 82246"/>
                <a:gd name="adj2" fmla="val 50000"/>
              </a:avLst>
            </a:prstGeom>
            <a:noFill/>
            <a:ln w="28575" cmpd="sng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5065" name="Group 9"/>
          <p:cNvGrpSpPr/>
          <p:nvPr/>
        </p:nvGrpSpPr>
        <p:grpSpPr>
          <a:xfrm>
            <a:off x="5076825" y="2108200"/>
            <a:ext cx="3887788" cy="457200"/>
            <a:chOff x="0" y="0"/>
            <a:chExt cx="2449" cy="288"/>
          </a:xfrm>
        </p:grpSpPr>
        <p:sp>
          <p:nvSpPr>
            <p:cNvPr id="45066" name="Text Box 4"/>
            <p:cNvSpPr txBox="1">
              <a:spLocks noChangeArrowheads="1"/>
            </p:cNvSpPr>
            <p:nvPr/>
          </p:nvSpPr>
          <p:spPr bwMode="auto">
            <a:xfrm>
              <a:off x="1679" y="0"/>
              <a:ext cx="7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第一步</a:t>
              </a: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8861" name="Line 13"/>
            <p:cNvSpPr/>
            <p:nvPr/>
          </p:nvSpPr>
          <p:spPr>
            <a:xfrm flipH="1">
              <a:off x="0" y="181"/>
              <a:ext cx="1769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45068" name="Group 12"/>
          <p:cNvGrpSpPr/>
          <p:nvPr/>
        </p:nvGrpSpPr>
        <p:grpSpPr>
          <a:xfrm>
            <a:off x="5364163" y="3476625"/>
            <a:ext cx="3598862" cy="457200"/>
            <a:chOff x="0" y="0"/>
            <a:chExt cx="2267" cy="288"/>
          </a:xfrm>
        </p:grpSpPr>
        <p:sp>
          <p:nvSpPr>
            <p:cNvPr id="45069" name="Text Box 6"/>
            <p:cNvSpPr txBox="1">
              <a:spLocks noChangeArrowheads="1"/>
            </p:cNvSpPr>
            <p:nvPr/>
          </p:nvSpPr>
          <p:spPr bwMode="auto">
            <a:xfrm>
              <a:off x="1497" y="0"/>
              <a:ext cx="7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第三步</a:t>
              </a: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8859" name="Line 15"/>
            <p:cNvSpPr/>
            <p:nvPr/>
          </p:nvSpPr>
          <p:spPr>
            <a:xfrm flipH="1">
              <a:off x="0" y="181"/>
              <a:ext cx="154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45071" name="Group 15"/>
          <p:cNvGrpSpPr/>
          <p:nvPr/>
        </p:nvGrpSpPr>
        <p:grpSpPr>
          <a:xfrm>
            <a:off x="5364163" y="3908425"/>
            <a:ext cx="3598862" cy="457200"/>
            <a:chOff x="0" y="0"/>
            <a:chExt cx="2267" cy="288"/>
          </a:xfrm>
        </p:grpSpPr>
        <p:sp>
          <p:nvSpPr>
            <p:cNvPr id="45072" name="Text Box 7"/>
            <p:cNvSpPr txBox="1">
              <a:spLocks noChangeArrowheads="1"/>
            </p:cNvSpPr>
            <p:nvPr/>
          </p:nvSpPr>
          <p:spPr bwMode="auto">
            <a:xfrm>
              <a:off x="1497" y="0"/>
              <a:ext cx="7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第四步</a:t>
              </a: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8857" name="Line 17"/>
            <p:cNvSpPr/>
            <p:nvPr/>
          </p:nvSpPr>
          <p:spPr>
            <a:xfrm flipH="1">
              <a:off x="0" y="182"/>
              <a:ext cx="154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/>
          </p:cNvSpPr>
          <p:nvPr>
            <p:ph type="body"/>
          </p:nvPr>
        </p:nvSpPr>
        <p:spPr>
          <a:xfrm>
            <a:off x="685800" y="823913"/>
            <a:ext cx="7054850" cy="5907087"/>
          </a:xfrm>
          <a:solidFill>
            <a:schemeClr val="bg1">
              <a:alpha val="100000"/>
            </a:schemeClr>
          </a:solidFill>
        </p:spPr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Select(</a:t>
            </a:r>
            <a:r>
              <a:rPr lang="en-US" altLang="zh-CN" sz="4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4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en-US" altLang="zh-CN" sz="24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Input:   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数组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[1: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], 1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endParaRPr lang="en-US" altLang="zh-CN" sz="2400" b="1" i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CN" sz="24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Output: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1: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中的第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大的数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None/>
            </a:pP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1.   for 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1   to 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/5                                    </a:t>
            </a:r>
            <a:endParaRPr lang="en-US" altLang="zh-CN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2.        InsertSort(A[</a:t>
            </a:r>
            <a:r>
              <a:rPr lang="en-US" altLang="zh-CN" sz="24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(j-1)*5+1 : (j-1)*5+5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]);</a:t>
            </a:r>
            <a:endParaRPr lang="en-US" altLang="zh-CN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3.        swap(A[j], A[[</a:t>
            </a:r>
            <a:r>
              <a:rPr lang="en-US" altLang="zh-CN" sz="24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(j-1)*5+3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]);</a:t>
            </a:r>
            <a:endParaRPr lang="en-US" altLang="zh-CN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4.  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Select(A[1: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/5], 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/10 );</a:t>
            </a:r>
            <a:endParaRPr lang="en-US" altLang="zh-CN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5.  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partition(A[1: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],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);</a:t>
            </a:r>
            <a:endParaRPr lang="en-US" altLang="zh-CN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6.   if        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  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then   return </a:t>
            </a:r>
            <a:r>
              <a:rPr lang="en-US" altLang="zh-CN" sz="2400" b="1" i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;</a:t>
            </a:r>
            <a:endParaRPr lang="en-US" altLang="zh-CN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7.   else if 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k&gt;i  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then   retrun </a:t>
            </a:r>
            <a:r>
              <a:rPr lang="en-US" altLang="zh-CN" sz="24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Select(A[1:</a:t>
            </a:r>
            <a:r>
              <a:rPr lang="en-US" altLang="zh-CN" sz="2400" b="1" i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4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-1],</a:t>
            </a:r>
            <a:r>
              <a:rPr lang="en-US" altLang="zh-CN" sz="2400" b="1" i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);</a:t>
            </a:r>
            <a:endParaRPr lang="en-US" altLang="zh-CN" sz="2400" b="1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8.   else                       retrun </a:t>
            </a:r>
            <a:r>
              <a:rPr lang="en-US" altLang="zh-CN" sz="24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Select(A[k+1:</a:t>
            </a:r>
            <a:r>
              <a:rPr lang="en-US" altLang="zh-CN" sz="2400" b="1" i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],</a:t>
            </a:r>
            <a:r>
              <a:rPr lang="en-US" altLang="zh-CN" sz="2400" b="1" i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i-k</a:t>
            </a:r>
            <a:r>
              <a:rPr lang="en-US" altLang="zh-CN" sz="24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);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2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None/>
            </a:pPr>
            <a:endParaRPr lang="en-US" altLang="zh-CN" sz="2400" dirty="0">
              <a:solidFill>
                <a:schemeClr val="accent2"/>
              </a:solidFill>
              <a:latin typeface="Times New Roman" panose="02020603050405020304" pitchFamily="18" charset="0"/>
              <a:ea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46083" name="Group 3"/>
          <p:cNvGrpSpPr/>
          <p:nvPr/>
        </p:nvGrpSpPr>
        <p:grpSpPr>
          <a:xfrm>
            <a:off x="7451725" y="5072063"/>
            <a:ext cx="1701800" cy="1223962"/>
            <a:chOff x="0" y="0"/>
            <a:chExt cx="1072" cy="771"/>
          </a:xfrm>
        </p:grpSpPr>
        <p:sp>
          <p:nvSpPr>
            <p:cNvPr id="46084" name="Text Box 4"/>
            <p:cNvSpPr txBox="1">
              <a:spLocks noChangeArrowheads="1"/>
            </p:cNvSpPr>
            <p:nvPr/>
          </p:nvSpPr>
          <p:spPr bwMode="auto">
            <a:xfrm>
              <a:off x="302" y="241"/>
              <a:ext cx="7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???</a:t>
              </a:r>
              <a:endPara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6085" name="AutoShape 5"/>
            <p:cNvSpPr/>
            <p:nvPr/>
          </p:nvSpPr>
          <p:spPr bwMode="auto">
            <a:xfrm>
              <a:off x="0" y="0"/>
              <a:ext cx="273" cy="771"/>
            </a:xfrm>
            <a:prstGeom prst="rightBrace">
              <a:avLst>
                <a:gd name="adj1" fmla="val 23535"/>
                <a:gd name="adj2" fmla="val 50000"/>
              </a:avLst>
            </a:prstGeom>
            <a:noFill/>
            <a:ln w="28575" cmpd="sng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6086" name="Group 6"/>
          <p:cNvGrpSpPr/>
          <p:nvPr/>
        </p:nvGrpSpPr>
        <p:grpSpPr>
          <a:xfrm>
            <a:off x="7596188" y="3271838"/>
            <a:ext cx="1366837" cy="720725"/>
            <a:chOff x="0" y="0"/>
            <a:chExt cx="861" cy="454"/>
          </a:xfrm>
        </p:grpSpPr>
        <p:sp>
          <p:nvSpPr>
            <p:cNvPr id="46087" name="Text Box 7"/>
            <p:cNvSpPr txBox="1">
              <a:spLocks noChangeArrowheads="1"/>
            </p:cNvSpPr>
            <p:nvPr/>
          </p:nvSpPr>
          <p:spPr bwMode="auto">
            <a:xfrm>
              <a:off x="91" y="45"/>
              <a:ext cx="7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O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)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6088" name="AutoShape 8"/>
            <p:cNvSpPr/>
            <p:nvPr/>
          </p:nvSpPr>
          <p:spPr bwMode="auto">
            <a:xfrm>
              <a:off x="0" y="0"/>
              <a:ext cx="46" cy="454"/>
            </a:xfrm>
            <a:prstGeom prst="rightBrace">
              <a:avLst>
                <a:gd name="adj1" fmla="val 82246"/>
                <a:gd name="adj2" fmla="val 50000"/>
              </a:avLst>
            </a:prstGeom>
            <a:noFill/>
            <a:ln w="28575" cmpd="sng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6089" name="Group 9"/>
          <p:cNvGrpSpPr/>
          <p:nvPr/>
        </p:nvGrpSpPr>
        <p:grpSpPr>
          <a:xfrm>
            <a:off x="5364163" y="4111625"/>
            <a:ext cx="3598862" cy="457200"/>
            <a:chOff x="0" y="0"/>
            <a:chExt cx="2267" cy="288"/>
          </a:xfrm>
        </p:grpSpPr>
        <p:sp>
          <p:nvSpPr>
            <p:cNvPr id="46090" name="Text Box 13"/>
            <p:cNvSpPr txBox="1">
              <a:spLocks noChangeArrowheads="1"/>
            </p:cNvSpPr>
            <p:nvPr/>
          </p:nvSpPr>
          <p:spPr bwMode="auto">
            <a:xfrm>
              <a:off x="1497" y="0"/>
              <a:ext cx="7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</a:t>
              </a: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/5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)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9883" name="Line 14"/>
            <p:cNvSpPr/>
            <p:nvPr/>
          </p:nvSpPr>
          <p:spPr>
            <a:xfrm flipH="1">
              <a:off x="0" y="181"/>
              <a:ext cx="154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46092" name="Group 12"/>
          <p:cNvGrpSpPr/>
          <p:nvPr/>
        </p:nvGrpSpPr>
        <p:grpSpPr>
          <a:xfrm>
            <a:off x="5364163" y="4543425"/>
            <a:ext cx="3598862" cy="457200"/>
            <a:chOff x="0" y="0"/>
            <a:chExt cx="2267" cy="288"/>
          </a:xfrm>
        </p:grpSpPr>
        <p:sp>
          <p:nvSpPr>
            <p:cNvPr id="46093" name="Text Box 16"/>
            <p:cNvSpPr txBox="1">
              <a:spLocks noChangeArrowheads="1"/>
            </p:cNvSpPr>
            <p:nvPr/>
          </p:nvSpPr>
          <p:spPr bwMode="auto">
            <a:xfrm>
              <a:off x="1497" y="0"/>
              <a:ext cx="7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O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)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9881" name="Line 17"/>
            <p:cNvSpPr/>
            <p:nvPr/>
          </p:nvSpPr>
          <p:spPr>
            <a:xfrm flipH="1">
              <a:off x="0" y="182"/>
              <a:ext cx="154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46095" name="Rectangle 18"/>
          <p:cNvSpPr>
            <a:spLocks noChangeArrowheads="1"/>
          </p:cNvSpPr>
          <p:nvPr/>
        </p:nvSpPr>
        <p:spPr bwMode="auto">
          <a:xfrm>
            <a:off x="2514600" y="0"/>
            <a:ext cx="6370638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算法分析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Oval 2"/>
          <p:cNvSpPr/>
          <p:nvPr/>
        </p:nvSpPr>
        <p:spPr>
          <a:xfrm>
            <a:off x="7164388" y="2133600"/>
            <a:ext cx="360362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80899" name="Oval 3"/>
          <p:cNvSpPr/>
          <p:nvPr/>
        </p:nvSpPr>
        <p:spPr>
          <a:xfrm>
            <a:off x="7164388" y="2798763"/>
            <a:ext cx="360362" cy="360362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80900" name="Oval 4"/>
          <p:cNvSpPr/>
          <p:nvPr/>
        </p:nvSpPr>
        <p:spPr>
          <a:xfrm>
            <a:off x="7164388" y="3465513"/>
            <a:ext cx="360362" cy="360362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lin ang="27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80901" name="Oval 5"/>
          <p:cNvSpPr/>
          <p:nvPr/>
        </p:nvSpPr>
        <p:spPr>
          <a:xfrm>
            <a:off x="7164388" y="4130675"/>
            <a:ext cx="360362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80902" name="Oval 6"/>
          <p:cNvSpPr/>
          <p:nvPr/>
        </p:nvSpPr>
        <p:spPr>
          <a:xfrm>
            <a:off x="7164388" y="4797425"/>
            <a:ext cx="360362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cxnSp>
        <p:nvCxnSpPr>
          <p:cNvPr id="80903" name="AutoShape 7"/>
          <p:cNvCxnSpPr>
            <a:stCxn id="80899" idx="6"/>
            <a:endCxn id="80898" idx="2"/>
          </p:cNvCxnSpPr>
          <p:nvPr/>
        </p:nvCxnSpPr>
        <p:spPr>
          <a:xfrm flipH="1" flipV="1">
            <a:off x="7164388" y="2314575"/>
            <a:ext cx="360362" cy="665163"/>
          </a:xfrm>
          <a:prstGeom prst="curvedConnector5">
            <a:avLst>
              <a:gd name="adj1" fmla="val -62995"/>
              <a:gd name="adj2" fmla="val 5035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80904" name="AutoShape 8"/>
          <p:cNvCxnSpPr>
            <a:stCxn id="80902" idx="6"/>
            <a:endCxn id="80901" idx="2"/>
          </p:cNvCxnSpPr>
          <p:nvPr/>
        </p:nvCxnSpPr>
        <p:spPr>
          <a:xfrm flipH="1" flipV="1">
            <a:off x="7164388" y="4311650"/>
            <a:ext cx="360362" cy="666750"/>
          </a:xfrm>
          <a:prstGeom prst="curvedConnector5">
            <a:avLst>
              <a:gd name="adj1" fmla="val -62995"/>
              <a:gd name="adj2" fmla="val 5023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80905" name="AutoShape 9"/>
          <p:cNvCxnSpPr>
            <a:stCxn id="80900" idx="6"/>
            <a:endCxn id="80899" idx="2"/>
          </p:cNvCxnSpPr>
          <p:nvPr/>
        </p:nvCxnSpPr>
        <p:spPr>
          <a:xfrm flipH="1" flipV="1">
            <a:off x="7164388" y="2979738"/>
            <a:ext cx="360362" cy="666750"/>
          </a:xfrm>
          <a:prstGeom prst="curvedConnector5">
            <a:avLst>
              <a:gd name="adj1" fmla="val -62995"/>
              <a:gd name="adj2" fmla="val 5023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80906" name="AutoShape 10"/>
          <p:cNvCxnSpPr>
            <a:stCxn id="80901" idx="6"/>
            <a:endCxn id="80900" idx="2"/>
          </p:cNvCxnSpPr>
          <p:nvPr/>
        </p:nvCxnSpPr>
        <p:spPr>
          <a:xfrm flipH="1" flipV="1">
            <a:off x="7164388" y="3646488"/>
            <a:ext cx="360362" cy="665162"/>
          </a:xfrm>
          <a:prstGeom prst="curvedConnector5">
            <a:avLst>
              <a:gd name="adj1" fmla="val -62995"/>
              <a:gd name="adj2" fmla="val 5035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47115" name="Rectangle 11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观察</a:t>
            </a:r>
            <a:r>
              <a:rPr kumimoji="0" lang="zh-CN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第五步</a:t>
            </a:r>
            <a:r>
              <a:rPr kumimoji="0" lang="zh-CN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的处理过程</a:t>
            </a:r>
            <a:endParaRPr kumimoji="0" lang="zh-CN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80908" name="Oval 12"/>
          <p:cNvSpPr/>
          <p:nvPr/>
        </p:nvSpPr>
        <p:spPr>
          <a:xfrm>
            <a:off x="1187450" y="2133600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80909" name="Oval 13"/>
          <p:cNvSpPr/>
          <p:nvPr/>
        </p:nvSpPr>
        <p:spPr>
          <a:xfrm>
            <a:off x="1187450" y="2798763"/>
            <a:ext cx="360363" cy="360362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80910" name="Oval 14"/>
          <p:cNvSpPr/>
          <p:nvPr/>
        </p:nvSpPr>
        <p:spPr>
          <a:xfrm>
            <a:off x="1187450" y="3465513"/>
            <a:ext cx="360363" cy="360362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lin ang="27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80911" name="Oval 15"/>
          <p:cNvSpPr/>
          <p:nvPr/>
        </p:nvSpPr>
        <p:spPr>
          <a:xfrm>
            <a:off x="1187450" y="4130675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80912" name="Oval 16"/>
          <p:cNvSpPr/>
          <p:nvPr/>
        </p:nvSpPr>
        <p:spPr>
          <a:xfrm>
            <a:off x="1187450" y="4797425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cxnSp>
        <p:nvCxnSpPr>
          <p:cNvPr id="80913" name="AutoShape 17"/>
          <p:cNvCxnSpPr>
            <a:stCxn id="80909" idx="6"/>
            <a:endCxn id="80908" idx="2"/>
          </p:cNvCxnSpPr>
          <p:nvPr/>
        </p:nvCxnSpPr>
        <p:spPr>
          <a:xfrm flipH="1" flipV="1">
            <a:off x="1187450" y="2314575"/>
            <a:ext cx="360363" cy="665163"/>
          </a:xfrm>
          <a:prstGeom prst="curvedConnector5">
            <a:avLst>
              <a:gd name="adj1" fmla="val -62995"/>
              <a:gd name="adj2" fmla="val 5035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80914" name="AutoShape 18"/>
          <p:cNvCxnSpPr>
            <a:stCxn id="80912" idx="6"/>
            <a:endCxn id="80911" idx="2"/>
          </p:cNvCxnSpPr>
          <p:nvPr/>
        </p:nvCxnSpPr>
        <p:spPr>
          <a:xfrm flipH="1" flipV="1">
            <a:off x="1187450" y="4311650"/>
            <a:ext cx="360363" cy="666750"/>
          </a:xfrm>
          <a:prstGeom prst="curvedConnector5">
            <a:avLst>
              <a:gd name="adj1" fmla="val -62995"/>
              <a:gd name="adj2" fmla="val 5023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80915" name="AutoShape 19"/>
          <p:cNvCxnSpPr>
            <a:stCxn id="80910" idx="6"/>
            <a:endCxn id="80909" idx="2"/>
          </p:cNvCxnSpPr>
          <p:nvPr/>
        </p:nvCxnSpPr>
        <p:spPr>
          <a:xfrm flipH="1" flipV="1">
            <a:off x="1187450" y="2979738"/>
            <a:ext cx="360363" cy="666750"/>
          </a:xfrm>
          <a:prstGeom prst="curvedConnector5">
            <a:avLst>
              <a:gd name="adj1" fmla="val -62995"/>
              <a:gd name="adj2" fmla="val 5023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80916" name="AutoShape 20"/>
          <p:cNvCxnSpPr>
            <a:stCxn id="80911" idx="6"/>
            <a:endCxn id="80910" idx="2"/>
          </p:cNvCxnSpPr>
          <p:nvPr/>
        </p:nvCxnSpPr>
        <p:spPr>
          <a:xfrm flipH="1" flipV="1">
            <a:off x="1187450" y="3646488"/>
            <a:ext cx="360363" cy="665162"/>
          </a:xfrm>
          <a:prstGeom prst="curvedConnector5">
            <a:avLst>
              <a:gd name="adj1" fmla="val -62995"/>
              <a:gd name="adj2" fmla="val 5035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80917" name="Oval 21"/>
          <p:cNvSpPr/>
          <p:nvPr/>
        </p:nvSpPr>
        <p:spPr>
          <a:xfrm>
            <a:off x="1933575" y="2133600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80918" name="Oval 22"/>
          <p:cNvSpPr/>
          <p:nvPr/>
        </p:nvSpPr>
        <p:spPr>
          <a:xfrm>
            <a:off x="1933575" y="2798763"/>
            <a:ext cx="360363" cy="360362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80919" name="Oval 23"/>
          <p:cNvSpPr/>
          <p:nvPr/>
        </p:nvSpPr>
        <p:spPr>
          <a:xfrm>
            <a:off x="1933575" y="3465513"/>
            <a:ext cx="360363" cy="360362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lin ang="27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80920" name="Oval 24"/>
          <p:cNvSpPr/>
          <p:nvPr/>
        </p:nvSpPr>
        <p:spPr>
          <a:xfrm>
            <a:off x="1933575" y="4130675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80921" name="Oval 25"/>
          <p:cNvSpPr/>
          <p:nvPr/>
        </p:nvSpPr>
        <p:spPr>
          <a:xfrm>
            <a:off x="1933575" y="4797425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cxnSp>
        <p:nvCxnSpPr>
          <p:cNvPr id="80922" name="AutoShape 26"/>
          <p:cNvCxnSpPr>
            <a:stCxn id="80918" idx="6"/>
            <a:endCxn id="80917" idx="2"/>
          </p:cNvCxnSpPr>
          <p:nvPr/>
        </p:nvCxnSpPr>
        <p:spPr>
          <a:xfrm flipH="1" flipV="1">
            <a:off x="1933575" y="2314575"/>
            <a:ext cx="360363" cy="665163"/>
          </a:xfrm>
          <a:prstGeom prst="curvedConnector5">
            <a:avLst>
              <a:gd name="adj1" fmla="val -62995"/>
              <a:gd name="adj2" fmla="val 5035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80923" name="AutoShape 27"/>
          <p:cNvCxnSpPr>
            <a:stCxn id="80921" idx="6"/>
            <a:endCxn id="80920" idx="2"/>
          </p:cNvCxnSpPr>
          <p:nvPr/>
        </p:nvCxnSpPr>
        <p:spPr>
          <a:xfrm flipH="1" flipV="1">
            <a:off x="1933575" y="4311650"/>
            <a:ext cx="360363" cy="666750"/>
          </a:xfrm>
          <a:prstGeom prst="curvedConnector5">
            <a:avLst>
              <a:gd name="adj1" fmla="val -62995"/>
              <a:gd name="adj2" fmla="val 5023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80924" name="AutoShape 28"/>
          <p:cNvCxnSpPr>
            <a:stCxn id="80919" idx="6"/>
            <a:endCxn id="80918" idx="2"/>
          </p:cNvCxnSpPr>
          <p:nvPr/>
        </p:nvCxnSpPr>
        <p:spPr>
          <a:xfrm flipH="1" flipV="1">
            <a:off x="1933575" y="2979738"/>
            <a:ext cx="360363" cy="666750"/>
          </a:xfrm>
          <a:prstGeom prst="curvedConnector5">
            <a:avLst>
              <a:gd name="adj1" fmla="val -62995"/>
              <a:gd name="adj2" fmla="val 5023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80925" name="AutoShape 29"/>
          <p:cNvCxnSpPr>
            <a:stCxn id="80920" idx="6"/>
            <a:endCxn id="80919" idx="2"/>
          </p:cNvCxnSpPr>
          <p:nvPr/>
        </p:nvCxnSpPr>
        <p:spPr>
          <a:xfrm flipH="1" flipV="1">
            <a:off x="1933575" y="3646488"/>
            <a:ext cx="360363" cy="665162"/>
          </a:xfrm>
          <a:prstGeom prst="curvedConnector5">
            <a:avLst>
              <a:gd name="adj1" fmla="val -62995"/>
              <a:gd name="adj2" fmla="val 5035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80926" name="Oval 30"/>
          <p:cNvSpPr/>
          <p:nvPr/>
        </p:nvSpPr>
        <p:spPr>
          <a:xfrm>
            <a:off x="5668963" y="2133600"/>
            <a:ext cx="360362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80927" name="Oval 31"/>
          <p:cNvSpPr/>
          <p:nvPr/>
        </p:nvSpPr>
        <p:spPr>
          <a:xfrm>
            <a:off x="5668963" y="2798763"/>
            <a:ext cx="360362" cy="360362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80928" name="Oval 32"/>
          <p:cNvSpPr/>
          <p:nvPr/>
        </p:nvSpPr>
        <p:spPr>
          <a:xfrm>
            <a:off x="5668963" y="3465513"/>
            <a:ext cx="360362" cy="360362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lin ang="27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80929" name="Oval 33"/>
          <p:cNvSpPr/>
          <p:nvPr/>
        </p:nvSpPr>
        <p:spPr>
          <a:xfrm>
            <a:off x="5668963" y="4130675"/>
            <a:ext cx="360362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80930" name="Oval 34"/>
          <p:cNvSpPr/>
          <p:nvPr/>
        </p:nvSpPr>
        <p:spPr>
          <a:xfrm>
            <a:off x="5668963" y="4797425"/>
            <a:ext cx="360362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cxnSp>
        <p:nvCxnSpPr>
          <p:cNvPr id="80931" name="AutoShape 35"/>
          <p:cNvCxnSpPr>
            <a:stCxn id="80927" idx="6"/>
            <a:endCxn id="80926" idx="2"/>
          </p:cNvCxnSpPr>
          <p:nvPr/>
        </p:nvCxnSpPr>
        <p:spPr>
          <a:xfrm flipH="1" flipV="1">
            <a:off x="5668963" y="2314575"/>
            <a:ext cx="360362" cy="665163"/>
          </a:xfrm>
          <a:prstGeom prst="curvedConnector5">
            <a:avLst>
              <a:gd name="adj1" fmla="val -62995"/>
              <a:gd name="adj2" fmla="val 5035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80932" name="AutoShape 36"/>
          <p:cNvCxnSpPr>
            <a:stCxn id="80930" idx="6"/>
            <a:endCxn id="80929" idx="2"/>
          </p:cNvCxnSpPr>
          <p:nvPr/>
        </p:nvCxnSpPr>
        <p:spPr>
          <a:xfrm flipH="1" flipV="1">
            <a:off x="5668963" y="4311650"/>
            <a:ext cx="360362" cy="666750"/>
          </a:xfrm>
          <a:prstGeom prst="curvedConnector5">
            <a:avLst>
              <a:gd name="adj1" fmla="val -62995"/>
              <a:gd name="adj2" fmla="val 5023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80933" name="AutoShape 37"/>
          <p:cNvCxnSpPr>
            <a:stCxn id="80928" idx="6"/>
            <a:endCxn id="80927" idx="2"/>
          </p:cNvCxnSpPr>
          <p:nvPr/>
        </p:nvCxnSpPr>
        <p:spPr>
          <a:xfrm flipH="1" flipV="1">
            <a:off x="5668963" y="2979738"/>
            <a:ext cx="360362" cy="666750"/>
          </a:xfrm>
          <a:prstGeom prst="curvedConnector5">
            <a:avLst>
              <a:gd name="adj1" fmla="val -62995"/>
              <a:gd name="adj2" fmla="val 5023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80934" name="AutoShape 38"/>
          <p:cNvCxnSpPr>
            <a:stCxn id="80929" idx="6"/>
            <a:endCxn id="80928" idx="2"/>
          </p:cNvCxnSpPr>
          <p:nvPr/>
        </p:nvCxnSpPr>
        <p:spPr>
          <a:xfrm flipH="1" flipV="1">
            <a:off x="5668963" y="3646488"/>
            <a:ext cx="360362" cy="665162"/>
          </a:xfrm>
          <a:prstGeom prst="curvedConnector5">
            <a:avLst>
              <a:gd name="adj1" fmla="val -62995"/>
              <a:gd name="adj2" fmla="val 5035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80935" name="Oval 39"/>
          <p:cNvSpPr/>
          <p:nvPr/>
        </p:nvSpPr>
        <p:spPr>
          <a:xfrm>
            <a:off x="3427413" y="2133600"/>
            <a:ext cx="360362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80936" name="Oval 40"/>
          <p:cNvSpPr/>
          <p:nvPr/>
        </p:nvSpPr>
        <p:spPr>
          <a:xfrm>
            <a:off x="3427413" y="2798763"/>
            <a:ext cx="360362" cy="360362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80937" name="Oval 41"/>
          <p:cNvSpPr/>
          <p:nvPr/>
        </p:nvSpPr>
        <p:spPr>
          <a:xfrm>
            <a:off x="3427413" y="3465513"/>
            <a:ext cx="360362" cy="360362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lin ang="27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80938" name="Oval 42"/>
          <p:cNvSpPr/>
          <p:nvPr/>
        </p:nvSpPr>
        <p:spPr>
          <a:xfrm>
            <a:off x="3427413" y="4130675"/>
            <a:ext cx="360362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80939" name="Oval 43"/>
          <p:cNvSpPr/>
          <p:nvPr/>
        </p:nvSpPr>
        <p:spPr>
          <a:xfrm>
            <a:off x="3427413" y="4797425"/>
            <a:ext cx="360362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cxnSp>
        <p:nvCxnSpPr>
          <p:cNvPr id="80940" name="AutoShape 44"/>
          <p:cNvCxnSpPr>
            <a:stCxn id="80936" idx="6"/>
            <a:endCxn id="80935" idx="2"/>
          </p:cNvCxnSpPr>
          <p:nvPr/>
        </p:nvCxnSpPr>
        <p:spPr>
          <a:xfrm flipH="1" flipV="1">
            <a:off x="3427413" y="2314575"/>
            <a:ext cx="360362" cy="665163"/>
          </a:xfrm>
          <a:prstGeom prst="curvedConnector5">
            <a:avLst>
              <a:gd name="adj1" fmla="val -62995"/>
              <a:gd name="adj2" fmla="val 5035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80941" name="AutoShape 45"/>
          <p:cNvCxnSpPr>
            <a:stCxn id="80939" idx="6"/>
            <a:endCxn id="80938" idx="2"/>
          </p:cNvCxnSpPr>
          <p:nvPr/>
        </p:nvCxnSpPr>
        <p:spPr>
          <a:xfrm flipH="1" flipV="1">
            <a:off x="3427413" y="4311650"/>
            <a:ext cx="360362" cy="666750"/>
          </a:xfrm>
          <a:prstGeom prst="curvedConnector5">
            <a:avLst>
              <a:gd name="adj1" fmla="val -62995"/>
              <a:gd name="adj2" fmla="val 5023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80942" name="AutoShape 46"/>
          <p:cNvCxnSpPr>
            <a:stCxn id="80937" idx="6"/>
            <a:endCxn id="80936" idx="2"/>
          </p:cNvCxnSpPr>
          <p:nvPr/>
        </p:nvCxnSpPr>
        <p:spPr>
          <a:xfrm flipH="1" flipV="1">
            <a:off x="3427413" y="2979738"/>
            <a:ext cx="360362" cy="666750"/>
          </a:xfrm>
          <a:prstGeom prst="curvedConnector5">
            <a:avLst>
              <a:gd name="adj1" fmla="val -62995"/>
              <a:gd name="adj2" fmla="val 5023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80943" name="AutoShape 47"/>
          <p:cNvCxnSpPr>
            <a:stCxn id="80938" idx="6"/>
            <a:endCxn id="80937" idx="2"/>
          </p:cNvCxnSpPr>
          <p:nvPr/>
        </p:nvCxnSpPr>
        <p:spPr>
          <a:xfrm flipH="1" flipV="1">
            <a:off x="3427413" y="3646488"/>
            <a:ext cx="360362" cy="665162"/>
          </a:xfrm>
          <a:prstGeom prst="curvedConnector5">
            <a:avLst>
              <a:gd name="adj1" fmla="val -62995"/>
              <a:gd name="adj2" fmla="val 5035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80944" name="Oval 48"/>
          <p:cNvSpPr/>
          <p:nvPr/>
        </p:nvSpPr>
        <p:spPr>
          <a:xfrm>
            <a:off x="4922838" y="2133600"/>
            <a:ext cx="360362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80945" name="Oval 49"/>
          <p:cNvSpPr/>
          <p:nvPr/>
        </p:nvSpPr>
        <p:spPr>
          <a:xfrm>
            <a:off x="4922838" y="2798763"/>
            <a:ext cx="360362" cy="360362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80946" name="Oval 50"/>
          <p:cNvSpPr/>
          <p:nvPr/>
        </p:nvSpPr>
        <p:spPr>
          <a:xfrm>
            <a:off x="4922838" y="3465513"/>
            <a:ext cx="360362" cy="360362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lin ang="27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80947" name="Oval 51"/>
          <p:cNvSpPr/>
          <p:nvPr/>
        </p:nvSpPr>
        <p:spPr>
          <a:xfrm>
            <a:off x="4922838" y="4130675"/>
            <a:ext cx="360362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80948" name="Oval 52"/>
          <p:cNvSpPr/>
          <p:nvPr/>
        </p:nvSpPr>
        <p:spPr>
          <a:xfrm>
            <a:off x="4922838" y="4797425"/>
            <a:ext cx="360362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cxnSp>
        <p:nvCxnSpPr>
          <p:cNvPr id="80949" name="AutoShape 53"/>
          <p:cNvCxnSpPr>
            <a:stCxn id="80945" idx="6"/>
            <a:endCxn id="80944" idx="2"/>
          </p:cNvCxnSpPr>
          <p:nvPr/>
        </p:nvCxnSpPr>
        <p:spPr>
          <a:xfrm flipH="1" flipV="1">
            <a:off x="4922838" y="2314575"/>
            <a:ext cx="360362" cy="665163"/>
          </a:xfrm>
          <a:prstGeom prst="curvedConnector5">
            <a:avLst>
              <a:gd name="adj1" fmla="val -62995"/>
              <a:gd name="adj2" fmla="val 5035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80950" name="AutoShape 54"/>
          <p:cNvCxnSpPr>
            <a:stCxn id="80948" idx="6"/>
            <a:endCxn id="80947" idx="2"/>
          </p:cNvCxnSpPr>
          <p:nvPr/>
        </p:nvCxnSpPr>
        <p:spPr>
          <a:xfrm flipH="1" flipV="1">
            <a:off x="4922838" y="4311650"/>
            <a:ext cx="360362" cy="666750"/>
          </a:xfrm>
          <a:prstGeom prst="curvedConnector5">
            <a:avLst>
              <a:gd name="adj1" fmla="val -62995"/>
              <a:gd name="adj2" fmla="val 5023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80951" name="AutoShape 55"/>
          <p:cNvCxnSpPr>
            <a:stCxn id="80946" idx="6"/>
            <a:endCxn id="80945" idx="2"/>
          </p:cNvCxnSpPr>
          <p:nvPr/>
        </p:nvCxnSpPr>
        <p:spPr>
          <a:xfrm flipH="1" flipV="1">
            <a:off x="4922838" y="2979738"/>
            <a:ext cx="360362" cy="666750"/>
          </a:xfrm>
          <a:prstGeom prst="curvedConnector5">
            <a:avLst>
              <a:gd name="adj1" fmla="val -62995"/>
              <a:gd name="adj2" fmla="val 5023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80952" name="AutoShape 56"/>
          <p:cNvCxnSpPr>
            <a:stCxn id="80947" idx="6"/>
            <a:endCxn id="80946" idx="2"/>
          </p:cNvCxnSpPr>
          <p:nvPr/>
        </p:nvCxnSpPr>
        <p:spPr>
          <a:xfrm flipH="1" flipV="1">
            <a:off x="4922838" y="3646488"/>
            <a:ext cx="360362" cy="665162"/>
          </a:xfrm>
          <a:prstGeom prst="curvedConnector5">
            <a:avLst>
              <a:gd name="adj1" fmla="val -62995"/>
              <a:gd name="adj2" fmla="val 5035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80953" name="Oval 57"/>
          <p:cNvSpPr/>
          <p:nvPr/>
        </p:nvSpPr>
        <p:spPr>
          <a:xfrm>
            <a:off x="2681288" y="2133600"/>
            <a:ext cx="360362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80954" name="Oval 58"/>
          <p:cNvSpPr/>
          <p:nvPr/>
        </p:nvSpPr>
        <p:spPr>
          <a:xfrm>
            <a:off x="2681288" y="2798763"/>
            <a:ext cx="360362" cy="360362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80955" name="Oval 59"/>
          <p:cNvSpPr/>
          <p:nvPr/>
        </p:nvSpPr>
        <p:spPr>
          <a:xfrm>
            <a:off x="2681288" y="3465513"/>
            <a:ext cx="360362" cy="360362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lin ang="27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80956" name="Oval 60"/>
          <p:cNvSpPr/>
          <p:nvPr/>
        </p:nvSpPr>
        <p:spPr>
          <a:xfrm>
            <a:off x="2681288" y="4130675"/>
            <a:ext cx="360362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80957" name="Oval 61"/>
          <p:cNvSpPr/>
          <p:nvPr/>
        </p:nvSpPr>
        <p:spPr>
          <a:xfrm>
            <a:off x="2681288" y="4797425"/>
            <a:ext cx="360362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cxnSp>
        <p:nvCxnSpPr>
          <p:cNvPr id="80958" name="AutoShape 62"/>
          <p:cNvCxnSpPr>
            <a:stCxn id="80954" idx="6"/>
            <a:endCxn id="80953" idx="2"/>
          </p:cNvCxnSpPr>
          <p:nvPr/>
        </p:nvCxnSpPr>
        <p:spPr>
          <a:xfrm flipH="1" flipV="1">
            <a:off x="2681288" y="2314575"/>
            <a:ext cx="360362" cy="665163"/>
          </a:xfrm>
          <a:prstGeom prst="curvedConnector5">
            <a:avLst>
              <a:gd name="adj1" fmla="val -62995"/>
              <a:gd name="adj2" fmla="val 5035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80959" name="AutoShape 63"/>
          <p:cNvCxnSpPr>
            <a:stCxn id="80957" idx="6"/>
            <a:endCxn id="80956" idx="2"/>
          </p:cNvCxnSpPr>
          <p:nvPr/>
        </p:nvCxnSpPr>
        <p:spPr>
          <a:xfrm flipH="1" flipV="1">
            <a:off x="2681288" y="4311650"/>
            <a:ext cx="360362" cy="666750"/>
          </a:xfrm>
          <a:prstGeom prst="curvedConnector5">
            <a:avLst>
              <a:gd name="adj1" fmla="val -62995"/>
              <a:gd name="adj2" fmla="val 5023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80960" name="AutoShape 64"/>
          <p:cNvCxnSpPr>
            <a:stCxn id="80955" idx="6"/>
            <a:endCxn id="80954" idx="2"/>
          </p:cNvCxnSpPr>
          <p:nvPr/>
        </p:nvCxnSpPr>
        <p:spPr>
          <a:xfrm flipH="1" flipV="1">
            <a:off x="2681288" y="2979738"/>
            <a:ext cx="360362" cy="666750"/>
          </a:xfrm>
          <a:prstGeom prst="curvedConnector5">
            <a:avLst>
              <a:gd name="adj1" fmla="val -62995"/>
              <a:gd name="adj2" fmla="val 5023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80961" name="AutoShape 65"/>
          <p:cNvCxnSpPr>
            <a:stCxn id="80956" idx="6"/>
            <a:endCxn id="80955" idx="2"/>
          </p:cNvCxnSpPr>
          <p:nvPr/>
        </p:nvCxnSpPr>
        <p:spPr>
          <a:xfrm flipH="1" flipV="1">
            <a:off x="2681288" y="3646488"/>
            <a:ext cx="360362" cy="665162"/>
          </a:xfrm>
          <a:prstGeom prst="curvedConnector5">
            <a:avLst>
              <a:gd name="adj1" fmla="val -62995"/>
              <a:gd name="adj2" fmla="val 5035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80962" name="Oval 66"/>
          <p:cNvSpPr/>
          <p:nvPr/>
        </p:nvSpPr>
        <p:spPr>
          <a:xfrm>
            <a:off x="6416675" y="2133600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80963" name="Oval 67"/>
          <p:cNvSpPr/>
          <p:nvPr/>
        </p:nvSpPr>
        <p:spPr>
          <a:xfrm>
            <a:off x="6416675" y="2798763"/>
            <a:ext cx="360363" cy="360362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80964" name="Oval 68"/>
          <p:cNvSpPr/>
          <p:nvPr/>
        </p:nvSpPr>
        <p:spPr>
          <a:xfrm>
            <a:off x="6416675" y="3465513"/>
            <a:ext cx="360363" cy="360362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lin ang="27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80965" name="Oval 69"/>
          <p:cNvSpPr/>
          <p:nvPr/>
        </p:nvSpPr>
        <p:spPr>
          <a:xfrm>
            <a:off x="6416675" y="4130675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80966" name="Oval 70"/>
          <p:cNvSpPr/>
          <p:nvPr/>
        </p:nvSpPr>
        <p:spPr>
          <a:xfrm>
            <a:off x="6416675" y="4797425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cxnSp>
        <p:nvCxnSpPr>
          <p:cNvPr id="80967" name="AutoShape 71"/>
          <p:cNvCxnSpPr>
            <a:stCxn id="80963" idx="6"/>
            <a:endCxn id="80962" idx="2"/>
          </p:cNvCxnSpPr>
          <p:nvPr/>
        </p:nvCxnSpPr>
        <p:spPr>
          <a:xfrm flipH="1" flipV="1">
            <a:off x="6416675" y="2314575"/>
            <a:ext cx="360363" cy="665163"/>
          </a:xfrm>
          <a:prstGeom prst="curvedConnector5">
            <a:avLst>
              <a:gd name="adj1" fmla="val -62995"/>
              <a:gd name="adj2" fmla="val 5035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80968" name="AutoShape 72"/>
          <p:cNvCxnSpPr>
            <a:stCxn id="80966" idx="6"/>
            <a:endCxn id="80965" idx="2"/>
          </p:cNvCxnSpPr>
          <p:nvPr/>
        </p:nvCxnSpPr>
        <p:spPr>
          <a:xfrm flipH="1" flipV="1">
            <a:off x="6416675" y="4311650"/>
            <a:ext cx="360363" cy="666750"/>
          </a:xfrm>
          <a:prstGeom prst="curvedConnector5">
            <a:avLst>
              <a:gd name="adj1" fmla="val -62995"/>
              <a:gd name="adj2" fmla="val 5023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80969" name="AutoShape 73"/>
          <p:cNvCxnSpPr>
            <a:stCxn id="80964" idx="6"/>
            <a:endCxn id="80963" idx="2"/>
          </p:cNvCxnSpPr>
          <p:nvPr/>
        </p:nvCxnSpPr>
        <p:spPr>
          <a:xfrm flipH="1" flipV="1">
            <a:off x="6416675" y="2979738"/>
            <a:ext cx="360363" cy="666750"/>
          </a:xfrm>
          <a:prstGeom prst="curvedConnector5">
            <a:avLst>
              <a:gd name="adj1" fmla="val -62995"/>
              <a:gd name="adj2" fmla="val 5023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80970" name="AutoShape 74"/>
          <p:cNvCxnSpPr>
            <a:stCxn id="80965" idx="6"/>
            <a:endCxn id="80964" idx="2"/>
          </p:cNvCxnSpPr>
          <p:nvPr/>
        </p:nvCxnSpPr>
        <p:spPr>
          <a:xfrm flipH="1" flipV="1">
            <a:off x="6416675" y="3646488"/>
            <a:ext cx="360363" cy="665162"/>
          </a:xfrm>
          <a:prstGeom prst="curvedConnector5">
            <a:avLst>
              <a:gd name="adj1" fmla="val -62995"/>
              <a:gd name="adj2" fmla="val 5035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80971" name="Oval 75"/>
          <p:cNvSpPr/>
          <p:nvPr/>
        </p:nvSpPr>
        <p:spPr>
          <a:xfrm>
            <a:off x="4175125" y="2133600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80972" name="Oval 76"/>
          <p:cNvSpPr/>
          <p:nvPr/>
        </p:nvSpPr>
        <p:spPr>
          <a:xfrm>
            <a:off x="4175125" y="2798763"/>
            <a:ext cx="360363" cy="360362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80973" name="Oval 77"/>
          <p:cNvSpPr/>
          <p:nvPr/>
        </p:nvSpPr>
        <p:spPr>
          <a:xfrm>
            <a:off x="4175125" y="3465513"/>
            <a:ext cx="360363" cy="360362"/>
          </a:xfrm>
          <a:prstGeom prst="ellipse">
            <a:avLst/>
          </a:prstGeom>
          <a:gradFill rotWithShape="1">
            <a:gsLst>
              <a:gs pos="0">
                <a:srgbClr val="FF3300"/>
              </a:gs>
              <a:gs pos="100000">
                <a:srgbClr val="761800"/>
              </a:gs>
            </a:gsLst>
            <a:lin ang="27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80974" name="Oval 78"/>
          <p:cNvSpPr/>
          <p:nvPr/>
        </p:nvSpPr>
        <p:spPr>
          <a:xfrm>
            <a:off x="4175125" y="4130675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80975" name="Oval 79"/>
          <p:cNvSpPr/>
          <p:nvPr/>
        </p:nvSpPr>
        <p:spPr>
          <a:xfrm>
            <a:off x="4175125" y="4797425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cxnSp>
        <p:nvCxnSpPr>
          <p:cNvPr id="80976" name="AutoShape 80"/>
          <p:cNvCxnSpPr>
            <a:stCxn id="80972" idx="6"/>
            <a:endCxn id="80971" idx="2"/>
          </p:cNvCxnSpPr>
          <p:nvPr/>
        </p:nvCxnSpPr>
        <p:spPr>
          <a:xfrm flipH="1" flipV="1">
            <a:off x="4175125" y="2314575"/>
            <a:ext cx="360363" cy="665163"/>
          </a:xfrm>
          <a:prstGeom prst="curvedConnector5">
            <a:avLst>
              <a:gd name="adj1" fmla="val -62995"/>
              <a:gd name="adj2" fmla="val 5035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80977" name="AutoShape 81"/>
          <p:cNvCxnSpPr>
            <a:stCxn id="80975" idx="6"/>
            <a:endCxn id="80974" idx="2"/>
          </p:cNvCxnSpPr>
          <p:nvPr/>
        </p:nvCxnSpPr>
        <p:spPr>
          <a:xfrm flipH="1" flipV="1">
            <a:off x="4175125" y="4311650"/>
            <a:ext cx="360363" cy="666750"/>
          </a:xfrm>
          <a:prstGeom prst="curvedConnector5">
            <a:avLst>
              <a:gd name="adj1" fmla="val -62995"/>
              <a:gd name="adj2" fmla="val 5023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80978" name="AutoShape 82"/>
          <p:cNvCxnSpPr>
            <a:stCxn id="80973" idx="6"/>
            <a:endCxn id="80972" idx="2"/>
          </p:cNvCxnSpPr>
          <p:nvPr/>
        </p:nvCxnSpPr>
        <p:spPr>
          <a:xfrm flipH="1" flipV="1">
            <a:off x="4175125" y="2979738"/>
            <a:ext cx="360363" cy="666750"/>
          </a:xfrm>
          <a:prstGeom prst="curvedConnector5">
            <a:avLst>
              <a:gd name="adj1" fmla="val -62995"/>
              <a:gd name="adj2" fmla="val 5023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80979" name="AutoShape 83"/>
          <p:cNvCxnSpPr>
            <a:stCxn id="80974" idx="6"/>
            <a:endCxn id="80973" idx="2"/>
          </p:cNvCxnSpPr>
          <p:nvPr/>
        </p:nvCxnSpPr>
        <p:spPr>
          <a:xfrm flipH="1" flipV="1">
            <a:off x="4175125" y="3646488"/>
            <a:ext cx="360363" cy="665162"/>
          </a:xfrm>
          <a:prstGeom prst="curvedConnector5">
            <a:avLst>
              <a:gd name="adj1" fmla="val -62995"/>
              <a:gd name="adj2" fmla="val 5035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7188" name="AutoShape 84"/>
          <p:cNvCxnSpPr>
            <a:stCxn id="80900" idx="0"/>
            <a:endCxn id="80973" idx="0"/>
          </p:cNvCxnSpPr>
          <p:nvPr/>
        </p:nvCxnSpPr>
        <p:spPr>
          <a:xfrm rot="-5400000" flipH="1" flipV="1">
            <a:off x="5849938" y="1971675"/>
            <a:ext cx="1587" cy="2989263"/>
          </a:xfrm>
          <a:prstGeom prst="curvedConnector3">
            <a:avLst>
              <a:gd name="adj1" fmla="val -57700014"/>
            </a:avLst>
          </a:prstGeom>
          <a:ln w="38100" cap="flat" cmpd="sng">
            <a:solidFill>
              <a:srgbClr val="990099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7189" name="AutoShape 85"/>
          <p:cNvCxnSpPr>
            <a:stCxn id="80964" idx="0"/>
            <a:endCxn id="80973" idx="0"/>
          </p:cNvCxnSpPr>
          <p:nvPr/>
        </p:nvCxnSpPr>
        <p:spPr>
          <a:xfrm rot="-5400000" flipH="1" flipV="1">
            <a:off x="5475288" y="2344738"/>
            <a:ext cx="1587" cy="2241550"/>
          </a:xfrm>
          <a:prstGeom prst="curvedConnector3">
            <a:avLst>
              <a:gd name="adj1" fmla="val -42900014"/>
            </a:avLst>
          </a:prstGeom>
          <a:ln w="38100" cap="flat" cmpd="sng">
            <a:solidFill>
              <a:srgbClr val="990099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7190" name="AutoShape 86"/>
          <p:cNvCxnSpPr>
            <a:stCxn id="80928" idx="0"/>
            <a:endCxn id="80973" idx="0"/>
          </p:cNvCxnSpPr>
          <p:nvPr/>
        </p:nvCxnSpPr>
        <p:spPr>
          <a:xfrm rot="-5400000" flipH="1" flipV="1">
            <a:off x="5102225" y="2719388"/>
            <a:ext cx="1588" cy="1493837"/>
          </a:xfrm>
          <a:prstGeom prst="curvedConnector3">
            <a:avLst>
              <a:gd name="adj1" fmla="val -27900009"/>
            </a:avLst>
          </a:prstGeom>
          <a:ln w="38100" cap="flat" cmpd="sng">
            <a:solidFill>
              <a:srgbClr val="990099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7191" name="AutoShape 87"/>
          <p:cNvCxnSpPr>
            <a:stCxn id="80946" idx="0"/>
            <a:endCxn id="80973" idx="0"/>
          </p:cNvCxnSpPr>
          <p:nvPr/>
        </p:nvCxnSpPr>
        <p:spPr>
          <a:xfrm rot="-5400000" flipH="1" flipV="1">
            <a:off x="4729163" y="3092450"/>
            <a:ext cx="1587" cy="747713"/>
          </a:xfrm>
          <a:prstGeom prst="curvedConnector3">
            <a:avLst>
              <a:gd name="adj1" fmla="val -14400005"/>
            </a:avLst>
          </a:prstGeom>
          <a:ln w="38100" cap="flat" cmpd="sng">
            <a:solidFill>
              <a:srgbClr val="990099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7192" name="AutoShape 88"/>
          <p:cNvCxnSpPr>
            <a:stCxn id="80973" idx="4"/>
            <a:endCxn id="80937" idx="4"/>
          </p:cNvCxnSpPr>
          <p:nvPr/>
        </p:nvCxnSpPr>
        <p:spPr>
          <a:xfrm rot="5400000">
            <a:off x="3981450" y="3452813"/>
            <a:ext cx="1588" cy="747712"/>
          </a:xfrm>
          <a:prstGeom prst="curvedConnector3">
            <a:avLst>
              <a:gd name="adj1" fmla="val 14300005"/>
            </a:avLst>
          </a:prstGeom>
          <a:ln w="38100" cap="flat" cmpd="sng">
            <a:solidFill>
              <a:srgbClr val="990099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7193" name="AutoShape 89"/>
          <p:cNvCxnSpPr>
            <a:stCxn id="80973" idx="4"/>
            <a:endCxn id="80955" idx="4"/>
          </p:cNvCxnSpPr>
          <p:nvPr/>
        </p:nvCxnSpPr>
        <p:spPr>
          <a:xfrm rot="5400000">
            <a:off x="3608388" y="3079750"/>
            <a:ext cx="1587" cy="1493838"/>
          </a:xfrm>
          <a:prstGeom prst="curvedConnector3">
            <a:avLst>
              <a:gd name="adj1" fmla="val 26600009"/>
            </a:avLst>
          </a:prstGeom>
          <a:ln w="38100" cap="flat" cmpd="sng">
            <a:solidFill>
              <a:srgbClr val="990099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7194" name="AutoShape 90"/>
          <p:cNvCxnSpPr>
            <a:stCxn id="80973" idx="4"/>
            <a:endCxn id="80919" idx="4"/>
          </p:cNvCxnSpPr>
          <p:nvPr/>
        </p:nvCxnSpPr>
        <p:spPr>
          <a:xfrm rot="5400000">
            <a:off x="3233738" y="2705100"/>
            <a:ext cx="1587" cy="2241550"/>
          </a:xfrm>
          <a:prstGeom prst="curvedConnector3">
            <a:avLst>
              <a:gd name="adj1" fmla="val 40700014"/>
            </a:avLst>
          </a:prstGeom>
          <a:ln w="38100" cap="flat" cmpd="sng">
            <a:solidFill>
              <a:srgbClr val="990099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7195" name="AutoShape 91"/>
          <p:cNvCxnSpPr>
            <a:stCxn id="80973" idx="4"/>
            <a:endCxn id="80910" idx="4"/>
          </p:cNvCxnSpPr>
          <p:nvPr/>
        </p:nvCxnSpPr>
        <p:spPr>
          <a:xfrm rot="5400000">
            <a:off x="2860675" y="2332038"/>
            <a:ext cx="1588" cy="2987675"/>
          </a:xfrm>
          <a:prstGeom prst="curvedConnector3">
            <a:avLst>
              <a:gd name="adj1" fmla="val 56900014"/>
            </a:avLst>
          </a:prstGeom>
          <a:ln w="38100" cap="flat" cmpd="sng">
            <a:solidFill>
              <a:srgbClr val="990099"/>
            </a:solidFill>
            <a:prstDash val="solid"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Oval 2"/>
          <p:cNvSpPr>
            <a:spLocks noChangeArrowheads="1"/>
          </p:cNvSpPr>
          <p:nvPr/>
        </p:nvSpPr>
        <p:spPr bwMode="auto">
          <a:xfrm>
            <a:off x="7164388" y="1270000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8131" name="Oval 3"/>
          <p:cNvSpPr>
            <a:spLocks noChangeArrowheads="1"/>
          </p:cNvSpPr>
          <p:nvPr/>
        </p:nvSpPr>
        <p:spPr bwMode="auto">
          <a:xfrm>
            <a:off x="7164388" y="1935163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8132" name="Oval 4"/>
          <p:cNvSpPr>
            <a:spLocks noChangeArrowheads="1"/>
          </p:cNvSpPr>
          <p:nvPr/>
        </p:nvSpPr>
        <p:spPr bwMode="auto">
          <a:xfrm>
            <a:off x="7164388" y="2601913"/>
            <a:ext cx="360363" cy="360363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8133" name="Oval 5"/>
          <p:cNvSpPr>
            <a:spLocks noChangeArrowheads="1"/>
          </p:cNvSpPr>
          <p:nvPr/>
        </p:nvSpPr>
        <p:spPr bwMode="auto">
          <a:xfrm>
            <a:off x="7164388" y="3267075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8134" name="Oval 6"/>
          <p:cNvSpPr>
            <a:spLocks noChangeArrowheads="1"/>
          </p:cNvSpPr>
          <p:nvPr/>
        </p:nvSpPr>
        <p:spPr bwMode="auto">
          <a:xfrm>
            <a:off x="7164388" y="3933825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81927" name="AutoShape 7"/>
          <p:cNvCxnSpPr>
            <a:stCxn id="48131" idx="6"/>
            <a:endCxn id="48130" idx="2"/>
          </p:cNvCxnSpPr>
          <p:nvPr/>
        </p:nvCxnSpPr>
        <p:spPr>
          <a:xfrm flipH="1" flipV="1">
            <a:off x="7164388" y="1450975"/>
            <a:ext cx="360362" cy="665163"/>
          </a:xfrm>
          <a:prstGeom prst="curvedConnector5">
            <a:avLst>
              <a:gd name="adj1" fmla="val -62995"/>
              <a:gd name="adj2" fmla="val 5035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81928" name="AutoShape 8"/>
          <p:cNvCxnSpPr>
            <a:stCxn id="48134" idx="6"/>
            <a:endCxn id="48133" idx="2"/>
          </p:cNvCxnSpPr>
          <p:nvPr/>
        </p:nvCxnSpPr>
        <p:spPr>
          <a:xfrm flipH="1" flipV="1">
            <a:off x="7164388" y="3448050"/>
            <a:ext cx="360362" cy="666750"/>
          </a:xfrm>
          <a:prstGeom prst="curvedConnector5">
            <a:avLst>
              <a:gd name="adj1" fmla="val -62995"/>
              <a:gd name="adj2" fmla="val 5023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81929" name="AutoShape 9"/>
          <p:cNvCxnSpPr>
            <a:stCxn id="48132" idx="6"/>
            <a:endCxn id="48131" idx="2"/>
          </p:cNvCxnSpPr>
          <p:nvPr/>
        </p:nvCxnSpPr>
        <p:spPr>
          <a:xfrm flipH="1" flipV="1">
            <a:off x="7164388" y="2116138"/>
            <a:ext cx="360362" cy="666750"/>
          </a:xfrm>
          <a:prstGeom prst="curvedConnector5">
            <a:avLst>
              <a:gd name="adj1" fmla="val -62995"/>
              <a:gd name="adj2" fmla="val 5023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81930" name="AutoShape 10"/>
          <p:cNvCxnSpPr>
            <a:stCxn id="48133" idx="6"/>
            <a:endCxn id="48132" idx="2"/>
          </p:cNvCxnSpPr>
          <p:nvPr/>
        </p:nvCxnSpPr>
        <p:spPr>
          <a:xfrm flipH="1" flipV="1">
            <a:off x="7164388" y="2782888"/>
            <a:ext cx="360362" cy="665162"/>
          </a:xfrm>
          <a:prstGeom prst="curvedConnector5">
            <a:avLst>
              <a:gd name="adj1" fmla="val -62995"/>
              <a:gd name="adj2" fmla="val 5035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48139" name="Rectangle 11"/>
          <p:cNvSpPr>
            <a:spLocks noGrp="1" noChangeArrowheads="1"/>
          </p:cNvSpPr>
          <p:nvPr>
            <p:ph type="title"/>
          </p:nvPr>
        </p:nvSpPr>
        <p:spPr>
          <a:xfrm>
            <a:off x="685800" y="44450"/>
            <a:ext cx="7772400" cy="1143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第五步至少删除了</a:t>
            </a:r>
            <a:r>
              <a: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</a:t>
            </a:r>
            <a:r>
              <a:rPr kumimoji="0" lang="zh-TW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kumimoji="0" lang="en-US" altLang="zh-CN" sz="4000" b="1" i="1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0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/10</a:t>
            </a:r>
            <a:r>
              <a:rPr kumimoji="0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</a:t>
            </a:r>
            <a:r>
              <a: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个数</a:t>
            </a:r>
            <a:endParaRPr kumimoji="0" lang="zh-TW" altLang="en-US" sz="40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8140" name="Oval 12"/>
          <p:cNvSpPr>
            <a:spLocks noChangeArrowheads="1"/>
          </p:cNvSpPr>
          <p:nvPr/>
        </p:nvSpPr>
        <p:spPr bwMode="auto">
          <a:xfrm>
            <a:off x="1187450" y="1270000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8141" name="Oval 13"/>
          <p:cNvSpPr>
            <a:spLocks noChangeArrowheads="1"/>
          </p:cNvSpPr>
          <p:nvPr/>
        </p:nvSpPr>
        <p:spPr bwMode="auto">
          <a:xfrm>
            <a:off x="1187450" y="1935163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8142" name="Oval 14"/>
          <p:cNvSpPr>
            <a:spLocks noChangeArrowheads="1"/>
          </p:cNvSpPr>
          <p:nvPr/>
        </p:nvSpPr>
        <p:spPr bwMode="auto">
          <a:xfrm>
            <a:off x="1187450" y="2601913"/>
            <a:ext cx="360363" cy="360363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8143" name="Oval 15"/>
          <p:cNvSpPr>
            <a:spLocks noChangeArrowheads="1"/>
          </p:cNvSpPr>
          <p:nvPr/>
        </p:nvSpPr>
        <p:spPr bwMode="auto">
          <a:xfrm>
            <a:off x="1187450" y="3267075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8144" name="Oval 16"/>
          <p:cNvSpPr>
            <a:spLocks noChangeArrowheads="1"/>
          </p:cNvSpPr>
          <p:nvPr/>
        </p:nvSpPr>
        <p:spPr bwMode="auto">
          <a:xfrm>
            <a:off x="1187450" y="3933825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81937" name="AutoShape 17"/>
          <p:cNvCxnSpPr>
            <a:stCxn id="48141" idx="6"/>
            <a:endCxn id="48140" idx="2"/>
          </p:cNvCxnSpPr>
          <p:nvPr/>
        </p:nvCxnSpPr>
        <p:spPr>
          <a:xfrm flipH="1" flipV="1">
            <a:off x="1187450" y="1450975"/>
            <a:ext cx="360363" cy="665163"/>
          </a:xfrm>
          <a:prstGeom prst="curvedConnector5">
            <a:avLst>
              <a:gd name="adj1" fmla="val -62995"/>
              <a:gd name="adj2" fmla="val 5035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81938" name="AutoShape 18"/>
          <p:cNvCxnSpPr>
            <a:stCxn id="48144" idx="6"/>
            <a:endCxn id="48143" idx="2"/>
          </p:cNvCxnSpPr>
          <p:nvPr/>
        </p:nvCxnSpPr>
        <p:spPr>
          <a:xfrm flipH="1" flipV="1">
            <a:off x="1187450" y="3448050"/>
            <a:ext cx="360363" cy="666750"/>
          </a:xfrm>
          <a:prstGeom prst="curvedConnector5">
            <a:avLst>
              <a:gd name="adj1" fmla="val -62995"/>
              <a:gd name="adj2" fmla="val 5023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81939" name="AutoShape 19"/>
          <p:cNvCxnSpPr>
            <a:stCxn id="48142" idx="6"/>
            <a:endCxn id="48141" idx="2"/>
          </p:cNvCxnSpPr>
          <p:nvPr/>
        </p:nvCxnSpPr>
        <p:spPr>
          <a:xfrm flipH="1" flipV="1">
            <a:off x="1187450" y="2116138"/>
            <a:ext cx="360363" cy="666750"/>
          </a:xfrm>
          <a:prstGeom prst="curvedConnector5">
            <a:avLst>
              <a:gd name="adj1" fmla="val -62995"/>
              <a:gd name="adj2" fmla="val 5023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81940" name="AutoShape 20"/>
          <p:cNvCxnSpPr>
            <a:stCxn id="48143" idx="6"/>
            <a:endCxn id="48142" idx="2"/>
          </p:cNvCxnSpPr>
          <p:nvPr/>
        </p:nvCxnSpPr>
        <p:spPr>
          <a:xfrm flipH="1" flipV="1">
            <a:off x="1187450" y="2782888"/>
            <a:ext cx="360363" cy="665162"/>
          </a:xfrm>
          <a:prstGeom prst="curvedConnector5">
            <a:avLst>
              <a:gd name="adj1" fmla="val -62995"/>
              <a:gd name="adj2" fmla="val 5035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48149" name="Oval 21"/>
          <p:cNvSpPr>
            <a:spLocks noChangeArrowheads="1"/>
          </p:cNvSpPr>
          <p:nvPr/>
        </p:nvSpPr>
        <p:spPr bwMode="auto">
          <a:xfrm>
            <a:off x="1933575" y="1270000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8150" name="Oval 22"/>
          <p:cNvSpPr>
            <a:spLocks noChangeArrowheads="1"/>
          </p:cNvSpPr>
          <p:nvPr/>
        </p:nvSpPr>
        <p:spPr bwMode="auto">
          <a:xfrm>
            <a:off x="1933575" y="1935163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8151" name="Oval 23"/>
          <p:cNvSpPr>
            <a:spLocks noChangeArrowheads="1"/>
          </p:cNvSpPr>
          <p:nvPr/>
        </p:nvSpPr>
        <p:spPr bwMode="auto">
          <a:xfrm>
            <a:off x="1933575" y="2601913"/>
            <a:ext cx="360363" cy="360363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8152" name="Oval 24"/>
          <p:cNvSpPr>
            <a:spLocks noChangeArrowheads="1"/>
          </p:cNvSpPr>
          <p:nvPr/>
        </p:nvSpPr>
        <p:spPr bwMode="auto">
          <a:xfrm>
            <a:off x="1933575" y="3267075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8153" name="Oval 25"/>
          <p:cNvSpPr>
            <a:spLocks noChangeArrowheads="1"/>
          </p:cNvSpPr>
          <p:nvPr/>
        </p:nvSpPr>
        <p:spPr bwMode="auto">
          <a:xfrm>
            <a:off x="1933575" y="3933825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81946" name="AutoShape 26"/>
          <p:cNvCxnSpPr>
            <a:stCxn id="48150" idx="6"/>
            <a:endCxn id="48149" idx="2"/>
          </p:cNvCxnSpPr>
          <p:nvPr/>
        </p:nvCxnSpPr>
        <p:spPr>
          <a:xfrm flipH="1" flipV="1">
            <a:off x="1933575" y="1450975"/>
            <a:ext cx="360363" cy="665163"/>
          </a:xfrm>
          <a:prstGeom prst="curvedConnector5">
            <a:avLst>
              <a:gd name="adj1" fmla="val -62995"/>
              <a:gd name="adj2" fmla="val 5035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81947" name="AutoShape 27"/>
          <p:cNvCxnSpPr>
            <a:stCxn id="48153" idx="6"/>
            <a:endCxn id="48152" idx="2"/>
          </p:cNvCxnSpPr>
          <p:nvPr/>
        </p:nvCxnSpPr>
        <p:spPr>
          <a:xfrm flipH="1" flipV="1">
            <a:off x="1933575" y="3448050"/>
            <a:ext cx="360363" cy="666750"/>
          </a:xfrm>
          <a:prstGeom prst="curvedConnector5">
            <a:avLst>
              <a:gd name="adj1" fmla="val -62995"/>
              <a:gd name="adj2" fmla="val 5023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81948" name="AutoShape 28"/>
          <p:cNvCxnSpPr>
            <a:stCxn id="48151" idx="6"/>
            <a:endCxn id="48150" idx="2"/>
          </p:cNvCxnSpPr>
          <p:nvPr/>
        </p:nvCxnSpPr>
        <p:spPr>
          <a:xfrm flipH="1" flipV="1">
            <a:off x="1933575" y="2116138"/>
            <a:ext cx="360363" cy="666750"/>
          </a:xfrm>
          <a:prstGeom prst="curvedConnector5">
            <a:avLst>
              <a:gd name="adj1" fmla="val -62995"/>
              <a:gd name="adj2" fmla="val 5023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81949" name="AutoShape 29"/>
          <p:cNvCxnSpPr>
            <a:stCxn id="48152" idx="6"/>
            <a:endCxn id="48151" idx="2"/>
          </p:cNvCxnSpPr>
          <p:nvPr/>
        </p:nvCxnSpPr>
        <p:spPr>
          <a:xfrm flipH="1" flipV="1">
            <a:off x="1933575" y="2782888"/>
            <a:ext cx="360363" cy="665162"/>
          </a:xfrm>
          <a:prstGeom prst="curvedConnector5">
            <a:avLst>
              <a:gd name="adj1" fmla="val -62995"/>
              <a:gd name="adj2" fmla="val 5035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48158" name="Oval 30"/>
          <p:cNvSpPr>
            <a:spLocks noChangeArrowheads="1"/>
          </p:cNvSpPr>
          <p:nvPr/>
        </p:nvSpPr>
        <p:spPr bwMode="auto">
          <a:xfrm>
            <a:off x="5668963" y="1270000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8159" name="Oval 31"/>
          <p:cNvSpPr>
            <a:spLocks noChangeArrowheads="1"/>
          </p:cNvSpPr>
          <p:nvPr/>
        </p:nvSpPr>
        <p:spPr bwMode="auto">
          <a:xfrm>
            <a:off x="5668963" y="1935163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8160" name="Oval 32"/>
          <p:cNvSpPr>
            <a:spLocks noChangeArrowheads="1"/>
          </p:cNvSpPr>
          <p:nvPr/>
        </p:nvSpPr>
        <p:spPr bwMode="auto">
          <a:xfrm>
            <a:off x="5668963" y="2601913"/>
            <a:ext cx="360363" cy="360363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8161" name="Oval 33"/>
          <p:cNvSpPr>
            <a:spLocks noChangeArrowheads="1"/>
          </p:cNvSpPr>
          <p:nvPr/>
        </p:nvSpPr>
        <p:spPr bwMode="auto">
          <a:xfrm>
            <a:off x="5668963" y="3267075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8162" name="Oval 34"/>
          <p:cNvSpPr>
            <a:spLocks noChangeArrowheads="1"/>
          </p:cNvSpPr>
          <p:nvPr/>
        </p:nvSpPr>
        <p:spPr bwMode="auto">
          <a:xfrm>
            <a:off x="5668963" y="3933825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81955" name="AutoShape 35"/>
          <p:cNvCxnSpPr>
            <a:stCxn id="48159" idx="6"/>
            <a:endCxn id="48158" idx="2"/>
          </p:cNvCxnSpPr>
          <p:nvPr/>
        </p:nvCxnSpPr>
        <p:spPr>
          <a:xfrm flipH="1" flipV="1">
            <a:off x="5668963" y="1450975"/>
            <a:ext cx="360362" cy="665163"/>
          </a:xfrm>
          <a:prstGeom prst="curvedConnector5">
            <a:avLst>
              <a:gd name="adj1" fmla="val -62995"/>
              <a:gd name="adj2" fmla="val 5035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81956" name="AutoShape 36"/>
          <p:cNvCxnSpPr>
            <a:stCxn id="48162" idx="6"/>
            <a:endCxn id="48161" idx="2"/>
          </p:cNvCxnSpPr>
          <p:nvPr/>
        </p:nvCxnSpPr>
        <p:spPr>
          <a:xfrm flipH="1" flipV="1">
            <a:off x="5668963" y="3448050"/>
            <a:ext cx="360362" cy="666750"/>
          </a:xfrm>
          <a:prstGeom prst="curvedConnector5">
            <a:avLst>
              <a:gd name="adj1" fmla="val -62995"/>
              <a:gd name="adj2" fmla="val 5023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81957" name="AutoShape 37"/>
          <p:cNvCxnSpPr>
            <a:stCxn id="48160" idx="6"/>
            <a:endCxn id="48159" idx="2"/>
          </p:cNvCxnSpPr>
          <p:nvPr/>
        </p:nvCxnSpPr>
        <p:spPr>
          <a:xfrm flipH="1" flipV="1">
            <a:off x="5668963" y="2116138"/>
            <a:ext cx="360362" cy="666750"/>
          </a:xfrm>
          <a:prstGeom prst="curvedConnector5">
            <a:avLst>
              <a:gd name="adj1" fmla="val -62995"/>
              <a:gd name="adj2" fmla="val 5023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81958" name="AutoShape 38"/>
          <p:cNvCxnSpPr>
            <a:stCxn id="48161" idx="6"/>
            <a:endCxn id="48160" idx="2"/>
          </p:cNvCxnSpPr>
          <p:nvPr/>
        </p:nvCxnSpPr>
        <p:spPr>
          <a:xfrm flipH="1" flipV="1">
            <a:off x="5668963" y="2782888"/>
            <a:ext cx="360362" cy="665162"/>
          </a:xfrm>
          <a:prstGeom prst="curvedConnector5">
            <a:avLst>
              <a:gd name="adj1" fmla="val -62995"/>
              <a:gd name="adj2" fmla="val 5035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48167" name="Oval 39"/>
          <p:cNvSpPr>
            <a:spLocks noChangeArrowheads="1"/>
          </p:cNvSpPr>
          <p:nvPr/>
        </p:nvSpPr>
        <p:spPr bwMode="auto">
          <a:xfrm>
            <a:off x="3427413" y="1270000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8168" name="Oval 40"/>
          <p:cNvSpPr>
            <a:spLocks noChangeArrowheads="1"/>
          </p:cNvSpPr>
          <p:nvPr/>
        </p:nvSpPr>
        <p:spPr bwMode="auto">
          <a:xfrm>
            <a:off x="3427413" y="1935163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8169" name="Oval 41"/>
          <p:cNvSpPr>
            <a:spLocks noChangeArrowheads="1"/>
          </p:cNvSpPr>
          <p:nvPr/>
        </p:nvSpPr>
        <p:spPr bwMode="auto">
          <a:xfrm>
            <a:off x="3427413" y="2601913"/>
            <a:ext cx="360363" cy="360363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8170" name="Oval 42"/>
          <p:cNvSpPr>
            <a:spLocks noChangeArrowheads="1"/>
          </p:cNvSpPr>
          <p:nvPr/>
        </p:nvSpPr>
        <p:spPr bwMode="auto">
          <a:xfrm>
            <a:off x="3427413" y="3267075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8171" name="Oval 43"/>
          <p:cNvSpPr>
            <a:spLocks noChangeArrowheads="1"/>
          </p:cNvSpPr>
          <p:nvPr/>
        </p:nvSpPr>
        <p:spPr bwMode="auto">
          <a:xfrm>
            <a:off x="3427413" y="3933825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81964" name="AutoShape 44"/>
          <p:cNvCxnSpPr>
            <a:stCxn id="48168" idx="6"/>
            <a:endCxn id="48167" idx="2"/>
          </p:cNvCxnSpPr>
          <p:nvPr/>
        </p:nvCxnSpPr>
        <p:spPr>
          <a:xfrm flipH="1" flipV="1">
            <a:off x="3427413" y="1450975"/>
            <a:ext cx="360362" cy="665163"/>
          </a:xfrm>
          <a:prstGeom prst="curvedConnector5">
            <a:avLst>
              <a:gd name="adj1" fmla="val -62995"/>
              <a:gd name="adj2" fmla="val 5035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81965" name="AutoShape 45"/>
          <p:cNvCxnSpPr>
            <a:stCxn id="48171" idx="6"/>
            <a:endCxn id="48170" idx="2"/>
          </p:cNvCxnSpPr>
          <p:nvPr/>
        </p:nvCxnSpPr>
        <p:spPr>
          <a:xfrm flipH="1" flipV="1">
            <a:off x="3427413" y="3448050"/>
            <a:ext cx="360362" cy="666750"/>
          </a:xfrm>
          <a:prstGeom prst="curvedConnector5">
            <a:avLst>
              <a:gd name="adj1" fmla="val -62995"/>
              <a:gd name="adj2" fmla="val 5023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81966" name="AutoShape 46"/>
          <p:cNvCxnSpPr>
            <a:stCxn id="48169" idx="6"/>
            <a:endCxn id="48168" idx="2"/>
          </p:cNvCxnSpPr>
          <p:nvPr/>
        </p:nvCxnSpPr>
        <p:spPr>
          <a:xfrm flipH="1" flipV="1">
            <a:off x="3427413" y="2116138"/>
            <a:ext cx="360362" cy="666750"/>
          </a:xfrm>
          <a:prstGeom prst="curvedConnector5">
            <a:avLst>
              <a:gd name="adj1" fmla="val -62995"/>
              <a:gd name="adj2" fmla="val 5023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81967" name="AutoShape 47"/>
          <p:cNvCxnSpPr>
            <a:stCxn id="48170" idx="6"/>
            <a:endCxn id="48169" idx="2"/>
          </p:cNvCxnSpPr>
          <p:nvPr/>
        </p:nvCxnSpPr>
        <p:spPr>
          <a:xfrm flipH="1" flipV="1">
            <a:off x="3427413" y="2782888"/>
            <a:ext cx="360362" cy="665162"/>
          </a:xfrm>
          <a:prstGeom prst="curvedConnector5">
            <a:avLst>
              <a:gd name="adj1" fmla="val -62995"/>
              <a:gd name="adj2" fmla="val 5035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48176" name="Oval 48"/>
          <p:cNvSpPr>
            <a:spLocks noChangeArrowheads="1"/>
          </p:cNvSpPr>
          <p:nvPr/>
        </p:nvSpPr>
        <p:spPr bwMode="auto">
          <a:xfrm>
            <a:off x="4922838" y="1270000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8177" name="Oval 49"/>
          <p:cNvSpPr>
            <a:spLocks noChangeArrowheads="1"/>
          </p:cNvSpPr>
          <p:nvPr/>
        </p:nvSpPr>
        <p:spPr bwMode="auto">
          <a:xfrm>
            <a:off x="4922838" y="1935163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8178" name="Oval 50"/>
          <p:cNvSpPr>
            <a:spLocks noChangeArrowheads="1"/>
          </p:cNvSpPr>
          <p:nvPr/>
        </p:nvSpPr>
        <p:spPr bwMode="auto">
          <a:xfrm>
            <a:off x="4922838" y="2601913"/>
            <a:ext cx="360363" cy="360363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8179" name="Oval 51"/>
          <p:cNvSpPr>
            <a:spLocks noChangeArrowheads="1"/>
          </p:cNvSpPr>
          <p:nvPr/>
        </p:nvSpPr>
        <p:spPr bwMode="auto">
          <a:xfrm>
            <a:off x="4922838" y="3267075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8180" name="Oval 52"/>
          <p:cNvSpPr>
            <a:spLocks noChangeArrowheads="1"/>
          </p:cNvSpPr>
          <p:nvPr/>
        </p:nvSpPr>
        <p:spPr bwMode="auto">
          <a:xfrm>
            <a:off x="4922838" y="3933825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81973" name="AutoShape 53"/>
          <p:cNvCxnSpPr>
            <a:stCxn id="48177" idx="6"/>
            <a:endCxn id="48176" idx="2"/>
          </p:cNvCxnSpPr>
          <p:nvPr/>
        </p:nvCxnSpPr>
        <p:spPr>
          <a:xfrm flipH="1" flipV="1">
            <a:off x="4922838" y="1450975"/>
            <a:ext cx="360362" cy="665163"/>
          </a:xfrm>
          <a:prstGeom prst="curvedConnector5">
            <a:avLst>
              <a:gd name="adj1" fmla="val -62995"/>
              <a:gd name="adj2" fmla="val 5035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81974" name="AutoShape 54"/>
          <p:cNvCxnSpPr>
            <a:stCxn id="48180" idx="6"/>
            <a:endCxn id="48179" idx="2"/>
          </p:cNvCxnSpPr>
          <p:nvPr/>
        </p:nvCxnSpPr>
        <p:spPr>
          <a:xfrm flipH="1" flipV="1">
            <a:off x="4922838" y="3448050"/>
            <a:ext cx="360362" cy="666750"/>
          </a:xfrm>
          <a:prstGeom prst="curvedConnector5">
            <a:avLst>
              <a:gd name="adj1" fmla="val -62995"/>
              <a:gd name="adj2" fmla="val 5023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81975" name="AutoShape 55"/>
          <p:cNvCxnSpPr>
            <a:stCxn id="48178" idx="6"/>
            <a:endCxn id="48177" idx="2"/>
          </p:cNvCxnSpPr>
          <p:nvPr/>
        </p:nvCxnSpPr>
        <p:spPr>
          <a:xfrm flipH="1" flipV="1">
            <a:off x="4922838" y="2116138"/>
            <a:ext cx="360362" cy="666750"/>
          </a:xfrm>
          <a:prstGeom prst="curvedConnector5">
            <a:avLst>
              <a:gd name="adj1" fmla="val -62995"/>
              <a:gd name="adj2" fmla="val 5023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81976" name="AutoShape 56"/>
          <p:cNvCxnSpPr>
            <a:stCxn id="48179" idx="6"/>
            <a:endCxn id="48178" idx="2"/>
          </p:cNvCxnSpPr>
          <p:nvPr/>
        </p:nvCxnSpPr>
        <p:spPr>
          <a:xfrm flipH="1" flipV="1">
            <a:off x="4922838" y="2782888"/>
            <a:ext cx="360362" cy="665162"/>
          </a:xfrm>
          <a:prstGeom prst="curvedConnector5">
            <a:avLst>
              <a:gd name="adj1" fmla="val -62995"/>
              <a:gd name="adj2" fmla="val 5035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48185" name="Oval 57"/>
          <p:cNvSpPr>
            <a:spLocks noChangeArrowheads="1"/>
          </p:cNvSpPr>
          <p:nvPr/>
        </p:nvSpPr>
        <p:spPr bwMode="auto">
          <a:xfrm>
            <a:off x="2681288" y="1270000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8186" name="Oval 58"/>
          <p:cNvSpPr>
            <a:spLocks noChangeArrowheads="1"/>
          </p:cNvSpPr>
          <p:nvPr/>
        </p:nvSpPr>
        <p:spPr bwMode="auto">
          <a:xfrm>
            <a:off x="2681288" y="1935163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8187" name="Oval 59"/>
          <p:cNvSpPr>
            <a:spLocks noChangeArrowheads="1"/>
          </p:cNvSpPr>
          <p:nvPr/>
        </p:nvSpPr>
        <p:spPr bwMode="auto">
          <a:xfrm>
            <a:off x="2681288" y="2601913"/>
            <a:ext cx="360363" cy="360363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8188" name="Oval 60"/>
          <p:cNvSpPr>
            <a:spLocks noChangeArrowheads="1"/>
          </p:cNvSpPr>
          <p:nvPr/>
        </p:nvSpPr>
        <p:spPr bwMode="auto">
          <a:xfrm>
            <a:off x="2681288" y="3267075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8189" name="Oval 61"/>
          <p:cNvSpPr>
            <a:spLocks noChangeArrowheads="1"/>
          </p:cNvSpPr>
          <p:nvPr/>
        </p:nvSpPr>
        <p:spPr bwMode="auto">
          <a:xfrm>
            <a:off x="2681288" y="3933825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81982" name="AutoShape 62"/>
          <p:cNvCxnSpPr>
            <a:stCxn id="48186" idx="6"/>
            <a:endCxn id="48185" idx="2"/>
          </p:cNvCxnSpPr>
          <p:nvPr/>
        </p:nvCxnSpPr>
        <p:spPr>
          <a:xfrm flipH="1" flipV="1">
            <a:off x="2681288" y="1450975"/>
            <a:ext cx="360362" cy="665163"/>
          </a:xfrm>
          <a:prstGeom prst="curvedConnector5">
            <a:avLst>
              <a:gd name="adj1" fmla="val -62995"/>
              <a:gd name="adj2" fmla="val 5035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81983" name="AutoShape 63"/>
          <p:cNvCxnSpPr>
            <a:stCxn id="48189" idx="6"/>
            <a:endCxn id="48188" idx="2"/>
          </p:cNvCxnSpPr>
          <p:nvPr/>
        </p:nvCxnSpPr>
        <p:spPr>
          <a:xfrm flipH="1" flipV="1">
            <a:off x="2681288" y="3448050"/>
            <a:ext cx="360362" cy="666750"/>
          </a:xfrm>
          <a:prstGeom prst="curvedConnector5">
            <a:avLst>
              <a:gd name="adj1" fmla="val -62995"/>
              <a:gd name="adj2" fmla="val 5023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81984" name="AutoShape 64"/>
          <p:cNvCxnSpPr>
            <a:stCxn id="48187" idx="6"/>
            <a:endCxn id="48186" idx="2"/>
          </p:cNvCxnSpPr>
          <p:nvPr/>
        </p:nvCxnSpPr>
        <p:spPr>
          <a:xfrm flipH="1" flipV="1">
            <a:off x="2681288" y="2116138"/>
            <a:ext cx="360362" cy="666750"/>
          </a:xfrm>
          <a:prstGeom prst="curvedConnector5">
            <a:avLst>
              <a:gd name="adj1" fmla="val -62995"/>
              <a:gd name="adj2" fmla="val 5023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81985" name="AutoShape 65"/>
          <p:cNvCxnSpPr>
            <a:stCxn id="48188" idx="6"/>
            <a:endCxn id="48187" idx="2"/>
          </p:cNvCxnSpPr>
          <p:nvPr/>
        </p:nvCxnSpPr>
        <p:spPr>
          <a:xfrm flipH="1" flipV="1">
            <a:off x="2681288" y="2782888"/>
            <a:ext cx="360362" cy="665162"/>
          </a:xfrm>
          <a:prstGeom prst="curvedConnector5">
            <a:avLst>
              <a:gd name="adj1" fmla="val -62995"/>
              <a:gd name="adj2" fmla="val 5035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48194" name="Oval 66"/>
          <p:cNvSpPr>
            <a:spLocks noChangeArrowheads="1"/>
          </p:cNvSpPr>
          <p:nvPr/>
        </p:nvSpPr>
        <p:spPr bwMode="auto">
          <a:xfrm>
            <a:off x="6416675" y="1270000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8195" name="Oval 67"/>
          <p:cNvSpPr>
            <a:spLocks noChangeArrowheads="1"/>
          </p:cNvSpPr>
          <p:nvPr/>
        </p:nvSpPr>
        <p:spPr bwMode="auto">
          <a:xfrm>
            <a:off x="6416675" y="1935163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8196" name="Oval 68"/>
          <p:cNvSpPr>
            <a:spLocks noChangeArrowheads="1"/>
          </p:cNvSpPr>
          <p:nvPr/>
        </p:nvSpPr>
        <p:spPr bwMode="auto">
          <a:xfrm>
            <a:off x="6416675" y="2601913"/>
            <a:ext cx="360363" cy="360363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8197" name="Oval 69"/>
          <p:cNvSpPr>
            <a:spLocks noChangeArrowheads="1"/>
          </p:cNvSpPr>
          <p:nvPr/>
        </p:nvSpPr>
        <p:spPr bwMode="auto">
          <a:xfrm>
            <a:off x="6416675" y="3267075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8198" name="Oval 70"/>
          <p:cNvSpPr>
            <a:spLocks noChangeArrowheads="1"/>
          </p:cNvSpPr>
          <p:nvPr/>
        </p:nvSpPr>
        <p:spPr bwMode="auto">
          <a:xfrm>
            <a:off x="6416675" y="3933825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81991" name="AutoShape 71"/>
          <p:cNvCxnSpPr>
            <a:stCxn id="48195" idx="6"/>
            <a:endCxn id="48194" idx="2"/>
          </p:cNvCxnSpPr>
          <p:nvPr/>
        </p:nvCxnSpPr>
        <p:spPr>
          <a:xfrm flipH="1" flipV="1">
            <a:off x="6416675" y="1450975"/>
            <a:ext cx="360363" cy="665163"/>
          </a:xfrm>
          <a:prstGeom prst="curvedConnector5">
            <a:avLst>
              <a:gd name="adj1" fmla="val -62995"/>
              <a:gd name="adj2" fmla="val 5035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81992" name="AutoShape 72"/>
          <p:cNvCxnSpPr>
            <a:stCxn id="48198" idx="6"/>
            <a:endCxn id="48197" idx="2"/>
          </p:cNvCxnSpPr>
          <p:nvPr/>
        </p:nvCxnSpPr>
        <p:spPr>
          <a:xfrm flipH="1" flipV="1">
            <a:off x="6416675" y="3448050"/>
            <a:ext cx="360363" cy="666750"/>
          </a:xfrm>
          <a:prstGeom prst="curvedConnector5">
            <a:avLst>
              <a:gd name="adj1" fmla="val -62995"/>
              <a:gd name="adj2" fmla="val 5023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81993" name="AutoShape 73"/>
          <p:cNvCxnSpPr>
            <a:stCxn id="48196" idx="6"/>
            <a:endCxn id="48195" idx="2"/>
          </p:cNvCxnSpPr>
          <p:nvPr/>
        </p:nvCxnSpPr>
        <p:spPr>
          <a:xfrm flipH="1" flipV="1">
            <a:off x="6416675" y="2116138"/>
            <a:ext cx="360363" cy="666750"/>
          </a:xfrm>
          <a:prstGeom prst="curvedConnector5">
            <a:avLst>
              <a:gd name="adj1" fmla="val -62995"/>
              <a:gd name="adj2" fmla="val 5023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81994" name="AutoShape 74"/>
          <p:cNvCxnSpPr>
            <a:stCxn id="48197" idx="6"/>
            <a:endCxn id="48196" idx="2"/>
          </p:cNvCxnSpPr>
          <p:nvPr/>
        </p:nvCxnSpPr>
        <p:spPr>
          <a:xfrm flipH="1" flipV="1">
            <a:off x="6416675" y="2782888"/>
            <a:ext cx="360363" cy="665162"/>
          </a:xfrm>
          <a:prstGeom prst="curvedConnector5">
            <a:avLst>
              <a:gd name="adj1" fmla="val -62995"/>
              <a:gd name="adj2" fmla="val 5035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48203" name="Oval 75"/>
          <p:cNvSpPr>
            <a:spLocks noChangeArrowheads="1"/>
          </p:cNvSpPr>
          <p:nvPr/>
        </p:nvSpPr>
        <p:spPr bwMode="auto">
          <a:xfrm>
            <a:off x="4175125" y="1270000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8204" name="Oval 76"/>
          <p:cNvSpPr>
            <a:spLocks noChangeArrowheads="1"/>
          </p:cNvSpPr>
          <p:nvPr/>
        </p:nvSpPr>
        <p:spPr bwMode="auto">
          <a:xfrm>
            <a:off x="4175125" y="1935163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8205" name="Oval 77"/>
          <p:cNvSpPr>
            <a:spLocks noChangeArrowheads="1"/>
          </p:cNvSpPr>
          <p:nvPr/>
        </p:nvSpPr>
        <p:spPr bwMode="auto">
          <a:xfrm>
            <a:off x="4175125" y="2601913"/>
            <a:ext cx="360363" cy="360363"/>
          </a:xfrm>
          <a:prstGeom prst="ellipse">
            <a:avLst/>
          </a:prstGeom>
          <a:gradFill rotWithShape="1">
            <a:gsLst>
              <a:gs pos="0">
                <a:srgbClr val="FF3300"/>
              </a:gs>
              <a:gs pos="100000">
                <a:srgbClr val="761800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8206" name="Oval 78"/>
          <p:cNvSpPr>
            <a:spLocks noChangeArrowheads="1"/>
          </p:cNvSpPr>
          <p:nvPr/>
        </p:nvSpPr>
        <p:spPr bwMode="auto">
          <a:xfrm>
            <a:off x="4175125" y="3267075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8207" name="Oval 79"/>
          <p:cNvSpPr>
            <a:spLocks noChangeArrowheads="1"/>
          </p:cNvSpPr>
          <p:nvPr/>
        </p:nvSpPr>
        <p:spPr bwMode="auto">
          <a:xfrm>
            <a:off x="4175125" y="3933825"/>
            <a:ext cx="360363" cy="360363"/>
          </a:xfrm>
          <a:prstGeom prst="ellipse">
            <a:avLst/>
          </a:prstGeom>
          <a:gradFill rotWithShape="1">
            <a:gsLst>
              <a:gs pos="0">
                <a:srgbClr val="005E47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82000" name="AutoShape 80"/>
          <p:cNvCxnSpPr>
            <a:stCxn id="48204" idx="6"/>
            <a:endCxn id="48203" idx="2"/>
          </p:cNvCxnSpPr>
          <p:nvPr/>
        </p:nvCxnSpPr>
        <p:spPr>
          <a:xfrm flipH="1" flipV="1">
            <a:off x="4175125" y="1450975"/>
            <a:ext cx="360363" cy="665163"/>
          </a:xfrm>
          <a:prstGeom prst="curvedConnector5">
            <a:avLst>
              <a:gd name="adj1" fmla="val -62995"/>
              <a:gd name="adj2" fmla="val 5035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82001" name="AutoShape 81"/>
          <p:cNvCxnSpPr>
            <a:stCxn id="48207" idx="6"/>
            <a:endCxn id="48206" idx="2"/>
          </p:cNvCxnSpPr>
          <p:nvPr/>
        </p:nvCxnSpPr>
        <p:spPr>
          <a:xfrm flipH="1" flipV="1">
            <a:off x="4175125" y="3448050"/>
            <a:ext cx="360363" cy="666750"/>
          </a:xfrm>
          <a:prstGeom prst="curvedConnector5">
            <a:avLst>
              <a:gd name="adj1" fmla="val -62995"/>
              <a:gd name="adj2" fmla="val 5023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82002" name="AutoShape 82"/>
          <p:cNvCxnSpPr>
            <a:stCxn id="48205" idx="6"/>
            <a:endCxn id="48204" idx="2"/>
          </p:cNvCxnSpPr>
          <p:nvPr/>
        </p:nvCxnSpPr>
        <p:spPr>
          <a:xfrm flipH="1" flipV="1">
            <a:off x="4175125" y="2116138"/>
            <a:ext cx="360363" cy="666750"/>
          </a:xfrm>
          <a:prstGeom prst="curvedConnector5">
            <a:avLst>
              <a:gd name="adj1" fmla="val -62995"/>
              <a:gd name="adj2" fmla="val 5023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82003" name="AutoShape 83"/>
          <p:cNvCxnSpPr>
            <a:stCxn id="48206" idx="6"/>
            <a:endCxn id="48205" idx="2"/>
          </p:cNvCxnSpPr>
          <p:nvPr/>
        </p:nvCxnSpPr>
        <p:spPr>
          <a:xfrm flipH="1" flipV="1">
            <a:off x="4175125" y="2782888"/>
            <a:ext cx="360363" cy="665162"/>
          </a:xfrm>
          <a:prstGeom prst="curvedConnector5">
            <a:avLst>
              <a:gd name="adj1" fmla="val -62995"/>
              <a:gd name="adj2" fmla="val 50356"/>
              <a:gd name="adj3" fmla="val 163435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8212" name="AutoShape 84"/>
          <p:cNvCxnSpPr>
            <a:stCxn id="48132" idx="0"/>
            <a:endCxn id="48205" idx="0"/>
          </p:cNvCxnSpPr>
          <p:nvPr/>
        </p:nvCxnSpPr>
        <p:spPr>
          <a:xfrm rot="-5400000" flipH="1" flipV="1">
            <a:off x="5849938" y="1108075"/>
            <a:ext cx="1587" cy="2989263"/>
          </a:xfrm>
          <a:prstGeom prst="curvedConnector3">
            <a:avLst>
              <a:gd name="adj1" fmla="val -57700014"/>
            </a:avLst>
          </a:prstGeom>
          <a:ln w="38100" cap="flat" cmpd="sng">
            <a:solidFill>
              <a:srgbClr val="990099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8213" name="AutoShape 85"/>
          <p:cNvCxnSpPr>
            <a:stCxn id="48196" idx="0"/>
            <a:endCxn id="48205" idx="0"/>
          </p:cNvCxnSpPr>
          <p:nvPr/>
        </p:nvCxnSpPr>
        <p:spPr>
          <a:xfrm rot="-5400000" flipH="1" flipV="1">
            <a:off x="5475288" y="1481138"/>
            <a:ext cx="1587" cy="2241550"/>
          </a:xfrm>
          <a:prstGeom prst="curvedConnector3">
            <a:avLst>
              <a:gd name="adj1" fmla="val -42900014"/>
            </a:avLst>
          </a:prstGeom>
          <a:ln w="38100" cap="flat" cmpd="sng">
            <a:solidFill>
              <a:srgbClr val="990099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8214" name="AutoShape 86"/>
          <p:cNvCxnSpPr>
            <a:stCxn id="48160" idx="0"/>
            <a:endCxn id="48205" idx="0"/>
          </p:cNvCxnSpPr>
          <p:nvPr/>
        </p:nvCxnSpPr>
        <p:spPr>
          <a:xfrm rot="-5400000" flipH="1" flipV="1">
            <a:off x="5102225" y="1855788"/>
            <a:ext cx="1588" cy="1493837"/>
          </a:xfrm>
          <a:prstGeom prst="curvedConnector3">
            <a:avLst>
              <a:gd name="adj1" fmla="val -27900009"/>
            </a:avLst>
          </a:prstGeom>
          <a:ln w="38100" cap="flat" cmpd="sng">
            <a:solidFill>
              <a:srgbClr val="990099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8215" name="AutoShape 87"/>
          <p:cNvCxnSpPr>
            <a:stCxn id="48178" idx="0"/>
            <a:endCxn id="48205" idx="0"/>
          </p:cNvCxnSpPr>
          <p:nvPr/>
        </p:nvCxnSpPr>
        <p:spPr>
          <a:xfrm rot="-5400000" flipH="1" flipV="1">
            <a:off x="4729163" y="2228850"/>
            <a:ext cx="1587" cy="747713"/>
          </a:xfrm>
          <a:prstGeom prst="curvedConnector3">
            <a:avLst>
              <a:gd name="adj1" fmla="val -14400005"/>
            </a:avLst>
          </a:prstGeom>
          <a:ln w="38100" cap="flat" cmpd="sng">
            <a:solidFill>
              <a:srgbClr val="990099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8216" name="AutoShape 88"/>
          <p:cNvCxnSpPr>
            <a:stCxn id="48205" idx="4"/>
            <a:endCxn id="48169" idx="4"/>
          </p:cNvCxnSpPr>
          <p:nvPr/>
        </p:nvCxnSpPr>
        <p:spPr>
          <a:xfrm rot="5400000">
            <a:off x="3981450" y="2589213"/>
            <a:ext cx="1588" cy="747712"/>
          </a:xfrm>
          <a:prstGeom prst="curvedConnector3">
            <a:avLst>
              <a:gd name="adj1" fmla="val 14300005"/>
            </a:avLst>
          </a:prstGeom>
          <a:ln w="38100" cap="flat" cmpd="sng">
            <a:solidFill>
              <a:srgbClr val="990099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8217" name="AutoShape 89"/>
          <p:cNvCxnSpPr>
            <a:stCxn id="48205" idx="4"/>
            <a:endCxn id="48187" idx="4"/>
          </p:cNvCxnSpPr>
          <p:nvPr/>
        </p:nvCxnSpPr>
        <p:spPr>
          <a:xfrm rot="5400000">
            <a:off x="3608388" y="2216150"/>
            <a:ext cx="1587" cy="1493838"/>
          </a:xfrm>
          <a:prstGeom prst="curvedConnector3">
            <a:avLst>
              <a:gd name="adj1" fmla="val 26600009"/>
            </a:avLst>
          </a:prstGeom>
          <a:ln w="38100" cap="flat" cmpd="sng">
            <a:solidFill>
              <a:srgbClr val="990099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8218" name="AutoShape 90"/>
          <p:cNvCxnSpPr>
            <a:stCxn id="48205" idx="4"/>
            <a:endCxn id="48151" idx="4"/>
          </p:cNvCxnSpPr>
          <p:nvPr/>
        </p:nvCxnSpPr>
        <p:spPr>
          <a:xfrm rot="5400000">
            <a:off x="3233738" y="1841500"/>
            <a:ext cx="1587" cy="2241550"/>
          </a:xfrm>
          <a:prstGeom prst="curvedConnector3">
            <a:avLst>
              <a:gd name="adj1" fmla="val 40700014"/>
            </a:avLst>
          </a:prstGeom>
          <a:ln w="38100" cap="flat" cmpd="sng">
            <a:solidFill>
              <a:srgbClr val="990099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8219" name="AutoShape 91"/>
          <p:cNvCxnSpPr>
            <a:stCxn id="48205" idx="4"/>
            <a:endCxn id="48142" idx="4"/>
          </p:cNvCxnSpPr>
          <p:nvPr/>
        </p:nvCxnSpPr>
        <p:spPr>
          <a:xfrm rot="5400000">
            <a:off x="2860675" y="1468438"/>
            <a:ext cx="1588" cy="2987675"/>
          </a:xfrm>
          <a:prstGeom prst="curvedConnector3">
            <a:avLst>
              <a:gd name="adj1" fmla="val 56900014"/>
            </a:avLst>
          </a:prstGeom>
          <a:ln w="38100" cap="flat" cmpd="sng">
            <a:solidFill>
              <a:srgbClr val="990099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48220" name="Rectangle 92"/>
          <p:cNvSpPr>
            <a:spLocks noChangeArrowheads="1"/>
          </p:cNvSpPr>
          <p:nvPr/>
        </p:nvSpPr>
        <p:spPr bwMode="auto">
          <a:xfrm>
            <a:off x="827088" y="1052513"/>
            <a:ext cx="3889375" cy="2089150"/>
          </a:xfrm>
          <a:prstGeom prst="rect">
            <a:avLst/>
          </a:prstGeom>
          <a:noFill/>
          <a:ln w="76200" cap="rnd" cmpd="sng">
            <a:solidFill>
              <a:schemeClr val="tx1"/>
            </a:solidFill>
            <a:prstDash val="sysDot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8221" name="Rectangle 93"/>
          <p:cNvSpPr>
            <a:spLocks noChangeArrowheads="1"/>
          </p:cNvSpPr>
          <p:nvPr/>
        </p:nvSpPr>
        <p:spPr bwMode="auto">
          <a:xfrm>
            <a:off x="3924300" y="2493963"/>
            <a:ext cx="3889375" cy="2089150"/>
          </a:xfrm>
          <a:prstGeom prst="rect">
            <a:avLst/>
          </a:prstGeom>
          <a:noFill/>
          <a:ln w="76200" cap="rnd" cmpd="sng">
            <a:solidFill>
              <a:schemeClr val="tx1"/>
            </a:solidFill>
            <a:prstDash val="sysDot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8222" name="Rectangle 94"/>
          <p:cNvSpPr>
            <a:spLocks noChangeArrowheads="1"/>
          </p:cNvSpPr>
          <p:nvPr/>
        </p:nvSpPr>
        <p:spPr bwMode="auto">
          <a:xfrm>
            <a:off x="684213" y="494188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n-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</a:t>
            </a:r>
            <a:r>
              <a:rPr kumimoji="1" lang="zh-TW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kumimoji="1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/10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  7</a:t>
            </a:r>
            <a:r>
              <a:rPr kumimoji="1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/10+6</a:t>
            </a:r>
            <a:b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如果时间复杂度是输入规模的递增函数</a:t>
            </a:r>
            <a:b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则第五步的时间开销不超过</a:t>
            </a:r>
            <a:r>
              <a:rPr kumimoji="1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(7</a:t>
            </a:r>
            <a:r>
              <a:rPr kumimoji="1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/10+6)</a:t>
            </a:r>
            <a:endParaRPr kumimoji="1" lang="en-US" altLang="zh-CN" sz="3200" b="1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8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8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8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/>
          <p:nvPr/>
        </p:nvSpPr>
        <p:spPr>
          <a:xfrm>
            <a:off x="7956550" y="439738"/>
            <a:ext cx="1079500" cy="45402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4000" b="1" dirty="0">
                <a:solidFill>
                  <a:srgbClr val="6633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例</a:t>
            </a:r>
            <a:endParaRPr lang="zh-CN" altLang="en-US" sz="4000" b="1" dirty="0">
              <a:solidFill>
                <a:srgbClr val="663300"/>
              </a:solidFill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sp>
        <p:nvSpPr>
          <p:cNvPr id="46084" name="Rectangle 3"/>
          <p:cNvSpPr/>
          <p:nvPr/>
        </p:nvSpPr>
        <p:spPr>
          <a:xfrm>
            <a:off x="179388" y="1268413"/>
            <a:ext cx="8964612" cy="47529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algn="just" eaLnBrk="1" hangingPunct="1">
              <a:lnSpc>
                <a:spcPct val="90000"/>
              </a:lnSpc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张三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,89), (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李四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,55), (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王五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,79), (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大麻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,92), (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李亚鹏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,10)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342900" lvl="0" indent="-342900" algn="just" eaLnBrk="1" hangingPunct="1">
              <a:lnSpc>
                <a:spcPct val="90000"/>
              </a:lnSpc>
              <a:buNone/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元组第一项表示姓名，元组第二项表示成绩</a:t>
            </a:r>
            <a:endParaRPr lang="zh-CN" altLang="en-US" sz="2800" b="1" dirty="0">
              <a:solidFill>
                <a:schemeClr val="accent2"/>
              </a:solidFill>
              <a:latin typeface="Times New Roman" panose="02020603050405020304" pitchFamily="18" charset="0"/>
              <a:ea typeface="华文行楷" panose="02010800040101010101" pitchFamily="2" charset="-122"/>
            </a:endParaRPr>
          </a:p>
          <a:p>
            <a:pPr marL="342900" lvl="0" indent="-342900" algn="just" eaLnBrk="1" hangingPunct="1">
              <a:lnSpc>
                <a:spcPct val="90000"/>
              </a:lnSpc>
              <a:buNone/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根据成绩从小到达可以将这些元组排序为</a:t>
            </a:r>
            <a:endParaRPr lang="zh-CN" altLang="en-US" sz="2800" b="1" dirty="0">
              <a:solidFill>
                <a:schemeClr val="accent2"/>
              </a:solidFill>
              <a:latin typeface="Times New Roman" panose="02020603050405020304" pitchFamily="18" charset="0"/>
              <a:ea typeface="华文行楷" panose="02010800040101010101" pitchFamily="2" charset="-122"/>
            </a:endParaRPr>
          </a:p>
          <a:p>
            <a:pPr marL="342900" lvl="0" indent="-342900" algn="just" eaLnBrk="1" hangingPunct="1">
              <a:lnSpc>
                <a:spcPct val="90000"/>
              </a:lnSpc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李亚鹏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,10) , (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李四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,55), (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王五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,79),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张三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,89), (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大麻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,92)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342900" lvl="0" indent="-342900" algn="just" eaLnBrk="1" hangingPunct="1">
              <a:lnSpc>
                <a:spcPct val="90000"/>
              </a:lnSpc>
              <a:buNone/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type define struct Record{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marL="342900" lvl="0" indent="-342900" algn="just" eaLnBrk="1" hangingPunct="1">
              <a:lnSpc>
                <a:spcPct val="90000"/>
              </a:lnSpc>
              <a:buNone/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char name[20];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marL="342900" lvl="0" indent="-342900" algn="just" eaLnBrk="1" hangingPunct="1">
              <a:lnSpc>
                <a:spcPct val="90000"/>
              </a:lnSpc>
              <a:buNone/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integer score;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marL="342900" lvl="0" indent="-342900" algn="just" eaLnBrk="1" hangingPunct="1">
              <a:lnSpc>
                <a:spcPct val="90000"/>
              </a:lnSpc>
              <a:buNone/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} Record;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marL="342900" lvl="0" indent="-342900" algn="just" eaLnBrk="1" hangingPunct="1">
              <a:lnSpc>
                <a:spcPct val="90000"/>
              </a:lnSpc>
              <a:buNone/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Record  R[5];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marL="342900" lvl="0" indent="-342900" algn="just" eaLnBrk="1" hangingPunct="1">
              <a:lnSpc>
                <a:spcPct val="90000"/>
              </a:lnSpc>
              <a:buNone/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R[0]= (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张三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,89), R[1]=(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李四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,55),…,R[4]= (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李亚鹏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,10)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6085" name="Picture 4" descr="BD21313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12088" y="1004888"/>
            <a:ext cx="1368425" cy="1206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946" name="Group 2"/>
          <p:cNvGrpSpPr/>
          <p:nvPr/>
        </p:nvGrpSpPr>
        <p:grpSpPr>
          <a:xfrm>
            <a:off x="1116013" y="1412875"/>
            <a:ext cx="7272337" cy="1079500"/>
            <a:chOff x="0" y="0"/>
            <a:chExt cx="3350" cy="680"/>
          </a:xfrm>
        </p:grpSpPr>
        <p:sp>
          <p:nvSpPr>
            <p:cNvPr id="82948" name="Text Box 14"/>
            <p:cNvSpPr txBox="1"/>
            <p:nvPr/>
          </p:nvSpPr>
          <p:spPr>
            <a:xfrm>
              <a:off x="726" y="0"/>
              <a:ext cx="25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</a:t>
              </a:r>
              <a:r>
                <a:rPr lang="en-US" altLang="zh-CN" sz="24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(1)                                         if  </a:t>
              </a:r>
              <a:r>
                <a:rPr lang="en-US" altLang="zh-CN" sz="2400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en-US" altLang="zh-CN" sz="24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</a:t>
              </a:r>
              <a:r>
                <a:rPr lang="en-US" altLang="zh-CN" sz="2400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endPara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82949" name="Text Box 15"/>
            <p:cNvSpPr txBox="1"/>
            <p:nvPr/>
          </p:nvSpPr>
          <p:spPr>
            <a:xfrm>
              <a:off x="726" y="392"/>
              <a:ext cx="262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lang="en-US" altLang="zh-CN" sz="24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</a:t>
              </a:r>
              <a:r>
                <a:rPr lang="en-US" altLang="zh-CN" sz="2400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en-US" altLang="zh-CN" sz="24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/5 +</a:t>
              </a:r>
              <a:r>
                <a:rPr lang="en-US" altLang="zh-CN" sz="2400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lang="en-US" altLang="zh-CN" sz="24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(7</a:t>
              </a:r>
              <a:r>
                <a:rPr lang="en-US" altLang="zh-CN" sz="2400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en-US" altLang="zh-CN" sz="24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/10+6) + </a:t>
              </a:r>
              <a:r>
                <a:rPr lang="en-US" altLang="zh-CN" sz="2400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</a:t>
              </a:r>
              <a:r>
                <a:rPr lang="en-US" altLang="zh-CN" sz="24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altLang="zh-CN" sz="2400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en-US" altLang="zh-CN" sz="24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zh-CN" altLang="en-US" sz="24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    </a:t>
              </a:r>
              <a:r>
                <a:rPr lang="en-US" altLang="zh-CN" sz="24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if  </a:t>
              </a:r>
              <a:r>
                <a:rPr lang="en-US" altLang="zh-CN" sz="2400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en-US" altLang="zh-CN" sz="24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&gt;</a:t>
              </a:r>
              <a:r>
                <a:rPr lang="en-US" altLang="zh-CN" sz="2400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endPara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82950" name="Text Box 16"/>
            <p:cNvSpPr txBox="1"/>
            <p:nvPr/>
          </p:nvSpPr>
          <p:spPr>
            <a:xfrm>
              <a:off x="0" y="211"/>
              <a:ext cx="73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b="1" i="1" dirty="0">
                  <a:latin typeface="Times New Roman" panose="02020603050405020304" pitchFamily="18" charset="0"/>
                </a:rPr>
                <a:t>T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(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n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)</a:t>
              </a:r>
              <a:r>
                <a:rPr lang="en-US" altLang="zh-CN" sz="24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</a:t>
              </a:r>
              <a:endPara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82951" name="AutoShape 18"/>
            <p:cNvSpPr/>
            <p:nvPr/>
          </p:nvSpPr>
          <p:spPr>
            <a:xfrm>
              <a:off x="635" y="136"/>
              <a:ext cx="92" cy="454"/>
            </a:xfrm>
            <a:prstGeom prst="leftBrace">
              <a:avLst>
                <a:gd name="adj1" fmla="val 41123"/>
                <a:gd name="adj2" fmla="val 50000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82947" name="Text Box 20"/>
          <p:cNvSpPr txBox="1"/>
          <p:nvPr/>
        </p:nvSpPr>
        <p:spPr>
          <a:xfrm>
            <a:off x="1403350" y="3644900"/>
            <a:ext cx="47529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400" b="1" dirty="0">
                <a:latin typeface="Times New Roman" panose="02020603050405020304" pitchFamily="18" charset="0"/>
              </a:rPr>
              <a:t>)=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O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730250" y="1916113"/>
            <a:ext cx="7937500" cy="1368425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br>
              <a: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</a:br>
            <a:r>
              <a: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4800" b="1" i="0" u="none" strike="noStrike" kern="120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3.4</a:t>
            </a:r>
            <a:r>
              <a:rPr kumimoji="1" lang="en-US" altLang="zh-CN" sz="48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48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4800" b="1" i="0" u="none" strike="noStrike" kern="120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Quick Sort</a:t>
            </a:r>
            <a:endParaRPr kumimoji="1" lang="en-US" altLang="zh-CN" sz="4800" b="1" i="0" u="none" strike="noStrike" kern="1200" cap="none" spc="0" normalizeH="0" baseline="0" noProof="0" smtClean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Monotype Corsiva" panose="03010101010201010101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ChangeArrowheads="1"/>
          </p:cNvSpPr>
          <p:nvPr/>
        </p:nvSpPr>
        <p:spPr bwMode="auto">
          <a:xfrm>
            <a:off x="5219700" y="-84137"/>
            <a:ext cx="3924300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flatTx/>
          </a:bodyPr>
          <a:lstStyle>
            <a:lvl1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000" b="1" i="0" u="none" strike="noStrike" kern="120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Partition sort</a:t>
            </a:r>
            <a:endParaRPr kumimoji="1" lang="en-US" altLang="zh-CN" sz="4000" b="1" i="0" u="none" strike="noStrike" kern="1200" cap="none" spc="0" normalizeH="0" baseline="0" noProof="0" smtClean="0">
              <a:ln>
                <a:noFill/>
              </a:ln>
              <a:solidFill>
                <a:srgbClr val="99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</p:txBody>
      </p:sp>
      <p:pic>
        <p:nvPicPr>
          <p:cNvPr id="84996" name="Picture 3" descr="BD21313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80063" y="403225"/>
            <a:ext cx="3563937" cy="730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4997" name="Text Box 4"/>
          <p:cNvSpPr txBox="1"/>
          <p:nvPr/>
        </p:nvSpPr>
        <p:spPr>
          <a:xfrm>
            <a:off x="179388" y="549275"/>
            <a:ext cx="5472112" cy="466725"/>
          </a:xfrm>
          <a:prstGeom prst="rect">
            <a:avLst/>
          </a:prstGeom>
          <a:solidFill>
            <a:srgbClr val="33CCFF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9    4    8    6    5    2   1   3   7  10 =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,…,</a:t>
            </a:r>
            <a:r>
              <a:rPr lang="en-US" altLang="zh-CN" sz="2400" i="1" dirty="0">
                <a:latin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</a:rPr>
              <a:t>]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84998" name="Oval 5"/>
          <p:cNvSpPr/>
          <p:nvPr/>
        </p:nvSpPr>
        <p:spPr>
          <a:xfrm>
            <a:off x="1619250" y="1414463"/>
            <a:ext cx="2449513" cy="576262"/>
          </a:xfrm>
          <a:prstGeom prst="ellipse">
            <a:avLst/>
          </a:prstGeom>
          <a:solidFill>
            <a:srgbClr val="33CC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划    分</a:t>
            </a:r>
            <a:endParaRPr lang="zh-CN" altLang="en-US" sz="2400" b="1" dirty="0"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sp>
        <p:nvSpPr>
          <p:cNvPr id="84999" name="AutoShape 6"/>
          <p:cNvSpPr/>
          <p:nvPr/>
        </p:nvSpPr>
        <p:spPr>
          <a:xfrm>
            <a:off x="2700338" y="1054100"/>
            <a:ext cx="287337" cy="287338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33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85000" name="AutoShape 7"/>
          <p:cNvSpPr/>
          <p:nvPr/>
        </p:nvSpPr>
        <p:spPr>
          <a:xfrm rot="4097084">
            <a:off x="2020888" y="1819275"/>
            <a:ext cx="288925" cy="774700"/>
          </a:xfrm>
          <a:prstGeom prst="downArrow">
            <a:avLst>
              <a:gd name="adj1" fmla="val 50000"/>
              <a:gd name="adj2" fmla="val 67032"/>
            </a:avLst>
          </a:prstGeom>
          <a:solidFill>
            <a:srgbClr val="33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85001" name="AutoShape 8"/>
          <p:cNvSpPr/>
          <p:nvPr/>
        </p:nvSpPr>
        <p:spPr>
          <a:xfrm rot="-4341378">
            <a:off x="3268663" y="1855788"/>
            <a:ext cx="288925" cy="854075"/>
          </a:xfrm>
          <a:prstGeom prst="downArrow">
            <a:avLst>
              <a:gd name="adj1" fmla="val 50000"/>
              <a:gd name="adj2" fmla="val 73901"/>
            </a:avLst>
          </a:prstGeom>
          <a:solidFill>
            <a:srgbClr val="33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85002" name="Text Box 9"/>
          <p:cNvSpPr txBox="1"/>
          <p:nvPr/>
        </p:nvSpPr>
        <p:spPr>
          <a:xfrm>
            <a:off x="323850" y="2422525"/>
            <a:ext cx="2160588" cy="457200"/>
          </a:xfrm>
          <a:prstGeom prst="rect">
            <a:avLst/>
          </a:prstGeom>
          <a:solidFill>
            <a:srgbClr val="33CCFF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</a:rPr>
              <a:t>,…,</a:t>
            </a: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en-US" altLang="zh-CN" sz="2400" i="1" baseline="-25000" dirty="0">
                <a:latin typeface="Times New Roman" panose="02020603050405020304" pitchFamily="18" charset="0"/>
              </a:rPr>
              <a:t>k</a:t>
            </a:r>
            <a:endParaRPr lang="en-US" altLang="zh-CN" sz="2400" i="1" baseline="-25000" dirty="0">
              <a:latin typeface="Times New Roman" panose="02020603050405020304" pitchFamily="18" charset="0"/>
            </a:endParaRPr>
          </a:p>
        </p:txBody>
      </p:sp>
      <p:sp>
        <p:nvSpPr>
          <p:cNvPr id="85003" name="Text Box 10"/>
          <p:cNvSpPr txBox="1"/>
          <p:nvPr/>
        </p:nvSpPr>
        <p:spPr>
          <a:xfrm>
            <a:off x="3060700" y="2493963"/>
            <a:ext cx="2160588" cy="457200"/>
          </a:xfrm>
          <a:prstGeom prst="rect">
            <a:avLst/>
          </a:prstGeom>
          <a:solidFill>
            <a:srgbClr val="33CCFF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en-US" altLang="zh-CN" sz="2400" i="1" baseline="-25000" dirty="0">
                <a:latin typeface="Times New Roman" panose="02020603050405020304" pitchFamily="18" charset="0"/>
              </a:rPr>
              <a:t>k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+1</a:t>
            </a:r>
            <a:r>
              <a:rPr lang="en-US" altLang="zh-CN" sz="2400" dirty="0">
                <a:latin typeface="Times New Roman" panose="02020603050405020304" pitchFamily="18" charset="0"/>
              </a:rPr>
              <a:t>,…,</a:t>
            </a: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en-US" altLang="zh-CN" sz="2400" i="1" baseline="-25000" dirty="0">
                <a:latin typeface="Times New Roman" panose="02020603050405020304" pitchFamily="18" charset="0"/>
              </a:rPr>
              <a:t>n</a:t>
            </a:r>
            <a:endParaRPr lang="en-US" altLang="zh-CN" sz="2400" i="1" baseline="-25000" dirty="0">
              <a:latin typeface="Times New Roman" panose="02020603050405020304" pitchFamily="18" charset="0"/>
            </a:endParaRPr>
          </a:p>
        </p:txBody>
      </p:sp>
      <p:sp>
        <p:nvSpPr>
          <p:cNvPr id="85004" name="Oval 11"/>
          <p:cNvSpPr/>
          <p:nvPr/>
        </p:nvSpPr>
        <p:spPr>
          <a:xfrm>
            <a:off x="179388" y="3141663"/>
            <a:ext cx="2449512" cy="576262"/>
          </a:xfrm>
          <a:prstGeom prst="ellipse">
            <a:avLst/>
          </a:prstGeom>
          <a:solidFill>
            <a:srgbClr val="33CC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递归求解</a:t>
            </a:r>
            <a:endParaRPr lang="zh-CN" altLang="en-US" sz="2400" b="1" dirty="0"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sp>
        <p:nvSpPr>
          <p:cNvPr id="85005" name="Oval 12"/>
          <p:cNvSpPr/>
          <p:nvPr/>
        </p:nvSpPr>
        <p:spPr>
          <a:xfrm>
            <a:off x="2916238" y="3214688"/>
            <a:ext cx="2449512" cy="576262"/>
          </a:xfrm>
          <a:prstGeom prst="ellipse">
            <a:avLst/>
          </a:prstGeom>
          <a:solidFill>
            <a:srgbClr val="33CC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递归求解</a:t>
            </a:r>
            <a:endParaRPr lang="zh-CN" altLang="en-US" sz="2400" b="1" dirty="0"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sp>
        <p:nvSpPr>
          <p:cNvPr id="85006" name="AutoShape 13"/>
          <p:cNvSpPr/>
          <p:nvPr/>
        </p:nvSpPr>
        <p:spPr>
          <a:xfrm>
            <a:off x="1331913" y="2854325"/>
            <a:ext cx="287337" cy="287338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33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85007" name="AutoShape 14"/>
          <p:cNvSpPr/>
          <p:nvPr/>
        </p:nvSpPr>
        <p:spPr>
          <a:xfrm>
            <a:off x="3995738" y="2925763"/>
            <a:ext cx="287337" cy="287337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33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85008" name="Text Box 15"/>
          <p:cNvSpPr txBox="1"/>
          <p:nvPr/>
        </p:nvSpPr>
        <p:spPr>
          <a:xfrm>
            <a:off x="323850" y="4078288"/>
            <a:ext cx="2160588" cy="457200"/>
          </a:xfrm>
          <a:prstGeom prst="rect">
            <a:avLst/>
          </a:prstGeom>
          <a:solidFill>
            <a:srgbClr val="33CCFF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</a:rPr>
              <a:t>,…,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i="1" baseline="-25000" dirty="0">
                <a:latin typeface="Times New Roman" panose="02020603050405020304" pitchFamily="18" charset="0"/>
              </a:rPr>
              <a:t>k</a:t>
            </a:r>
            <a:endParaRPr lang="en-US" altLang="zh-CN" sz="2400" i="1" baseline="-25000" dirty="0">
              <a:latin typeface="Times New Roman" panose="02020603050405020304" pitchFamily="18" charset="0"/>
            </a:endParaRPr>
          </a:p>
        </p:txBody>
      </p:sp>
      <p:sp>
        <p:nvSpPr>
          <p:cNvPr id="85009" name="Text Box 16"/>
          <p:cNvSpPr txBox="1"/>
          <p:nvPr/>
        </p:nvSpPr>
        <p:spPr>
          <a:xfrm>
            <a:off x="3132138" y="4078288"/>
            <a:ext cx="2160587" cy="457200"/>
          </a:xfrm>
          <a:prstGeom prst="rect">
            <a:avLst/>
          </a:prstGeom>
          <a:solidFill>
            <a:srgbClr val="33CCFF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</a:rPr>
              <a:t>b</a:t>
            </a:r>
            <a:r>
              <a:rPr lang="en-US" altLang="zh-CN" sz="2400" i="1" baseline="-25000" dirty="0">
                <a:latin typeface="Times New Roman" panose="02020603050405020304" pitchFamily="18" charset="0"/>
              </a:rPr>
              <a:t>k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+1</a:t>
            </a:r>
            <a:r>
              <a:rPr lang="en-US" altLang="zh-CN" sz="2400" dirty="0">
                <a:latin typeface="Times New Roman" panose="02020603050405020304" pitchFamily="18" charset="0"/>
              </a:rPr>
              <a:t>,…,</a:t>
            </a:r>
            <a:r>
              <a:rPr lang="en-US" altLang="zh-CN" sz="2400" i="1" dirty="0">
                <a:latin typeface="Times New Roman" panose="02020603050405020304" pitchFamily="18" charset="0"/>
              </a:rPr>
              <a:t>b</a:t>
            </a:r>
            <a:r>
              <a:rPr lang="en-US" altLang="zh-CN" sz="2400" i="1" baseline="-25000" dirty="0">
                <a:latin typeface="Times New Roman" panose="02020603050405020304" pitchFamily="18" charset="0"/>
              </a:rPr>
              <a:t>n</a:t>
            </a:r>
            <a:endParaRPr lang="en-US" altLang="zh-CN" sz="2400" i="1" baseline="-25000" dirty="0">
              <a:latin typeface="Times New Roman" panose="02020603050405020304" pitchFamily="18" charset="0"/>
            </a:endParaRPr>
          </a:p>
        </p:txBody>
      </p:sp>
      <p:sp>
        <p:nvSpPr>
          <p:cNvPr id="85010" name="AutoShape 17"/>
          <p:cNvSpPr/>
          <p:nvPr/>
        </p:nvSpPr>
        <p:spPr>
          <a:xfrm>
            <a:off x="3995738" y="3790950"/>
            <a:ext cx="287337" cy="287338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33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85011" name="AutoShape 18"/>
          <p:cNvSpPr/>
          <p:nvPr/>
        </p:nvSpPr>
        <p:spPr>
          <a:xfrm>
            <a:off x="1260475" y="3790950"/>
            <a:ext cx="287338" cy="287338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33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85012" name="AutoShape 19"/>
          <p:cNvSpPr/>
          <p:nvPr/>
        </p:nvSpPr>
        <p:spPr>
          <a:xfrm rot="-4089146">
            <a:off x="1803400" y="4221163"/>
            <a:ext cx="287338" cy="1152525"/>
          </a:xfrm>
          <a:prstGeom prst="downArrow">
            <a:avLst>
              <a:gd name="adj1" fmla="val 50000"/>
              <a:gd name="adj2" fmla="val 100276"/>
            </a:avLst>
          </a:prstGeom>
          <a:solidFill>
            <a:srgbClr val="33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85013" name="AutoShape 20"/>
          <p:cNvSpPr/>
          <p:nvPr/>
        </p:nvSpPr>
        <p:spPr>
          <a:xfrm rot="3844094">
            <a:off x="3598863" y="4306888"/>
            <a:ext cx="287337" cy="1008062"/>
          </a:xfrm>
          <a:prstGeom prst="downArrow">
            <a:avLst>
              <a:gd name="adj1" fmla="val 50000"/>
              <a:gd name="adj2" fmla="val 87707"/>
            </a:avLst>
          </a:prstGeom>
          <a:solidFill>
            <a:srgbClr val="33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85014" name="Oval 21"/>
          <p:cNvSpPr/>
          <p:nvPr/>
        </p:nvSpPr>
        <p:spPr>
          <a:xfrm>
            <a:off x="1547813" y="5086350"/>
            <a:ext cx="2449512" cy="576263"/>
          </a:xfrm>
          <a:prstGeom prst="ellipse">
            <a:avLst/>
          </a:prstGeom>
          <a:solidFill>
            <a:srgbClr val="33CC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合并</a:t>
            </a:r>
            <a:endParaRPr lang="zh-CN" altLang="en-US" sz="2400" b="1" dirty="0"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sp>
        <p:nvSpPr>
          <p:cNvPr id="85015" name="AutoShape 22"/>
          <p:cNvSpPr/>
          <p:nvPr/>
        </p:nvSpPr>
        <p:spPr>
          <a:xfrm>
            <a:off x="2698750" y="5734050"/>
            <a:ext cx="287338" cy="287338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33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85016" name="Text Box 23"/>
          <p:cNvSpPr txBox="1"/>
          <p:nvPr/>
        </p:nvSpPr>
        <p:spPr>
          <a:xfrm>
            <a:off x="1476375" y="6092825"/>
            <a:ext cx="2951163" cy="457200"/>
          </a:xfrm>
          <a:prstGeom prst="rect">
            <a:avLst/>
          </a:prstGeom>
          <a:solidFill>
            <a:srgbClr val="33CCFF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</a:rPr>
              <a:t>1,2,3,4,5,6,7,8,9,10</a:t>
            </a:r>
            <a:endParaRPr lang="en-US" altLang="zh-CN" sz="2400" i="1" baseline="-25000" dirty="0">
              <a:latin typeface="Times New Roman" panose="02020603050405020304" pitchFamily="18" charset="0"/>
            </a:endParaRPr>
          </a:p>
        </p:txBody>
      </p:sp>
      <p:grpSp>
        <p:nvGrpSpPr>
          <p:cNvPr id="85017" name="Group 31"/>
          <p:cNvGrpSpPr/>
          <p:nvPr/>
        </p:nvGrpSpPr>
        <p:grpSpPr>
          <a:xfrm>
            <a:off x="323850" y="2420938"/>
            <a:ext cx="4968875" cy="2112962"/>
            <a:chOff x="340" y="1662"/>
            <a:chExt cx="3130" cy="1331"/>
          </a:xfrm>
        </p:grpSpPr>
        <p:sp>
          <p:nvSpPr>
            <p:cNvPr id="85019" name="Text Box 32"/>
            <p:cNvSpPr txBox="1"/>
            <p:nvPr/>
          </p:nvSpPr>
          <p:spPr>
            <a:xfrm>
              <a:off x="340" y="1662"/>
              <a:ext cx="1361" cy="288"/>
            </a:xfrm>
            <a:prstGeom prst="rect">
              <a:avLst/>
            </a:prstGeom>
            <a:solidFill>
              <a:srgbClr val="33CCFF"/>
            </a:soli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i="1" dirty="0">
                  <a:latin typeface="Times New Roman" panose="02020603050405020304" pitchFamily="18" charset="0"/>
                </a:rPr>
                <a:t>4,6,5,2,1,3</a:t>
              </a:r>
              <a:endParaRPr lang="en-US" altLang="zh-CN" sz="2400" i="1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85020" name="Text Box 33"/>
            <p:cNvSpPr txBox="1"/>
            <p:nvPr/>
          </p:nvSpPr>
          <p:spPr>
            <a:xfrm>
              <a:off x="2064" y="1707"/>
              <a:ext cx="1361" cy="288"/>
            </a:xfrm>
            <a:prstGeom prst="rect">
              <a:avLst/>
            </a:prstGeom>
            <a:solidFill>
              <a:srgbClr val="33CCFF"/>
            </a:soli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i="1" dirty="0">
                  <a:latin typeface="Times New Roman" panose="02020603050405020304" pitchFamily="18" charset="0"/>
                </a:rPr>
                <a:t>9,8,7,10</a:t>
              </a:r>
              <a:endParaRPr lang="en-US" altLang="zh-CN" sz="2400" i="1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85021" name="Text Box 34"/>
            <p:cNvSpPr txBox="1"/>
            <p:nvPr/>
          </p:nvSpPr>
          <p:spPr>
            <a:xfrm>
              <a:off x="340" y="2705"/>
              <a:ext cx="1361" cy="288"/>
            </a:xfrm>
            <a:prstGeom prst="rect">
              <a:avLst/>
            </a:prstGeom>
            <a:solidFill>
              <a:srgbClr val="33CCFF"/>
            </a:soli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i="1" dirty="0">
                  <a:latin typeface="Times New Roman" panose="02020603050405020304" pitchFamily="18" charset="0"/>
                </a:rPr>
                <a:t>1,2,3,4,5,6</a:t>
              </a:r>
              <a:endParaRPr lang="en-US" altLang="zh-CN" sz="2400" i="1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85022" name="Text Box 35"/>
            <p:cNvSpPr txBox="1"/>
            <p:nvPr/>
          </p:nvSpPr>
          <p:spPr>
            <a:xfrm>
              <a:off x="2109" y="2705"/>
              <a:ext cx="1361" cy="288"/>
            </a:xfrm>
            <a:prstGeom prst="rect">
              <a:avLst/>
            </a:prstGeom>
            <a:solidFill>
              <a:srgbClr val="33CCFF"/>
            </a:soli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i="1" dirty="0">
                  <a:latin typeface="Times New Roman" panose="02020603050405020304" pitchFamily="18" charset="0"/>
                </a:rPr>
                <a:t>7,8,9,10</a:t>
              </a:r>
              <a:endParaRPr lang="en-US" altLang="zh-CN" sz="2400" i="1" baseline="-250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85018" name="Text Box 39"/>
          <p:cNvSpPr txBox="1"/>
          <p:nvPr/>
        </p:nvSpPr>
        <p:spPr>
          <a:xfrm>
            <a:off x="5724525" y="765175"/>
            <a:ext cx="3311525" cy="5934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基本思想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华文行楷" panose="02010800040101010101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Divide</a:t>
            </a:r>
            <a:r>
              <a:rPr lang="zh-CN" altLang="en-US" sz="2400" dirty="0">
                <a:latin typeface="Times New Roman" panose="02020603050405020304" pitchFamily="18" charset="0"/>
              </a:rPr>
              <a:t>：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确定一个划分标准</a:t>
            </a: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</a:rPr>
              <a:t>，</a:t>
            </a:r>
            <a:r>
              <a:rPr lang="zh-CN" altLang="en-US" sz="24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将数组中小于</a:t>
            </a: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的元素放到数组的前面部分，大于</a:t>
            </a: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的元素放到数组的后面部分，并返回一个划分</a:t>
            </a:r>
            <a:r>
              <a:rPr lang="en-US" altLang="zh-CN" sz="2400" i="1" dirty="0">
                <a:latin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</a:rPr>
              <a:t>；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Conquer</a:t>
            </a:r>
            <a:r>
              <a:rPr lang="zh-CN" altLang="en-US" sz="2400" dirty="0">
                <a:latin typeface="Times New Roman" panose="02020603050405020304" pitchFamily="18" charset="0"/>
              </a:rPr>
              <a:t>：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递归调用算法将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,…,</a:t>
            </a:r>
            <a:r>
              <a:rPr lang="en-US" altLang="zh-CN" sz="2400" i="1" dirty="0">
                <a:latin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</a:rPr>
              <a:t>]</a:t>
            </a:r>
            <a:r>
              <a:rPr lang="zh-CN" altLang="en-US" sz="24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和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</a:rPr>
              <a:t>+1,…,</a:t>
            </a:r>
            <a:r>
              <a:rPr lang="en-US" altLang="zh-CN" sz="2400" i="1" dirty="0">
                <a:latin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</a:rPr>
              <a:t>]</a:t>
            </a:r>
            <a:r>
              <a:rPr lang="zh-CN" altLang="en-US" sz="24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求解</a:t>
            </a:r>
            <a:r>
              <a:rPr lang="zh-CN" altLang="en-US" sz="2400" dirty="0">
                <a:latin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Combine</a:t>
            </a:r>
            <a:r>
              <a:rPr lang="zh-CN" altLang="en-US" sz="2400" dirty="0">
                <a:latin typeface="Times New Roman" panose="02020603050405020304" pitchFamily="18" charset="0"/>
              </a:rPr>
              <a:t>：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无操作</a:t>
            </a:r>
            <a:endParaRPr lang="zh-CN" altLang="en-US" sz="2400" b="1" dirty="0"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ChangeArrowheads="1"/>
          </p:cNvSpPr>
          <p:nvPr/>
        </p:nvSpPr>
        <p:spPr bwMode="auto">
          <a:xfrm>
            <a:off x="3924300" y="-84137"/>
            <a:ext cx="5219700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flatTx/>
          </a:bodyPr>
          <a:lstStyle>
            <a:lvl1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000" b="1" i="0" u="none" strike="noStrike" kern="120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PartitionSort</a:t>
            </a:r>
            <a:r>
              <a:rPr kumimoji="1" lang="zh-CN" alt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算法框架</a:t>
            </a:r>
            <a:endParaRPr kumimoji="1" lang="zh-CN" altLang="en-US" sz="4000" b="1" i="0" u="none" strike="noStrike" kern="1200" cap="none" spc="0" normalizeH="0" baseline="0" noProof="0" smtClean="0">
              <a:ln>
                <a:noFill/>
              </a:ln>
              <a:solidFill>
                <a:srgbClr val="99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</p:txBody>
      </p:sp>
      <p:pic>
        <p:nvPicPr>
          <p:cNvPr id="86020" name="Picture 3" descr="BD21313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80063" y="403225"/>
            <a:ext cx="3563937" cy="730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6021" name="Text Box 30"/>
          <p:cNvSpPr txBox="1"/>
          <p:nvPr/>
        </p:nvSpPr>
        <p:spPr>
          <a:xfrm>
            <a:off x="395288" y="836613"/>
            <a:ext cx="8208962" cy="4838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 eaLnBrk="1" hangingPunct="1">
              <a:lnSpc>
                <a:spcPct val="150000"/>
              </a:lnSpc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PartitionSort(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457200" lvl="0" indent="-45720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Input:   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,…,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],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endParaRPr lang="en-US" altLang="zh-CN" sz="2400" b="1" i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457200" lvl="0" indent="-45720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Output: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排序后的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,…,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]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457200" lvl="0" indent="-457200" eaLnBrk="1" hangingPunct="1">
              <a:lnSpc>
                <a:spcPct val="150000"/>
              </a:lnSpc>
              <a:spcBef>
                <a:spcPct val="0"/>
              </a:spcBef>
              <a:buAutoNum type="arabicPeriod"/>
            </a:pP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选择划分元素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;</a:t>
            </a:r>
            <a:endParaRPr lang="en-US" altLang="zh-CN" sz="24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marL="457200" lvl="0" indent="-457200" eaLnBrk="1" hangingPunct="1">
              <a:lnSpc>
                <a:spcPct val="150000"/>
              </a:lnSpc>
              <a:spcBef>
                <a:spcPct val="0"/>
              </a:spcBef>
              <a:buAutoNum type="arabicPeriod"/>
            </a:pP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k=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partition(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A,i,j,x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);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             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用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完成划分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marL="457200" lvl="0" indent="-457200" eaLnBrk="1" hangingPunct="1">
              <a:lnSpc>
                <a:spcPct val="150000"/>
              </a:lnSpc>
              <a:spcBef>
                <a:spcPct val="0"/>
              </a:spcBef>
              <a:buAutoNum type="arabicPeriod"/>
            </a:pP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partitionSort(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A,i,k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);             //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递归求解子问题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marL="457200" lvl="0" indent="-457200" eaLnBrk="1" hangingPunct="1">
              <a:lnSpc>
                <a:spcPct val="150000"/>
              </a:lnSpc>
              <a:spcBef>
                <a:spcPct val="0"/>
              </a:spcBef>
              <a:buAutoNum type="arabicPeriod"/>
            </a:pP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partitionSort(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A,k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+1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,j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);</a:t>
            </a:r>
            <a:endParaRPr lang="en-US" altLang="zh-CN" sz="24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marL="457200" lvl="0" indent="-45720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                                                    //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无需额外的合并操作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marL="457200" lvl="0" indent="-457200" algn="ctr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      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2"/>
          <p:cNvSpPr/>
          <p:nvPr/>
        </p:nvSpPr>
        <p:spPr>
          <a:xfrm>
            <a:off x="6084888" y="131763"/>
            <a:ext cx="2986087" cy="63341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4000" b="1" dirty="0">
                <a:solidFill>
                  <a:srgbClr val="6633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Divide</a:t>
            </a:r>
            <a:endParaRPr lang="en-US" altLang="zh-CN" sz="4000" b="1" dirty="0">
              <a:solidFill>
                <a:srgbClr val="663300"/>
              </a:solidFill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sp>
        <p:nvSpPr>
          <p:cNvPr id="87044" name="Rectangle 4"/>
          <p:cNvSpPr/>
          <p:nvPr/>
        </p:nvSpPr>
        <p:spPr>
          <a:xfrm>
            <a:off x="3103563" y="27813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pic>
        <p:nvPicPr>
          <p:cNvPr id="87045" name="Picture 5" descr="BD21313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92675" y="765175"/>
            <a:ext cx="4251325" cy="142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7046" name="Text Box 7"/>
          <p:cNvSpPr txBox="1"/>
          <p:nvPr/>
        </p:nvSpPr>
        <p:spPr>
          <a:xfrm>
            <a:off x="323850" y="1052513"/>
            <a:ext cx="5472113" cy="466725"/>
          </a:xfrm>
          <a:prstGeom prst="rect">
            <a:avLst/>
          </a:prstGeom>
          <a:solidFill>
            <a:srgbClr val="33CCFF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9    4    8    6    5    2    1   3   7  10 =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,…,</a:t>
            </a:r>
            <a:r>
              <a:rPr lang="en-US" altLang="zh-CN" sz="2400" i="1" dirty="0">
                <a:latin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</a:rPr>
              <a:t>]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101384" name="Text Box 8"/>
          <p:cNvSpPr txBox="1"/>
          <p:nvPr/>
        </p:nvSpPr>
        <p:spPr>
          <a:xfrm>
            <a:off x="323850" y="1522413"/>
            <a:ext cx="5472113" cy="466725"/>
          </a:xfrm>
          <a:prstGeom prst="rect">
            <a:avLst/>
          </a:prstGeom>
          <a:solidFill>
            <a:srgbClr val="33CCFF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9</a:t>
            </a:r>
            <a:r>
              <a:rPr lang="en-US" altLang="zh-CN" sz="2400" dirty="0">
                <a:latin typeface="Times New Roman" panose="02020603050405020304" pitchFamily="18" charset="0"/>
              </a:rPr>
              <a:t>    4    8    6    5    2    1  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</a:rPr>
              <a:t>   7  10 =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,…,</a:t>
            </a:r>
            <a:r>
              <a:rPr lang="en-US" altLang="zh-CN" sz="2400" i="1" dirty="0">
                <a:latin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</a:rPr>
              <a:t>]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87048" name="Text Box 9"/>
          <p:cNvSpPr txBox="1"/>
          <p:nvPr/>
        </p:nvSpPr>
        <p:spPr>
          <a:xfrm>
            <a:off x="6372225" y="1125538"/>
            <a:ext cx="25209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</a:rPr>
              <a:t>=7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101386" name="Text Box 10"/>
          <p:cNvSpPr txBox="1"/>
          <p:nvPr/>
        </p:nvSpPr>
        <p:spPr>
          <a:xfrm>
            <a:off x="323850" y="2025650"/>
            <a:ext cx="5472113" cy="466725"/>
          </a:xfrm>
          <a:prstGeom prst="rect">
            <a:avLst/>
          </a:prstGeom>
          <a:solidFill>
            <a:srgbClr val="33CCFF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</a:rPr>
              <a:t>    4   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8</a:t>
            </a:r>
            <a:r>
              <a:rPr lang="en-US" altLang="zh-CN" sz="2400" dirty="0">
                <a:latin typeface="Times New Roman" panose="02020603050405020304" pitchFamily="18" charset="0"/>
              </a:rPr>
              <a:t>    6    5    2   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</a:rPr>
              <a:t>   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</a:rPr>
              <a:t>9</a:t>
            </a:r>
            <a:r>
              <a:rPr lang="en-US" altLang="zh-CN" sz="2400" dirty="0">
                <a:latin typeface="Times New Roman" panose="02020603050405020304" pitchFamily="18" charset="0"/>
              </a:rPr>
              <a:t>   7  10 =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,…,</a:t>
            </a:r>
            <a:r>
              <a:rPr lang="en-US" altLang="zh-CN" sz="2400" i="1" dirty="0">
                <a:latin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</a:rPr>
              <a:t>]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101387" name="Text Box 11"/>
          <p:cNvSpPr txBox="1"/>
          <p:nvPr/>
        </p:nvSpPr>
        <p:spPr>
          <a:xfrm>
            <a:off x="323850" y="2492375"/>
            <a:ext cx="5472113" cy="466725"/>
          </a:xfrm>
          <a:prstGeom prst="rect">
            <a:avLst/>
          </a:prstGeom>
          <a:solidFill>
            <a:srgbClr val="33CCFF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</a:rPr>
              <a:t>    4    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</a:rPr>
              <a:t>    6    5    2    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</a:rPr>
              <a:t>8</a:t>
            </a:r>
            <a:r>
              <a:rPr lang="en-US" altLang="zh-CN" sz="2400" dirty="0">
                <a:latin typeface="Times New Roman" panose="02020603050405020304" pitchFamily="18" charset="0"/>
              </a:rPr>
              <a:t>   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</a:rPr>
              <a:t>9</a:t>
            </a:r>
            <a:r>
              <a:rPr lang="en-US" altLang="zh-CN" sz="2400" dirty="0">
                <a:latin typeface="Times New Roman" panose="02020603050405020304" pitchFamily="18" charset="0"/>
              </a:rPr>
              <a:t>   7  10 =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,…,</a:t>
            </a:r>
            <a:r>
              <a:rPr lang="en-US" altLang="zh-CN" sz="2400" i="1" dirty="0">
                <a:latin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</a:rPr>
              <a:t>]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101388" name="Text Box 12"/>
          <p:cNvSpPr txBox="1"/>
          <p:nvPr/>
        </p:nvSpPr>
        <p:spPr>
          <a:xfrm>
            <a:off x="323850" y="2924175"/>
            <a:ext cx="5472113" cy="466725"/>
          </a:xfrm>
          <a:prstGeom prst="rect">
            <a:avLst/>
          </a:prstGeom>
          <a:solidFill>
            <a:srgbClr val="33CCFF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</a:rPr>
              <a:t>    4    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</a:rPr>
              <a:t>    6    5   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</a:rPr>
              <a:t>   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8</a:t>
            </a:r>
            <a:r>
              <a:rPr lang="en-US" altLang="zh-CN" sz="2400" dirty="0">
                <a:latin typeface="Times New Roman" panose="02020603050405020304" pitchFamily="18" charset="0"/>
              </a:rPr>
              <a:t>   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</a:rPr>
              <a:t>9</a:t>
            </a:r>
            <a:r>
              <a:rPr lang="en-US" altLang="zh-CN" sz="2400" dirty="0">
                <a:latin typeface="Times New Roman" panose="02020603050405020304" pitchFamily="18" charset="0"/>
              </a:rPr>
              <a:t>   7  10 =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,…,</a:t>
            </a:r>
            <a:r>
              <a:rPr lang="en-US" altLang="zh-CN" sz="2400" i="1" dirty="0">
                <a:latin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</a:rPr>
              <a:t>]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grpSp>
        <p:nvGrpSpPr>
          <p:cNvPr id="101392" name="Group 16"/>
          <p:cNvGrpSpPr/>
          <p:nvPr/>
        </p:nvGrpSpPr>
        <p:grpSpPr>
          <a:xfrm>
            <a:off x="323850" y="3429000"/>
            <a:ext cx="8208963" cy="466725"/>
            <a:chOff x="204" y="2160"/>
            <a:chExt cx="5171" cy="294"/>
          </a:xfrm>
        </p:grpSpPr>
        <p:sp>
          <p:nvSpPr>
            <p:cNvPr id="87054" name="Text Box 13"/>
            <p:cNvSpPr txBox="1"/>
            <p:nvPr/>
          </p:nvSpPr>
          <p:spPr>
            <a:xfrm>
              <a:off x="204" y="2160"/>
              <a:ext cx="2812" cy="294"/>
            </a:xfrm>
            <a:prstGeom prst="rect">
              <a:avLst/>
            </a:prstGeom>
            <a:solidFill>
              <a:srgbClr val="33CCFF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    4    </a:t>
              </a:r>
              <a:r>
                <a:rPr lang="en-US" altLang="zh-CN" sz="2400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    6    5    </a:t>
              </a:r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2=</a:t>
              </a:r>
              <a:r>
                <a:rPr lang="en-US" altLang="zh-CN" sz="2400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[</a:t>
              </a:r>
              <a:r>
                <a:rPr lang="en-US" altLang="zh-CN" sz="2400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,…,</a:t>
              </a:r>
              <a:r>
                <a:rPr lang="en-US" altLang="zh-CN" sz="2400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high</a:t>
              </a:r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]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87055" name="Text Box 14"/>
            <p:cNvSpPr txBox="1"/>
            <p:nvPr/>
          </p:nvSpPr>
          <p:spPr>
            <a:xfrm>
              <a:off x="3107" y="2160"/>
              <a:ext cx="2268" cy="294"/>
            </a:xfrm>
            <a:prstGeom prst="rect">
              <a:avLst/>
            </a:prstGeom>
            <a:solidFill>
              <a:srgbClr val="33CCFF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8   </a:t>
              </a:r>
              <a:r>
                <a:rPr lang="en-US" altLang="zh-CN" sz="2400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9 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  7  10=</a:t>
              </a:r>
              <a:r>
                <a:rPr lang="en-US" altLang="zh-CN" sz="2400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[</a:t>
              </a:r>
              <a:r>
                <a:rPr lang="en-US" altLang="zh-CN" sz="2400" i="1" dirty="0">
                  <a:latin typeface="Times New Roman" panose="02020603050405020304" pitchFamily="18" charset="0"/>
                </a:rPr>
                <a:t>high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+1,…,</a:t>
              </a:r>
              <a:r>
                <a:rPr lang="en-US" altLang="zh-CN" sz="2400" i="1" dirty="0">
                  <a:latin typeface="Times New Roman" panose="02020603050405020304" pitchFamily="18" charset="0"/>
                </a:rPr>
                <a:t>j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]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01391" name="Text Box 15"/>
          <p:cNvSpPr txBox="1"/>
          <p:nvPr/>
        </p:nvSpPr>
        <p:spPr>
          <a:xfrm>
            <a:off x="179388" y="4221163"/>
            <a:ext cx="8713787" cy="2100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指针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low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从低区中找出应放到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之后的第一个元素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  <a:ea typeface="华文行楷" panose="02010800040101010101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指针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high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从高区中找出应放到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x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之前的第一个元素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  <a:ea typeface="华文行楷" panose="02010800040101010101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如果确实应该交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low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和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high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标记的两个元素的位置，则交换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  <a:ea typeface="华文行楷" panose="02010800040101010101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否则划分位置就是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high</a:t>
            </a:r>
            <a:endParaRPr lang="en-US" altLang="zh-CN" sz="24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0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0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0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01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1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4" grpId="0" animBg="1"/>
      <p:bldP spid="101386" grpId="0" animBg="1"/>
      <p:bldP spid="101387" grpId="0" animBg="1"/>
      <p:bldP spid="101388" grpId="0" animBg="1"/>
      <p:bldP spid="101391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/>
          <p:nvPr/>
        </p:nvSpPr>
        <p:spPr>
          <a:xfrm>
            <a:off x="3708400" y="131763"/>
            <a:ext cx="5362575" cy="63341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4000" b="1" dirty="0">
                <a:solidFill>
                  <a:srgbClr val="6633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Divide</a:t>
            </a:r>
            <a:r>
              <a:rPr lang="zh-CN" altLang="en-US" sz="4000" b="1" dirty="0">
                <a:solidFill>
                  <a:srgbClr val="6633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过程的算法描述</a:t>
            </a:r>
            <a:endParaRPr lang="zh-CN" altLang="en-US" sz="4000" b="1" dirty="0">
              <a:solidFill>
                <a:srgbClr val="663300"/>
              </a:solidFill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sp>
        <p:nvSpPr>
          <p:cNvPr id="88068" name="Rectangle 3"/>
          <p:cNvSpPr/>
          <p:nvPr/>
        </p:nvSpPr>
        <p:spPr>
          <a:xfrm>
            <a:off x="3103563" y="27813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pic>
        <p:nvPicPr>
          <p:cNvPr id="88069" name="Picture 4" descr="BD21313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24300" y="692150"/>
            <a:ext cx="5219700" cy="730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0606" name="Text Box 14"/>
          <p:cNvSpPr txBox="1"/>
          <p:nvPr/>
        </p:nvSpPr>
        <p:spPr>
          <a:xfrm>
            <a:off x="251460" y="849313"/>
            <a:ext cx="8640763" cy="60007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Partition(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A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,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i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,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j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,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x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)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华文行楷" panose="02010800040101010101" pitchFamily="2" charset="-122"/>
            </a:endParaRPr>
          </a:p>
          <a:p>
            <a:pPr marL="457200" lvl="0" indent="-45720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Input:   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A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[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i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,…,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j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],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x</a:t>
            </a:r>
            <a:endParaRPr lang="en-US" altLang="zh-CN" sz="2400" b="1" i="1" dirty="0">
              <a:solidFill>
                <a:srgbClr val="FF0000"/>
              </a:solidFill>
              <a:latin typeface="Times New Roman" panose="02020603050405020304" pitchFamily="18" charset="0"/>
              <a:ea typeface="华文行楷" panose="02010800040101010101" pitchFamily="2" charset="-122"/>
            </a:endParaRPr>
          </a:p>
          <a:p>
            <a:pPr marL="457200" lvl="0" indent="-45720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Output: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划分位置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k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使得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A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[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i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,…,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k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]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中的元素均小于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x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且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A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[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k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+1,…,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j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] 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华文行楷" panose="02010800040101010101" pitchFamily="2" charset="-122"/>
            </a:endParaRPr>
          </a:p>
          <a:p>
            <a:pPr marL="457200" lvl="0" indent="-45720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             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中的元素均大于等于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x</a:t>
            </a:r>
            <a:endParaRPr lang="en-US" altLang="zh-CN" sz="2400" b="1" i="1" dirty="0">
              <a:solidFill>
                <a:srgbClr val="FF0000"/>
              </a:solidFill>
              <a:latin typeface="Times New Roman" panose="02020603050405020304" pitchFamily="18" charset="0"/>
              <a:ea typeface="华文行楷" panose="02010800040101010101" pitchFamily="2" charset="-122"/>
            </a:endParaRPr>
          </a:p>
          <a:p>
            <a:pPr marL="457200" lvl="0" indent="-457200" eaLnBrk="1" hangingPunct="1">
              <a:spcBef>
                <a:spcPct val="50000"/>
              </a:spcBef>
              <a:buAutoNum type="arabicPeriod"/>
            </a:pP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low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i 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; 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high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;</a:t>
            </a:r>
            <a:endParaRPr lang="en-US" altLang="zh-CN" sz="2400" b="1" dirty="0">
              <a:solidFill>
                <a:schemeClr val="accent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lvl="0" indent="-457200" eaLnBrk="1" hangingPunct="1">
              <a:spcBef>
                <a:spcPct val="50000"/>
              </a:spcBef>
              <a:buAutoNum type="arabicPeriod"/>
            </a:pP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While(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low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&lt;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high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) Do</a:t>
            </a:r>
            <a:endParaRPr lang="en-US" altLang="zh-CN" sz="2400" b="1" dirty="0">
              <a:solidFill>
                <a:schemeClr val="accent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lvl="0" indent="-457200" eaLnBrk="1" hangingPunct="1">
              <a:spcBef>
                <a:spcPct val="50000"/>
              </a:spcBef>
              <a:buAutoNum type="arabicPeriod"/>
            </a:pP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swap(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low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],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high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]);</a:t>
            </a:r>
            <a:endParaRPr lang="en-US" altLang="zh-CN" sz="2400" b="1" dirty="0">
              <a:solidFill>
                <a:schemeClr val="accent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lvl="0" indent="-457200" eaLnBrk="1" hangingPunct="1">
              <a:spcBef>
                <a:spcPct val="50000"/>
              </a:spcBef>
              <a:buAutoNum type="arabicPeriod"/>
            </a:pP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While(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low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] &lt;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 Do</a:t>
            </a:r>
            <a:endParaRPr lang="en-US" altLang="zh-CN" sz="2400" b="1" dirty="0">
              <a:solidFill>
                <a:schemeClr val="accent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lvl="0" indent="-457200" eaLnBrk="1" hangingPunct="1">
              <a:spcBef>
                <a:spcPct val="50000"/>
              </a:spcBef>
              <a:buAutoNum type="arabicPeriod"/>
            </a:pP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    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low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low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+1;</a:t>
            </a:r>
            <a:endParaRPr lang="en-US" altLang="zh-CN" sz="2400" b="1" dirty="0">
              <a:solidFill>
                <a:schemeClr val="accent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lvl="0" indent="-457200" eaLnBrk="1" hangingPunct="1">
              <a:spcBef>
                <a:spcPct val="50000"/>
              </a:spcBef>
              <a:buAutoNum type="arabicPeriod"/>
            </a:pP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While(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high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] &gt;=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 Do</a:t>
            </a:r>
            <a:endParaRPr lang="en-US" altLang="zh-CN" sz="2400" b="1" dirty="0">
              <a:solidFill>
                <a:schemeClr val="accent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lvl="0" indent="-457200" eaLnBrk="1" hangingPunct="1">
              <a:spcBef>
                <a:spcPct val="50000"/>
              </a:spcBef>
              <a:buAutoNum type="arabicPeriod"/>
            </a:pP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   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high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high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-1;</a:t>
            </a:r>
            <a:endParaRPr lang="en-US" altLang="zh-CN" sz="2400" b="1" dirty="0">
              <a:solidFill>
                <a:schemeClr val="accent2"/>
              </a:solidFill>
              <a:latin typeface="Times New Roman" panose="02020603050405020304" pitchFamily="18" charset="0"/>
              <a:ea typeface="华文行楷" panose="02010800040101010101" pitchFamily="2" charset="-122"/>
              <a:sym typeface="Symbol" panose="05050102010706020507" pitchFamily="18" charset="2"/>
            </a:endParaRPr>
          </a:p>
          <a:p>
            <a:pPr marL="457200" lvl="0" indent="-457200" eaLnBrk="1" hangingPunct="1">
              <a:spcBef>
                <a:spcPct val="50000"/>
              </a:spcBef>
              <a:buAutoNum type="arabicPeriod"/>
            </a:pP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return(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high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sz="2400" b="1" dirty="0">
              <a:solidFill>
                <a:schemeClr val="accent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0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0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2"/>
          <p:cNvSpPr/>
          <p:nvPr/>
        </p:nvSpPr>
        <p:spPr>
          <a:xfrm>
            <a:off x="3708400" y="131763"/>
            <a:ext cx="5362575" cy="63341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4000" b="1" dirty="0">
                <a:solidFill>
                  <a:srgbClr val="6633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PartitionSort</a:t>
            </a:r>
            <a:r>
              <a:rPr lang="zh-CN" altLang="en-US" sz="4000" b="1" dirty="0">
                <a:solidFill>
                  <a:srgbClr val="6633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算法</a:t>
            </a:r>
            <a:endParaRPr lang="zh-CN" altLang="en-US" sz="4000" b="1" dirty="0">
              <a:solidFill>
                <a:srgbClr val="663300"/>
              </a:solidFill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sp>
        <p:nvSpPr>
          <p:cNvPr id="89092" name="Rectangle 3"/>
          <p:cNvSpPr/>
          <p:nvPr/>
        </p:nvSpPr>
        <p:spPr>
          <a:xfrm>
            <a:off x="3103563" y="27813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pic>
        <p:nvPicPr>
          <p:cNvPr id="89093" name="Picture 4" descr="BD21313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24300" y="692150"/>
            <a:ext cx="5219700" cy="730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645" name="Text Box 5"/>
          <p:cNvSpPr txBox="1"/>
          <p:nvPr/>
        </p:nvSpPr>
        <p:spPr>
          <a:xfrm>
            <a:off x="331788" y="3423603"/>
            <a:ext cx="8640762" cy="3378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Partition(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A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,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i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,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j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,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x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)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华文行楷" panose="02010800040101010101" pitchFamily="2" charset="-122"/>
            </a:endParaRPr>
          </a:p>
          <a:p>
            <a:pPr marL="457200" lvl="0" indent="-457200" eaLnBrk="1" hangingPunct="1">
              <a:spcBef>
                <a:spcPct val="0"/>
              </a:spcBef>
              <a:buAutoNum type="arabicPeriod"/>
            </a:pP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low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i 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; 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high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;</a:t>
            </a:r>
            <a:endParaRPr lang="en-US" altLang="zh-CN" sz="2400" b="1" dirty="0">
              <a:solidFill>
                <a:schemeClr val="accent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lvl="0" indent="-457200" eaLnBrk="1" hangingPunct="1">
              <a:spcBef>
                <a:spcPct val="0"/>
              </a:spcBef>
              <a:buAutoNum type="arabicPeriod"/>
            </a:pP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While(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low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&lt;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high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) Do</a:t>
            </a:r>
            <a:endParaRPr lang="en-US" altLang="zh-CN" sz="2400" b="1" dirty="0">
              <a:solidFill>
                <a:schemeClr val="accent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lvl="0" indent="-457200" eaLnBrk="1" hangingPunct="1">
              <a:spcBef>
                <a:spcPct val="0"/>
              </a:spcBef>
              <a:buAutoNum type="arabicPeriod"/>
            </a:pP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swap(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low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],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high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]);</a:t>
            </a:r>
            <a:endParaRPr lang="en-US" altLang="zh-CN" sz="2400" b="1" dirty="0">
              <a:solidFill>
                <a:schemeClr val="accent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lvl="0" indent="-457200" eaLnBrk="1" hangingPunct="1">
              <a:spcBef>
                <a:spcPct val="0"/>
              </a:spcBef>
              <a:buAutoNum type="arabicPeriod"/>
            </a:pP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While(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low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] &lt;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 Do</a:t>
            </a:r>
            <a:endParaRPr lang="en-US" altLang="zh-CN" sz="2400" b="1" dirty="0">
              <a:solidFill>
                <a:schemeClr val="accent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lvl="0" indent="-457200" eaLnBrk="1" hangingPunct="1">
              <a:spcBef>
                <a:spcPct val="0"/>
              </a:spcBef>
              <a:buAutoNum type="arabicPeriod"/>
            </a:pP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    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low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low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+1;</a:t>
            </a:r>
            <a:endParaRPr lang="en-US" altLang="zh-CN" sz="2400" b="1" dirty="0">
              <a:solidFill>
                <a:schemeClr val="accent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lvl="0" indent="-457200" eaLnBrk="1" hangingPunct="1">
              <a:spcBef>
                <a:spcPct val="0"/>
              </a:spcBef>
              <a:buAutoNum type="arabicPeriod"/>
            </a:pP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While(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high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] &gt;=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 Do</a:t>
            </a:r>
            <a:endParaRPr lang="en-US" altLang="zh-CN" sz="2400" b="1" dirty="0">
              <a:solidFill>
                <a:schemeClr val="accent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lvl="0" indent="-457200" eaLnBrk="1" hangingPunct="1">
              <a:spcBef>
                <a:spcPct val="0"/>
              </a:spcBef>
              <a:buAutoNum type="arabicPeriod"/>
            </a:pP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   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high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high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-1;</a:t>
            </a:r>
            <a:endParaRPr lang="en-US" altLang="zh-CN" sz="2400" b="1" dirty="0">
              <a:solidFill>
                <a:schemeClr val="accent2"/>
              </a:solidFill>
              <a:latin typeface="Times New Roman" panose="02020603050405020304" pitchFamily="18" charset="0"/>
              <a:ea typeface="华文行楷" panose="02010800040101010101" pitchFamily="2" charset="-122"/>
              <a:sym typeface="Symbol" panose="05050102010706020507" pitchFamily="18" charset="2"/>
            </a:endParaRPr>
          </a:p>
          <a:p>
            <a:pPr marL="457200" lvl="0" indent="-457200" eaLnBrk="1" hangingPunct="1">
              <a:spcBef>
                <a:spcPct val="0"/>
              </a:spcBef>
              <a:buAutoNum type="arabicPeriod"/>
            </a:pP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return(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high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sz="2400" b="1" dirty="0">
              <a:solidFill>
                <a:schemeClr val="accent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89095" name="Text Box 6"/>
          <p:cNvSpPr txBox="1"/>
          <p:nvPr/>
        </p:nvSpPr>
        <p:spPr>
          <a:xfrm>
            <a:off x="395288" y="836613"/>
            <a:ext cx="8208962" cy="2647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PartitionSort(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457200" lvl="0" indent="-45720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Input:   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,…,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],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endParaRPr lang="en-US" altLang="zh-CN" sz="2400" b="1" i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457200" lvl="0" indent="-45720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Output: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排序后的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,…,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]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457200" lvl="0" indent="-457200" eaLnBrk="1" hangingPunct="1">
              <a:spcBef>
                <a:spcPct val="0"/>
              </a:spcBef>
              <a:buAutoNum type="arabicPeriod"/>
            </a:pP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];                                  //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以确定的策略选择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endParaRPr lang="en-US" altLang="zh-CN" sz="2400" b="1" i="1" dirty="0">
              <a:solidFill>
                <a:schemeClr val="accent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lvl="0" indent="-457200" eaLnBrk="1" hangingPunct="1">
              <a:spcBef>
                <a:spcPct val="0"/>
              </a:spcBef>
              <a:buAutoNum type="arabicPeriod"/>
            </a:pP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k=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partition(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A,i,j,x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);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             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用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完成划分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marL="457200" lvl="0" indent="-457200" eaLnBrk="1" hangingPunct="1">
              <a:spcBef>
                <a:spcPct val="0"/>
              </a:spcBef>
              <a:buAutoNum type="arabicPeriod"/>
            </a:pP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partitionSort(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A,i,k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);             //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递归求解子问题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marL="457200" lvl="0" indent="-457200" eaLnBrk="1" hangingPunct="1">
              <a:spcBef>
                <a:spcPct val="0"/>
              </a:spcBef>
              <a:buAutoNum type="arabicPeriod"/>
            </a:pP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partitionSort(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A,k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+1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,j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);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      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2"/>
          <p:cNvSpPr/>
          <p:nvPr/>
        </p:nvSpPr>
        <p:spPr>
          <a:xfrm>
            <a:off x="609600" y="1371600"/>
            <a:ext cx="8229600" cy="48310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u="sng" dirty="0">
                <a:solidFill>
                  <a:schemeClr val="accent2"/>
                </a:solidFill>
                <a:latin typeface="宋体" panose="02010600030101010101" pitchFamily="2" charset="-122"/>
              </a:rPr>
              <a:t>最好情况</a:t>
            </a:r>
            <a:r>
              <a:rPr lang="zh-TW" altLang="en-US" b="1" dirty="0">
                <a:latin typeface="宋体" panose="02010600030101010101" pitchFamily="2" charset="-122"/>
              </a:rPr>
              <a:t> </a:t>
            </a:r>
            <a:r>
              <a:rPr lang="en-US" altLang="zh-TW" dirty="0">
                <a:latin typeface="宋体" panose="02010600030101010101" pitchFamily="2" charset="-122"/>
              </a:rPr>
              <a:t>: </a:t>
            </a:r>
            <a:r>
              <a:rPr lang="en-US" altLang="zh-TW" dirty="0">
                <a:latin typeface="宋体" panose="02010600030101010101" pitchFamily="2" charset="-122"/>
                <a:sym typeface="Symbol" panose="05050102010706020507" pitchFamily="18" charset="2"/>
              </a:rPr>
              <a:t></a:t>
            </a:r>
            <a:r>
              <a:rPr lang="en-US" altLang="zh-TW" dirty="0">
                <a:latin typeface="宋体" panose="02010600030101010101" pitchFamily="2" charset="-122"/>
              </a:rPr>
              <a:t>(n log n)</a:t>
            </a:r>
            <a:endParaRPr lang="en-US" altLang="zh-TW" dirty="0">
              <a:latin typeface="宋体" panose="02010600030101010101" pitchFamily="2" charset="-122"/>
            </a:endParaRPr>
          </a:p>
          <a:p>
            <a:pPr marL="457200" lvl="1" indent="0" algn="just">
              <a:spcBef>
                <a:spcPct val="0"/>
              </a:spcBef>
              <a:buNone/>
            </a:pPr>
            <a:endParaRPr lang="en-US" altLang="zh-TW" dirty="0">
              <a:latin typeface="宋体" panose="02010600030101010101" pitchFamily="2" charset="-122"/>
            </a:endParaRPr>
          </a:p>
          <a:p>
            <a:pPr marL="457200" lvl="1" indent="0" algn="just">
              <a:spcBef>
                <a:spcPct val="0"/>
              </a:spcBef>
              <a:buNone/>
            </a:pPr>
            <a:r>
              <a:rPr lang="zh-CN" altLang="en-US" dirty="0">
                <a:latin typeface="宋体" panose="02010600030101010101" pitchFamily="2" charset="-122"/>
              </a:rPr>
              <a:t>数组被分为大致相等的两个部分</a:t>
            </a:r>
            <a:r>
              <a:rPr lang="en-US" altLang="zh-TW" dirty="0">
                <a:latin typeface="宋体" panose="02010600030101010101" pitchFamily="2" charset="-122"/>
              </a:rPr>
              <a:t>.</a:t>
            </a:r>
            <a:endParaRPr lang="en-US" altLang="zh-TW" dirty="0">
              <a:latin typeface="宋体" panose="02010600030101010101" pitchFamily="2" charset="-122"/>
            </a:endParaRPr>
          </a:p>
          <a:p>
            <a:pPr marL="0" lvl="0" indent="0" algn="just">
              <a:spcBef>
                <a:spcPct val="0"/>
              </a:spcBef>
              <a:buNone/>
            </a:pPr>
            <a:endParaRPr lang="en-US" altLang="zh-TW" sz="2800" dirty="0">
              <a:latin typeface="宋体" panose="02010600030101010101" pitchFamily="2" charset="-122"/>
            </a:endParaRPr>
          </a:p>
          <a:p>
            <a:pPr marL="0" lvl="0" indent="0" algn="just">
              <a:spcBef>
                <a:spcPct val="0"/>
              </a:spcBef>
              <a:buNone/>
            </a:pPr>
            <a:endParaRPr lang="en-US" altLang="zh-TW" sz="2800" dirty="0">
              <a:latin typeface="宋体" panose="02010600030101010101" pitchFamily="2" charset="-122"/>
            </a:endParaRPr>
          </a:p>
          <a:p>
            <a:pPr marL="0" lvl="0" indent="0" algn="just">
              <a:spcBef>
                <a:spcPct val="0"/>
              </a:spcBef>
              <a:buNone/>
            </a:pPr>
            <a:endParaRPr lang="en-US" altLang="zh-TW" sz="2800" dirty="0">
              <a:latin typeface="宋体" panose="02010600030101010101" pitchFamily="2" charset="-122"/>
            </a:endParaRPr>
          </a:p>
          <a:p>
            <a:pPr marL="0" lvl="0" indent="0" algn="just">
              <a:spcBef>
                <a:spcPct val="0"/>
              </a:spcBef>
              <a:buNone/>
            </a:pPr>
            <a:endParaRPr lang="en-US" altLang="zh-TW" sz="2800" dirty="0">
              <a:latin typeface="宋体" panose="02010600030101010101" pitchFamily="2" charset="-122"/>
            </a:endParaRPr>
          </a:p>
          <a:p>
            <a:pPr marL="0" lvl="0" indent="0" algn="just">
              <a:spcBef>
                <a:spcPct val="0"/>
              </a:spcBef>
              <a:buNone/>
            </a:pPr>
            <a:endParaRPr lang="en-US" altLang="zh-TW" sz="2800" dirty="0">
              <a:latin typeface="宋体" panose="02010600030101010101" pitchFamily="2" charset="-122"/>
            </a:endParaRPr>
          </a:p>
          <a:p>
            <a:pPr marL="0" lvl="0" indent="0" algn="just">
              <a:spcBef>
                <a:spcPct val="0"/>
              </a:spcBef>
              <a:buNone/>
            </a:pPr>
            <a:endParaRPr lang="en-US" altLang="zh-TW" sz="2800" dirty="0">
              <a:latin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Blip>
                <a:blip r:embed="rId1"/>
              </a:buBlip>
            </a:pPr>
            <a:r>
              <a:rPr lang="en-US" altLang="zh-TW" sz="2800" i="1" dirty="0">
                <a:latin typeface="宋体" panose="02010600030101010101" pitchFamily="2" charset="-122"/>
              </a:rPr>
              <a:t> </a:t>
            </a:r>
            <a:r>
              <a:rPr lang="zh-CN" altLang="en-US" sz="2800" i="1" dirty="0">
                <a:latin typeface="宋体" panose="02010600030101010101" pitchFamily="2" charset="-122"/>
              </a:rPr>
              <a:t>需要</a:t>
            </a:r>
            <a:r>
              <a:rPr lang="en-US" altLang="zh-TW" sz="2800" i="1" dirty="0">
                <a:latin typeface="宋体" panose="02010600030101010101" pitchFamily="2" charset="-122"/>
              </a:rPr>
              <a:t>lg</a:t>
            </a:r>
            <a:r>
              <a:rPr lang="en-US" altLang="zh-TW" sz="2800" i="1" baseline="-25000" dirty="0">
                <a:solidFill>
                  <a:schemeClr val="tx1"/>
                </a:solidFill>
                <a:uFillTx/>
                <a:latin typeface="宋体" panose="02010600030101010101" pitchFamily="2" charset="-122"/>
              </a:rPr>
              <a:t>2</a:t>
            </a:r>
            <a:r>
              <a:rPr lang="en-US" altLang="zh-TW" sz="2800" i="1" dirty="0">
                <a:latin typeface="宋体" panose="02010600030101010101" pitchFamily="2" charset="-122"/>
              </a:rPr>
              <a:t> n</a:t>
            </a:r>
            <a:r>
              <a:rPr lang="en-US" altLang="zh-TW" sz="2800" dirty="0">
                <a:latin typeface="宋体" panose="02010600030101010101" pitchFamily="2" charset="-122"/>
              </a:rPr>
              <a:t> </a:t>
            </a:r>
            <a:r>
              <a:rPr lang="zh-CN" altLang="en-US" sz="2800" dirty="0">
                <a:latin typeface="宋体" panose="02010600030101010101" pitchFamily="2" charset="-122"/>
              </a:rPr>
              <a:t>轮</a:t>
            </a:r>
            <a:r>
              <a:rPr lang="en-US" altLang="zh-TW" sz="2800" dirty="0">
                <a:latin typeface="宋体" panose="02010600030101010101" pitchFamily="2" charset="-122"/>
              </a:rPr>
              <a:t>. </a:t>
            </a:r>
            <a:endParaRPr lang="en-US" altLang="zh-TW" sz="2800" dirty="0">
              <a:latin typeface="宋体" panose="02010600030101010101" pitchFamily="2" charset="-122"/>
            </a:endParaRPr>
          </a:p>
          <a:p>
            <a:pPr marL="0" lvl="0" indent="0" algn="just" eaLnBrk="1" hangingPunct="1">
              <a:spcBef>
                <a:spcPct val="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1"/>
              </a:buBlip>
            </a:pPr>
            <a:r>
              <a:rPr lang="en-US" altLang="zh-TW" sz="2400" dirty="0">
                <a:latin typeface="宋体" panose="02010600030101010101" pitchFamily="2" charset="-122"/>
              </a:rPr>
              <a:t>  </a:t>
            </a:r>
            <a:r>
              <a:rPr lang="zh-CN" altLang="en-US" sz="2400" dirty="0">
                <a:latin typeface="宋体" panose="02010600030101010101" pitchFamily="2" charset="-122"/>
              </a:rPr>
              <a:t>每轮需要</a:t>
            </a:r>
            <a:r>
              <a:rPr lang="en-US" altLang="zh-CN" sz="2400" dirty="0">
                <a:latin typeface="宋体" panose="02010600030101010101" pitchFamily="2" charset="-122"/>
              </a:rPr>
              <a:t>O(n)</a:t>
            </a:r>
            <a:r>
              <a:rPr lang="zh-CN" altLang="en-US" sz="2400" dirty="0">
                <a:latin typeface="宋体" panose="02010600030101010101" pitchFamily="2" charset="-122"/>
              </a:rPr>
              <a:t>次比较</a:t>
            </a:r>
            <a:endParaRPr lang="en-US" altLang="zh-TW" sz="2400" dirty="0">
              <a:latin typeface="宋体" panose="02010600030101010101" pitchFamily="2" charset="-122"/>
            </a:endParaRPr>
          </a:p>
        </p:txBody>
      </p:sp>
      <p:sp>
        <p:nvSpPr>
          <p:cNvPr id="90116" name="Rectangle 3"/>
          <p:cNvSpPr/>
          <p:nvPr/>
        </p:nvSpPr>
        <p:spPr>
          <a:xfrm>
            <a:off x="2886075" y="26098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pic>
        <p:nvPicPr>
          <p:cNvPr id="90117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819400"/>
            <a:ext cx="5562600" cy="2209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5957" name="Rectangle 5"/>
          <p:cNvSpPr>
            <a:spLocks noChangeArrowheads="1"/>
          </p:cNvSpPr>
          <p:nvPr/>
        </p:nvSpPr>
        <p:spPr bwMode="auto">
          <a:xfrm>
            <a:off x="3851275" y="131763"/>
            <a:ext cx="5219700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算法复杂性的分析</a:t>
            </a:r>
            <a:endParaRPr kumimoji="1" lang="zh-CN" altLang="en-US" sz="4000" b="1" i="0" u="none" strike="noStrike" kern="1200" cap="none" spc="0" normalizeH="0" baseline="0" noProof="0" smtClean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/>
          <p:nvPr/>
        </p:nvSpPr>
        <p:spPr>
          <a:xfrm>
            <a:off x="838200" y="2133600"/>
            <a:ext cx="7620000" cy="14335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u="sng" dirty="0">
                <a:solidFill>
                  <a:schemeClr val="accent2"/>
                </a:solidFill>
                <a:latin typeface="宋体" panose="02010600030101010101" pitchFamily="2" charset="-122"/>
              </a:rPr>
              <a:t>最坏情况</a:t>
            </a:r>
            <a:r>
              <a:rPr lang="zh-TW" altLang="en-US" b="1" dirty="0">
                <a:solidFill>
                  <a:schemeClr val="hlink"/>
                </a:solidFill>
                <a:latin typeface="宋体" panose="02010600030101010101" pitchFamily="2" charset="-122"/>
              </a:rPr>
              <a:t> </a:t>
            </a:r>
            <a:r>
              <a:rPr lang="en-US" altLang="zh-TW" dirty="0">
                <a:latin typeface="宋体" panose="02010600030101010101" pitchFamily="2" charset="-122"/>
              </a:rPr>
              <a:t>: </a:t>
            </a:r>
            <a:r>
              <a:rPr lang="en-US" altLang="zh-TW" dirty="0">
                <a:latin typeface="宋体" panose="02010600030101010101" pitchFamily="2" charset="-122"/>
                <a:sym typeface="Symbol" panose="05050102010706020507" pitchFamily="18" charset="2"/>
              </a:rPr>
              <a:t></a:t>
            </a:r>
            <a:r>
              <a:rPr lang="en-US" altLang="zh-TW" dirty="0">
                <a:latin typeface="宋体" panose="02010600030101010101" pitchFamily="2" charset="-122"/>
              </a:rPr>
              <a:t>(n</a:t>
            </a:r>
            <a:r>
              <a:rPr lang="en-US" altLang="zh-TW" baseline="30000" dirty="0">
                <a:latin typeface="宋体" panose="02010600030101010101" pitchFamily="2" charset="-122"/>
              </a:rPr>
              <a:t>2</a:t>
            </a:r>
            <a:r>
              <a:rPr lang="en-US" altLang="zh-TW" dirty="0">
                <a:latin typeface="宋体" panose="02010600030101010101" pitchFamily="2" charset="-122"/>
              </a:rPr>
              <a:t>)</a:t>
            </a:r>
            <a:endParaRPr lang="en-US" altLang="zh-TW" dirty="0">
              <a:latin typeface="宋体" panose="02010600030101010101" pitchFamily="2" charset="-122"/>
            </a:endParaRPr>
          </a:p>
          <a:p>
            <a:pPr marL="0" lvl="0" indent="0" algn="just">
              <a:spcBef>
                <a:spcPct val="0"/>
              </a:spcBef>
              <a:buNone/>
            </a:pPr>
            <a:endParaRPr lang="en-US" altLang="zh-TW" sz="2800" dirty="0">
              <a:latin typeface="宋体" panose="02010600030101010101" pitchFamily="2" charset="-122"/>
            </a:endParaRPr>
          </a:p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每一轮用最大或者最小元素划分</a:t>
            </a:r>
            <a:endParaRPr lang="en-US" altLang="zh-TW" sz="2800" dirty="0">
              <a:latin typeface="宋体" panose="02010600030101010101" pitchFamily="2" charset="-122"/>
            </a:endParaRPr>
          </a:p>
        </p:txBody>
      </p:sp>
      <p:graphicFrame>
        <p:nvGraphicFramePr>
          <p:cNvPr id="91140" name="Object 3"/>
          <p:cNvGraphicFramePr>
            <a:graphicFrameLocks noChangeAspect="1"/>
          </p:cNvGraphicFramePr>
          <p:nvPr/>
        </p:nvGraphicFramePr>
        <p:xfrm>
          <a:off x="974725" y="4149725"/>
          <a:ext cx="6334125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" r:id="rId1" imgW="2527300" imgH="393700" progId="Equation.3">
                  <p:embed/>
                </p:oleObj>
              </mc:Choice>
              <mc:Fallback>
                <p:oleObj name="" r:id="rId1" imgW="2527300" imgH="3937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74725" y="4149725"/>
                        <a:ext cx="6334125" cy="987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80" name="Rectangle 4"/>
          <p:cNvSpPr>
            <a:spLocks noChangeArrowheads="1"/>
          </p:cNvSpPr>
          <p:nvPr/>
        </p:nvSpPr>
        <p:spPr bwMode="auto">
          <a:xfrm>
            <a:off x="3851275" y="131763"/>
            <a:ext cx="5219700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算法复杂性的分析</a:t>
            </a:r>
            <a:endParaRPr kumimoji="1" lang="zh-CN" altLang="en-US" sz="4000" b="1" i="0" u="none" strike="noStrike" kern="1200" cap="none" spc="0" normalizeH="0" baseline="0" noProof="0" smtClean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/>
          <p:nvPr/>
        </p:nvSpPr>
        <p:spPr>
          <a:xfrm>
            <a:off x="3676650" y="439738"/>
            <a:ext cx="5359400" cy="45402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117600" lvl="0" indent="-1117600" algn="ctr" eaLnBrk="1" hangingPunct="1">
              <a:spcBef>
                <a:spcPct val="0"/>
              </a:spcBef>
              <a:buNone/>
            </a:pPr>
            <a:r>
              <a:rPr lang="zh-CN" altLang="en-US" sz="4400" b="1" dirty="0">
                <a:solidFill>
                  <a:srgbClr val="6633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内部排序与外部排序</a:t>
            </a:r>
            <a:endParaRPr lang="zh-CN" altLang="en-US" sz="4400" b="1" dirty="0">
              <a:solidFill>
                <a:srgbClr val="663300"/>
              </a:solidFill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468313" y="1628775"/>
            <a:ext cx="8351838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</a:t>
            </a: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若整个排序过程</a:t>
            </a: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不需要访问外存</a:t>
            </a: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便能完成，则称此类排序问题为</a:t>
            </a: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内部排序</a:t>
            </a:r>
            <a:endParaRPr kumimoji="1" lang="zh-CN" altLang="en-US" sz="3200" b="1" i="0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若参加排序的记录数量很大，整个序列的排序过程</a:t>
            </a: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不可能在内存中完成</a:t>
            </a: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，则称此类排序问题为</a:t>
            </a: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外部排序</a:t>
            </a:r>
            <a:endParaRPr kumimoji="1" lang="zh-CN" altLang="en-US" sz="3200" b="1" i="0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 我们本章主要内部排序的各种方法</a:t>
            </a:r>
            <a:endParaRPr kumimoji="1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7109" name="Picture 4" descr="BD21313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00" y="993775"/>
            <a:ext cx="5688013" cy="1317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/>
          <p:nvPr/>
        </p:nvSpPr>
        <p:spPr>
          <a:xfrm>
            <a:off x="3676650" y="439738"/>
            <a:ext cx="5359400" cy="45402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4000" b="1" dirty="0">
                <a:solidFill>
                  <a:srgbClr val="6633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内部排序方法的分类</a:t>
            </a:r>
            <a:endParaRPr lang="zh-CN" altLang="en-US" sz="4000" b="1" dirty="0">
              <a:solidFill>
                <a:srgbClr val="663300"/>
              </a:solidFill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250825" y="1196975"/>
            <a:ext cx="8713788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在排序的过程中，参与排序的记录序列中存在两个区域：有序区和无序区。内部排序的过程是一个逐步扩大记录的有序序列长度的过程</a:t>
            </a:r>
            <a:endParaRPr kumimoji="1" lang="zh-CN" altLang="en-US" sz="3200" b="1" i="0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</p:txBody>
      </p:sp>
      <p:pic>
        <p:nvPicPr>
          <p:cNvPr id="48133" name="Picture 4" descr="BD21313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00" y="993775"/>
            <a:ext cx="5688013" cy="1317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8134" name="Text Box 6"/>
          <p:cNvSpPr txBox="1"/>
          <p:nvPr/>
        </p:nvSpPr>
        <p:spPr>
          <a:xfrm>
            <a:off x="3175000" y="2771775"/>
            <a:ext cx="866775" cy="296863"/>
          </a:xfrm>
          <a:prstGeom prst="rect">
            <a:avLst/>
          </a:prstGeom>
          <a:solidFill>
            <a:srgbClr val="CCCC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000" dirty="0">
                <a:latin typeface="Times New Roman" panose="02020603050405020304" pitchFamily="18" charset="0"/>
              </a:rPr>
              <a:t>有序序列区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8135" name="Text Box 5"/>
          <p:cNvSpPr txBox="1"/>
          <p:nvPr/>
        </p:nvSpPr>
        <p:spPr>
          <a:xfrm>
            <a:off x="4041775" y="2771775"/>
            <a:ext cx="1466850" cy="296863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1000" dirty="0">
                <a:latin typeface="Times New Roman" panose="02020603050405020304" pitchFamily="18" charset="0"/>
              </a:rPr>
              <a:t>无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000" dirty="0">
                <a:latin typeface="Times New Roman" panose="02020603050405020304" pitchFamily="18" charset="0"/>
              </a:rPr>
              <a:t>序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000" dirty="0">
                <a:latin typeface="Times New Roman" panose="02020603050405020304" pitchFamily="18" charset="0"/>
              </a:rPr>
              <a:t>序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000" dirty="0">
                <a:latin typeface="Times New Roman" panose="02020603050405020304" pitchFamily="18" charset="0"/>
              </a:rPr>
              <a:t>列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000" dirty="0">
                <a:latin typeface="Times New Roman" panose="02020603050405020304" pitchFamily="18" charset="0"/>
              </a:rPr>
              <a:t>区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8136" name="Rectangle 7"/>
          <p:cNvSpPr/>
          <p:nvPr/>
        </p:nvSpPr>
        <p:spPr>
          <a:xfrm>
            <a:off x="0" y="32321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8137" name="Rectangle 10"/>
          <p:cNvSpPr/>
          <p:nvPr/>
        </p:nvSpPr>
        <p:spPr>
          <a:xfrm>
            <a:off x="0" y="32321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53259" name="Rectangle 11"/>
          <p:cNvSpPr>
            <a:spLocks noChangeArrowheads="1"/>
          </p:cNvSpPr>
          <p:nvPr/>
        </p:nvSpPr>
        <p:spPr bwMode="auto">
          <a:xfrm>
            <a:off x="250825" y="3284538"/>
            <a:ext cx="8713788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  </a:t>
            </a: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使有序区中记录的数目增加一个或几个的操作称为</a:t>
            </a: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一趟排序</a:t>
            </a:r>
            <a:endParaRPr kumimoji="1" lang="zh-CN" altLang="en-US" sz="3200" b="1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179388" y="188913"/>
            <a:ext cx="8964613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 algn="l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90600" indent="-533400" algn="l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algn="l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52600" indent="-381000" algn="l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09800" indent="-381000" algn="l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逐步扩大记录有序序列长度的方法有下列几类：</a:t>
            </a:r>
            <a:endParaRPr kumimoji="1" lang="zh-CN" altLang="en-US" sz="3200" b="1" i="0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插入类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将无序子序列中的一个或几个记录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/>
                <a:ea typeface="华文行楷" panose="02010800040101010101" pitchFamily="2" charset="-122"/>
                <a:cs typeface="+mn-cs"/>
              </a:rPr>
              <a:t>“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插入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/>
                <a:ea typeface="华文行楷" panose="02010800040101010101" pitchFamily="2" charset="-122"/>
                <a:cs typeface="+mn-cs"/>
              </a:rPr>
              <a:t>”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到有序序列中，从而增加记录的有序子序列的长度</a:t>
            </a:r>
            <a:endParaRPr kumimoji="1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选择类 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从记录的无序子序列中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/>
                <a:ea typeface="华文行楷" panose="02010800040101010101" pitchFamily="2" charset="-122"/>
                <a:cs typeface="+mn-cs"/>
              </a:rPr>
              <a:t>“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选择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/>
                <a:ea typeface="华文行楷" panose="02010800040101010101" pitchFamily="2" charset="-122"/>
                <a:cs typeface="+mn-cs"/>
              </a:rPr>
              <a:t>”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关键字最小或最大的记录，并将它加入到有序子序列中，以此方法增加记录的有序子序列的长度</a:t>
            </a:r>
            <a:endParaRPr kumimoji="1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交换类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通过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/>
                <a:ea typeface="华文行楷" panose="02010800040101010101" pitchFamily="2" charset="-122"/>
                <a:cs typeface="+mn-cs"/>
              </a:rPr>
              <a:t>“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交换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/>
                <a:ea typeface="华文行楷" panose="02010800040101010101" pitchFamily="2" charset="-122"/>
                <a:cs typeface="+mn-cs"/>
              </a:rPr>
              <a:t>”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无序序列中的记录从而得到其中关键字最小或最大的记录，并将它加入到有序子序列中，以此方法增加记录的有序子序列的长度</a:t>
            </a:r>
            <a:endParaRPr kumimoji="1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归并类 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通过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/>
                <a:ea typeface="华文行楷" panose="02010800040101010101" pitchFamily="2" charset="-122"/>
                <a:cs typeface="+mn-cs"/>
              </a:rPr>
              <a:t>“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归并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/>
                <a:ea typeface="华文行楷" panose="02010800040101010101" pitchFamily="2" charset="-122"/>
                <a:cs typeface="+mn-cs"/>
              </a:rPr>
              <a:t>”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两个或两个以上的记录有序子序列，逐步增加记录有序序列的长度</a:t>
            </a:r>
            <a:endParaRPr kumimoji="1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其它方法</a:t>
            </a:r>
            <a:endParaRPr kumimoji="1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1403350" y="765175"/>
            <a:ext cx="76327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1200" cap="none" spc="0" normalizeH="0" baseline="0" noProof="0" smtClean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3.2 Divide-and-Conquer </a:t>
            </a:r>
            <a:r>
              <a:rPr kumimoji="1" lang="zh-CN" altLang="en-US" sz="4400" b="1" i="0" u="none" strike="noStrike" kern="1200" cap="none" spc="0" normalizeH="0" baseline="0" noProof="0" smtClean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技术</a:t>
            </a:r>
            <a:endParaRPr kumimoji="1" lang="zh-CN" altLang="en-US" sz="4400" b="1" i="0" u="none" strike="noStrike" kern="1200" cap="none" spc="0" normalizeH="0" baseline="0" noProof="0" smtClean="0">
              <a:ln>
                <a:noFill/>
              </a:ln>
              <a:solidFill>
                <a:srgbClr val="0058DA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</p:txBody>
      </p:sp>
      <p:pic>
        <p:nvPicPr>
          <p:cNvPr id="50180" name="Picture 4" descr="BD21313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55988" y="1412875"/>
            <a:ext cx="5688012" cy="1317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900113" y="2276475"/>
            <a:ext cx="7766050" cy="208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flatTx/>
          </a:bodyPr>
          <a:lstStyle>
            <a:lvl1pPr marL="342900" indent="-342900" algn="l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1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3600" b="1" i="0" u="none" strike="noStrike" kern="1200" cap="none" spc="0" normalizeH="0" baseline="0" noProof="0" smtClean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Monotype Corsiva" panose="03010101010201010101" pitchFamily="66" charset="0"/>
                <a:ea typeface="华文行楷" panose="02010800040101010101" pitchFamily="2" charset="-122"/>
                <a:cs typeface="+mn-cs"/>
              </a:rPr>
              <a:t>Divide-and-Conquer</a:t>
            </a:r>
            <a:r>
              <a:rPr kumimoji="1" lang="zh-CN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算法的设计</a:t>
            </a:r>
            <a:endParaRPr kumimoji="1" lang="zh-CN" altLang="en-US" sz="3600" b="1" i="0" u="none" strike="noStrike" kern="1200" cap="none" spc="0" normalizeH="0" baseline="0" noProof="0" smtClean="0">
              <a:ln>
                <a:noFill/>
              </a:ln>
              <a:solidFill>
                <a:srgbClr val="0058DA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3600" b="1" i="0" u="none" strike="noStrike" kern="1200" cap="none" spc="0" normalizeH="0" baseline="0" noProof="0" smtClean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Monotype Corsiva" panose="03010101010201010101" pitchFamily="66" charset="0"/>
                <a:ea typeface="华文行楷" panose="02010800040101010101" pitchFamily="2" charset="-122"/>
                <a:cs typeface="+mn-cs"/>
              </a:rPr>
              <a:t>Divide-and-Conquer</a:t>
            </a:r>
            <a:r>
              <a:rPr kumimoji="1" lang="zh-CN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rgbClr val="0058D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算法的分析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仿宋_GB2312" pitchFamily="49" charset="-122"/>
                <a:ea typeface="仿宋_GB2312" pitchFamily="49" charset="-122"/>
                <a:cs typeface="+mn-cs"/>
              </a:rPr>
              <a:t> </a:t>
            </a:r>
            <a:endParaRPr kumimoji="1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仿宋_GB2312" pitchFamily="49" charset="-122"/>
              <a:ea typeface="仿宋_GB2312" pitchFamily="49" charset="-122"/>
              <a:cs typeface="+mn-cs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OC_GUID" val="{147c6a30-72bd-4739-b81d-1fa51c52c7e8}"/>
</p:tagLst>
</file>

<file path=ppt/theme/theme1.xml><?xml version="1.0" encoding="utf-8"?>
<a:theme xmlns:a="http://schemas.openxmlformats.org/drawingml/2006/main" name="量质融合大数据管理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量质融合大数据管理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ch6</Template>
  <TotalTime>0</TotalTime>
  <Words>10035</Words>
  <Application>WPS 演示</Application>
  <PresentationFormat>全屏显示(4:3)</PresentationFormat>
  <Paragraphs>777</Paragraphs>
  <Slides>58</Slides>
  <Notes>36</Notes>
  <HiddenSlides>0</HiddenSlides>
  <MMClips>0</MMClips>
  <ScaleCrop>false</ScaleCrop>
  <HeadingPairs>
    <vt:vector size="8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6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58</vt:i4>
      </vt:variant>
    </vt:vector>
  </HeadingPairs>
  <TitlesOfParts>
    <vt:vector size="92" baseType="lpstr">
      <vt:lpstr>Arial</vt:lpstr>
      <vt:lpstr>宋体</vt:lpstr>
      <vt:lpstr>Wingdings</vt:lpstr>
      <vt:lpstr>Times New Roman</vt:lpstr>
      <vt:lpstr>Calibri</vt:lpstr>
      <vt:lpstr>方正姚体</vt:lpstr>
      <vt:lpstr>Arial</vt:lpstr>
      <vt:lpstr>华文琥珀</vt:lpstr>
      <vt:lpstr>华文行楷</vt:lpstr>
      <vt:lpstr>Times New Roman</vt:lpstr>
      <vt:lpstr>楷体_GB2312</vt:lpstr>
      <vt:lpstr>Monotype Corsiva</vt:lpstr>
      <vt:lpstr>仿宋_GB2312</vt:lpstr>
      <vt:lpstr>仿宋</vt:lpstr>
      <vt:lpstr>新宋体</vt:lpstr>
      <vt:lpstr>微软雅黑</vt:lpstr>
      <vt:lpstr>Arial Unicode MS</vt:lpstr>
      <vt:lpstr>Symbol</vt:lpstr>
      <vt:lpstr>Comic Sans MS</vt:lpstr>
      <vt:lpstr>PMingLiU</vt:lpstr>
      <vt:lpstr>黑体</vt:lpstr>
      <vt:lpstr>Tahoma</vt:lpstr>
      <vt:lpstr>cmmi10</vt:lpstr>
      <vt:lpstr>Segoe Print</vt:lpstr>
      <vt:lpstr>cmmi7</vt:lpstr>
      <vt:lpstr>量质融合大数据管理</vt:lpstr>
      <vt:lpstr>Office 主题</vt:lpstr>
      <vt:lpstr>1_Office 主题</vt:lpstr>
      <vt:lpstr>2_Office 主题</vt:lpstr>
      <vt:lpstr>3_Office 主题</vt:lpstr>
      <vt:lpstr>1_量质融合大数据管理</vt:lpstr>
      <vt:lpstr>MSDraw</vt:lpstr>
      <vt:lpstr>MSDraw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第一步:   分组，每组5个数                     最后一组可能少于5个数</vt:lpstr>
      <vt:lpstr>第二步:  将每组数分别用InsertionSort排序                     选出每组元素的中位数</vt:lpstr>
      <vt:lpstr>第三步: 递归调用算法求得这些中位数的中位数(MoM) </vt:lpstr>
      <vt:lpstr>第四步:用 MoM完成划分</vt:lpstr>
      <vt:lpstr>第五步:递归</vt:lpstr>
      <vt:lpstr>PowerPoint 演示文稿</vt:lpstr>
      <vt:lpstr>PowerPoint 演示文稿</vt:lpstr>
      <vt:lpstr>观察第五步的处理过程</vt:lpstr>
      <vt:lpstr>第五步至少删除了 3n/10个数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gaohong</dc:creator>
  <cp:lastModifiedBy>大宇哥</cp:lastModifiedBy>
  <cp:revision>431</cp:revision>
  <dcterms:created xsi:type="dcterms:W3CDTF">2003-01-11T17:12:00Z</dcterms:created>
  <dcterms:modified xsi:type="dcterms:W3CDTF">2020-09-04T07:35:00Z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