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49"/>
  </p:handoutMasterIdLst>
  <p:sldIdLst>
    <p:sldId id="375" r:id="rId7"/>
    <p:sldId id="376" r:id="rId9"/>
    <p:sldId id="377" r:id="rId10"/>
    <p:sldId id="378" r:id="rId11"/>
    <p:sldId id="409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410" r:id="rId20"/>
    <p:sldId id="386" r:id="rId21"/>
    <p:sldId id="387" r:id="rId22"/>
    <p:sldId id="388" r:id="rId23"/>
    <p:sldId id="389" r:id="rId24"/>
    <p:sldId id="390" r:id="rId25"/>
    <p:sldId id="411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412" r:id="rId35"/>
    <p:sldId id="399" r:id="rId36"/>
    <p:sldId id="400" r:id="rId37"/>
    <p:sldId id="401" r:id="rId38"/>
    <p:sldId id="402" r:id="rId39"/>
    <p:sldId id="403" r:id="rId40"/>
    <p:sldId id="404" r:id="rId41"/>
    <p:sldId id="443" r:id="rId42"/>
    <p:sldId id="444" r:id="rId43"/>
    <p:sldId id="405" r:id="rId44"/>
    <p:sldId id="456" r:id="rId45"/>
    <p:sldId id="406" r:id="rId46"/>
    <p:sldId id="407" r:id="rId47"/>
    <p:sldId id="408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99"/>
    <a:srgbClr val="33CCFF"/>
    <a:srgbClr val="2F12DE"/>
    <a:srgbClr val="00FFCC"/>
    <a:srgbClr val="01C1AF"/>
    <a:srgbClr val="FFFF00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-1554" y="-90"/>
      </p:cViewPr>
      <p:guideLst>
        <p:guide orient="horz" pos="220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43013" name="Rectangle 3"/>
          <p:cNvSpPr/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614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34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655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75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96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  <p:sp>
        <p:nvSpPr>
          <p:cNvPr id="716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37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</p:txBody>
      </p:sp>
      <p:sp>
        <p:nvSpPr>
          <p:cNvPr id="819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39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60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80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901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921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62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03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64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85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05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26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表具有一定的丰满度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表示： </a:t>
            </a:r>
            <a:r>
              <a:rPr lang="en-US" altLang="zh-CN" dirty="0">
                <a:sym typeface="+mn-ea"/>
              </a:rPr>
              <a:t>num[T]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>
                <a:sym typeface="+mn-ea"/>
              </a:rPr>
              <a:t>size[T]/2</a:t>
            </a:r>
            <a:r>
              <a:rPr lang="zh-CN" altLang="en-US" dirty="0">
                <a:sym typeface="+mn-ea"/>
              </a:rPr>
              <a:t> （现有元素个数要大于等于表长的一半）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r>
              <a:rPr lang="en-US" altLang="zh-CN" dirty="0"/>
              <a:t>“</a:t>
            </a:r>
            <a:r>
              <a:rPr lang="zh-CN" altLang="en-US" dirty="0">
                <a:sym typeface="+mn-ea"/>
              </a:rPr>
              <a:t>表的操作序列的复杂度是线性的</a:t>
            </a:r>
            <a:r>
              <a:rPr lang="en-US" altLang="zh-CN" dirty="0"/>
              <a:t>”</a:t>
            </a:r>
            <a:r>
              <a:rPr lang="zh-CN" altLang="en-US" dirty="0"/>
              <a:t>表示： 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次操作的平摊总代价为</a:t>
            </a:r>
            <a:r>
              <a:rPr lang="en-US" altLang="zh-CN" dirty="0">
                <a:sym typeface="+mn-ea"/>
              </a:rPr>
              <a:t>3n</a:t>
            </a:r>
            <a:r>
              <a:rPr lang="zh-CN" altLang="en-US" dirty="0">
                <a:sym typeface="+mn-ea"/>
              </a:rPr>
              <a:t>， 而平摊代价是时间复杂度的上界。 </a:t>
            </a:r>
            <a:endParaRPr lang="zh-CN" altLang="en-US" dirty="0">
              <a:sym typeface="+mn-ea"/>
            </a:endParaRPr>
          </a:p>
        </p:txBody>
      </p:sp>
      <p:sp>
        <p:nvSpPr>
          <p:cNvPr id="1146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91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532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52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73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dirty="0"/>
          </a:p>
        </p:txBody>
      </p:sp>
      <p:sp>
        <p:nvSpPr>
          <p:cNvPr id="593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52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68313" y="1433513"/>
            <a:ext cx="8567738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第七章 平摊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分析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41990" name="TextBox 8"/>
          <p:cNvSpPr txBox="1"/>
          <p:nvPr/>
        </p:nvSpPr>
        <p:spPr>
          <a:xfrm>
            <a:off x="1479550" y="3948113"/>
            <a:ext cx="633095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1. 问题定义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 </a:t>
            </a:r>
            <a:r>
              <a:rPr lang="zh-CN" altLang="en-US" sz="2800" dirty="0"/>
              <a:t>实现一个由０开始向上计数的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位二进计数器。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输入：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位二进制变量</a:t>
            </a:r>
            <a:r>
              <a:rPr lang="en-US" altLang="zh-CN" sz="2800" dirty="0"/>
              <a:t>x，</a:t>
            </a:r>
            <a:r>
              <a:rPr lang="zh-CN" altLang="en-US" sz="2800" dirty="0"/>
              <a:t>初始值为0。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输出：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。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数据结构：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 A[0..k-1]</a:t>
            </a:r>
            <a:r>
              <a:rPr lang="zh-CN" altLang="en-US" sz="2800" dirty="0"/>
              <a:t>作为计数器，存储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x</a:t>
            </a:r>
            <a:r>
              <a:rPr lang="zh-CN" altLang="en-US" sz="2800" dirty="0"/>
              <a:t>的最低位在</a:t>
            </a:r>
            <a:r>
              <a:rPr lang="en-US" altLang="zh-CN" sz="2800" dirty="0"/>
              <a:t>A[0]</a:t>
            </a:r>
            <a:r>
              <a:rPr lang="zh-CN" altLang="en-US" sz="2800" dirty="0"/>
              <a:t>中，最高位在</a:t>
            </a:r>
            <a:r>
              <a:rPr lang="en-US" altLang="zh-CN" sz="2800" dirty="0"/>
              <a:t>A[k-1]</a:t>
            </a:r>
            <a:r>
              <a:rPr lang="zh-CN" altLang="en-US" sz="2800" dirty="0"/>
              <a:t>中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 x = </a:t>
            </a:r>
            <a:endParaRPr lang="zh-CN" altLang="en-US" sz="28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339975" y="5229225"/>
          <a:ext cx="20574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39165" imgH="444500" progId="Equation.3">
                  <p:embed/>
                </p:oleObj>
              </mc:Choice>
              <mc:Fallback>
                <p:oleObj name="" r:id="rId1" imgW="939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5229225"/>
                        <a:ext cx="2057400" cy="9763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charRg st="11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2. 计数器加1算法</a:t>
            </a:r>
            <a:endParaRPr lang="zh-CN" altLang="en-US" dirty="0"/>
          </a:p>
          <a:p>
            <a:pPr algn="just"/>
            <a:r>
              <a:rPr lang="zh-CN" altLang="en-US" dirty="0"/>
              <a:t>    输入：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</a:t>
            </a:r>
            <a:endParaRPr lang="en-US" altLang="zh-CN" dirty="0"/>
          </a:p>
          <a:p>
            <a:pPr algn="just"/>
            <a:r>
              <a:rPr lang="en-US" altLang="zh-CN" dirty="0"/>
              <a:t>    </a:t>
            </a:r>
            <a:r>
              <a:rPr lang="zh-CN" altLang="en-US" dirty="0"/>
              <a:t>输出：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x+1 mod 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5850" name="Rectangle 10"/>
          <p:cNvSpPr/>
          <p:nvPr/>
        </p:nvSpPr>
        <p:spPr>
          <a:xfrm>
            <a:off x="914400" y="3581400"/>
            <a:ext cx="762000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INCREMENT(A)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     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      while  i&lt;length[A] and A[i]=1  Do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           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4            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5      If  i&lt;length[A]  Then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charRg st="3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3.</a:t>
            </a: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4516" name="Rectangle 4"/>
          <p:cNvSpPr/>
          <p:nvPr/>
        </p:nvSpPr>
        <p:spPr>
          <a:xfrm>
            <a:off x="8382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Rectangle 5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1      0        0        0       0       0        0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8" name="Rectangle 6"/>
          <p:cNvSpPr/>
          <p:nvPr/>
        </p:nvSpPr>
        <p:spPr>
          <a:xfrm>
            <a:off x="914400" y="30480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2      0        0        0       0       0        0        1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9" name="Rectangle 7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3      0        0        0       0       0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0" name="Rectangle 8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Rectangle 9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4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5      0        0        0       0       0        1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1        8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6      0        0        0       0       0        1        1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7      0        0        0       0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1        1        1        11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AutoShape 10"/>
          <p:cNvSpPr/>
          <p:nvPr/>
        </p:nvSpPr>
        <p:spPr>
          <a:xfrm>
            <a:off x="4572000" y="1981200"/>
            <a:ext cx="4572000" cy="1295400"/>
          </a:xfrm>
          <a:prstGeom prst="wedgeEllipseCallout">
            <a:avLst>
              <a:gd name="adj1" fmla="val -117292"/>
              <a:gd name="adj2" fmla="val 7218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操作的代价与被改变值的字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位的个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AutoShape 11"/>
          <p:cNvSpPr/>
          <p:nvPr/>
        </p:nvSpPr>
        <p:spPr>
          <a:xfrm>
            <a:off x="4069715" y="1981200"/>
            <a:ext cx="5143500" cy="1995805"/>
          </a:xfrm>
          <a:prstGeom prst="wedgeEllipseCallout">
            <a:avLst>
              <a:gd name="adj1" fmla="val -100234"/>
              <a:gd name="adj2" fmla="val 296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粗略地讲：每次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操作最多改变计数器中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dirty="0">
                <a:solidFill>
                  <a:srgbClr val="000066"/>
                </a:solidFill>
                <a:sym typeface="+mn-ea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操作，代价为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nk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4" name="AutoShape 12"/>
          <p:cNvSpPr/>
          <p:nvPr/>
        </p:nvSpPr>
        <p:spPr>
          <a:xfrm>
            <a:off x="4125595" y="2407285"/>
            <a:ext cx="5465445" cy="1143000"/>
          </a:xfrm>
          <a:prstGeom prst="wedgeEllipseCallout">
            <a:avLst>
              <a:gd name="adj1" fmla="val 8333"/>
              <a:gd name="adj2" fmla="val 101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每次操作发生一次变化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5" name="AutoShape 13"/>
          <p:cNvSpPr/>
          <p:nvPr/>
        </p:nvSpPr>
        <p:spPr>
          <a:xfrm>
            <a:off x="4366260" y="2407285"/>
            <a:ext cx="5485130" cy="1219200"/>
          </a:xfrm>
          <a:prstGeom prst="wedgeEllipseCallout">
            <a:avLst>
              <a:gd name="adj1" fmla="val -8542"/>
              <a:gd name="adj2" fmla="val 95444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该列每2次发生一次改变共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6" name="AutoShape 14"/>
          <p:cNvSpPr/>
          <p:nvPr/>
        </p:nvSpPr>
        <p:spPr>
          <a:xfrm>
            <a:off x="4572000" y="2484120"/>
            <a:ext cx="4955540" cy="1219200"/>
          </a:xfrm>
          <a:prstGeom prst="wedgeEllipseCallout">
            <a:avLst>
              <a:gd name="adj1" fmla="val -25102"/>
              <a:gd name="adj2" fmla="val 938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每4次发生一次改变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n/4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AutoShape 15"/>
          <p:cNvSpPr/>
          <p:nvPr/>
        </p:nvSpPr>
        <p:spPr>
          <a:xfrm>
            <a:off x="4746625" y="2484120"/>
            <a:ext cx="5028565" cy="1219200"/>
          </a:xfrm>
          <a:prstGeom prst="wedgeEllipseCallout">
            <a:avLst>
              <a:gd name="adj1" fmla="val -43852"/>
              <a:gd name="adj2" fmla="val 9583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每8次发生一次改变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n/8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Oval 16"/>
          <p:cNvSpPr/>
          <p:nvPr/>
        </p:nvSpPr>
        <p:spPr>
          <a:xfrm>
            <a:off x="1943100" y="4572000"/>
            <a:ext cx="5257800" cy="1524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总共发生的改变为：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  (i=0,2,…,[log</a:t>
            </a:r>
            <a:r>
              <a:rPr lang="en-US" altLang="zh-CN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n]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&lt;2n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bldLvl="0" animBg="1"/>
      <p:bldP spid="64524" grpId="0" bldLvl="0" animBg="1"/>
      <p:bldP spid="64525" grpId="0" bldLvl="0" animBg="1"/>
      <p:bldP spid="64526" grpId="0" bldLvl="0" animBg="1"/>
      <p:bldP spid="64527" grpId="0" bldLvl="0" animBg="1"/>
      <p:bldP spid="645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56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656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6656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会计方法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一个操作序列中有不同类型的操作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不同类型的操作的操作代价各不相同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于是我们为每种操作分配不同的平摊代价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3493" name="AutoShape 5"/>
          <p:cNvSpPr/>
          <p:nvPr/>
        </p:nvSpPr>
        <p:spPr>
          <a:xfrm>
            <a:off x="762000" y="3390900"/>
            <a:ext cx="5181600" cy="1447800"/>
          </a:xfrm>
          <a:prstGeom prst="wedgeEllipseCallout">
            <a:avLst>
              <a:gd name="adj1" fmla="val 27574"/>
              <a:gd name="adj2" fmla="val 13903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平摊代价可能比实际代价大，也可能比实际代价小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Rectangle 6"/>
          <p:cNvSpPr/>
          <p:nvPr/>
        </p:nvSpPr>
        <p:spPr>
          <a:xfrm>
            <a:off x="762000" y="3810000"/>
            <a:ext cx="449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操作被执行时，支付了平摊代价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959803" y="437833"/>
            <a:ext cx="5791200" cy="2362200"/>
          </a:xfrm>
          <a:prstGeom prst="wedgeEllipseCallout">
            <a:avLst>
              <a:gd name="adj1" fmla="val -29440"/>
              <a:gd name="adj2" fmla="val 3461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如果平摊代价比实际代价高：平摊代价的一部分用于支付实际代价，多余部分作为存款附加在数据结构的具体数据对象上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498850" y="2324100"/>
            <a:ext cx="5791200" cy="2514600"/>
          </a:xfrm>
          <a:prstGeom prst="wedgeEllipseCallout">
            <a:avLst>
              <a:gd name="adj1" fmla="val -92597"/>
              <a:gd name="adj2" fmla="val 2986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如果平摊代价比实际代价低：平摊代价及数据对象上的存款用来支付实际代价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7" name="Rectangle 9"/>
          <p:cNvSpPr/>
          <p:nvPr/>
        </p:nvSpPr>
        <p:spPr>
          <a:xfrm>
            <a:off x="838200" y="4343400"/>
            <a:ext cx="731520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只要我们能保证：在任何操作序列上，存款的总额非负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8" name="Rectangle 10"/>
          <p:cNvSpPr/>
          <p:nvPr/>
        </p:nvSpPr>
        <p:spPr>
          <a:xfrm>
            <a:off x="1447800" y="5029200"/>
            <a:ext cx="7162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则所有操作平摊代价的总和就是实际代价总和的上界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AutoShape 14"/>
          <p:cNvSpPr/>
          <p:nvPr/>
        </p:nvSpPr>
        <p:spPr>
          <a:xfrm>
            <a:off x="2715260" y="723583"/>
            <a:ext cx="5791200" cy="2514600"/>
          </a:xfrm>
          <a:prstGeom prst="wedgeEllipseCallout">
            <a:avLst>
              <a:gd name="adj1" fmla="val -25495"/>
              <a:gd name="adj2" fmla="val 3592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平摊代价的总和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8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实际代价的总和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3" name="Rectangle 15"/>
          <p:cNvSpPr/>
          <p:nvPr/>
        </p:nvSpPr>
        <p:spPr>
          <a:xfrm>
            <a:off x="1332865" y="2453005"/>
            <a:ext cx="77724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于是：我们在各种操作上定义平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摊代价使得任意操作序列上存款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总量是非负的，将操作序列上平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摊代价求和即可得到这个操作序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列的复杂度上界</a:t>
            </a:r>
            <a:endParaRPr lang="zh-CN" altLang="en-US" sz="4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charRg st="1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3" grpId="0" bldLvl="0" animBg="1"/>
      <p:bldP spid="63494" grpId="0"/>
      <p:bldP spid="63495" grpId="0" bldLvl="0" animBg="1"/>
      <p:bldP spid="63496" grpId="0" bldLvl="0" animBg="1"/>
      <p:bldP spid="63497" grpId="0"/>
      <p:bldP spid="63498" grpId="0"/>
      <p:bldP spid="63502" grpId="0" bldLvl="0" animBg="1"/>
      <p:bldP spid="6350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6868" name="Rectangle 4"/>
          <p:cNvSpPr/>
          <p:nvPr/>
        </p:nvSpPr>
        <p:spPr>
          <a:xfrm>
            <a:off x="533400" y="1981200"/>
            <a:ext cx="7620000" cy="1828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各栈操作的实际代价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PUSH                1,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POP                   1,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MULTIPOP       min(k,s)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990600" y="4114800"/>
            <a:ext cx="7467600" cy="1981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各栈操作的平摊代价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 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　　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PUSH                 2,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POP                    0,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MULTIPOP       0,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3. </a:t>
            </a:r>
            <a:r>
              <a:rPr lang="zh-CN" altLang="en-US" b="1" dirty="0">
                <a:latin typeface="宋体" panose="02010600030101010101" pitchFamily="2" charset="-122"/>
              </a:rPr>
              <a:t>栈操作序列代价分析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8174" name="Picture 286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43200"/>
            <a:ext cx="12954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5" name="Picture 287" descr="C:\Documents and Settings\Administrator\My Documents\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67056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6" name="Picture 288" descr="C:\Documents and Settings\Administrator\My Documents\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382713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7" name="Picture 289" descr="C:\Documents and Settings\Administrator\My Documents\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743200"/>
            <a:ext cx="14478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8" name="Picture 290" descr="C:\Documents and Settings\Administrator\My Documents\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743200"/>
            <a:ext cx="1382713" cy="377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79" name="Picture 291" descr="C:\Documents and Settings\Administrator\My Documents\6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590800"/>
            <a:ext cx="662940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0" name="Picture 292" descr="C:\Documents and Settings\Administrator\My Documents\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14600"/>
            <a:ext cx="1562100" cy="400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1" name="Picture 293" descr="C:\Documents and Settings\Administrator\My Documents\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8400"/>
            <a:ext cx="1562100" cy="4000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182" name="Picture 294" descr="C:\Documents and Settings\Administrator\My Documents\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38400"/>
            <a:ext cx="1590675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183" name="Oval 295"/>
          <p:cNvSpPr/>
          <p:nvPr/>
        </p:nvSpPr>
        <p:spPr>
          <a:xfrm>
            <a:off x="1828800" y="2667000"/>
            <a:ext cx="5791200" cy="32766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只要我们的操作序列市合理的，则可以保证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存款总和非负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84" name="Oval 296"/>
          <p:cNvSpPr/>
          <p:nvPr/>
        </p:nvSpPr>
        <p:spPr>
          <a:xfrm>
            <a:off x="1828800" y="2614613"/>
            <a:ext cx="5791200" cy="32766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于是所有操作的平摊代价总和就是操作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序列代价总和的上界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0" b="1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=？</a:t>
            </a:r>
            <a:endParaRPr lang="zh-CN" altLang="en-US" sz="8000" b="1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85" name="Rectangle 297"/>
          <p:cNvSpPr/>
          <p:nvPr/>
        </p:nvSpPr>
        <p:spPr>
          <a:xfrm>
            <a:off x="3276600" y="2514600"/>
            <a:ext cx="5867400" cy="3810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的操作序列中: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操作的个数&lt;=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于是：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平摊代价的总和&lt;=2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83" grpId="0" animBg="1"/>
      <p:bldP spid="38184" grpId="0" animBg="1"/>
      <p:bldP spid="38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1. 计数器加1算法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输入：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输出：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　　INCREMENT(A)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     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      while  i&lt;length[A] and A[i]=1  Do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           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4            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i+1;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      If  i&lt;length[A]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      Then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 algn="ctr">
              <a:spcBef>
                <a:spcPct val="0"/>
              </a:spcBef>
              <a:buNone/>
            </a:pPr>
            <a:endParaRPr lang="zh-CN" altLang="en-US" sz="2800" dirty="0">
              <a:solidFill>
                <a:srgbClr val="CC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9940" name="Oval 4"/>
          <p:cNvSpPr/>
          <p:nvPr/>
        </p:nvSpPr>
        <p:spPr>
          <a:xfrm>
            <a:off x="2549525" y="1998980"/>
            <a:ext cx="6400800" cy="2286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显然：这个操作序列的代价与0-1或者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1-0翻转发生的次数成正比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685800" y="3048000"/>
            <a:ext cx="7010400" cy="3352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定义：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0-1翻转的平摊代价为 2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1-0翻转的平摊代价为0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84150" y="2667953"/>
            <a:ext cx="802005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任何操作序列，存款余额是计数器中1的个数，非负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因此，所有的翻转操作的平摊代价的和是这个操作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序列代价的上界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183833" y="2668270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 ：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找到左起的第一个0，将他翻转成1—支付平摊代价2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将这个0之前的所有1翻转成0—支付平摊代价0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对这个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操作而言，支付了平摊代价2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196215" y="2667953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对于长度为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支付的平摊代价的总和为2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因此，这样一个操作序列的复杂度上界为2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ldLvl="0" animBg="1"/>
      <p:bldP spid="39941" grpId="0"/>
      <p:bldP spid="39942" grpId="0" bldLvl="0" animBg="1"/>
      <p:bldP spid="39943" grpId="0" bldLvl="0" animBg="1"/>
      <p:bldP spid="3994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8850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8852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7885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5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034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4403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在会计方法中，如果操作的平摊代价比实际代价大，我们将余额与具体的数据对象关联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如果我们将这些余额都与整个数据结构关联，所有的这样的余额之和，构成——数据结构的</a:t>
            </a:r>
            <a:r>
              <a:rPr lang="zh-CN" altLang="en-US" sz="4400" b="1" dirty="0">
                <a:solidFill>
                  <a:srgbClr val="FF0000"/>
                </a:solidFill>
              </a:rPr>
              <a:t>势能</a:t>
            </a: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如果操作的平摊代价大于操作的实际代价-势能增加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如果操作的平摊代价小于操作的实际代价，要用数据结构的势能来支付实际代价-势能减少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3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charRg st="10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495800"/>
          </a:xfrm>
        </p:spPr>
        <p:txBody>
          <a:bodyPr vert="horz" wrap="square" lIns="91440" tIns="45720" rIns="91440" bIns="45720" anchor="t"/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势能的定义：</a:t>
            </a:r>
            <a:endParaRPr lang="zh-CN" altLang="en-US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对一个初始数据结构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000" b="1" strike="noStrike" baseline="-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 </a:t>
            </a:r>
            <a:endParaRPr lang="zh-CN" altLang="en-US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对操作</a:t>
            </a:r>
            <a:r>
              <a:rPr lang="en-US" altLang="zh-CN" sz="4000" b="1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</a:t>
            </a:r>
            <a:endParaRPr lang="en-US" altLang="zh-CN" sz="4000" b="1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en-US" altLang="zh-CN" b="1" strike="noStrike" noProof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实际代价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将数据结构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势能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将每个数据结构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映射为一个实数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None/>
            </a:pPr>
            <a:r>
              <a:rPr lang="zh-CN" altLang="en-US" sz="4000" strike="noStrike" baseline="30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trike="noStrike" noProof="1" dirty="0">
                <a:solidFill>
                  <a:srgbClr val="00B0F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平摊代价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定义为：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＝c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strike="noStrike" baseline="-25000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trike="noStrike" noProof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势能分析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个操作的总的平摊代价为：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143000" y="3810000"/>
          <a:ext cx="762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7620000" cy="914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143000" y="2667000"/>
          <a:ext cx="7620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159000" imgH="393700" progId="Equation.3">
                  <p:embed/>
                </p:oleObj>
              </mc:Choice>
              <mc:Fallback>
                <p:oleObj name="" r:id="rId3" imgW="21590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667000"/>
                        <a:ext cx="7620000" cy="11525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Rectangle 12"/>
          <p:cNvSpPr/>
          <p:nvPr/>
        </p:nvSpPr>
        <p:spPr>
          <a:xfrm>
            <a:off x="1143000" y="4648200"/>
            <a:ext cx="7620000" cy="1828800"/>
          </a:xfrm>
          <a:prstGeom prst="rect">
            <a:avLst/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势函数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则总的</a:t>
            </a:r>
            <a:endParaRPr lang="zh-CN" altLang="en-US" sz="36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平摊代价就</a:t>
            </a:r>
            <a:r>
              <a:rPr lang="zh-CN" altLang="en-US" sz="3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是总的实际代价的一个上界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1" name="AutoShape 13"/>
          <p:cNvSpPr/>
          <p:nvPr/>
        </p:nvSpPr>
        <p:spPr>
          <a:xfrm>
            <a:off x="3428683" y="3500755"/>
            <a:ext cx="5181600" cy="1981200"/>
          </a:xfrm>
          <a:prstGeom prst="wedgeEllipseCallout">
            <a:avLst>
              <a:gd name="adj1" fmla="val -52389"/>
              <a:gd name="adj2" fmla="val 863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在实践中，我们定义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，然后再证明对所有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2" name="AutoShape 14"/>
          <p:cNvSpPr/>
          <p:nvPr/>
        </p:nvSpPr>
        <p:spPr>
          <a:xfrm>
            <a:off x="2082800" y="1290638"/>
            <a:ext cx="6172200" cy="2209800"/>
          </a:xfrm>
          <a:prstGeom prst="wedgeEllipseCallout">
            <a:avLst>
              <a:gd name="adj1" fmla="val -35958"/>
              <a:gd name="adj2" fmla="val 791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平摊代价依赖于所选择的势函数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。不同的势函数可能会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产生不同的平摊代价，但它们都是实际代价的上界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20" grpId="0" animBg="1"/>
      <p:bldP spid="43021" grpId="0" bldLvl="0" animBg="1"/>
      <p:bldP spid="430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栈</a:t>
            </a:r>
            <a:r>
              <a:rPr lang="en-US" altLang="zh-CN" dirty="0"/>
              <a:t>D</a:t>
            </a:r>
            <a:r>
              <a:rPr lang="zh-CN" altLang="en-US" dirty="0"/>
              <a:t>中对象的个数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初始栈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为，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因为栈中的对象数始终非负，第</a:t>
            </a:r>
            <a:r>
              <a:rPr lang="en-US" altLang="zh-CN" dirty="0"/>
              <a:t>i</a:t>
            </a:r>
            <a:r>
              <a:rPr lang="zh-CN" altLang="en-US" dirty="0"/>
              <a:t>个操作之后的栈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于是： 以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表示的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charRg st="7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—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作用于包含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个对象的栈上的栈操作的平摊代价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5060" name="Rectangle 4"/>
          <p:cNvSpPr/>
          <p:nvPr/>
        </p:nvSpPr>
        <p:spPr>
          <a:xfrm>
            <a:off x="620713" y="2895600"/>
            <a:ext cx="72390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个操作是个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·实际代价：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)=(s+1)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s=1，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)=1+1=2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773113" y="2743200"/>
            <a:ext cx="7848600" cy="3429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MULTIPOP(S, k)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且弹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出了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k’=min(k,s)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个对象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=k’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势差：为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k’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)=k’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k’=0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Rectangle 6"/>
          <p:cNvSpPr/>
          <p:nvPr/>
        </p:nvSpPr>
        <p:spPr>
          <a:xfrm>
            <a:off x="773113" y="2895600"/>
            <a:ext cx="78486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如果第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个操作是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32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=c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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1=0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468313" y="2743200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平摊分析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4" name="Rectangle 8"/>
          <p:cNvSpPr/>
          <p:nvPr/>
        </p:nvSpPr>
        <p:spPr>
          <a:xfrm>
            <a:off x="468313" y="3352800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每个栈操作的平摊代价都是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Rectangle 9"/>
          <p:cNvSpPr/>
          <p:nvPr/>
        </p:nvSpPr>
        <p:spPr>
          <a:xfrm>
            <a:off x="468313" y="4038600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10"/>
          <p:cNvSpPr/>
          <p:nvPr/>
        </p:nvSpPr>
        <p:spPr>
          <a:xfrm>
            <a:off x="468313" y="4800600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 animBg="1"/>
      <p:bldP spid="45061" grpId="0" animBg="1"/>
      <p:bldP spid="45062" grpId="0" animBg="1"/>
      <p:bldP spid="45063" grpId="0" animBg="1"/>
      <p:bldP spid="45064" grpId="0" animBg="1"/>
      <p:bldP spid="45065" grpId="0" animBg="1"/>
      <p:bldP spid="450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计数器</a:t>
            </a:r>
            <a:r>
              <a:rPr lang="en-US" altLang="zh-CN" dirty="0"/>
              <a:t>D</a:t>
            </a:r>
            <a:r>
              <a:rPr lang="zh-CN" altLang="en-US" dirty="0"/>
              <a:t>中1的个数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·计数器初始状态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中1的个数为0，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·</a:t>
            </a:r>
            <a:r>
              <a:rPr lang="zh-CN" altLang="en-US" dirty="0"/>
              <a:t>因为栈中的对象数始终非负，第</a:t>
            </a:r>
            <a:r>
              <a:rPr lang="en-US" altLang="zh-CN" dirty="0"/>
              <a:t>i</a:t>
            </a:r>
            <a:r>
              <a:rPr lang="zh-CN" altLang="en-US" dirty="0"/>
              <a:t>个超作之后的栈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 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/>
            <a:r>
              <a:rPr lang="en-US" altLang="zh-CN" dirty="0"/>
              <a:t>·</a:t>
            </a:r>
            <a:r>
              <a:rPr lang="zh-CN" altLang="en-US" dirty="0"/>
              <a:t>于是：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charRg st="1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charRg st="4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/>
              <a:t>i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操作的平摊代价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7108" name="Rectangle 4"/>
          <p:cNvSpPr/>
          <p:nvPr/>
        </p:nvSpPr>
        <p:spPr>
          <a:xfrm>
            <a:off x="508000" y="3220085"/>
            <a:ext cx="7848600" cy="3733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个位进行了置0, 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至多将一位置1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·该操作的实际代价：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次操作后计数器中1的个数为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+1)-b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+1)+(1-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508000" y="2505075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计数器初始状态为0时的平摊分析 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508000" y="3114675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508000" y="3800475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508000" y="4820285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bldLvl="0" animBg="1"/>
      <p:bldP spid="47110" grpId="0" bldLvl="0" animBg="1"/>
      <p:bldP spid="47111" grpId="0" animBg="1"/>
      <p:bldP spid="47112" grpId="0" animBg="1"/>
      <p:bldP spid="4711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开始时不为零的计数器上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设：</a:t>
            </a:r>
            <a:r>
              <a:rPr lang="zh-CN" altLang="en-US" dirty="0">
                <a:latin typeface="宋体" panose="02010600030101010101" pitchFamily="2" charset="-122"/>
              </a:rPr>
              <a:t>开始时有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1      0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在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操作之后有</a:t>
            </a:r>
            <a:r>
              <a:rPr lang="en-US" altLang="zh-CN" dirty="0"/>
              <a:t>b</a:t>
            </a:r>
            <a:r>
              <a:rPr lang="en-US" altLang="zh-CN" baseline="-30000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</a:t>
            </a:r>
            <a:endParaRPr lang="zh-CN" alt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3850" y="4191000"/>
          <a:ext cx="85344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959100" imgH="406400" progId="Equation.3">
                  <p:embed/>
                </p:oleObj>
              </mc:Choice>
              <mc:Fallback>
                <p:oleObj name="" r:id="rId1" imgW="295910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4191000"/>
                        <a:ext cx="8534400" cy="1268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/>
          <p:nvPr/>
        </p:nvSpPr>
        <p:spPr>
          <a:xfrm>
            <a:off x="350203" y="4225290"/>
            <a:ext cx="8534400" cy="1219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作的总的实际代价为：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23850" y="5334000"/>
          <a:ext cx="8534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209800" imgH="431800" progId="Equation.3">
                  <p:embed/>
                </p:oleObj>
              </mc:Choice>
              <mc:Fallback>
                <p:oleObj name="" r:id="rId3" imgW="2209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5334000"/>
                        <a:ext cx="8534400" cy="1479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/>
          <p:nvPr/>
        </p:nvSpPr>
        <p:spPr>
          <a:xfrm>
            <a:off x="381000" y="5459730"/>
            <a:ext cx="8534400" cy="1219200"/>
          </a:xfrm>
          <a:prstGeom prst="rect">
            <a:avLst/>
          </a:prstGeom>
          <a:solidFill>
            <a:srgbClr val="2F12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如果我们执行了至少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则无论计数器中包含什么样的初始值，总的实际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代价都是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AutoShape 10"/>
          <p:cNvSpPr/>
          <p:nvPr/>
        </p:nvSpPr>
        <p:spPr>
          <a:xfrm>
            <a:off x="2819400" y="2584450"/>
            <a:ext cx="5791200" cy="1905000"/>
          </a:xfrm>
          <a:prstGeom prst="wedgeEllipseCallout">
            <a:avLst>
              <a:gd name="adj1" fmla="val -72477"/>
              <a:gd name="adj2" fmla="val -113167"/>
            </a:avLst>
          </a:prstGeom>
          <a:solidFill>
            <a:srgbClr val="00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正是势能法，给我们这样的分析带来了方便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lang="zh-CN" altLang="en-US" sz="4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813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131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4" grpId="0" bldLvl="0" animBg="1"/>
      <p:bldP spid="48137" grpId="0" bldLvl="0" animBg="1"/>
      <p:bldP spid="4813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7282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728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9728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7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动态表的概念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本节的目的：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研究表的动态扩张和收缩的问题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利用平摊分析证明插入和删除操作的平摊代价为</a:t>
            </a:r>
            <a:r>
              <a:rPr lang="en-US" altLang="zh-CN" dirty="0"/>
              <a:t>O(1)，</a:t>
            </a:r>
            <a:r>
              <a:rPr lang="zh-CN" altLang="en-US" dirty="0"/>
              <a:t>即使当它们引起了表的扩张和收缩时具有较大的实际代价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研究如何保证一动态表中未用的空间始终不超过整个空间的一部分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基本思想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5105400"/>
          </a:xfrm>
        </p:spPr>
        <p:txBody>
          <a:bodyPr wrap="square" lIns="91440" tIns="45720" rIns="91440" bIns="45720" anchor="t"/>
          <a:p>
            <a:endParaRPr lang="zh-CN" altLang="en-US" dirty="0"/>
          </a:p>
        </p:txBody>
      </p:sp>
      <p:sp>
        <p:nvSpPr>
          <p:cNvPr id="28676" name="Rectangle 4"/>
          <p:cNvSpPr/>
          <p:nvPr/>
        </p:nvSpPr>
        <p:spPr>
          <a:xfrm>
            <a:off x="762000" y="2438400"/>
            <a:ext cx="7620000" cy="3886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在平摊分析中，执行一系列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数据结构操作所需要时间是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</a:t>
            </a:r>
            <a:r>
              <a:rPr lang="zh-CN" altLang="en-US" sz="4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过对执行的所有操作求平</a:t>
            </a:r>
            <a:endParaRPr lang="zh-CN" altLang="en-US" sz="4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均而得出的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52400" y="2590800"/>
            <a:ext cx="2819400" cy="32766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对一个数据结构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要执行一系列操作：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有的代价很高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有的代价一般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有的代价很低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505200" y="0"/>
            <a:ext cx="4267200" cy="2819400"/>
          </a:xfrm>
          <a:prstGeom prst="wedgeRoundRectCallout">
            <a:avLst>
              <a:gd name="adj1" fmla="val -67190"/>
              <a:gd name="adj2" fmla="val 58671"/>
              <a:gd name="adj3" fmla="val 16667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?</a:t>
            </a:r>
            <a:endParaRPr kumimoji="1" lang="zh-CN" altLang="en-US" sz="66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各个操作的代价？</a:t>
            </a:r>
            <a:endParaRPr kumimoji="1" lang="zh-CN" altLang="en-US" sz="4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8681" name="AutoShape 9"/>
          <p:cNvSpPr/>
          <p:nvPr/>
        </p:nvSpPr>
        <p:spPr>
          <a:xfrm>
            <a:off x="2819400" y="3124200"/>
            <a:ext cx="4267200" cy="2362200"/>
          </a:xfrm>
          <a:prstGeom prst="rightArrow">
            <a:avLst>
              <a:gd name="adj1" fmla="val 50000"/>
              <a:gd name="adj2" fmla="val 45152"/>
            </a:avLst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将总的代价平摊到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每个操作上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7086600" y="2590800"/>
            <a:ext cx="1143000" cy="32004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摊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AutoShape 13"/>
          <p:cNvSpPr/>
          <p:nvPr/>
        </p:nvSpPr>
        <p:spPr>
          <a:xfrm>
            <a:off x="3124200" y="5410200"/>
            <a:ext cx="5105400" cy="1447800"/>
          </a:xfrm>
          <a:prstGeom prst="wedgeEllipseCallout">
            <a:avLst>
              <a:gd name="adj1" fmla="val -6718"/>
              <a:gd name="adj2" fmla="val -105375"/>
            </a:avLst>
          </a:prstGeom>
          <a:solidFill>
            <a:srgbClr val="01C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不涉及概率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不同于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平均情况分析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8" grpId="0" animBg="1"/>
      <p:bldP spid="28680" grpId="0" animBg="1"/>
      <p:bldP spid="28681" grpId="0" animBg="1"/>
      <p:bldP spid="28683" grpId="0" animBg="1"/>
      <p:bldP spid="286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基本术语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动态表支持的操作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TABLE-INSERT</a:t>
            </a:r>
            <a:r>
              <a:rPr lang="en-US" altLang="zh-CN" dirty="0"/>
              <a:t>：</a:t>
            </a:r>
            <a:r>
              <a:rPr lang="zh-CN" altLang="en-US" dirty="0"/>
              <a:t>将某一元素插入表中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TABLE-DELETE</a:t>
            </a:r>
            <a:r>
              <a:rPr lang="en-US" altLang="zh-CN" dirty="0"/>
              <a:t>：</a:t>
            </a:r>
            <a:r>
              <a:rPr lang="zh-CN" altLang="en-US" dirty="0"/>
              <a:t>将一个元素从表中删除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 数据结构:用一个（一组）数组来实现动态表</a:t>
            </a:r>
            <a:endParaRPr lang="zh-CN" altLang="en-US" dirty="0"/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latin typeface="宋体" panose="02010600030101010101" pitchFamily="2" charset="-122"/>
              </a:rPr>
              <a:t>非空表</a:t>
            </a:r>
            <a:r>
              <a:rPr lang="en-US" altLang="zh-CN" dirty="0"/>
              <a:t>T</a:t>
            </a:r>
            <a:r>
              <a:rPr lang="zh-CN" altLang="en-US" dirty="0">
                <a:latin typeface="宋体" panose="02010600030101010101" pitchFamily="2" charset="-122"/>
              </a:rPr>
              <a:t>的装载因子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(</a:t>
            </a:r>
            <a:r>
              <a:rPr lang="en-US" altLang="zh-CN" dirty="0"/>
              <a:t>T)= T</a:t>
            </a:r>
            <a:r>
              <a:rPr lang="zh-CN" altLang="en-US" dirty="0">
                <a:latin typeface="宋体" panose="02010600030101010101" pitchFamily="2" charset="-122"/>
              </a:rPr>
              <a:t>存储的对象数/表大小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0181" name="AutoShape 5"/>
          <p:cNvSpPr/>
          <p:nvPr/>
        </p:nvSpPr>
        <p:spPr>
          <a:xfrm>
            <a:off x="4343400" y="1981200"/>
            <a:ext cx="4191000" cy="1524000"/>
          </a:xfrm>
          <a:prstGeom prst="wedgeEllipseCallout">
            <a:avLst>
              <a:gd name="adj1" fmla="val -103181"/>
              <a:gd name="adj2" fmla="val 143856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空表的大小为0，装载因子为1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3657600" y="1752600"/>
            <a:ext cx="5486400" cy="2286000"/>
          </a:xfrm>
          <a:prstGeom prst="wedgeEllipseCallout">
            <a:avLst>
              <a:gd name="adj1" fmla="val -86458"/>
              <a:gd name="adj2" fmla="val 85903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如果动态表的装载因子以一个常数为下界，则表中未使用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的空间就始终不会超过整个空间的一个常数部分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Rectangle 8"/>
          <p:cNvSpPr/>
          <p:nvPr/>
        </p:nvSpPr>
        <p:spPr>
          <a:xfrm>
            <a:off x="838200" y="3124200"/>
            <a:ext cx="8305800" cy="3352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表示一个表: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是一个指向表示表的存储块的指针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包含了表中的项数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开始时，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num[T]=size[T]=0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1" grpId="0" animBg="1"/>
      <p:bldP spid="50182" grpId="0" animBg="1"/>
      <p:bldP spid="50183" grpId="0" animBg="1"/>
      <p:bldP spid="501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52400" y="1981200"/>
            <a:ext cx="8763000" cy="4114800"/>
          </a:xfrm>
        </p:spPr>
        <p:txBody>
          <a:bodyPr wrap="square" lIns="91440" tIns="45720" rIns="91440" bIns="45720" anchor="t"/>
          <a:p>
            <a:pPr algn="just"/>
            <a:r>
              <a:rPr lang="zh-CN" altLang="en-US" dirty="0"/>
              <a:t>向表中插入一个数组元素时，分配一个包含比原表更多的槽的新表，再将原表中的各项复制到新表中去</a:t>
            </a:r>
            <a:endParaRPr lang="zh-CN" altLang="en-US" dirty="0"/>
          </a:p>
          <a:p>
            <a:pPr algn="just"/>
            <a:r>
              <a:rPr lang="zh-CN" altLang="en-US" dirty="0"/>
              <a:t>一种常用的启发式技术是分配一个比原表大一倍的新表，如果只对表执行插入操作，则表的装载因子总是至少为1/2，这样浪费掉的空间就始终不会超过表总空间的一半</a:t>
            </a:r>
            <a:endParaRPr lang="zh-CN" altLang="en-US" dirty="0"/>
          </a:p>
        </p:txBody>
      </p:sp>
      <p:sp>
        <p:nvSpPr>
          <p:cNvPr id="51204" name="Rectangle 4"/>
          <p:cNvSpPr/>
          <p:nvPr/>
        </p:nvSpPr>
        <p:spPr>
          <a:xfrm>
            <a:off x="0" y="228600"/>
            <a:ext cx="8991600" cy="662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AutoShape 5"/>
          <p:cNvSpPr/>
          <p:nvPr/>
        </p:nvSpPr>
        <p:spPr>
          <a:xfrm>
            <a:off x="5105400" y="2133600"/>
            <a:ext cx="4038600" cy="914400"/>
          </a:xfrm>
          <a:prstGeom prst="wedgeEllipseCallout">
            <a:avLst>
              <a:gd name="adj1" fmla="val -112972"/>
              <a:gd name="adj2" fmla="val -2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复杂插入操作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AutoShape 6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08255"/>
              <a:gd name="adj2" fmla="val 1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AutoShape 7"/>
          <p:cNvSpPr/>
          <p:nvPr/>
        </p:nvSpPr>
        <p:spPr>
          <a:xfrm>
            <a:off x="5105400" y="2438400"/>
            <a:ext cx="4038600" cy="914400"/>
          </a:xfrm>
          <a:prstGeom prst="wedgeEllipseCallout">
            <a:avLst>
              <a:gd name="adj1" fmla="val -130269"/>
              <a:gd name="adj2" fmla="val -129514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开销为常数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AutoShape 8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19574"/>
              <a:gd name="adj2" fmla="val 3301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开销由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决定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 animBg="1"/>
      <p:bldP spid="51205" grpId="0" animBg="1"/>
      <p:bldP spid="51206" grpId="0" animBg="1"/>
      <p:bldP spid="51207" grpId="0" animBg="1"/>
      <p:bldP spid="5120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5474" name="Rectangle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粗略分析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609600" y="2409825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7924800" y="2895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如果表有空间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7924800" y="3276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5715000" y="3657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如果表是满的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7924800" y="3657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715000" y="4038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如果以共有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715000" y="4800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每次进行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5715000" y="5181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总的代价上界为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5" name="AutoShape 17"/>
          <p:cNvSpPr/>
          <p:nvPr/>
        </p:nvSpPr>
        <p:spPr>
          <a:xfrm>
            <a:off x="609600" y="2590800"/>
            <a:ext cx="4419600" cy="1981200"/>
          </a:xfrm>
          <a:prstGeom prst="wedgeEllipseCallout">
            <a:avLst>
              <a:gd name="adj1" fmla="val 123921"/>
              <a:gd name="adj2" fmla="val 85579"/>
            </a:avLst>
          </a:prstGeom>
          <a:solidFill>
            <a:srgbClr val="FFFF99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这个界不精确，因为执行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操作的过程中并不常常包括扩张表的代价。仅当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为2地整数幂时第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次操作才会引起一</a:t>
            </a:r>
            <a:r>
              <a:rPr lang="zh-CN" altLang="en-US" sz="1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次表地扩张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聚集分析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685800" y="23622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Rectangle 8"/>
          <p:cNvSpPr/>
          <p:nvPr/>
        </p:nvSpPr>
        <p:spPr>
          <a:xfrm>
            <a:off x="7924800" y="2819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6" name="Rectangle 10"/>
          <p:cNvSpPr/>
          <p:nvPr/>
        </p:nvSpPr>
        <p:spPr>
          <a:xfrm>
            <a:off x="7924800" y="3200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7" name="Rectangle 11"/>
          <p:cNvSpPr/>
          <p:nvPr/>
        </p:nvSpPr>
        <p:spPr>
          <a:xfrm>
            <a:off x="5715000" y="3657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的总代价为：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Rectangle 15"/>
          <p:cNvSpPr/>
          <p:nvPr/>
        </p:nvSpPr>
        <p:spPr>
          <a:xfrm>
            <a:off x="5715000" y="5181600"/>
            <a:ext cx="3200400" cy="685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每一操作的平摊代价为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n/n=3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5715000" y="44196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05965" imgH="546100" progId="Equation.3">
                  <p:embed/>
                </p:oleObj>
              </mc:Choice>
              <mc:Fallback>
                <p:oleObj name="" r:id="rId1" imgW="2005965" imgH="546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4419600"/>
                        <a:ext cx="3200400" cy="762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  <p:bldP spid="65542" grpId="0" animBg="1"/>
      <p:bldP spid="65544" grpId="0" animBg="1"/>
      <p:bldP spid="65545" grpId="0" animBg="1"/>
      <p:bldP spid="65546" grpId="0" animBg="1"/>
      <p:bldP spid="65547" grpId="0" animBg="1"/>
      <p:bldP spid="655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会计法分析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609600" y="24384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4572000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每次执行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4572000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1支付第11步中的基本插入操作的实际代价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7"/>
          <p:cNvSpPr/>
          <p:nvPr/>
        </p:nvSpPr>
        <p:spPr>
          <a:xfrm>
            <a:off x="4572000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1作为自身的存款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Rectangle 8"/>
          <p:cNvSpPr/>
          <p:nvPr/>
        </p:nvSpPr>
        <p:spPr>
          <a:xfrm>
            <a:off x="4572000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1存入表中第一个没有存款的数据上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4572000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当发生表的扩张时，数据的复制的代价由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数据上的存款来支付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AutoShape 10"/>
          <p:cNvSpPr/>
          <p:nvPr/>
        </p:nvSpPr>
        <p:spPr>
          <a:xfrm>
            <a:off x="533400" y="2819400"/>
            <a:ext cx="3352800" cy="1143000"/>
          </a:xfrm>
          <a:prstGeom prst="wedgeEllipseCallout">
            <a:avLst>
              <a:gd name="adj1" fmla="val 86176"/>
              <a:gd name="adj2" fmla="val 100417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任何时候，存款总和非负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4572000" y="53340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 animBg="1"/>
      <p:bldP spid="66566" grpId="0" animBg="1"/>
      <p:bldP spid="66567" grpId="0" animBg="1"/>
      <p:bldP spid="66568" grpId="0" animBg="1"/>
      <p:bldP spid="66569" grpId="0" animBg="1"/>
      <p:bldP spid="66570" grpId="0" animBg="1"/>
      <p:bldP spid="665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404813"/>
          <a:ext cx="144016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9300" y="1557338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300" y="2698750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9300" y="38401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9300" y="50847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84663" y="400050"/>
            <a:ext cx="446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插入</a:t>
            </a:r>
            <a:r>
              <a:rPr lang="en-US" altLang="zh-CN" sz="2000" dirty="0">
                <a:latin typeface="Times New Roman" panose="02020603050405020304" pitchFamily="18" charset="0"/>
              </a:rPr>
              <a:t>1(</a:t>
            </a:r>
            <a:r>
              <a:rPr lang="zh-CN" altLang="en-US" sz="2000" dirty="0">
                <a:latin typeface="Times New Roman" panose="02020603050405020304" pitchFamily="18" charset="0"/>
              </a:rPr>
              <a:t>注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第一次平摊代价为</a:t>
            </a:r>
            <a:r>
              <a:rPr lang="en-US" altLang="zh-CN" sz="2000" dirty="0">
                <a:latin typeface="Times New Roman" panose="02020603050405020304" pitchFamily="18" charset="0"/>
              </a:rPr>
              <a:t>2,</a:t>
            </a:r>
            <a:r>
              <a:rPr lang="zh-CN" altLang="en-US" sz="2000" dirty="0">
                <a:latin typeface="Times New Roman" panose="02020603050405020304" pitchFamily="18" charset="0"/>
              </a:rPr>
              <a:t>其余为</a:t>
            </a:r>
            <a:r>
              <a:rPr lang="en-US" altLang="zh-CN" sz="2000" dirty="0">
                <a:latin typeface="Times New Roman" panose="02020603050405020304" pitchFamily="18" charset="0"/>
              </a:rPr>
              <a:t>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7400" y="1557338"/>
            <a:ext cx="8016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84850" y="3775075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91200" y="2701925"/>
            <a:ext cx="9540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4850" y="5046663"/>
            <a:ext cx="9540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404813"/>
          <a:ext cx="3534065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8313" y="15573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425" y="27813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9425" y="4002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2725" y="5300663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。。。以此类推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6188" y="569913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3975" y="16970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6188" y="2921000"/>
            <a:ext cx="9540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6188" y="4141788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势能法分析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7588" name="Rectangle 4"/>
          <p:cNvSpPr/>
          <p:nvPr/>
        </p:nvSpPr>
        <p:spPr>
          <a:xfrm>
            <a:off x="762000" y="22860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Oval 5"/>
          <p:cNvSpPr/>
          <p:nvPr/>
        </p:nvSpPr>
        <p:spPr>
          <a:xfrm>
            <a:off x="2971800" y="3048000"/>
            <a:ext cx="54864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势怎么定义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才能使得表满发生扩张时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势能能支付扩张的代价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Oval 6"/>
          <p:cNvSpPr/>
          <p:nvPr/>
        </p:nvSpPr>
        <p:spPr>
          <a:xfrm>
            <a:off x="3424555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如果势能函数满足：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 刚扩充完，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T)=0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 表满时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T)=size(T)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4500245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T)=2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num[T]-size[T]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Oval 9"/>
          <p:cNvSpPr/>
          <p:nvPr/>
        </p:nvSpPr>
        <p:spPr>
          <a:xfrm>
            <a:off x="3657600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势能函数满足要求并且：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size[T]/2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操作的总的平摊代价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就是总的实际代价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的一个上界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4500245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次操作的平摊代价：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4500245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如果发生扩张：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7700645" y="3581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4500245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7700645" y="40386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4500245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bldLvl="0" animBg="1"/>
      <p:bldP spid="67592" grpId="0" bldLvl="0" animBg="1"/>
      <p:bldP spid="67593" grpId="0" bldLvl="0" animBg="1"/>
      <p:bldP spid="67594" grpId="0" bldLvl="0" animBg="1"/>
      <p:bldP spid="67595" grpId="0" bldLvl="0" animBg="1"/>
      <p:bldP spid="67597" grpId="0" bldLvl="0" animBg="1"/>
      <p:bldP spid="67598" grpId="0" bldLvl="0" animBg="1"/>
      <p:bldP spid="67599" grpId="0" bldLvl="0" animBg="1"/>
      <p:bldP spid="6760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>
            <p:custDataLst>
              <p:tags r:id="rId1"/>
            </p:custDataLst>
          </p:nvPr>
        </p:nvGraphicFramePr>
        <p:xfrm>
          <a:off x="173990" y="788035"/>
          <a:ext cx="8825230" cy="52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924425" imgH="1533525" progId="Paint.Picture">
                  <p:embed/>
                </p:oleObj>
              </mc:Choice>
              <mc:Fallback>
                <p:oleObj name="" r:id="rId2" imgW="4924425" imgH="15335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90" y="788035"/>
                        <a:ext cx="8825230" cy="525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表的扩张</a:t>
            </a:r>
            <a:endParaRPr lang="zh-CN" altLang="en-US" sz="5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表的收缩</a:t>
            </a:r>
            <a:endParaRPr lang="zh-CN" altLang="en-US" sz="5400" dirty="0"/>
          </a:p>
        </p:txBody>
      </p:sp>
      <p:sp>
        <p:nvSpPr>
          <p:cNvPr id="54276" name="Rectangle 4"/>
          <p:cNvSpPr/>
          <p:nvPr/>
        </p:nvSpPr>
        <p:spPr>
          <a:xfrm>
            <a:off x="2124075" y="3562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理想情况下，我们希望表满足：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2124075" y="4324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表具有一定的丰满度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2124075" y="51625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表的操作序列的复杂度是线性的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6" grpId="0" animBg="1"/>
      <p:bldP spid="54277" grpId="0" animBg="1"/>
      <p:bldP spid="542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102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平摊分析的方法</a:t>
            </a:r>
            <a:endParaRPr lang="zh-CN" altLang="en-US" sz="48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130" name="Rectangle 1027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聚集方法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会计方法</a:t>
            </a:r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99FF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势能方法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表的收缩策略</a:t>
            </a:r>
            <a:endParaRPr lang="zh-CN" altLang="en-US" dirty="0"/>
          </a:p>
        </p:txBody>
      </p:sp>
      <p:sp>
        <p:nvSpPr>
          <p:cNvPr id="55300" name="Rectangle 4"/>
          <p:cNvSpPr/>
          <p:nvPr/>
        </p:nvSpPr>
        <p:spPr>
          <a:xfrm>
            <a:off x="0" y="25908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根据表的扩张策略，很自然地想到下满的收缩策略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0" y="34290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但表的装载因子小于1/2时，收缩表为原表的一半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0" y="4191000"/>
            <a:ext cx="9220200" cy="12954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是2的方幂，下面的一个长度为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的操作序列：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个操作是插入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，后跟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I…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0" y="54864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每次扩张和收缩的代价为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扩张或收缩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9"/>
          <p:cNvSpPr/>
          <p:nvPr/>
        </p:nvSpPr>
        <p:spPr>
          <a:xfrm>
            <a:off x="0" y="60960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而每一次操作的平摊代价为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AutoShape 10"/>
          <p:cNvSpPr/>
          <p:nvPr/>
        </p:nvSpPr>
        <p:spPr>
          <a:xfrm>
            <a:off x="152400" y="2441575"/>
            <a:ext cx="4267200" cy="1447800"/>
          </a:xfrm>
          <a:prstGeom prst="wedgeEllipseCallout">
            <a:avLst>
              <a:gd name="adj1" fmla="val 142523"/>
              <a:gd name="adj2" fmla="val 224125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每个操作的平摊代价太高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311" name="Group 15"/>
          <p:cNvGrpSpPr/>
          <p:nvPr/>
        </p:nvGrpSpPr>
        <p:grpSpPr bwMode="auto">
          <a:xfrm>
            <a:off x="-45720" y="2362344"/>
            <a:ext cx="9144000" cy="4343400"/>
            <a:chOff x="-240" y="1584"/>
            <a:chExt cx="6048" cy="2736"/>
          </a:xfrm>
          <a:solidFill>
            <a:srgbClr val="00FFCC"/>
          </a:solidFill>
        </p:grpSpPr>
        <p:sp>
          <p:nvSpPr>
            <p:cNvPr id="76814" name="Rectangle 11"/>
            <p:cNvSpPr>
              <a:spLocks noChangeArrowheads="1"/>
            </p:cNvSpPr>
            <p:nvPr/>
          </p:nvSpPr>
          <p:spPr bwMode="auto">
            <a:xfrm>
              <a:off x="-192" y="1584"/>
              <a:ext cx="6000" cy="273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Rectangle 12"/>
            <p:cNvSpPr>
              <a:spLocks noChangeArrowheads="1"/>
            </p:cNvSpPr>
            <p:nvPr/>
          </p:nvSpPr>
          <p:spPr bwMode="auto">
            <a:xfrm>
              <a:off x="-240" y="1584"/>
              <a:ext cx="6048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上面的收缩策略可以改善，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允许装载因子低于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1/2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9" name="Rectangle 13"/>
          <p:cNvSpPr/>
          <p:nvPr/>
        </p:nvSpPr>
        <p:spPr>
          <a:xfrm>
            <a:off x="169545" y="2971800"/>
            <a:ext cx="8763000" cy="609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当向满的表中插入一项时，还是将表扩大一倍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2" name="Rectangle 16"/>
          <p:cNvSpPr/>
          <p:nvPr/>
        </p:nvSpPr>
        <p:spPr>
          <a:xfrm>
            <a:off x="205105" y="3745865"/>
            <a:ext cx="86106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但当删除一项而引起表不足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满时，我们就将表缩小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为原来的一半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Rectangle 17"/>
          <p:cNvSpPr/>
          <p:nvPr/>
        </p:nvSpPr>
        <p:spPr>
          <a:xfrm>
            <a:off x="226695" y="5029200"/>
            <a:ext cx="84582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扩张和收缩过程都使得表的装载因子变为1/2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但是，表的装载因子的下界是1/4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0" grpId="0" animBg="1"/>
      <p:bldP spid="55301" grpId="0" animBg="1"/>
      <p:bldP spid="55302" grpId="0" animBg="1"/>
      <p:bldP spid="55303" grpId="0" animBg="1"/>
      <p:bldP spid="55305" grpId="0" animBg="1"/>
      <p:bldP spid="55306" grpId="0" bldLvl="0" animBg="1"/>
      <p:bldP spid="55309" grpId="0" bldLvl="0" animBg="1"/>
      <p:bldP spid="55312" grpId="0" bldLvl="0" animBg="1"/>
      <p:bldP spid="5531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24400"/>
          </a:xfrm>
        </p:spPr>
        <p:txBody>
          <a:bodyPr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/>
              <a:t>TABLE—INSERT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TABLE-DELETE</a:t>
            </a:r>
            <a:r>
              <a:rPr lang="zh-CN" altLang="en-US" dirty="0">
                <a:latin typeface="宋体" panose="02010600030101010101" pitchFamily="2" charset="-122"/>
              </a:rPr>
              <a:t>操作构成的序列的代价</a:t>
            </a:r>
            <a:r>
              <a:rPr lang="zh-CN" altLang="en-US" dirty="0"/>
              <a:t>的分析-</a:t>
            </a:r>
            <a:r>
              <a:rPr lang="zh-CN" altLang="en-US" dirty="0">
                <a:solidFill>
                  <a:srgbClr val="FF0000"/>
                </a:solidFill>
              </a:rPr>
              <a:t>势能法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6328" name="Group 8"/>
          <p:cNvGrpSpPr/>
          <p:nvPr/>
        </p:nvGrpSpPr>
        <p:grpSpPr bwMode="auto">
          <a:xfrm>
            <a:off x="349478" y="2692865"/>
            <a:ext cx="8610600" cy="3657600"/>
            <a:chOff x="336" y="1728"/>
            <a:chExt cx="5424" cy="2304"/>
          </a:xfrm>
          <a:solidFill>
            <a:srgbClr val="00FFCC"/>
          </a:solidFill>
        </p:grpSpPr>
        <p:sp>
          <p:nvSpPr>
            <p:cNvPr id="77848" name="Rectangle 4"/>
            <p:cNvSpPr>
              <a:spLocks noChangeArrowheads="1"/>
            </p:cNvSpPr>
            <p:nvPr/>
          </p:nvSpPr>
          <p:spPr bwMode="auto">
            <a:xfrm>
              <a:off x="358" y="1728"/>
              <a:ext cx="5402" cy="23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9" name="Rectangle 5"/>
            <p:cNvSpPr>
              <a:spLocks noChangeArrowheads="1"/>
            </p:cNvSpPr>
            <p:nvPr/>
          </p:nvSpPr>
          <p:spPr bwMode="auto">
            <a:xfrm>
              <a:off x="336" y="1728"/>
              <a:ext cx="5424" cy="4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势函数的定义：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30" name="AutoShape 10"/>
          <p:cNvSpPr/>
          <p:nvPr/>
        </p:nvSpPr>
        <p:spPr>
          <a:xfrm>
            <a:off x="3092450" y="32258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操作序列过程中的表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势总是非负的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；这样才能保证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一列操作的总平摊代价即为其实际代价的一个上界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1" name="AutoShape 11"/>
          <p:cNvSpPr/>
          <p:nvPr/>
        </p:nvSpPr>
        <p:spPr>
          <a:xfrm>
            <a:off x="3092450" y="33782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表的扩张和收缩过程要消耗大量的势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2" name="AutoShape 12"/>
          <p:cNvSpPr/>
          <p:nvPr/>
        </p:nvSpPr>
        <p:spPr>
          <a:xfrm>
            <a:off x="958850" y="3987800"/>
            <a:ext cx="8001000" cy="2209800"/>
          </a:xfrm>
          <a:prstGeom prst="wedgeEllipseCallout">
            <a:avLst>
              <a:gd name="adj1" fmla="val -40954"/>
              <a:gd name="adj2" fmla="val -87426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这样我们的是满足：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num(T)=size(T)/2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时，势最小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减小时，势增加直到收缩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增加时，势增加直到扩充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5943600" y="2819400"/>
          <a:ext cx="35607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84350" imgH="1249680" progId="Visio.Drawing.6">
                  <p:embed/>
                </p:oleObj>
              </mc:Choice>
              <mc:Fallback>
                <p:oleObj name="" r:id="rId1" imgW="1784350" imgH="124968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2819400"/>
                        <a:ext cx="3560763" cy="249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425450" y="3225800"/>
          <a:ext cx="85344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03500" imgH="457200" progId="Equation.3">
                  <p:embed/>
                </p:oleObj>
              </mc:Choice>
              <mc:Fallback>
                <p:oleObj name="" r:id="rId3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50" y="3225800"/>
                        <a:ext cx="8534400" cy="1500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/>
          <p:cNvSpPr/>
          <p:nvPr/>
        </p:nvSpPr>
        <p:spPr>
          <a:xfrm>
            <a:off x="425450" y="4673600"/>
            <a:ext cx="8534400" cy="1295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空表的势为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，且势总是非负的。这样，以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示的一列操作的总平摊代价即为其实际代价的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43" name="Rectangle 23"/>
          <p:cNvSpPr/>
          <p:nvPr/>
        </p:nvSpPr>
        <p:spPr>
          <a:xfrm>
            <a:off x="366713" y="2463800"/>
            <a:ext cx="8610600" cy="4343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势函数的某些性质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当装载因子为1/2时，势为0。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当装载因子为1时，有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num[T]=size[T]，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这就意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味着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这样当因插入一项而引起一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次扩张时，就可用势来支付其代价。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当装载因子为1/4时，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size[T]=4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它意味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因而当删除某项引起一次收缩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47" name="Group 27"/>
          <p:cNvGrpSpPr/>
          <p:nvPr/>
        </p:nvGrpSpPr>
        <p:grpSpPr bwMode="auto">
          <a:xfrm>
            <a:off x="274344" y="2426166"/>
            <a:ext cx="8686800" cy="4495800"/>
            <a:chOff x="288" y="1728"/>
            <a:chExt cx="5472" cy="2832"/>
          </a:xfrm>
          <a:solidFill>
            <a:srgbClr val="00FFCC"/>
          </a:solidFill>
        </p:grpSpPr>
        <p:sp>
          <p:nvSpPr>
            <p:cNvPr id="77846" name="Rectangle 24"/>
            <p:cNvSpPr>
              <a:spLocks noChangeArrowheads="1"/>
            </p:cNvSpPr>
            <p:nvPr/>
          </p:nvSpPr>
          <p:spPr bwMode="auto">
            <a:xfrm>
              <a:off x="288" y="1776"/>
              <a:ext cx="5472" cy="27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7" name="Rectangle 25"/>
            <p:cNvSpPr>
              <a:spLocks noChangeArrowheads="1"/>
            </p:cNvSpPr>
            <p:nvPr/>
          </p:nvSpPr>
          <p:spPr bwMode="auto">
            <a:xfrm>
              <a:off x="288" y="1728"/>
              <a:ext cx="5472" cy="62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次操作的平摊代价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：c</a:t>
              </a:r>
              <a:r>
                <a:rPr kumimoji="1" lang="en-US" altLang="zh-CN" sz="2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)-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i-1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48" name="Rectangle 28"/>
          <p:cNvSpPr/>
          <p:nvPr/>
        </p:nvSpPr>
        <p:spPr>
          <a:xfrm>
            <a:off x="271463" y="3683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7816850" y="37592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1" name="Rectangle 31"/>
          <p:cNvSpPr/>
          <p:nvPr/>
        </p:nvSpPr>
        <p:spPr>
          <a:xfrm>
            <a:off x="273050" y="4445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2" name="Rectangle 32"/>
          <p:cNvSpPr/>
          <p:nvPr/>
        </p:nvSpPr>
        <p:spPr>
          <a:xfrm>
            <a:off x="7816850" y="4597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273050" y="5283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4" name="Rectangle 34"/>
          <p:cNvSpPr/>
          <p:nvPr/>
        </p:nvSpPr>
        <p:spPr>
          <a:xfrm>
            <a:off x="7816850" y="5511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5" name="Rectangle 35"/>
          <p:cNvSpPr/>
          <p:nvPr/>
        </p:nvSpPr>
        <p:spPr>
          <a:xfrm>
            <a:off x="273050" y="6045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7816850" y="6273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7" name="AutoShape 37"/>
          <p:cNvSpPr/>
          <p:nvPr/>
        </p:nvSpPr>
        <p:spPr>
          <a:xfrm>
            <a:off x="2178050" y="4368800"/>
            <a:ext cx="5029200" cy="1066800"/>
          </a:xfrm>
          <a:prstGeom prst="wedgeEllipseCallout">
            <a:avLst>
              <a:gd name="adj1" fmla="val 38634"/>
              <a:gd name="adj2" fmla="val -129296"/>
            </a:avLst>
          </a:prstGeom>
          <a:solidFill>
            <a:srgbClr val="33CCFF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所以作用于一动态表上的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个操作的实际时间为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30" grpId="0" animBg="1"/>
      <p:bldP spid="56331" grpId="0" animBg="1"/>
      <p:bldP spid="56332" grpId="0" animBg="1"/>
      <p:bldP spid="56338" grpId="0" animBg="1"/>
      <p:bldP spid="56343" grpId="0" animBg="1"/>
      <p:bldP spid="56348" grpId="0" animBg="1"/>
      <p:bldP spid="56350" grpId="0" animBg="1"/>
      <p:bldP spid="56351" grpId="0" animBg="1"/>
      <p:bldP spid="56352" grpId="0" animBg="1"/>
      <p:bldP spid="56353" grpId="0" animBg="1"/>
      <p:bldP spid="56354" grpId="0" animBg="1"/>
      <p:bldP spid="56355" grpId="0" animBg="1"/>
      <p:bldP spid="56356" grpId="0" animBg="1"/>
      <p:bldP spid="563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8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请各位评审老师提出宝贵建议！谢谢！</a:t>
            </a:r>
            <a:endParaRPr lang="zh-CN" altLang="en-US" sz="48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178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0180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16275" y="425450"/>
            <a:ext cx="27114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本讲内容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13"/>
          <p:cNvSpPr/>
          <p:nvPr/>
        </p:nvSpPr>
        <p:spPr>
          <a:xfrm>
            <a:off x="1025525" y="1725613"/>
            <a:ext cx="7092950" cy="3313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平摊分析原理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6.2</a:t>
            </a:r>
            <a:r>
              <a:rPr lang="zh-CN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聚集方法</a:t>
            </a:r>
            <a:endParaRPr lang="zh-CN" altLang="zh-CN" sz="36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会计方法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6.4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势能方法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6.5 </a:t>
            </a:r>
            <a:r>
              <a:rPr lang="zh-CN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动态表操作的平摊分析</a:t>
            </a:r>
            <a:endParaRPr lang="zh-CN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聚集分析法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原理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1748" name="Rectangle 4"/>
          <p:cNvSpPr/>
          <p:nvPr/>
        </p:nvSpPr>
        <p:spPr>
          <a:xfrm>
            <a:off x="76200" y="2057400"/>
            <a:ext cx="3581400" cy="4267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对数据结构共有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最坏情况下：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操作1：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操作2： 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n:      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AutoShape 5"/>
          <p:cNvSpPr/>
          <p:nvPr/>
        </p:nvSpPr>
        <p:spPr>
          <a:xfrm>
            <a:off x="3733800" y="3124200"/>
            <a:ext cx="2667000" cy="2514600"/>
          </a:xfrm>
          <a:prstGeom prst="rightArrow">
            <a:avLst>
              <a:gd name="adj1" fmla="val 50000"/>
              <a:gd name="adj2" fmla="val 2651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572000" y="3868738"/>
          <a:ext cx="1143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7500" imgH="431165" progId="Equation.3">
                  <p:embed/>
                </p:oleObj>
              </mc:Choice>
              <mc:Fallback>
                <p:oleObj name="" r:id="rId1" imgW="317500" imgH="4311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3868738"/>
                        <a:ext cx="11430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/>
          <p:nvPr/>
        </p:nvSpPr>
        <p:spPr>
          <a:xfrm>
            <a:off x="6400800" y="2209800"/>
            <a:ext cx="1981200" cy="38862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T(n)/n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5" name="AutoShape 11"/>
          <p:cNvSpPr/>
          <p:nvPr/>
        </p:nvSpPr>
        <p:spPr>
          <a:xfrm>
            <a:off x="2514600" y="2362200"/>
            <a:ext cx="4114800" cy="1295400"/>
          </a:xfrm>
          <a:prstGeom prst="wedgeEllipseCallout">
            <a:avLst>
              <a:gd name="adj1" fmla="val 62500"/>
              <a:gd name="adj2" fmla="val 159315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操作序列中的每个操作被赋予相同的代价，不管操作的类型</a:t>
            </a:r>
            <a:endParaRPr lang="zh-CN" altLang="en-US" sz="20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4" grpId="0" animBg="1"/>
      <p:bldP spid="31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普通栈操作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PUSH(S,x)：</a:t>
            </a:r>
            <a:r>
              <a:rPr lang="zh-CN" altLang="en-US" sz="2800" dirty="0"/>
              <a:t>将对象压入栈</a:t>
            </a:r>
            <a:r>
              <a:rPr lang="en-US" altLang="zh-CN" sz="2800" dirty="0"/>
              <a:t>S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POP(S)</a:t>
            </a:r>
            <a:r>
              <a:rPr lang="en-US" altLang="zh-CN" sz="2800" dirty="0"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</a:rPr>
              <a:t>弹出并返回</a:t>
            </a:r>
            <a:r>
              <a:rPr lang="en-US" altLang="zh-CN" sz="2800" dirty="0"/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的顶端元素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时间代价: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·两个操作的运行时间都是</a:t>
            </a:r>
            <a:r>
              <a:rPr lang="en-US" altLang="zh-CN" sz="2800" dirty="0"/>
              <a:t>O(1)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·</a:t>
            </a:r>
            <a:r>
              <a:rPr lang="zh-CN" altLang="en-US" sz="2800" dirty="0"/>
              <a:t>我们可把每个操作的代价视为1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·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PUSH</a:t>
            </a:r>
            <a:r>
              <a:rPr lang="zh-CN" altLang="en-US" sz="2800" dirty="0"/>
              <a:t>和</a:t>
            </a:r>
            <a:r>
              <a:rPr lang="en-US" altLang="zh-CN" sz="2800" dirty="0"/>
              <a:t>POP</a:t>
            </a:r>
            <a:r>
              <a:rPr lang="zh-CN" altLang="en-US" sz="2800" dirty="0"/>
              <a:t>操作系列的总代价是</a:t>
            </a:r>
            <a:r>
              <a:rPr lang="en-US" altLang="zh-CN" sz="2800" dirty="0"/>
              <a:t>n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>
                <a:latin typeface="Times New Roman" panose="02020603050405020304" pitchFamily="18" charset="0"/>
              </a:rPr>
              <a:t>·</a:t>
            </a:r>
            <a:r>
              <a:rPr lang="en-US" altLang="zh-CN" sz="2800" dirty="0"/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个操作的实际运行时间为</a:t>
            </a:r>
            <a:r>
              <a:rPr lang="zh-CN" altLang="en-US" sz="2800" dirty="0">
                <a:sym typeface="Symbol" panose="05050102010706020507" pitchFamily="18" charset="2"/>
              </a:rPr>
              <a:t></a:t>
            </a:r>
            <a:r>
              <a:rPr lang="zh-CN" altLang="en-US" sz="2800" dirty="0"/>
              <a:t>(</a:t>
            </a:r>
            <a:r>
              <a:rPr lang="en-US" altLang="zh-CN" sz="2800" dirty="0"/>
              <a:t>n)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charRg st="5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/>
              <a:t>新的栈操作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 操作</a:t>
            </a:r>
            <a:r>
              <a:rPr lang="en-US" altLang="zh-CN" dirty="0"/>
              <a:t>MULTIPOP(S,k)：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去掉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个顶端对象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   或当</a:t>
            </a:r>
            <a:r>
              <a:rPr lang="en-US" altLang="zh-CN" dirty="0"/>
              <a:t>S</a:t>
            </a:r>
            <a:r>
              <a:rPr lang="zh-CN" altLang="en-US" dirty="0">
                <a:latin typeface="宋体" panose="02010600030101010101" pitchFamily="2" charset="-122"/>
              </a:rPr>
              <a:t>中包含少于</a:t>
            </a:r>
            <a:r>
              <a:rPr lang="en-US" altLang="zh-CN" dirty="0"/>
              <a:t>k</a:t>
            </a:r>
            <a:r>
              <a:rPr lang="zh-CN" altLang="en-US" dirty="0">
                <a:latin typeface="宋体" panose="02010600030101010101" pitchFamily="2" charset="-122"/>
              </a:rPr>
              <a:t>个对象时弹出整个栈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2228" name="Rectangle 4"/>
          <p:cNvSpPr/>
          <p:nvPr/>
        </p:nvSpPr>
        <p:spPr>
          <a:xfrm>
            <a:off x="609600" y="2590800"/>
            <a:ext cx="7924800" cy="3505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实现算法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输入：栈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S，k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输出：返回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顶端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个对象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MULTIPOP(S,k)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  While  not STACK-EMPTY(S) and  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Do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2            POP(S);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3            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k-1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AutoShape 5"/>
          <p:cNvSpPr/>
          <p:nvPr/>
        </p:nvSpPr>
        <p:spPr>
          <a:xfrm>
            <a:off x="4724400" y="1524000"/>
            <a:ext cx="3505200" cy="1981200"/>
          </a:xfrm>
          <a:prstGeom prst="wedgeEllipseCallout">
            <a:avLst>
              <a:gd name="adj1" fmla="val -114944"/>
              <a:gd name="adj2" fmla="val 3165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实际运行时间与实际执行的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AutoShape 6"/>
          <p:cNvSpPr/>
          <p:nvPr/>
        </p:nvSpPr>
        <p:spPr>
          <a:xfrm>
            <a:off x="4876800" y="1600200"/>
            <a:ext cx="3505200" cy="1981200"/>
          </a:xfrm>
          <a:prstGeom prst="wedgeEllipseCallout">
            <a:avLst>
              <a:gd name="adj1" fmla="val -94023"/>
              <a:gd name="adj2" fmla="val 8742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循环执行的次数是从栈中弹出的对象数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min(s,k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AutoShape 7"/>
          <p:cNvSpPr/>
          <p:nvPr/>
        </p:nvSpPr>
        <p:spPr>
          <a:xfrm>
            <a:off x="4876800" y="1600200"/>
            <a:ext cx="3505200" cy="1981200"/>
          </a:xfrm>
          <a:prstGeom prst="wedgeEllipseCallout">
            <a:avLst>
              <a:gd name="adj1" fmla="val -35870"/>
              <a:gd name="adj2" fmla="val 77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执行一次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循环要调用一次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2" name="Rectangle 8"/>
          <p:cNvSpPr/>
          <p:nvPr/>
        </p:nvSpPr>
        <p:spPr>
          <a:xfrm>
            <a:off x="609600" y="5943600"/>
            <a:ext cx="79248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的总代价即为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min(s,k)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 animBg="1"/>
      <p:bldP spid="52229" grpId="0" animBg="1"/>
      <p:bldP spid="52230" grpId="0" animBg="1"/>
      <p:bldP spid="52231" grpId="0" animBg="1"/>
      <p:bldP spid="52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平摊分析实例1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栈操作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初始为空的栈上的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个栈操作序列的分析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/>
              <a:t>PUSH</a:t>
            </a:r>
            <a:r>
              <a:rPr lang="en-US" altLang="zh-CN" dirty="0">
                <a:latin typeface="宋体" panose="02010600030101010101" pitchFamily="2" charset="-122"/>
              </a:rPr>
              <a:t>、</a:t>
            </a:r>
            <a:r>
              <a:rPr lang="en-US" altLang="zh-CN" dirty="0"/>
              <a:t>POP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MULTIPOP</a:t>
            </a:r>
            <a:r>
              <a:rPr lang="zh-CN" altLang="en-US" dirty="0">
                <a:latin typeface="宋体" panose="02010600030101010101" pitchFamily="2" charset="-122"/>
              </a:rPr>
              <a:t>长为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的栈操作序列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3797" name="Rectangle 5"/>
          <p:cNvSpPr/>
          <p:nvPr/>
        </p:nvSpPr>
        <p:spPr>
          <a:xfrm>
            <a:off x="76200" y="3352800"/>
            <a:ext cx="1981200" cy="2971800"/>
          </a:xfrm>
          <a:prstGeom prst="rect">
            <a:avLst/>
          </a:prstGeom>
          <a:solidFill>
            <a:srgbClr val="99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操作1：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操作2：    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n:      t</a:t>
            </a:r>
            <a:r>
              <a:rPr lang="en-US" altLang="zh-CN" baseline="-25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Oval 6"/>
          <p:cNvSpPr/>
          <p:nvPr/>
        </p:nvSpPr>
        <p:spPr>
          <a:xfrm>
            <a:off x="24384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T(n)=?</a:t>
            </a:r>
            <a:endParaRPr lang="en-US" altLang="zh-CN" sz="8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AutoShape 7"/>
          <p:cNvSpPr/>
          <p:nvPr/>
        </p:nvSpPr>
        <p:spPr>
          <a:xfrm>
            <a:off x="4181475" y="1536700"/>
            <a:ext cx="5181600" cy="2286000"/>
          </a:xfrm>
          <a:prstGeom prst="wedgeEllipseCallout">
            <a:avLst>
              <a:gd name="adj1" fmla="val -80606"/>
              <a:gd name="adj2" fmla="val 57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最坏情况下，每个操作都是: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的代价最坏是？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Oval 8"/>
          <p:cNvSpPr/>
          <p:nvPr/>
        </p:nvSpPr>
        <p:spPr>
          <a:xfrm>
            <a:off x="25146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T(n)=n</a:t>
            </a:r>
            <a:r>
              <a:rPr lang="en-US" altLang="zh-CN" sz="5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5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AutoShape 9"/>
          <p:cNvSpPr/>
          <p:nvPr/>
        </p:nvSpPr>
        <p:spPr>
          <a:xfrm>
            <a:off x="4117975" y="1689100"/>
            <a:ext cx="5181600" cy="2286000"/>
          </a:xfrm>
          <a:prstGeom prst="wedgeEllipseCallout">
            <a:avLst>
              <a:gd name="adj1" fmla="val -42741"/>
              <a:gd name="adj2" fmla="val 2638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上面的分析太粗糙了！！！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我们从元素进出栈的情况来分析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/>
          <p:nvPr/>
        </p:nvSpPr>
        <p:spPr>
          <a:xfrm>
            <a:off x="3927475" y="1689100"/>
            <a:ext cx="5562600" cy="2286000"/>
          </a:xfrm>
          <a:prstGeom prst="wedgeEllipseCallout">
            <a:avLst>
              <a:gd name="adj1" fmla="val -71662"/>
              <a:gd name="adj2" fmla="val 6388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所以在一个非空栈上调用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的次数(包括在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MULTIPOP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内的调用)至多等于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的次数， 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即至多为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Oval 11"/>
          <p:cNvSpPr/>
          <p:nvPr/>
        </p:nvSpPr>
        <p:spPr>
          <a:xfrm>
            <a:off x="2514600" y="3657600"/>
            <a:ext cx="3429000" cy="18288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T(n)&lt;=2n </a:t>
            </a:r>
            <a:endParaRPr lang="en-US" altLang="zh-CN" sz="5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Rectangle 12"/>
          <p:cNvSpPr/>
          <p:nvPr/>
        </p:nvSpPr>
        <p:spPr>
          <a:xfrm>
            <a:off x="2590800" y="4876800"/>
            <a:ext cx="2590800" cy="19812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平摊代价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T(n)/n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=O(1)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AutoShape 13"/>
          <p:cNvSpPr/>
          <p:nvPr/>
        </p:nvSpPr>
        <p:spPr>
          <a:xfrm>
            <a:off x="3927475" y="1689100"/>
            <a:ext cx="5562600" cy="2286000"/>
          </a:xfrm>
          <a:prstGeom prst="wedgeEllipseCallout">
            <a:avLst>
              <a:gd name="adj1" fmla="val -68921"/>
              <a:gd name="adj2" fmla="val 67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一个对象在每次被压入栈后至多被弹出一次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AutoShape 14"/>
          <p:cNvSpPr/>
          <p:nvPr/>
        </p:nvSpPr>
        <p:spPr>
          <a:xfrm>
            <a:off x="3800475" y="1689100"/>
            <a:ext cx="5562600" cy="2286000"/>
          </a:xfrm>
          <a:prstGeom prst="wedgeEllipseCallout">
            <a:avLst>
              <a:gd name="adj1" fmla="val -28338"/>
              <a:gd name="adj2" fmla="val 92222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Arial" panose="020B0604020202020204" pitchFamily="34" charset="0"/>
              <a:buNone/>
            </a:pPr>
            <a:r>
              <a:rPr lang="en-US" altLang="zh-CN" sz="9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 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分析过程没有使用任何的概率！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Rectangle 15"/>
          <p:cNvSpPr/>
          <p:nvPr/>
        </p:nvSpPr>
        <p:spPr>
          <a:xfrm>
            <a:off x="2590800" y="4876800"/>
            <a:ext cx="2590800" cy="19812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于是：最坏情况下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这样的一个操作序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列的时间复杂度最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bldLvl="0" animBg="1"/>
      <p:bldP spid="33800" grpId="0" animBg="1"/>
      <p:bldP spid="33801" grpId="0" bldLvl="0" animBg="1"/>
      <p:bldP spid="33802" grpId="0" bldLvl="0" animBg="1"/>
      <p:bldP spid="33803" grpId="0" animBg="1"/>
      <p:bldP spid="33804" grpId="0" animBg="1"/>
      <p:bldP spid="33805" grpId="0" bldLvl="0" animBg="1"/>
      <p:bldP spid="33806" grpId="0" bldLvl="0" animBg="1"/>
      <p:bldP spid="33807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417,&quot;width&quot;:7761}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11996</Words>
  <Application>WPS 演示</Application>
  <PresentationFormat>On-screen Show (4:3)</PresentationFormat>
  <Paragraphs>959</Paragraphs>
  <Slides>41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41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黑体</vt:lpstr>
      <vt:lpstr>Tahoma</vt:lpstr>
      <vt:lpstr>Symbol</vt:lpstr>
      <vt:lpstr>微软雅黑</vt:lpstr>
      <vt:lpstr>Arial Unicode MS</vt:lpstr>
      <vt:lpstr>等线</vt:lpstr>
      <vt:lpstr>量质融合大数据管理</vt:lpstr>
      <vt:lpstr>Office 主题</vt:lpstr>
      <vt:lpstr>1_Office 主题</vt:lpstr>
      <vt:lpstr>2_Office 主题</vt:lpstr>
      <vt:lpstr>3_Office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Visio.Drawing.6</vt:lpstr>
      <vt:lpstr>PowerPoint 演示文稿</vt:lpstr>
      <vt:lpstr>请各位评审老师提出宝贵建议！谢谢！</vt:lpstr>
      <vt:lpstr>基本思想</vt:lpstr>
      <vt:lpstr>平摊分析的方法</vt:lpstr>
      <vt:lpstr>请各位评审老师提出宝贵建议！谢谢！</vt:lpstr>
      <vt:lpstr>聚集分析法-原理</vt:lpstr>
      <vt:lpstr>平摊分析实例1-栈操作</vt:lpstr>
      <vt:lpstr>平摊分析实例1-栈操作</vt:lpstr>
      <vt:lpstr>平摊分析实例1-栈操作</vt:lpstr>
      <vt:lpstr>平摊分析实例2-二进计数器</vt:lpstr>
      <vt:lpstr>平摊分析实例2-二进计数器</vt:lpstr>
      <vt:lpstr>平摊分析实例2-二进计数器</vt:lpstr>
      <vt:lpstr>请各位评审老师提出宝贵建议！谢谢！</vt:lpstr>
      <vt:lpstr>会计方法-基本原理</vt:lpstr>
      <vt:lpstr>会计方法实例 1 — 栈操作 </vt:lpstr>
      <vt:lpstr>会计方法实例 1 — 栈操作</vt:lpstr>
      <vt:lpstr>会计方法实例 2 -二进计数器</vt:lpstr>
      <vt:lpstr>会计方法实例 2 -二进计数器</vt:lpstr>
      <vt:lpstr>请各位评审老师提出宝贵建议！谢谢！</vt:lpstr>
      <vt:lpstr>势能分析—基本原理</vt:lpstr>
      <vt:lpstr>势能分析—基本原理</vt:lpstr>
      <vt:lpstr>势能分析—基本原理</vt:lpstr>
      <vt:lpstr>势能方法实例1 — 栈操作 </vt:lpstr>
      <vt:lpstr>势能方法实例1 — 栈操作</vt:lpstr>
      <vt:lpstr>势能方法实例 2 -二进计数器</vt:lpstr>
      <vt:lpstr>势能方法实例 2 -二进计数器</vt:lpstr>
      <vt:lpstr>势能方法实例 2 -二进计数器</vt:lpstr>
      <vt:lpstr>请各位评审老师提出宝贵建议！谢谢！</vt:lpstr>
      <vt:lpstr>动态表 </vt:lpstr>
      <vt:lpstr>动态表-基本术语</vt:lpstr>
      <vt:lpstr>动态表-表的扩张</vt:lpstr>
      <vt:lpstr>动态表-表的扩张</vt:lpstr>
      <vt:lpstr>动态表-表的扩张</vt:lpstr>
      <vt:lpstr>动态表-表的扩张</vt:lpstr>
      <vt:lpstr>PowerPoint 演示文稿</vt:lpstr>
      <vt:lpstr>PowerPoint 演示文稿</vt:lpstr>
      <vt:lpstr>动态表-表的扩张</vt:lpstr>
      <vt:lpstr>PowerPoint 演示文稿</vt:lpstr>
      <vt:lpstr>动态表-表的扩张和收缩</vt:lpstr>
      <vt:lpstr>动态表-表的扩张和收缩</vt:lpstr>
      <vt:lpstr>动态表-表的扩张和收缩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549</cp:revision>
  <dcterms:created xsi:type="dcterms:W3CDTF">2003-01-11T17:12:00Z</dcterms:created>
  <dcterms:modified xsi:type="dcterms:W3CDTF">2020-09-04T07:39:18Z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