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99" r:id="rId3"/>
    <p:sldId id="401" r:id="rId4"/>
    <p:sldId id="403" r:id="rId5"/>
    <p:sldId id="404" r:id="rId7"/>
    <p:sldId id="405" r:id="rId8"/>
    <p:sldId id="406" r:id="rId9"/>
    <p:sldId id="407" r:id="rId10"/>
    <p:sldId id="527" r:id="rId11"/>
    <p:sldId id="528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524" r:id="rId24"/>
    <p:sldId id="525" r:id="rId25"/>
    <p:sldId id="526" r:id="rId26"/>
    <p:sldId id="419" r:id="rId27"/>
    <p:sldId id="420" r:id="rId28"/>
    <p:sldId id="421" r:id="rId29"/>
    <p:sldId id="529" r:id="rId30"/>
    <p:sldId id="422" r:id="rId31"/>
    <p:sldId id="423" r:id="rId32"/>
    <p:sldId id="424" r:id="rId33"/>
    <p:sldId id="472" r:id="rId34"/>
    <p:sldId id="452" r:id="rId35"/>
    <p:sldId id="453" r:id="rId36"/>
    <p:sldId id="454" r:id="rId37"/>
    <p:sldId id="455" r:id="rId38"/>
    <p:sldId id="456" r:id="rId39"/>
    <p:sldId id="613" r:id="rId40"/>
    <p:sldId id="614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616" r:id="rId51"/>
    <p:sldId id="466" r:id="rId52"/>
    <p:sldId id="467" r:id="rId53"/>
    <p:sldId id="468" r:id="rId54"/>
    <p:sldId id="469" r:id="rId55"/>
    <p:sldId id="470" r:id="rId56"/>
  </p:sldIdLst>
  <p:sldSz cx="9144000" cy="6858000" type="screen4x3"/>
  <p:notesSz cx="6946900" cy="92329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/>
    <p:restoredTop sz="66847" autoAdjust="0"/>
  </p:normalViewPr>
  <p:slideViewPr>
    <p:cSldViewPr showGuides="1">
      <p:cViewPr varScale="1">
        <p:scale>
          <a:sx n="49" d="100"/>
          <a:sy n="49" d="100"/>
        </p:scale>
        <p:origin x="1692" y="54"/>
      </p:cViewPr>
      <p:guideLst>
        <p:guide orient="horz" pos="2882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E1A238-30B6-4086-8EB1-642011C6E7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fontAlgn="base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lvl="0" algn="l"/>
            <a:endParaRPr lang="en-US" altLang="zh-CN" dirty="0">
              <a:ln>
                <a:noFill/>
              </a:ln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dirty="0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0" indent="0" algn="just">
              <a:spcBef>
                <a:spcPct val="0"/>
              </a:spcBef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l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lvl="0" algn="l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900" b="1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anose="02020603050405020304" pitchFamily="18" charset="0"/>
        <a:buChar char="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○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1143000" y="838200"/>
            <a:ext cx="7250113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第九章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2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字符串算法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7395" name="Rectangle 3"/>
          <p:cNvSpPr>
            <a:spLocks noChangeArrowheads="1"/>
          </p:cNvSpPr>
          <p:nvPr/>
        </p:nvSpPr>
        <p:spPr bwMode="auto">
          <a:xfrm>
            <a:off x="1905000" y="4267200"/>
            <a:ext cx="58245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何震宇 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Hash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问题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我们不能假设我们可以对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位数在</a:t>
            </a:r>
            <a:r>
              <a:rPr lang="en-US" altLang="zh-CN" dirty="0">
                <a:ea typeface="宋体" panose="02010600030101010101" pitchFamily="2" charset="-122"/>
              </a:rPr>
              <a:t>O(1)</a:t>
            </a:r>
            <a:r>
              <a:rPr lang="zh-CN" altLang="en-US" dirty="0">
                <a:ea typeface="宋体" panose="02010600030101010101" pitchFamily="2" charset="-122"/>
              </a:rPr>
              <a:t>时间内进行算术运算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解决方案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hash</a:t>
            </a:r>
            <a:r>
              <a:rPr lang="zh-CN" altLang="en-US" dirty="0">
                <a:ea typeface="宋体" panose="02010600030101010101" pitchFamily="2" charset="-122"/>
              </a:rPr>
              <a:t>函数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h = f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 q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例如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 7,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52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) = 52 mod 7 = 3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Þ 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但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不意味着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例如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 7, h(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73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) = 3, </a:t>
            </a:r>
            <a:r>
              <a:rPr lang="zh-CN" altLang="en-US" dirty="0">
                <a:ea typeface="宋体" panose="02010600030101010101" pitchFamily="2" charset="-122"/>
              </a:rPr>
              <a:t>但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73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52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但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mod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算术运算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a+b</a:t>
            </a:r>
            <a:r>
              <a:rPr lang="en-US" altLang="zh-CN" dirty="0">
                <a:ea typeface="宋体" panose="02010600030101010101" pitchFamily="2" charset="-122"/>
              </a:rPr>
              <a:t>) mod </a:t>
            </a:r>
            <a:r>
              <a:rPr lang="en-US" altLang="zh-CN" i="1" dirty="0">
                <a:ea typeface="宋体" panose="02010600030101010101" pitchFamily="2" charset="-122"/>
              </a:rPr>
              <a:t>q =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 + b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</a:t>
            </a:r>
            <a:r>
              <a:rPr lang="en-US" altLang="zh-CN" dirty="0">
                <a:ea typeface="宋体" panose="02010600030101010101" pitchFamily="2" charset="-122"/>
              </a:rPr>
              <a:t>) mod q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a*b</a:t>
            </a:r>
            <a:r>
              <a:rPr lang="en-US" altLang="zh-CN" dirty="0">
                <a:ea typeface="宋体" panose="02010600030101010101" pitchFamily="2" charset="-122"/>
              </a:rPr>
              <a:t>) mod </a:t>
            </a:r>
            <a:r>
              <a:rPr lang="en-US" altLang="zh-CN" i="1" dirty="0">
                <a:ea typeface="宋体" panose="02010600030101010101" pitchFamily="2" charset="-122"/>
              </a:rPr>
              <a:t>q =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</a:t>
            </a:r>
            <a:r>
              <a:rPr lang="en-US" altLang="zh-CN" dirty="0">
                <a:ea typeface="宋体" panose="02010600030101010101" pitchFamily="2" charset="-122"/>
              </a:rPr>
              <a:t>) mod q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预处理与步骤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303588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预处理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fp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-1] + 10*(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-2] + 10*(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-3]+ 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</a:rPr>
              <a:t> + 10*(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[1] + 10*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[0])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</a:rPr>
              <a:t>)) mod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同样地可以从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[0..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-1]</a:t>
            </a:r>
            <a:r>
              <a:rPr lang="zh-CN" altLang="en-US" sz="2000" dirty="0">
                <a:ea typeface="宋体" panose="02010600030101010101" pitchFamily="2" charset="-122"/>
              </a:rPr>
              <a:t> 计算 </a:t>
            </a: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ft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2531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 = 7, </a:t>
            </a:r>
            <a:r>
              <a:rPr lang="en-US" altLang="zh-CN" sz="2000" i="1" dirty="0">
                <a:ea typeface="宋体" panose="02010600030101010101" pitchFamily="2" charset="-122"/>
              </a:rPr>
              <a:t>fp</a:t>
            </a:r>
            <a:r>
              <a:rPr lang="zh-CN" altLang="en-US" sz="2000" dirty="0">
                <a:ea typeface="宋体" panose="02010600030101010101" pitchFamily="2" charset="-122"/>
              </a:rPr>
              <a:t>是多少</a:t>
            </a:r>
            <a:r>
              <a:rPr lang="en-US" altLang="zh-CN" sz="2000" dirty="0">
                <a:ea typeface="宋体" panose="02010600030101010101" pitchFamily="2" charset="-122"/>
              </a:rPr>
              <a:t>?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步骤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dirty="0">
                <a:ea typeface="宋体" panose="02010600030101010101" pitchFamily="2" charset="-122"/>
              </a:rPr>
              <a:t>ft</a:t>
            </a:r>
            <a:r>
              <a:rPr lang="en-US" altLang="zh-CN" sz="2000" dirty="0">
                <a:ea typeface="宋体" panose="02010600030101010101" pitchFamily="2" charset="-122"/>
              </a:rPr>
              <a:t> = (</a:t>
            </a:r>
            <a:r>
              <a:rPr lang="en-US" altLang="zh-CN" sz="2000" i="1" dirty="0">
                <a:ea typeface="宋体" panose="02010600030101010101" pitchFamily="2" charset="-122"/>
              </a:rPr>
              <a:t>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]*10</a:t>
            </a:r>
            <a:r>
              <a:rPr lang="en-US" altLang="zh-CN" sz="2000" baseline="30000" dirty="0">
                <a:ea typeface="宋体" panose="02010600030101010101" pitchFamily="2" charset="-122"/>
              </a:rPr>
              <a:t>m-1 </a:t>
            </a:r>
            <a:r>
              <a:rPr lang="en-US" altLang="zh-CN" sz="2000" dirty="0">
                <a:ea typeface="宋体" panose="02010600030101010101" pitchFamily="2" charset="-122"/>
              </a:rPr>
              <a:t>mod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)*10 + 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+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]) mod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10</a:t>
            </a:r>
            <a:r>
              <a:rPr lang="en-US" altLang="zh-CN" sz="2000" baseline="30000" dirty="0">
                <a:ea typeface="宋体" panose="02010600030101010101" pitchFamily="2" charset="-122"/>
              </a:rPr>
              <a:t>m-1 </a:t>
            </a:r>
            <a:r>
              <a:rPr lang="en-US" altLang="zh-CN" sz="2000" dirty="0">
                <a:ea typeface="宋体" panose="02010600030101010101" pitchFamily="2" charset="-122"/>
              </a:rPr>
              <a:t>mod </a:t>
            </a:r>
            <a:r>
              <a:rPr lang="en-US" altLang="zh-CN" sz="2000" i="1" dirty="0">
                <a:ea typeface="宋体" panose="02010600030101010101" pitchFamily="2" charset="-122"/>
              </a:rPr>
              <a:t>q </a:t>
            </a:r>
            <a:r>
              <a:rPr lang="zh-CN" altLang="en-US" sz="2000" i="1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在预处理中计算一次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ea typeface="宋体" panose="02010600030101010101" pitchFamily="2" charset="-122"/>
              </a:rPr>
              <a:t>: Let 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</a:rPr>
              <a:t>] =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5319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 = 7, </a:t>
            </a:r>
            <a:r>
              <a:rPr lang="zh-CN" altLang="en-US" sz="2000" dirty="0">
                <a:ea typeface="宋体" panose="02010600030101010101" pitchFamily="2" charset="-122"/>
              </a:rPr>
              <a:t>对应的 </a:t>
            </a:r>
            <a:r>
              <a:rPr lang="en-US" altLang="zh-CN" sz="2000" i="1" dirty="0">
                <a:ea typeface="宋体" panose="02010600030101010101" pitchFamily="2" charset="-122"/>
              </a:rPr>
              <a:t>ft</a:t>
            </a:r>
            <a:r>
              <a:rPr lang="zh-CN" altLang="en-US" sz="2000" dirty="0">
                <a:ea typeface="宋体" panose="02010600030101010101" pitchFamily="2" charset="-122"/>
              </a:rPr>
              <a:t>是多少</a:t>
            </a:r>
            <a:r>
              <a:rPr lang="en-US" altLang="zh-CN" sz="2000" dirty="0">
                <a:ea typeface="宋体" panose="02010600030101010101" pitchFamily="2" charset="-122"/>
              </a:rPr>
              <a:t>?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17" name="Rectangle 4" descr="Wide upward diagonal"/>
          <p:cNvSpPr/>
          <p:nvPr/>
        </p:nvSpPr>
        <p:spPr>
          <a:xfrm>
            <a:off x="5969000" y="5680075"/>
            <a:ext cx="1289050" cy="28892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Rectangle 5"/>
          <p:cNvSpPr/>
          <p:nvPr/>
        </p:nvSpPr>
        <p:spPr>
          <a:xfrm>
            <a:off x="5784850" y="5680075"/>
            <a:ext cx="1289050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Rectangle 6"/>
          <p:cNvSpPr/>
          <p:nvPr/>
        </p:nvSpPr>
        <p:spPr>
          <a:xfrm>
            <a:off x="5416550" y="5678488"/>
            <a:ext cx="23971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Rectangle 7"/>
          <p:cNvSpPr/>
          <p:nvPr/>
        </p:nvSpPr>
        <p:spPr>
          <a:xfrm>
            <a:off x="5410200" y="57150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Rectangle 8"/>
          <p:cNvSpPr/>
          <p:nvPr/>
        </p:nvSpPr>
        <p:spPr>
          <a:xfrm>
            <a:off x="560070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9"/>
          <p:cNvSpPr/>
          <p:nvPr/>
        </p:nvSpPr>
        <p:spPr>
          <a:xfrm>
            <a:off x="578485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Rectangle 10"/>
          <p:cNvSpPr/>
          <p:nvPr/>
        </p:nvSpPr>
        <p:spPr>
          <a:xfrm>
            <a:off x="59690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Rectangle 11"/>
          <p:cNvSpPr/>
          <p:nvPr/>
        </p:nvSpPr>
        <p:spPr>
          <a:xfrm>
            <a:off x="615315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5" name="Rectangle 12"/>
          <p:cNvSpPr/>
          <p:nvPr/>
        </p:nvSpPr>
        <p:spPr>
          <a:xfrm>
            <a:off x="633730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6" name="Rectangle 13"/>
          <p:cNvSpPr/>
          <p:nvPr/>
        </p:nvSpPr>
        <p:spPr>
          <a:xfrm>
            <a:off x="65214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7" name="Rectangle 14"/>
          <p:cNvSpPr/>
          <p:nvPr/>
        </p:nvSpPr>
        <p:spPr>
          <a:xfrm>
            <a:off x="67056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8" name="Rectangle 15"/>
          <p:cNvSpPr/>
          <p:nvPr/>
        </p:nvSpPr>
        <p:spPr>
          <a:xfrm>
            <a:off x="68897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9" name="Rectangle 16"/>
          <p:cNvSpPr/>
          <p:nvPr/>
        </p:nvSpPr>
        <p:spPr>
          <a:xfrm>
            <a:off x="70739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0" name="Rectangle 17"/>
          <p:cNvSpPr/>
          <p:nvPr/>
        </p:nvSpPr>
        <p:spPr>
          <a:xfrm>
            <a:off x="72580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1" name="Rectangle 18"/>
          <p:cNvSpPr/>
          <p:nvPr/>
        </p:nvSpPr>
        <p:spPr>
          <a:xfrm>
            <a:off x="74422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Rectangle 19"/>
          <p:cNvSpPr/>
          <p:nvPr/>
        </p:nvSpPr>
        <p:spPr>
          <a:xfrm>
            <a:off x="76263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3" name="AutoShape 20"/>
          <p:cNvSpPr/>
          <p:nvPr/>
        </p:nvSpPr>
        <p:spPr>
          <a:xfrm rot="-5400000">
            <a:off x="6362700" y="5449888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4" name="AutoShape 21"/>
          <p:cNvSpPr/>
          <p:nvPr/>
        </p:nvSpPr>
        <p:spPr>
          <a:xfrm rot="5400000" flipV="1">
            <a:off x="6545263" y="4892675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5" name="Text Box 22"/>
          <p:cNvSpPr txBox="1"/>
          <p:nvPr/>
        </p:nvSpPr>
        <p:spPr>
          <a:xfrm>
            <a:off x="6275388" y="6129338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ft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6" name="Text Box 23"/>
          <p:cNvSpPr txBox="1"/>
          <p:nvPr/>
        </p:nvSpPr>
        <p:spPr>
          <a:xfrm>
            <a:off x="6276975" y="5141913"/>
            <a:ext cx="904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new ft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7" name="Text Box 24"/>
          <p:cNvSpPr txBox="1"/>
          <p:nvPr/>
        </p:nvSpPr>
        <p:spPr>
          <a:xfrm>
            <a:off x="5472113" y="4962525"/>
            <a:ext cx="65087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8" name="Text Box 25"/>
          <p:cNvSpPr txBox="1"/>
          <p:nvPr/>
        </p:nvSpPr>
        <p:spPr>
          <a:xfrm>
            <a:off x="6981825" y="6303963"/>
            <a:ext cx="1060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s+m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9" name="Line 26"/>
          <p:cNvSpPr/>
          <p:nvPr/>
        </p:nvSpPr>
        <p:spPr>
          <a:xfrm>
            <a:off x="5849938" y="5318125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40" name="Line 27"/>
          <p:cNvSpPr/>
          <p:nvPr/>
        </p:nvSpPr>
        <p:spPr>
          <a:xfrm flipV="1">
            <a:off x="7161213" y="6003925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Rabin-Karp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/>
          <p:nvPr/>
        </p:nvSpPr>
        <p:spPr>
          <a:xfrm>
            <a:off x="708025" y="1528763"/>
            <a:ext cx="7958138" cy="35909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Rabin-Karp-Search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q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a prime larger than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c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10</a:t>
            </a:r>
            <a:r>
              <a:rPr lang="en-US" altLang="zh-CN" sz="18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m-1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 //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run a loop multiplying by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fp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0; ft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m-1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preprocessing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fp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(10*fp + P[i])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   ft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(10*ft + T[i])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matching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fp = ft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// run a loop to compare strings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P[0..m-1] = T[s..s+m-1]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s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    ft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((ft – T[s]*c)*10 + T[s+m])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341" name="Rectangle 4"/>
          <p:cNvSpPr/>
          <p:nvPr/>
        </p:nvSpPr>
        <p:spPr>
          <a:xfrm>
            <a:off x="661988" y="5118100"/>
            <a:ext cx="8337550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 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2531978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”,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 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1978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需要比较字符多少次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12700" y="1524000"/>
            <a:ext cx="8674100" cy="43434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是素数</a:t>
            </a:r>
            <a:r>
              <a:rPr lang="en-US" altLang="zh-CN" dirty="0">
                <a:ea typeface="宋体" panose="02010600030101010101" pitchFamily="2" charset="-122"/>
              </a:rPr>
              <a:t>, hash</a:t>
            </a:r>
            <a:r>
              <a:rPr lang="zh-CN" altLang="en-US" dirty="0">
                <a:ea typeface="宋体" panose="02010600030101010101" pitchFamily="2" charset="-122"/>
              </a:rPr>
              <a:t>函数将会使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位字符串的指纹在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个值中均匀分配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因此，</a:t>
            </a:r>
            <a:r>
              <a:rPr lang="en-US" altLang="zh-CN" dirty="0">
                <a:ea typeface="宋体" panose="02010600030101010101" pitchFamily="2" charset="-122"/>
              </a:rPr>
              <a:t>n-m</a:t>
            </a:r>
            <a:r>
              <a:rPr lang="zh-CN" altLang="en-US" dirty="0">
                <a:ea typeface="宋体" panose="02010600030101010101" pitchFamily="2" charset="-122"/>
              </a:rPr>
              <a:t>个轮换中的每第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次才需要匹配指纹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指纹匹配上后，还需要比较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次去匹配字符串</a:t>
            </a:r>
            <a:r>
              <a:rPr lang="en-US" altLang="zh-CN" dirty="0">
                <a:ea typeface="宋体" panose="02010600030101010101" pitchFamily="2" charset="-122"/>
              </a:rPr>
              <a:t>)	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期望运行时间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&gt;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预处理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外循环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n-m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所有内循环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总时间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n-m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最坏运行时间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  	</a:t>
            </a:r>
            <a:r>
              <a:rPr lang="en-US" altLang="zh-CN" i="1" dirty="0">
                <a:ea typeface="宋体" panose="02010600030101010101" pitchFamily="2" charset="-122"/>
              </a:rPr>
              <a:t>   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3489960" y="4739005"/>
          <a:ext cx="21637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1244600" imgH="419100" progId="Equation.DSMT4">
                  <p:embed/>
                </p:oleObj>
              </mc:Choice>
              <mc:Fallback>
                <p:oleObj name="" r:id="rId1" imgW="1244600" imgH="419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9960" y="4739005"/>
                        <a:ext cx="2163763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应用中的</a:t>
            </a:r>
            <a:r>
              <a:rPr lang="en-US" altLang="zh-CN" dirty="0">
                <a:ea typeface="宋体" panose="02010600030101010101" pitchFamily="2" charset="-122"/>
              </a:rPr>
              <a:t>Rabin-Karp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如果字母表有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个字母，将字母翻译为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进制数字，即用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代替算法中的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选择素数</a:t>
            </a:r>
            <a:r>
              <a:rPr lang="en-US" altLang="zh-CN" i="1" dirty="0">
                <a:ea typeface="宋体" panose="02010600030101010101" pitchFamily="2" charset="-122"/>
              </a:rPr>
              <a:t>q &gt; m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可以利用随机算法在</a:t>
            </a:r>
            <a:r>
              <a:rPr lang="en-US" altLang="zh-CN" dirty="0">
                <a:ea typeface="宋体" panose="02010600030101010101" pitchFamily="2" charset="-122"/>
              </a:rPr>
              <a:t>O(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时间内完成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或者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是一个固定大素数且一个计算机字可以容纳</a:t>
            </a:r>
            <a:r>
              <a:rPr lang="en-US" altLang="zh-CN" dirty="0">
                <a:ea typeface="宋体" panose="02010600030101010101" pitchFamily="2" charset="-122"/>
              </a:rPr>
              <a:t>10*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Rabin-Karp</a:t>
            </a:r>
            <a:r>
              <a:rPr lang="zh-CN" altLang="en-US" dirty="0">
                <a:ea typeface="宋体" panose="02010600030101010101" pitchFamily="2" charset="-122"/>
              </a:rPr>
              <a:t>比较简单，可以容易地拓展到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维模式匹配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i="1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次比较的匹配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目标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文本中的每个字符仅匹配一次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简单算法的问题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没有利用已有部分匹配中的知识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Tweedledee and Tweedledum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		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Tweedledum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pappappappar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   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pappar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” 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 txBox="1">
            <a:spLocks noGrp="1"/>
          </p:cNvSpPr>
          <p:nvPr>
            <p:ph type="ftr" sz="quarter" idx="10"/>
          </p:nvPr>
        </p:nvSpPr>
        <p:spPr>
          <a:xfrm>
            <a:off x="45720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一般情况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4660900" cy="421005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算法的状态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检查移动 </a:t>
            </a:r>
            <a:r>
              <a:rPr lang="en-US" altLang="zh-CN" i="1" dirty="0">
                <a:ea typeface="宋体" panose="02010600030101010101" pitchFamily="2" charset="-122"/>
              </a:rPr>
              <a:t>s,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匹配了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中的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 个字符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中看到了一个未匹配的字符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ea typeface="宋体" panose="02010600030101010101" pitchFamily="2" charset="-122"/>
              </a:rPr>
              <a:t>.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需要寻找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最大前缀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并且是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的后缀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:</a:t>
            </a:r>
            <a:endParaRPr lang="en-US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18437" name="Rectangle 4"/>
          <p:cNvSpPr/>
          <p:nvPr/>
        </p:nvSpPr>
        <p:spPr>
          <a:xfrm>
            <a:off x="5888038" y="2484438"/>
            <a:ext cx="31337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Rectangle 5"/>
          <p:cNvSpPr/>
          <p:nvPr/>
        </p:nvSpPr>
        <p:spPr>
          <a:xfrm>
            <a:off x="58880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Rectangle 6"/>
          <p:cNvSpPr/>
          <p:nvPr/>
        </p:nvSpPr>
        <p:spPr>
          <a:xfrm>
            <a:off x="607218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Rectangle 7"/>
          <p:cNvSpPr/>
          <p:nvPr/>
        </p:nvSpPr>
        <p:spPr>
          <a:xfrm>
            <a:off x="62563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Rectangle 8"/>
          <p:cNvSpPr/>
          <p:nvPr/>
        </p:nvSpPr>
        <p:spPr>
          <a:xfrm>
            <a:off x="6440488" y="24844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2" name="Rectangle 9"/>
          <p:cNvSpPr/>
          <p:nvPr/>
        </p:nvSpPr>
        <p:spPr>
          <a:xfrm>
            <a:off x="6624638" y="24860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Rectangle 10"/>
          <p:cNvSpPr/>
          <p:nvPr/>
        </p:nvSpPr>
        <p:spPr>
          <a:xfrm>
            <a:off x="6808788" y="24860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Rectangle 11"/>
          <p:cNvSpPr/>
          <p:nvPr/>
        </p:nvSpPr>
        <p:spPr>
          <a:xfrm>
            <a:off x="6992938" y="248443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18445" name="Rectangle 12"/>
          <p:cNvSpPr/>
          <p:nvPr/>
        </p:nvSpPr>
        <p:spPr>
          <a:xfrm>
            <a:off x="71770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Rectangle 13"/>
          <p:cNvSpPr/>
          <p:nvPr/>
        </p:nvSpPr>
        <p:spPr>
          <a:xfrm>
            <a:off x="73612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Rectangle 14"/>
          <p:cNvSpPr/>
          <p:nvPr/>
        </p:nvSpPr>
        <p:spPr>
          <a:xfrm>
            <a:off x="75453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Rectangle 15"/>
          <p:cNvSpPr/>
          <p:nvPr/>
        </p:nvSpPr>
        <p:spPr>
          <a:xfrm>
            <a:off x="77295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9" name="Rectangle 16"/>
          <p:cNvSpPr/>
          <p:nvPr/>
        </p:nvSpPr>
        <p:spPr>
          <a:xfrm>
            <a:off x="79136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0" name="Rectangle 17"/>
          <p:cNvSpPr/>
          <p:nvPr/>
        </p:nvSpPr>
        <p:spPr>
          <a:xfrm>
            <a:off x="80978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1" name="Rectangle 18"/>
          <p:cNvSpPr/>
          <p:nvPr/>
        </p:nvSpPr>
        <p:spPr>
          <a:xfrm>
            <a:off x="82819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2" name="Rectangle 19"/>
          <p:cNvSpPr/>
          <p:nvPr/>
        </p:nvSpPr>
        <p:spPr>
          <a:xfrm>
            <a:off x="84661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3" name="Rectangle 20"/>
          <p:cNvSpPr/>
          <p:nvPr/>
        </p:nvSpPr>
        <p:spPr>
          <a:xfrm>
            <a:off x="86502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4" name="Rectangle 21"/>
          <p:cNvSpPr/>
          <p:nvPr/>
        </p:nvSpPr>
        <p:spPr>
          <a:xfrm>
            <a:off x="6438900" y="1951038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5" name="Rectangle 22"/>
          <p:cNvSpPr/>
          <p:nvPr/>
        </p:nvSpPr>
        <p:spPr>
          <a:xfrm>
            <a:off x="6438900" y="19510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6" name="Rectangle 23"/>
          <p:cNvSpPr/>
          <p:nvPr/>
        </p:nvSpPr>
        <p:spPr>
          <a:xfrm>
            <a:off x="6623050" y="19526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7" name="Line 24"/>
          <p:cNvSpPr/>
          <p:nvPr/>
        </p:nvSpPr>
        <p:spPr>
          <a:xfrm>
            <a:off x="65357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8" name="Line 25"/>
          <p:cNvSpPr/>
          <p:nvPr/>
        </p:nvSpPr>
        <p:spPr>
          <a:xfrm>
            <a:off x="67135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9" name="Line 26"/>
          <p:cNvSpPr/>
          <p:nvPr/>
        </p:nvSpPr>
        <p:spPr>
          <a:xfrm>
            <a:off x="689768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0" name="Rectangle 27"/>
          <p:cNvSpPr/>
          <p:nvPr/>
        </p:nvSpPr>
        <p:spPr>
          <a:xfrm>
            <a:off x="6808788" y="19526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1" name="Rectangle 28"/>
          <p:cNvSpPr/>
          <p:nvPr/>
        </p:nvSpPr>
        <p:spPr>
          <a:xfrm>
            <a:off x="7000875" y="1951038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2" name="Rectangle 29"/>
          <p:cNvSpPr/>
          <p:nvPr/>
        </p:nvSpPr>
        <p:spPr>
          <a:xfrm>
            <a:off x="7185025" y="19510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3" name="Line 30"/>
          <p:cNvSpPr/>
          <p:nvPr/>
        </p:nvSpPr>
        <p:spPr>
          <a:xfrm>
            <a:off x="709453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4" name="Line 31"/>
          <p:cNvSpPr/>
          <p:nvPr/>
        </p:nvSpPr>
        <p:spPr>
          <a:xfrm>
            <a:off x="7031038" y="2311400"/>
            <a:ext cx="127000" cy="1301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5" name="Text Box 32"/>
          <p:cNvSpPr txBox="1"/>
          <p:nvPr/>
        </p:nvSpPr>
        <p:spPr>
          <a:xfrm>
            <a:off x="6340475" y="2960688"/>
            <a:ext cx="650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66" name="Line 33"/>
          <p:cNvSpPr/>
          <p:nvPr/>
        </p:nvSpPr>
        <p:spPr>
          <a:xfrm flipV="1">
            <a:off x="6523038" y="2763838"/>
            <a:ext cx="0" cy="2444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8467" name="AutoShape 34"/>
          <p:cNvSpPr/>
          <p:nvPr/>
        </p:nvSpPr>
        <p:spPr>
          <a:xfrm rot="5400000" flipV="1">
            <a:off x="6653213" y="15589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8" name="Text Box 35"/>
          <p:cNvSpPr txBox="1"/>
          <p:nvPr/>
        </p:nvSpPr>
        <p:spPr>
          <a:xfrm>
            <a:off x="6545263" y="14112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69" name="Text Box 36"/>
          <p:cNvSpPr txBox="1"/>
          <p:nvPr/>
        </p:nvSpPr>
        <p:spPr>
          <a:xfrm>
            <a:off x="5370513" y="2441575"/>
            <a:ext cx="4286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70" name="Text Box 37"/>
          <p:cNvSpPr txBox="1"/>
          <p:nvPr/>
        </p:nvSpPr>
        <p:spPr>
          <a:xfrm>
            <a:off x="5357813" y="1916113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71" name="Rectangle 38"/>
          <p:cNvSpPr/>
          <p:nvPr/>
        </p:nvSpPr>
        <p:spPr>
          <a:xfrm>
            <a:off x="685800" y="5648325"/>
            <a:ext cx="8135938" cy="690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143000" lvl="2" indent="-228600" eaLnBrk="1" hangingPunct="1">
              <a:buClr>
                <a:schemeClr val="tx2"/>
              </a:buClr>
              <a:buSzPct val="100000"/>
              <a:buChar char="•"/>
            </a:pP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= max{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|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[1..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 =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k+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1..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}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72" name="Rectangle 39"/>
          <p:cNvSpPr/>
          <p:nvPr/>
        </p:nvSpPr>
        <p:spPr>
          <a:xfrm>
            <a:off x="7165975" y="4622800"/>
            <a:ext cx="1652588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3" name="Rectangle 40"/>
          <p:cNvSpPr/>
          <p:nvPr/>
        </p:nvSpPr>
        <p:spPr>
          <a:xfrm>
            <a:off x="7151688" y="46228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4" name="Rectangle 41"/>
          <p:cNvSpPr/>
          <p:nvPr/>
        </p:nvSpPr>
        <p:spPr>
          <a:xfrm>
            <a:off x="7335838" y="46243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5" name="Rectangle 42"/>
          <p:cNvSpPr/>
          <p:nvPr/>
        </p:nvSpPr>
        <p:spPr>
          <a:xfrm>
            <a:off x="7519988" y="46243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6" name="Rectangle 43"/>
          <p:cNvSpPr/>
          <p:nvPr/>
        </p:nvSpPr>
        <p:spPr>
          <a:xfrm>
            <a:off x="7704138" y="4622800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18477" name="Rectangle 44"/>
          <p:cNvSpPr/>
          <p:nvPr/>
        </p:nvSpPr>
        <p:spPr>
          <a:xfrm>
            <a:off x="78882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8" name="Rectangle 45"/>
          <p:cNvSpPr/>
          <p:nvPr/>
        </p:nvSpPr>
        <p:spPr>
          <a:xfrm>
            <a:off x="80724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9" name="Rectangle 46"/>
          <p:cNvSpPr/>
          <p:nvPr/>
        </p:nvSpPr>
        <p:spPr>
          <a:xfrm>
            <a:off x="82565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0" name="Rectangle 47"/>
          <p:cNvSpPr/>
          <p:nvPr/>
        </p:nvSpPr>
        <p:spPr>
          <a:xfrm>
            <a:off x="84407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1" name="Rectangle 48"/>
          <p:cNvSpPr/>
          <p:nvPr/>
        </p:nvSpPr>
        <p:spPr>
          <a:xfrm>
            <a:off x="86248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2" name="Rectangle 49"/>
          <p:cNvSpPr/>
          <p:nvPr/>
        </p:nvSpPr>
        <p:spPr>
          <a:xfrm>
            <a:off x="7515225" y="4089400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3" name="Rectangle 50"/>
          <p:cNvSpPr/>
          <p:nvPr/>
        </p:nvSpPr>
        <p:spPr>
          <a:xfrm>
            <a:off x="7515225" y="40894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4" name="Rectangle 51"/>
          <p:cNvSpPr/>
          <p:nvPr/>
        </p:nvSpPr>
        <p:spPr>
          <a:xfrm>
            <a:off x="7699375" y="40909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5" name="Line 52"/>
          <p:cNvSpPr/>
          <p:nvPr/>
        </p:nvSpPr>
        <p:spPr>
          <a:xfrm>
            <a:off x="7608888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86" name="Rectangle 53"/>
          <p:cNvSpPr/>
          <p:nvPr/>
        </p:nvSpPr>
        <p:spPr>
          <a:xfrm>
            <a:off x="7885113" y="40909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7" name="Rectangle 54"/>
          <p:cNvSpPr/>
          <p:nvPr/>
        </p:nvSpPr>
        <p:spPr>
          <a:xfrm>
            <a:off x="8077200" y="4089400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8" name="Rectangle 55"/>
          <p:cNvSpPr/>
          <p:nvPr/>
        </p:nvSpPr>
        <p:spPr>
          <a:xfrm>
            <a:off x="8261350" y="40894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9" name="Line 56"/>
          <p:cNvSpPr/>
          <p:nvPr/>
        </p:nvSpPr>
        <p:spPr>
          <a:xfrm>
            <a:off x="7805738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90" name="AutoShape 57"/>
          <p:cNvSpPr/>
          <p:nvPr/>
        </p:nvSpPr>
        <p:spPr>
          <a:xfrm rot="-5400000">
            <a:off x="7380288" y="47212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1" name="Text Box 58"/>
          <p:cNvSpPr txBox="1"/>
          <p:nvPr/>
        </p:nvSpPr>
        <p:spPr>
          <a:xfrm>
            <a:off x="7258050" y="50307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92" name="Text Box 59"/>
          <p:cNvSpPr txBox="1"/>
          <p:nvPr/>
        </p:nvSpPr>
        <p:spPr>
          <a:xfrm>
            <a:off x="5565775" y="4579938"/>
            <a:ext cx="15795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[1..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93" name="Text Box 60"/>
          <p:cNvSpPr txBox="1"/>
          <p:nvPr/>
        </p:nvSpPr>
        <p:spPr>
          <a:xfrm>
            <a:off x="5553075" y="4054475"/>
            <a:ext cx="6143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94" name="AutoShape 61"/>
          <p:cNvSpPr/>
          <p:nvPr/>
        </p:nvSpPr>
        <p:spPr>
          <a:xfrm rot="5400000" flipV="1">
            <a:off x="7629525" y="3806825"/>
            <a:ext cx="107950" cy="355600"/>
          </a:xfrm>
          <a:prstGeom prst="leftBrace">
            <a:avLst>
              <a:gd name="adj1" fmla="val 274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5" name="Text Box 62"/>
          <p:cNvSpPr txBox="1"/>
          <p:nvPr/>
        </p:nvSpPr>
        <p:spPr>
          <a:xfrm>
            <a:off x="7518400" y="3557588"/>
            <a:ext cx="38893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自动机搜索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3434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预处理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对于每个 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ea typeface="宋体" panose="02010600030101010101" pitchFamily="2" charset="-122"/>
              </a:rPr>
              <a:t>(1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dirty="0">
                <a:ea typeface="宋体" panose="02010600030101010101" pitchFamily="2" charset="-122"/>
              </a:rPr>
              <a:t> q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dirty="0">
                <a:ea typeface="宋体" panose="02010600030101010101" pitchFamily="2" charset="-122"/>
              </a:rPr>
              <a:t> m-1) </a:t>
            </a:r>
            <a:r>
              <a:rPr lang="zh-CN" altLang="en-US" dirty="0">
                <a:ea typeface="宋体" panose="02010600030101010101" pitchFamily="2" charset="-122"/>
              </a:rPr>
              <a:t>和每个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 Î S 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预先计算一个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新值</a:t>
            </a:r>
            <a:r>
              <a:rPr lang="zh-CN" altLang="en-US" dirty="0">
                <a:ea typeface="宋体" panose="02010600030101010101" pitchFamily="2" charset="-122"/>
              </a:rPr>
              <a:t>，记为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填一个大小为</a:t>
            </a:r>
            <a:r>
              <a:rPr lang="en-US" altLang="zh-CN" i="1" dirty="0">
                <a:ea typeface="宋体" panose="02010600030101010101" pitchFamily="2" charset="-122"/>
              </a:rPr>
              <a:t>m|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zh-CN" altLang="en-US" dirty="0">
                <a:ea typeface="宋体" panose="02010600030101010101" pitchFamily="2" charset="-122"/>
              </a:rPr>
              <a:t>的表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扫描文本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当不匹配发现时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]):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置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s + </a:t>
            </a:r>
            <a:r>
              <a:rPr lang="en-US" altLang="zh-CN" i="1" dirty="0">
                <a:ea typeface="宋体" panose="02010600030101010101" pitchFamily="2" charset="-122"/>
              </a:rPr>
              <a:t>q -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 + 1  </a:t>
            </a:r>
            <a:r>
              <a:rPr lang="zh-CN" altLang="en-US" dirty="0">
                <a:ea typeface="宋体" panose="02010600030101010101" pitchFamily="2" charset="-122"/>
              </a:rPr>
              <a:t>且 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分析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匹配阶段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 </a:t>
            </a:r>
            <a:r>
              <a:rPr lang="zh-CN" altLang="en-US" dirty="0">
                <a:ea typeface="宋体" panose="02010600030101010101" pitchFamily="2" charset="-122"/>
              </a:rPr>
              <a:t>内存过多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zh-CN" altLang="en-US" dirty="0">
                <a:ea typeface="宋体" panose="02010600030101010101" pitchFamily="2" charset="-122"/>
              </a:rPr>
              <a:t>过多的预处理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前缀函数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4660900" cy="4210050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sz="2800" dirty="0">
                <a:ea typeface="宋体" panose="02010600030101010101" pitchFamily="2" charset="-122"/>
              </a:rPr>
              <a:t>Idea: </a:t>
            </a:r>
            <a:r>
              <a:rPr lang="zh-CN" altLang="en-US" sz="2800" dirty="0">
                <a:ea typeface="宋体" panose="02010600030101010101" pitchFamily="2" charset="-122"/>
              </a:rPr>
              <a:t>忘记未匹配的字符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)!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算法的状态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检查匹配情况、变换</a:t>
            </a:r>
            <a:r>
              <a:rPr lang="en-US" altLang="zh-CN" sz="2400" i="1" dirty="0">
                <a:ea typeface="宋体" panose="02010600030101010101" pitchFamily="2" charset="-122"/>
              </a:rPr>
              <a:t>s, 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匹配了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中的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个字符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发现了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中不匹配的字符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i="1" dirty="0">
                <a:ea typeface="宋体" panose="02010600030101010101" pitchFamily="2" charset="-122"/>
              </a:rPr>
              <a:t>.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需要发现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最大前缀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ea typeface="宋体" panose="02010600030101010101" pitchFamily="2" charset="-122"/>
              </a:rPr>
              <a:t>并且是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[1..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-1]</a:t>
            </a:r>
            <a:r>
              <a:rPr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的后缀：</a:t>
            </a:r>
            <a:endParaRPr lang="en-US" altLang="zh-CN" sz="24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5888038" y="2484438"/>
            <a:ext cx="31337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Rectangle 5"/>
          <p:cNvSpPr/>
          <p:nvPr/>
        </p:nvSpPr>
        <p:spPr>
          <a:xfrm>
            <a:off x="58880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607218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8" name="Rectangle 7"/>
          <p:cNvSpPr/>
          <p:nvPr/>
        </p:nvSpPr>
        <p:spPr>
          <a:xfrm>
            <a:off x="62563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9" name="Rectangle 8"/>
          <p:cNvSpPr/>
          <p:nvPr/>
        </p:nvSpPr>
        <p:spPr>
          <a:xfrm>
            <a:off x="6440488" y="24844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Rectangle 9"/>
          <p:cNvSpPr/>
          <p:nvPr/>
        </p:nvSpPr>
        <p:spPr>
          <a:xfrm>
            <a:off x="6624638" y="24860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Rectangle 10"/>
          <p:cNvSpPr/>
          <p:nvPr/>
        </p:nvSpPr>
        <p:spPr>
          <a:xfrm>
            <a:off x="6808788" y="24860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Rectangle 11"/>
          <p:cNvSpPr/>
          <p:nvPr/>
        </p:nvSpPr>
        <p:spPr>
          <a:xfrm>
            <a:off x="6992938" y="2484438"/>
            <a:ext cx="184150" cy="288925"/>
          </a:xfrm>
          <a:prstGeom prst="rect">
            <a:avLst/>
          </a:prstGeom>
          <a:solidFill>
            <a:srgbClr val="FF99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0493" name="Rectangle 12"/>
          <p:cNvSpPr/>
          <p:nvPr/>
        </p:nvSpPr>
        <p:spPr>
          <a:xfrm>
            <a:off x="71770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4" name="Rectangle 13"/>
          <p:cNvSpPr/>
          <p:nvPr/>
        </p:nvSpPr>
        <p:spPr>
          <a:xfrm>
            <a:off x="73612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5" name="Rectangle 14"/>
          <p:cNvSpPr/>
          <p:nvPr/>
        </p:nvSpPr>
        <p:spPr>
          <a:xfrm>
            <a:off x="75453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6" name="Rectangle 15"/>
          <p:cNvSpPr/>
          <p:nvPr/>
        </p:nvSpPr>
        <p:spPr>
          <a:xfrm>
            <a:off x="77295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7" name="Rectangle 16"/>
          <p:cNvSpPr/>
          <p:nvPr/>
        </p:nvSpPr>
        <p:spPr>
          <a:xfrm>
            <a:off x="79136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8" name="Rectangle 17"/>
          <p:cNvSpPr/>
          <p:nvPr/>
        </p:nvSpPr>
        <p:spPr>
          <a:xfrm>
            <a:off x="80978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9" name="Rectangle 18"/>
          <p:cNvSpPr/>
          <p:nvPr/>
        </p:nvSpPr>
        <p:spPr>
          <a:xfrm>
            <a:off x="82819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0" name="Rectangle 19"/>
          <p:cNvSpPr/>
          <p:nvPr/>
        </p:nvSpPr>
        <p:spPr>
          <a:xfrm>
            <a:off x="84661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1" name="Rectangle 20"/>
          <p:cNvSpPr/>
          <p:nvPr/>
        </p:nvSpPr>
        <p:spPr>
          <a:xfrm>
            <a:off x="86502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2" name="Rectangle 21"/>
          <p:cNvSpPr/>
          <p:nvPr/>
        </p:nvSpPr>
        <p:spPr>
          <a:xfrm>
            <a:off x="6438900" y="1951038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3" name="Rectangle 22"/>
          <p:cNvSpPr/>
          <p:nvPr/>
        </p:nvSpPr>
        <p:spPr>
          <a:xfrm>
            <a:off x="6438900" y="19510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4" name="Rectangle 23"/>
          <p:cNvSpPr/>
          <p:nvPr/>
        </p:nvSpPr>
        <p:spPr>
          <a:xfrm>
            <a:off x="6623050" y="19526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5" name="Line 24"/>
          <p:cNvSpPr/>
          <p:nvPr/>
        </p:nvSpPr>
        <p:spPr>
          <a:xfrm>
            <a:off x="65357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06" name="Line 25"/>
          <p:cNvSpPr/>
          <p:nvPr/>
        </p:nvSpPr>
        <p:spPr>
          <a:xfrm>
            <a:off x="67135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07" name="Line 26"/>
          <p:cNvSpPr/>
          <p:nvPr/>
        </p:nvSpPr>
        <p:spPr>
          <a:xfrm>
            <a:off x="689768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08" name="Rectangle 27"/>
          <p:cNvSpPr/>
          <p:nvPr/>
        </p:nvSpPr>
        <p:spPr>
          <a:xfrm>
            <a:off x="6808788" y="19526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9" name="Rectangle 28"/>
          <p:cNvSpPr/>
          <p:nvPr/>
        </p:nvSpPr>
        <p:spPr>
          <a:xfrm>
            <a:off x="7000875" y="1951038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0" name="Rectangle 29"/>
          <p:cNvSpPr/>
          <p:nvPr/>
        </p:nvSpPr>
        <p:spPr>
          <a:xfrm>
            <a:off x="7185025" y="19510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1" name="Line 30"/>
          <p:cNvSpPr/>
          <p:nvPr/>
        </p:nvSpPr>
        <p:spPr>
          <a:xfrm>
            <a:off x="709453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12" name="Line 31"/>
          <p:cNvSpPr/>
          <p:nvPr/>
        </p:nvSpPr>
        <p:spPr>
          <a:xfrm>
            <a:off x="7031038" y="2311400"/>
            <a:ext cx="127000" cy="1301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13" name="Text Box 32"/>
          <p:cNvSpPr txBox="1"/>
          <p:nvPr/>
        </p:nvSpPr>
        <p:spPr>
          <a:xfrm>
            <a:off x="6340475" y="2960688"/>
            <a:ext cx="650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4" name="AutoShape 33"/>
          <p:cNvSpPr/>
          <p:nvPr/>
        </p:nvSpPr>
        <p:spPr>
          <a:xfrm rot="5400000" flipV="1">
            <a:off x="6653213" y="15589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5" name="Text Box 34"/>
          <p:cNvSpPr txBox="1"/>
          <p:nvPr/>
        </p:nvSpPr>
        <p:spPr>
          <a:xfrm>
            <a:off x="6545263" y="14112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6" name="Text Box 35"/>
          <p:cNvSpPr txBox="1"/>
          <p:nvPr/>
        </p:nvSpPr>
        <p:spPr>
          <a:xfrm>
            <a:off x="5370513" y="2441575"/>
            <a:ext cx="4286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7" name="Text Box 36"/>
          <p:cNvSpPr txBox="1"/>
          <p:nvPr/>
        </p:nvSpPr>
        <p:spPr>
          <a:xfrm>
            <a:off x="5357813" y="1916113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8" name="Rectangle 37"/>
          <p:cNvSpPr/>
          <p:nvPr/>
        </p:nvSpPr>
        <p:spPr>
          <a:xfrm>
            <a:off x="569913" y="5537200"/>
            <a:ext cx="8574087" cy="690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143000" lvl="2" indent="-228600" eaLnBrk="1" hangingPunct="1">
              <a:buClr>
                <a:schemeClr val="tx2"/>
              </a:buClr>
              <a:buSzPct val="100000"/>
              <a:buChar char="•"/>
            </a:pP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 = max{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&lt;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|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[1..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 =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k+1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]} 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9" name="Rectangle 38"/>
          <p:cNvSpPr/>
          <p:nvPr/>
        </p:nvSpPr>
        <p:spPr>
          <a:xfrm>
            <a:off x="7165975" y="4622800"/>
            <a:ext cx="1652588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0" name="Rectangle 39"/>
          <p:cNvSpPr/>
          <p:nvPr/>
        </p:nvSpPr>
        <p:spPr>
          <a:xfrm>
            <a:off x="7151688" y="46228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1" name="Rectangle 40"/>
          <p:cNvSpPr/>
          <p:nvPr/>
        </p:nvSpPr>
        <p:spPr>
          <a:xfrm>
            <a:off x="7335838" y="46243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2" name="Rectangle 41"/>
          <p:cNvSpPr/>
          <p:nvPr/>
        </p:nvSpPr>
        <p:spPr>
          <a:xfrm>
            <a:off x="7519988" y="46243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3" name="Rectangle 42"/>
          <p:cNvSpPr/>
          <p:nvPr/>
        </p:nvSpPr>
        <p:spPr>
          <a:xfrm>
            <a:off x="7704138" y="4622800"/>
            <a:ext cx="184150" cy="288925"/>
          </a:xfrm>
          <a:prstGeom prst="rect">
            <a:avLst/>
          </a:prstGeom>
          <a:solidFill>
            <a:srgbClr val="FF99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0524" name="Rectangle 43"/>
          <p:cNvSpPr/>
          <p:nvPr/>
        </p:nvSpPr>
        <p:spPr>
          <a:xfrm>
            <a:off x="78882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5" name="Rectangle 44"/>
          <p:cNvSpPr/>
          <p:nvPr/>
        </p:nvSpPr>
        <p:spPr>
          <a:xfrm>
            <a:off x="80724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6" name="Rectangle 45"/>
          <p:cNvSpPr/>
          <p:nvPr/>
        </p:nvSpPr>
        <p:spPr>
          <a:xfrm>
            <a:off x="82565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7" name="Rectangle 46"/>
          <p:cNvSpPr/>
          <p:nvPr/>
        </p:nvSpPr>
        <p:spPr>
          <a:xfrm>
            <a:off x="84407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8" name="Rectangle 47"/>
          <p:cNvSpPr/>
          <p:nvPr/>
        </p:nvSpPr>
        <p:spPr>
          <a:xfrm>
            <a:off x="86248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9" name="Rectangle 48"/>
          <p:cNvSpPr/>
          <p:nvPr/>
        </p:nvSpPr>
        <p:spPr>
          <a:xfrm>
            <a:off x="7515225" y="4089400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0" name="Rectangle 49"/>
          <p:cNvSpPr/>
          <p:nvPr/>
        </p:nvSpPr>
        <p:spPr>
          <a:xfrm>
            <a:off x="7515225" y="40894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1" name="Rectangle 50"/>
          <p:cNvSpPr/>
          <p:nvPr/>
        </p:nvSpPr>
        <p:spPr>
          <a:xfrm>
            <a:off x="7699375" y="40909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2" name="Line 51"/>
          <p:cNvSpPr/>
          <p:nvPr/>
        </p:nvSpPr>
        <p:spPr>
          <a:xfrm>
            <a:off x="7608888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3" name="Rectangle 52"/>
          <p:cNvSpPr/>
          <p:nvPr/>
        </p:nvSpPr>
        <p:spPr>
          <a:xfrm>
            <a:off x="7885113" y="40909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4" name="Rectangle 53"/>
          <p:cNvSpPr/>
          <p:nvPr/>
        </p:nvSpPr>
        <p:spPr>
          <a:xfrm>
            <a:off x="8077200" y="4089400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5" name="Rectangle 54"/>
          <p:cNvSpPr/>
          <p:nvPr/>
        </p:nvSpPr>
        <p:spPr>
          <a:xfrm>
            <a:off x="8261350" y="40894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6" name="AutoShape 55"/>
          <p:cNvSpPr/>
          <p:nvPr/>
        </p:nvSpPr>
        <p:spPr>
          <a:xfrm rot="-5400000">
            <a:off x="7380288" y="47212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7" name="Text Box 56"/>
          <p:cNvSpPr txBox="1"/>
          <p:nvPr/>
        </p:nvSpPr>
        <p:spPr>
          <a:xfrm>
            <a:off x="7258050" y="50307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38" name="Text Box 57"/>
          <p:cNvSpPr txBox="1"/>
          <p:nvPr/>
        </p:nvSpPr>
        <p:spPr>
          <a:xfrm>
            <a:off x="5565775" y="4579938"/>
            <a:ext cx="15795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[s..s+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39" name="Text Box 58"/>
          <p:cNvSpPr txBox="1"/>
          <p:nvPr/>
        </p:nvSpPr>
        <p:spPr>
          <a:xfrm>
            <a:off x="5553075" y="4054475"/>
            <a:ext cx="6143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40" name="AutoShape 59"/>
          <p:cNvSpPr/>
          <p:nvPr/>
        </p:nvSpPr>
        <p:spPr>
          <a:xfrm rot="5400000" flipV="1">
            <a:off x="7540625" y="3895725"/>
            <a:ext cx="107950" cy="177800"/>
          </a:xfrm>
          <a:prstGeom prst="leftBrace">
            <a:avLst>
              <a:gd name="adj1" fmla="val 1372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1" name="Text Box 60"/>
          <p:cNvSpPr txBox="1"/>
          <p:nvPr/>
        </p:nvSpPr>
        <p:spPr>
          <a:xfrm>
            <a:off x="7440613" y="3557588"/>
            <a:ext cx="388937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42" name="Line 61"/>
          <p:cNvSpPr/>
          <p:nvPr/>
        </p:nvSpPr>
        <p:spPr>
          <a:xfrm>
            <a:off x="7789863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arrow" w="sm" len="sm"/>
            <a:tailEnd type="arrow" w="sm" len="sm"/>
          </a:ln>
        </p:spPr>
      </p:sp>
      <p:sp>
        <p:nvSpPr>
          <p:cNvPr id="20543" name="Line 62"/>
          <p:cNvSpPr/>
          <p:nvPr/>
        </p:nvSpPr>
        <p:spPr>
          <a:xfrm flipH="1">
            <a:off x="7837488" y="3683000"/>
            <a:ext cx="500062" cy="8477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sm" len="med"/>
          </a:ln>
        </p:spPr>
      </p:sp>
      <p:sp>
        <p:nvSpPr>
          <p:cNvPr id="20544" name="Line 63"/>
          <p:cNvSpPr/>
          <p:nvPr/>
        </p:nvSpPr>
        <p:spPr>
          <a:xfrm flipV="1">
            <a:off x="6523038" y="2763838"/>
            <a:ext cx="0" cy="2444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0545" name="Text Box 64"/>
          <p:cNvSpPr txBox="1"/>
          <p:nvPr/>
        </p:nvSpPr>
        <p:spPr>
          <a:xfrm>
            <a:off x="7943850" y="3352800"/>
            <a:ext cx="12001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i="1" dirty="0">
                <a:latin typeface="Verdana" panose="020B0604030504040204" pitchFamily="34" charset="0"/>
                <a:ea typeface="宋体" panose="02010600030101010101" pitchFamily="2" charset="-122"/>
              </a:rPr>
              <a:t>再比较一次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前缀表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221038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我们可以预先计算大小为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的前缀表来存储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en-US" altLang="zh-CN" dirty="0">
                <a:ea typeface="宋体" panose="02010600030101010101" pitchFamily="2" charset="-122"/>
              </a:rPr>
              <a:t> (0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dadadu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的前缀表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775658" name="Group 42"/>
          <p:cNvGraphicFramePr>
            <a:graphicFrameLocks noGrp="1"/>
          </p:cNvGraphicFramePr>
          <p:nvPr/>
        </p:nvGraphicFramePr>
        <p:xfrm>
          <a:off x="990600" y="2819400"/>
          <a:ext cx="6391275" cy="1371600"/>
        </p:xfrm>
        <a:graphic>
          <a:graphicData uri="http://schemas.openxmlformats.org/drawingml/2006/table">
            <a:tbl>
              <a:tblPr/>
              <a:tblGrid>
                <a:gridCol w="798513"/>
                <a:gridCol w="800100"/>
                <a:gridCol w="798512"/>
                <a:gridCol w="796925"/>
                <a:gridCol w="798513"/>
                <a:gridCol w="798512"/>
                <a:gridCol w="800100"/>
                <a:gridCol w="800100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9.1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精确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字符串匹配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Knuth-Morris-Pratt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/>
          <p:nvPr/>
        </p:nvSpPr>
        <p:spPr>
          <a:xfrm>
            <a:off x="708025" y="1528763"/>
            <a:ext cx="7958138" cy="276066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KMP-Search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Compute-Prefix-Table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q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     //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number of characters matched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n-1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scan the text from left to right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q &gt;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P[q]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T[i]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      q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[q]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P[q] = T[i]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+ 1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=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 – m + 1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3" name="Rectangle 4"/>
          <p:cNvSpPr/>
          <p:nvPr/>
        </p:nvSpPr>
        <p:spPr>
          <a:xfrm>
            <a:off x="677863" y="4478338"/>
            <a:ext cx="8337550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Compute-Prefix-Table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上执行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KMP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算法的本质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T=</a:t>
            </a:r>
            <a:r>
              <a:rPr lang="zh-CN" altLang="en-US" dirty="0"/>
              <a:t>“</a:t>
            </a:r>
            <a:r>
              <a:rPr lang="en-US" altLang="zh-CN" dirty="0"/>
              <a:t>abababaababacb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P=</a:t>
            </a:r>
            <a:r>
              <a:rPr lang="zh-CN" altLang="en-US" dirty="0"/>
              <a:t>“</a:t>
            </a:r>
            <a:r>
              <a:rPr lang="en-US" altLang="zh-CN" dirty="0"/>
              <a:t>ababacb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355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609600" y="3200400"/>
          <a:ext cx="6391274" cy="1371600"/>
        </p:xfrm>
        <a:graphic>
          <a:graphicData uri="http://schemas.openxmlformats.org/drawingml/2006/table">
            <a:tbl>
              <a:tblPr/>
              <a:tblGrid>
                <a:gridCol w="709672"/>
                <a:gridCol w="711082"/>
                <a:gridCol w="709671"/>
                <a:gridCol w="708260"/>
                <a:gridCol w="709672"/>
                <a:gridCol w="709671"/>
                <a:gridCol w="711082"/>
                <a:gridCol w="711082"/>
                <a:gridCol w="711082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863" y="1524000"/>
            <a:ext cx="8229600" cy="47244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pt-BR" altLang="zh-CN" dirty="0"/>
              <a:t>T =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b a a b a b </a:t>
            </a:r>
            <a:r>
              <a:rPr lang="en-US" altLang="zh-CN" dirty="0"/>
              <a:t>a c b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P =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c b</a:t>
            </a:r>
            <a:endParaRPr lang="pt-BR" altLang="zh-CN" dirty="0"/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T = a b a b a </a:t>
            </a:r>
            <a:r>
              <a:rPr lang="pt-BR" altLang="zh-CN" dirty="0">
                <a:solidFill>
                  <a:srgbClr val="FF0000"/>
                </a:solidFill>
              </a:rPr>
              <a:t>b</a:t>
            </a:r>
            <a:r>
              <a:rPr lang="pt-BR" altLang="zh-CN" dirty="0"/>
              <a:t> a a b a b </a:t>
            </a:r>
            <a:r>
              <a:rPr lang="en-US" altLang="zh-CN" dirty="0"/>
              <a:t>a c 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</a:t>
            </a:r>
            <a:r>
              <a:rPr lang="pt-BR" altLang="zh-CN" dirty="0"/>
              <a:t>      a b a </a:t>
            </a:r>
            <a:r>
              <a:rPr lang="pt-BR" altLang="zh-CN" dirty="0">
                <a:solidFill>
                  <a:srgbClr val="FF0000"/>
                </a:solidFill>
              </a:rPr>
              <a:t>b</a:t>
            </a:r>
            <a:r>
              <a:rPr lang="pt-BR" altLang="zh-CN" dirty="0"/>
              <a:t> a c b</a:t>
            </a:r>
            <a:endParaRPr lang="pt-BR" altLang="zh-CN" dirty="0"/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T = a b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a b a b </a:t>
            </a:r>
            <a:r>
              <a:rPr lang="en-US" altLang="zh-CN" dirty="0"/>
              <a:t>a c 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</a:t>
            </a:r>
            <a:r>
              <a:rPr lang="pt-BR" altLang="zh-CN" dirty="0"/>
              <a:t>     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c b</a:t>
            </a:r>
            <a:endParaRPr lang="zh-CN" altLang="en-US" dirty="0"/>
          </a:p>
        </p:txBody>
      </p:sp>
      <p:sp>
        <p:nvSpPr>
          <p:cNvPr id="2560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 = </a:t>
            </a:r>
            <a:r>
              <a:rPr lang="pt-BR" altLang="zh-CN" dirty="0"/>
              <a:t>a b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a b a b </a:t>
            </a:r>
            <a:r>
              <a:rPr lang="en-US" altLang="zh-CN" dirty="0"/>
              <a:t>a c b 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P =            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b a c b</a:t>
            </a:r>
            <a:endParaRPr lang="pt-BR" altLang="zh-CN" dirty="0"/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en-US" altLang="zh-CN" dirty="0"/>
              <a:t>T = </a:t>
            </a:r>
            <a:r>
              <a:rPr lang="pt-BR" altLang="zh-CN" dirty="0"/>
              <a:t>a b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a b a b </a:t>
            </a:r>
            <a:r>
              <a:rPr lang="en-US" altLang="zh-CN" dirty="0"/>
              <a:t>a c b 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P =                  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b a b a c b</a:t>
            </a:r>
            <a:endParaRPr lang="pt-BR" altLang="zh-CN" dirty="0"/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en-US" altLang="zh-CN" dirty="0"/>
              <a:t>T = </a:t>
            </a:r>
            <a:r>
              <a:rPr lang="pt-BR" altLang="zh-CN" dirty="0"/>
              <a:t>a b a b a b a a b a b </a:t>
            </a:r>
            <a:r>
              <a:rPr lang="en-US" altLang="zh-CN" dirty="0"/>
              <a:t>a c b 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P =                      a b a b a c b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662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KMP</a:t>
            </a:r>
            <a:r>
              <a:rPr lang="zh-CN" altLang="en-US" dirty="0">
                <a:ea typeface="宋体" panose="02010600030101010101" pitchFamily="2" charset="-122"/>
              </a:rPr>
              <a:t>的分析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最坏运行时间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n+m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SzPct val="75000"/>
            </a:pPr>
            <a:r>
              <a:rPr lang="zh-CN" altLang="en-US" dirty="0">
                <a:ea typeface="宋体" panose="02010600030101010101" pitchFamily="2" charset="-122"/>
              </a:rPr>
              <a:t>主算法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SzPct val="75000"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Compute-Prefix-Table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逆简单算法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160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如果从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的后面开始搜索？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Boyer and Moore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7" name="Rectangle 4"/>
          <p:cNvSpPr/>
          <p:nvPr/>
        </p:nvSpPr>
        <p:spPr>
          <a:xfrm>
            <a:off x="804863" y="2611438"/>
            <a:ext cx="7967662" cy="236220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Reverse-Naive-Search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 – 1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start from the end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T[s+j] = P[j]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- 1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&lt; 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728663" y="5203825"/>
            <a:ext cx="8043862" cy="1057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运行时间和简单算法相同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启发式方法发展历程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Boyer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Moore</a:t>
            </a:r>
            <a:r>
              <a:rPr lang="zh-CN" altLang="en-US" dirty="0">
                <a:ea typeface="宋体" panose="02010600030101010101" pitchFamily="2" charset="-122"/>
              </a:rPr>
              <a:t>向逆向简单算法中增加了启发式规则，得到了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n+m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但其更复杂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Horspool</a:t>
            </a:r>
            <a:r>
              <a:rPr lang="zh-CN" altLang="en-US" dirty="0">
                <a:ea typeface="宋体" panose="02010600030101010101" pitchFamily="2" charset="-122"/>
              </a:rPr>
              <a:t>建议仅使用出现启发式规则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ea typeface="宋体" panose="02010600030101010101" pitchFamily="2" charset="-122"/>
              </a:rPr>
              <a:t>在不匹配之后，将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</a:t>
            </a:r>
            <a:r>
              <a:rPr lang="zh-CN" altLang="en-US" dirty="0">
                <a:ea typeface="宋体" panose="02010600030101010101" pitchFamily="2" charset="-122"/>
              </a:rPr>
              <a:t>对齐到模式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[0..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2]</a:t>
            </a:r>
            <a:r>
              <a:rPr lang="zh-CN" altLang="en-US" dirty="0">
                <a:ea typeface="宋体" panose="02010600030101010101" pitchFamily="2" charset="-122"/>
              </a:rPr>
              <a:t>中的最右出现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detective date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date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tea 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，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i="1" dirty="0">
              <a:ea typeface="宋体" panose="02010600030101010101" pitchFamily="2" charset="-122"/>
            </a:endParaRPr>
          </a:p>
          <a:p>
            <a:endParaRPr lang="zh-CN" altLang="en-US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graphicFrame>
        <p:nvGraphicFramePr>
          <p:cNvPr id="30723" name="内容占位符 30722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sp>
        <p:nvSpPr>
          <p:cNvPr id="3077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graphicFrame>
        <p:nvGraphicFramePr>
          <p:cNvPr id="30771" name="表格 30770"/>
          <p:cNvGraphicFramePr/>
          <p:nvPr/>
        </p:nvGraphicFramePr>
        <p:xfrm>
          <a:off x="457200" y="2570163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18" name="表格 30817"/>
          <p:cNvGraphicFramePr/>
          <p:nvPr/>
        </p:nvGraphicFramePr>
        <p:xfrm>
          <a:off x="457200" y="3616325"/>
          <a:ext cx="8229600" cy="742950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65" name="表格 30864"/>
          <p:cNvGraphicFramePr/>
          <p:nvPr/>
        </p:nvGraphicFramePr>
        <p:xfrm>
          <a:off x="457200" y="4733925"/>
          <a:ext cx="8229600" cy="742950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25" y="152400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525" y="257048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525" y="361632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280" y="473392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280" y="186690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280" y="291338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280" y="396049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525" y="507809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偏移表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在预处理中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计算大小为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|</a:t>
            </a:r>
            <a:r>
              <a:rPr lang="zh-CN" altLang="en-US" dirty="0">
                <a:ea typeface="宋体" panose="02010600030101010101" pitchFamily="2" charset="-122"/>
              </a:rPr>
              <a:t>的偏移表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] =4,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] =1,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] =2,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] =5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P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pappar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其偏移表是什么</a:t>
            </a:r>
            <a:r>
              <a:rPr lang="en-US" altLang="zh-CN" dirty="0">
                <a:ea typeface="宋体" panose="02010600030101010101" pitchFamily="2" charset="-122"/>
              </a:rPr>
              <a:t>?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533400" y="2209800"/>
          <a:ext cx="78724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3987800" imgH="457200" progId="Equation.DSMT4">
                  <p:embed/>
                </p:oleObj>
              </mc:Choice>
              <mc:Fallback>
                <p:oleObj name="" r:id="rId1" imgW="3987800" imgH="457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209800"/>
                        <a:ext cx="7872413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Boyer-Moore-Horspool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/>
          <p:nvPr/>
        </p:nvSpPr>
        <p:spPr>
          <a:xfrm>
            <a:off x="720725" y="1341438"/>
            <a:ext cx="8085138" cy="49117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BMH-Search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compute the shift table 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c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|-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shift[c] = m   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default values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k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-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shift[P[k]] = m – 1 - k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search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 – 1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start from the end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T[s+j] = P[j]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11   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- 1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12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&lt; 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13   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+ shift[T[s + m–1]]   // shift by last letter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14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字符串匹配问题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输入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i="1" dirty="0">
                <a:ea typeface="宋体" panose="02010600030101010101" pitchFamily="2" charset="-122"/>
              </a:rPr>
              <a:t>文本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at the thought of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= length(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) = 17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i="1" dirty="0">
                <a:ea typeface="宋体" panose="02010600030101010101" pitchFamily="2" charset="-122"/>
              </a:rPr>
              <a:t>模式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the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 = length(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) = 3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输出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i="1" dirty="0">
                <a:ea typeface="宋体" panose="02010600030101010101" pitchFamily="2" charset="-122"/>
              </a:rPr>
              <a:t>移动到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最小的整数 </a:t>
            </a:r>
            <a:r>
              <a:rPr lang="en-US" altLang="zh-CN" sz="2400" dirty="0">
                <a:ea typeface="宋体" panose="02010600030101010101" pitchFamily="2" charset="-122"/>
              </a:rPr>
              <a:t>(0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sz="2400" i="1" dirty="0"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ea typeface="宋体" panose="02010600030101010101" pitchFamily="2" charset="-122"/>
              </a:rPr>
              <a:t>满足 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..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+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1]</a:t>
            </a:r>
            <a:r>
              <a:rPr lang="en-US" altLang="zh-CN" sz="2400" i="1" dirty="0">
                <a:ea typeface="宋体" panose="02010600030101010101" pitchFamily="2" charset="-122"/>
              </a:rPr>
              <a:t> = P</a:t>
            </a:r>
            <a:r>
              <a:rPr lang="en-US" altLang="zh-CN" sz="2400" dirty="0">
                <a:ea typeface="宋体" panose="02010600030101010101" pitchFamily="2" charset="-122"/>
              </a:rPr>
              <a:t>[0 ..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1]. </a:t>
            </a:r>
            <a:r>
              <a:rPr lang="zh-CN" altLang="en-US" sz="2400" dirty="0">
                <a:ea typeface="宋体" panose="02010600030101010101" pitchFamily="2" charset="-122"/>
              </a:rPr>
              <a:t>返回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1, </a:t>
            </a:r>
            <a:r>
              <a:rPr lang="zh-CN" altLang="en-US" sz="2400" dirty="0">
                <a:ea typeface="宋体" panose="02010600030101010101" pitchFamily="2" charset="-122"/>
              </a:rPr>
              <a:t>如果不存在这样的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1365250" y="4892675"/>
            <a:ext cx="36528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0123    …       </a:t>
            </a:r>
            <a:r>
              <a:rPr lang="en-US" altLang="zh-CN" sz="2400" i="1" dirty="0">
                <a:latin typeface="Courier New" panose="02070309020205020404" pitchFamily="49" charset="0"/>
                <a:ea typeface="宋体" panose="02010600030101010101" pitchFamily="2" charset="-122"/>
              </a:rPr>
              <a:t>n-1</a:t>
            </a:r>
            <a:endParaRPr lang="en-US" altLang="zh-CN" sz="24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126" name="Text Box 5"/>
          <p:cNvSpPr txBox="1"/>
          <p:nvPr/>
        </p:nvSpPr>
        <p:spPr>
          <a:xfrm>
            <a:off x="1911350" y="6022975"/>
            <a:ext cx="7318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012</a:t>
            </a:r>
            <a:endParaRPr lang="en-US" altLang="zh-CN" sz="24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5127" name="Group 6"/>
          <p:cNvGrpSpPr/>
          <p:nvPr/>
        </p:nvGrpSpPr>
        <p:grpSpPr>
          <a:xfrm>
            <a:off x="1365250" y="5184775"/>
            <a:ext cx="3287713" cy="990600"/>
            <a:chOff x="860" y="3266"/>
            <a:chExt cx="2071" cy="624"/>
          </a:xfrm>
        </p:grpSpPr>
        <p:sp>
          <p:nvSpPr>
            <p:cNvPr id="5128" name="Text Box 7"/>
            <p:cNvSpPr txBox="1"/>
            <p:nvPr/>
          </p:nvSpPr>
          <p:spPr>
            <a:xfrm>
              <a:off x="860" y="3266"/>
              <a:ext cx="20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at the thought of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129" name="Rectangle 8"/>
            <p:cNvSpPr/>
            <p:nvPr/>
          </p:nvSpPr>
          <p:spPr>
            <a:xfrm>
              <a:off x="917" y="3322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0" name="Rectangle 9"/>
            <p:cNvSpPr/>
            <p:nvPr/>
          </p:nvSpPr>
          <p:spPr>
            <a:xfrm>
              <a:off x="917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Rectangle 10"/>
            <p:cNvSpPr/>
            <p:nvPr/>
          </p:nvSpPr>
          <p:spPr>
            <a:xfrm>
              <a:off x="1033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2" name="Rectangle 11"/>
            <p:cNvSpPr/>
            <p:nvPr/>
          </p:nvSpPr>
          <p:spPr>
            <a:xfrm>
              <a:off x="1149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3" name="Rectangle 12"/>
            <p:cNvSpPr/>
            <p:nvPr/>
          </p:nvSpPr>
          <p:spPr>
            <a:xfrm>
              <a:off x="1265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4" name="Rectangle 13"/>
            <p:cNvSpPr/>
            <p:nvPr/>
          </p:nvSpPr>
          <p:spPr>
            <a:xfrm>
              <a:off x="1381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5" name="Rectangle 14"/>
            <p:cNvSpPr/>
            <p:nvPr/>
          </p:nvSpPr>
          <p:spPr>
            <a:xfrm>
              <a:off x="1497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6" name="Rectangle 15"/>
            <p:cNvSpPr/>
            <p:nvPr/>
          </p:nvSpPr>
          <p:spPr>
            <a:xfrm>
              <a:off x="1613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7" name="Rectangle 16"/>
            <p:cNvSpPr/>
            <p:nvPr/>
          </p:nvSpPr>
          <p:spPr>
            <a:xfrm>
              <a:off x="1729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8" name="Rectangle 17"/>
            <p:cNvSpPr/>
            <p:nvPr/>
          </p:nvSpPr>
          <p:spPr>
            <a:xfrm>
              <a:off x="1845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9" name="Rectangle 18"/>
            <p:cNvSpPr/>
            <p:nvPr/>
          </p:nvSpPr>
          <p:spPr>
            <a:xfrm>
              <a:off x="1961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0" name="Rectangle 19"/>
            <p:cNvSpPr/>
            <p:nvPr/>
          </p:nvSpPr>
          <p:spPr>
            <a:xfrm>
              <a:off x="2077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1" name="Rectangle 20"/>
            <p:cNvSpPr/>
            <p:nvPr/>
          </p:nvSpPr>
          <p:spPr>
            <a:xfrm>
              <a:off x="2193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2" name="Rectangle 21"/>
            <p:cNvSpPr/>
            <p:nvPr/>
          </p:nvSpPr>
          <p:spPr>
            <a:xfrm>
              <a:off x="2309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3" name="Rectangle 22"/>
            <p:cNvSpPr/>
            <p:nvPr/>
          </p:nvSpPr>
          <p:spPr>
            <a:xfrm>
              <a:off x="2425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4" name="Rectangle 23"/>
            <p:cNvSpPr/>
            <p:nvPr/>
          </p:nvSpPr>
          <p:spPr>
            <a:xfrm>
              <a:off x="2541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5" name="Rectangle 24"/>
            <p:cNvSpPr/>
            <p:nvPr/>
          </p:nvSpPr>
          <p:spPr>
            <a:xfrm>
              <a:off x="2657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46" name="Group 25"/>
            <p:cNvGrpSpPr/>
            <p:nvPr/>
          </p:nvGrpSpPr>
          <p:grpSpPr>
            <a:xfrm>
              <a:off x="1208" y="3602"/>
              <a:ext cx="461" cy="288"/>
              <a:chOff x="860" y="3586"/>
              <a:chExt cx="461" cy="288"/>
            </a:xfrm>
          </p:grpSpPr>
          <p:sp>
            <p:nvSpPr>
              <p:cNvPr id="5152" name="Text Box 26"/>
              <p:cNvSpPr txBox="1"/>
              <p:nvPr/>
            </p:nvSpPr>
            <p:spPr>
              <a:xfrm>
                <a:off x="860" y="3586"/>
                <a:ext cx="46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the</a:t>
                </a:r>
                <a:endPara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3" name="Rectangle 27"/>
              <p:cNvSpPr/>
              <p:nvPr/>
            </p:nvSpPr>
            <p:spPr>
              <a:xfrm>
                <a:off x="917" y="3642"/>
                <a:ext cx="350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4" name="Rectangle 28"/>
              <p:cNvSpPr/>
              <p:nvPr/>
            </p:nvSpPr>
            <p:spPr>
              <a:xfrm>
                <a:off x="917" y="364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5" name="Rectangle 29"/>
              <p:cNvSpPr/>
              <p:nvPr/>
            </p:nvSpPr>
            <p:spPr>
              <a:xfrm>
                <a:off x="1033" y="3643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47" name="Line 30"/>
            <p:cNvSpPr/>
            <p:nvPr/>
          </p:nvSpPr>
          <p:spPr>
            <a:xfrm>
              <a:off x="932" y="3772"/>
              <a:ext cx="332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48" name="Text Box 31"/>
            <p:cNvSpPr txBox="1"/>
            <p:nvPr/>
          </p:nvSpPr>
          <p:spPr>
            <a:xfrm>
              <a:off x="902" y="3592"/>
              <a:ext cx="33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400" i="1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=3</a:t>
              </a:r>
              <a:endPara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9" name="Line 32"/>
            <p:cNvSpPr/>
            <p:nvPr/>
          </p:nvSpPr>
          <p:spPr>
            <a:xfrm>
              <a:off x="1325" y="3509"/>
              <a:ext cx="0" cy="15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0" name="Line 33"/>
            <p:cNvSpPr/>
            <p:nvPr/>
          </p:nvSpPr>
          <p:spPr>
            <a:xfrm>
              <a:off x="1437" y="3509"/>
              <a:ext cx="0" cy="15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1" name="Line 34"/>
            <p:cNvSpPr/>
            <p:nvPr/>
          </p:nvSpPr>
          <p:spPr>
            <a:xfrm>
              <a:off x="1553" y="3508"/>
              <a:ext cx="0" cy="15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BMH </a:t>
            </a:r>
            <a:r>
              <a:rPr lang="zh-CN" altLang="en-US" dirty="0">
                <a:ea typeface="宋体" panose="02010600030101010101" pitchFamily="2" charset="-122"/>
              </a:rPr>
              <a:t>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最坏情况运行时间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预处理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|+m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搜索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何种输入达到此界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总计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独立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在真实数据集合上很快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9.2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字符串查找数据结构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字符串的</a:t>
            </a:r>
            <a:r>
              <a:rPr lang="en-US" altLang="zh-CN" dirty="0">
                <a:ea typeface="宋体" panose="02010600030101010101" pitchFamily="2" charset="-122"/>
              </a:rPr>
              <a:t>ADT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字符串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ADT </a:t>
            </a:r>
            <a:r>
              <a:rPr lang="zh-CN" altLang="en-US" dirty="0">
                <a:ea typeface="宋体" panose="02010600030101010101" pitchFamily="2" charset="-122"/>
              </a:rPr>
              <a:t>存储字符串集合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search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查找集合中的字符串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insert</a:t>
            </a:r>
            <a:r>
              <a:rPr lang="en-US" altLang="zh-CN" dirty="0">
                <a:ea typeface="宋体" panose="02010600030101010101" pitchFamily="2" charset="-122"/>
              </a:rPr>
              <a:t>(x)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向集合中插入新的字符串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delete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从集合中删除等于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的字符串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假设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标记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个字符串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个字母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zh-CN" altLang="en-US" dirty="0">
                <a:ea typeface="宋体" panose="02010600030101010101" pitchFamily="2" charset="-122"/>
              </a:rPr>
              <a:t>的长度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字母表的大小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字符串的</a:t>
            </a:r>
            <a:r>
              <a:rPr lang="en-US" altLang="zh-CN" dirty="0">
                <a:ea typeface="宋体" panose="02010600030101010101" pitchFamily="2" charset="-122"/>
              </a:rPr>
              <a:t>BST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97850" cy="43434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可以使用二分查找树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ea typeface="宋体" panose="02010600030101010101" pitchFamily="2" charset="-122"/>
              </a:rPr>
              <a:t>一些性质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Keys </a:t>
            </a:r>
            <a:r>
              <a:rPr lang="zh-CN" altLang="en-US" dirty="0">
                <a:ea typeface="宋体" panose="02010600030101010101" pitchFamily="2" charset="-122"/>
              </a:rPr>
              <a:t>是变长的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很多字符串前缀相同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可以节约空间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考虑字符串的比较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查找长度为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的字符串的最坏时间是多少？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462088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Trie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存储字符串集合的数据结构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名字来源于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re</a:t>
            </a:r>
            <a:r>
              <a:rPr lang="en-US" altLang="zh-CN" i="1" dirty="0">
                <a:ea typeface="宋体" panose="02010600030101010101" pitchFamily="2" charset="-122"/>
              </a:rPr>
              <a:t>trie</a:t>
            </a:r>
            <a:r>
              <a:rPr lang="en-US" altLang="zh-CN" dirty="0">
                <a:ea typeface="宋体" panose="02010600030101010101" pitchFamily="2" charset="-122"/>
              </a:rPr>
              <a:t>val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假设每个字符串以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$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不在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中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结束  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37893" name="Group 4"/>
          <p:cNvGrpSpPr/>
          <p:nvPr/>
        </p:nvGrpSpPr>
        <p:grpSpPr>
          <a:xfrm>
            <a:off x="2286000" y="3014663"/>
            <a:ext cx="4046538" cy="2319337"/>
            <a:chOff x="1296" y="1848"/>
            <a:chExt cx="2549" cy="1461"/>
          </a:xfrm>
        </p:grpSpPr>
        <p:sp>
          <p:nvSpPr>
            <p:cNvPr id="37895" name="Oval 5"/>
            <p:cNvSpPr/>
            <p:nvPr/>
          </p:nvSpPr>
          <p:spPr>
            <a:xfrm>
              <a:off x="2264" y="189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896" name="AutoShape 6"/>
            <p:cNvCxnSpPr>
              <a:stCxn id="37895" idx="3"/>
              <a:endCxn id="37897" idx="7"/>
            </p:cNvCxnSpPr>
            <p:nvPr/>
          </p:nvCxnSpPr>
          <p:spPr>
            <a:xfrm flipH="1">
              <a:off x="2144" y="1963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897" name="Oval 7"/>
            <p:cNvSpPr/>
            <p:nvPr/>
          </p:nvSpPr>
          <p:spPr>
            <a:xfrm>
              <a:off x="2080" y="207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Oval 8"/>
            <p:cNvSpPr/>
            <p:nvPr/>
          </p:nvSpPr>
          <p:spPr>
            <a:xfrm>
              <a:off x="2505" y="207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Text Box 9"/>
            <p:cNvSpPr txBox="1"/>
            <p:nvPr/>
          </p:nvSpPr>
          <p:spPr>
            <a:xfrm>
              <a:off x="2070" y="1865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0" name="AutoShape 10"/>
            <p:cNvCxnSpPr>
              <a:stCxn id="37898" idx="1"/>
              <a:endCxn id="37895" idx="5"/>
            </p:cNvCxnSpPr>
            <p:nvPr/>
          </p:nvCxnSpPr>
          <p:spPr>
            <a:xfrm flipH="1" flipV="1">
              <a:off x="2328" y="1963"/>
              <a:ext cx="188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1" name="Text Box 11"/>
            <p:cNvSpPr txBox="1"/>
            <p:nvPr/>
          </p:nvSpPr>
          <p:spPr>
            <a:xfrm>
              <a:off x="2367" y="1848"/>
              <a:ext cx="1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Oval 12"/>
            <p:cNvSpPr/>
            <p:nvPr/>
          </p:nvSpPr>
          <p:spPr>
            <a:xfrm>
              <a:off x="1891" y="226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3" name="AutoShape 13"/>
            <p:cNvCxnSpPr>
              <a:stCxn id="37902" idx="3"/>
              <a:endCxn id="37904" idx="7"/>
            </p:cNvCxnSpPr>
            <p:nvPr/>
          </p:nvCxnSpPr>
          <p:spPr>
            <a:xfrm flipH="1">
              <a:off x="1771" y="2337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4" name="Oval 14"/>
            <p:cNvSpPr/>
            <p:nvPr/>
          </p:nvSpPr>
          <p:spPr>
            <a:xfrm>
              <a:off x="1707" y="244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Oval 15"/>
            <p:cNvSpPr/>
            <p:nvPr/>
          </p:nvSpPr>
          <p:spPr>
            <a:xfrm>
              <a:off x="2115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6" name="AutoShape 16"/>
            <p:cNvCxnSpPr>
              <a:stCxn id="37897" idx="3"/>
              <a:endCxn id="37902" idx="7"/>
            </p:cNvCxnSpPr>
            <p:nvPr/>
          </p:nvCxnSpPr>
          <p:spPr>
            <a:xfrm flipH="1">
              <a:off x="1955" y="2143"/>
              <a:ext cx="136" cy="13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7" name="Oval 17"/>
            <p:cNvSpPr/>
            <p:nvPr/>
          </p:nvSpPr>
          <p:spPr>
            <a:xfrm>
              <a:off x="2624" y="278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Oval 18"/>
            <p:cNvSpPr/>
            <p:nvPr/>
          </p:nvSpPr>
          <p:spPr>
            <a:xfrm>
              <a:off x="1512" y="263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Oval 19"/>
            <p:cNvSpPr/>
            <p:nvPr/>
          </p:nvSpPr>
          <p:spPr>
            <a:xfrm>
              <a:off x="1328" y="281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0" name="AutoShape 20"/>
            <p:cNvCxnSpPr>
              <a:stCxn id="37904" idx="3"/>
              <a:endCxn id="37908" idx="7"/>
            </p:cNvCxnSpPr>
            <p:nvPr/>
          </p:nvCxnSpPr>
          <p:spPr>
            <a:xfrm flipH="1">
              <a:off x="1576" y="2517"/>
              <a:ext cx="142" cy="1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1" name="AutoShape 21"/>
            <p:cNvCxnSpPr>
              <a:stCxn id="37908" idx="3"/>
              <a:endCxn id="37909" idx="7"/>
            </p:cNvCxnSpPr>
            <p:nvPr/>
          </p:nvCxnSpPr>
          <p:spPr>
            <a:xfrm flipH="1">
              <a:off x="1392" y="2700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2" name="AutoShape 22"/>
            <p:cNvCxnSpPr>
              <a:stCxn id="37897" idx="4"/>
              <a:endCxn id="37905" idx="0"/>
            </p:cNvCxnSpPr>
            <p:nvPr/>
          </p:nvCxnSpPr>
          <p:spPr>
            <a:xfrm>
              <a:off x="2118" y="2154"/>
              <a:ext cx="35" cy="17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3" name="Oval 23"/>
            <p:cNvSpPr/>
            <p:nvPr/>
          </p:nvSpPr>
          <p:spPr>
            <a:xfrm>
              <a:off x="2061" y="260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Oval 24"/>
            <p:cNvSpPr/>
            <p:nvPr/>
          </p:nvSpPr>
          <p:spPr>
            <a:xfrm>
              <a:off x="2042" y="283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5" name="AutoShape 25"/>
            <p:cNvCxnSpPr>
              <a:stCxn id="37905" idx="4"/>
              <a:endCxn id="37913" idx="0"/>
            </p:cNvCxnSpPr>
            <p:nvPr/>
          </p:nvCxnSpPr>
          <p:spPr>
            <a:xfrm flipH="1">
              <a:off x="2099" y="2416"/>
              <a:ext cx="54" cy="17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6" name="AutoShape 26"/>
            <p:cNvCxnSpPr>
              <a:stCxn id="37913" idx="4"/>
              <a:endCxn id="37914" idx="0"/>
            </p:cNvCxnSpPr>
            <p:nvPr/>
          </p:nvCxnSpPr>
          <p:spPr>
            <a:xfrm flipH="1">
              <a:off x="2080" y="2679"/>
              <a:ext cx="19" cy="15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7" name="Oval 27"/>
            <p:cNvSpPr/>
            <p:nvPr/>
          </p:nvSpPr>
          <p:spPr>
            <a:xfrm>
              <a:off x="2361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8" name="AutoShape 28"/>
            <p:cNvCxnSpPr>
              <a:stCxn id="37897" idx="5"/>
              <a:endCxn id="37917" idx="0"/>
            </p:cNvCxnSpPr>
            <p:nvPr/>
          </p:nvCxnSpPr>
          <p:spPr>
            <a:xfrm>
              <a:off x="2144" y="2143"/>
              <a:ext cx="255" cy="18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9" name="Oval 29"/>
            <p:cNvSpPr/>
            <p:nvPr/>
          </p:nvSpPr>
          <p:spPr>
            <a:xfrm>
              <a:off x="2377" y="260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0" name="Oval 30"/>
            <p:cNvSpPr/>
            <p:nvPr/>
          </p:nvSpPr>
          <p:spPr>
            <a:xfrm>
              <a:off x="2396" y="285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1" name="AutoShape 31"/>
            <p:cNvCxnSpPr>
              <a:stCxn id="37917" idx="4"/>
              <a:endCxn id="37919" idx="0"/>
            </p:cNvCxnSpPr>
            <p:nvPr/>
          </p:nvCxnSpPr>
          <p:spPr>
            <a:xfrm>
              <a:off x="2399" y="2416"/>
              <a:ext cx="16" cy="18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22" name="AutoShape 32"/>
            <p:cNvCxnSpPr>
              <a:stCxn id="37919" idx="4"/>
              <a:endCxn id="37920" idx="0"/>
            </p:cNvCxnSpPr>
            <p:nvPr/>
          </p:nvCxnSpPr>
          <p:spPr>
            <a:xfrm>
              <a:off x="2415" y="2684"/>
              <a:ext cx="19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3" name="Oval 33"/>
            <p:cNvSpPr/>
            <p:nvPr/>
          </p:nvSpPr>
          <p:spPr>
            <a:xfrm>
              <a:off x="2417" y="310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4" name="AutoShape 34"/>
            <p:cNvCxnSpPr>
              <a:stCxn id="37920" idx="4"/>
              <a:endCxn id="37923" idx="0"/>
            </p:cNvCxnSpPr>
            <p:nvPr/>
          </p:nvCxnSpPr>
          <p:spPr>
            <a:xfrm>
              <a:off x="2434" y="2935"/>
              <a:ext cx="21" cy="1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5" name="Oval 35"/>
            <p:cNvSpPr/>
            <p:nvPr/>
          </p:nvSpPr>
          <p:spPr>
            <a:xfrm>
              <a:off x="2754" y="2263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6" name="AutoShape 36"/>
            <p:cNvCxnSpPr>
              <a:stCxn id="37925" idx="5"/>
              <a:endCxn id="37927" idx="1"/>
            </p:cNvCxnSpPr>
            <p:nvPr/>
          </p:nvCxnSpPr>
          <p:spPr>
            <a:xfrm>
              <a:off x="2818" y="2331"/>
              <a:ext cx="168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7" name="Oval 37"/>
            <p:cNvSpPr/>
            <p:nvPr/>
          </p:nvSpPr>
          <p:spPr>
            <a:xfrm>
              <a:off x="2975" y="245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8" name="AutoShape 38"/>
            <p:cNvCxnSpPr>
              <a:stCxn id="37898" idx="5"/>
              <a:endCxn id="37925" idx="1"/>
            </p:cNvCxnSpPr>
            <p:nvPr/>
          </p:nvCxnSpPr>
          <p:spPr>
            <a:xfrm>
              <a:off x="2569" y="2144"/>
              <a:ext cx="196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9" name="Oval 39"/>
            <p:cNvSpPr/>
            <p:nvPr/>
          </p:nvSpPr>
          <p:spPr>
            <a:xfrm>
              <a:off x="3171" y="265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0" name="Oval 40"/>
            <p:cNvSpPr/>
            <p:nvPr/>
          </p:nvSpPr>
          <p:spPr>
            <a:xfrm>
              <a:off x="2767" y="302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1" name="AutoShape 41"/>
            <p:cNvCxnSpPr>
              <a:stCxn id="37927" idx="5"/>
              <a:endCxn id="37929" idx="1"/>
            </p:cNvCxnSpPr>
            <p:nvPr/>
          </p:nvCxnSpPr>
          <p:spPr>
            <a:xfrm>
              <a:off x="3039" y="2518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2" name="Oval 42"/>
            <p:cNvSpPr/>
            <p:nvPr/>
          </p:nvSpPr>
          <p:spPr>
            <a:xfrm>
              <a:off x="2884" y="27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3" name="Oval 43"/>
            <p:cNvSpPr/>
            <p:nvPr/>
          </p:nvSpPr>
          <p:spPr>
            <a:xfrm>
              <a:off x="3352" y="28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4" name="AutoShape 44"/>
            <p:cNvCxnSpPr>
              <a:stCxn id="37933" idx="5"/>
              <a:endCxn id="37935" idx="1"/>
            </p:cNvCxnSpPr>
            <p:nvPr/>
          </p:nvCxnSpPr>
          <p:spPr>
            <a:xfrm>
              <a:off x="3416" y="2912"/>
              <a:ext cx="152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5" name="Oval 45"/>
            <p:cNvSpPr/>
            <p:nvPr/>
          </p:nvSpPr>
          <p:spPr>
            <a:xfrm>
              <a:off x="3557" y="303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6" name="AutoShape 46"/>
            <p:cNvCxnSpPr>
              <a:stCxn id="37929" idx="5"/>
              <a:endCxn id="37933" idx="1"/>
            </p:cNvCxnSpPr>
            <p:nvPr/>
          </p:nvCxnSpPr>
          <p:spPr>
            <a:xfrm>
              <a:off x="3235" y="2722"/>
              <a:ext cx="128" cy="12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7" name="Oval 47"/>
            <p:cNvSpPr/>
            <p:nvPr/>
          </p:nvSpPr>
          <p:spPr>
            <a:xfrm>
              <a:off x="3753" y="323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8" name="AutoShape 48"/>
            <p:cNvCxnSpPr>
              <a:stCxn id="37935" idx="5"/>
              <a:endCxn id="37937" idx="1"/>
            </p:cNvCxnSpPr>
            <p:nvPr/>
          </p:nvCxnSpPr>
          <p:spPr>
            <a:xfrm>
              <a:off x="3621" y="3099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39" name="AutoShape 49"/>
            <p:cNvCxnSpPr>
              <a:stCxn id="37919" idx="5"/>
              <a:endCxn id="37907" idx="1"/>
            </p:cNvCxnSpPr>
            <p:nvPr/>
          </p:nvCxnSpPr>
          <p:spPr>
            <a:xfrm>
              <a:off x="2441" y="2673"/>
              <a:ext cx="194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40" name="AutoShape 50"/>
            <p:cNvCxnSpPr>
              <a:stCxn id="37907" idx="5"/>
              <a:endCxn id="37930" idx="0"/>
            </p:cNvCxnSpPr>
            <p:nvPr/>
          </p:nvCxnSpPr>
          <p:spPr>
            <a:xfrm>
              <a:off x="2688" y="2854"/>
              <a:ext cx="117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41" name="AutoShape 51"/>
            <p:cNvCxnSpPr>
              <a:stCxn id="37927" idx="3"/>
              <a:endCxn id="37932" idx="0"/>
            </p:cNvCxnSpPr>
            <p:nvPr/>
          </p:nvCxnSpPr>
          <p:spPr>
            <a:xfrm flipH="1">
              <a:off x="2922" y="2518"/>
              <a:ext cx="64" cy="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42" name="Text Box 52"/>
            <p:cNvSpPr txBox="1"/>
            <p:nvPr/>
          </p:nvSpPr>
          <p:spPr>
            <a:xfrm>
              <a:off x="1872" y="2044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3" name="Text Box 53"/>
            <p:cNvSpPr txBox="1"/>
            <p:nvPr/>
          </p:nvSpPr>
          <p:spPr>
            <a:xfrm>
              <a:off x="1680" y="2231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4" name="Text Box 54"/>
            <p:cNvSpPr txBox="1"/>
            <p:nvPr/>
          </p:nvSpPr>
          <p:spPr>
            <a:xfrm>
              <a:off x="1536" y="2400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5" name="Text Box 55"/>
            <p:cNvSpPr txBox="1"/>
            <p:nvPr/>
          </p:nvSpPr>
          <p:spPr>
            <a:xfrm>
              <a:off x="1296" y="2572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6" name="Text Box 56"/>
            <p:cNvSpPr txBox="1"/>
            <p:nvPr/>
          </p:nvSpPr>
          <p:spPr>
            <a:xfrm>
              <a:off x="2008" y="216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7" name="Text Box 57"/>
            <p:cNvSpPr txBox="1"/>
            <p:nvPr/>
          </p:nvSpPr>
          <p:spPr>
            <a:xfrm>
              <a:off x="1964" y="2381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8" name="Text Box 58"/>
            <p:cNvSpPr txBox="1"/>
            <p:nvPr/>
          </p:nvSpPr>
          <p:spPr>
            <a:xfrm>
              <a:off x="1920" y="264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9" name="Text Box 59"/>
            <p:cNvSpPr txBox="1"/>
            <p:nvPr/>
          </p:nvSpPr>
          <p:spPr>
            <a:xfrm>
              <a:off x="2204" y="206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0" name="Text Box 60"/>
            <p:cNvSpPr txBox="1"/>
            <p:nvPr/>
          </p:nvSpPr>
          <p:spPr>
            <a:xfrm>
              <a:off x="2297" y="240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1" name="Text Box 61"/>
            <p:cNvSpPr txBox="1"/>
            <p:nvPr/>
          </p:nvSpPr>
          <p:spPr>
            <a:xfrm>
              <a:off x="2297" y="2668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k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2" name="Text Box 62"/>
            <p:cNvSpPr txBox="1"/>
            <p:nvPr/>
          </p:nvSpPr>
          <p:spPr>
            <a:xfrm>
              <a:off x="2299" y="2908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3" name="Text Box 63"/>
            <p:cNvSpPr txBox="1"/>
            <p:nvPr/>
          </p:nvSpPr>
          <p:spPr>
            <a:xfrm>
              <a:off x="2587" y="286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4" name="Text Box 64"/>
            <p:cNvSpPr txBox="1"/>
            <p:nvPr/>
          </p:nvSpPr>
          <p:spPr>
            <a:xfrm>
              <a:off x="2496" y="2572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5" name="Text Box 65"/>
            <p:cNvSpPr txBox="1"/>
            <p:nvPr/>
          </p:nvSpPr>
          <p:spPr>
            <a:xfrm>
              <a:off x="2635" y="204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6" name="Text Box 66"/>
            <p:cNvSpPr txBox="1"/>
            <p:nvPr/>
          </p:nvSpPr>
          <p:spPr>
            <a:xfrm>
              <a:off x="2875" y="223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7" name="Text Box 67"/>
            <p:cNvSpPr txBox="1"/>
            <p:nvPr/>
          </p:nvSpPr>
          <p:spPr>
            <a:xfrm>
              <a:off x="3072" y="2428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8" name="Text Box 68"/>
            <p:cNvSpPr txBox="1"/>
            <p:nvPr/>
          </p:nvSpPr>
          <p:spPr>
            <a:xfrm>
              <a:off x="3264" y="2620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9" name="Text Box 69"/>
            <p:cNvSpPr txBox="1"/>
            <p:nvPr/>
          </p:nvSpPr>
          <p:spPr>
            <a:xfrm>
              <a:off x="3451" y="281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60" name="Text Box 70"/>
            <p:cNvSpPr txBox="1"/>
            <p:nvPr/>
          </p:nvSpPr>
          <p:spPr>
            <a:xfrm>
              <a:off x="2784" y="249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61" name="Text Box 71"/>
            <p:cNvSpPr txBox="1"/>
            <p:nvPr/>
          </p:nvSpPr>
          <p:spPr>
            <a:xfrm>
              <a:off x="3648" y="300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4" name="Rectangle 72"/>
          <p:cNvSpPr/>
          <p:nvPr/>
        </p:nvSpPr>
        <p:spPr>
          <a:xfrm>
            <a:off x="685800" y="5419725"/>
            <a:ext cx="8337550" cy="1133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rPr>
              <a:t>字符串集合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: {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Tries II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b="1" i="1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的性质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多路树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每个结点有从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个儿子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每条边有一个字母做标记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每个叶子结点存储字符串，这个字符串是从根到叶子所有字符的连接</a:t>
            </a:r>
            <a:r>
              <a:rPr lang="en-US" altLang="zh-CN" dirty="0">
                <a:ea typeface="宋体" panose="02010600030101010101" pitchFamily="2" charset="-122"/>
              </a:rPr>
              <a:t>.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的搜索和插入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457200" y="2860675"/>
            <a:ext cx="8229600" cy="868363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ea typeface="宋体" panose="02010600030101010101" pitchFamily="2" charset="-122"/>
              </a:rPr>
              <a:t>搜索算法沿着树向下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ea typeface="宋体" panose="02010600030101010101" pitchFamily="2" charset="-122"/>
              </a:rPr>
              <a:t>Trie-Search(</a:t>
            </a:r>
            <a:r>
              <a:rPr lang="en-US" altLang="zh-CN" sz="2800" i="1" dirty="0">
                <a:ea typeface="宋体" panose="02010600030101010101" pitchFamily="2" charset="-122"/>
              </a:rPr>
              <a:t>root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[0..</a:t>
            </a:r>
            <a:r>
              <a:rPr lang="en-US" altLang="zh-CN" sz="2800" i="1" dirty="0"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])</a:t>
            </a:r>
            <a:r>
              <a:rPr lang="zh-CN" altLang="en-US" sz="2800" dirty="0">
                <a:ea typeface="宋体" panose="02010600030101010101" pitchFamily="2" charset="-122"/>
              </a:rPr>
              <a:t>搜索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9941" name="Rectangle 4"/>
          <p:cNvSpPr/>
          <p:nvPr/>
        </p:nvSpPr>
        <p:spPr>
          <a:xfrm>
            <a:off x="708025" y="1528763"/>
            <a:ext cx="8131175" cy="1290637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Trie-Search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P[k..m])  //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inserts string P into t</a:t>
            </a:r>
            <a:endParaRPr lang="en-US" altLang="zh-CN" sz="20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(P[k])=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Trie-Search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P[k+1..m])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42" name="Rectangle 5"/>
          <p:cNvSpPr/>
          <p:nvPr/>
        </p:nvSpPr>
        <p:spPr>
          <a:xfrm>
            <a:off x="685800" y="5867400"/>
            <a:ext cx="833755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如何执行删除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?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6"/>
          <p:cNvSpPr/>
          <p:nvPr/>
        </p:nvSpPr>
        <p:spPr>
          <a:xfrm>
            <a:off x="685800" y="3967163"/>
            <a:ext cx="8131175" cy="1595437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Trie-Insert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P[k..m])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not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//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otherwise P is already present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(P[k])=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   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Create a new child of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and a “branch” starting   						with that chlid and storing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P[k..m]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Trie-Insert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P[k+1..m])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41987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41988" name="椭圆 4"/>
          <p:cNvSpPr/>
          <p:nvPr/>
        </p:nvSpPr>
        <p:spPr>
          <a:xfrm>
            <a:off x="2438400" y="22098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stCxn id="41988" idx="3"/>
          </p:cNvCxnSpPr>
          <p:nvPr/>
        </p:nvCxnSpPr>
        <p:spPr>
          <a:xfrm flipH="1">
            <a:off x="2286000" y="2339975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" name="椭圆 7"/>
          <p:cNvSpPr/>
          <p:nvPr/>
        </p:nvSpPr>
        <p:spPr>
          <a:xfrm>
            <a:off x="2208213" y="2568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>
            <a:stCxn id="8" idx="3"/>
          </p:cNvCxnSpPr>
          <p:nvPr/>
        </p:nvCxnSpPr>
        <p:spPr>
          <a:xfrm flipH="1">
            <a:off x="2055813" y="2698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0" name="椭圆 9"/>
          <p:cNvSpPr/>
          <p:nvPr/>
        </p:nvSpPr>
        <p:spPr>
          <a:xfrm>
            <a:off x="1903413" y="2949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1" name="直接连接符 10"/>
          <p:cNvCxnSpPr>
            <a:stCxn id="10" idx="3"/>
          </p:cNvCxnSpPr>
          <p:nvPr/>
        </p:nvCxnSpPr>
        <p:spPr>
          <a:xfrm flipH="1">
            <a:off x="1751013" y="3079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2" name="椭圆 11"/>
          <p:cNvSpPr/>
          <p:nvPr/>
        </p:nvSpPr>
        <p:spPr>
          <a:xfrm>
            <a:off x="1633538" y="3330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>
            <a:stCxn id="12" idx="3"/>
          </p:cNvCxnSpPr>
          <p:nvPr/>
        </p:nvCxnSpPr>
        <p:spPr>
          <a:xfrm flipH="1">
            <a:off x="1481138" y="3460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4" name="椭圆 13"/>
          <p:cNvSpPr/>
          <p:nvPr/>
        </p:nvSpPr>
        <p:spPr>
          <a:xfrm>
            <a:off x="1404938" y="3711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5" name="直接连接符 14"/>
          <p:cNvCxnSpPr>
            <a:stCxn id="14" idx="3"/>
          </p:cNvCxnSpPr>
          <p:nvPr/>
        </p:nvCxnSpPr>
        <p:spPr>
          <a:xfrm flipH="1">
            <a:off x="1252538" y="3841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6" name="椭圆 15"/>
          <p:cNvSpPr/>
          <p:nvPr/>
        </p:nvSpPr>
        <p:spPr>
          <a:xfrm>
            <a:off x="1136650" y="40846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9450" y="3448050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9125" y="259556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e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7500" y="29575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7313" y="3316288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r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0613" y="3754438"/>
            <a:ext cx="280987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590800" y="2355850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6" name="椭圆 25"/>
          <p:cNvSpPr/>
          <p:nvPr/>
        </p:nvSpPr>
        <p:spPr>
          <a:xfrm>
            <a:off x="2808288" y="255905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927350" y="2676525"/>
            <a:ext cx="250825" cy="21431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8" name="椭圆 27"/>
          <p:cNvSpPr/>
          <p:nvPr/>
        </p:nvSpPr>
        <p:spPr>
          <a:xfrm>
            <a:off x="3144838" y="28813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251200" y="3009900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0" name="椭圆 29"/>
          <p:cNvSpPr/>
          <p:nvPr/>
        </p:nvSpPr>
        <p:spPr>
          <a:xfrm>
            <a:off x="3468688" y="321468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587750" y="3363913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2" name="椭圆 31"/>
          <p:cNvSpPr/>
          <p:nvPr/>
        </p:nvSpPr>
        <p:spPr>
          <a:xfrm>
            <a:off x="3803650" y="35687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956050" y="3709988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4" name="椭圆 33"/>
          <p:cNvSpPr/>
          <p:nvPr/>
        </p:nvSpPr>
        <p:spPr>
          <a:xfrm>
            <a:off x="4173538" y="39147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325938" y="4022725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椭圆 35"/>
          <p:cNvSpPr/>
          <p:nvPr/>
        </p:nvSpPr>
        <p:spPr>
          <a:xfrm>
            <a:off x="4543425" y="42275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662488" y="4370388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8" name="椭圆 37"/>
          <p:cNvSpPr/>
          <p:nvPr/>
        </p:nvSpPr>
        <p:spPr>
          <a:xfrm>
            <a:off x="4878388" y="45751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0" name="直接连接符 39"/>
          <p:cNvCxnSpPr>
            <a:stCxn id="8" idx="4"/>
          </p:cNvCxnSpPr>
          <p:nvPr/>
        </p:nvCxnSpPr>
        <p:spPr>
          <a:xfrm>
            <a:off x="2284413" y="2720975"/>
            <a:ext cx="19050" cy="2286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2" name="椭圆 41"/>
          <p:cNvSpPr/>
          <p:nvPr/>
        </p:nvSpPr>
        <p:spPr>
          <a:xfrm>
            <a:off x="2233613" y="295275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338388" y="2679700"/>
            <a:ext cx="312737" cy="2444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6" name="椭圆 45"/>
          <p:cNvSpPr/>
          <p:nvPr/>
        </p:nvSpPr>
        <p:spPr>
          <a:xfrm>
            <a:off x="2603500" y="29194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2273300" y="3092450"/>
            <a:ext cx="20638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9" name="椭圆 48"/>
          <p:cNvSpPr/>
          <p:nvPr/>
        </p:nvSpPr>
        <p:spPr>
          <a:xfrm>
            <a:off x="2171700" y="33385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2214563" y="3465513"/>
            <a:ext cx="20637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51" name="椭圆 50"/>
          <p:cNvSpPr/>
          <p:nvPr/>
        </p:nvSpPr>
        <p:spPr>
          <a:xfrm>
            <a:off x="2112963" y="3711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693988" y="3052763"/>
            <a:ext cx="57150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53" name="椭圆 52"/>
          <p:cNvSpPr/>
          <p:nvPr/>
        </p:nvSpPr>
        <p:spPr>
          <a:xfrm>
            <a:off x="2708275" y="33178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693988" y="3444875"/>
            <a:ext cx="84137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59" name="椭圆 58"/>
          <p:cNvSpPr/>
          <p:nvPr/>
        </p:nvSpPr>
        <p:spPr>
          <a:xfrm>
            <a:off x="2584450" y="36861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2609850" y="3849688"/>
            <a:ext cx="31750" cy="2794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2" name="椭圆 61"/>
          <p:cNvSpPr/>
          <p:nvPr/>
        </p:nvSpPr>
        <p:spPr>
          <a:xfrm>
            <a:off x="2508250" y="41052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846388" y="3452813"/>
            <a:ext cx="131762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5" name="椭圆 64"/>
          <p:cNvSpPr/>
          <p:nvPr/>
        </p:nvSpPr>
        <p:spPr>
          <a:xfrm>
            <a:off x="2905125" y="367188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017838" y="3825875"/>
            <a:ext cx="131762" cy="25876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7" name="椭圆 66"/>
          <p:cNvSpPr/>
          <p:nvPr/>
        </p:nvSpPr>
        <p:spPr>
          <a:xfrm>
            <a:off x="3076575" y="404495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3452813" y="3357563"/>
            <a:ext cx="84137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9" name="椭圆 68"/>
          <p:cNvSpPr/>
          <p:nvPr/>
        </p:nvSpPr>
        <p:spPr>
          <a:xfrm>
            <a:off x="3336925" y="36195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09788" y="2713038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i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043113" y="30876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189163" y="2260600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b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409825" y="2590800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741613" y="3005138"/>
            <a:ext cx="280987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79725" y="3400425"/>
            <a:ext cx="23495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00375" y="3787775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30475" y="3373438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k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374900" y="38496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627313" y="2214563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s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000375" y="2562225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375025" y="28971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n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86175" y="3263900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273425" y="33416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014788" y="3616325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429125" y="38719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y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738688" y="4251325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2055" name="文本框 89"/>
          <p:cNvSpPr txBox="1"/>
          <p:nvPr/>
        </p:nvSpPr>
        <p:spPr>
          <a:xfrm>
            <a:off x="546100" y="1508125"/>
            <a:ext cx="75596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Verdana" panose="020B0604030504040204" pitchFamily="34" charset="0"/>
                <a:ea typeface="宋体" panose="02010600030101010101" pitchFamily="2" charset="-122"/>
              </a:rPr>
              <a:t>字符串集合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: {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endParaRPr lang="en-US" altLang="zh-CN" sz="24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2" grpId="0" bldLvl="0" animBg="1"/>
      <p:bldP spid="14" grpId="0" bldLvl="0" animBg="1"/>
      <p:bldP spid="16" grpId="0" bldLvl="0" animBg="1"/>
      <p:bldP spid="17" grpId="0"/>
      <p:bldP spid="18" grpId="0"/>
      <p:bldP spid="19" grpId="0"/>
      <p:bldP spid="21" grpId="0"/>
      <p:bldP spid="22" grpId="0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6" grpId="0" bldLvl="0" animBg="1"/>
      <p:bldP spid="38" grpId="0" bldLvl="0" animBg="1"/>
      <p:bldP spid="42" grpId="0" bldLvl="0" animBg="1"/>
      <p:bldP spid="46" grpId="0" bldLvl="0" animBg="1"/>
      <p:bldP spid="49" grpId="0" bldLvl="0" animBg="1"/>
      <p:bldP spid="51" grpId="0" bldLvl="0" animBg="1"/>
      <p:bldP spid="53" grpId="0" bldLvl="0" animBg="1"/>
      <p:bldP spid="59" grpId="0" bldLvl="0" animBg="1"/>
      <p:bldP spid="62" grpId="0" bldLvl="0" animBg="1"/>
      <p:bldP spid="65" grpId="0" bldLvl="0" animBg="1"/>
      <p:bldP spid="67" grpId="0" bldLvl="0" animBg="1"/>
      <p:bldP spid="69" grpId="0" bldLvl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43011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11388" y="253682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3" name="直接连接符 5"/>
          <p:cNvCxnSpPr>
            <a:stCxn id="5" idx="3"/>
          </p:cNvCxnSpPr>
          <p:nvPr/>
        </p:nvCxnSpPr>
        <p:spPr>
          <a:xfrm flipH="1">
            <a:off x="2058988" y="266700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7" name="椭圆 6"/>
          <p:cNvSpPr/>
          <p:nvPr/>
        </p:nvSpPr>
        <p:spPr>
          <a:xfrm>
            <a:off x="1981200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5" name="直接连接符 7"/>
          <p:cNvCxnSpPr>
            <a:stCxn id="7" idx="3"/>
          </p:cNvCxnSpPr>
          <p:nvPr/>
        </p:nvCxnSpPr>
        <p:spPr>
          <a:xfrm flipH="1">
            <a:off x="1828800" y="3025775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16" name="椭圆 8"/>
          <p:cNvSpPr/>
          <p:nvPr/>
        </p:nvSpPr>
        <p:spPr>
          <a:xfrm>
            <a:off x="1676400" y="3276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7" name="直接连接符 9"/>
          <p:cNvCxnSpPr>
            <a:stCxn id="43016" idx="3"/>
          </p:cNvCxnSpPr>
          <p:nvPr/>
        </p:nvCxnSpPr>
        <p:spPr>
          <a:xfrm flipH="1">
            <a:off x="1524000" y="3406775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18" name="椭圆 10"/>
          <p:cNvSpPr/>
          <p:nvPr/>
        </p:nvSpPr>
        <p:spPr>
          <a:xfrm>
            <a:off x="1404938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9" name="直接连接符 11"/>
          <p:cNvCxnSpPr>
            <a:stCxn id="43018" idx="3"/>
          </p:cNvCxnSpPr>
          <p:nvPr/>
        </p:nvCxnSpPr>
        <p:spPr>
          <a:xfrm flipH="1">
            <a:off x="1252538" y="3787775"/>
            <a:ext cx="176212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20" name="椭圆 12"/>
          <p:cNvSpPr/>
          <p:nvPr/>
        </p:nvSpPr>
        <p:spPr>
          <a:xfrm>
            <a:off x="1176338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21" name="直接连接符 13"/>
          <p:cNvCxnSpPr>
            <a:stCxn id="43020" idx="3"/>
          </p:cNvCxnSpPr>
          <p:nvPr/>
        </p:nvCxnSpPr>
        <p:spPr>
          <a:xfrm flipH="1">
            <a:off x="1023938" y="4168775"/>
            <a:ext cx="176212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22" name="椭圆 14"/>
          <p:cNvSpPr/>
          <p:nvPr/>
        </p:nvSpPr>
        <p:spPr>
          <a:xfrm>
            <a:off x="909638" y="441166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23" name="文本框 15"/>
          <p:cNvSpPr txBox="1"/>
          <p:nvPr/>
        </p:nvSpPr>
        <p:spPr>
          <a:xfrm>
            <a:off x="1722438" y="3775075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4" name="文本框 16"/>
          <p:cNvSpPr txBox="1"/>
          <p:nvPr/>
        </p:nvSpPr>
        <p:spPr>
          <a:xfrm>
            <a:off x="1662113" y="29225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e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5" name="文本框 17"/>
          <p:cNvSpPr txBox="1"/>
          <p:nvPr/>
        </p:nvSpPr>
        <p:spPr>
          <a:xfrm>
            <a:off x="1360488" y="3284538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6" name="文本框 18"/>
          <p:cNvSpPr txBox="1"/>
          <p:nvPr/>
        </p:nvSpPr>
        <p:spPr>
          <a:xfrm>
            <a:off x="1130300" y="36433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r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7" name="文本框 19"/>
          <p:cNvSpPr txBox="1"/>
          <p:nvPr/>
        </p:nvSpPr>
        <p:spPr>
          <a:xfrm>
            <a:off x="863600" y="408146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cxnSp>
        <p:nvCxnSpPr>
          <p:cNvPr id="43028" name="直接连接符 20"/>
          <p:cNvCxnSpPr/>
          <p:nvPr/>
        </p:nvCxnSpPr>
        <p:spPr>
          <a:xfrm>
            <a:off x="2363788" y="2682875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2" name="椭圆 21"/>
          <p:cNvSpPr/>
          <p:nvPr/>
        </p:nvSpPr>
        <p:spPr>
          <a:xfrm>
            <a:off x="2581275" y="288766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30" name="直接连接符 22"/>
          <p:cNvCxnSpPr/>
          <p:nvPr/>
        </p:nvCxnSpPr>
        <p:spPr>
          <a:xfrm>
            <a:off x="2700338" y="3003550"/>
            <a:ext cx="250825" cy="21431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4" name="椭圆 23"/>
          <p:cNvSpPr/>
          <p:nvPr/>
        </p:nvSpPr>
        <p:spPr>
          <a:xfrm>
            <a:off x="2916238" y="32083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32" name="直接连接符 24"/>
          <p:cNvCxnSpPr/>
          <p:nvPr/>
        </p:nvCxnSpPr>
        <p:spPr>
          <a:xfrm>
            <a:off x="3024188" y="3336925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6" name="椭圆 25"/>
          <p:cNvSpPr/>
          <p:nvPr/>
        </p:nvSpPr>
        <p:spPr>
          <a:xfrm>
            <a:off x="3241675" y="35417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360738" y="3690938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8" name="椭圆 27"/>
          <p:cNvSpPr/>
          <p:nvPr/>
        </p:nvSpPr>
        <p:spPr>
          <a:xfrm>
            <a:off x="3576638" y="389572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729038" y="4037013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0" name="椭圆 29"/>
          <p:cNvSpPr/>
          <p:nvPr/>
        </p:nvSpPr>
        <p:spPr>
          <a:xfrm>
            <a:off x="3946525" y="42418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098925" y="4349750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2" name="椭圆 31"/>
          <p:cNvSpPr/>
          <p:nvPr/>
        </p:nvSpPr>
        <p:spPr>
          <a:xfrm>
            <a:off x="4316413" y="45545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435475" y="4697413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4" name="椭圆 33"/>
          <p:cNvSpPr/>
          <p:nvPr/>
        </p:nvSpPr>
        <p:spPr>
          <a:xfrm>
            <a:off x="4651375" y="49022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2" name="直接连接符 34"/>
          <p:cNvCxnSpPr>
            <a:stCxn id="7" idx="4"/>
          </p:cNvCxnSpPr>
          <p:nvPr/>
        </p:nvCxnSpPr>
        <p:spPr>
          <a:xfrm>
            <a:off x="2057400" y="3048000"/>
            <a:ext cx="19050" cy="2286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椭圆 35"/>
          <p:cNvSpPr/>
          <p:nvPr/>
        </p:nvSpPr>
        <p:spPr>
          <a:xfrm>
            <a:off x="2006600" y="32797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4" name="直接连接符 36"/>
          <p:cNvCxnSpPr/>
          <p:nvPr/>
        </p:nvCxnSpPr>
        <p:spPr>
          <a:xfrm>
            <a:off x="2111375" y="3006725"/>
            <a:ext cx="312738" cy="2444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45" name="椭圆 37"/>
          <p:cNvSpPr/>
          <p:nvPr/>
        </p:nvSpPr>
        <p:spPr>
          <a:xfrm>
            <a:off x="2376488" y="32464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6" name="直接连接符 38"/>
          <p:cNvCxnSpPr/>
          <p:nvPr/>
        </p:nvCxnSpPr>
        <p:spPr>
          <a:xfrm flipH="1">
            <a:off x="2046288" y="3419475"/>
            <a:ext cx="20637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0" name="椭圆 39"/>
          <p:cNvSpPr/>
          <p:nvPr/>
        </p:nvSpPr>
        <p:spPr>
          <a:xfrm>
            <a:off x="1944688" y="36655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8" name="直接连接符 40"/>
          <p:cNvCxnSpPr/>
          <p:nvPr/>
        </p:nvCxnSpPr>
        <p:spPr>
          <a:xfrm flipH="1">
            <a:off x="1987550" y="3792538"/>
            <a:ext cx="20638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2" name="椭圆 41"/>
          <p:cNvSpPr/>
          <p:nvPr/>
        </p:nvSpPr>
        <p:spPr>
          <a:xfrm>
            <a:off x="1885950" y="404018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0" name="直接连接符 42"/>
          <p:cNvCxnSpPr/>
          <p:nvPr/>
        </p:nvCxnSpPr>
        <p:spPr>
          <a:xfrm>
            <a:off x="2466975" y="3379788"/>
            <a:ext cx="57150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1" name="椭圆 43"/>
          <p:cNvSpPr/>
          <p:nvPr/>
        </p:nvSpPr>
        <p:spPr>
          <a:xfrm>
            <a:off x="2481263" y="36449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2" name="直接连接符 44"/>
          <p:cNvCxnSpPr/>
          <p:nvPr/>
        </p:nvCxnSpPr>
        <p:spPr>
          <a:xfrm flipH="1">
            <a:off x="2466975" y="3771900"/>
            <a:ext cx="84138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3" name="椭圆 45"/>
          <p:cNvSpPr/>
          <p:nvPr/>
        </p:nvSpPr>
        <p:spPr>
          <a:xfrm>
            <a:off x="2357438" y="40132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4" name="直接连接符 46"/>
          <p:cNvCxnSpPr/>
          <p:nvPr/>
        </p:nvCxnSpPr>
        <p:spPr>
          <a:xfrm flipH="1">
            <a:off x="2382838" y="4176713"/>
            <a:ext cx="31750" cy="2794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5" name="椭圆 47"/>
          <p:cNvSpPr/>
          <p:nvPr/>
        </p:nvSpPr>
        <p:spPr>
          <a:xfrm>
            <a:off x="2281238" y="44323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6" name="直接连接符 48"/>
          <p:cNvCxnSpPr/>
          <p:nvPr/>
        </p:nvCxnSpPr>
        <p:spPr>
          <a:xfrm>
            <a:off x="2619375" y="3779838"/>
            <a:ext cx="131763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7" name="椭圆 49"/>
          <p:cNvSpPr/>
          <p:nvPr/>
        </p:nvSpPr>
        <p:spPr>
          <a:xfrm>
            <a:off x="2678113" y="39989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8" name="直接连接符 50"/>
          <p:cNvCxnSpPr/>
          <p:nvPr/>
        </p:nvCxnSpPr>
        <p:spPr>
          <a:xfrm>
            <a:off x="2790825" y="4152900"/>
            <a:ext cx="131763" cy="25876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9" name="椭圆 51"/>
          <p:cNvSpPr/>
          <p:nvPr/>
        </p:nvSpPr>
        <p:spPr>
          <a:xfrm>
            <a:off x="2849563" y="43719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60" name="直接连接符 52"/>
          <p:cNvCxnSpPr/>
          <p:nvPr/>
        </p:nvCxnSpPr>
        <p:spPr>
          <a:xfrm flipH="1">
            <a:off x="3225800" y="3684588"/>
            <a:ext cx="84138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61" name="椭圆 53"/>
          <p:cNvSpPr/>
          <p:nvPr/>
        </p:nvSpPr>
        <p:spPr>
          <a:xfrm>
            <a:off x="3109913" y="394652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62" name="文本框 54"/>
          <p:cNvSpPr txBox="1"/>
          <p:nvPr/>
        </p:nvSpPr>
        <p:spPr>
          <a:xfrm>
            <a:off x="1882775" y="304006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i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3" name="文本框 55"/>
          <p:cNvSpPr txBox="1"/>
          <p:nvPr/>
        </p:nvSpPr>
        <p:spPr>
          <a:xfrm>
            <a:off x="1814513" y="3414713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4" name="文本框 56"/>
          <p:cNvSpPr txBox="1"/>
          <p:nvPr/>
        </p:nvSpPr>
        <p:spPr>
          <a:xfrm>
            <a:off x="1962150" y="2587625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b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5" name="文本框 57"/>
          <p:cNvSpPr txBox="1"/>
          <p:nvPr/>
        </p:nvSpPr>
        <p:spPr>
          <a:xfrm>
            <a:off x="2182813" y="2919413"/>
            <a:ext cx="280987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6" name="文本框 58"/>
          <p:cNvSpPr txBox="1"/>
          <p:nvPr/>
        </p:nvSpPr>
        <p:spPr>
          <a:xfrm>
            <a:off x="2514600" y="3332163"/>
            <a:ext cx="280988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7" name="文本框 59"/>
          <p:cNvSpPr txBox="1"/>
          <p:nvPr/>
        </p:nvSpPr>
        <p:spPr>
          <a:xfrm>
            <a:off x="2652713" y="3727450"/>
            <a:ext cx="23495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8" name="文本框 60"/>
          <p:cNvSpPr txBox="1"/>
          <p:nvPr/>
        </p:nvSpPr>
        <p:spPr>
          <a:xfrm>
            <a:off x="2773363" y="4114800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9" name="文本框 61"/>
          <p:cNvSpPr txBox="1"/>
          <p:nvPr/>
        </p:nvSpPr>
        <p:spPr>
          <a:xfrm>
            <a:off x="2303463" y="370046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k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0" name="文本框 62"/>
          <p:cNvSpPr txBox="1"/>
          <p:nvPr/>
        </p:nvSpPr>
        <p:spPr>
          <a:xfrm>
            <a:off x="2147888" y="417671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1" name="文本框 63"/>
          <p:cNvSpPr txBox="1"/>
          <p:nvPr/>
        </p:nvSpPr>
        <p:spPr>
          <a:xfrm>
            <a:off x="2400300" y="2541588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s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2" name="文本框 64"/>
          <p:cNvSpPr txBox="1"/>
          <p:nvPr/>
        </p:nvSpPr>
        <p:spPr>
          <a:xfrm>
            <a:off x="2773363" y="2889250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3" name="文本框 65"/>
          <p:cNvSpPr txBox="1"/>
          <p:nvPr/>
        </p:nvSpPr>
        <p:spPr>
          <a:xfrm>
            <a:off x="3148013" y="322421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n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478213" y="3529013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5" name="文本框 67"/>
          <p:cNvSpPr txBox="1"/>
          <p:nvPr/>
        </p:nvSpPr>
        <p:spPr>
          <a:xfrm>
            <a:off x="3044825" y="36687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776663" y="3857625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176713" y="419576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y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76750" y="4562475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9" name="文本框 71"/>
          <p:cNvSpPr txBox="1"/>
          <p:nvPr/>
        </p:nvSpPr>
        <p:spPr>
          <a:xfrm>
            <a:off x="546100" y="1508125"/>
            <a:ext cx="75596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Verdana" panose="020B0604030504040204" pitchFamily="34" charset="0"/>
                <a:ea typeface="宋体" panose="02010600030101010101" pitchFamily="2" charset="-122"/>
              </a:rPr>
              <a:t>字符串集合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: {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endParaRPr lang="en-US" altLang="zh-CN" sz="24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257800" y="2136775"/>
            <a:ext cx="12112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Arial" panose="020B0604020202020204" pitchFamily="34" charset="0"/>
              </a:rPr>
              <a:t>查询“</a:t>
            </a:r>
            <a:r>
              <a:rPr lang="en-US" altLang="zh-CN" i="0" dirty="0">
                <a:latin typeface="Arial" panose="020B0604020202020204" pitchFamily="34" charset="0"/>
              </a:rPr>
              <a:t>bid</a:t>
            </a:r>
            <a:r>
              <a:rPr lang="zh-CN" altLang="en-US" i="0" dirty="0">
                <a:latin typeface="Arial" panose="020B0604020202020204" pitchFamily="34" charset="0"/>
              </a:rPr>
              <a:t>”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257800" y="2832100"/>
            <a:ext cx="15525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Arial" panose="020B0604020202020204" pitchFamily="34" charset="0"/>
              </a:rPr>
              <a:t>查询“</a:t>
            </a:r>
            <a:r>
              <a:rPr lang="en-US" altLang="zh-CN" i="0" dirty="0">
                <a:latin typeface="Arial" panose="020B0604020202020204" pitchFamily="34" charset="0"/>
              </a:rPr>
              <a:t>sunny</a:t>
            </a:r>
            <a:r>
              <a:rPr lang="zh-CN" altLang="en-US" i="0" dirty="0">
                <a:latin typeface="Arial" panose="020B0604020202020204" pitchFamily="34" charset="0"/>
              </a:rPr>
              <a:t>”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257800" y="3482975"/>
            <a:ext cx="16954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Arial" panose="020B0604020202020204" pitchFamily="34" charset="0"/>
              </a:rPr>
              <a:t>删除“</a:t>
            </a:r>
            <a:r>
              <a:rPr lang="en-US" altLang="zh-CN" i="0" dirty="0">
                <a:latin typeface="Arial" panose="020B0604020202020204" pitchFamily="34" charset="0"/>
              </a:rPr>
              <a:t>sunday</a:t>
            </a:r>
            <a:r>
              <a:rPr lang="zh-CN" altLang="en-US" i="0" dirty="0">
                <a:latin typeface="Arial" panose="020B0604020202020204" pitchFamily="34" charset="0"/>
              </a:rPr>
              <a:t>”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22" grpId="0" bldLvl="0" animBg="1"/>
      <p:bldP spid="24" grpId="0" bldLvl="0" animBg="1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6" grpId="0" bldLvl="0" animBg="1"/>
      <p:bldP spid="40" grpId="0" bldLvl="0" animBg="1"/>
      <p:bldP spid="42" grpId="0" bldLvl="0" animBg="1"/>
      <p:bldP spid="67" grpId="0"/>
      <p:bldP spid="69" grpId="0"/>
      <p:bldP spid="70" grpId="0"/>
      <p:bldP spid="71" grpId="0"/>
      <p:bldP spid="73" grpId="0"/>
      <p:bldP spid="74" grpId="0"/>
      <p:bldP spid="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 </a:t>
            </a:r>
            <a:r>
              <a:rPr lang="zh-CN" altLang="en-US" dirty="0">
                <a:ea typeface="宋体" panose="02010600030101010101" pitchFamily="2" charset="-122"/>
              </a:rPr>
              <a:t>结点结构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实现细节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结点结构是什么？</a:t>
            </a:r>
            <a:r>
              <a:rPr lang="en-US" altLang="zh-CN" dirty="0">
                <a:ea typeface="宋体" panose="02010600030101010101" pitchFamily="2" charset="-122"/>
              </a:rPr>
              <a:t>= t.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操作的复杂性是什么</a:t>
            </a:r>
            <a:r>
              <a:rPr lang="en-US" altLang="zh-CN" dirty="0">
                <a:ea typeface="宋体" panose="02010600030101010101" pitchFamily="2" charset="-122"/>
              </a:rPr>
              <a:t>?: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大小为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的儿子指针</a:t>
            </a:r>
            <a:r>
              <a:rPr lang="zh-CN" altLang="en-US" b="1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：浪费空间，但是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是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儿子指针的</a:t>
            </a:r>
            <a:r>
              <a:rPr lang="en-US" altLang="zh-CN" b="1" dirty="0">
                <a:ea typeface="宋体" panose="02010600030101010101" pitchFamily="2" charset="-122"/>
              </a:rPr>
              <a:t>hash</a:t>
            </a:r>
            <a:r>
              <a:rPr lang="zh-CN" altLang="en-US" b="1" dirty="0">
                <a:ea typeface="宋体" panose="02010600030101010101" pitchFamily="2" charset="-122"/>
              </a:rPr>
              <a:t>表</a:t>
            </a:r>
            <a:r>
              <a:rPr lang="zh-CN" altLang="en-US" dirty="0">
                <a:ea typeface="宋体" panose="02010600030101010101" pitchFamily="2" charset="-122"/>
              </a:rPr>
              <a:t>，较少浪费空间，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的期望是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儿子指针</a:t>
            </a:r>
            <a:r>
              <a:rPr lang="zh-CN" altLang="en-US" b="1" dirty="0">
                <a:ea typeface="宋体" panose="02010600030101010101" pitchFamily="2" charset="-122"/>
              </a:rPr>
              <a:t>链表</a:t>
            </a:r>
            <a:r>
              <a:rPr lang="zh-CN" altLang="en-US" dirty="0">
                <a:ea typeface="宋体" panose="02010600030101010101" pitchFamily="2" charset="-122"/>
              </a:rPr>
              <a:t>：空间小但是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在最坏情况下是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儿子指针的二分搜索树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空间小且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</a:t>
            </a:r>
            <a:r>
              <a:rPr lang="zh-CN" altLang="en-US" dirty="0">
                <a:ea typeface="宋体" panose="02010600030101010101" pitchFamily="2" charset="-122"/>
              </a:rPr>
              <a:t>最坏情况下是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(lg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简单匹配算法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9" name="Rectangle 4"/>
          <p:cNvSpPr/>
          <p:nvPr/>
        </p:nvSpPr>
        <p:spPr>
          <a:xfrm>
            <a:off x="804863" y="2611438"/>
            <a:ext cx="7967662" cy="236220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Naive-Search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T[s+j] = P[j]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+ 1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= m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150" name="Rectangle 5"/>
          <p:cNvSpPr/>
          <p:nvPr/>
        </p:nvSpPr>
        <p:spPr>
          <a:xfrm>
            <a:off x="685800" y="1447800"/>
            <a:ext cx="8337550" cy="973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想法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暴力搜索   </a:t>
            </a:r>
            <a:endParaRPr lang="zh-CN" altLang="en-US" sz="28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检查从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到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的所有值</a:t>
            </a:r>
            <a:endParaRPr lang="zh-CN" altLang="en-US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Rectangle 6"/>
          <p:cNvSpPr/>
          <p:nvPr/>
        </p:nvSpPr>
        <p:spPr>
          <a:xfrm>
            <a:off x="728663" y="5203825"/>
            <a:ext cx="8043862" cy="1268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令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at the thought of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 ,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 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though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rPr>
              <a:t>需要多少次比较？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大小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最坏情况下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搜索，插入和删除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字符串长度是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依赖于结点的结构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		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dm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ea typeface="宋体" panose="02010600030101010101" pitchFamily="2" charset="-122"/>
              </a:rPr>
              <a:t>lg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BST</a:t>
            </a:r>
            <a:r>
              <a:rPr lang="zh-CN" altLang="en-US" dirty="0">
                <a:ea typeface="宋体" panose="02010600030101010101" pitchFamily="2" charset="-122"/>
              </a:rPr>
              <a:t>比较？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观察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为单个结点建立链较为浪费空间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紧缩</a:t>
            </a:r>
            <a:r>
              <a:rPr lang="en-US" altLang="zh-CN" dirty="0">
                <a:ea typeface="宋体" panose="02010600030101010101" pitchFamily="2" charset="-122"/>
              </a:rPr>
              <a:t>Trie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05013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紧缩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Trie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用带有字符串的边取代一系列单儿子结点构成的链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每个非叶结点最少有两个儿子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4037" name="Group 4"/>
          <p:cNvGrpSpPr/>
          <p:nvPr/>
        </p:nvGrpSpPr>
        <p:grpSpPr>
          <a:xfrm>
            <a:off x="685800" y="4005263"/>
            <a:ext cx="4046538" cy="2319337"/>
            <a:chOff x="1296" y="1848"/>
            <a:chExt cx="2549" cy="1461"/>
          </a:xfrm>
        </p:grpSpPr>
        <p:sp>
          <p:nvSpPr>
            <p:cNvPr id="44067" name="Oval 5"/>
            <p:cNvSpPr/>
            <p:nvPr/>
          </p:nvSpPr>
          <p:spPr>
            <a:xfrm>
              <a:off x="2264" y="189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68" name="AutoShape 6"/>
            <p:cNvCxnSpPr>
              <a:stCxn id="44067" idx="3"/>
              <a:endCxn id="44069" idx="7"/>
            </p:cNvCxnSpPr>
            <p:nvPr/>
          </p:nvCxnSpPr>
          <p:spPr>
            <a:xfrm flipH="1">
              <a:off x="2144" y="1963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69" name="Oval 7"/>
            <p:cNvSpPr/>
            <p:nvPr/>
          </p:nvSpPr>
          <p:spPr>
            <a:xfrm>
              <a:off x="2080" y="207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0" name="Oval 8"/>
            <p:cNvSpPr/>
            <p:nvPr/>
          </p:nvSpPr>
          <p:spPr>
            <a:xfrm>
              <a:off x="2505" y="207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1" name="Text Box 9"/>
            <p:cNvSpPr txBox="1"/>
            <p:nvPr/>
          </p:nvSpPr>
          <p:spPr>
            <a:xfrm>
              <a:off x="2070" y="1865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72" name="AutoShape 10"/>
            <p:cNvCxnSpPr>
              <a:stCxn id="44070" idx="1"/>
              <a:endCxn id="44067" idx="5"/>
            </p:cNvCxnSpPr>
            <p:nvPr/>
          </p:nvCxnSpPr>
          <p:spPr>
            <a:xfrm flipH="1" flipV="1">
              <a:off x="2328" y="1963"/>
              <a:ext cx="188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73" name="Text Box 11"/>
            <p:cNvSpPr txBox="1"/>
            <p:nvPr/>
          </p:nvSpPr>
          <p:spPr>
            <a:xfrm>
              <a:off x="2367" y="1848"/>
              <a:ext cx="1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4" name="Oval 12"/>
            <p:cNvSpPr/>
            <p:nvPr/>
          </p:nvSpPr>
          <p:spPr>
            <a:xfrm>
              <a:off x="1891" y="226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75" name="AutoShape 13"/>
            <p:cNvCxnSpPr>
              <a:stCxn id="44074" idx="3"/>
              <a:endCxn id="44076" idx="7"/>
            </p:cNvCxnSpPr>
            <p:nvPr/>
          </p:nvCxnSpPr>
          <p:spPr>
            <a:xfrm flipH="1">
              <a:off x="1771" y="2337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76" name="Oval 14"/>
            <p:cNvSpPr/>
            <p:nvPr/>
          </p:nvSpPr>
          <p:spPr>
            <a:xfrm>
              <a:off x="1707" y="244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7" name="Oval 15"/>
            <p:cNvSpPr/>
            <p:nvPr/>
          </p:nvSpPr>
          <p:spPr>
            <a:xfrm>
              <a:off x="2115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78" name="AutoShape 16"/>
            <p:cNvCxnSpPr>
              <a:stCxn id="44069" idx="3"/>
              <a:endCxn id="44074" idx="7"/>
            </p:cNvCxnSpPr>
            <p:nvPr/>
          </p:nvCxnSpPr>
          <p:spPr>
            <a:xfrm flipH="1">
              <a:off x="1955" y="2143"/>
              <a:ext cx="136" cy="13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79" name="Oval 17"/>
            <p:cNvSpPr/>
            <p:nvPr/>
          </p:nvSpPr>
          <p:spPr>
            <a:xfrm>
              <a:off x="2624" y="278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0" name="Oval 18"/>
            <p:cNvSpPr/>
            <p:nvPr/>
          </p:nvSpPr>
          <p:spPr>
            <a:xfrm>
              <a:off x="1512" y="263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1" name="Oval 19"/>
            <p:cNvSpPr/>
            <p:nvPr/>
          </p:nvSpPr>
          <p:spPr>
            <a:xfrm>
              <a:off x="1328" y="281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82" name="AutoShape 20"/>
            <p:cNvCxnSpPr>
              <a:stCxn id="44076" idx="3"/>
              <a:endCxn id="44080" idx="7"/>
            </p:cNvCxnSpPr>
            <p:nvPr/>
          </p:nvCxnSpPr>
          <p:spPr>
            <a:xfrm flipH="1">
              <a:off x="1576" y="2517"/>
              <a:ext cx="142" cy="1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83" name="AutoShape 21"/>
            <p:cNvCxnSpPr>
              <a:stCxn id="44080" idx="3"/>
              <a:endCxn id="44081" idx="7"/>
            </p:cNvCxnSpPr>
            <p:nvPr/>
          </p:nvCxnSpPr>
          <p:spPr>
            <a:xfrm flipH="1">
              <a:off x="1392" y="2700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84" name="AutoShape 22"/>
            <p:cNvCxnSpPr>
              <a:stCxn id="44069" idx="4"/>
              <a:endCxn id="44077" idx="0"/>
            </p:cNvCxnSpPr>
            <p:nvPr/>
          </p:nvCxnSpPr>
          <p:spPr>
            <a:xfrm>
              <a:off x="2118" y="2154"/>
              <a:ext cx="35" cy="17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85" name="Oval 23"/>
            <p:cNvSpPr/>
            <p:nvPr/>
          </p:nvSpPr>
          <p:spPr>
            <a:xfrm>
              <a:off x="2061" y="260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6" name="Oval 24"/>
            <p:cNvSpPr/>
            <p:nvPr/>
          </p:nvSpPr>
          <p:spPr>
            <a:xfrm>
              <a:off x="2042" y="283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87" name="AutoShape 25"/>
            <p:cNvCxnSpPr>
              <a:stCxn id="44077" idx="4"/>
              <a:endCxn id="44085" idx="0"/>
            </p:cNvCxnSpPr>
            <p:nvPr/>
          </p:nvCxnSpPr>
          <p:spPr>
            <a:xfrm flipH="1">
              <a:off x="2099" y="2416"/>
              <a:ext cx="54" cy="17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88" name="AutoShape 26"/>
            <p:cNvCxnSpPr>
              <a:stCxn id="44085" idx="4"/>
              <a:endCxn id="44086" idx="0"/>
            </p:cNvCxnSpPr>
            <p:nvPr/>
          </p:nvCxnSpPr>
          <p:spPr>
            <a:xfrm flipH="1">
              <a:off x="2080" y="2679"/>
              <a:ext cx="19" cy="15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89" name="Oval 27"/>
            <p:cNvSpPr/>
            <p:nvPr/>
          </p:nvSpPr>
          <p:spPr>
            <a:xfrm>
              <a:off x="2361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0" name="AutoShape 28"/>
            <p:cNvCxnSpPr>
              <a:stCxn id="44069" idx="5"/>
              <a:endCxn id="44089" idx="0"/>
            </p:cNvCxnSpPr>
            <p:nvPr/>
          </p:nvCxnSpPr>
          <p:spPr>
            <a:xfrm>
              <a:off x="2144" y="2143"/>
              <a:ext cx="255" cy="18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1" name="Oval 29"/>
            <p:cNvSpPr/>
            <p:nvPr/>
          </p:nvSpPr>
          <p:spPr>
            <a:xfrm>
              <a:off x="2377" y="260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92" name="Oval 30"/>
            <p:cNvSpPr/>
            <p:nvPr/>
          </p:nvSpPr>
          <p:spPr>
            <a:xfrm>
              <a:off x="2396" y="285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3" name="AutoShape 31"/>
            <p:cNvCxnSpPr>
              <a:stCxn id="44089" idx="4"/>
              <a:endCxn id="44091" idx="0"/>
            </p:cNvCxnSpPr>
            <p:nvPr/>
          </p:nvCxnSpPr>
          <p:spPr>
            <a:xfrm>
              <a:off x="2399" y="2416"/>
              <a:ext cx="16" cy="18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94" name="AutoShape 32"/>
            <p:cNvCxnSpPr>
              <a:stCxn id="44091" idx="4"/>
              <a:endCxn id="44092" idx="0"/>
            </p:cNvCxnSpPr>
            <p:nvPr/>
          </p:nvCxnSpPr>
          <p:spPr>
            <a:xfrm>
              <a:off x="2415" y="2684"/>
              <a:ext cx="19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5" name="Oval 33"/>
            <p:cNvSpPr/>
            <p:nvPr/>
          </p:nvSpPr>
          <p:spPr>
            <a:xfrm>
              <a:off x="2417" y="310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6" name="AutoShape 34"/>
            <p:cNvCxnSpPr>
              <a:stCxn id="44092" idx="4"/>
              <a:endCxn id="44095" idx="0"/>
            </p:cNvCxnSpPr>
            <p:nvPr/>
          </p:nvCxnSpPr>
          <p:spPr>
            <a:xfrm>
              <a:off x="2434" y="2935"/>
              <a:ext cx="21" cy="1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7" name="Oval 35"/>
            <p:cNvSpPr/>
            <p:nvPr/>
          </p:nvSpPr>
          <p:spPr>
            <a:xfrm>
              <a:off x="2754" y="2263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8" name="AutoShape 36"/>
            <p:cNvCxnSpPr>
              <a:stCxn id="44097" idx="5"/>
              <a:endCxn id="44099" idx="1"/>
            </p:cNvCxnSpPr>
            <p:nvPr/>
          </p:nvCxnSpPr>
          <p:spPr>
            <a:xfrm>
              <a:off x="2818" y="2331"/>
              <a:ext cx="168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9" name="Oval 37"/>
            <p:cNvSpPr/>
            <p:nvPr/>
          </p:nvSpPr>
          <p:spPr>
            <a:xfrm>
              <a:off x="2975" y="245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0" name="AutoShape 38"/>
            <p:cNvCxnSpPr>
              <a:stCxn id="44070" idx="5"/>
              <a:endCxn id="44097" idx="1"/>
            </p:cNvCxnSpPr>
            <p:nvPr/>
          </p:nvCxnSpPr>
          <p:spPr>
            <a:xfrm>
              <a:off x="2569" y="2144"/>
              <a:ext cx="196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1" name="Oval 39"/>
            <p:cNvSpPr/>
            <p:nvPr/>
          </p:nvSpPr>
          <p:spPr>
            <a:xfrm>
              <a:off x="3171" y="265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2" name="Oval 40"/>
            <p:cNvSpPr/>
            <p:nvPr/>
          </p:nvSpPr>
          <p:spPr>
            <a:xfrm>
              <a:off x="2767" y="302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3" name="AutoShape 41"/>
            <p:cNvCxnSpPr>
              <a:stCxn id="44099" idx="5"/>
              <a:endCxn id="44101" idx="1"/>
            </p:cNvCxnSpPr>
            <p:nvPr/>
          </p:nvCxnSpPr>
          <p:spPr>
            <a:xfrm>
              <a:off x="3039" y="2518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4" name="Oval 42"/>
            <p:cNvSpPr/>
            <p:nvPr/>
          </p:nvSpPr>
          <p:spPr>
            <a:xfrm>
              <a:off x="2884" y="27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5" name="Oval 43"/>
            <p:cNvSpPr/>
            <p:nvPr/>
          </p:nvSpPr>
          <p:spPr>
            <a:xfrm>
              <a:off x="3352" y="28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6" name="AutoShape 44"/>
            <p:cNvCxnSpPr>
              <a:stCxn id="44105" idx="5"/>
              <a:endCxn id="44107" idx="1"/>
            </p:cNvCxnSpPr>
            <p:nvPr/>
          </p:nvCxnSpPr>
          <p:spPr>
            <a:xfrm>
              <a:off x="3416" y="2912"/>
              <a:ext cx="152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7" name="Oval 45"/>
            <p:cNvSpPr/>
            <p:nvPr/>
          </p:nvSpPr>
          <p:spPr>
            <a:xfrm>
              <a:off x="3557" y="303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8" name="AutoShape 46"/>
            <p:cNvCxnSpPr>
              <a:stCxn id="44101" idx="5"/>
              <a:endCxn id="44105" idx="1"/>
            </p:cNvCxnSpPr>
            <p:nvPr/>
          </p:nvCxnSpPr>
          <p:spPr>
            <a:xfrm>
              <a:off x="3235" y="2722"/>
              <a:ext cx="128" cy="12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9" name="Oval 47"/>
            <p:cNvSpPr/>
            <p:nvPr/>
          </p:nvSpPr>
          <p:spPr>
            <a:xfrm>
              <a:off x="3753" y="323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10" name="AutoShape 48"/>
            <p:cNvCxnSpPr>
              <a:stCxn id="44107" idx="5"/>
              <a:endCxn id="44109" idx="1"/>
            </p:cNvCxnSpPr>
            <p:nvPr/>
          </p:nvCxnSpPr>
          <p:spPr>
            <a:xfrm>
              <a:off x="3621" y="3099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111" name="AutoShape 49"/>
            <p:cNvCxnSpPr>
              <a:stCxn id="44091" idx="5"/>
              <a:endCxn id="44079" idx="1"/>
            </p:cNvCxnSpPr>
            <p:nvPr/>
          </p:nvCxnSpPr>
          <p:spPr>
            <a:xfrm>
              <a:off x="2441" y="2673"/>
              <a:ext cx="194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112" name="AutoShape 50"/>
            <p:cNvCxnSpPr>
              <a:stCxn id="44079" idx="5"/>
              <a:endCxn id="44102" idx="0"/>
            </p:cNvCxnSpPr>
            <p:nvPr/>
          </p:nvCxnSpPr>
          <p:spPr>
            <a:xfrm>
              <a:off x="2688" y="2854"/>
              <a:ext cx="117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113" name="AutoShape 51"/>
            <p:cNvCxnSpPr>
              <a:stCxn id="44099" idx="3"/>
              <a:endCxn id="44104" idx="0"/>
            </p:cNvCxnSpPr>
            <p:nvPr/>
          </p:nvCxnSpPr>
          <p:spPr>
            <a:xfrm flipH="1">
              <a:off x="2922" y="2518"/>
              <a:ext cx="64" cy="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14" name="Text Box 52"/>
            <p:cNvSpPr txBox="1"/>
            <p:nvPr/>
          </p:nvSpPr>
          <p:spPr>
            <a:xfrm>
              <a:off x="1872" y="2044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5" name="Text Box 53"/>
            <p:cNvSpPr txBox="1"/>
            <p:nvPr/>
          </p:nvSpPr>
          <p:spPr>
            <a:xfrm>
              <a:off x="1680" y="2231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6" name="Text Box 54"/>
            <p:cNvSpPr txBox="1"/>
            <p:nvPr/>
          </p:nvSpPr>
          <p:spPr>
            <a:xfrm>
              <a:off x="1536" y="2400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7" name="Text Box 55"/>
            <p:cNvSpPr txBox="1"/>
            <p:nvPr/>
          </p:nvSpPr>
          <p:spPr>
            <a:xfrm>
              <a:off x="1296" y="2572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8" name="Text Box 56"/>
            <p:cNvSpPr txBox="1"/>
            <p:nvPr/>
          </p:nvSpPr>
          <p:spPr>
            <a:xfrm>
              <a:off x="2008" y="216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19" name="Text Box 57"/>
            <p:cNvSpPr txBox="1"/>
            <p:nvPr/>
          </p:nvSpPr>
          <p:spPr>
            <a:xfrm>
              <a:off x="1964" y="2381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0" name="Text Box 58"/>
            <p:cNvSpPr txBox="1"/>
            <p:nvPr/>
          </p:nvSpPr>
          <p:spPr>
            <a:xfrm>
              <a:off x="1920" y="264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1" name="Text Box 59"/>
            <p:cNvSpPr txBox="1"/>
            <p:nvPr/>
          </p:nvSpPr>
          <p:spPr>
            <a:xfrm>
              <a:off x="2204" y="206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2" name="Text Box 60"/>
            <p:cNvSpPr txBox="1"/>
            <p:nvPr/>
          </p:nvSpPr>
          <p:spPr>
            <a:xfrm>
              <a:off x="2297" y="240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3" name="Text Box 61"/>
            <p:cNvSpPr txBox="1"/>
            <p:nvPr/>
          </p:nvSpPr>
          <p:spPr>
            <a:xfrm>
              <a:off x="2297" y="2668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k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4" name="Text Box 62"/>
            <p:cNvSpPr txBox="1"/>
            <p:nvPr/>
          </p:nvSpPr>
          <p:spPr>
            <a:xfrm>
              <a:off x="2299" y="2908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5" name="Text Box 63"/>
            <p:cNvSpPr txBox="1"/>
            <p:nvPr/>
          </p:nvSpPr>
          <p:spPr>
            <a:xfrm>
              <a:off x="2587" y="286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6" name="Text Box 64"/>
            <p:cNvSpPr txBox="1"/>
            <p:nvPr/>
          </p:nvSpPr>
          <p:spPr>
            <a:xfrm>
              <a:off x="2496" y="2572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7" name="Text Box 65"/>
            <p:cNvSpPr txBox="1"/>
            <p:nvPr/>
          </p:nvSpPr>
          <p:spPr>
            <a:xfrm>
              <a:off x="2635" y="204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8" name="Text Box 66"/>
            <p:cNvSpPr txBox="1"/>
            <p:nvPr/>
          </p:nvSpPr>
          <p:spPr>
            <a:xfrm>
              <a:off x="2875" y="223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29" name="Text Box 67"/>
            <p:cNvSpPr txBox="1"/>
            <p:nvPr/>
          </p:nvSpPr>
          <p:spPr>
            <a:xfrm>
              <a:off x="3072" y="2428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30" name="Text Box 68"/>
            <p:cNvSpPr txBox="1"/>
            <p:nvPr/>
          </p:nvSpPr>
          <p:spPr>
            <a:xfrm>
              <a:off x="3264" y="2620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31" name="Text Box 69"/>
            <p:cNvSpPr txBox="1"/>
            <p:nvPr/>
          </p:nvSpPr>
          <p:spPr>
            <a:xfrm>
              <a:off x="3451" y="281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32" name="Text Box 70"/>
            <p:cNvSpPr txBox="1"/>
            <p:nvPr/>
          </p:nvSpPr>
          <p:spPr>
            <a:xfrm>
              <a:off x="2784" y="249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33" name="Text Box 71"/>
            <p:cNvSpPr txBox="1"/>
            <p:nvPr/>
          </p:nvSpPr>
          <p:spPr>
            <a:xfrm>
              <a:off x="3648" y="300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38" name="Oval 72"/>
          <p:cNvSpPr/>
          <p:nvPr/>
        </p:nvSpPr>
        <p:spPr>
          <a:xfrm>
            <a:off x="6862763" y="419100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39" name="AutoShape 73"/>
          <p:cNvCxnSpPr>
            <a:stCxn id="44038" idx="3"/>
            <a:endCxn id="44040" idx="7"/>
          </p:cNvCxnSpPr>
          <p:nvPr/>
        </p:nvCxnSpPr>
        <p:spPr>
          <a:xfrm flipH="1">
            <a:off x="6672263" y="4298950"/>
            <a:ext cx="207962" cy="187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40" name="Oval 74"/>
          <p:cNvSpPr/>
          <p:nvPr/>
        </p:nvSpPr>
        <p:spPr>
          <a:xfrm>
            <a:off x="6570663" y="44767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1" name="Text Box 75"/>
          <p:cNvSpPr txBox="1"/>
          <p:nvPr/>
        </p:nvSpPr>
        <p:spPr>
          <a:xfrm>
            <a:off x="6554788" y="4143375"/>
            <a:ext cx="3111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42" name="AutoShape 76"/>
          <p:cNvCxnSpPr>
            <a:stCxn id="44053" idx="1"/>
            <a:endCxn id="44038" idx="5"/>
          </p:cNvCxnSpPr>
          <p:nvPr/>
        </p:nvCxnSpPr>
        <p:spPr>
          <a:xfrm flipH="1" flipV="1">
            <a:off x="6964363" y="4298950"/>
            <a:ext cx="520700" cy="3175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43" name="Text Box 77"/>
          <p:cNvSpPr txBox="1"/>
          <p:nvPr/>
        </p:nvSpPr>
        <p:spPr>
          <a:xfrm>
            <a:off x="7148513" y="4194175"/>
            <a:ext cx="5476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sun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4" name="Oval 78"/>
          <p:cNvSpPr/>
          <p:nvPr/>
        </p:nvSpPr>
        <p:spPr>
          <a:xfrm>
            <a:off x="5867400" y="5064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5" name="Oval 79"/>
          <p:cNvSpPr/>
          <p:nvPr/>
        </p:nvSpPr>
        <p:spPr>
          <a:xfrm>
            <a:off x="6629400" y="5140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46" name="AutoShape 80"/>
          <p:cNvCxnSpPr>
            <a:stCxn id="44040" idx="3"/>
            <a:endCxn id="44044" idx="7"/>
          </p:cNvCxnSpPr>
          <p:nvPr/>
        </p:nvCxnSpPr>
        <p:spPr>
          <a:xfrm flipH="1">
            <a:off x="5969000" y="4584700"/>
            <a:ext cx="619125" cy="488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47" name="Oval 81"/>
          <p:cNvSpPr/>
          <p:nvPr/>
        </p:nvSpPr>
        <p:spPr>
          <a:xfrm>
            <a:off x="7434263" y="5605463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48" name="AutoShape 82"/>
          <p:cNvCxnSpPr>
            <a:stCxn id="44040" idx="4"/>
            <a:endCxn id="44045" idx="0"/>
          </p:cNvCxnSpPr>
          <p:nvPr/>
        </p:nvCxnSpPr>
        <p:spPr>
          <a:xfrm>
            <a:off x="6630988" y="4602163"/>
            <a:ext cx="58737" cy="5302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049" name="AutoShape 83"/>
          <p:cNvCxnSpPr>
            <a:stCxn id="44040" idx="5"/>
            <a:endCxn id="44050" idx="0"/>
          </p:cNvCxnSpPr>
          <p:nvPr/>
        </p:nvCxnSpPr>
        <p:spPr>
          <a:xfrm>
            <a:off x="6672263" y="4584700"/>
            <a:ext cx="322262" cy="5476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0" name="Oval 84"/>
          <p:cNvSpPr/>
          <p:nvPr/>
        </p:nvSpPr>
        <p:spPr>
          <a:xfrm>
            <a:off x="6934200" y="5140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1" name="Oval 85"/>
          <p:cNvSpPr/>
          <p:nvPr/>
        </p:nvSpPr>
        <p:spPr>
          <a:xfrm>
            <a:off x="6934200" y="5826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52" name="AutoShape 86"/>
          <p:cNvCxnSpPr>
            <a:stCxn id="44050" idx="4"/>
            <a:endCxn id="44051" idx="0"/>
          </p:cNvCxnSpPr>
          <p:nvPr/>
        </p:nvCxnSpPr>
        <p:spPr>
          <a:xfrm>
            <a:off x="6994525" y="5265738"/>
            <a:ext cx="0" cy="5524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3" name="Oval 87"/>
          <p:cNvSpPr/>
          <p:nvPr/>
        </p:nvSpPr>
        <p:spPr>
          <a:xfrm>
            <a:off x="7467600" y="46069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54" name="AutoShape 88"/>
          <p:cNvCxnSpPr>
            <a:stCxn id="44053" idx="5"/>
            <a:endCxn id="44056" idx="1"/>
          </p:cNvCxnSpPr>
          <p:nvPr/>
        </p:nvCxnSpPr>
        <p:spPr>
          <a:xfrm>
            <a:off x="7569200" y="4714875"/>
            <a:ext cx="5127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5" name="Oval 89"/>
          <p:cNvSpPr/>
          <p:nvPr/>
        </p:nvSpPr>
        <p:spPr>
          <a:xfrm>
            <a:off x="7620000" y="5140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6" name="Oval 90"/>
          <p:cNvSpPr/>
          <p:nvPr/>
        </p:nvSpPr>
        <p:spPr>
          <a:xfrm>
            <a:off x="8064500" y="5064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57" name="AutoShape 91"/>
          <p:cNvCxnSpPr>
            <a:stCxn id="44050" idx="5"/>
            <a:endCxn id="44047" idx="1"/>
          </p:cNvCxnSpPr>
          <p:nvPr/>
        </p:nvCxnSpPr>
        <p:spPr>
          <a:xfrm>
            <a:off x="7035800" y="5248275"/>
            <a:ext cx="415925" cy="3667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058" name="AutoShape 92"/>
          <p:cNvCxnSpPr>
            <a:stCxn id="44053" idx="4"/>
            <a:endCxn id="44055" idx="0"/>
          </p:cNvCxnSpPr>
          <p:nvPr/>
        </p:nvCxnSpPr>
        <p:spPr>
          <a:xfrm>
            <a:off x="7527925" y="4732338"/>
            <a:ext cx="152400" cy="4000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9" name="Text Box 93"/>
          <p:cNvSpPr txBox="1"/>
          <p:nvPr/>
        </p:nvSpPr>
        <p:spPr>
          <a:xfrm>
            <a:off x="5791200" y="4498975"/>
            <a:ext cx="6429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ear$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0" name="Text Box 94"/>
          <p:cNvSpPr txBox="1"/>
          <p:nvPr/>
        </p:nvSpPr>
        <p:spPr>
          <a:xfrm>
            <a:off x="6248400" y="4759325"/>
            <a:ext cx="495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id$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1" name="Text Box 95"/>
          <p:cNvSpPr txBox="1"/>
          <p:nvPr/>
        </p:nvSpPr>
        <p:spPr>
          <a:xfrm>
            <a:off x="6781800" y="4683125"/>
            <a:ext cx="368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ul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2" name="Text Box 96"/>
          <p:cNvSpPr txBox="1"/>
          <p:nvPr/>
        </p:nvSpPr>
        <p:spPr>
          <a:xfrm>
            <a:off x="6653213" y="5368925"/>
            <a:ext cx="4333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k$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3" name="Text Box 97"/>
          <p:cNvSpPr txBox="1"/>
          <p:nvPr/>
        </p:nvSpPr>
        <p:spPr>
          <a:xfrm>
            <a:off x="7162800" y="5140325"/>
            <a:ext cx="368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l$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4" name="Text Box 98"/>
          <p:cNvSpPr txBox="1"/>
          <p:nvPr/>
        </p:nvSpPr>
        <p:spPr>
          <a:xfrm>
            <a:off x="7775575" y="4651375"/>
            <a:ext cx="6826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day$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5" name="Text Box 99"/>
          <p:cNvSpPr txBox="1"/>
          <p:nvPr/>
        </p:nvSpPr>
        <p:spPr>
          <a:xfrm>
            <a:off x="7315200" y="4759325"/>
            <a:ext cx="3127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6" name="AutoShape 100"/>
          <p:cNvSpPr/>
          <p:nvPr/>
        </p:nvSpPr>
        <p:spPr>
          <a:xfrm>
            <a:off x="4724400" y="4724400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紧缩</a:t>
            </a:r>
            <a:r>
              <a:rPr lang="en-US" altLang="zh-CN" dirty="0">
                <a:ea typeface="宋体" panose="02010600030101010101" pitchFamily="2" charset="-122"/>
              </a:rPr>
              <a:t>Tries II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实现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字符串在结构外用一个数组保存，边的标记放在一个数组中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可以用来做单词匹配：找到给定的单词出现在文本的位置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使用紧缩</a:t>
            </a:r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存储文本中所有单词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紧缩</a:t>
            </a:r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中的每个儿子保存文档中对应单词出现的位置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利用 </a:t>
            </a:r>
            <a:r>
              <a:rPr lang="en-US" altLang="zh-CN" dirty="0">
                <a:ea typeface="宋体" panose="02010600030101010101" pitchFamily="2" charset="-122"/>
              </a:rPr>
              <a:t>Tries</a:t>
            </a:r>
            <a:r>
              <a:rPr lang="zh-CN" altLang="en-US" dirty="0">
                <a:ea typeface="宋体" panose="02010600030101010101" pitchFamily="2" charset="-122"/>
              </a:rPr>
              <a:t>进行字符匹配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457200" y="4575175"/>
            <a:ext cx="8229600" cy="1292225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查找单词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在每个结点上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沿着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查找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从而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..</a:t>
            </a:r>
            <a:r>
              <a:rPr lang="en-US" altLang="zh-CN" sz="2400" i="1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] = T[i..j]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如果没有这样的边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中没有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否则，当到达叶子的时候，找到所有</a:t>
            </a:r>
            <a:r>
              <a:rPr lang="en-US" altLang="zh-CN" sz="2400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的起始位置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6085" name="Text Box 4"/>
          <p:cNvSpPr txBox="1"/>
          <p:nvPr/>
        </p:nvSpPr>
        <p:spPr>
          <a:xfrm>
            <a:off x="1230313" y="4141788"/>
            <a:ext cx="753745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1  2  3 4  5  6 7  8 9 10    12   14   16   18   20   22   24   26   28    30   32   34   36   38    40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Oval 5"/>
          <p:cNvSpPr/>
          <p:nvPr/>
        </p:nvSpPr>
        <p:spPr>
          <a:xfrm>
            <a:off x="4195763" y="15208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87" name="AutoShape 6"/>
          <p:cNvCxnSpPr>
            <a:stCxn id="46097" idx="1"/>
            <a:endCxn id="46086" idx="5"/>
          </p:cNvCxnSpPr>
          <p:nvPr/>
        </p:nvCxnSpPr>
        <p:spPr>
          <a:xfrm flipH="1" flipV="1">
            <a:off x="4297363" y="1628775"/>
            <a:ext cx="815975" cy="377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88" name="Oval 7"/>
          <p:cNvSpPr/>
          <p:nvPr/>
        </p:nvSpPr>
        <p:spPr>
          <a:xfrm>
            <a:off x="3081338" y="23082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9" name="Oval 8"/>
          <p:cNvSpPr/>
          <p:nvPr/>
        </p:nvSpPr>
        <p:spPr>
          <a:xfrm>
            <a:off x="4233863" y="22923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0" name="AutoShape 9"/>
          <p:cNvCxnSpPr>
            <a:stCxn id="46086" idx="3"/>
            <a:endCxn id="46088" idx="7"/>
          </p:cNvCxnSpPr>
          <p:nvPr/>
        </p:nvCxnSpPr>
        <p:spPr>
          <a:xfrm flipH="1">
            <a:off x="3182938" y="1628775"/>
            <a:ext cx="1030287" cy="688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1" name="Oval 10"/>
          <p:cNvSpPr/>
          <p:nvPr/>
        </p:nvSpPr>
        <p:spPr>
          <a:xfrm>
            <a:off x="5227638" y="350996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2" name="AutoShape 11"/>
          <p:cNvCxnSpPr>
            <a:stCxn id="46086" idx="4"/>
            <a:endCxn id="46089" idx="0"/>
          </p:cNvCxnSpPr>
          <p:nvPr/>
        </p:nvCxnSpPr>
        <p:spPr>
          <a:xfrm>
            <a:off x="4256088" y="1646238"/>
            <a:ext cx="38100" cy="6381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093" name="AutoShape 12"/>
          <p:cNvCxnSpPr>
            <a:stCxn id="46089" idx="5"/>
            <a:endCxn id="46094" idx="0"/>
          </p:cNvCxnSpPr>
          <p:nvPr/>
        </p:nvCxnSpPr>
        <p:spPr>
          <a:xfrm>
            <a:off x="4335463" y="2400300"/>
            <a:ext cx="454025" cy="5286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4" name="Oval 13"/>
          <p:cNvSpPr/>
          <p:nvPr/>
        </p:nvSpPr>
        <p:spPr>
          <a:xfrm>
            <a:off x="4729163" y="293687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5" name="Oval 14"/>
          <p:cNvSpPr/>
          <p:nvPr/>
        </p:nvSpPr>
        <p:spPr>
          <a:xfrm>
            <a:off x="4432300" y="3589338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6" name="AutoShape 15"/>
          <p:cNvCxnSpPr>
            <a:stCxn id="46094" idx="4"/>
            <a:endCxn id="46095" idx="0"/>
          </p:cNvCxnSpPr>
          <p:nvPr/>
        </p:nvCxnSpPr>
        <p:spPr>
          <a:xfrm flipH="1">
            <a:off x="4492625" y="3062288"/>
            <a:ext cx="296863" cy="5191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7" name="Oval 16"/>
          <p:cNvSpPr/>
          <p:nvPr/>
        </p:nvSpPr>
        <p:spPr>
          <a:xfrm>
            <a:off x="5095875" y="199707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8" name="AutoShape 17"/>
          <p:cNvCxnSpPr>
            <a:stCxn id="46097" idx="5"/>
            <a:endCxn id="46100" idx="1"/>
          </p:cNvCxnSpPr>
          <p:nvPr/>
        </p:nvCxnSpPr>
        <p:spPr>
          <a:xfrm>
            <a:off x="5197475" y="2105025"/>
            <a:ext cx="717550" cy="307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9" name="Oval 18"/>
          <p:cNvSpPr/>
          <p:nvPr/>
        </p:nvSpPr>
        <p:spPr>
          <a:xfrm>
            <a:off x="5091113" y="27241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0" name="Oval 19"/>
          <p:cNvSpPr/>
          <p:nvPr/>
        </p:nvSpPr>
        <p:spPr>
          <a:xfrm>
            <a:off x="5897563" y="240347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101" name="AutoShape 20"/>
          <p:cNvCxnSpPr>
            <a:stCxn id="46094" idx="5"/>
            <a:endCxn id="46091" idx="1"/>
          </p:cNvCxnSpPr>
          <p:nvPr/>
        </p:nvCxnSpPr>
        <p:spPr>
          <a:xfrm>
            <a:off x="4830763" y="3044825"/>
            <a:ext cx="414337" cy="4746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102" name="AutoShape 21"/>
          <p:cNvCxnSpPr>
            <a:stCxn id="46097" idx="4"/>
            <a:endCxn id="46099" idx="0"/>
          </p:cNvCxnSpPr>
          <p:nvPr/>
        </p:nvCxnSpPr>
        <p:spPr>
          <a:xfrm flipH="1">
            <a:off x="5151438" y="2122488"/>
            <a:ext cx="4762" cy="5937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03" name="Text Box 22"/>
          <p:cNvSpPr txBox="1"/>
          <p:nvPr/>
        </p:nvSpPr>
        <p:spPr>
          <a:xfrm>
            <a:off x="3044825" y="1727200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(31,34)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04" name="Oval 23"/>
          <p:cNvSpPr/>
          <p:nvPr/>
        </p:nvSpPr>
        <p:spPr>
          <a:xfrm>
            <a:off x="3444875" y="27241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105" name="AutoShape 24"/>
          <p:cNvCxnSpPr>
            <a:stCxn id="46089" idx="2"/>
            <a:endCxn id="46104" idx="7"/>
          </p:cNvCxnSpPr>
          <p:nvPr/>
        </p:nvCxnSpPr>
        <p:spPr>
          <a:xfrm flipH="1">
            <a:off x="3546475" y="2351088"/>
            <a:ext cx="679450" cy="3825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06" name="Oval 25"/>
          <p:cNvSpPr/>
          <p:nvPr/>
        </p:nvSpPr>
        <p:spPr>
          <a:xfrm>
            <a:off x="4089400" y="30543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107" name="AutoShape 26"/>
          <p:cNvCxnSpPr>
            <a:stCxn id="46089" idx="4"/>
            <a:endCxn id="46106" idx="0"/>
          </p:cNvCxnSpPr>
          <p:nvPr/>
        </p:nvCxnSpPr>
        <p:spPr>
          <a:xfrm flipH="1">
            <a:off x="4149725" y="2417763"/>
            <a:ext cx="144463" cy="6286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08" name="Text Box 27"/>
          <p:cNvSpPr txBox="1"/>
          <p:nvPr/>
        </p:nvSpPr>
        <p:spPr>
          <a:xfrm>
            <a:off x="3349625" y="2230438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(14,16)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09" name="Text Box 28"/>
          <p:cNvSpPr txBox="1"/>
          <p:nvPr/>
        </p:nvSpPr>
        <p:spPr>
          <a:xfrm>
            <a:off x="4100513" y="1851025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0" name="Text Box 29"/>
          <p:cNvSpPr txBox="1"/>
          <p:nvPr/>
        </p:nvSpPr>
        <p:spPr>
          <a:xfrm>
            <a:off x="4549775" y="1590675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(17,18)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1" name="Text Box 30"/>
          <p:cNvSpPr txBox="1"/>
          <p:nvPr/>
        </p:nvSpPr>
        <p:spPr>
          <a:xfrm>
            <a:off x="4683125" y="2211388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(19,19)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2" name="Text Box 31"/>
          <p:cNvSpPr txBox="1"/>
          <p:nvPr/>
        </p:nvSpPr>
        <p:spPr>
          <a:xfrm>
            <a:off x="5360988" y="2017713"/>
            <a:ext cx="86201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(22,24)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3" name="Text Box 32"/>
          <p:cNvSpPr txBox="1"/>
          <p:nvPr/>
        </p:nvSpPr>
        <p:spPr>
          <a:xfrm>
            <a:off x="4411663" y="2462213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(3,3)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4" name="Text Box 33"/>
          <p:cNvSpPr txBox="1"/>
          <p:nvPr/>
        </p:nvSpPr>
        <p:spPr>
          <a:xfrm>
            <a:off x="3906838" y="2662238"/>
            <a:ext cx="74930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(8,11)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6115" name="Group 34"/>
          <p:cNvGrpSpPr/>
          <p:nvPr/>
        </p:nvGrpSpPr>
        <p:grpSpPr>
          <a:xfrm>
            <a:off x="1219200" y="4267200"/>
            <a:ext cx="7688263" cy="457200"/>
            <a:chOff x="432" y="2928"/>
            <a:chExt cx="4843" cy="288"/>
          </a:xfrm>
        </p:grpSpPr>
        <p:sp>
          <p:nvSpPr>
            <p:cNvPr id="46126" name="Text Box 35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they think that we were there and there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6127" name="Rectangle 36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8" name="Rectangle 37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9" name="Rectangle 38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0" name="Rectangle 39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1" name="Rectangle 40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2" name="Rectangle 41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3" name="Rectangle 42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4" name="Rectangle 43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5" name="Rectangle 44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6" name="Rectangle 45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7" name="Rectangle 46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8" name="Rectangle 47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9" name="Rectangle 48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0" name="Rectangle 49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1" name="Rectangle 50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2" name="Rectangle 51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3" name="Rectangle 52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4" name="Rectangle 53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5" name="Rectangle 54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6" name="Rectangle 55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7" name="Rectangle 56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8" name="Rectangle 57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9" name="Rectangle 58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0" name="Rectangle 59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1" name="Rectangle 60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2" name="Rectangle 61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3" name="Rectangle 62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4" name="Rectangle 63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5" name="Rectangle 64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6" name="Rectangle 65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7" name="Rectangle 66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8" name="Rectangle 67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9" name="Rectangle 68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0" name="Rectangle 69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1" name="Rectangle 70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2" name="Rectangle 71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3" name="Rectangle 72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4" name="Rectangle 73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116" name="Text Box 74"/>
          <p:cNvSpPr txBox="1"/>
          <p:nvPr/>
        </p:nvSpPr>
        <p:spPr>
          <a:xfrm>
            <a:off x="4192588" y="3238500"/>
            <a:ext cx="86201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(28,30)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7" name="Text Box 75"/>
          <p:cNvSpPr txBox="1"/>
          <p:nvPr/>
        </p:nvSpPr>
        <p:spPr>
          <a:xfrm>
            <a:off x="4895850" y="3095625"/>
            <a:ext cx="6365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(4,5)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8" name="Text Box 76"/>
          <p:cNvSpPr txBox="1"/>
          <p:nvPr/>
        </p:nvSpPr>
        <p:spPr>
          <a:xfrm>
            <a:off x="2909888" y="2413000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19" name="Text Box 77"/>
          <p:cNvSpPr txBox="1"/>
          <p:nvPr/>
        </p:nvSpPr>
        <p:spPr>
          <a:xfrm>
            <a:off x="3265488" y="283527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0" name="Text Box 78"/>
          <p:cNvSpPr txBox="1"/>
          <p:nvPr/>
        </p:nvSpPr>
        <p:spPr>
          <a:xfrm>
            <a:off x="3987800" y="31591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1" name="Text Box 79"/>
          <p:cNvSpPr txBox="1"/>
          <p:nvPr/>
        </p:nvSpPr>
        <p:spPr>
          <a:xfrm>
            <a:off x="4138613" y="3675063"/>
            <a:ext cx="7000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25,35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2" name="Text Box 80"/>
          <p:cNvSpPr txBox="1"/>
          <p:nvPr/>
        </p:nvSpPr>
        <p:spPr>
          <a:xfrm>
            <a:off x="5143500" y="360680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3" name="Text Box 81"/>
          <p:cNvSpPr txBox="1"/>
          <p:nvPr/>
        </p:nvSpPr>
        <p:spPr>
          <a:xfrm>
            <a:off x="4964113" y="2814638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4" name="Text Box 82"/>
          <p:cNvSpPr txBox="1"/>
          <p:nvPr/>
        </p:nvSpPr>
        <p:spPr>
          <a:xfrm>
            <a:off x="5810250" y="2501900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25" name="Text Box 83"/>
          <p:cNvSpPr txBox="1"/>
          <p:nvPr/>
        </p:nvSpPr>
        <p:spPr>
          <a:xfrm>
            <a:off x="790575" y="4284663"/>
            <a:ext cx="50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利用 </a:t>
            </a:r>
            <a:r>
              <a:rPr lang="en-US" altLang="zh-CN" dirty="0">
                <a:ea typeface="宋体" panose="02010600030101010101" pitchFamily="2" charset="-122"/>
              </a:rPr>
              <a:t>Tries</a:t>
            </a:r>
            <a:r>
              <a:rPr lang="zh-CN" altLang="en-US" dirty="0">
                <a:ea typeface="宋体" panose="02010600030101010101" pitchFamily="2" charset="-122"/>
              </a:rPr>
              <a:t>进行字符匹配</a:t>
            </a:r>
            <a:r>
              <a:rPr lang="en-US" altLang="zh-CN" dirty="0">
                <a:ea typeface="宋体" panose="02010600030101010101" pitchFamily="2" charset="-122"/>
              </a:rPr>
              <a:t>II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根据给定文本建立紧缩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如何做？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单词匹配的复杂性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当本文在外存中时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最坏情况下需要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次</a:t>
            </a:r>
            <a:r>
              <a:rPr lang="en-US" altLang="zh-CN" dirty="0">
                <a:ea typeface="宋体" panose="02010600030101010101" pitchFamily="2" charset="-122"/>
              </a:rPr>
              <a:t>I/O</a:t>
            </a:r>
            <a:r>
              <a:rPr lang="zh-CN" altLang="en-US" dirty="0">
                <a:ea typeface="宋体" panose="02010600030101010101" pitchFamily="2" charset="-122"/>
              </a:rPr>
              <a:t>操作来访问文本中的单个字母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效率不高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Patricia trie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457200" y="1590675"/>
            <a:ext cx="8229600" cy="935038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</a:rPr>
              <a:t>Patricia trie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endParaRPr lang="en-US" altLang="zh-CN" sz="28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一种紧缩 </a:t>
            </a:r>
            <a:r>
              <a:rPr lang="en-US" altLang="zh-CN" sz="2400" dirty="0">
                <a:ea typeface="宋体" panose="02010600030101010101" pitchFamily="2" charset="-122"/>
              </a:rPr>
              <a:t>trie </a:t>
            </a:r>
            <a:r>
              <a:rPr lang="zh-CN" altLang="en-US" sz="2400" dirty="0">
                <a:ea typeface="宋体" panose="02010600030101010101" pitchFamily="2" charset="-122"/>
              </a:rPr>
              <a:t>其中每个边的标记 用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</a:rPr>
              <a:t>from</a:t>
            </a:r>
            <a:r>
              <a:rPr lang="en-US" altLang="zh-CN" sz="2400" dirty="0">
                <a:ea typeface="宋体" panose="02010600030101010101" pitchFamily="2" charset="-122"/>
              </a:rPr>
              <a:t>], </a:t>
            </a:r>
            <a:r>
              <a:rPr lang="en-US" altLang="zh-CN" sz="2400" i="1" dirty="0">
                <a:ea typeface="宋体" panose="02010600030101010101" pitchFamily="2" charset="-122"/>
              </a:rPr>
              <a:t>to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 dirty="0">
                <a:ea typeface="宋体" panose="02010600030101010101" pitchFamily="2" charset="-122"/>
              </a:rPr>
              <a:t> from + 1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i="1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代替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8133" name="Text Box 4"/>
          <p:cNvSpPr txBox="1"/>
          <p:nvPr/>
        </p:nvSpPr>
        <p:spPr>
          <a:xfrm>
            <a:off x="1125538" y="5694363"/>
            <a:ext cx="753745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1  2  3 4  5  6 7  8 9 10    12   14   16   18   20   22   24   26   28    30   32   34   36   38    40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Oval 5"/>
          <p:cNvSpPr/>
          <p:nvPr/>
        </p:nvSpPr>
        <p:spPr>
          <a:xfrm>
            <a:off x="4090988" y="307340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35" name="AutoShape 6"/>
          <p:cNvCxnSpPr>
            <a:stCxn id="48145" idx="1"/>
            <a:endCxn id="48134" idx="5"/>
          </p:cNvCxnSpPr>
          <p:nvPr/>
        </p:nvCxnSpPr>
        <p:spPr>
          <a:xfrm flipH="1" flipV="1">
            <a:off x="4192588" y="3181350"/>
            <a:ext cx="815975" cy="377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36" name="Oval 7"/>
          <p:cNvSpPr/>
          <p:nvPr/>
        </p:nvSpPr>
        <p:spPr>
          <a:xfrm>
            <a:off x="2976563" y="386080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7" name="Oval 8"/>
          <p:cNvSpPr/>
          <p:nvPr/>
        </p:nvSpPr>
        <p:spPr>
          <a:xfrm>
            <a:off x="4129088" y="38449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38" name="AutoShape 9"/>
          <p:cNvCxnSpPr>
            <a:stCxn id="48134" idx="3"/>
            <a:endCxn id="48136" idx="7"/>
          </p:cNvCxnSpPr>
          <p:nvPr/>
        </p:nvCxnSpPr>
        <p:spPr>
          <a:xfrm flipH="1">
            <a:off x="3078163" y="3181350"/>
            <a:ext cx="1030287" cy="688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39" name="Oval 10"/>
          <p:cNvSpPr/>
          <p:nvPr/>
        </p:nvSpPr>
        <p:spPr>
          <a:xfrm>
            <a:off x="5122863" y="5062538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0" name="AutoShape 11"/>
          <p:cNvCxnSpPr>
            <a:stCxn id="48134" idx="4"/>
            <a:endCxn id="48137" idx="0"/>
          </p:cNvCxnSpPr>
          <p:nvPr/>
        </p:nvCxnSpPr>
        <p:spPr>
          <a:xfrm>
            <a:off x="4151313" y="3198813"/>
            <a:ext cx="38100" cy="6381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141" name="AutoShape 12"/>
          <p:cNvCxnSpPr>
            <a:stCxn id="48137" idx="5"/>
            <a:endCxn id="48142" idx="0"/>
          </p:cNvCxnSpPr>
          <p:nvPr/>
        </p:nvCxnSpPr>
        <p:spPr>
          <a:xfrm>
            <a:off x="4230688" y="3952875"/>
            <a:ext cx="454025" cy="5286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42" name="Oval 13"/>
          <p:cNvSpPr/>
          <p:nvPr/>
        </p:nvSpPr>
        <p:spPr>
          <a:xfrm>
            <a:off x="4624388" y="44894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3" name="Oval 14"/>
          <p:cNvSpPr/>
          <p:nvPr/>
        </p:nvSpPr>
        <p:spPr>
          <a:xfrm>
            <a:off x="4327525" y="514191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4" name="AutoShape 15"/>
          <p:cNvCxnSpPr>
            <a:stCxn id="48142" idx="4"/>
            <a:endCxn id="48143" idx="0"/>
          </p:cNvCxnSpPr>
          <p:nvPr/>
        </p:nvCxnSpPr>
        <p:spPr>
          <a:xfrm flipH="1">
            <a:off x="4387850" y="4614863"/>
            <a:ext cx="296863" cy="5191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45" name="Oval 16"/>
          <p:cNvSpPr/>
          <p:nvPr/>
        </p:nvSpPr>
        <p:spPr>
          <a:xfrm>
            <a:off x="4991100" y="354965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6" name="AutoShape 17"/>
          <p:cNvCxnSpPr>
            <a:stCxn id="48145" idx="5"/>
            <a:endCxn id="48148" idx="1"/>
          </p:cNvCxnSpPr>
          <p:nvPr/>
        </p:nvCxnSpPr>
        <p:spPr>
          <a:xfrm>
            <a:off x="5092700" y="3657600"/>
            <a:ext cx="717550" cy="307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47" name="Oval 18"/>
          <p:cNvSpPr/>
          <p:nvPr/>
        </p:nvSpPr>
        <p:spPr>
          <a:xfrm>
            <a:off x="4986338" y="42767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8" name="Oval 19"/>
          <p:cNvSpPr/>
          <p:nvPr/>
        </p:nvSpPr>
        <p:spPr>
          <a:xfrm>
            <a:off x="5792788" y="39560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9" name="AutoShape 20"/>
          <p:cNvCxnSpPr>
            <a:stCxn id="48142" idx="5"/>
            <a:endCxn id="48139" idx="1"/>
          </p:cNvCxnSpPr>
          <p:nvPr/>
        </p:nvCxnSpPr>
        <p:spPr>
          <a:xfrm>
            <a:off x="4725988" y="4597400"/>
            <a:ext cx="414337" cy="4746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150" name="AutoShape 21"/>
          <p:cNvCxnSpPr>
            <a:stCxn id="48145" idx="4"/>
            <a:endCxn id="48147" idx="0"/>
          </p:cNvCxnSpPr>
          <p:nvPr/>
        </p:nvCxnSpPr>
        <p:spPr>
          <a:xfrm flipH="1">
            <a:off x="5046663" y="3675063"/>
            <a:ext cx="4762" cy="5937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51" name="Text Box 22"/>
          <p:cNvSpPr txBox="1"/>
          <p:nvPr/>
        </p:nvSpPr>
        <p:spPr>
          <a:xfrm>
            <a:off x="3043238" y="3279775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(a,4)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52" name="Oval 23"/>
          <p:cNvSpPr/>
          <p:nvPr/>
        </p:nvSpPr>
        <p:spPr>
          <a:xfrm>
            <a:off x="3340100" y="427672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53" name="AutoShape 24"/>
          <p:cNvCxnSpPr>
            <a:stCxn id="48137" idx="2"/>
            <a:endCxn id="48152" idx="7"/>
          </p:cNvCxnSpPr>
          <p:nvPr/>
        </p:nvCxnSpPr>
        <p:spPr>
          <a:xfrm flipH="1">
            <a:off x="3441700" y="3903663"/>
            <a:ext cx="679450" cy="3825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54" name="Oval 25"/>
          <p:cNvSpPr/>
          <p:nvPr/>
        </p:nvSpPr>
        <p:spPr>
          <a:xfrm>
            <a:off x="3984625" y="460692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55" name="AutoShape 26"/>
          <p:cNvCxnSpPr>
            <a:stCxn id="48137" idx="4"/>
            <a:endCxn id="48154" idx="0"/>
          </p:cNvCxnSpPr>
          <p:nvPr/>
        </p:nvCxnSpPr>
        <p:spPr>
          <a:xfrm flipH="1">
            <a:off x="4044950" y="3970338"/>
            <a:ext cx="144463" cy="6286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56" name="Text Box 27"/>
          <p:cNvSpPr txBox="1"/>
          <p:nvPr/>
        </p:nvSpPr>
        <p:spPr>
          <a:xfrm>
            <a:off x="3355975" y="3846513"/>
            <a:ext cx="6302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57" name="Text Box 28"/>
          <p:cNvSpPr txBox="1"/>
          <p:nvPr/>
        </p:nvSpPr>
        <p:spPr>
          <a:xfrm>
            <a:off x="3744913" y="3403600"/>
            <a:ext cx="59372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(t,2)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58" name="Text Box 29"/>
          <p:cNvSpPr txBox="1"/>
          <p:nvPr/>
        </p:nvSpPr>
        <p:spPr>
          <a:xfrm>
            <a:off x="4445000" y="3143250"/>
            <a:ext cx="66992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(w,2)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59" name="Text Box 30"/>
          <p:cNvSpPr txBox="1"/>
          <p:nvPr/>
        </p:nvSpPr>
        <p:spPr>
          <a:xfrm>
            <a:off x="4689475" y="3724275"/>
            <a:ext cx="6365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(_,1)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0" name="Text Box 31"/>
          <p:cNvSpPr txBox="1"/>
          <p:nvPr/>
        </p:nvSpPr>
        <p:spPr>
          <a:xfrm>
            <a:off x="5256213" y="3570288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1" name="Text Box 32"/>
          <p:cNvSpPr txBox="1"/>
          <p:nvPr/>
        </p:nvSpPr>
        <p:spPr>
          <a:xfrm>
            <a:off x="4322763" y="403860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(e,1)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2" name="Text Box 33"/>
          <p:cNvSpPr txBox="1"/>
          <p:nvPr/>
        </p:nvSpPr>
        <p:spPr>
          <a:xfrm>
            <a:off x="3683000" y="4214813"/>
            <a:ext cx="5730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(i,4)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8163" name="Group 34"/>
          <p:cNvGrpSpPr/>
          <p:nvPr/>
        </p:nvGrpSpPr>
        <p:grpSpPr>
          <a:xfrm>
            <a:off x="1096963" y="5867400"/>
            <a:ext cx="7688262" cy="457200"/>
            <a:chOff x="432" y="2928"/>
            <a:chExt cx="4843" cy="288"/>
          </a:xfrm>
        </p:grpSpPr>
        <p:sp>
          <p:nvSpPr>
            <p:cNvPr id="48174" name="Text Box 35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they think that we were there and there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8175" name="Rectangle 36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6" name="Rectangle 37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7" name="Rectangle 38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8" name="Rectangle 39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9" name="Rectangle 40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0" name="Rectangle 41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1" name="Rectangle 42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2" name="Rectangle 43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3" name="Rectangle 44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4" name="Rectangle 45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5" name="Rectangle 46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6" name="Rectangle 47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7" name="Rectangle 48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8" name="Rectangle 49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9" name="Rectangle 50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0" name="Rectangle 51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1" name="Rectangle 52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2" name="Rectangle 53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3" name="Rectangle 54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4" name="Rectangle 55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5" name="Rectangle 56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6" name="Rectangle 57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7" name="Rectangle 58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8" name="Rectangle 59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9" name="Rectangle 60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0" name="Rectangle 61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1" name="Rectangle 62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2" name="Rectangle 63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3" name="Rectangle 64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4" name="Rectangle 65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5" name="Rectangle 66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6" name="Rectangle 67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7" name="Rectangle 68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8" name="Rectangle 69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9" name="Rectangle 70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10" name="Rectangle 71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11" name="Rectangle 72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12" name="Rectangle 73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64" name="Text Box 74"/>
          <p:cNvSpPr txBox="1"/>
          <p:nvPr/>
        </p:nvSpPr>
        <p:spPr>
          <a:xfrm>
            <a:off x="4222750" y="4791075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5" name="Text Box 75"/>
          <p:cNvSpPr txBox="1"/>
          <p:nvPr/>
        </p:nvSpPr>
        <p:spPr>
          <a:xfrm>
            <a:off x="4791075" y="4648200"/>
            <a:ext cx="6286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(y,2)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6" name="Text Box 76"/>
          <p:cNvSpPr txBox="1"/>
          <p:nvPr/>
        </p:nvSpPr>
        <p:spPr>
          <a:xfrm>
            <a:off x="2805113" y="396557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7" name="Text Box 77"/>
          <p:cNvSpPr txBox="1"/>
          <p:nvPr/>
        </p:nvSpPr>
        <p:spPr>
          <a:xfrm>
            <a:off x="3160713" y="4387850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8" name="Text Box 78"/>
          <p:cNvSpPr txBox="1"/>
          <p:nvPr/>
        </p:nvSpPr>
        <p:spPr>
          <a:xfrm>
            <a:off x="3883025" y="471170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69" name="Text Box 79"/>
          <p:cNvSpPr txBox="1"/>
          <p:nvPr/>
        </p:nvSpPr>
        <p:spPr>
          <a:xfrm>
            <a:off x="4033838" y="5227638"/>
            <a:ext cx="7000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25,35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70" name="Text Box 80"/>
          <p:cNvSpPr txBox="1"/>
          <p:nvPr/>
        </p:nvSpPr>
        <p:spPr>
          <a:xfrm>
            <a:off x="5038725" y="51593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71" name="Text Box 81"/>
          <p:cNvSpPr txBox="1"/>
          <p:nvPr/>
        </p:nvSpPr>
        <p:spPr>
          <a:xfrm>
            <a:off x="4859338" y="4367213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72" name="Text Box 82"/>
          <p:cNvSpPr txBox="1"/>
          <p:nvPr/>
        </p:nvSpPr>
        <p:spPr>
          <a:xfrm>
            <a:off x="5705475" y="405447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73" name="Text Box 83"/>
          <p:cNvSpPr txBox="1"/>
          <p:nvPr/>
        </p:nvSpPr>
        <p:spPr>
          <a:xfrm>
            <a:off x="685800" y="5837238"/>
            <a:ext cx="50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查询 </a:t>
            </a:r>
            <a:r>
              <a:rPr lang="en-US" altLang="zh-CN" dirty="0">
                <a:ea typeface="宋体" panose="02010600030101010101" pitchFamily="2" charset="-122"/>
              </a:rPr>
              <a:t>Patricia Trie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8388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i="1" dirty="0">
                <a:ea typeface="宋体" panose="02010600030101010101" pitchFamily="2" charset="-122"/>
              </a:rPr>
              <a:t>单词前缀</a:t>
            </a:r>
            <a:r>
              <a:rPr lang="zh-CN" altLang="en-US" dirty="0">
                <a:ea typeface="宋体" panose="02010600030101010101" pitchFamily="2" charset="-122"/>
              </a:rPr>
              <a:t>查询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查找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中的所有单词</a:t>
            </a:r>
            <a:r>
              <a:rPr lang="en-US" altLang="zh-CN" i="1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其前缀是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[0..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-1]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7" name="Rectangle 4"/>
          <p:cNvSpPr/>
          <p:nvPr/>
        </p:nvSpPr>
        <p:spPr>
          <a:xfrm>
            <a:off x="688975" y="2560638"/>
            <a:ext cx="8308975" cy="351631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Patricia-Search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P, k)     //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 inserts P into t</a:t>
            </a:r>
            <a:endParaRPr lang="en-US" altLang="zh-CN" sz="20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the first index in the t.list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T[j..j+m-1] = P[0..m-1]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t.list    // exact match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there is a child-edge (P[k],s)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k + s &lt;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    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Patricia-Search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P, k+s)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go to any descendent leaf of t and do the 									check of line 03, if it is true, return 									lists of all descendent leafs of t, 										otherwise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nothing is found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Patricia Trie</a:t>
            </a:r>
            <a:r>
              <a:rPr lang="zh-CN" altLang="en-US" dirty="0">
                <a:ea typeface="宋体" panose="02010600030101010101" pitchFamily="2" charset="-122"/>
              </a:rPr>
              <a:t>的分析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da-DK" altLang="zh-CN" sz="2800" dirty="0">
                <a:ea typeface="宋体" panose="02010600030101010101" pitchFamily="2" charset="-122"/>
              </a:rPr>
              <a:t>patricia trie</a:t>
            </a:r>
            <a:r>
              <a:rPr lang="zh-CN" altLang="da-DK" sz="2800" dirty="0">
                <a:ea typeface="宋体" panose="02010600030101010101" pitchFamily="2" charset="-122"/>
              </a:rPr>
              <a:t>的想法 </a:t>
            </a:r>
            <a:r>
              <a:rPr lang="da-DK" altLang="zh-CN" sz="2800" dirty="0">
                <a:ea typeface="宋体" panose="02010600030101010101" pitchFamily="2" charset="-122"/>
              </a:rPr>
              <a:t>– </a:t>
            </a:r>
            <a:r>
              <a:rPr lang="zh-CN" altLang="da-DK" sz="2800" dirty="0">
                <a:ea typeface="宋体" panose="02010600030101010101" pitchFamily="2" charset="-122"/>
              </a:rPr>
              <a:t>将文本的比较推迟到最后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如果文本在外存，仅需要</a:t>
            </a:r>
            <a:r>
              <a:rPr lang="en-US" altLang="zh-CN" sz="2400" dirty="0">
                <a:ea typeface="宋体" panose="02010600030101010101" pitchFamily="2" charset="-122"/>
              </a:rPr>
              <a:t>O(1) </a:t>
            </a:r>
            <a:r>
              <a:rPr lang="zh-CN" altLang="en-US" sz="2400" dirty="0">
                <a:ea typeface="宋体" panose="02010600030101010101" pitchFamily="2" charset="-122"/>
              </a:rPr>
              <a:t>次</a:t>
            </a:r>
            <a:r>
              <a:rPr lang="en-US" altLang="zh-CN" sz="2400" dirty="0">
                <a:ea typeface="宋体" panose="02010600030101010101" pitchFamily="2" charset="-122"/>
              </a:rPr>
              <a:t>I/O (</a:t>
            </a:r>
            <a:r>
              <a:rPr lang="zh-CN" altLang="en-US" sz="2400" dirty="0"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</a:rPr>
              <a:t>Trie</a:t>
            </a:r>
            <a:r>
              <a:rPr lang="zh-CN" altLang="en-US" sz="2400" dirty="0">
                <a:ea typeface="宋体" panose="02010600030101010101" pitchFamily="2" charset="-122"/>
              </a:rPr>
              <a:t>在内存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为单词匹配建立</a:t>
            </a:r>
            <a:r>
              <a:rPr lang="en-US" altLang="zh-CN" sz="2800" dirty="0">
                <a:ea typeface="宋体" panose="02010600030101010101" pitchFamily="2" charset="-122"/>
              </a:rPr>
              <a:t>Patricia Trie: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0181" name="Text Box 4"/>
          <p:cNvSpPr txBox="1"/>
          <p:nvPr/>
        </p:nvSpPr>
        <p:spPr>
          <a:xfrm>
            <a:off x="1125538" y="3048000"/>
            <a:ext cx="753745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1  2  3 4  5  6 7  8 9 10    12   14   16   18   20   22   24   26   28    30   32   34   36   38    40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182" name="Group 5"/>
          <p:cNvGrpSpPr/>
          <p:nvPr/>
        </p:nvGrpSpPr>
        <p:grpSpPr>
          <a:xfrm>
            <a:off x="1096963" y="3221038"/>
            <a:ext cx="7688262" cy="457200"/>
            <a:chOff x="432" y="2928"/>
            <a:chExt cx="4843" cy="288"/>
          </a:xfrm>
        </p:grpSpPr>
        <p:sp>
          <p:nvSpPr>
            <p:cNvPr id="50184" name="Text Box 6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da-DK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føtex har haft en fødselsdag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Rectangle 7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Rectangle 8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Rectangle 9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Rectangle 10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Rectangle 11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0" name="Rectangle 12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Rectangle 13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Rectangle 14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15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Rectangle 16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Rectangle 17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Rectangle 18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Rectangle 19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8" name="Rectangle 20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9" name="Rectangle 21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0" name="Rectangle 22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1" name="Rectangle 23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2" name="Rectangle 24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Rectangle 25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4" name="Rectangle 26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5" name="Rectangle 27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6" name="Rectangle 28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7" name="Rectangle 29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8" name="Rectangle 30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9" name="Rectangle 31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0" name="Rectangle 32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1" name="Rectangle 33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2" name="Rectangle 34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3" name="Rectangle 35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4" name="Rectangle 36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5" name="Rectangle 37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6" name="Rectangle 38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7" name="Rectangle 39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8" name="Rectangle 40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9" name="Rectangle 41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0" name="Rectangle 42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1" name="Rectangle 43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2" name="Rectangle 44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183" name="Text Box 45"/>
          <p:cNvSpPr txBox="1"/>
          <p:nvPr/>
        </p:nvSpPr>
        <p:spPr>
          <a:xfrm>
            <a:off x="685800" y="3190875"/>
            <a:ext cx="50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pic>
        <p:nvPicPr>
          <p:cNvPr id="54275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47800"/>
            <a:ext cx="8229600" cy="642938"/>
          </a:xfrm>
        </p:spPr>
      </p:pic>
      <p:sp>
        <p:nvSpPr>
          <p:cNvPr id="5427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10000" y="22431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>
            <a:stCxn id="7" idx="3"/>
          </p:cNvCxnSpPr>
          <p:nvPr/>
        </p:nvCxnSpPr>
        <p:spPr>
          <a:xfrm flipH="1">
            <a:off x="2819400" y="2371725"/>
            <a:ext cx="1012825" cy="5238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2" name="直接连接符 11"/>
          <p:cNvCxnSpPr/>
          <p:nvPr/>
        </p:nvCxnSpPr>
        <p:spPr>
          <a:xfrm>
            <a:off x="3863975" y="2339975"/>
            <a:ext cx="22225" cy="82708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3" name="直接连接符 12"/>
          <p:cNvCxnSpPr/>
          <p:nvPr/>
        </p:nvCxnSpPr>
        <p:spPr>
          <a:xfrm>
            <a:off x="3940175" y="2343150"/>
            <a:ext cx="1025525" cy="69373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7" name="椭圆 16"/>
          <p:cNvSpPr/>
          <p:nvPr/>
        </p:nvSpPr>
        <p:spPr>
          <a:xfrm>
            <a:off x="2689225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98888" y="30845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43475" y="2981325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871663" y="2995613"/>
            <a:ext cx="801687" cy="7112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2" name="直接连接符 21"/>
          <p:cNvCxnSpPr/>
          <p:nvPr/>
        </p:nvCxnSpPr>
        <p:spPr>
          <a:xfrm flipH="1">
            <a:off x="2673350" y="3022600"/>
            <a:ext cx="92075" cy="104298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3276600" y="3241675"/>
            <a:ext cx="528638" cy="873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0" name="直接连接符 29"/>
          <p:cNvCxnSpPr/>
          <p:nvPr/>
        </p:nvCxnSpPr>
        <p:spPr>
          <a:xfrm>
            <a:off x="3954463" y="3236913"/>
            <a:ext cx="498475" cy="8286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3" name="椭圆 32"/>
          <p:cNvSpPr/>
          <p:nvPr/>
        </p:nvSpPr>
        <p:spPr>
          <a:xfrm>
            <a:off x="1719263" y="3714750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66988" y="4065588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76588" y="4132263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71975" y="4092575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62250" y="2373313"/>
            <a:ext cx="5524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(f,2)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71650" y="2995613"/>
            <a:ext cx="552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(t,4)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55825" y="3460750"/>
            <a:ext cx="60801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(d,9)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44863" y="2633663"/>
            <a:ext cx="6080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(h,2)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97213" y="3411538"/>
            <a:ext cx="552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(r,2)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38613" y="3473450"/>
            <a:ext cx="5524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(f,3)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392613" y="2360613"/>
            <a:ext cx="60801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(e,3)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09713" y="3806825"/>
            <a:ext cx="2984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65363" y="4152900"/>
            <a:ext cx="4127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19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89263" y="4284663"/>
            <a:ext cx="298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7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03700" y="4229100"/>
            <a:ext cx="396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11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43475" y="3094038"/>
            <a:ext cx="4127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16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7" grpId="0" bldLvl="0" animBg="1"/>
      <p:bldP spid="18" grpId="0" bldLvl="0" animBg="1"/>
      <p:bldP spid="19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文本搜索问题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5264150" cy="421005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输入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ea typeface="宋体" panose="02010600030101010101" pitchFamily="2" charset="-122"/>
              </a:rPr>
              <a:t>文本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ea typeface="宋体" panose="02010600030101010101" pitchFamily="2" charset="-122"/>
              </a:rPr>
              <a:t>模式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输出</a:t>
            </a:r>
            <a:r>
              <a:rPr lang="en-US" altLang="zh-CN" dirty="0">
                <a:ea typeface="宋体" panose="02010600030101010101" pitchFamily="2" charset="-122"/>
              </a:rPr>
              <a:t>t: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在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中的所有出现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重新定义问题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找到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的所有以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为前缀的后缀</a:t>
            </a:r>
            <a:endParaRPr lang="zh-CN" altLang="en-US" i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我们已经看到了如何处理一个单词前缀查询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5" name="Text Box 4"/>
          <p:cNvSpPr txBox="1"/>
          <p:nvPr/>
        </p:nvSpPr>
        <p:spPr>
          <a:xfrm>
            <a:off x="6432550" y="1981200"/>
            <a:ext cx="1250950" cy="2587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rara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rrara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rara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ra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简单匹配算法的分析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最坏情况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外层循环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 m+1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内层循环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总计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m+1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m = 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何种输入产生最坏情况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最好情况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n-m+1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何时</a:t>
            </a:r>
            <a:r>
              <a:rPr lang="en-US" altLang="zh-CN" i="1" dirty="0">
                <a:ea typeface="宋体" panose="02010600030101010101" pitchFamily="2" charset="-122"/>
              </a:rPr>
              <a:t>?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完全随机的文本和模式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后缀树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后缀树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一种包含文本所有后缀的紧缩</a:t>
            </a:r>
            <a:r>
              <a:rPr lang="en-US" altLang="zh-CN" dirty="0">
                <a:ea typeface="宋体" panose="02010600030101010101" pitchFamily="2" charset="-122"/>
              </a:rPr>
              <a:t>trie (</a:t>
            </a:r>
            <a:r>
              <a:rPr lang="zh-CN" altLang="en-US" dirty="0">
                <a:ea typeface="宋体" panose="02010600030101010101" pitchFamily="2" charset="-122"/>
              </a:rPr>
              <a:t>或类似的结构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后缀的</a:t>
            </a:r>
            <a:r>
              <a:rPr lang="en-US" altLang="zh-CN" dirty="0">
                <a:ea typeface="宋体" panose="02010600030101010101" pitchFamily="2" charset="-122"/>
              </a:rPr>
              <a:t>Patricia trie </a:t>
            </a:r>
            <a:r>
              <a:rPr lang="zh-CN" altLang="en-US" dirty="0">
                <a:ea typeface="宋体" panose="02010600030101010101" pitchFamily="2" charset="-122"/>
              </a:rPr>
              <a:t>有时叫做 </a:t>
            </a:r>
            <a:r>
              <a:rPr lang="en-US" altLang="zh-CN" i="1" dirty="0">
                <a:ea typeface="宋体" panose="02010600030101010101" pitchFamily="2" charset="-122"/>
              </a:rPr>
              <a:t>Pat </a:t>
            </a:r>
            <a:r>
              <a:rPr lang="zh-CN" altLang="en-US" i="1" dirty="0">
                <a:ea typeface="宋体" panose="02010600030101010101" pitchFamily="2" charset="-122"/>
              </a:rPr>
              <a:t>树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9" name="Text Box 4"/>
          <p:cNvSpPr txBox="1"/>
          <p:nvPr/>
        </p:nvSpPr>
        <p:spPr>
          <a:xfrm>
            <a:off x="3581400" y="5580063"/>
            <a:ext cx="164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carrara$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2230" name="Rectangle 5"/>
          <p:cNvSpPr/>
          <p:nvPr/>
        </p:nvSpPr>
        <p:spPr>
          <a:xfrm>
            <a:off x="3671888" y="5668963"/>
            <a:ext cx="14573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" name="Rectangle 6"/>
          <p:cNvSpPr/>
          <p:nvPr/>
        </p:nvSpPr>
        <p:spPr>
          <a:xfrm>
            <a:off x="367188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2" name="Rectangle 7"/>
          <p:cNvSpPr/>
          <p:nvPr/>
        </p:nvSpPr>
        <p:spPr>
          <a:xfrm>
            <a:off x="385603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3" name="Rectangle 8"/>
          <p:cNvSpPr/>
          <p:nvPr/>
        </p:nvSpPr>
        <p:spPr>
          <a:xfrm>
            <a:off x="404018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Rectangle 9"/>
          <p:cNvSpPr/>
          <p:nvPr/>
        </p:nvSpPr>
        <p:spPr>
          <a:xfrm>
            <a:off x="422433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5" name="Rectangle 10"/>
          <p:cNvSpPr/>
          <p:nvPr/>
        </p:nvSpPr>
        <p:spPr>
          <a:xfrm>
            <a:off x="440848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6" name="Rectangle 11"/>
          <p:cNvSpPr/>
          <p:nvPr/>
        </p:nvSpPr>
        <p:spPr>
          <a:xfrm>
            <a:off x="459263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7" name="Rectangle 12"/>
          <p:cNvSpPr/>
          <p:nvPr/>
        </p:nvSpPr>
        <p:spPr>
          <a:xfrm>
            <a:off x="477678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8" name="Text Box 13"/>
          <p:cNvSpPr txBox="1"/>
          <p:nvPr/>
        </p:nvSpPr>
        <p:spPr>
          <a:xfrm>
            <a:off x="3587750" y="5378450"/>
            <a:ext cx="16764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39" name="Oval 14"/>
          <p:cNvSpPr/>
          <p:nvPr/>
        </p:nvSpPr>
        <p:spPr>
          <a:xfrm>
            <a:off x="2519363" y="34004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0" name="AutoShape 15"/>
          <p:cNvCxnSpPr>
            <a:stCxn id="52239" idx="3"/>
            <a:endCxn id="52241" idx="7"/>
          </p:cNvCxnSpPr>
          <p:nvPr/>
        </p:nvCxnSpPr>
        <p:spPr>
          <a:xfrm flipH="1">
            <a:off x="2082800" y="3508375"/>
            <a:ext cx="454025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1" name="Oval 16"/>
          <p:cNvSpPr/>
          <p:nvPr/>
        </p:nvSpPr>
        <p:spPr>
          <a:xfrm>
            <a:off x="1981200" y="37338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42" name="Text Box 17"/>
          <p:cNvSpPr txBox="1"/>
          <p:nvPr/>
        </p:nvSpPr>
        <p:spPr>
          <a:xfrm>
            <a:off x="2132013" y="3352800"/>
            <a:ext cx="3063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3" name="AutoShape 18"/>
          <p:cNvCxnSpPr>
            <a:stCxn id="52254" idx="1"/>
            <a:endCxn id="52239" idx="5"/>
          </p:cNvCxnSpPr>
          <p:nvPr/>
        </p:nvCxnSpPr>
        <p:spPr>
          <a:xfrm flipH="1" flipV="1">
            <a:off x="2620963" y="3508375"/>
            <a:ext cx="596900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4" name="Text Box 19"/>
          <p:cNvSpPr txBox="1"/>
          <p:nvPr/>
        </p:nvSpPr>
        <p:spPr>
          <a:xfrm>
            <a:off x="2805113" y="3348038"/>
            <a:ext cx="2714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45" name="Oval 20"/>
          <p:cNvSpPr/>
          <p:nvPr/>
        </p:nvSpPr>
        <p:spPr>
          <a:xfrm>
            <a:off x="2514600" y="4122738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46" name="Oval 21"/>
          <p:cNvSpPr/>
          <p:nvPr/>
        </p:nvSpPr>
        <p:spPr>
          <a:xfrm>
            <a:off x="2166938" y="43243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7" name="AutoShape 22"/>
          <p:cNvCxnSpPr>
            <a:stCxn id="52239" idx="4"/>
            <a:endCxn id="52245" idx="0"/>
          </p:cNvCxnSpPr>
          <p:nvPr/>
        </p:nvCxnSpPr>
        <p:spPr>
          <a:xfrm flipH="1">
            <a:off x="2574925" y="3525838"/>
            <a:ext cx="4763" cy="58896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8" name="Oval 23"/>
          <p:cNvSpPr/>
          <p:nvPr/>
        </p:nvSpPr>
        <p:spPr>
          <a:xfrm>
            <a:off x="1752600" y="46482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9" name="AutoShape 24"/>
          <p:cNvCxnSpPr>
            <a:stCxn id="52241" idx="4"/>
            <a:endCxn id="52246" idx="0"/>
          </p:cNvCxnSpPr>
          <p:nvPr/>
        </p:nvCxnSpPr>
        <p:spPr>
          <a:xfrm>
            <a:off x="2041525" y="3859213"/>
            <a:ext cx="185738" cy="4572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50" name="AutoShape 25"/>
          <p:cNvCxnSpPr>
            <a:stCxn id="52241" idx="3"/>
            <a:endCxn id="52251" idx="0"/>
          </p:cNvCxnSpPr>
          <p:nvPr/>
        </p:nvCxnSpPr>
        <p:spPr>
          <a:xfrm flipH="1">
            <a:off x="1584325" y="3841750"/>
            <a:ext cx="414338" cy="3413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1" name="Oval 26"/>
          <p:cNvSpPr/>
          <p:nvPr/>
        </p:nvSpPr>
        <p:spPr>
          <a:xfrm>
            <a:off x="1524000" y="41910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52" name="Oval 27"/>
          <p:cNvSpPr/>
          <p:nvPr/>
        </p:nvSpPr>
        <p:spPr>
          <a:xfrm>
            <a:off x="1295400" y="47244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3" name="AutoShape 28"/>
          <p:cNvCxnSpPr>
            <a:stCxn id="52251" idx="3"/>
            <a:endCxn id="52252" idx="0"/>
          </p:cNvCxnSpPr>
          <p:nvPr/>
        </p:nvCxnSpPr>
        <p:spPr>
          <a:xfrm flipH="1">
            <a:off x="1355725" y="4298950"/>
            <a:ext cx="185738" cy="4175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4" name="Oval 29"/>
          <p:cNvSpPr/>
          <p:nvPr/>
        </p:nvSpPr>
        <p:spPr>
          <a:xfrm>
            <a:off x="3200400" y="37338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5" name="AutoShape 30"/>
          <p:cNvCxnSpPr>
            <a:stCxn id="52254" idx="5"/>
            <a:endCxn id="52257" idx="1"/>
          </p:cNvCxnSpPr>
          <p:nvPr/>
        </p:nvCxnSpPr>
        <p:spPr>
          <a:xfrm>
            <a:off x="3302000" y="3841750"/>
            <a:ext cx="436563" cy="441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6" name="Oval 31"/>
          <p:cNvSpPr/>
          <p:nvPr/>
        </p:nvSpPr>
        <p:spPr>
          <a:xfrm>
            <a:off x="3030538" y="4357688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57" name="Oval 32"/>
          <p:cNvSpPr/>
          <p:nvPr/>
        </p:nvSpPr>
        <p:spPr>
          <a:xfrm>
            <a:off x="3721100" y="42735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8" name="AutoShape 33"/>
          <p:cNvCxnSpPr>
            <a:stCxn id="52251" idx="5"/>
            <a:endCxn id="52248" idx="1"/>
          </p:cNvCxnSpPr>
          <p:nvPr/>
        </p:nvCxnSpPr>
        <p:spPr>
          <a:xfrm>
            <a:off x="1625600" y="4298950"/>
            <a:ext cx="1444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59" name="AutoShape 34"/>
          <p:cNvCxnSpPr>
            <a:stCxn id="52254" idx="4"/>
            <a:endCxn id="52256" idx="0"/>
          </p:cNvCxnSpPr>
          <p:nvPr/>
        </p:nvCxnSpPr>
        <p:spPr>
          <a:xfrm flipH="1">
            <a:off x="3090863" y="3859213"/>
            <a:ext cx="169862" cy="49053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60" name="Text Box 35"/>
          <p:cNvSpPr txBox="1"/>
          <p:nvPr/>
        </p:nvSpPr>
        <p:spPr>
          <a:xfrm>
            <a:off x="1600200" y="3778250"/>
            <a:ext cx="2714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1" name="Text Box 36"/>
          <p:cNvSpPr txBox="1"/>
          <p:nvPr/>
        </p:nvSpPr>
        <p:spPr>
          <a:xfrm>
            <a:off x="1909763" y="3978275"/>
            <a:ext cx="3127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2" name="Text Box 37"/>
          <p:cNvSpPr txBox="1"/>
          <p:nvPr/>
        </p:nvSpPr>
        <p:spPr>
          <a:xfrm>
            <a:off x="2173288" y="3678238"/>
            <a:ext cx="10477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carrara$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3" name="Text Box 38"/>
          <p:cNvSpPr txBox="1"/>
          <p:nvPr/>
        </p:nvSpPr>
        <p:spPr>
          <a:xfrm>
            <a:off x="838200" y="4267200"/>
            <a:ext cx="7318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4" name="Text Box 39"/>
          <p:cNvSpPr txBox="1"/>
          <p:nvPr/>
        </p:nvSpPr>
        <p:spPr>
          <a:xfrm>
            <a:off x="1635125" y="4235450"/>
            <a:ext cx="4349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5" name="Text Box 40"/>
          <p:cNvSpPr txBox="1"/>
          <p:nvPr/>
        </p:nvSpPr>
        <p:spPr>
          <a:xfrm>
            <a:off x="3471863" y="3821113"/>
            <a:ext cx="7318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6" name="Text Box 41"/>
          <p:cNvSpPr txBox="1"/>
          <p:nvPr/>
        </p:nvSpPr>
        <p:spPr>
          <a:xfrm>
            <a:off x="3098800" y="3968750"/>
            <a:ext cx="3063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7" name="Oval 42"/>
          <p:cNvSpPr/>
          <p:nvPr/>
        </p:nvSpPr>
        <p:spPr>
          <a:xfrm>
            <a:off x="3173413" y="4757738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68" name="Oval 43"/>
          <p:cNvSpPr/>
          <p:nvPr/>
        </p:nvSpPr>
        <p:spPr>
          <a:xfrm>
            <a:off x="2817813" y="476726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69" name="AutoShape 44"/>
          <p:cNvCxnSpPr>
            <a:stCxn id="52256" idx="3"/>
            <a:endCxn id="52268" idx="0"/>
          </p:cNvCxnSpPr>
          <p:nvPr/>
        </p:nvCxnSpPr>
        <p:spPr>
          <a:xfrm flipH="1">
            <a:off x="2878138" y="4465638"/>
            <a:ext cx="169862" cy="2936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70" name="AutoShape 45"/>
          <p:cNvCxnSpPr>
            <a:stCxn id="52256" idx="5"/>
            <a:endCxn id="52267" idx="1"/>
          </p:cNvCxnSpPr>
          <p:nvPr/>
        </p:nvCxnSpPr>
        <p:spPr>
          <a:xfrm>
            <a:off x="3132138" y="4465638"/>
            <a:ext cx="58737" cy="3016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71" name="Text Box 46"/>
          <p:cNvSpPr txBox="1"/>
          <p:nvPr/>
        </p:nvSpPr>
        <p:spPr>
          <a:xfrm>
            <a:off x="2741613" y="4362450"/>
            <a:ext cx="3127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2" name="Text Box 47"/>
          <p:cNvSpPr txBox="1"/>
          <p:nvPr/>
        </p:nvSpPr>
        <p:spPr>
          <a:xfrm>
            <a:off x="3100388" y="4408488"/>
            <a:ext cx="5222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3" name="Text Box 48"/>
          <p:cNvSpPr txBox="1"/>
          <p:nvPr/>
        </p:nvSpPr>
        <p:spPr>
          <a:xfrm>
            <a:off x="1195388" y="482282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4" name="Text Box 49"/>
          <p:cNvSpPr txBox="1"/>
          <p:nvPr/>
        </p:nvSpPr>
        <p:spPr>
          <a:xfrm>
            <a:off x="1660525" y="474345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5" name="Text Box 50"/>
          <p:cNvSpPr txBox="1"/>
          <p:nvPr/>
        </p:nvSpPr>
        <p:spPr>
          <a:xfrm>
            <a:off x="2076450" y="44227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6" name="Text Box 51"/>
          <p:cNvSpPr txBox="1"/>
          <p:nvPr/>
        </p:nvSpPr>
        <p:spPr>
          <a:xfrm>
            <a:off x="2422525" y="42386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7" name="Text Box 52"/>
          <p:cNvSpPr txBox="1"/>
          <p:nvPr/>
        </p:nvSpPr>
        <p:spPr>
          <a:xfrm>
            <a:off x="2719388" y="4875213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8" name="Text Box 53"/>
          <p:cNvSpPr txBox="1"/>
          <p:nvPr/>
        </p:nvSpPr>
        <p:spPr>
          <a:xfrm>
            <a:off x="3078163" y="486092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9" name="Text Box 54"/>
          <p:cNvSpPr txBox="1"/>
          <p:nvPr/>
        </p:nvSpPr>
        <p:spPr>
          <a:xfrm>
            <a:off x="3638550" y="43783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80" name="Oval 55"/>
          <p:cNvSpPr/>
          <p:nvPr/>
        </p:nvSpPr>
        <p:spPr>
          <a:xfrm>
            <a:off x="6316663" y="3405188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1" name="AutoShape 56"/>
          <p:cNvCxnSpPr>
            <a:stCxn id="52280" idx="3"/>
            <a:endCxn id="52282" idx="7"/>
          </p:cNvCxnSpPr>
          <p:nvPr/>
        </p:nvCxnSpPr>
        <p:spPr>
          <a:xfrm flipH="1">
            <a:off x="5880100" y="3513138"/>
            <a:ext cx="454025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2" name="Oval 57"/>
          <p:cNvSpPr/>
          <p:nvPr/>
        </p:nvSpPr>
        <p:spPr>
          <a:xfrm>
            <a:off x="5778500" y="37385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83" name="Text Box 58"/>
          <p:cNvSpPr txBox="1"/>
          <p:nvPr/>
        </p:nvSpPr>
        <p:spPr>
          <a:xfrm>
            <a:off x="5694363" y="335280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4" name="AutoShape 59"/>
          <p:cNvCxnSpPr>
            <a:stCxn id="52295" idx="1"/>
            <a:endCxn id="52280" idx="5"/>
          </p:cNvCxnSpPr>
          <p:nvPr/>
        </p:nvCxnSpPr>
        <p:spPr>
          <a:xfrm flipH="1" flipV="1">
            <a:off x="6418263" y="3513138"/>
            <a:ext cx="596900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5" name="Text Box 60"/>
          <p:cNvSpPr txBox="1"/>
          <p:nvPr/>
        </p:nvSpPr>
        <p:spPr>
          <a:xfrm>
            <a:off x="6562725" y="3352800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86" name="Oval 61"/>
          <p:cNvSpPr/>
          <p:nvPr/>
        </p:nvSpPr>
        <p:spPr>
          <a:xfrm>
            <a:off x="6311900" y="41275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87" name="Oval 62"/>
          <p:cNvSpPr/>
          <p:nvPr/>
        </p:nvSpPr>
        <p:spPr>
          <a:xfrm>
            <a:off x="5964238" y="432911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8" name="AutoShape 63"/>
          <p:cNvCxnSpPr>
            <a:stCxn id="52280" idx="4"/>
            <a:endCxn id="52286" idx="0"/>
          </p:cNvCxnSpPr>
          <p:nvPr/>
        </p:nvCxnSpPr>
        <p:spPr>
          <a:xfrm flipH="1">
            <a:off x="6372225" y="3530600"/>
            <a:ext cx="4763" cy="5889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9" name="Oval 64"/>
          <p:cNvSpPr/>
          <p:nvPr/>
        </p:nvSpPr>
        <p:spPr>
          <a:xfrm>
            <a:off x="5549900" y="465296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0" name="AutoShape 65"/>
          <p:cNvCxnSpPr>
            <a:stCxn id="52282" idx="4"/>
            <a:endCxn id="52287" idx="0"/>
          </p:cNvCxnSpPr>
          <p:nvPr/>
        </p:nvCxnSpPr>
        <p:spPr>
          <a:xfrm>
            <a:off x="5838825" y="3863975"/>
            <a:ext cx="185738" cy="4572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91" name="AutoShape 66"/>
          <p:cNvCxnSpPr>
            <a:stCxn id="52282" idx="3"/>
            <a:endCxn id="52292" idx="0"/>
          </p:cNvCxnSpPr>
          <p:nvPr/>
        </p:nvCxnSpPr>
        <p:spPr>
          <a:xfrm flipH="1">
            <a:off x="5381625" y="3846513"/>
            <a:ext cx="414338" cy="3413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2" name="Oval 67"/>
          <p:cNvSpPr/>
          <p:nvPr/>
        </p:nvSpPr>
        <p:spPr>
          <a:xfrm>
            <a:off x="5321300" y="41957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93" name="Oval 68"/>
          <p:cNvSpPr/>
          <p:nvPr/>
        </p:nvSpPr>
        <p:spPr>
          <a:xfrm>
            <a:off x="5092700" y="472916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4" name="AutoShape 69"/>
          <p:cNvCxnSpPr>
            <a:stCxn id="52292" idx="3"/>
            <a:endCxn id="52293" idx="0"/>
          </p:cNvCxnSpPr>
          <p:nvPr/>
        </p:nvCxnSpPr>
        <p:spPr>
          <a:xfrm flipH="1">
            <a:off x="5153025" y="4303713"/>
            <a:ext cx="185738" cy="4175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5" name="Oval 70"/>
          <p:cNvSpPr/>
          <p:nvPr/>
        </p:nvSpPr>
        <p:spPr>
          <a:xfrm>
            <a:off x="6997700" y="37385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6" name="AutoShape 71"/>
          <p:cNvCxnSpPr>
            <a:stCxn id="52295" idx="5"/>
            <a:endCxn id="52298" idx="1"/>
          </p:cNvCxnSpPr>
          <p:nvPr/>
        </p:nvCxnSpPr>
        <p:spPr>
          <a:xfrm>
            <a:off x="7099300" y="3846513"/>
            <a:ext cx="436563" cy="441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7" name="Oval 72"/>
          <p:cNvSpPr/>
          <p:nvPr/>
        </p:nvSpPr>
        <p:spPr>
          <a:xfrm>
            <a:off x="6827838" y="43624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98" name="Oval 73"/>
          <p:cNvSpPr/>
          <p:nvPr/>
        </p:nvSpPr>
        <p:spPr>
          <a:xfrm>
            <a:off x="7518400" y="427831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9" name="AutoShape 74"/>
          <p:cNvCxnSpPr>
            <a:stCxn id="52292" idx="5"/>
            <a:endCxn id="52289" idx="1"/>
          </p:cNvCxnSpPr>
          <p:nvPr/>
        </p:nvCxnSpPr>
        <p:spPr>
          <a:xfrm>
            <a:off x="5422900" y="4303713"/>
            <a:ext cx="1444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00" name="AutoShape 75"/>
          <p:cNvCxnSpPr>
            <a:stCxn id="52295" idx="4"/>
            <a:endCxn id="52297" idx="0"/>
          </p:cNvCxnSpPr>
          <p:nvPr/>
        </p:nvCxnSpPr>
        <p:spPr>
          <a:xfrm flipH="1">
            <a:off x="6888163" y="3863975"/>
            <a:ext cx="169862" cy="4905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301" name="Text Box 76"/>
          <p:cNvSpPr txBox="1"/>
          <p:nvPr/>
        </p:nvSpPr>
        <p:spPr>
          <a:xfrm>
            <a:off x="5192713" y="375761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2" name="Text Box 77"/>
          <p:cNvSpPr txBox="1"/>
          <p:nvPr/>
        </p:nvSpPr>
        <p:spPr>
          <a:xfrm>
            <a:off x="5611813" y="3992563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($,1)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3" name="Text Box 78"/>
          <p:cNvSpPr txBox="1"/>
          <p:nvPr/>
        </p:nvSpPr>
        <p:spPr>
          <a:xfrm>
            <a:off x="6210300" y="3694113"/>
            <a:ext cx="6159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(c,8)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4" name="Text Box 79"/>
          <p:cNvSpPr txBox="1"/>
          <p:nvPr/>
        </p:nvSpPr>
        <p:spPr>
          <a:xfrm>
            <a:off x="4810125" y="429736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(r,5)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5" name="Text Box 80"/>
          <p:cNvSpPr txBox="1"/>
          <p:nvPr/>
        </p:nvSpPr>
        <p:spPr>
          <a:xfrm>
            <a:off x="5329238" y="427355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6" name="Oval 81"/>
          <p:cNvSpPr/>
          <p:nvPr/>
        </p:nvSpPr>
        <p:spPr>
          <a:xfrm>
            <a:off x="7115175" y="472757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307" name="Oval 82"/>
          <p:cNvSpPr/>
          <p:nvPr/>
        </p:nvSpPr>
        <p:spPr>
          <a:xfrm>
            <a:off x="6615113" y="47720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308" name="AutoShape 83"/>
          <p:cNvCxnSpPr>
            <a:stCxn id="52297" idx="3"/>
            <a:endCxn id="52307" idx="0"/>
          </p:cNvCxnSpPr>
          <p:nvPr/>
        </p:nvCxnSpPr>
        <p:spPr>
          <a:xfrm flipH="1">
            <a:off x="6675438" y="4470400"/>
            <a:ext cx="169862" cy="2936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09" name="AutoShape 84"/>
          <p:cNvCxnSpPr>
            <a:stCxn id="52297" idx="5"/>
            <a:endCxn id="52306" idx="1"/>
          </p:cNvCxnSpPr>
          <p:nvPr/>
        </p:nvCxnSpPr>
        <p:spPr>
          <a:xfrm>
            <a:off x="6929438" y="4470400"/>
            <a:ext cx="203200" cy="2667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310" name="Text Box 85"/>
          <p:cNvSpPr txBox="1"/>
          <p:nvPr/>
        </p:nvSpPr>
        <p:spPr>
          <a:xfrm>
            <a:off x="4992688" y="4827588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1" name="Text Box 86"/>
          <p:cNvSpPr txBox="1"/>
          <p:nvPr/>
        </p:nvSpPr>
        <p:spPr>
          <a:xfrm>
            <a:off x="5457825" y="4748213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2" name="Text Box 87"/>
          <p:cNvSpPr txBox="1"/>
          <p:nvPr/>
        </p:nvSpPr>
        <p:spPr>
          <a:xfrm>
            <a:off x="5873750" y="442753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3" name="Text Box 88"/>
          <p:cNvSpPr txBox="1"/>
          <p:nvPr/>
        </p:nvSpPr>
        <p:spPr>
          <a:xfrm>
            <a:off x="6219825" y="424338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4" name="Text Box 89"/>
          <p:cNvSpPr txBox="1"/>
          <p:nvPr/>
        </p:nvSpPr>
        <p:spPr>
          <a:xfrm>
            <a:off x="6516688" y="487997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5" name="Text Box 90"/>
          <p:cNvSpPr txBox="1"/>
          <p:nvPr/>
        </p:nvSpPr>
        <p:spPr>
          <a:xfrm>
            <a:off x="7016750" y="48164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6" name="Text Box 91"/>
          <p:cNvSpPr txBox="1"/>
          <p:nvPr/>
        </p:nvSpPr>
        <p:spPr>
          <a:xfrm>
            <a:off x="7435850" y="438308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7" name="Text Box 92"/>
          <p:cNvSpPr txBox="1"/>
          <p:nvPr/>
        </p:nvSpPr>
        <p:spPr>
          <a:xfrm>
            <a:off x="7169150" y="385286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(r,5)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8" name="Text Box 93"/>
          <p:cNvSpPr txBox="1"/>
          <p:nvPr/>
        </p:nvSpPr>
        <p:spPr>
          <a:xfrm>
            <a:off x="6662738" y="3959225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9" name="Text Box 94"/>
          <p:cNvSpPr txBox="1"/>
          <p:nvPr/>
        </p:nvSpPr>
        <p:spPr>
          <a:xfrm>
            <a:off x="6858000" y="4365625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20" name="Text Box 95"/>
          <p:cNvSpPr txBox="1"/>
          <p:nvPr/>
        </p:nvSpPr>
        <p:spPr>
          <a:xfrm>
            <a:off x="6424613" y="4489450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($,1)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Pat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分析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进行的文本搜索是一种前缀查询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m+z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zh-CN" altLang="en-US" dirty="0">
                <a:ea typeface="宋体" panose="02010600030101010101" pitchFamily="2" charset="-122"/>
              </a:rPr>
              <a:t>其中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是结果数量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仅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(1) </a:t>
            </a:r>
            <a:r>
              <a:rPr lang="zh-CN" altLang="en-US" dirty="0">
                <a:ea typeface="宋体" panose="02010600030101010101" pitchFamily="2" charset="-122"/>
              </a:rPr>
              <a:t>次如果文本在外存中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zh-CN" altLang="en-US" dirty="0">
                <a:ea typeface="宋体" panose="02010600030101010101" pitchFamily="2" charset="-122"/>
              </a:rPr>
              <a:t>独立</a:t>
            </a:r>
            <a:r>
              <a:rPr lang="en-US" altLang="zh-CN" dirty="0">
                <a:ea typeface="宋体" panose="02010600030101010101" pitchFamily="2" charset="-122"/>
              </a:rPr>
              <a:t>)!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Pat </a:t>
            </a:r>
            <a:r>
              <a:rPr lang="zh-CN" altLang="en-US" dirty="0">
                <a:ea typeface="宋体" panose="02010600030101010101" pitchFamily="2" charset="-122"/>
              </a:rPr>
              <a:t>树的空间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Why?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压缩的优点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简单后缀</a:t>
            </a:r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的空间在最坏情况下是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+ 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-1)+ 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-2) +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</a:rPr>
              <a:t> 1 =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建立后缀树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简单算法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一个接一个的插入后缀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聪明的算法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McCreight, Ukkonen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从左到右扫描文本，向树中增加后缀的链接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7" name="Text Box 4"/>
          <p:cNvSpPr txBox="1"/>
          <p:nvPr/>
        </p:nvSpPr>
        <p:spPr>
          <a:xfrm>
            <a:off x="6400800" y="5529263"/>
            <a:ext cx="1906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Honolulu$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4278" name="Rectangle 5"/>
          <p:cNvSpPr/>
          <p:nvPr/>
        </p:nvSpPr>
        <p:spPr>
          <a:xfrm>
            <a:off x="6491288" y="5618163"/>
            <a:ext cx="1662112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9" name="Rectangle 6"/>
          <p:cNvSpPr/>
          <p:nvPr/>
        </p:nvSpPr>
        <p:spPr>
          <a:xfrm>
            <a:off x="6491288" y="56181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0" name="Rectangle 7"/>
          <p:cNvSpPr/>
          <p:nvPr/>
        </p:nvSpPr>
        <p:spPr>
          <a:xfrm>
            <a:off x="667543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1" name="Rectangle 8"/>
          <p:cNvSpPr/>
          <p:nvPr/>
        </p:nvSpPr>
        <p:spPr>
          <a:xfrm>
            <a:off x="685958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2" name="Rectangle 9"/>
          <p:cNvSpPr/>
          <p:nvPr/>
        </p:nvSpPr>
        <p:spPr>
          <a:xfrm>
            <a:off x="7043738" y="56181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3" name="Rectangle 10"/>
          <p:cNvSpPr/>
          <p:nvPr/>
        </p:nvSpPr>
        <p:spPr>
          <a:xfrm>
            <a:off x="722788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4" name="Rectangle 11"/>
          <p:cNvSpPr/>
          <p:nvPr/>
        </p:nvSpPr>
        <p:spPr>
          <a:xfrm>
            <a:off x="741203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5" name="Rectangle 12"/>
          <p:cNvSpPr/>
          <p:nvPr/>
        </p:nvSpPr>
        <p:spPr>
          <a:xfrm>
            <a:off x="7596188" y="56181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6" name="Text Box 13"/>
          <p:cNvSpPr txBox="1"/>
          <p:nvPr/>
        </p:nvSpPr>
        <p:spPr>
          <a:xfrm>
            <a:off x="6407150" y="5327650"/>
            <a:ext cx="1820863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1  2  3 4  5  6 7  8  9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87" name="Rectangle 14"/>
          <p:cNvSpPr/>
          <p:nvPr/>
        </p:nvSpPr>
        <p:spPr>
          <a:xfrm>
            <a:off x="7777163" y="56213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全文索引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Pat</a:t>
            </a:r>
            <a:r>
              <a:rPr lang="zh-CN" altLang="en-US" dirty="0">
                <a:ea typeface="宋体" panose="02010600030101010101" pitchFamily="2" charset="-122"/>
              </a:rPr>
              <a:t>树不能装进内存怎么办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有一些外存结构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SPat </a:t>
            </a:r>
            <a:r>
              <a:rPr lang="zh-CN" altLang="en-US" dirty="0">
                <a:ea typeface="宋体" panose="02010600030101010101" pitchFamily="2" charset="-122"/>
              </a:rPr>
              <a:t>数组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字符串</a:t>
            </a:r>
            <a:r>
              <a:rPr lang="en-US" altLang="zh-CN" dirty="0">
                <a:ea typeface="宋体" panose="02010600030101010101" pitchFamily="2" charset="-122"/>
              </a:rPr>
              <a:t>B-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字符串</a:t>
            </a:r>
            <a:r>
              <a:rPr lang="en-US" altLang="zh-CN" dirty="0">
                <a:ea typeface="宋体" panose="02010600030101010101" pitchFamily="2" charset="-122"/>
              </a:rPr>
              <a:t>B-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一个关于字符串的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支持字典操作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可以把所有后缀装到里面支持文本搜索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i="1" dirty="0">
                <a:ea typeface="宋体" panose="02010600030101010101" pitchFamily="2" charset="-122"/>
              </a:rPr>
              <a:t>指纹</a:t>
            </a:r>
            <a:r>
              <a:rPr lang="zh-CN" altLang="en-US" dirty="0">
                <a:ea typeface="宋体" panose="02010600030101010101" pitchFamily="2" charset="-122"/>
              </a:rPr>
              <a:t>想法</a:t>
            </a:r>
            <a:endParaRPr lang="zh-CN" altLang="en-US" i="1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2732088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假设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我们可以在</a:t>
            </a:r>
            <a:r>
              <a:rPr lang="en-US" altLang="zh-CN" dirty="0">
                <a:ea typeface="宋体" panose="02010600030101010101" pitchFamily="2" charset="-122"/>
              </a:rPr>
              <a:t>O(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时间计算一个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b="1" i="1" dirty="0">
                <a:ea typeface="宋体" panose="02010600030101010101" pitchFamily="2" charset="-122"/>
              </a:rPr>
              <a:t>指纹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1]), </a:t>
            </a:r>
            <a:r>
              <a:rPr lang="zh-CN" altLang="en-US" dirty="0">
                <a:ea typeface="宋体" panose="02010600030101010101" pitchFamily="2" charset="-122"/>
              </a:rPr>
              <a:t>那么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我们可以在</a:t>
            </a:r>
            <a:r>
              <a:rPr lang="en-US" altLang="zh-CN" dirty="0">
                <a:ea typeface="宋体" panose="02010600030101010101" pitchFamily="2" charset="-122"/>
              </a:rPr>
              <a:t>O(1)</a:t>
            </a:r>
            <a:r>
              <a:rPr lang="zh-CN" altLang="en-US" dirty="0">
                <a:ea typeface="宋体" panose="02010600030101010101" pitchFamily="2" charset="-122"/>
              </a:rPr>
              <a:t>时间比较指纹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我们可以在</a:t>
            </a:r>
            <a:r>
              <a:rPr lang="en-US" altLang="zh-CN" dirty="0">
                <a:ea typeface="宋体" panose="02010600030101010101" pitchFamily="2" charset="-122"/>
              </a:rPr>
              <a:t>O(1)</a:t>
            </a:r>
            <a:r>
              <a:rPr lang="zh-CN" altLang="en-US" dirty="0">
                <a:ea typeface="宋体" panose="02010600030101010101" pitchFamily="2" charset="-122"/>
              </a:rPr>
              <a:t>的时间从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1])</a:t>
            </a:r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+1..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])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7" name="Rectangle 4" descr="Wide upward diagonal"/>
          <p:cNvSpPr/>
          <p:nvPr/>
        </p:nvSpPr>
        <p:spPr>
          <a:xfrm>
            <a:off x="2008188" y="5100638"/>
            <a:ext cx="1289050" cy="28892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Rectangle 5"/>
          <p:cNvSpPr/>
          <p:nvPr/>
        </p:nvSpPr>
        <p:spPr>
          <a:xfrm>
            <a:off x="1824038" y="5100638"/>
            <a:ext cx="1289050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9" name="Group 6"/>
          <p:cNvGrpSpPr/>
          <p:nvPr/>
        </p:nvGrpSpPr>
        <p:grpSpPr>
          <a:xfrm>
            <a:off x="1455738" y="5099050"/>
            <a:ext cx="3133725" cy="290513"/>
            <a:chOff x="917" y="2932"/>
            <a:chExt cx="1974" cy="183"/>
          </a:xfrm>
        </p:grpSpPr>
        <p:sp>
          <p:nvSpPr>
            <p:cNvPr id="8204" name="Rectangle 7"/>
            <p:cNvSpPr/>
            <p:nvPr/>
          </p:nvSpPr>
          <p:spPr>
            <a:xfrm>
              <a:off x="917" y="2932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Rectangle 8"/>
            <p:cNvSpPr/>
            <p:nvPr/>
          </p:nvSpPr>
          <p:spPr>
            <a:xfrm>
              <a:off x="917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Rectangle 9"/>
            <p:cNvSpPr/>
            <p:nvPr/>
          </p:nvSpPr>
          <p:spPr>
            <a:xfrm>
              <a:off x="1033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Rectangle 10"/>
            <p:cNvSpPr/>
            <p:nvPr/>
          </p:nvSpPr>
          <p:spPr>
            <a:xfrm>
              <a:off x="1149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Rectangle 11"/>
            <p:cNvSpPr/>
            <p:nvPr/>
          </p:nvSpPr>
          <p:spPr>
            <a:xfrm>
              <a:off x="1265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9" name="Rectangle 12"/>
            <p:cNvSpPr/>
            <p:nvPr/>
          </p:nvSpPr>
          <p:spPr>
            <a:xfrm>
              <a:off x="1381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0" name="Rectangle 13"/>
            <p:cNvSpPr/>
            <p:nvPr/>
          </p:nvSpPr>
          <p:spPr>
            <a:xfrm>
              <a:off x="1497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1" name="Rectangle 14"/>
            <p:cNvSpPr/>
            <p:nvPr/>
          </p:nvSpPr>
          <p:spPr>
            <a:xfrm>
              <a:off x="1613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2" name="Rectangle 15"/>
            <p:cNvSpPr/>
            <p:nvPr/>
          </p:nvSpPr>
          <p:spPr>
            <a:xfrm>
              <a:off x="1729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3" name="Rectangle 16"/>
            <p:cNvSpPr/>
            <p:nvPr/>
          </p:nvSpPr>
          <p:spPr>
            <a:xfrm>
              <a:off x="1845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4" name="Rectangle 17"/>
            <p:cNvSpPr/>
            <p:nvPr/>
          </p:nvSpPr>
          <p:spPr>
            <a:xfrm>
              <a:off x="1961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5" name="Rectangle 18"/>
            <p:cNvSpPr/>
            <p:nvPr/>
          </p:nvSpPr>
          <p:spPr>
            <a:xfrm>
              <a:off x="2077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6" name="Rectangle 19"/>
            <p:cNvSpPr/>
            <p:nvPr/>
          </p:nvSpPr>
          <p:spPr>
            <a:xfrm>
              <a:off x="2193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7" name="Rectangle 20"/>
            <p:cNvSpPr/>
            <p:nvPr/>
          </p:nvSpPr>
          <p:spPr>
            <a:xfrm>
              <a:off x="2309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8" name="Rectangle 21"/>
            <p:cNvSpPr/>
            <p:nvPr/>
          </p:nvSpPr>
          <p:spPr>
            <a:xfrm>
              <a:off x="2425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9" name="Rectangle 22"/>
            <p:cNvSpPr/>
            <p:nvPr/>
          </p:nvSpPr>
          <p:spPr>
            <a:xfrm>
              <a:off x="2541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0" name="Rectangle 23"/>
            <p:cNvSpPr/>
            <p:nvPr/>
          </p:nvSpPr>
          <p:spPr>
            <a:xfrm>
              <a:off x="2657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0" name="AutoShape 24"/>
          <p:cNvSpPr/>
          <p:nvPr/>
        </p:nvSpPr>
        <p:spPr>
          <a:xfrm rot="-5400000">
            <a:off x="2401888" y="4870450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AutoShape 25"/>
          <p:cNvSpPr/>
          <p:nvPr/>
        </p:nvSpPr>
        <p:spPr>
          <a:xfrm rot="5400000" flipV="1">
            <a:off x="2584450" y="4313238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Text Box 26"/>
          <p:cNvSpPr txBox="1"/>
          <p:nvPr/>
        </p:nvSpPr>
        <p:spPr>
          <a:xfrm>
            <a:off x="2314575" y="5549900"/>
            <a:ext cx="265113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3" name="Text Box 27"/>
          <p:cNvSpPr txBox="1"/>
          <p:nvPr/>
        </p:nvSpPr>
        <p:spPr>
          <a:xfrm>
            <a:off x="2530475" y="4562475"/>
            <a:ext cx="3270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f’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基于指纹的算法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81125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ea typeface="宋体" panose="02010600030101010101" pitchFamily="2" charset="-122"/>
              </a:rPr>
              <a:t>令字母表位 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={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0,1,2,3,4,5,6,7,8,9</a:t>
            </a:r>
            <a:r>
              <a:rPr lang="en-US" altLang="zh-CN" sz="2800" dirty="0">
                <a:ea typeface="宋体" panose="02010600030101010101" pitchFamily="2" charset="-122"/>
              </a:rPr>
              <a:t>}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令指纹为一个十进制数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ea typeface="宋体" panose="02010600030101010101" pitchFamily="2" charset="-122"/>
              </a:rPr>
              <a:t>即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1045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ea typeface="宋体" panose="02010600030101010101" pitchFamily="2" charset="-122"/>
              </a:rPr>
              <a:t>) = 1*10</a:t>
            </a:r>
            <a:r>
              <a:rPr lang="en-US" altLang="zh-CN" sz="2800" baseline="30000" dirty="0"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ea typeface="宋体" panose="02010600030101010101" pitchFamily="2" charset="-122"/>
              </a:rPr>
              <a:t> + 0*10</a:t>
            </a:r>
            <a:r>
              <a:rPr lang="en-US" altLang="zh-CN" sz="2800" baseline="30000" dirty="0">
                <a:ea typeface="宋体" panose="02010600030101010101" pitchFamily="2" charset="-122"/>
              </a:rPr>
              <a:t>2 </a:t>
            </a:r>
            <a:r>
              <a:rPr lang="en-US" altLang="zh-CN" sz="2800" dirty="0">
                <a:ea typeface="宋体" panose="02010600030101010101" pitchFamily="2" charset="-122"/>
              </a:rPr>
              <a:t>+ 4*10</a:t>
            </a:r>
            <a:r>
              <a:rPr lang="en-US" altLang="zh-CN" sz="2800" baseline="30000" dirty="0">
                <a:ea typeface="宋体" panose="02010600030101010101" pitchFamily="2" charset="-122"/>
              </a:rPr>
              <a:t>1 </a:t>
            </a:r>
            <a:r>
              <a:rPr lang="en-US" altLang="zh-CN" sz="2800" dirty="0">
                <a:ea typeface="宋体" panose="02010600030101010101" pitchFamily="2" charset="-122"/>
              </a:rPr>
              <a:t>+ 5 = 1045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baseline="30000" dirty="0">
                <a:ea typeface="宋体" panose="02010600030101010101" pitchFamily="2" charset="-122"/>
              </a:rPr>
              <a:t> </a:t>
            </a:r>
            <a:endParaRPr lang="en-US" altLang="zh-CN" sz="2800" baseline="30000" dirty="0">
              <a:ea typeface="宋体" panose="02010600030101010101" pitchFamily="2" charset="-122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741363" y="2830513"/>
            <a:ext cx="5443537" cy="21685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Fingerprint-Search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fp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compute f(P)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f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compute f(T[0..m–1])  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fp = 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f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(f – T[s]*10</a:t>
            </a:r>
            <a:r>
              <a:rPr lang="en-US" altLang="zh-CN" sz="18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m-1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)*10 + T[s+m]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222" name="Rectangle 5" descr="Wide upward diagonal"/>
          <p:cNvSpPr/>
          <p:nvPr/>
        </p:nvSpPr>
        <p:spPr>
          <a:xfrm>
            <a:off x="6918325" y="3783013"/>
            <a:ext cx="1289050" cy="28892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Rectangle 6"/>
          <p:cNvSpPr/>
          <p:nvPr/>
        </p:nvSpPr>
        <p:spPr>
          <a:xfrm>
            <a:off x="6734175" y="3783013"/>
            <a:ext cx="1289050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Rectangle 7"/>
          <p:cNvSpPr/>
          <p:nvPr/>
        </p:nvSpPr>
        <p:spPr>
          <a:xfrm>
            <a:off x="6365875" y="3781425"/>
            <a:ext cx="23971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Rectangle 8"/>
          <p:cNvSpPr/>
          <p:nvPr/>
        </p:nvSpPr>
        <p:spPr>
          <a:xfrm>
            <a:off x="63658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Rectangle 9"/>
          <p:cNvSpPr/>
          <p:nvPr/>
        </p:nvSpPr>
        <p:spPr>
          <a:xfrm>
            <a:off x="655002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7" name="Rectangle 10"/>
          <p:cNvSpPr/>
          <p:nvPr/>
        </p:nvSpPr>
        <p:spPr>
          <a:xfrm>
            <a:off x="673417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Rectangle 11"/>
          <p:cNvSpPr/>
          <p:nvPr/>
        </p:nvSpPr>
        <p:spPr>
          <a:xfrm>
            <a:off x="69183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9" name="Rectangle 12"/>
          <p:cNvSpPr/>
          <p:nvPr/>
        </p:nvSpPr>
        <p:spPr>
          <a:xfrm>
            <a:off x="710247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Rectangle 13"/>
          <p:cNvSpPr/>
          <p:nvPr/>
        </p:nvSpPr>
        <p:spPr>
          <a:xfrm>
            <a:off x="728662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1" name="Rectangle 14"/>
          <p:cNvSpPr/>
          <p:nvPr/>
        </p:nvSpPr>
        <p:spPr>
          <a:xfrm>
            <a:off x="74707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Rectangle 15"/>
          <p:cNvSpPr/>
          <p:nvPr/>
        </p:nvSpPr>
        <p:spPr>
          <a:xfrm>
            <a:off x="76549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3" name="Rectangle 16"/>
          <p:cNvSpPr/>
          <p:nvPr/>
        </p:nvSpPr>
        <p:spPr>
          <a:xfrm>
            <a:off x="78390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4" name="Rectangle 17"/>
          <p:cNvSpPr/>
          <p:nvPr/>
        </p:nvSpPr>
        <p:spPr>
          <a:xfrm>
            <a:off x="80232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5" name="Rectangle 18"/>
          <p:cNvSpPr/>
          <p:nvPr/>
        </p:nvSpPr>
        <p:spPr>
          <a:xfrm>
            <a:off x="82073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6" name="Rectangle 19"/>
          <p:cNvSpPr/>
          <p:nvPr/>
        </p:nvSpPr>
        <p:spPr>
          <a:xfrm>
            <a:off x="83915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7" name="Rectangle 20"/>
          <p:cNvSpPr/>
          <p:nvPr/>
        </p:nvSpPr>
        <p:spPr>
          <a:xfrm>
            <a:off x="85756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8" name="AutoShape 21"/>
          <p:cNvSpPr/>
          <p:nvPr/>
        </p:nvSpPr>
        <p:spPr>
          <a:xfrm rot="-5400000">
            <a:off x="7312025" y="3552825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9" name="AutoShape 22"/>
          <p:cNvSpPr/>
          <p:nvPr/>
        </p:nvSpPr>
        <p:spPr>
          <a:xfrm rot="5400000" flipV="1">
            <a:off x="7494588" y="2995613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0" name="Text Box 23"/>
          <p:cNvSpPr txBox="1"/>
          <p:nvPr/>
        </p:nvSpPr>
        <p:spPr>
          <a:xfrm>
            <a:off x="7224713" y="4232275"/>
            <a:ext cx="265112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1" name="Text Box 24"/>
          <p:cNvSpPr txBox="1"/>
          <p:nvPr/>
        </p:nvSpPr>
        <p:spPr>
          <a:xfrm>
            <a:off x="7226300" y="3244850"/>
            <a:ext cx="8143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new f</a:t>
            </a:r>
            <a:endParaRPr lang="en-US" altLang="zh-CN" sz="1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2" name="Text Box 25"/>
          <p:cNvSpPr txBox="1"/>
          <p:nvPr/>
        </p:nvSpPr>
        <p:spPr>
          <a:xfrm>
            <a:off x="6421438" y="3065463"/>
            <a:ext cx="650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3" name="Text Box 26"/>
          <p:cNvSpPr txBox="1"/>
          <p:nvPr/>
        </p:nvSpPr>
        <p:spPr>
          <a:xfrm>
            <a:off x="7931150" y="4406900"/>
            <a:ext cx="10604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s+m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4" name="Line 27"/>
          <p:cNvSpPr/>
          <p:nvPr/>
        </p:nvSpPr>
        <p:spPr>
          <a:xfrm>
            <a:off x="6799263" y="3421063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45" name="Line 28"/>
          <p:cNvSpPr/>
          <p:nvPr/>
        </p:nvSpPr>
        <p:spPr>
          <a:xfrm flipV="1">
            <a:off x="8110538" y="4106863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46" name="Rectangle 29"/>
          <p:cNvSpPr/>
          <p:nvPr/>
        </p:nvSpPr>
        <p:spPr>
          <a:xfrm>
            <a:off x="661988" y="5118100"/>
            <a:ext cx="8337550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运行时间是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) +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) =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 = </a:t>
            </a:r>
            <a:r>
              <a:rPr lang="zh-CN" altLang="en-US" dirty="0"/>
              <a:t>“</a:t>
            </a:r>
            <a:r>
              <a:rPr lang="en-US" altLang="zh-CN" dirty="0"/>
              <a:t>210520</a:t>
            </a:r>
            <a:r>
              <a:rPr lang="zh-CN" altLang="en-US" dirty="0"/>
              <a:t>”， </a:t>
            </a:r>
            <a:r>
              <a:rPr lang="en-US" altLang="zh-CN" dirty="0"/>
              <a:t>P = </a:t>
            </a:r>
            <a:r>
              <a:rPr lang="zh-CN" altLang="en-US" dirty="0"/>
              <a:t>“</a:t>
            </a:r>
            <a:r>
              <a:rPr lang="en-US" altLang="zh-CN" dirty="0"/>
              <a:t>520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= 2 1 0 5 2 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5 2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= 2 1 0 5 2 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   5 2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24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10245" name="文本框 4"/>
          <p:cNvSpPr txBox="1"/>
          <p:nvPr/>
        </p:nvSpPr>
        <p:spPr>
          <a:xfrm>
            <a:off x="4724400" y="2794000"/>
            <a:ext cx="10017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  <a:endParaRPr lang="en-US" altLang="zh-CN" i="0" dirty="0">
              <a:latin typeface="Arial" panose="020B0604020202020204" pitchFamily="34" charset="0"/>
            </a:endParaRPr>
          </a:p>
          <a:p>
            <a:r>
              <a:rPr lang="en-US" altLang="zh-CN" i="0" dirty="0">
                <a:latin typeface="Arial" panose="020B0604020202020204" pitchFamily="34" charset="0"/>
              </a:rPr>
              <a:t>f=210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10246" name="文本框 5"/>
          <p:cNvSpPr txBox="1"/>
          <p:nvPr/>
        </p:nvSpPr>
        <p:spPr>
          <a:xfrm>
            <a:off x="4724400" y="4776788"/>
            <a:ext cx="3011488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  <a:endParaRPr lang="en-US" altLang="zh-CN" i="0" dirty="0">
              <a:latin typeface="Arial" panose="020B0604020202020204" pitchFamily="34" charset="0"/>
            </a:endParaRPr>
          </a:p>
          <a:p>
            <a:r>
              <a:rPr lang="en-US" altLang="zh-CN" i="0" dirty="0">
                <a:latin typeface="Arial" panose="020B0604020202020204" pitchFamily="34" charset="0"/>
              </a:rPr>
              <a:t>f=(210-2*100)*10+5=105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28625" y="1524000"/>
            <a:ext cx="8229600" cy="43434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 = 2 1 0 5 2 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       5 2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= 2 1 0 5 2 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         5 2 0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26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11269" name="文本框 4"/>
          <p:cNvSpPr txBox="1"/>
          <p:nvPr/>
        </p:nvSpPr>
        <p:spPr>
          <a:xfrm>
            <a:off x="4191000" y="1752600"/>
            <a:ext cx="3011488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  <a:endParaRPr lang="en-US" altLang="zh-CN" i="0" dirty="0">
              <a:latin typeface="Arial" panose="020B0604020202020204" pitchFamily="34" charset="0"/>
            </a:endParaRPr>
          </a:p>
          <a:p>
            <a:r>
              <a:rPr lang="en-US" altLang="zh-CN" i="0" dirty="0">
                <a:latin typeface="Arial" panose="020B0604020202020204" pitchFamily="34" charset="0"/>
              </a:rPr>
              <a:t>f=(105-1*100)*10+2=052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11270" name="文本框 5"/>
          <p:cNvSpPr txBox="1"/>
          <p:nvPr/>
        </p:nvSpPr>
        <p:spPr>
          <a:xfrm>
            <a:off x="4343400" y="3505200"/>
            <a:ext cx="28686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  <a:endParaRPr lang="en-US" altLang="zh-CN" i="0" dirty="0">
              <a:latin typeface="Arial" panose="020B0604020202020204" pitchFamily="34" charset="0"/>
            </a:endParaRPr>
          </a:p>
          <a:p>
            <a:r>
              <a:rPr lang="en-US" altLang="zh-CN" i="0" dirty="0">
                <a:latin typeface="Arial" panose="020B0604020202020204" pitchFamily="34" charset="0"/>
              </a:rPr>
              <a:t>f=(52-0*100)*10+0=520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10267</Words>
  <Application>WPS 演示</Application>
  <PresentationFormat>全屏显示(4:3)</PresentationFormat>
  <Paragraphs>1353</Paragraphs>
  <Slides>53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华文行楷</vt:lpstr>
      <vt:lpstr>Monotype Corsiva</vt:lpstr>
      <vt:lpstr>楷体_GB2312</vt:lpstr>
      <vt:lpstr>新宋体</vt:lpstr>
      <vt:lpstr>Verdana</vt:lpstr>
      <vt:lpstr>Courier New</vt:lpstr>
      <vt:lpstr>Symbol</vt:lpstr>
      <vt:lpstr>微软雅黑</vt:lpstr>
      <vt:lpstr>Arial Unicode MS</vt:lpstr>
      <vt:lpstr>Calibri</vt:lpstr>
      <vt:lpstr>computer-bunny.blue</vt:lpstr>
      <vt:lpstr>Equation.DSMT4</vt:lpstr>
      <vt:lpstr>Equation.DSMT4</vt:lpstr>
      <vt:lpstr>PowerPoint 演示文稿</vt:lpstr>
      <vt:lpstr>  9.1  精确字符串匹配</vt:lpstr>
      <vt:lpstr>字符串匹配问题</vt:lpstr>
      <vt:lpstr>简单匹配算法</vt:lpstr>
      <vt:lpstr>简单匹配算法的分析</vt:lpstr>
      <vt:lpstr>指纹想法</vt:lpstr>
      <vt:lpstr>基于指纹的算法</vt:lpstr>
      <vt:lpstr>例子</vt:lpstr>
      <vt:lpstr>例子</vt:lpstr>
      <vt:lpstr>使用Hash函数</vt:lpstr>
      <vt:lpstr>预处理与步骤</vt:lpstr>
      <vt:lpstr>Rabin-Karp算法</vt:lpstr>
      <vt:lpstr>分析</vt:lpstr>
      <vt:lpstr>应用中的Rabin-Karp算法</vt:lpstr>
      <vt:lpstr>n次比较的匹配</vt:lpstr>
      <vt:lpstr>一般情况</vt:lpstr>
      <vt:lpstr>自动机搜索</vt:lpstr>
      <vt:lpstr>前缀函数</vt:lpstr>
      <vt:lpstr>前缀表</vt:lpstr>
      <vt:lpstr>Knuth-Morris-Pratt 算法</vt:lpstr>
      <vt:lpstr>例子</vt:lpstr>
      <vt:lpstr>例子</vt:lpstr>
      <vt:lpstr>例子</vt:lpstr>
      <vt:lpstr>KMP的分析</vt:lpstr>
      <vt:lpstr>逆简单算法</vt:lpstr>
      <vt:lpstr>启发式方法发展历程</vt:lpstr>
      <vt:lpstr>例子</vt:lpstr>
      <vt:lpstr>偏移表</vt:lpstr>
      <vt:lpstr>Boyer-Moore-Horspool 算法</vt:lpstr>
      <vt:lpstr>BMH 分析</vt:lpstr>
      <vt:lpstr>  9.2  字符串查找数据结构</vt:lpstr>
      <vt:lpstr>字符串的ADT</vt:lpstr>
      <vt:lpstr>字符串的BST</vt:lpstr>
      <vt:lpstr>Tries </vt:lpstr>
      <vt:lpstr>Tries II</vt:lpstr>
      <vt:lpstr>Trie的搜索和插入</vt:lpstr>
      <vt:lpstr>例子</vt:lpstr>
      <vt:lpstr>例子</vt:lpstr>
      <vt:lpstr>Trie 结点结构</vt:lpstr>
      <vt:lpstr>Trie的分析</vt:lpstr>
      <vt:lpstr>紧缩Trie </vt:lpstr>
      <vt:lpstr>紧缩Tries II</vt:lpstr>
      <vt:lpstr>利用 Tries进行字符匹配</vt:lpstr>
      <vt:lpstr>利用 Tries进行字符匹配II</vt:lpstr>
      <vt:lpstr>Patricia trie</vt:lpstr>
      <vt:lpstr>查询 Patricia Trie</vt:lpstr>
      <vt:lpstr>Patricia Trie的分析</vt:lpstr>
      <vt:lpstr>例子</vt:lpstr>
      <vt:lpstr>文本搜索问题</vt:lpstr>
      <vt:lpstr>后缀树</vt:lpstr>
      <vt:lpstr>Pat树: 分析 </vt:lpstr>
      <vt:lpstr>建立后缀树</vt:lpstr>
      <vt:lpstr>全文索引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大宇哥</cp:lastModifiedBy>
  <cp:revision>812</cp:revision>
  <cp:lastPrinted>1998-11-03T18:33:00Z</cp:lastPrinted>
  <dcterms:created xsi:type="dcterms:W3CDTF">1998-11-02T19:17:00Z</dcterms:created>
  <dcterms:modified xsi:type="dcterms:W3CDTF">2020-09-04T07:33:40Z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  <property fmtid="{D5CDD505-2E9C-101B-9397-08002B2CF9AE}" pid="22" name="KSOProductBuildVer">
    <vt:lpwstr>2052-11.1.0.9999</vt:lpwstr>
  </property>
</Properties>
</file>