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</p:sldIdLst>
  <p:sldSz cx="5715000" cy="9144000" type="screen16x10"/>
  <p:notesSz cx="6858000" cy="9144000"/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7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.png"/><Relationship Id="rId5" Type="http://schemas.openxmlformats.org/officeDocument/2006/relationships/tags" Target="../tags/tag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.png"/><Relationship Id="rId5" Type="http://schemas.openxmlformats.org/officeDocument/2006/relationships/tags" Target="../tags/tag1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1.png"/><Relationship Id="rId5" Type="http://schemas.openxmlformats.org/officeDocument/2006/relationships/tags" Target="../tags/tag2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1.png"/><Relationship Id="rId5" Type="http://schemas.openxmlformats.org/officeDocument/2006/relationships/tags" Target="../tags/tag3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1.png"/><Relationship Id="rId5" Type="http://schemas.openxmlformats.org/officeDocument/2006/relationships/tags" Target="../tags/tag4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1.png"/><Relationship Id="rId5" Type="http://schemas.openxmlformats.org/officeDocument/2006/relationships/tags" Target="../tags/tag5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   数据通路</a:t>
            </a:r>
            <a:r>
              <a:rPr lang="en-US" altLang="zh-CN" b="1" dirty="0"/>
              <a:t>+</a:t>
            </a:r>
            <a:r>
              <a:rPr lang="zh-CN" altLang="en-US" b="1" dirty="0"/>
              <a:t>流水线</a:t>
            </a:r>
            <a:endParaRPr lang="zh-CN" altLang="en-US" b="1" dirty="0">
              <a:solidFill>
                <a:srgbClr val="CC3399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总分: 50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71499" y="3439087"/>
            <a:ext cx="4589223" cy="412403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发生数据访存的指令所占比例？</a:t>
            </a:r>
            <a:endParaRPr lang="en-US" altLang="zh-CN" sz="2400" dirty="0"/>
          </a:p>
          <a:p>
            <a:r>
              <a:rPr lang="en-US" altLang="zh-CN" sz="2400" dirty="0"/>
              <a:t>35</a:t>
            </a:r>
          </a:p>
          <a:p>
            <a:r>
              <a:rPr lang="zh-CN" altLang="en-US" sz="2400" dirty="0"/>
              <a:t>发生指令访存的指令所占比例？</a:t>
            </a:r>
            <a:endParaRPr lang="en-US" altLang="zh-CN" sz="2400" dirty="0"/>
          </a:p>
          <a:p>
            <a:r>
              <a:rPr lang="en-US" altLang="zh-CN" sz="2400" dirty="0"/>
              <a:t>100</a:t>
            </a:r>
          </a:p>
          <a:p>
            <a:r>
              <a:rPr lang="zh-CN" altLang="en-US" sz="2400" dirty="0"/>
              <a:t>使用符号扩展的指令所占比例？</a:t>
            </a:r>
            <a:r>
              <a:rPr lang="en-US" altLang="zh-CN" sz="2400" dirty="0"/>
              <a:t>76</a:t>
            </a:r>
          </a:p>
          <a:p>
            <a:r>
              <a:rPr lang="zh-CN" altLang="en-US" sz="2400" dirty="0"/>
              <a:t>当不需要符号扩展的结果时，符号扩展单元的行为是什么？</a:t>
            </a:r>
            <a:endParaRPr lang="en-US" altLang="zh-CN" sz="2400" dirty="0"/>
          </a:p>
          <a:p>
            <a:r>
              <a:rPr lang="zh-CN" altLang="en-US" sz="2400" dirty="0"/>
              <a:t>按指令相应字段继续扩展</a:t>
            </a:r>
            <a:r>
              <a:rPr lang="en-US" altLang="zh-CN" sz="2400" dirty="0"/>
              <a:t>,</a:t>
            </a:r>
            <a:r>
              <a:rPr lang="zh-CN" altLang="en-US" sz="2400" dirty="0"/>
              <a:t>只是不选择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2" name="表格 12"/>
          <p:cNvGraphicFramePr>
            <a:graphicFrameLocks noGrp="1"/>
          </p:cNvGraphicFramePr>
          <p:nvPr/>
        </p:nvGraphicFramePr>
        <p:xfrm>
          <a:off x="354487" y="1804768"/>
          <a:ext cx="5006025" cy="94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3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R-type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I-type</a:t>
                      </a:r>
                    </a:p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(non-</a:t>
                      </a:r>
                      <a:r>
                        <a:rPr lang="en-US" altLang="zh-CN" sz="16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ld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Load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Store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Branch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Jump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24%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28%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25%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10%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11%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54000" y="819534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根据下表回答问题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12分</a:t>
              </a:r>
            </a:p>
          </p:txBody>
        </p:sp>
      </p:grpSp>
      <p:pic>
        <p:nvPicPr>
          <p:cNvPr id="4" name="图片 3"/>
          <p:cNvPicPr/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2742833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假设本周期处理器取来指令：</a:t>
            </a:r>
            <a:r>
              <a:rPr lang="en-US" altLang="zh-CN" sz="2800"/>
              <a:t>0x00c6fa23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问：</a:t>
            </a:r>
            <a:endParaRPr lang="en-US" altLang="zh-CN" sz="2800" dirty="0"/>
          </a:p>
          <a:p>
            <a:r>
              <a:rPr lang="zh-CN" altLang="en-US" sz="2800" dirty="0"/>
              <a:t>此时</a:t>
            </a:r>
            <a:r>
              <a:rPr lang="en-US" altLang="zh-CN" sz="2800" dirty="0"/>
              <a:t>ALU</a:t>
            </a:r>
            <a:r>
              <a:rPr lang="zh-CN" altLang="en-US" sz="2800" dirty="0"/>
              <a:t>控制单元的输入值是多少？</a:t>
            </a:r>
            <a:r>
              <a:rPr lang="en-US" altLang="zh-CN" sz="2800" dirty="0"/>
              <a:t>00 0010</a:t>
            </a:r>
          </a:p>
          <a:p>
            <a:r>
              <a:rPr lang="zh-CN" altLang="en-US" sz="2800" dirty="0"/>
              <a:t>该指令执行结束后新的</a:t>
            </a:r>
            <a:r>
              <a:rPr lang="en-US" altLang="zh-CN" sz="2800" dirty="0"/>
              <a:t>PC</a:t>
            </a:r>
            <a:r>
              <a:rPr lang="zh-CN" altLang="en-US" sz="2800" dirty="0"/>
              <a:t>地址是多少？</a:t>
            </a:r>
            <a:endParaRPr lang="en-US" altLang="zh-CN" sz="2800" dirty="0"/>
          </a:p>
          <a:p>
            <a:r>
              <a:rPr lang="zh-CN" altLang="en-US" sz="2800" dirty="0"/>
              <a:t>此时</a:t>
            </a:r>
            <a:r>
              <a:rPr lang="en-US" altLang="zh-CN" sz="2800" dirty="0"/>
              <a:t>ALU</a:t>
            </a:r>
            <a:r>
              <a:rPr lang="zh-CN" altLang="en-US" sz="2800" dirty="0"/>
              <a:t>的输入数值是多少？</a:t>
            </a: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6分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62888" y="3440723"/>
            <a:ext cx="4589223" cy="382411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>
                <a:sym typeface="+mn-ea"/>
              </a:rPr>
              <a:t>3. </a:t>
            </a:r>
            <a:r>
              <a:rPr lang="zh-CN" altLang="en-US" sz="2400" dirty="0"/>
              <a:t>假设用来实现处理器数据通路的各功能模块延迟如上表所示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问：</a:t>
            </a:r>
            <a:endParaRPr lang="en-US" altLang="zh-CN" sz="2400" dirty="0"/>
          </a:p>
          <a:p>
            <a:r>
              <a:rPr lang="en-US" altLang="zh-CN" sz="2400" dirty="0"/>
              <a:t>R</a:t>
            </a:r>
            <a:r>
              <a:rPr lang="zh-CN" altLang="en-US" sz="2400" dirty="0"/>
              <a:t>型指令的延迟是多少？</a:t>
            </a:r>
            <a:r>
              <a:rPr lang="en-US" altLang="zh-CN" sz="2400" dirty="0"/>
              <a:t>30+250+200+150+50+20=700</a:t>
            </a:r>
          </a:p>
          <a:p>
            <a:r>
              <a:rPr lang="en-US" altLang="zh-CN" sz="2400" dirty="0" err="1"/>
              <a:t>ld</a:t>
            </a:r>
            <a:r>
              <a:rPr lang="zh-CN" altLang="en-US" sz="2400" dirty="0"/>
              <a:t>指令的延迟是多少？</a:t>
            </a:r>
            <a:endParaRPr lang="en-US" altLang="zh-CN" sz="2400" dirty="0"/>
          </a:p>
          <a:p>
            <a:r>
              <a:rPr lang="en-US" altLang="zh-CN" sz="2400" dirty="0"/>
              <a:t>30+500+200+150+20+50=</a:t>
            </a:r>
          </a:p>
          <a:p>
            <a:r>
              <a:rPr lang="en-US" altLang="zh-CN" sz="2400" dirty="0"/>
              <a:t>950</a:t>
            </a:r>
          </a:p>
          <a:p>
            <a:r>
              <a:rPr lang="en-US" altLang="zh-CN" sz="2400" dirty="0" err="1"/>
              <a:t>sd</a:t>
            </a:r>
            <a:r>
              <a:rPr lang="zh-CN" altLang="en-US" sz="2400" dirty="0"/>
              <a:t>指令的延迟是多少？</a:t>
            </a:r>
            <a:endParaRPr lang="en-US" altLang="zh-CN" sz="2400" dirty="0"/>
          </a:p>
          <a:p>
            <a:r>
              <a:rPr lang="en-US" altLang="zh-CN" sz="2400" dirty="0"/>
              <a:t>30+500+200+150+25=905</a:t>
            </a:r>
          </a:p>
          <a:p>
            <a:r>
              <a:rPr lang="en-US" altLang="zh-CN" sz="2400" dirty="0" err="1"/>
              <a:t>Beq</a:t>
            </a:r>
            <a:r>
              <a:rPr lang="zh-CN" altLang="en-US" sz="2400" dirty="0"/>
              <a:t>指令的延迟是多少？</a:t>
            </a:r>
            <a:endParaRPr lang="en-US" altLang="zh-CN" sz="2400" dirty="0"/>
          </a:p>
          <a:p>
            <a:r>
              <a:rPr lang="en-US" altLang="zh-CN" sz="2400" dirty="0"/>
              <a:t>30+250+150+50+200+20+5=705</a:t>
            </a:r>
          </a:p>
          <a:p>
            <a:r>
              <a:rPr lang="en-US" altLang="zh-CN" sz="2400" dirty="0"/>
              <a:t>I</a:t>
            </a:r>
            <a:r>
              <a:rPr lang="zh-CN" altLang="en-US" sz="2400" dirty="0"/>
              <a:t>型指令的延迟是多少？</a:t>
            </a:r>
            <a:endParaRPr lang="en-US" altLang="zh-CN" sz="2400" dirty="0"/>
          </a:p>
          <a:p>
            <a:r>
              <a:rPr lang="en-US" altLang="zh-CN" sz="2400" dirty="0"/>
              <a:t>30+250+150+25+200+25+20=700</a:t>
            </a:r>
          </a:p>
          <a:p>
            <a:r>
              <a:rPr lang="zh-CN" altLang="en-US" sz="2400" dirty="0"/>
              <a:t>该</a:t>
            </a:r>
            <a:r>
              <a:rPr lang="en-US" altLang="zh-CN" sz="2400" dirty="0"/>
              <a:t>CPU</a:t>
            </a:r>
            <a:r>
              <a:rPr lang="zh-CN" altLang="en-US" sz="2400" dirty="0"/>
              <a:t>的最小时钟周期是多少？</a:t>
            </a:r>
            <a:r>
              <a:rPr lang="en-US" altLang="zh-CN" sz="2400" dirty="0"/>
              <a:t>950ns</a:t>
            </a:r>
            <a:endParaRPr lang="zh-CN" altLang="en-US" sz="2400" dirty="0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1" name="表格 2"/>
          <p:cNvGraphicFramePr>
            <a:graphicFrameLocks noGrp="1"/>
          </p:cNvGraphicFramePr>
          <p:nvPr/>
        </p:nvGraphicFramePr>
        <p:xfrm>
          <a:off x="926540" y="1070732"/>
          <a:ext cx="3861919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I-Mem/</a:t>
                      </a:r>
                    </a:p>
                    <a:p>
                      <a:r>
                        <a:rPr lang="en-US" altLang="zh-CN" sz="1400" dirty="0"/>
                        <a:t>D-Mem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Register</a:t>
                      </a:r>
                    </a:p>
                    <a:p>
                      <a:r>
                        <a:rPr lang="en-US" altLang="zh-CN" sz="1400" dirty="0"/>
                        <a:t>File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Mux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ALU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Adder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250ps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150ps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25ps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200ps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150ps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78579"/>
              </p:ext>
            </p:extLst>
          </p:nvPr>
        </p:nvGraphicFramePr>
        <p:xfrm>
          <a:off x="5009872" y="1070732"/>
          <a:ext cx="4112744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Single</a:t>
                      </a:r>
                    </a:p>
                    <a:p>
                      <a:r>
                        <a:rPr lang="en-US" altLang="zh-CN" sz="1400" dirty="0"/>
                        <a:t>Gate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Register</a:t>
                      </a:r>
                    </a:p>
                    <a:p>
                      <a:r>
                        <a:rPr lang="en-US" altLang="zh-CN" sz="1400" dirty="0"/>
                        <a:t>Read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Register</a:t>
                      </a:r>
                    </a:p>
                    <a:p>
                      <a:r>
                        <a:rPr lang="en-US" altLang="zh-CN" sz="1400" dirty="0"/>
                        <a:t>Setup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Sign</a:t>
                      </a:r>
                    </a:p>
                    <a:p>
                      <a:r>
                        <a:rPr lang="en-US" altLang="zh-CN" sz="1400" dirty="0"/>
                        <a:t>Extend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Control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5ps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30ps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20ps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50ps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50ps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12分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2592754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尝试添加</a:t>
            </a:r>
            <a:r>
              <a:rPr lang="en-US" altLang="zh-CN" sz="2400" dirty="0"/>
              <a:t>RISC-V</a:t>
            </a:r>
            <a:r>
              <a:rPr lang="zh-CN" altLang="en-US" sz="2400" dirty="0"/>
              <a:t>中的指令：</a:t>
            </a:r>
            <a:endParaRPr lang="en-US" altLang="zh-CN" sz="2400" dirty="0"/>
          </a:p>
          <a:p>
            <a:r>
              <a:rPr lang="en-US" altLang="zh-CN" sz="2400" dirty="0" err="1"/>
              <a:t>lwi.d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rd</a:t>
            </a:r>
            <a:r>
              <a:rPr lang="en-US" altLang="zh-CN" sz="2400" dirty="0"/>
              <a:t>, rs1, rs2</a:t>
            </a:r>
            <a:br>
              <a:rPr lang="en-US" altLang="zh-CN" sz="2400" dirty="0"/>
            </a:br>
            <a:r>
              <a:rPr lang="zh-CN" altLang="en-US" sz="2400" dirty="0"/>
              <a:t>指令释义：</a:t>
            </a:r>
            <a:endParaRPr lang="en-US" altLang="zh-CN" sz="2400" dirty="0"/>
          </a:p>
          <a:p>
            <a:r>
              <a:rPr lang="en-US" altLang="zh-CN" sz="2400" dirty="0"/>
              <a:t>Reg[</a:t>
            </a:r>
            <a:r>
              <a:rPr lang="en-US" altLang="zh-CN" sz="2400" dirty="0" err="1"/>
              <a:t>rd</a:t>
            </a:r>
            <a:r>
              <a:rPr lang="en-US" altLang="zh-CN" sz="2400" dirty="0"/>
              <a:t>]=Mem[Reg[rs1]+Reg[rs2]]</a:t>
            </a:r>
          </a:p>
          <a:p>
            <a:endParaRPr lang="en-US" altLang="zh-CN" sz="2400" dirty="0"/>
          </a:p>
          <a:p>
            <a:r>
              <a:rPr lang="zh-CN" altLang="en-US" sz="2400" dirty="0"/>
              <a:t>问：</a:t>
            </a:r>
            <a:endParaRPr lang="en-US" altLang="zh-CN" sz="2400" dirty="0"/>
          </a:p>
          <a:p>
            <a:r>
              <a:rPr lang="zh-CN" altLang="en-US" sz="2400" dirty="0"/>
              <a:t>对于这条指令，是否需要添加新的功能部件？不需要</a:t>
            </a:r>
          </a:p>
          <a:p>
            <a:r>
              <a:rPr lang="zh-CN" altLang="en-US" sz="2400" dirty="0"/>
              <a:t>现有的哪些功能部件需要改造？控制逻辑</a:t>
            </a:r>
            <a:endParaRPr lang="en-US" altLang="zh-CN" sz="2400" dirty="0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6分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4800" y="2369015"/>
            <a:ext cx="4572000" cy="474452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假设数据通路的各个流水级的延迟如下：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同时，假设处理器执行的指令分布如下：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）在流水化和非流水的处理器中，时钟周期分别是多少？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350 1250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）在流水化和非流水化的处理器中，对于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ld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指令的延迟分布为多少？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1750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1250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）如果要将数据通路中的一个流水级拆成两个新的流水级，每个新流水级的延迟为原来的一半，那么我们将拆分哪一级？新处理器的时钟周期为多少？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 300</a:t>
            </a: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71500" y="1623786"/>
          <a:ext cx="4572000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EX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MEM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WB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250 </a:t>
                      </a:r>
                      <a:r>
                        <a:rPr lang="en-US" altLang="zh-CN" sz="2000" dirty="0" err="1"/>
                        <a:t>ps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350 </a:t>
                      </a:r>
                      <a:r>
                        <a:rPr lang="en-US" altLang="zh-CN" sz="2000" dirty="0" err="1"/>
                        <a:t>ps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150 </a:t>
                      </a:r>
                      <a:r>
                        <a:rPr lang="en-US" altLang="zh-CN" sz="2000" dirty="0" err="1"/>
                        <a:t>ps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300 </a:t>
                      </a:r>
                      <a:r>
                        <a:rPr lang="en-US" altLang="zh-CN" sz="2000" dirty="0" err="1"/>
                        <a:t>ps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200 </a:t>
                      </a:r>
                      <a:r>
                        <a:rPr lang="en-US" altLang="zh-CN" sz="2000" dirty="0" err="1"/>
                        <a:t>ps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86740" y="3132546"/>
          <a:ext cx="455676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9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ALU/Logic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Jump/</a:t>
                      </a:r>
                    </a:p>
                    <a:p>
                      <a:pPr algn="ctr"/>
                      <a:r>
                        <a:rPr lang="en-US" altLang="zh-CN" sz="2000" dirty="0"/>
                        <a:t>Branch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Load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Store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45%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20%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20%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15%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428750" y="4402723"/>
            <a:ext cx="2857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8分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2052319"/>
            <a:ext cx="4572000" cy="474452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在下述代码中添加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指令，让它无须处理数据冒险也能正确运行在流水线处理器上。（同一时钟周期内，寄存器先写后读）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addi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x11, x12, 5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NOP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NOP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 x13, x11, x12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NOP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addi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x14, x11, 15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 x15, x13, x12</a:t>
            </a:r>
          </a:p>
          <a:p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6分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VOICEALLOW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2.0"/>
  <p:tag name="PROBLEMVOICEALLOW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2.0"/>
  <p:tag name="PROBLEMVOICEALLOWED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VOICEALLOWED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8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VOICEALLOWED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625</Words>
  <Application>Microsoft Office PowerPoint</Application>
  <PresentationFormat>全屏显示(16:10)</PresentationFormat>
  <Paragraphs>136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微软雅黑</vt:lpstr>
      <vt:lpstr>Arial</vt:lpstr>
      <vt:lpstr>Office 主题​​</vt:lpstr>
      <vt:lpstr>   数据通路+流水线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数据通路</dc:title>
  <dc:creator>董 国翔</dc:creator>
  <cp:lastModifiedBy>王 铭</cp:lastModifiedBy>
  <cp:revision>34</cp:revision>
  <dcterms:created xsi:type="dcterms:W3CDTF">2021-06-08T02:14:00Z</dcterms:created>
  <dcterms:modified xsi:type="dcterms:W3CDTF">2021-06-13T06:38:17Z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6E1C6A2AF9C64400AB5F6E9E6AF01A0A</vt:lpwstr>
  </property>
  <property fmtid="{D5CDD505-2E9C-101B-9397-08002B2CF9AE}" pid="3" name="KSOProductBuildVer">
    <vt:lpwstr>2052-11.1.0.10463</vt:lpwstr>
  </property>
</Properties>
</file>